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5"/>
  </p:notesMasterIdLst>
  <p:handoutMasterIdLst>
    <p:handoutMasterId r:id="rId76"/>
  </p:handoutMasterIdLst>
  <p:sldIdLst>
    <p:sldId id="923" r:id="rId2"/>
    <p:sldId id="898" r:id="rId3"/>
    <p:sldId id="892" r:id="rId4"/>
    <p:sldId id="883" r:id="rId5"/>
    <p:sldId id="658" r:id="rId6"/>
    <p:sldId id="924" r:id="rId7"/>
    <p:sldId id="870" r:id="rId8"/>
    <p:sldId id="876" r:id="rId9"/>
    <p:sldId id="871" r:id="rId10"/>
    <p:sldId id="872" r:id="rId11"/>
    <p:sldId id="873" r:id="rId12"/>
    <p:sldId id="874" r:id="rId13"/>
    <p:sldId id="877" r:id="rId14"/>
    <p:sldId id="878" r:id="rId15"/>
    <p:sldId id="875" r:id="rId16"/>
    <p:sldId id="925" r:id="rId17"/>
    <p:sldId id="926" r:id="rId18"/>
    <p:sldId id="761" r:id="rId19"/>
    <p:sldId id="932" r:id="rId20"/>
    <p:sldId id="751" r:id="rId21"/>
    <p:sldId id="747" r:id="rId22"/>
    <p:sldId id="879" r:id="rId23"/>
    <p:sldId id="933" r:id="rId24"/>
    <p:sldId id="836" r:id="rId25"/>
    <p:sldId id="891" r:id="rId26"/>
    <p:sldId id="835" r:id="rId27"/>
    <p:sldId id="769" r:id="rId28"/>
    <p:sldId id="719" r:id="rId29"/>
    <p:sldId id="649" r:id="rId30"/>
    <p:sldId id="650" r:id="rId31"/>
    <p:sldId id="651" r:id="rId32"/>
    <p:sldId id="652" r:id="rId33"/>
    <p:sldId id="653" r:id="rId34"/>
    <p:sldId id="654" r:id="rId35"/>
    <p:sldId id="655" r:id="rId36"/>
    <p:sldId id="888" r:id="rId37"/>
    <p:sldId id="657" r:id="rId38"/>
    <p:sldId id="771" r:id="rId39"/>
    <p:sldId id="952" r:id="rId40"/>
    <p:sldId id="942" r:id="rId41"/>
    <p:sldId id="647" r:id="rId42"/>
    <p:sldId id="943" r:id="rId43"/>
    <p:sldId id="720" r:id="rId44"/>
    <p:sldId id="950" r:id="rId45"/>
    <p:sldId id="951" r:id="rId46"/>
    <p:sldId id="630" r:id="rId47"/>
    <p:sldId id="945" r:id="rId48"/>
    <p:sldId id="944" r:id="rId49"/>
    <p:sldId id="946" r:id="rId50"/>
    <p:sldId id="956" r:id="rId51"/>
    <p:sldId id="957" r:id="rId52"/>
    <p:sldId id="948" r:id="rId53"/>
    <p:sldId id="947" r:id="rId54"/>
    <p:sldId id="953" r:id="rId55"/>
    <p:sldId id="949" r:id="rId56"/>
    <p:sldId id="954" r:id="rId57"/>
    <p:sldId id="955" r:id="rId58"/>
    <p:sldId id="927" r:id="rId59"/>
    <p:sldId id="937" r:id="rId60"/>
    <p:sldId id="935" r:id="rId61"/>
    <p:sldId id="936" r:id="rId62"/>
    <p:sldId id="934" r:id="rId63"/>
    <p:sldId id="938" r:id="rId64"/>
    <p:sldId id="939" r:id="rId65"/>
    <p:sldId id="940" r:id="rId66"/>
    <p:sldId id="941" r:id="rId67"/>
    <p:sldId id="958" r:id="rId68"/>
    <p:sldId id="960" r:id="rId69"/>
    <p:sldId id="959" r:id="rId70"/>
    <p:sldId id="961" r:id="rId71"/>
    <p:sldId id="962" r:id="rId72"/>
    <p:sldId id="963" r:id="rId73"/>
    <p:sldId id="964" r:id="rId74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F352D"/>
    <a:srgbClr val="FF6257"/>
    <a:srgbClr val="FF7E79"/>
    <a:srgbClr val="F4D6B4"/>
    <a:srgbClr val="F9B594"/>
    <a:srgbClr val="F8BBC7"/>
    <a:srgbClr val="FFD579"/>
    <a:srgbClr val="FFFD78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8" autoAdjust="0"/>
    <p:restoredTop sz="86170" autoAdjust="0"/>
  </p:normalViewPr>
  <p:slideViewPr>
    <p:cSldViewPr>
      <p:cViewPr varScale="1">
        <p:scale>
          <a:sx n="105" d="100"/>
          <a:sy n="105" d="100"/>
        </p:scale>
        <p:origin x="840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9E3D7F6A-058C-41AB-B4DD-95ECE6254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51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113FC98-EEA6-4C36-8FF3-5659E87DB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A83D8-BAB3-4352-BF03-6D88BA84257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48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55C01C-1CB6-4E24-B673-A9B261C69AC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EDE197-1E59-4554-B51C-139CC15CC39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957BAF-40C5-4F6D-B7AD-A84951402FF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E89A06-4210-4EF8-B6BA-B8CCBD034FF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B74A4C-7474-4A24-A25E-032E352C84F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FAF6C0-8214-4799-BC67-FCB1267CC74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FAF6C0-8214-4799-BC67-FCB1267CC74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97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AED238-3CCC-4ACB-A79B-BBF0AF1BC9E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359BB-EAFC-4D20-8693-005211E66DB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C6CB7C-0655-4890-806A-F545FE02305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06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456B9E-C641-4936-B037-9F4E38C7272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7A904C-4C98-4DB3-A348-610B09698E0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95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9C4DD8-8E2E-4C3D-864E-9AE164B8A4B9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814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B12D0-296E-1A12-7256-EC8484E3A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2271DE4B-FB49-ABEE-B863-D629361517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359BB-EAFC-4D20-8693-005211E66DB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F3E8A4CE-EAA0-BFA4-0579-7EDEFB5529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209CFB23-F34A-830B-022A-0CB3D6AB4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76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E924F-F330-A1CA-44D2-28BB6D457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43382A7C-EB48-B17C-F405-F1581D25B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06766F-4244-4F9C-96A2-7077A692EF7C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D50499D0-7051-775A-04AA-C21961469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9830C734-1F9E-33FC-749C-D2080E978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f + a(f - f * g) = (1+a)f-af*g = f*((1+a)e-g)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8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49289A-B358-4758-89C2-48286B7256B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000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B9D2E5-CCFD-4DEF-B78D-91F3B8AB5E7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66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5A4B7-81C5-4B33-BA0C-02DA50257A2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34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5A4B7-81C5-4B33-BA0C-02DA50257A2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597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A4A56-8C52-4C38-A647-E60A751F4BB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38B59-D1D3-401C-A436-6F294FF8C7C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168283-B53C-4E51-8D87-FBC3E9FBA59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0C029-826F-4844-801E-9011426C9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A27D6-9C56-4795-AE38-9C8FA71BD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74C2D-402D-41AA-AC9D-D2332D784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6DE82-3597-46D7-BFCC-AECC7C7B3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57055-30C0-4054-9F71-7D5643F4D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E6E58-7D30-46F2-8E2A-2C4C73AB6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4CF7-EA2F-4F90-99D7-1EE5866BD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5A22B-DC4F-4B2C-819E-44321E470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FB298-AE05-4789-B7DC-7A3453F8B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3DB47-FB32-473F-B836-2B92012D6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5D29E-A6DB-4B55-99DA-EFAFCA813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2BEC1-82D2-40A0-B3C3-CA50C7679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A55D36-E232-461E-97B3-E089DEB4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38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8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7.png"/><Relationship Id="rId43" Type="http://schemas.openxmlformats.org/officeDocument/2006/relationships/image" Target="../media/image42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hyperlink" Target="https://web.eecs.umich.edu/~justincj/slides/eecs442/WI2021/442_WI2021_filtering.pdf" TargetMode="External"/><Relationship Id="rId46" Type="http://schemas.openxmlformats.org/officeDocument/2006/relationships/image" Target="../media/image45.png"/><Relationship Id="rId20" Type="http://schemas.openxmlformats.org/officeDocument/2006/relationships/image" Target="../media/image26.png"/><Relationship Id="rId4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hyperlink" Target="https://web.eecs.umich.edu/~justincj/slides/eecs442/WI2021/442_WI2021_filtering.pdf" TargetMode="External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8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7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5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56.png"/><Relationship Id="rId46" Type="http://schemas.openxmlformats.org/officeDocument/2006/relationships/image" Target="../media/image44.png"/><Relationship Id="rId20" Type="http://schemas.openxmlformats.org/officeDocument/2006/relationships/image" Target="../media/image26.png"/><Relationship Id="rId41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58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7.png"/><Relationship Id="rId40" Type="http://schemas.openxmlformats.org/officeDocument/2006/relationships/hyperlink" Target="https://web.eecs.umich.edu/~justincj/slides/eecs442/WI2021/442_WI2021_filtering.pdf" TargetMode="External"/><Relationship Id="rId45" Type="http://schemas.openxmlformats.org/officeDocument/2006/relationships/image" Target="../media/image42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5.png"/><Relationship Id="rId49" Type="http://schemas.openxmlformats.org/officeDocument/2006/relationships/image" Target="../media/image46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40.png"/><Relationship Id="rId48" Type="http://schemas.openxmlformats.org/officeDocument/2006/relationships/image" Target="../media/image45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48.png"/><Relationship Id="rId46" Type="http://schemas.openxmlformats.org/officeDocument/2006/relationships/image" Target="../media/image43.png"/><Relationship Id="rId20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59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38.png"/><Relationship Id="rId47" Type="http://schemas.openxmlformats.org/officeDocument/2006/relationships/image" Target="../media/image43.png"/><Relationship Id="rId50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7.png"/><Relationship Id="rId40" Type="http://schemas.openxmlformats.org/officeDocument/2006/relationships/image" Target="../media/image60.png"/><Relationship Id="rId45" Type="http://schemas.openxmlformats.org/officeDocument/2006/relationships/image" Target="../media/image41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5.png"/><Relationship Id="rId49" Type="http://schemas.openxmlformats.org/officeDocument/2006/relationships/image" Target="../media/image45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39.png"/><Relationship Id="rId48" Type="http://schemas.openxmlformats.org/officeDocument/2006/relationships/image" Target="../media/image44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48.png"/><Relationship Id="rId46" Type="http://schemas.openxmlformats.org/officeDocument/2006/relationships/image" Target="../media/image42.png"/><Relationship Id="rId20" Type="http://schemas.openxmlformats.org/officeDocument/2006/relationships/image" Target="../media/image26.png"/><Relationship Id="rId41" Type="http://schemas.openxmlformats.org/officeDocument/2006/relationships/hyperlink" Target="https://web.eecs.umich.edu/~justincj/slides/eecs442/WI2021/442_WI2021_filterin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61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hyperlink" Target="https://web.eecs.umich.edu/~justincj/slides/eecs442/WI2021/442_WI2021_filtering.pdf" TargetMode="External"/><Relationship Id="rId47" Type="http://schemas.openxmlformats.org/officeDocument/2006/relationships/image" Target="../media/image42.png"/><Relationship Id="rId50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7.png"/><Relationship Id="rId40" Type="http://schemas.openxmlformats.org/officeDocument/2006/relationships/image" Target="../media/image60.png"/><Relationship Id="rId45" Type="http://schemas.openxmlformats.org/officeDocument/2006/relationships/image" Target="../media/image4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5.png"/><Relationship Id="rId49" Type="http://schemas.openxmlformats.org/officeDocument/2006/relationships/image" Target="../media/image4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38.png"/><Relationship Id="rId48" Type="http://schemas.openxmlformats.org/officeDocument/2006/relationships/image" Target="../media/image43.png"/><Relationship Id="rId8" Type="http://schemas.openxmlformats.org/officeDocument/2006/relationships/image" Target="../media/image14.png"/><Relationship Id="rId51" Type="http://schemas.openxmlformats.org/officeDocument/2006/relationships/image" Target="../media/image46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48.png"/><Relationship Id="rId46" Type="http://schemas.openxmlformats.org/officeDocument/2006/relationships/image" Target="../media/image41.png"/><Relationship Id="rId20" Type="http://schemas.openxmlformats.org/officeDocument/2006/relationships/image" Target="../media/image26.png"/><Relationship Id="rId41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64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66.png"/><Relationship Id="rId47" Type="http://schemas.openxmlformats.org/officeDocument/2006/relationships/image" Target="../media/image38.png"/><Relationship Id="rId50" Type="http://schemas.openxmlformats.org/officeDocument/2006/relationships/image" Target="../media/image41.png"/><Relationship Id="rId55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62.png"/><Relationship Id="rId40" Type="http://schemas.openxmlformats.org/officeDocument/2006/relationships/image" Target="../media/image65.png"/><Relationship Id="rId45" Type="http://schemas.openxmlformats.org/officeDocument/2006/relationships/image" Target="../media/image48.png"/><Relationship Id="rId53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7.png"/><Relationship Id="rId52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67.png"/><Relationship Id="rId48" Type="http://schemas.openxmlformats.org/officeDocument/2006/relationships/image" Target="../media/image39.png"/><Relationship Id="rId56" Type="http://schemas.openxmlformats.org/officeDocument/2006/relationships/image" Target="../media/image510.png"/><Relationship Id="rId8" Type="http://schemas.openxmlformats.org/officeDocument/2006/relationships/image" Target="../media/image14.png"/><Relationship Id="rId51" Type="http://schemas.openxmlformats.org/officeDocument/2006/relationships/image" Target="../media/image42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63.png"/><Relationship Id="rId46" Type="http://schemas.openxmlformats.org/officeDocument/2006/relationships/hyperlink" Target="https://web.eecs.umich.edu/~justincj/slides/eecs442/WI2021/442_WI2021_filtering.pdf" TargetMode="External"/><Relationship Id="rId20" Type="http://schemas.openxmlformats.org/officeDocument/2006/relationships/image" Target="../media/image26.png"/><Relationship Id="rId41" Type="http://schemas.openxmlformats.org/officeDocument/2006/relationships/image" Target="../media/image55.png"/><Relationship Id="rId5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60.png"/><Relationship Id="rId4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b.eecs.umich.edu/~justincj/slides/eecs442/WI2021/442_WI2021_filtering.pdf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0.png"/><Relationship Id="rId7" Type="http://schemas.openxmlformats.org/officeDocument/2006/relationships/image" Target="../media/image7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700.png"/><Relationship Id="rId4" Type="http://schemas.openxmlformats.org/officeDocument/2006/relationships/image" Target="../media/image69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5" Type="http://schemas.openxmlformats.org/officeDocument/2006/relationships/image" Target="../media/image8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3.png"/><Relationship Id="rId26" Type="http://schemas.openxmlformats.org/officeDocument/2006/relationships/image" Target="../media/image96.png"/><Relationship Id="rId3" Type="http://schemas.openxmlformats.org/officeDocument/2006/relationships/image" Target="../media/image88.png"/><Relationship Id="rId21" Type="http://schemas.openxmlformats.org/officeDocument/2006/relationships/hyperlink" Target="https://web.eecs.umich.edu/~justincj/slides/eecs442/WI2021/442_WI2021_filtering.pdf" TargetMode="External"/><Relationship Id="rId7" Type="http://schemas.openxmlformats.org/officeDocument/2006/relationships/image" Target="../media/image92.png"/><Relationship Id="rId25" Type="http://schemas.openxmlformats.org/officeDocument/2006/relationships/image" Target="../media/image95.png"/><Relationship Id="rId2" Type="http://schemas.openxmlformats.org/officeDocument/2006/relationships/image" Target="../media/image87.png"/><Relationship Id="rId16" Type="http://schemas.openxmlformats.org/officeDocument/2006/relationships/image" Target="../media/image93.png"/><Relationship Id="rId20" Type="http://schemas.openxmlformats.org/officeDocument/2006/relationships/image" Target="../media/image104.pn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24" Type="http://schemas.openxmlformats.org/officeDocument/2006/relationships/image" Target="../media/image910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900.png"/><Relationship Id="rId28" Type="http://schemas.openxmlformats.org/officeDocument/2006/relationships/image" Target="../media/image970.png"/><Relationship Id="rId19" Type="http://schemas.openxmlformats.org/officeDocument/2006/relationships/image" Target="../media/image94.png"/><Relationship Id="rId31" Type="http://schemas.openxmlformats.org/officeDocument/2006/relationships/image" Target="../media/image99.emf"/><Relationship Id="rId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97.png"/><Relationship Id="rId30" Type="http://schemas.openxmlformats.org/officeDocument/2006/relationships/image" Target="../media/image9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ecs.umich.edu/~justincj/slides/eecs442/WI2021/442_WI2021_filtering.pdf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2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01.png"/><Relationship Id="rId16" Type="http://schemas.openxmlformats.org/officeDocument/2006/relationships/hyperlink" Target="https://web.eecs.umich.edu/~justincj/slides/eecs442/WI2021/442_WI2021_filterin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0.emf"/><Relationship Id="rId10" Type="http://schemas.openxmlformats.org/officeDocument/2006/relationships/image" Target="../media/image110.png"/><Relationship Id="rId4" Type="http://schemas.openxmlformats.org/officeDocument/2006/relationships/image" Target="../media/image89.png"/><Relationship Id="rId9" Type="http://schemas.openxmlformats.org/officeDocument/2006/relationships/image" Target="../media/image109.png"/><Relationship Id="rId14" Type="http://schemas.openxmlformats.org/officeDocument/2006/relationships/image" Target="../media/image10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15.png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9.png"/><Relationship Id="rId5" Type="http://schemas.openxmlformats.org/officeDocument/2006/relationships/image" Target="../media/image115.png"/><Relationship Id="rId4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1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1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.eecs.umich.edu/~justincj/slides/eecs442/WI2021/442_WI2021_filtering.pdf" TargetMode="External"/><Relationship Id="rId4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300.png"/><Relationship Id="rId7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1.png"/><Relationship Id="rId11" Type="http://schemas.openxmlformats.org/officeDocument/2006/relationships/hyperlink" Target="https://web.eecs.umich.edu/~justincj/slides/eecs442/WI2021/442_WI2021_filtering.pdf" TargetMode="External"/><Relationship Id="rId5" Type="http://schemas.openxmlformats.org/officeDocument/2006/relationships/image" Target="../media/image1320.png"/><Relationship Id="rId10" Type="http://schemas.openxmlformats.org/officeDocument/2006/relationships/image" Target="../media/image149.png"/><Relationship Id="rId4" Type="http://schemas.openxmlformats.org/officeDocument/2006/relationships/image" Target="../media/image1310.png"/><Relationship Id="rId9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hyperlink" Target="https://web.eecs.umich.edu/~justincj/slides/eecs442/WI2021/442_WI2021_filtering.pdf" TargetMode="Externa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32.png"/><Relationship Id="rId4" Type="http://schemas.openxmlformats.org/officeDocument/2006/relationships/image" Target="../media/image1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1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35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9.png"/><Relationship Id="rId11" Type="http://schemas.openxmlformats.org/officeDocument/2006/relationships/image" Target="../media/image1820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4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hyperlink" Target="https://web.eecs.umich.edu/~justincj/slides/eecs442/WI2021/442_WI2021_filtering.pdf" TargetMode="External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0.png"/><Relationship Id="rId21" Type="http://schemas.openxmlformats.org/officeDocument/2006/relationships/image" Target="../media/image27.png"/><Relationship Id="rId34" Type="http://schemas.openxmlformats.org/officeDocument/2006/relationships/image" Target="../media/image47.png"/><Relationship Id="rId42" Type="http://schemas.openxmlformats.org/officeDocument/2006/relationships/image" Target="../media/image43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hyperlink" Target="https://web.eecs.umich.edu/~justincj/slides/eecs442/WI2021/442_WI2021_filtering.pdf" TargetMode="External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8.png"/><Relationship Id="rId43" Type="http://schemas.openxmlformats.org/officeDocument/2006/relationships/image" Target="../media/image44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0.png"/><Relationship Id="rId38" Type="http://schemas.openxmlformats.org/officeDocument/2006/relationships/image" Target="../media/image39.png"/><Relationship Id="rId20" Type="http://schemas.openxmlformats.org/officeDocument/2006/relationships/image" Target="../media/image26.png"/><Relationship Id="rId41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39.png"/><Relationship Id="rId21" Type="http://schemas.openxmlformats.org/officeDocument/2006/relationships/image" Target="../media/image27.png"/><Relationship Id="rId34" Type="http://schemas.openxmlformats.org/officeDocument/2006/relationships/image" Target="../media/image47.png"/><Relationship Id="rId42" Type="http://schemas.openxmlformats.org/officeDocument/2006/relationships/image" Target="../media/image42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hyperlink" Target="https://web.eecs.umich.edu/~justincj/slides/eecs442/WI2021/442_WI2021_filtering.pdf" TargetMode="External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8.png"/><Relationship Id="rId43" Type="http://schemas.openxmlformats.org/officeDocument/2006/relationships/image" Target="../media/image43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20" Type="http://schemas.openxmlformats.org/officeDocument/2006/relationships/image" Target="../media/image26.png"/><Relationship Id="rId4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D24D430-7857-8F44-8166-A96DB12C4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filtering</a:t>
            </a:r>
          </a:p>
        </p:txBody>
      </p:sp>
      <p:grpSp>
        <p:nvGrpSpPr>
          <p:cNvPr id="6147" name="Group 3">
            <a:extLst>
              <a:ext uri="{FF2B5EF4-FFF2-40B4-BE49-F238E27FC236}">
                <a16:creationId xmlns:a16="http://schemas.microsoft.com/office/drawing/2014/main" id="{FF321E15-C5FB-FA46-AABD-878C8C32D2BC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505199"/>
            <a:ext cx="1600200" cy="476250"/>
            <a:chOff x="2256" y="2064"/>
            <a:chExt cx="1008" cy="300"/>
          </a:xfrm>
        </p:grpSpPr>
        <p:sp>
          <p:nvSpPr>
            <p:cNvPr id="6162" name="Text Box 4">
              <a:extLst>
                <a:ext uri="{FF2B5EF4-FFF2-40B4-BE49-F238E27FC236}">
                  <a16:creationId xmlns:a16="http://schemas.microsoft.com/office/drawing/2014/main" id="{31A01FE0-1453-FA48-9DC2-348FD652C1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163" name="Line 5">
              <a:extLst>
                <a:ext uri="{FF2B5EF4-FFF2-40B4-BE49-F238E27FC236}">
                  <a16:creationId xmlns:a16="http://schemas.microsoft.com/office/drawing/2014/main" id="{95194D64-70CE-A445-AC04-A873199C5D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Line 6">
              <a:extLst>
                <a:ext uri="{FF2B5EF4-FFF2-40B4-BE49-F238E27FC236}">
                  <a16:creationId xmlns:a16="http://schemas.microsoft.com/office/drawing/2014/main" id="{68974CC8-2065-134F-8915-880D7348A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49" name="Picture 11" descr="HHHIMG_1166">
            <a:extLst>
              <a:ext uri="{FF2B5EF4-FFF2-40B4-BE49-F238E27FC236}">
                <a16:creationId xmlns:a16="http://schemas.microsoft.com/office/drawing/2014/main" id="{BB34BC98-1E49-5E45-8EA4-137145B4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718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5">
            <a:extLst>
              <a:ext uri="{FF2B5EF4-FFF2-40B4-BE49-F238E27FC236}">
                <a16:creationId xmlns:a16="http://schemas.microsoft.com/office/drawing/2014/main" id="{00A26077-F652-BF4E-B566-0B599ACCB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6156" name="Text Box 18">
            <a:extLst>
              <a:ext uri="{FF2B5EF4-FFF2-40B4-BE49-F238E27FC236}">
                <a16:creationId xmlns:a16="http://schemas.microsoft.com/office/drawing/2014/main" id="{00040986-814D-5349-88E5-27703C288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200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7" name="Rectangle 19">
                <a:extLst>
                  <a:ext uri="{FF2B5EF4-FFF2-40B4-BE49-F238E27FC236}">
                    <a16:creationId xmlns:a16="http://schemas.microsoft.com/office/drawing/2014/main" id="{C53FF20B-615F-6741-948C-02B1F3FEB6C1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990600"/>
                <a:ext cx="10439400" cy="9906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Roughly speaking, replace image value at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n-US" dirty="0"/>
                  <a:t> with some function of values in its spatial neighborhood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:</a:t>
                </a:r>
                <a:br>
                  <a:rPr lang="en-US" altLang="en-US" dirty="0"/>
                </a:br>
                <a:endParaRPr lang="en-US" alt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157" name="Rectangle 19">
                <a:extLst>
                  <a:ext uri="{FF2B5EF4-FFF2-40B4-BE49-F238E27FC236}">
                    <a16:creationId xmlns:a16="http://schemas.microsoft.com/office/drawing/2014/main" id="{C53FF20B-615F-6741-948C-02B1F3FEB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990600"/>
                <a:ext cx="10439400" cy="990600"/>
              </a:xfrm>
              <a:blipFill>
                <a:blip r:embed="rId3"/>
                <a:stretch>
                  <a:fillRect l="-1095" t="-6329" b="-92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1" descr="HHHIMG_1166">
            <a:extLst>
              <a:ext uri="{FF2B5EF4-FFF2-40B4-BE49-F238E27FC236}">
                <a16:creationId xmlns:a16="http://schemas.microsoft.com/office/drawing/2014/main" id="{B48600CB-88E5-194D-A5CB-2B28A1E9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171824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03BB8F-64D0-F04A-8D1F-1B865561A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495800"/>
            <a:ext cx="10287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Examples: smoothing, sharpening, edge detection, etc.</a:t>
            </a:r>
          </a:p>
        </p:txBody>
      </p:sp>
    </p:spTree>
    <p:extLst>
      <p:ext uri="{BB962C8B-B14F-4D97-AF65-F5344CB8AC3E}">
        <p14:creationId xmlns:p14="http://schemas.microsoft.com/office/powerpoint/2010/main" val="1544994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2495369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425091" y="5638800"/>
                <a:ext cx="7341818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091" y="5638800"/>
                <a:ext cx="7341818" cy="453137"/>
              </a:xfrm>
              <a:prstGeom prst="rect">
                <a:avLst/>
              </a:prstGeom>
              <a:blipFill>
                <a:blip r:embed="rId37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76BDDB9C-DBEB-B94A-928F-A2832A71E154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8"/>
              </a:rPr>
              <a:t>D. </a:t>
            </a:r>
            <a:r>
              <a:rPr lang="en-US" sz="1200" dirty="0" err="1">
                <a:hlinkClick r:id="rId38"/>
              </a:rPr>
              <a:t>Fouhey</a:t>
            </a:r>
            <a:r>
              <a:rPr lang="en-US" sz="1200" dirty="0">
                <a:hlinkClick r:id="rId38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036C060-F396-4041-BF91-093DDE296089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D83B9F4-D69E-B246-B5F5-6DA7287709B4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D83B9F4-D69E-B246-B5F5-6DA7287709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58189A2-7C39-9540-A15B-6C74623ADE7B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58189A2-7C39-9540-A15B-6C74623ADE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4B0A019-7576-734F-9A53-731DAD452B2C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4B0A019-7576-734F-9A53-731DAD452B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313F9F39-2E62-3C4B-B3DB-DE3AD65A73AA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313F9F39-2E62-3C4B-B3DB-DE3AD65A73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E1D35203-A50F-954A-8922-F46562C2382B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E1D35203-A50F-954A-8922-F46562C238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CCEEF62-70E6-1F4D-B520-4E6A155BBD8F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CCEEF62-70E6-1F4D-B520-4E6A155BBD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3265B53-BE65-4B4D-8F2B-0082158659D4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5F24091-225D-7A42-85B6-57FE10618C5A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5F24091-225D-7A42-85B6-57FE10618C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DE5AF9E-1434-BF41-A74F-6A83D903C49E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DE5AF9E-1434-BF41-A74F-6A83D903C49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09D08D33-0234-8C4D-A40F-0799A784FF59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09D08D33-0234-8C4D-A40F-0799A784FF5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273125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3005998" y="2461195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  <a:blipFill>
                <a:blip r:embed="rId38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A31163D1-35BB-0D46-84BD-7C464973BB96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9"/>
              </a:rPr>
              <a:t>D. </a:t>
            </a:r>
            <a:r>
              <a:rPr lang="en-US" sz="1200" dirty="0" err="1">
                <a:hlinkClick r:id="rId39"/>
              </a:rPr>
              <a:t>Fouhey</a:t>
            </a:r>
            <a:r>
              <a:rPr lang="en-US" sz="1200" dirty="0">
                <a:hlinkClick r:id="rId39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C29EE35-CE70-844D-AD7B-1D63E1D6D085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E29F0EC-95B4-854E-84BD-5E4EA6581CAE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E29F0EC-95B4-854E-84BD-5E4EA6581C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4796B230-9A43-9C41-8056-E9FEEE0E0D22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4796B230-9A43-9C41-8056-E9FEEE0E0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22B74BE-77E0-814C-BEF7-F1F539CE8D74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22B74BE-77E0-814C-BEF7-F1F539CE8D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38C924E-9D34-AF48-8B7E-9EFB5CC882DE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38C924E-9D34-AF48-8B7E-9EFB5CC882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49CA895-2F0C-794C-8E45-501446860FA0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49CA895-2F0C-794C-8E45-501446860F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5724D590-DF08-C54B-A3AA-291BA3F2C2E9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5724D590-DF08-C54B-A3AA-291BA3F2C2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6EC772C-F084-4B46-B28E-EC4A3811C0D7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FA2D9F4-699B-644F-BF4F-40A22C1C45D3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FA2D9F4-699B-644F-BF4F-40A22C1C45D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28496B5-3505-6642-8537-37CD102805E6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28496B5-3505-6642-8537-37CD102805E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7DC4DD4D-A58C-264C-BF9B-A1F9175F0318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7DC4DD4D-A58C-264C-BF9B-A1F9175F031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836747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458994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  <a:blipFill>
                <a:blip r:embed="rId39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6EF0CDFD-6CBC-674C-9C8D-8D8D62DF215D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0"/>
              </a:rPr>
              <a:t>D. </a:t>
            </a:r>
            <a:r>
              <a:rPr lang="en-US" sz="1200" dirty="0" err="1">
                <a:hlinkClick r:id="rId40"/>
              </a:rPr>
              <a:t>Fouhey</a:t>
            </a:r>
            <a:r>
              <a:rPr lang="en-US" sz="1200" dirty="0">
                <a:hlinkClick r:id="rId40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004398E-B83D-6C42-9172-578DA0CE39A4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A31206E-63DC-DE45-A1BD-2353B8DB91BD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A31206E-63DC-DE45-A1BD-2353B8DB91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192D1271-9829-0747-9E6D-DE7F0AD9B28A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192D1271-9829-0747-9E6D-DE7F0AD9B2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E235AF5D-A0C4-8C43-A660-66E199C332A5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E235AF5D-A0C4-8C43-A660-66E199C332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7079270-8FF3-464E-A31A-623E7FBEB81E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7079270-8FF3-464E-A31A-623E7FBEB8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50B630D7-FD43-3B47-A264-BC626C90B96B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50B630D7-FD43-3B47-A264-BC626C90B9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DCCDA3D6-49B3-0647-A5EA-9153FA44360C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DCCDA3D6-49B3-0647-A5EA-9153FA4436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3CF57F9D-0C1A-F846-8467-A221AB9D1B91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11A2B8E-BB3D-E941-B287-AB290B3D3D23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11A2B8E-BB3D-E941-B287-AB290B3D3D2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D16CDCB1-F95B-EE45-8CDF-F81B4985A396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D16CDCB1-F95B-EE45-8CDF-F81B4985A39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83C029F0-445C-BB43-9CB5-DA1E4FE886B8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83C029F0-445C-BB43-9CB5-DA1E4FE886B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263736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961969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  <a:blipFill>
                <a:blip r:embed="rId39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A2585471-6584-C44E-ABCD-2DE625F1B14B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1"/>
              </a:rPr>
              <a:t>D. </a:t>
            </a:r>
            <a:r>
              <a:rPr lang="en-US" sz="1200" dirty="0" err="1">
                <a:hlinkClick r:id="rId41"/>
              </a:rPr>
              <a:t>Fouhey</a:t>
            </a:r>
            <a:r>
              <a:rPr lang="en-US" sz="1200" dirty="0">
                <a:hlinkClick r:id="rId41"/>
              </a:rPr>
              <a:t> and J. Johnson</a:t>
            </a:r>
            <a:endParaRPr lang="en-US" sz="1200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F4A0C3E-6751-FC4B-941C-2F75640D6263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0255CFC-FCF8-FF44-9705-4BBCA9824B57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0255CFC-FCF8-FF44-9705-4BBCA9824B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01CC381-A71B-284C-8646-CA0E132CF765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01CC381-A71B-284C-8646-CA0E132CF7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476C554-DF81-8144-9801-BFC4272DC1A7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476C554-DF81-8144-9801-BFC4272DC1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CED3CD7-EE87-E348-846A-D3CB0E0FCA40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CED3CD7-EE87-E348-846A-D3CB0E0FCA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8526F0FF-90AF-1045-BBD6-3967A8089B06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8526F0FF-90AF-1045-BBD6-3967A8089B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E8575B6A-B535-7543-8B59-B2D493F296A2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E8575B6A-B535-7543-8B59-B2D493F296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5E3924A7-9022-2049-A5ED-C46887E5FB4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CE17C62-B179-754F-A676-75BAC56306DE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CE17C62-B179-754F-A676-75BAC56306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C2C561A7-F745-1640-831A-EB3D0E40005D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C2C561A7-F745-1640-831A-EB3D0E40005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46694C6-45D6-0546-B48C-9F985EF95ACC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46694C6-45D6-0546-B48C-9F985EF95AC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683239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2495369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  <a:blipFill>
                <a:blip r:embed="rId39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D321BC9-90B0-6F42-B0A9-E94FD864785B}"/>
                  </a:ext>
                </a:extLst>
              </p:cNvPr>
              <p:cNvSpPr/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D321BC9-90B0-6F42-B0A9-E94FD8647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26051DAD-28F4-0843-A72A-BB19C3B24B50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2"/>
              </a:rPr>
              <a:t>D. </a:t>
            </a:r>
            <a:r>
              <a:rPr lang="en-US" sz="1200" dirty="0" err="1">
                <a:hlinkClick r:id="rId42"/>
              </a:rPr>
              <a:t>Fouhey</a:t>
            </a:r>
            <a:r>
              <a:rPr lang="en-US" sz="1200" dirty="0">
                <a:hlinkClick r:id="rId42"/>
              </a:rPr>
              <a:t> and J. Johnson</a:t>
            </a:r>
            <a:endParaRPr lang="en-US" sz="1200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9EBDEE2-23BB-8141-93DF-62978FAD60F4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DC75A3F-35F1-C54C-A98D-BBBCC6444DFF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DC75A3F-35F1-C54C-A98D-BBBCC6444D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5EBE120-2FEE-294F-ADF0-0F66A7C6905A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5EBE120-2FEE-294F-ADF0-0F66A7C690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829D856C-B302-8444-8D6A-01746A57C86E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829D856C-B302-8444-8D6A-01746A57C8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685996C5-2FD1-DD47-BE79-9208918818EB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685996C5-2FD1-DD47-BE79-9208918818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93472D74-FEA0-6F4C-B59F-A07C3BF68BAC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93472D74-FEA0-6F4C-B59F-A07C3BF68B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4C7F630-ED34-434E-97DD-90A9870D77F3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4C7F630-ED34-434E-97DD-90A9870D77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03BB0141-987D-604E-859B-88349B75B13C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2BA967E5-C77F-1940-9FC9-341A24AFE0AD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2BA967E5-C77F-1940-9FC9-341A24AFE0A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3EBBBE49-297E-FE4A-9ADD-62FFAA3CD63D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3EBBBE49-297E-FE4A-9ADD-62FFAA3CD63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09124F46-1622-EC4C-99C9-AE1084BFF21F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09124F46-1622-EC4C-99C9-AE1084BFF21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1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636341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089DE43-873D-4CCB-8455-C906C792450A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089DE43-873D-4CCB-8455-C906C7924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B80733B-747D-4F86-9B30-C58136BC0914}"/>
                  </a:ext>
                </a:extLst>
              </p:cNvPr>
              <p:cNvSpPr/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B80733B-747D-4F86-9B30-C58136BC09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08C030E-6B1B-44FC-834A-D558B60D5E5E}"/>
                  </a:ext>
                </a:extLst>
              </p:cNvPr>
              <p:cNvSpPr/>
              <p:nvPr/>
            </p:nvSpPr>
            <p:spPr>
              <a:xfrm>
                <a:off x="8151209" y="3976540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08C030E-6B1B-44FC-834A-D558B60D5E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976540"/>
                <a:ext cx="515229" cy="515229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30F528B-970F-417E-A137-F1F2A129341D}"/>
                  </a:ext>
                </a:extLst>
              </p:cNvPr>
              <p:cNvSpPr/>
              <p:nvPr/>
            </p:nvSpPr>
            <p:spPr>
              <a:xfrm>
                <a:off x="8666438" y="3976539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30F528B-970F-417E-A137-F1F2A12934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976539"/>
                <a:ext cx="515229" cy="515229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DFA8B0A-B222-4111-A3C5-FC952A243A56}"/>
                  </a:ext>
                </a:extLst>
              </p:cNvPr>
              <p:cNvSpPr/>
              <p:nvPr/>
            </p:nvSpPr>
            <p:spPr>
              <a:xfrm>
                <a:off x="9181667" y="3976539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DFA8B0A-B222-4111-A3C5-FC952A243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976539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07F2A0B-000E-44CE-BA40-0EC867FD3E4E}"/>
                  </a:ext>
                </a:extLst>
              </p:cNvPr>
              <p:cNvSpPr/>
              <p:nvPr/>
            </p:nvSpPr>
            <p:spPr>
              <a:xfrm>
                <a:off x="9696895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07F2A0B-000E-44CE-BA40-0EC867FD3E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5" y="3477365"/>
                <a:ext cx="515229" cy="515229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631534B-87C5-48F0-A5A5-059267DE554B}"/>
                  </a:ext>
                </a:extLst>
              </p:cNvPr>
              <p:cNvSpPr/>
              <p:nvPr/>
            </p:nvSpPr>
            <p:spPr>
              <a:xfrm>
                <a:off x="9696895" y="3976539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631534B-87C5-48F0-A5A5-059267DE5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5" y="3976539"/>
                <a:ext cx="515229" cy="515229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4D41BA3A-FEE1-3D4D-B2D9-6739DD1C41D1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6"/>
              </a:rPr>
              <a:t>D. </a:t>
            </a:r>
            <a:r>
              <a:rPr lang="en-US" sz="1200" dirty="0" err="1">
                <a:hlinkClick r:id="rId46"/>
              </a:rPr>
              <a:t>Fouhey</a:t>
            </a:r>
            <a:r>
              <a:rPr lang="en-US" sz="1200" dirty="0">
                <a:hlinkClick r:id="rId46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88EDAE3-A727-094A-9CD9-4CC4AAB6C80C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EE25BA2-DA40-0B47-869E-C51AE96687CC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EE25BA2-DA40-0B47-869E-C51AE96687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EE9AB41-C359-A641-BCC6-212D1CAC2059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EE9AB41-C359-A641-BCC6-212D1CAC20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43758610-7D51-7C4F-8134-FE77D4DE5991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43758610-7D51-7C4F-8134-FE77D4DE59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A2EC464F-FD70-CE4A-ACBB-E9EF6BAA5E9A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A2EC464F-FD70-CE4A-ACBB-E9EF6BAA5E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5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3F32114-8801-194A-AAE6-691EBE61231A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3F32114-8801-194A-AAE6-691EBE6123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74C554E-244D-124F-9DDD-6B22E337F1A8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74C554E-244D-124F-9DDD-6B22E337F1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5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E6511391-BAA7-AC43-925D-0472D9EEAE68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A12F8EE1-004D-AB4A-8BC0-A0458C1DE52F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A12F8EE1-004D-AB4A-8BC0-A0458C1DE52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53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92C7F3CD-3863-D743-9E1B-4FAAEF2D0ADF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92C7F3CD-3863-D743-9E1B-4FAAEF2D0AD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5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FC9F95D-1AA6-F941-A19B-F11BFFB71D13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FC9F95D-1AA6-F941-A19B-F11BFFB71D1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07C723-DDBB-9A43-AD13-0748C9C57E1D}"/>
                  </a:ext>
                </a:extLst>
              </p:cNvPr>
              <p:cNvSpPr txBox="1"/>
              <p:nvPr/>
            </p:nvSpPr>
            <p:spPr>
              <a:xfrm>
                <a:off x="5295297" y="5187518"/>
                <a:ext cx="528601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What filter values should we use to find the average in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 window?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07C723-DDBB-9A43-AD13-0748C9C57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297" y="5187518"/>
                <a:ext cx="5286015" cy="830997"/>
              </a:xfrm>
              <a:prstGeom prst="rect">
                <a:avLst/>
              </a:prstGeom>
              <a:blipFill>
                <a:blip r:embed="rId56"/>
                <a:stretch>
                  <a:fillRect t="-606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7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CA72-FDD2-B5D4-B7F0-10BF5B0DF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AFAB6-33FA-E2F8-9B2A-8653C5A73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1D5C2-3F21-9A09-EAE5-D27006467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78408"/>
            <a:ext cx="11571872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D5CB6F-AAF8-1018-DF20-D7F60F0F7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66" y="4581144"/>
            <a:ext cx="11613931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06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B279-8121-257F-D74C-5479A8CB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AFC82C-AE78-7FF0-1878-DF766BA6F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00200"/>
            <a:ext cx="10882993" cy="39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25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Note: Filtering vs. “convolution”</a:t>
            </a:r>
          </a:p>
        </p:txBody>
      </p:sp>
      <p:sp>
        <p:nvSpPr>
          <p:cNvPr id="2057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10363200" cy="1966914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In classical signal processing terminology, convolution is filtering with a </a:t>
            </a:r>
            <a:r>
              <a:rPr lang="en-US" i="1" dirty="0"/>
              <a:t>flipped</a:t>
            </a:r>
            <a:r>
              <a:rPr lang="en-US" dirty="0"/>
              <a:t> kernel, and filtering with an upright kernel is known as </a:t>
            </a:r>
            <a:r>
              <a:rPr lang="en-US" i="1" dirty="0"/>
              <a:t>cross-correlation</a:t>
            </a:r>
          </a:p>
          <a:p>
            <a:pPr lvl="1"/>
            <a:r>
              <a:rPr lang="en-US" sz="2400" dirty="0"/>
              <a:t>Check convention of filtering function you plan to use!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BD10C-429A-834F-A7E2-EE7B7988EA75}"/>
              </a:ext>
            </a:extLst>
          </p:cNvPr>
          <p:cNvSpPr txBox="1"/>
          <p:nvPr/>
        </p:nvSpPr>
        <p:spPr>
          <a:xfrm>
            <a:off x="1219200" y="3505200"/>
            <a:ext cx="4372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Filtering or “cross-correlation”</a:t>
            </a:r>
          </a:p>
          <a:p>
            <a:pPr algn="ctr"/>
            <a:r>
              <a:rPr lang="en-US" dirty="0"/>
              <a:t>(Kernel in original orientation)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94843B-EDE0-7340-9FF2-6B175BD40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63" y="4506416"/>
            <a:ext cx="1326668" cy="13266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210487-B70C-B64E-8EAB-0BA737BFAA7A}"/>
              </a:ext>
            </a:extLst>
          </p:cNvPr>
          <p:cNvSpPr txBox="1"/>
          <p:nvPr/>
        </p:nvSpPr>
        <p:spPr>
          <a:xfrm>
            <a:off x="6825400" y="3505200"/>
            <a:ext cx="452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“Convolution”</a:t>
            </a:r>
          </a:p>
          <a:p>
            <a:pPr algn="ctr"/>
            <a:r>
              <a:rPr lang="en-US" dirty="0"/>
              <a:t>(Kernel flipped in x and y)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7D0333-8DC5-8442-BFE2-F44059D82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426266" y="4504270"/>
            <a:ext cx="1326668" cy="13266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1EDADC-6074-C14F-AEFA-24825631661F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"/>
              </a:rPr>
              <a:t>D. </a:t>
            </a:r>
            <a:r>
              <a:rPr lang="en-US" sz="1200" dirty="0" err="1">
                <a:hlinkClick r:id="rId4"/>
              </a:rPr>
              <a:t>Fouhey</a:t>
            </a:r>
            <a:r>
              <a:rPr lang="en-US" sz="1200" dirty="0">
                <a:hlinkClick r:id="rId4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7970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2992C-74B3-3951-F6A9-F9CD9F2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344F6-43EF-4524-3541-1DF733955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5D06C-EE3F-55A7-1E36-120976652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9131"/>
            <a:ext cx="10744200" cy="65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10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filtering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D294DF-7E2C-A144-9DCC-0AC8EF03F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1828800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244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/>
          <p:cNvSpPr>
            <a:spLocks noChangeArrowheads="1"/>
          </p:cNvSpPr>
          <p:nvPr/>
        </p:nvSpPr>
        <p:spPr bwMode="auto">
          <a:xfrm>
            <a:off x="7848600" y="3505200"/>
            <a:ext cx="25146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details: Dealing with edges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control the size of the output, we need to use </a:t>
            </a:r>
            <a:r>
              <a:rPr lang="en-US" i="1" dirty="0"/>
              <a:t>padding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4"/>
              <p:cNvSpPr>
                <a:spLocks noChangeArrowheads="1"/>
              </p:cNvSpPr>
              <p:nvPr/>
            </p:nvSpPr>
            <p:spPr bwMode="auto">
              <a:xfrm>
                <a:off x="8077200" y="3733800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17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7200" y="3733800"/>
                <a:ext cx="2057400" cy="1981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8" name="Rectangle 5"/>
              <p:cNvSpPr>
                <a:spLocks noChangeArrowheads="1"/>
              </p:cNvSpPr>
              <p:nvPr/>
            </p:nvSpPr>
            <p:spPr bwMode="auto">
              <a:xfrm>
                <a:off x="10058400" y="3352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18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8400" y="3352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l="-2703"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9" name="Rectangle 8"/>
              <p:cNvSpPr>
                <a:spLocks noChangeArrowheads="1"/>
              </p:cNvSpPr>
              <p:nvPr/>
            </p:nvSpPr>
            <p:spPr bwMode="auto">
              <a:xfrm>
                <a:off x="7696200" y="3352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1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96200" y="3352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0" name="Rectangle 9"/>
              <p:cNvSpPr>
                <a:spLocks noChangeArrowheads="1"/>
              </p:cNvSpPr>
              <p:nvPr/>
            </p:nvSpPr>
            <p:spPr bwMode="auto">
              <a:xfrm>
                <a:off x="10058400" y="5638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8400" y="5638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l="-2703"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1" name="Rectangle 10"/>
              <p:cNvSpPr>
                <a:spLocks noChangeArrowheads="1"/>
              </p:cNvSpPr>
              <p:nvPr/>
            </p:nvSpPr>
            <p:spPr bwMode="auto">
              <a:xfrm>
                <a:off x="7696200" y="5638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96200" y="5638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2" name="Rectangle 13"/>
              <p:cNvSpPr>
                <a:spLocks noChangeArrowheads="1"/>
              </p:cNvSpPr>
              <p:nvPr/>
            </p:nvSpPr>
            <p:spPr bwMode="auto">
              <a:xfrm>
                <a:off x="4842076" y="3733800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2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2076" y="3733800"/>
                <a:ext cx="2057400" cy="1981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3" name="Rectangle 14"/>
              <p:cNvSpPr>
                <a:spLocks noChangeArrowheads="1"/>
              </p:cNvSpPr>
              <p:nvPr/>
            </p:nvSpPr>
            <p:spPr bwMode="auto">
              <a:xfrm>
                <a:off x="6670876" y="35052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3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0876" y="3505200"/>
                <a:ext cx="457200" cy="457200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4" name="Rectangle 15"/>
              <p:cNvSpPr>
                <a:spLocks noChangeArrowheads="1"/>
              </p:cNvSpPr>
              <p:nvPr/>
            </p:nvSpPr>
            <p:spPr bwMode="auto">
              <a:xfrm>
                <a:off x="4613476" y="35052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4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13476" y="3505200"/>
                <a:ext cx="457200" cy="457200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5" name="Rectangle 16"/>
              <p:cNvSpPr>
                <a:spLocks noChangeArrowheads="1"/>
              </p:cNvSpPr>
              <p:nvPr/>
            </p:nvSpPr>
            <p:spPr bwMode="auto">
              <a:xfrm>
                <a:off x="6670876" y="54864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5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0876" y="5486400"/>
                <a:ext cx="457200" cy="457200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6" name="Rectangle 17"/>
              <p:cNvSpPr>
                <a:spLocks noChangeArrowheads="1"/>
              </p:cNvSpPr>
              <p:nvPr/>
            </p:nvSpPr>
            <p:spPr bwMode="auto">
              <a:xfrm>
                <a:off x="4613476" y="54102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6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13476" y="5410200"/>
                <a:ext cx="457200" cy="457200"/>
              </a:xfrm>
              <a:prstGeom prst="rect">
                <a:avLst/>
              </a:prstGeom>
              <a:blipFill>
                <a:blip r:embed="rId7"/>
                <a:stretch>
                  <a:fillRect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7" name="Rectangle 19"/>
              <p:cNvSpPr>
                <a:spLocks noChangeArrowheads="1"/>
              </p:cNvSpPr>
              <p:nvPr/>
            </p:nvSpPr>
            <p:spPr bwMode="auto">
              <a:xfrm>
                <a:off x="1905000" y="3733800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7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3733800"/>
                <a:ext cx="2057400" cy="1981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28" name="Rectangle 18"/>
          <p:cNvSpPr>
            <a:spLocks noChangeArrowheads="1"/>
          </p:cNvSpPr>
          <p:nvPr/>
        </p:nvSpPr>
        <p:spPr bwMode="auto">
          <a:xfrm>
            <a:off x="2133600" y="3886200"/>
            <a:ext cx="1600200" cy="1600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29" name="Rectangle 20"/>
              <p:cNvSpPr>
                <a:spLocks noChangeArrowheads="1"/>
              </p:cNvSpPr>
              <p:nvPr/>
            </p:nvSpPr>
            <p:spPr bwMode="auto">
              <a:xfrm>
                <a:off x="3505200" y="3733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9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200" y="3733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l="-2703"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30" name="Rectangle 21"/>
              <p:cNvSpPr>
                <a:spLocks noChangeArrowheads="1"/>
              </p:cNvSpPr>
              <p:nvPr/>
            </p:nvSpPr>
            <p:spPr bwMode="auto">
              <a:xfrm>
                <a:off x="1905000" y="3733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30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3733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31" name="Rectangle 22"/>
              <p:cNvSpPr>
                <a:spLocks noChangeArrowheads="1"/>
              </p:cNvSpPr>
              <p:nvPr/>
            </p:nvSpPr>
            <p:spPr bwMode="auto">
              <a:xfrm>
                <a:off x="3505200" y="5257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31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200" y="5257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l="-2703"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32" name="Rectangle 23"/>
              <p:cNvSpPr>
                <a:spLocks noChangeArrowheads="1"/>
              </p:cNvSpPr>
              <p:nvPr/>
            </p:nvSpPr>
            <p:spPr bwMode="auto">
              <a:xfrm>
                <a:off x="1905000" y="5257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32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5257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2022676" y="2755612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Output is smaller than input</a:t>
            </a:r>
          </a:p>
        </p:txBody>
      </p:sp>
      <p:sp>
        <p:nvSpPr>
          <p:cNvPr id="24" name="Text Box 26">
            <a:extLst>
              <a:ext uri="{FF2B5EF4-FFF2-40B4-BE49-F238E27FC236}">
                <a16:creationId xmlns:a16="http://schemas.microsoft.com/office/drawing/2014/main" id="{0C7C3EEE-C679-5A48-8A0E-E2809CC8A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276" y="2755613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Output is same size as input</a:t>
            </a:r>
          </a:p>
        </p:txBody>
      </p:sp>
      <p:sp>
        <p:nvSpPr>
          <p:cNvPr id="25" name="Text Box 26">
            <a:extLst>
              <a:ext uri="{FF2B5EF4-FFF2-40B4-BE49-F238E27FC236}">
                <a16:creationId xmlns:a16="http://schemas.microsoft.com/office/drawing/2014/main" id="{7B81B4D9-8CA3-644B-8CDF-137F4D874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876" y="2755613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Output is larger than input</a:t>
            </a:r>
          </a:p>
        </p:txBody>
      </p:sp>
    </p:spTree>
    <p:extLst>
      <p:ext uri="{BB962C8B-B14F-4D97-AF65-F5344CB8AC3E}">
        <p14:creationId xmlns:p14="http://schemas.microsoft.com/office/powerpoint/2010/main" val="31973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7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 animBg="1"/>
      <p:bldP spid="13326" grpId="0" animBg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details: Dealing with edges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control the size of the output, we need to use </a:t>
            </a:r>
            <a:r>
              <a:rPr lang="en-US" i="1" dirty="0"/>
              <a:t>padding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values should we pad the image with?</a:t>
            </a:r>
          </a:p>
        </p:txBody>
      </p:sp>
    </p:spTree>
    <p:extLst>
      <p:ext uri="{BB962C8B-B14F-4D97-AF65-F5344CB8AC3E}">
        <p14:creationId xmlns:p14="http://schemas.microsoft.com/office/powerpoint/2010/main" val="2419013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details: Dealing with edges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control the size of the output, we need to use </a:t>
            </a:r>
            <a:r>
              <a:rPr lang="en-US" i="1" dirty="0"/>
              <a:t>padding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values should we pad the image with?</a:t>
            </a:r>
          </a:p>
          <a:p>
            <a:pPr lvl="1"/>
            <a:r>
              <a:rPr lang="en-US" sz="2400" dirty="0"/>
              <a:t>Zero pad (or clip filter) </a:t>
            </a:r>
          </a:p>
          <a:p>
            <a:pPr lvl="1"/>
            <a:r>
              <a:rPr lang="en-US" sz="2400" dirty="0"/>
              <a:t>Wrap around</a:t>
            </a:r>
          </a:p>
          <a:p>
            <a:pPr lvl="1"/>
            <a:r>
              <a:rPr lang="en-US" sz="2400" dirty="0"/>
              <a:t>Copy edge</a:t>
            </a:r>
          </a:p>
          <a:p>
            <a:pPr lvl="1"/>
            <a:r>
              <a:rPr lang="en-US" sz="2400" dirty="0"/>
              <a:t>Reflect across edge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8686800" y="6553200"/>
            <a:ext cx="189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130726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9645F-E0A5-9AFC-84A9-26500D59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F016B-7E78-6DC6-7536-CBDDDF922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56E4B-013F-B698-A397-029ADC8C2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939" y="0"/>
            <a:ext cx="7752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67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4ECD-6914-4821-94BE-9AD4A1B66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/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i="1" baseline="-2500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i="1" baseline="-2500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blipFill>
                <a:blip r:embed="rId2"/>
                <a:stretch>
                  <a:fillRect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79673864-060F-4DE6-A6F6-5387EAE5C52F}"/>
              </a:ext>
            </a:extLst>
          </p:cNvPr>
          <p:cNvGrpSpPr/>
          <p:nvPr/>
        </p:nvGrpSpPr>
        <p:grpSpPr>
          <a:xfrm>
            <a:off x="5344655" y="3180607"/>
            <a:ext cx="4027945" cy="731520"/>
            <a:chOff x="3754659" y="3225091"/>
            <a:chExt cx="4027945" cy="73152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E0BC084-833A-424A-A70F-50C9A9F3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606" y="3225091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4C319C8-90FC-4D85-9BAF-1F837F1D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8" t="46318"/>
            <a:stretch/>
          </p:blipFill>
          <p:spPr>
            <a:xfrm>
              <a:off x="6982891" y="3375787"/>
              <a:ext cx="430129" cy="430129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E433B0E-47CF-408A-9FDC-3C95A4BDE1A0}"/>
                    </a:ext>
                  </a:extLst>
                </p:cNvPr>
                <p:cNvSpPr txBox="1"/>
                <p:nvPr/>
              </p:nvSpPr>
              <p:spPr>
                <a:xfrm>
                  <a:off x="3754659" y="3267686"/>
                  <a:ext cx="163694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E433B0E-47CF-408A-9FDC-3C95A4BDE1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4659" y="3267686"/>
                  <a:ext cx="1636947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C3D5460-868E-404F-900F-6FB1C95EC58B}"/>
                    </a:ext>
                  </a:extLst>
                </p:cNvPr>
                <p:cNvSpPr txBox="1"/>
                <p:nvPr/>
              </p:nvSpPr>
              <p:spPr>
                <a:xfrm>
                  <a:off x="6521653" y="3267686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C3D5460-868E-404F-900F-6FB1C95EC5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1653" y="3267686"/>
                  <a:ext cx="393953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D05FE3-B42F-4161-9D13-E3C0E7353FBB}"/>
                </a:ext>
              </a:extLst>
            </p:cNvPr>
            <p:cNvSpPr txBox="1"/>
            <p:nvPr/>
          </p:nvSpPr>
          <p:spPr>
            <a:xfrm>
              <a:off x="7449006" y="3267686"/>
              <a:ext cx="3335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8483FEC-9A0E-4371-B995-B99F43D0F2A8}"/>
              </a:ext>
            </a:extLst>
          </p:cNvPr>
          <p:cNvGrpSpPr/>
          <p:nvPr/>
        </p:nvGrpSpPr>
        <p:grpSpPr>
          <a:xfrm>
            <a:off x="-21483" y="3172560"/>
            <a:ext cx="4550798" cy="731520"/>
            <a:chOff x="-502052" y="3205376"/>
            <a:chExt cx="4550798" cy="7315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0FBF4-ABCF-4A13-8D26-AFBE7D12C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72" y="3205376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463BAA-5210-43AC-AD4A-52CA4F9D3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024" y="3384389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0E390B-EAEB-4E32-980D-E3418F718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624" y="3384389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4CFF41A-2574-4FBF-9AF2-6A36D9B452EE}"/>
                    </a:ext>
                  </a:extLst>
                </p:cNvPr>
                <p:cNvSpPr txBox="1"/>
                <p:nvPr/>
              </p:nvSpPr>
              <p:spPr>
                <a:xfrm>
                  <a:off x="2698348" y="3267686"/>
                  <a:ext cx="4359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4CFF41A-2574-4FBF-9AF2-6A36D9B452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8348" y="3267686"/>
                  <a:ext cx="435998" cy="646331"/>
                </a:xfrm>
                <a:prstGeom prst="rect">
                  <a:avLst/>
                </a:prstGeom>
                <a:blipFill>
                  <a:blip r:embed="rId15"/>
                  <a:stretch>
                    <a:fillRect l="-37143" r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551C35-512C-490A-B62A-A6825405DC7B}"/>
                </a:ext>
              </a:extLst>
            </p:cNvPr>
            <p:cNvSpPr txBox="1"/>
            <p:nvPr/>
          </p:nvSpPr>
          <p:spPr>
            <a:xfrm>
              <a:off x="-502052" y="3267686"/>
              <a:ext cx="1472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B69D54F-EBE4-4E43-85AE-A02359F05877}"/>
                    </a:ext>
                  </a:extLst>
                </p:cNvPr>
                <p:cNvSpPr txBox="1"/>
                <p:nvPr/>
              </p:nvSpPr>
              <p:spPr>
                <a:xfrm>
                  <a:off x="1707748" y="3267686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∗(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B69D54F-EBE4-4E43-85AE-A02359F058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7748" y="3267686"/>
                  <a:ext cx="393953" cy="646331"/>
                </a:xfrm>
                <a:prstGeom prst="rect">
                  <a:avLst/>
                </a:prstGeom>
                <a:blipFill>
                  <a:blip r:embed="rId16"/>
                  <a:stretch>
                    <a:fillRect l="-56250" r="-5000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EED3B0F-3FA0-4FC8-B243-475676B2A2CE}"/>
                    </a:ext>
                  </a:extLst>
                </p:cNvPr>
                <p:cNvSpPr txBox="1"/>
                <p:nvPr/>
              </p:nvSpPr>
              <p:spPr>
                <a:xfrm>
                  <a:off x="3612748" y="3267686"/>
                  <a:ext cx="4359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EED3B0F-3FA0-4FC8-B243-475676B2A2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2748" y="3267686"/>
                  <a:ext cx="435998" cy="646331"/>
                </a:xfrm>
                <a:prstGeom prst="rect">
                  <a:avLst/>
                </a:prstGeom>
                <a:blipFill>
                  <a:blip r:embed="rId18"/>
                  <a:stretch>
                    <a:fillRect l="-34286" r="-5714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94E6AF7-592E-4AC8-BB1E-4CA19983AB55}"/>
              </a:ext>
            </a:extLst>
          </p:cNvPr>
          <p:cNvGrpSpPr/>
          <p:nvPr/>
        </p:nvGrpSpPr>
        <p:grpSpPr>
          <a:xfrm>
            <a:off x="10271760" y="3180607"/>
            <a:ext cx="1463040" cy="731520"/>
            <a:chOff x="7259380" y="3225091"/>
            <a:chExt cx="1463040" cy="73152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4998C8A-8022-4258-80B2-A8340A556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900" y="3225091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FFD536B-212C-4D19-8AB1-A3A5FA0EA487}"/>
                    </a:ext>
                  </a:extLst>
                </p:cNvPr>
                <p:cNvSpPr txBox="1"/>
                <p:nvPr/>
              </p:nvSpPr>
              <p:spPr>
                <a:xfrm>
                  <a:off x="7259380" y="3267686"/>
                  <a:ext cx="3335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FFD536B-212C-4D19-8AB1-A3A5FA0EA4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9380" y="3267686"/>
                  <a:ext cx="333598" cy="646331"/>
                </a:xfrm>
                <a:prstGeom prst="rect">
                  <a:avLst/>
                </a:prstGeom>
                <a:blipFill>
                  <a:blip r:embed="rId20"/>
                  <a:stretch>
                    <a:fillRect r="-5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43180CD-B31B-2C42-91CA-1AC2B9BD179C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21"/>
              </a:rPr>
              <a:t>D. </a:t>
            </a:r>
            <a:r>
              <a:rPr lang="en-US" sz="1200" dirty="0" err="1">
                <a:hlinkClick r:id="rId21"/>
              </a:rPr>
              <a:t>Fouhey</a:t>
            </a:r>
            <a:r>
              <a:rPr lang="en-US" sz="1200" dirty="0">
                <a:hlinkClick r:id="rId21"/>
              </a:rPr>
              <a:t> and J. Johnson</a:t>
            </a:r>
            <a:endParaRPr lang="en-US" sz="12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8B1C49-0F8B-1243-96C4-8591432B5913}"/>
              </a:ext>
            </a:extLst>
          </p:cNvPr>
          <p:cNvGrpSpPr/>
          <p:nvPr/>
        </p:nvGrpSpPr>
        <p:grpSpPr>
          <a:xfrm>
            <a:off x="10287000" y="4909387"/>
            <a:ext cx="1417320" cy="731520"/>
            <a:chOff x="7603430" y="4909387"/>
            <a:chExt cx="1417320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137C7FD-BEBC-3742-85A2-89EA09EF7F5B}"/>
                    </a:ext>
                  </a:extLst>
                </p:cNvPr>
                <p:cNvSpPr txBox="1"/>
                <p:nvPr/>
              </p:nvSpPr>
              <p:spPr>
                <a:xfrm>
                  <a:off x="7603430" y="4951982"/>
                  <a:ext cx="48647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CD6B874-0CE8-4519-81D7-37305EB38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3430" y="4951982"/>
                  <a:ext cx="486472" cy="646331"/>
                </a:xfrm>
                <a:prstGeom prst="rect">
                  <a:avLst/>
                </a:prstGeom>
                <a:blipFill>
                  <a:blip r:embed="rId22"/>
                  <a:stretch>
                    <a:fillRect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FDD8DF8-4CC4-1440-B7B7-11034693D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230" y="4909387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31EFDF-7973-7D4A-9F35-C4FEC237EFEE}"/>
              </a:ext>
            </a:extLst>
          </p:cNvPr>
          <p:cNvGrpSpPr/>
          <p:nvPr/>
        </p:nvGrpSpPr>
        <p:grpSpPr>
          <a:xfrm>
            <a:off x="7315200" y="4909387"/>
            <a:ext cx="2819400" cy="731520"/>
            <a:chOff x="5304975" y="4909387"/>
            <a:chExt cx="2819400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3BB36836-6318-7E49-A3DA-107463AA3E28}"/>
                    </a:ext>
                  </a:extLst>
                </p:cNvPr>
                <p:cNvSpPr txBox="1"/>
                <p:nvPr/>
              </p:nvSpPr>
              <p:spPr>
                <a:xfrm>
                  <a:off x="5304975" y="4951982"/>
                  <a:ext cx="38316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0AFB17C-4C60-49B3-98D3-66619F99E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4975" y="4951982"/>
                  <a:ext cx="383165" cy="646331"/>
                </a:xfrm>
                <a:prstGeom prst="rect">
                  <a:avLst/>
                </a:prstGeom>
                <a:blipFill>
                  <a:blip r:embed="rId23"/>
                  <a:stretch>
                    <a:fillRect l="-3333" r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EF2D3C4-FC0A-8642-9EFC-DD9C9AAD6EED}"/>
                </a:ext>
              </a:extLst>
            </p:cNvPr>
            <p:cNvGrpSpPr/>
            <p:nvPr/>
          </p:nvGrpSpPr>
          <p:grpSpPr>
            <a:xfrm>
              <a:off x="5953062" y="4909387"/>
              <a:ext cx="2171313" cy="731520"/>
              <a:chOff x="5953062" y="4909387"/>
              <a:chExt cx="2171313" cy="7315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23844220-E271-9C4A-A6A4-609C3FB4163C}"/>
                      </a:ext>
                    </a:extLst>
                  </p:cNvPr>
                  <p:cNvSpPr txBox="1"/>
                  <p:nvPr/>
                </p:nvSpPr>
                <p:spPr>
                  <a:xfrm>
                    <a:off x="6799703" y="4951982"/>
                    <a:ext cx="486472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n-US" sz="36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C6D7AB73-B019-4B1A-ADFC-FF379E6B38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99703" y="4951982"/>
                    <a:ext cx="486472" cy="646331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0256" r="-1794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C575E931-E65E-694E-9013-EE3A2FB3F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3062" y="4909387"/>
                <a:ext cx="731520" cy="731520"/>
              </a:xfrm>
              <a:prstGeom prst="rect">
                <a:avLst/>
              </a:prstGeom>
              <a:ln w="38100">
                <a:solidFill>
                  <a:schemeClr val="accent1"/>
                </a:solidFill>
              </a:ln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677526A1-A3E3-D74B-A921-EC9D75723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2855" y="4909387"/>
                <a:ext cx="731520" cy="731520"/>
              </a:xfrm>
              <a:prstGeom prst="rect">
                <a:avLst/>
              </a:prstGeom>
              <a:ln w="38100">
                <a:solidFill>
                  <a:schemeClr val="accent1"/>
                </a:solidFill>
              </a:ln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BC4CE74-BA90-6E4B-B339-83C457E56DBF}"/>
              </a:ext>
            </a:extLst>
          </p:cNvPr>
          <p:cNvGrpSpPr/>
          <p:nvPr/>
        </p:nvGrpSpPr>
        <p:grpSpPr>
          <a:xfrm>
            <a:off x="381000" y="4909387"/>
            <a:ext cx="7012565" cy="731520"/>
            <a:chOff x="-990601" y="4909387"/>
            <a:chExt cx="7012565" cy="73152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F1FCDA0-2D8E-7E4B-B3D7-864C83416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" y="4909387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C0030EA-E0B4-9A4C-94CE-5C8D5B656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9" y="5068685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DCF6156-CBD7-9442-BD2A-F00EDE157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675" y="5068685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0C64BE7-765A-9446-A000-BC2CD6DE0154}"/>
                    </a:ext>
                  </a:extLst>
                </p:cNvPr>
                <p:cNvSpPr txBox="1"/>
                <p:nvPr/>
              </p:nvSpPr>
              <p:spPr>
                <a:xfrm>
                  <a:off x="1970856" y="4951982"/>
                  <a:ext cx="21439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0C64BE7-765A-9446-A000-BC2CD6DE01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0856" y="4951982"/>
                  <a:ext cx="2143943" cy="646331"/>
                </a:xfrm>
                <a:prstGeom prst="rect">
                  <a:avLst/>
                </a:prstGeom>
                <a:blipFill>
                  <a:blip r:embed="rId28"/>
                  <a:stretch>
                    <a:fillRect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7C1851B-1531-B341-8273-ED142FE3E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079" y="4909387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90FA60F-3419-564C-8E40-BCBD554C8803}"/>
                </a:ext>
              </a:extLst>
            </p:cNvPr>
            <p:cNvSpPr txBox="1"/>
            <p:nvPr/>
          </p:nvSpPr>
          <p:spPr>
            <a:xfrm>
              <a:off x="-990601" y="4951982"/>
              <a:ext cx="14835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A4737B-C43A-BB47-B793-5A57568C4DA0}"/>
                    </a:ext>
                  </a:extLst>
                </p:cNvPr>
                <p:cNvSpPr txBox="1"/>
                <p:nvPr/>
              </p:nvSpPr>
              <p:spPr>
                <a:xfrm>
                  <a:off x="1219199" y="4951982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A4737B-C43A-BB47-B793-5A57568C4D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199" y="4951982"/>
                  <a:ext cx="393953" cy="646331"/>
                </a:xfrm>
                <a:prstGeom prst="rect">
                  <a:avLst/>
                </a:prstGeom>
                <a:blipFill>
                  <a:blip r:embed="rId29"/>
                  <a:stretch>
                    <a:fillRect l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37D29423-9C86-1946-B1FD-73BA05B55753}"/>
                    </a:ext>
                  </a:extLst>
                </p:cNvPr>
                <p:cNvSpPr txBox="1"/>
                <p:nvPr/>
              </p:nvSpPr>
              <p:spPr>
                <a:xfrm>
                  <a:off x="4876799" y="4951982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37D29423-9C86-1946-B1FD-73BA05B55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799" y="4951982"/>
                  <a:ext cx="393953" cy="646331"/>
                </a:xfrm>
                <a:prstGeom prst="rect">
                  <a:avLst/>
                </a:prstGeom>
                <a:blipFill>
                  <a:blip r:embed="rId29"/>
                  <a:stretch>
                    <a:fillRect l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986B05B-FC21-C74D-A766-85F587E6CE16}"/>
                </a:ext>
              </a:extLst>
            </p:cNvPr>
            <p:cNvSpPr txBox="1"/>
            <p:nvPr/>
          </p:nvSpPr>
          <p:spPr>
            <a:xfrm>
              <a:off x="5638799" y="4951982"/>
              <a:ext cx="383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5510D87-7A64-532B-B1B4-3B2EDB0E279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42154" y="3139230"/>
            <a:ext cx="899655" cy="837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50853-3E29-0BEB-798B-3AA15F0415E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28299" y="4809117"/>
            <a:ext cx="899655" cy="837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E94F5C-3211-0821-3455-67C901EF62D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888296" y="4856342"/>
            <a:ext cx="899655" cy="837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61C292-3D36-230C-2981-AFF08A2DBE5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10800000">
            <a:off x="9350042" y="4886050"/>
            <a:ext cx="903195" cy="84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3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4ECD-6914-4821-94BE-9AD4A1B66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/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blipFill>
                <a:blip r:embed="rId2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343180CD-B31B-2C42-91CA-1AC2B9BD179C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"/>
              </a:rPr>
              <a:t>D. </a:t>
            </a:r>
            <a:r>
              <a:rPr lang="en-US" sz="1200" dirty="0" err="1">
                <a:hlinkClick r:id="rId3"/>
              </a:rPr>
              <a:t>Fouhey</a:t>
            </a:r>
            <a:r>
              <a:rPr lang="en-US" sz="1200" dirty="0">
                <a:hlinkClick r:id="rId3"/>
              </a:rPr>
              <a:t> and J. Johnson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FD99FE5-4405-2240-A678-4DAC82B89ED2}"/>
                  </a:ext>
                </a:extLst>
              </p:cNvPr>
              <p:cNvSpPr txBox="1"/>
              <p:nvPr/>
            </p:nvSpPr>
            <p:spPr>
              <a:xfrm>
                <a:off x="1546508" y="3276600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FD99FE5-4405-2240-A678-4DAC82B89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508" y="3276600"/>
                <a:ext cx="9426291" cy="646331"/>
              </a:xfrm>
              <a:prstGeom prst="rect">
                <a:avLst/>
              </a:prstGeom>
              <a:blipFill>
                <a:blip r:embed="rId4"/>
                <a:stretch>
                  <a:fillRect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DC95989-2FF8-2245-97FD-DD86863D04FD}"/>
              </a:ext>
            </a:extLst>
          </p:cNvPr>
          <p:cNvSpPr txBox="1"/>
          <p:nvPr/>
        </p:nvSpPr>
        <p:spPr>
          <a:xfrm>
            <a:off x="5410200" y="2708685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Also: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536DE7-73E7-EB49-AB29-EF3F1B82E0DF}"/>
                  </a:ext>
                </a:extLst>
              </p:cNvPr>
              <p:cNvSpPr/>
              <p:nvPr/>
            </p:nvSpPr>
            <p:spPr>
              <a:xfrm>
                <a:off x="3048000" y="4060587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36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536DE7-73E7-EB49-AB29-EF3F1B82E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060587"/>
                <a:ext cx="6096000" cy="646331"/>
              </a:xfrm>
              <a:prstGeom prst="rect">
                <a:avLst/>
              </a:prstGeom>
              <a:blipFill>
                <a:blip r:embed="rId5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CB4E48-C62C-4248-B1F9-2EAA7255D388}"/>
                  </a:ext>
                </a:extLst>
              </p:cNvPr>
              <p:cNvSpPr/>
              <p:nvPr/>
            </p:nvSpPr>
            <p:spPr>
              <a:xfrm>
                <a:off x="3429000" y="4947774"/>
                <a:ext cx="537955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36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CB4E48-C62C-4248-B1F9-2EAA7255D3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947774"/>
                <a:ext cx="5379550" cy="646331"/>
              </a:xfrm>
              <a:prstGeom prst="rect">
                <a:avLst/>
              </a:prstGeom>
              <a:blipFill>
                <a:blip r:embed="rId6"/>
                <a:stretch>
                  <a:fillRect l="-1176" b="-2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872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E491-B4D8-471F-8B9A-DF121B56D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Shift-invariance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4003B1-03DF-4B6A-8A58-432D2DCB7D2D}"/>
              </a:ext>
            </a:extLst>
          </p:cNvPr>
          <p:cNvGrpSpPr/>
          <p:nvPr/>
        </p:nvGrpSpPr>
        <p:grpSpPr>
          <a:xfrm>
            <a:off x="1066800" y="2590800"/>
            <a:ext cx="6934200" cy="1600200"/>
            <a:chOff x="-559657" y="3093611"/>
            <a:chExt cx="6934200" cy="16002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BF4A73-5208-45DF-BEDD-835C2E54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49" y="3093611"/>
              <a:ext cx="1600200" cy="1600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51922F-339B-44CF-9DAF-EC032383B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343" y="3093611"/>
              <a:ext cx="1600200" cy="1600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3F9CA3-5E1B-495C-A206-42BAEF6EA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8" t="46318"/>
            <a:stretch/>
          </p:blipFill>
          <p:spPr>
            <a:xfrm>
              <a:off x="2904962" y="3618240"/>
              <a:ext cx="550943" cy="550943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609174-3211-4BA8-9CC0-122C6B649C0D}"/>
                </a:ext>
              </a:extLst>
            </p:cNvPr>
            <p:cNvSpPr txBox="1"/>
            <p:nvPr/>
          </p:nvSpPr>
          <p:spPr>
            <a:xfrm>
              <a:off x="-559657" y="3570546"/>
              <a:ext cx="1549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7B1F820-9F73-4112-8B37-84EA2D59D3AE}"/>
                    </a:ext>
                  </a:extLst>
                </p:cNvPr>
                <p:cNvSpPr txBox="1"/>
                <p:nvPr/>
              </p:nvSpPr>
              <p:spPr>
                <a:xfrm>
                  <a:off x="2567449" y="3570546"/>
                  <a:ext cx="2903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7B1F820-9F73-4112-8B37-84EA2D59D3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7449" y="3570546"/>
                  <a:ext cx="290343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8333" r="-4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DBD2F9F-EFA1-4AC4-8B77-82D8D58BCD1C}"/>
                    </a:ext>
                  </a:extLst>
                </p:cNvPr>
                <p:cNvSpPr txBox="1"/>
                <p:nvPr/>
              </p:nvSpPr>
              <p:spPr>
                <a:xfrm>
                  <a:off x="3545499" y="3570546"/>
                  <a:ext cx="106086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DBD2F9F-EFA1-4AC4-8B77-82D8D58BCD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5499" y="3570546"/>
                  <a:ext cx="1060864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83BF51-69A8-434D-ABE2-6D938CD1C4C0}"/>
              </a:ext>
            </a:extLst>
          </p:cNvPr>
          <p:cNvGrpSpPr/>
          <p:nvPr/>
        </p:nvGrpSpPr>
        <p:grpSpPr>
          <a:xfrm>
            <a:off x="1066800" y="5176876"/>
            <a:ext cx="6934200" cy="1600200"/>
            <a:chOff x="-559657" y="4967151"/>
            <a:chExt cx="6934200" cy="160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578A1E-11AB-42F6-84A5-90D27C0FC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49" y="4967151"/>
              <a:ext cx="1600200" cy="1600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9895C5-D879-45D3-82B7-2990EF1D7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343" y="4967151"/>
              <a:ext cx="1600200" cy="1600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1CEDC1-42A4-406B-BC37-F9803F9B934E}"/>
                </a:ext>
              </a:extLst>
            </p:cNvPr>
            <p:cNvSpPr txBox="1"/>
            <p:nvPr/>
          </p:nvSpPr>
          <p:spPr>
            <a:xfrm>
              <a:off x="-559657" y="5444086"/>
              <a:ext cx="1549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0958727-6A58-406E-ACE4-18C806AFA398}"/>
                    </a:ext>
                  </a:extLst>
                </p:cNvPr>
                <p:cNvSpPr txBox="1"/>
                <p:nvPr/>
              </p:nvSpPr>
              <p:spPr>
                <a:xfrm>
                  <a:off x="2614619" y="5444086"/>
                  <a:ext cx="2903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0958727-6A58-406E-ACE4-18C806AFA3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4619" y="5444086"/>
                  <a:ext cx="290343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8696" r="-4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4507D1-2AAE-409D-9841-1C95C38EF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8" t="46318"/>
            <a:stretch/>
          </p:blipFill>
          <p:spPr>
            <a:xfrm>
              <a:off x="2922364" y="5491780"/>
              <a:ext cx="550943" cy="550943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08DAA06-3E5B-404C-BA4C-8FE4784F9A2A}"/>
                    </a:ext>
                  </a:extLst>
                </p:cNvPr>
                <p:cNvSpPr txBox="1"/>
                <p:nvPr/>
              </p:nvSpPr>
              <p:spPr>
                <a:xfrm>
                  <a:off x="3411426" y="5444086"/>
                  <a:ext cx="13629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08DAA06-3E5B-404C-BA4C-8FE4784F9A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426" y="5444086"/>
                  <a:ext cx="1362917" cy="646331"/>
                </a:xfrm>
                <a:prstGeom prst="rect">
                  <a:avLst/>
                </a:prstGeom>
                <a:blipFill>
                  <a:blip r:embed="rId10"/>
                  <a:stretch>
                    <a:fillRect b="-28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21E47D-BD85-1141-957F-BECB8BB61B34}"/>
                  </a:ext>
                </a:extLst>
              </p:cNvPr>
              <p:cNvSpPr/>
              <p:nvPr/>
            </p:nvSpPr>
            <p:spPr>
              <a:xfrm>
                <a:off x="1776292" y="1357566"/>
                <a:ext cx="822960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m:rPr>
                          <m:sty m:val="p"/>
                        </m:rPr>
                        <a:rPr lang="en-US" sz="36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r>
                        <a:rPr lang="en-US" sz="36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21E47D-BD85-1141-957F-BECB8BB61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292" y="1357566"/>
                <a:ext cx="8229600" cy="12003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D59BFD8-2EE4-F74B-A3FD-099B92D94C2A}"/>
                  </a:ext>
                </a:extLst>
              </p:cNvPr>
              <p:cNvSpPr/>
              <p:nvPr/>
            </p:nvSpPr>
            <p:spPr>
              <a:xfrm>
                <a:off x="8168980" y="3011270"/>
                <a:ext cx="158184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D59BFD8-2EE4-F74B-A3FD-099B92D94C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980" y="3011270"/>
                <a:ext cx="1581843" cy="646331"/>
              </a:xfrm>
              <a:prstGeom prst="rect">
                <a:avLst/>
              </a:prstGeom>
              <a:blipFill>
                <a:blip r:embed="rId12"/>
                <a:stretch>
                  <a:fillRect l="-3200" r="-3200" b="-2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8706BC2-71DD-694E-8231-C9729DEDB263}"/>
                  </a:ext>
                </a:extLst>
              </p:cNvPr>
              <p:cNvSpPr/>
              <p:nvPr/>
            </p:nvSpPr>
            <p:spPr>
              <a:xfrm>
                <a:off x="8168980" y="5754471"/>
                <a:ext cx="284186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d>
                        <m:dPr>
                          <m:ctrlP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8706BC2-71DD-694E-8231-C9729DEDB2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980" y="5754471"/>
                <a:ext cx="2841868" cy="646331"/>
              </a:xfrm>
              <a:prstGeom prst="rect">
                <a:avLst/>
              </a:prstGeom>
              <a:blipFill>
                <a:blip r:embed="rId13"/>
                <a:stretch>
                  <a:fillRect l="-1786" r="-1786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DA0F1D-C82D-E94E-A3FD-4757B3658086}"/>
              </a:ext>
            </a:extLst>
          </p:cNvPr>
          <p:cNvCxnSpPr>
            <a:cxnSpLocks/>
          </p:cNvCxnSpPr>
          <p:nvPr/>
        </p:nvCxnSpPr>
        <p:spPr bwMode="auto">
          <a:xfrm>
            <a:off x="3304157" y="3334435"/>
            <a:ext cx="468866" cy="306636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A81AAD8-8697-CF81-CD5A-5A09E5341C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5393" y="2586859"/>
            <a:ext cx="1718734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8E19BF-A786-AE16-145A-77D75142E9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2823" y="5172935"/>
            <a:ext cx="1675273" cy="155973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31BEDAE-F805-0F46-9F2B-D0E6CB48F10B}"/>
              </a:ext>
            </a:extLst>
          </p:cNvPr>
          <p:cNvCxnSpPr>
            <a:cxnSpLocks/>
          </p:cNvCxnSpPr>
          <p:nvPr/>
        </p:nvCxnSpPr>
        <p:spPr bwMode="auto">
          <a:xfrm>
            <a:off x="7126871" y="3334434"/>
            <a:ext cx="468866" cy="306636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468E890-799A-9E4B-B664-FAB8F1774455}"/>
              </a:ext>
            </a:extLst>
          </p:cNvPr>
          <p:cNvSpPr txBox="1"/>
          <p:nvPr/>
        </p:nvSpPr>
        <p:spPr>
          <a:xfrm>
            <a:off x="38100" y="63963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16"/>
              </a:rPr>
              <a:t>D. </a:t>
            </a:r>
            <a:r>
              <a:rPr lang="en-US" sz="1200" dirty="0" err="1">
                <a:hlinkClick r:id="rId16"/>
              </a:rPr>
              <a:t>Fouhey</a:t>
            </a:r>
            <a:r>
              <a:rPr lang="en-US" sz="1200" dirty="0">
                <a:hlinkClick r:id="rId16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36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filtering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456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6210996" cy="4419600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b="1" dirty="0"/>
                  <a:t>Shift invariance:</a:t>
                </a:r>
                <a:r>
                  <a:rPr lang="en-US" dirty="0"/>
                  <a:t> same </a:t>
                </a:r>
                <a:br>
                  <a:rPr lang="en-US" dirty="0"/>
                </a:br>
                <a:r>
                  <a:rPr lang="en-US" dirty="0"/>
                  <a:t>behavior regardless of </a:t>
                </a:r>
                <a:br>
                  <a:rPr lang="en-US" dirty="0"/>
                </a:br>
                <a:r>
                  <a:rPr lang="en-US" dirty="0"/>
                  <a:t>pixel location:</a:t>
                </a:r>
              </a:p>
              <a:p>
                <a:pPr>
                  <a:buFontTx/>
                  <a:buChar char="•"/>
                </a:pP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 = 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>
                  <a:solidFill>
                    <a:srgbClr val="0000FF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b="1" dirty="0"/>
                  <a:t>Linearity:</a:t>
                </a:r>
                <a:r>
                  <a:rPr lang="en-US" dirty="0"/>
                  <a:t> </a:t>
                </a:r>
              </a:p>
              <a:p>
                <a:pPr>
                  <a:buFontTx/>
                  <a:buChar char="•"/>
                </a:pP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+ </m:t>
                      </m:r>
                      <m:r>
                        <m:rPr>
                          <m:sty m:val="p"/>
                        </m:rPr>
                        <a:rPr lang="en-US" i="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345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6210996" cy="4419600"/>
              </a:xfrm>
              <a:blipFill>
                <a:blip r:embed="rId3"/>
                <a:stretch>
                  <a:fillRect l="-1840"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Screen Shot 2018-01-31 at 10.32.55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17"/>
          <a:stretch/>
        </p:blipFill>
        <p:spPr>
          <a:xfrm>
            <a:off x="7625544" y="914401"/>
            <a:ext cx="3151908" cy="2286000"/>
          </a:xfrm>
          <a:prstGeom prst="rect">
            <a:avLst/>
          </a:prstGeom>
        </p:spPr>
      </p:pic>
      <p:pic>
        <p:nvPicPr>
          <p:cNvPr id="6" name="Picture 5" descr="Screen Shot 2018-01-31 at 10.32.55 AM.png">
            <a:extLst>
              <a:ext uri="{FF2B5EF4-FFF2-40B4-BE49-F238E27FC236}">
                <a16:creationId xmlns:a16="http://schemas.microsoft.com/office/drawing/2014/main" id="{202A9DBE-190B-9B49-8E29-130905CE34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09"/>
          <a:stretch/>
        </p:blipFill>
        <p:spPr>
          <a:xfrm>
            <a:off x="7625544" y="3886200"/>
            <a:ext cx="3151908" cy="114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D5D6E7-FB44-304C-98E9-1513E9F83613}"/>
              </a:ext>
            </a:extLst>
          </p:cNvPr>
          <p:cNvSpPr/>
          <p:nvPr/>
        </p:nvSpPr>
        <p:spPr>
          <a:xfrm>
            <a:off x="457200" y="5542745"/>
            <a:ext cx="103202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Any linear shift-invariant operator can be represented as a convolution!</a:t>
            </a:r>
          </a:p>
        </p:txBody>
      </p:sp>
    </p:spTree>
    <p:extLst>
      <p:ext uri="{BB962C8B-B14F-4D97-AF65-F5344CB8AC3E}">
        <p14:creationId xmlns:p14="http://schemas.microsoft.com/office/powerpoint/2010/main" val="344060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63" grpId="0" uiExpand="1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linear filtering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779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Commutativity: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i="1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sz="2400" dirty="0"/>
                  <a:t>For infinite signals, no difference between filter and signal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Associativity: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sz="2400" dirty="0"/>
                  <a:t>Convolving several filters one after another is equivalent to convolving with one combined filter: </a:t>
                </a:r>
                <a:endParaRPr lang="en-US" sz="24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4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sz="240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 ∗</m:t>
                                  </m:r>
                                  <m:r>
                                    <a:rPr lang="en-US" sz="24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400" i="1" baseline="-25000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sz="24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4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i="1" baseline="-25000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sz="24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 baseline="-2500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∗ (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dirty="0"/>
                  <a:t>Identity: for </a:t>
                </a:r>
                <a:r>
                  <a:rPr lang="en-US" i="1" dirty="0"/>
                  <a:t>unit impulse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lvl="1"/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577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79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639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639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40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40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6388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sp>
        <p:nvSpPr>
          <p:cNvPr id="16389" name="Text Box 23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pic>
        <p:nvPicPr>
          <p:cNvPr id="16390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91" name="Text Box 25"/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BD4A1-31B8-3F41-A31A-1C7DBF96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23C3C-180D-964C-8FF8-735F41C3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are different kinds of image transformations?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Range transformations or point processing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Image warping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Image filtering</a:t>
            </a:r>
          </a:p>
        </p:txBody>
      </p:sp>
    </p:spTree>
    <p:extLst>
      <p:ext uri="{BB962C8B-B14F-4D97-AF65-F5344CB8AC3E}">
        <p14:creationId xmlns:p14="http://schemas.microsoft.com/office/powerpoint/2010/main" val="277097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7417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18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19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0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1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7422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3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4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5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6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27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28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29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0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1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2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3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7412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3" name="Text Box 23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sp>
        <p:nvSpPr>
          <p:cNvPr id="17414" name="Text Box 24"/>
          <p:cNvSpPr txBox="1">
            <a:spLocks noChangeArrowheads="1"/>
          </p:cNvSpPr>
          <p:nvPr/>
        </p:nvSpPr>
        <p:spPr bwMode="auto">
          <a:xfrm>
            <a:off x="7696200" y="4724401"/>
            <a:ext cx="2133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+mn-lt"/>
              </a:rPr>
              <a:t>Filtered </a:t>
            </a:r>
          </a:p>
          <a:p>
            <a:pPr algn="ctr"/>
            <a:r>
              <a:rPr lang="en-US" dirty="0">
                <a:latin typeface="+mn-lt"/>
              </a:rPr>
              <a:t>(no change)</a:t>
            </a:r>
          </a:p>
        </p:txBody>
      </p:sp>
      <p:pic>
        <p:nvPicPr>
          <p:cNvPr id="1741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F0184E23-26B9-034E-9859-5F9348BF5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4724401"/>
            <a:ext cx="24415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</a:rPr>
              <a:t>One surrounded by zeros is the </a:t>
            </a:r>
            <a:r>
              <a:rPr lang="en-US" i="1" dirty="0">
                <a:latin typeface="+mn-lt"/>
              </a:rPr>
              <a:t>identity filter</a:t>
            </a: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07585D63-87EE-2947-BCDB-97B843D3B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8440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1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2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3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8444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5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6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7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8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9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0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1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2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3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4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5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6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8436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7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sp>
        <p:nvSpPr>
          <p:cNvPr id="18438" name="Text Box 23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05A1964C-B91A-C84D-AAFA-8F7B0F442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9466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67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68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69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9470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1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2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3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4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5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6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7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8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9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80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81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82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9460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1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pic>
        <p:nvPicPr>
          <p:cNvPr id="19462" name="Picture 23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8001000" y="2667001"/>
            <a:ext cx="1828800" cy="1857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9463" name="Rectangle 24"/>
          <p:cNvSpPr>
            <a:spLocks noChangeArrowheads="1"/>
          </p:cNvSpPr>
          <p:nvPr/>
        </p:nvSpPr>
        <p:spPr bwMode="auto">
          <a:xfrm>
            <a:off x="8001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Text Box 25"/>
          <p:cNvSpPr txBox="1">
            <a:spLocks noChangeArrowheads="1"/>
          </p:cNvSpPr>
          <p:nvPr/>
        </p:nvSpPr>
        <p:spPr bwMode="auto">
          <a:xfrm>
            <a:off x="8042989" y="4724401"/>
            <a:ext cx="18630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n-lt"/>
              </a:rPr>
              <a:t>Shifted </a:t>
            </a:r>
            <a:r>
              <a:rPr lang="en-US" i="1" dirty="0">
                <a:latin typeface="+mn-lt"/>
              </a:rPr>
              <a:t>left</a:t>
            </a:r>
          </a:p>
          <a:p>
            <a:pPr algn="ctr"/>
            <a:r>
              <a:rPr lang="en-US" dirty="0">
                <a:latin typeface="+mn-lt"/>
              </a:rPr>
              <a:t>By one pixel</a:t>
            </a: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73CB0DDA-0422-484B-8DEE-5BCEB4CD0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5257800" y="3048000"/>
            <a:ext cx="1676400" cy="1295400"/>
            <a:chOff x="3799" y="2064"/>
            <a:chExt cx="1433" cy="1136"/>
          </a:xfrm>
        </p:grpSpPr>
        <p:grpSp>
          <p:nvGrpSpPr>
            <p:cNvPr id="20488" name="Group 7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0490" name="Rectangle 8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1" name="Rectangle 9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2" name="Rectangle 10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3" name="Rectangle 11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4" name="Rectangle 12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5" name="Rectangle 13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6" name="Rectangle 14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7" name="Rectangle 15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8" name="Rectangle 16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9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0" name="Line 18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1" name="Line 19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2" name="Line 20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3" name="Line 21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4" name="Line 22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5" name="Line 23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6" name="Line 24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0489" name="Picture 2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 Box 25">
            <a:extLst>
              <a:ext uri="{FF2B5EF4-FFF2-40B4-BE49-F238E27FC236}">
                <a16:creationId xmlns:a16="http://schemas.microsoft.com/office/drawing/2014/main" id="{169A65F7-4236-D841-B6C5-A18E857DF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grpSp>
        <p:nvGrpSpPr>
          <p:cNvPr id="21509" name="Group 5"/>
          <p:cNvGrpSpPr>
            <a:grpSpLocks/>
          </p:cNvGrpSpPr>
          <p:nvPr/>
        </p:nvGrpSpPr>
        <p:grpSpPr bwMode="auto">
          <a:xfrm>
            <a:off x="5257800" y="3048000"/>
            <a:ext cx="1676400" cy="1295400"/>
            <a:chOff x="3799" y="2064"/>
            <a:chExt cx="1433" cy="1136"/>
          </a:xfrm>
        </p:grpSpPr>
        <p:grpSp>
          <p:nvGrpSpPr>
            <p:cNvPr id="2151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1515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6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7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8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9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0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1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2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3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4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5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6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7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8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9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30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31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1514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0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1" y="2667000"/>
            <a:ext cx="1857375" cy="1866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1" name="Text Box 26"/>
          <p:cNvSpPr txBox="1">
            <a:spLocks noChangeArrowheads="1"/>
          </p:cNvSpPr>
          <p:nvPr/>
        </p:nvSpPr>
        <p:spPr bwMode="auto">
          <a:xfrm>
            <a:off x="8104648" y="4800601"/>
            <a:ext cx="17251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n-lt"/>
              </a:rPr>
              <a:t>Blur (with a</a:t>
            </a:r>
          </a:p>
          <a:p>
            <a:pPr algn="ctr"/>
            <a:r>
              <a:rPr lang="en-US" dirty="0">
                <a:latin typeface="+mn-lt"/>
              </a:rPr>
              <a:t>box filter)</a:t>
            </a:r>
          </a:p>
        </p:txBody>
      </p:sp>
      <p:sp>
        <p:nvSpPr>
          <p:cNvPr id="28" name="Text Box 25">
            <a:extLst>
              <a:ext uri="{FF2B5EF4-FFF2-40B4-BE49-F238E27FC236}">
                <a16:creationId xmlns:a16="http://schemas.microsoft.com/office/drawing/2014/main" id="{2A0BC4DC-02F2-D24A-874B-F7A2DD195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6978650" y="2895600"/>
            <a:ext cx="1371600" cy="1066800"/>
            <a:chOff x="3799" y="2064"/>
            <a:chExt cx="1433" cy="1136"/>
          </a:xfrm>
        </p:grpSpPr>
        <p:grpSp>
          <p:nvGrpSpPr>
            <p:cNvPr id="22556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2558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59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0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1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2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3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4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5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6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7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8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9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0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1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2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3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4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2557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534" name="Group 25"/>
          <p:cNvGrpSpPr>
            <a:grpSpLocks/>
          </p:cNvGrpSpPr>
          <p:nvPr/>
        </p:nvGrpSpPr>
        <p:grpSpPr bwMode="auto">
          <a:xfrm>
            <a:off x="4997450" y="2895600"/>
            <a:ext cx="1149350" cy="1066800"/>
            <a:chOff x="144" y="144"/>
            <a:chExt cx="1152" cy="1136"/>
          </a:xfrm>
        </p:grpSpPr>
        <p:sp>
          <p:nvSpPr>
            <p:cNvPr id="22539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0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1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2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3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2544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5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6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7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22535" name="Text Box 43"/>
          <p:cNvSpPr txBox="1">
            <a:spLocks noChangeArrowheads="1"/>
          </p:cNvSpPr>
          <p:nvPr/>
        </p:nvSpPr>
        <p:spPr bwMode="auto">
          <a:xfrm>
            <a:off x="6369050" y="2819401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-</a:t>
            </a:r>
          </a:p>
        </p:txBody>
      </p:sp>
      <p:sp>
        <p:nvSpPr>
          <p:cNvPr id="22536" name="Text Box 44"/>
          <p:cNvSpPr txBox="1">
            <a:spLocks noChangeArrowheads="1"/>
          </p:cNvSpPr>
          <p:nvPr/>
        </p:nvSpPr>
        <p:spPr bwMode="auto">
          <a:xfrm>
            <a:off x="9493250" y="28956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4E856DD8-F14A-9D4A-8030-778F6CD1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85AAA4A6-5882-7C47-AF9D-4ED966BB5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sp>
        <p:nvSpPr>
          <p:cNvPr id="46" name="Text Box 25">
            <a:extLst>
              <a:ext uri="{FF2B5EF4-FFF2-40B4-BE49-F238E27FC236}">
                <a16:creationId xmlns:a16="http://schemas.microsoft.com/office/drawing/2014/main" id="{5671D839-0704-E54A-8C48-4659D69D5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6978650" y="2895600"/>
            <a:ext cx="1371600" cy="1066800"/>
            <a:chOff x="3799" y="2064"/>
            <a:chExt cx="1433" cy="1136"/>
          </a:xfrm>
        </p:grpSpPr>
        <p:grpSp>
          <p:nvGrpSpPr>
            <p:cNvPr id="22556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2558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59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0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1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2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3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4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5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6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7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8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9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0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1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2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3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4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2557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534" name="Group 25"/>
          <p:cNvGrpSpPr>
            <a:grpSpLocks/>
          </p:cNvGrpSpPr>
          <p:nvPr/>
        </p:nvGrpSpPr>
        <p:grpSpPr bwMode="auto">
          <a:xfrm>
            <a:off x="4997450" y="2895600"/>
            <a:ext cx="1149350" cy="1066800"/>
            <a:chOff x="144" y="144"/>
            <a:chExt cx="1152" cy="1136"/>
          </a:xfrm>
        </p:grpSpPr>
        <p:sp>
          <p:nvSpPr>
            <p:cNvPr id="22539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0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1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2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3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2544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5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6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7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22535" name="Text Box 43"/>
          <p:cNvSpPr txBox="1">
            <a:spLocks noChangeArrowheads="1"/>
          </p:cNvSpPr>
          <p:nvPr/>
        </p:nvSpPr>
        <p:spPr bwMode="auto">
          <a:xfrm>
            <a:off x="6369050" y="2819401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-</a:t>
            </a: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4E856DD8-F14A-9D4A-8030-778F6CD1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85AAA4A6-5882-7C47-AF9D-4ED966BB5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pic>
        <p:nvPicPr>
          <p:cNvPr id="49" name="Picture 45">
            <a:extLst>
              <a:ext uri="{FF2B5EF4-FFF2-40B4-BE49-F238E27FC236}">
                <a16:creationId xmlns:a16="http://schemas.microsoft.com/office/drawing/2014/main" id="{53138DB7-F3ED-3C4B-B889-688B9DE52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01100" y="2668274"/>
            <a:ext cx="1876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44">
            <a:extLst>
              <a:ext uri="{FF2B5EF4-FFF2-40B4-BE49-F238E27FC236}">
                <a16:creationId xmlns:a16="http://schemas.microsoft.com/office/drawing/2014/main" id="{D73F660B-EB8E-2F41-9CAC-50D9BE054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024" y="4191000"/>
            <a:ext cx="37023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+mn-lt"/>
                <a:cs typeface="Times New Roman" panose="02020603050405020304" pitchFamily="18" charset="0"/>
              </a:rPr>
              <a:t>Sharpening filter: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Accentuates differences with local average</a:t>
            </a:r>
          </a:p>
        </p:txBody>
      </p:sp>
      <p:sp>
        <p:nvSpPr>
          <p:cNvPr id="51" name="Text Box 45">
            <a:extLst>
              <a:ext uri="{FF2B5EF4-FFF2-40B4-BE49-F238E27FC236}">
                <a16:creationId xmlns:a16="http://schemas.microsoft.com/office/drawing/2014/main" id="{A671D3B4-A983-D747-886B-D51BFC338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5420768"/>
            <a:ext cx="3765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(Note that filter sums to 1)</a:t>
            </a:r>
          </a:p>
        </p:txBody>
      </p:sp>
      <p:sp>
        <p:nvSpPr>
          <p:cNvPr id="52" name="Text Box 25">
            <a:extLst>
              <a:ext uri="{FF2B5EF4-FFF2-40B4-BE49-F238E27FC236}">
                <a16:creationId xmlns:a16="http://schemas.microsoft.com/office/drawing/2014/main" id="{8BF170AA-0FA8-C04C-9BD4-90D722B8F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712D01B5-132B-E044-BDD4-69C6E7561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908" y="4689474"/>
            <a:ext cx="1693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Sharpened</a:t>
            </a:r>
          </a:p>
        </p:txBody>
      </p:sp>
    </p:spTree>
    <p:extLst>
      <p:ext uri="{BB962C8B-B14F-4D97-AF65-F5344CB8AC3E}">
        <p14:creationId xmlns:p14="http://schemas.microsoft.com/office/powerpoint/2010/main" val="23750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t="18013"/>
          <a:stretch>
            <a:fillRect/>
          </a:stretch>
        </p:blipFill>
        <p:spPr bwMode="auto">
          <a:xfrm>
            <a:off x="2286001" y="1676400"/>
            <a:ext cx="7586663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Sharpening</a:t>
            </a:r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F6094F3A-377E-2548-A662-418F477A9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</a:t>
            </a:r>
          </a:p>
        </p:txBody>
      </p:sp>
      <p:pic>
        <p:nvPicPr>
          <p:cNvPr id="33" name="Picture 32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8BE001D3-63EC-9148-A14E-3A25E330F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2651760" cy="2483296"/>
          </a:xfrm>
          <a:prstGeom prst="rect">
            <a:avLst/>
          </a:prstGeom>
        </p:spPr>
      </p:pic>
      <p:pic>
        <p:nvPicPr>
          <p:cNvPr id="34" name="Picture 33" descr="A picture containing person&#10;&#10;Description automatically generated">
            <a:extLst>
              <a:ext uri="{FF2B5EF4-FFF2-40B4-BE49-F238E27FC236}">
                <a16:creationId xmlns:a16="http://schemas.microsoft.com/office/drawing/2014/main" id="{5816E2C1-2452-9149-8C6C-691F0DD66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1295400"/>
            <a:ext cx="2651760" cy="2483296"/>
          </a:xfrm>
          <a:prstGeom prst="rect">
            <a:avLst/>
          </a:prstGeom>
        </p:spPr>
      </p:pic>
      <p:pic>
        <p:nvPicPr>
          <p:cNvPr id="35" name="Picture 34" descr="Background pattern&#10;&#10;Description automatically generated">
            <a:extLst>
              <a:ext uri="{FF2B5EF4-FFF2-40B4-BE49-F238E27FC236}">
                <a16:creationId xmlns:a16="http://schemas.microsoft.com/office/drawing/2014/main" id="{D46E8AFF-3EA4-D041-A137-01BA4D210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58" y="1295400"/>
            <a:ext cx="2651760" cy="2483296"/>
          </a:xfrm>
          <a:prstGeom prst="rect">
            <a:avLst/>
          </a:prstGeom>
        </p:spPr>
      </p:pic>
      <p:pic>
        <p:nvPicPr>
          <p:cNvPr id="36" name="Picture 35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5B85FEEE-69CE-8743-A317-727D1C7AF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65535"/>
            <a:ext cx="2651760" cy="2483296"/>
          </a:xfrm>
          <a:prstGeom prst="rect">
            <a:avLst/>
          </a:prstGeom>
        </p:spPr>
      </p:pic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A1ECB2E1-C3F5-B04B-A832-B2C3E4F9A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4165535"/>
            <a:ext cx="2651760" cy="2483296"/>
          </a:xfrm>
          <a:prstGeom prst="rect">
            <a:avLst/>
          </a:prstGeom>
        </p:spPr>
      </p:pic>
      <p:pic>
        <p:nvPicPr>
          <p:cNvPr id="38" name="Picture 37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8DD554F9-1A9F-C748-B9BB-8B6F81902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09" y="4165536"/>
            <a:ext cx="2651760" cy="2483295"/>
          </a:xfrm>
          <a:prstGeom prst="rect">
            <a:avLst/>
          </a:prstGeom>
        </p:spPr>
      </p:pic>
      <p:sp>
        <p:nvSpPr>
          <p:cNvPr id="39" name="Text Box 17">
            <a:extLst>
              <a:ext uri="{FF2B5EF4-FFF2-40B4-BE49-F238E27FC236}">
                <a16:creationId xmlns:a16="http://schemas.microsoft.com/office/drawing/2014/main" id="{D41EE4BF-00B8-AB41-BF79-2EF15750B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756" y="230844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8EEE51DF-7A9D-4349-97BA-B0C8469D5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504" y="1289937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A7C897E5-AB6A-0A47-8C18-446289B4A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289938"/>
            <a:ext cx="1588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Smoothed</a:t>
            </a: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id="{F2243664-28B5-C343-A227-DA0FEC07B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7045" y="1289939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Detail</a:t>
            </a: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4DF6EFD5-6735-E749-96CF-7C9CFEF1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110333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87642680-2D41-814A-91AC-E579C7CEE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373" y="4110332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Detail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1C9B198C-770B-014E-A3AC-71A4FA3A2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8308" y="4114800"/>
            <a:ext cx="1693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Sharpened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17">
                <a:extLst>
                  <a:ext uri="{FF2B5EF4-FFF2-40B4-BE49-F238E27FC236}">
                    <a16:creationId xmlns:a16="http://schemas.microsoft.com/office/drawing/2014/main" id="{ACBE2507-ED56-8D4D-961D-443D64BE78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2400" y="2268290"/>
                <a:ext cx="4988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 Box 17">
                <a:extLst>
                  <a:ext uri="{FF2B5EF4-FFF2-40B4-BE49-F238E27FC236}">
                    <a16:creationId xmlns:a16="http://schemas.microsoft.com/office/drawing/2014/main" id="{ACBE2507-ED56-8D4D-961D-443D64BE7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2400" y="2268290"/>
                <a:ext cx="4988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Box 17">
                <a:extLst>
                  <a:ext uri="{FF2B5EF4-FFF2-40B4-BE49-F238E27FC236}">
                    <a16:creationId xmlns:a16="http://schemas.microsoft.com/office/drawing/2014/main" id="{73345755-716B-F44F-92FE-5F54E714F2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91243" y="5176350"/>
                <a:ext cx="4988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 Box 17">
                <a:extLst>
                  <a:ext uri="{FF2B5EF4-FFF2-40B4-BE49-F238E27FC236}">
                    <a16:creationId xmlns:a16="http://schemas.microsoft.com/office/drawing/2014/main" id="{73345755-716B-F44F-92FE-5F54E714F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1243" y="5176350"/>
                <a:ext cx="49885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7345D7F-58DB-DB46-A2A6-2147A38638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2400" y="5177585"/>
                <a:ext cx="79844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7345D7F-58DB-DB46-A2A6-2147A3863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2400" y="5177585"/>
                <a:ext cx="798449" cy="461665"/>
              </a:xfrm>
              <a:prstGeom prst="rect">
                <a:avLst/>
              </a:prstGeom>
              <a:blipFill>
                <a:blip r:embed="rId9"/>
                <a:stretch>
                  <a:fillRect b="-1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B0F2153-127B-6046-B6E7-443801832E23}"/>
              </a:ext>
            </a:extLst>
          </p:cNvPr>
          <p:cNvSpPr txBox="1"/>
          <p:nvPr/>
        </p:nvSpPr>
        <p:spPr>
          <a:xfrm>
            <a:off x="1" y="6248400"/>
            <a:ext cx="91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144959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3E888-3122-672A-92FF-9EC886B13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with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5C54C-DBB2-9DAF-221C-886EC61FA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2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A02E-3917-604A-A74C-6183FFD0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filtering: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FE512-FC0A-3945-B097-3C4955D2C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Linear filtering and its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Gaussian filters and their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Nonlinear filtering: Median filtering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Fun filtering application: </a:t>
            </a:r>
            <a:r>
              <a:rPr lang="en-US"/>
              <a:t>Hybrid images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524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E50-E365-D98D-0A45-7283FA4EB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crucial property of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E33D3-55E0-A9CA-9F51-87287DC08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Pixels are like their neighbors</a:t>
            </a:r>
          </a:p>
          <a:p>
            <a:r>
              <a:rPr lang="en-US" dirty="0"/>
              <a:t>		mostly, for most pixels</a:t>
            </a:r>
          </a:p>
          <a:p>
            <a:r>
              <a:rPr lang="en-US" dirty="0"/>
              <a:t>		</a:t>
            </a:r>
          </a:p>
          <a:p>
            <a:endParaRPr lang="en-US" dirty="0"/>
          </a:p>
          <a:p>
            <a:r>
              <a:rPr lang="en-US" dirty="0"/>
              <a:t>Imagine you wish to denoise an image.  You could do so by averaging neighbors (a filter!).</a:t>
            </a:r>
          </a:p>
        </p:txBody>
      </p:sp>
    </p:spTree>
    <p:extLst>
      <p:ext uri="{BB962C8B-B14F-4D97-AF65-F5344CB8AC3E}">
        <p14:creationId xmlns:p14="http://schemas.microsoft.com/office/powerpoint/2010/main" val="3926442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Smoothing with box filter revisited</a:t>
            </a:r>
          </a:p>
        </p:txBody>
      </p:sp>
      <p:sp>
        <p:nvSpPr>
          <p:cNvPr id="25603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What’s wrong with this picture?</a:t>
            </a:r>
          </a:p>
          <a:p>
            <a:pPr>
              <a:buFontTx/>
              <a:buChar char="•"/>
            </a:pPr>
            <a:r>
              <a:rPr lang="en-US" dirty="0"/>
              <a:t>What’s the solution?</a:t>
            </a:r>
          </a:p>
        </p:txBody>
      </p:sp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371600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371600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4267200"/>
            <a:ext cx="6286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10446543" y="6553200"/>
            <a:ext cx="1662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Forsyth</a:t>
            </a:r>
          </a:p>
        </p:txBody>
      </p:sp>
    </p:spTree>
    <p:extLst>
      <p:ext uri="{BB962C8B-B14F-4D97-AF65-F5344CB8AC3E}">
        <p14:creationId xmlns:p14="http://schemas.microsoft.com/office/powerpoint/2010/main" val="364941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4BE1C-C94B-25DE-F506-67BAA1262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A4DDC-BC1B-1F69-F195-6538E382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crucial property of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245D1-0A03-455E-D78C-061FE5F53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Pixels are like their neighbors</a:t>
            </a:r>
          </a:p>
          <a:p>
            <a:r>
              <a:rPr lang="en-US" dirty="0"/>
              <a:t>		mostly, for most pixels</a:t>
            </a:r>
          </a:p>
          <a:p>
            <a:r>
              <a:rPr lang="en-US" dirty="0"/>
              <a:t>		the closer the neighbor the more alike</a:t>
            </a:r>
          </a:p>
          <a:p>
            <a:endParaRPr lang="en-US" dirty="0"/>
          </a:p>
          <a:p>
            <a:r>
              <a:rPr lang="en-US" dirty="0"/>
              <a:t>Imagine you wish to denoise an image.  You could do so by averaging neighbors (a filter!).  Weighting the neighbors so nearby neighbors get heavier weights is a good move.</a:t>
            </a:r>
          </a:p>
        </p:txBody>
      </p:sp>
    </p:spTree>
    <p:extLst>
      <p:ext uri="{BB962C8B-B14F-4D97-AF65-F5344CB8AC3E}">
        <p14:creationId xmlns:p14="http://schemas.microsoft.com/office/powerpoint/2010/main" val="1400507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Smoothing with box filter revisited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What’s wrong with this picture?</a:t>
            </a:r>
          </a:p>
          <a:p>
            <a:pPr>
              <a:buFontTx/>
              <a:buChar char="•"/>
            </a:pPr>
            <a:r>
              <a:rPr lang="en-US" dirty="0"/>
              <a:t>What’s the solution?</a:t>
            </a:r>
          </a:p>
          <a:p>
            <a:pPr lvl="1"/>
            <a:r>
              <a:rPr lang="en-US" sz="2400" dirty="0"/>
              <a:t>To eliminate edge effects, weight contribution of neighborhood pixels according to their closeness to the center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545AAC-2FCD-AF4A-A859-5DB753E3292D}"/>
              </a:ext>
            </a:extLst>
          </p:cNvPr>
          <p:cNvGrpSpPr/>
          <p:nvPr/>
        </p:nvGrpSpPr>
        <p:grpSpPr>
          <a:xfrm>
            <a:off x="2599214" y="3751421"/>
            <a:ext cx="7106587" cy="1828800"/>
            <a:chOff x="1075213" y="3048000"/>
            <a:chExt cx="7106587" cy="1828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CA01753-8910-8C42-AE64-2B57144AE4A1}"/>
                    </a:ext>
                  </a:extLst>
                </p:cNvPr>
                <p:cNvSpPr txBox="1"/>
                <p:nvPr/>
              </p:nvSpPr>
              <p:spPr>
                <a:xfrm>
                  <a:off x="1075213" y="3404170"/>
                  <a:ext cx="4759188" cy="1116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)∝</m:t>
                        </m:r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⁡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CA01753-8910-8C42-AE64-2B57144AE4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213" y="3404170"/>
                  <a:ext cx="4759188" cy="1116459"/>
                </a:xfrm>
                <a:prstGeom prst="rect">
                  <a:avLst/>
                </a:prstGeom>
                <a:blipFill>
                  <a:blip r:embed="rId3"/>
                  <a:stretch>
                    <a:fillRect l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5E86C6-7314-8C45-AF06-2D04AE9CD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000" y="3048000"/>
              <a:ext cx="1828800" cy="18288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1CDF8F1-626C-D241-A5C5-903553F9853B}"/>
              </a:ext>
            </a:extLst>
          </p:cNvPr>
          <p:cNvSpPr txBox="1"/>
          <p:nvPr/>
        </p:nvSpPr>
        <p:spPr>
          <a:xfrm>
            <a:off x="1066800" y="2844224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“proportional to”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(renormalize values to sum to 1)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1C0E54-A8CD-5549-98CD-4988D4A5E58C}"/>
              </a:ext>
            </a:extLst>
          </p:cNvPr>
          <p:cNvCxnSpPr>
            <a:cxnSpLocks/>
          </p:cNvCxnSpPr>
          <p:nvPr/>
        </p:nvCxnSpPr>
        <p:spPr>
          <a:xfrm>
            <a:off x="4191000" y="3751421"/>
            <a:ext cx="0" cy="664655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05B14DB-224B-1F42-B98B-AEFE6CE439AD}"/>
              </a:ext>
            </a:extLst>
          </p:cNvPr>
          <p:cNvSpPr txBox="1"/>
          <p:nvPr/>
        </p:nvSpPr>
        <p:spPr>
          <a:xfrm>
            <a:off x="3276600" y="5950803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standard deviation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(determines size of “blob”)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0E2728-B52C-7D4D-9FFD-C58E5880B17B}"/>
              </a:ext>
            </a:extLst>
          </p:cNvPr>
          <p:cNvCxnSpPr>
            <a:cxnSpLocks/>
          </p:cNvCxnSpPr>
          <p:nvPr/>
        </p:nvCxnSpPr>
        <p:spPr>
          <a:xfrm flipV="1">
            <a:off x="6400800" y="5224051"/>
            <a:ext cx="0" cy="739139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7C5087-CD43-9147-AEDE-CC7C3CA7BA85}"/>
              </a:ext>
            </a:extLst>
          </p:cNvPr>
          <p:cNvSpPr txBox="1"/>
          <p:nvPr/>
        </p:nvSpPr>
        <p:spPr>
          <a:xfrm>
            <a:off x="7752846" y="3195935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Gaussian filter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275B61-9C52-F844-A2DA-8A424E5B7BDA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5"/>
              </a:rPr>
              <a:t>D. </a:t>
            </a:r>
            <a:r>
              <a:rPr lang="en-US" sz="1200" dirty="0" err="1">
                <a:hlinkClick r:id="rId5"/>
              </a:rPr>
              <a:t>Fouhey</a:t>
            </a:r>
            <a:r>
              <a:rPr lang="en-US" sz="1200" dirty="0">
                <a:hlinkClick r:id="rId5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787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60295-4E69-021D-44CE-D8BD8AB60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C8AAD-D660-0094-D29A-483C67B5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D3A62-497B-8399-9E14-08E1CA4E5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11" y="2599284"/>
            <a:ext cx="2078181" cy="2078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DD068C-57F5-0902-5021-CFB109135B3A}"/>
                  </a:ext>
                </a:extLst>
              </p:cNvPr>
              <p:cNvSpPr txBox="1"/>
              <p:nvPr/>
            </p:nvSpPr>
            <p:spPr>
              <a:xfrm>
                <a:off x="1599900" y="2057401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4BD1A-0F3B-40F9-9F37-E1CA66A54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900" y="2057401"/>
                <a:ext cx="2286000" cy="430887"/>
              </a:xfrm>
              <a:prstGeom prst="rect">
                <a:avLst/>
              </a:prstGeom>
              <a:blipFill>
                <a:blip r:embed="rId3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F2B61EB-69FA-393D-13B7-2E089C6A86AF}"/>
                  </a:ext>
                </a:extLst>
              </p:cNvPr>
              <p:cNvSpPr txBox="1"/>
              <p:nvPr/>
            </p:nvSpPr>
            <p:spPr>
              <a:xfrm>
                <a:off x="3877366" y="2057400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CEB890-2251-4DDA-BAFC-C68D655A6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366" y="2057400"/>
                <a:ext cx="2286000" cy="430887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9E6EB7-61AD-DCEF-B8A7-9951173A61AC}"/>
                  </a:ext>
                </a:extLst>
              </p:cNvPr>
              <p:cNvSpPr txBox="1"/>
              <p:nvPr/>
            </p:nvSpPr>
            <p:spPr>
              <a:xfrm>
                <a:off x="6154832" y="2057400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C7198B-7944-4272-950F-E84C1FEA8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832" y="2057400"/>
                <a:ext cx="2286000" cy="430887"/>
              </a:xfrm>
              <a:prstGeom prst="rect">
                <a:avLst/>
              </a:prstGeom>
              <a:blipFill>
                <a:blip r:embed="rId5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E76FA6-5C24-8141-DB97-4EA54EE0C529}"/>
                  </a:ext>
                </a:extLst>
              </p:cNvPr>
              <p:cNvSpPr txBox="1"/>
              <p:nvPr/>
            </p:nvSpPr>
            <p:spPr>
              <a:xfrm>
                <a:off x="8382000" y="2057400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2F7E29-9C7A-496F-9C93-842017A5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2057400"/>
                <a:ext cx="2286000" cy="430887"/>
              </a:xfrm>
              <a:prstGeom prst="rect">
                <a:avLst/>
              </a:prstGeom>
              <a:blipFill>
                <a:blip r:embed="rId6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224D377C-6470-507B-37F7-7ED2AE711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77" y="2599281"/>
            <a:ext cx="2078183" cy="20781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D32996-2DCB-3D20-5007-646E9C0677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07" y="2599282"/>
            <a:ext cx="2078182" cy="20781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2214EC-89B1-CE5E-A083-1FD4158640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88" y="2599283"/>
            <a:ext cx="2078182" cy="20781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9BB253-F9A7-A711-0EFD-872740B8222B}"/>
                  </a:ext>
                </a:extLst>
              </p:cNvPr>
              <p:cNvSpPr txBox="1"/>
              <p:nvPr/>
            </p:nvSpPr>
            <p:spPr>
              <a:xfrm>
                <a:off x="4801737" y="5638800"/>
                <a:ext cx="27061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Filter size: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21 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21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25D7E-C615-7D4C-B90C-5FEF4ABAD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737" y="5638800"/>
                <a:ext cx="2706190" cy="461665"/>
              </a:xfrm>
              <a:prstGeom prst="rect">
                <a:avLst/>
              </a:prstGeom>
              <a:blipFill>
                <a:blip r:embed="rId10"/>
                <a:stretch>
                  <a:fillRect l="-3271" t="-11111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DDBE4EC-5F5B-068C-41EC-738E85C3E33A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11"/>
              </a:rPr>
              <a:t>D. </a:t>
            </a:r>
            <a:r>
              <a:rPr lang="en-US" sz="1200" dirty="0" err="1">
                <a:hlinkClick r:id="rId11"/>
              </a:rPr>
              <a:t>Fouhey</a:t>
            </a:r>
            <a:r>
              <a:rPr lang="en-US" sz="1200" dirty="0">
                <a:hlinkClick r:id="rId11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6241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D8170-F21E-01B5-27C0-9803939E5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F848-F7BD-A433-6C12-1B5319E4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filter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3E78A6A-7600-802D-9741-E6BD57861D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Rule of thumb: set filter width to about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l-GR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(captures 99.7% of the energy) 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29A697E-56A2-B84F-8F72-7AA09F5449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359B408-34BA-65FF-3497-D3B6B66C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02" y="3752693"/>
            <a:ext cx="1511405" cy="1511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C8D478-AE39-5EC5-4EBF-4FC3C0C2C382}"/>
                  </a:ext>
                </a:extLst>
              </p:cNvPr>
              <p:cNvSpPr txBox="1"/>
              <p:nvPr/>
            </p:nvSpPr>
            <p:spPr>
              <a:xfrm>
                <a:off x="2063283" y="2041389"/>
                <a:ext cx="365924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8</m:t>
                      </m:r>
                    </m:oMath>
                  </m:oMathPara>
                </a14:m>
                <a:endParaRPr lang="en-US" sz="2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idth</m:t>
                      </m:r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=21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202911-CF1E-4ED3-BC74-F0E47936A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283" y="2041389"/>
                <a:ext cx="3659242" cy="9541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DFD6538-1489-4A48-1F97-7B05A6555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73" y="2996990"/>
            <a:ext cx="3022810" cy="3022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BA2ADC-1F3F-0ECA-A35D-082850CDA808}"/>
                  </a:ext>
                </a:extLst>
              </p:cNvPr>
              <p:cNvSpPr txBox="1"/>
              <p:nvPr/>
            </p:nvSpPr>
            <p:spPr>
              <a:xfrm>
                <a:off x="5932970" y="2041389"/>
                <a:ext cx="396721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8</m:t>
                      </m:r>
                    </m:oMath>
                  </m:oMathPara>
                </a14:m>
                <a:endParaRPr lang="en-US" sz="2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idth</m:t>
                      </m:r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=43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91B2E3-D7D2-45CC-BEE0-43F10D33D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970" y="2041389"/>
                <a:ext cx="3967216" cy="954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B450085-CC88-05F4-F962-89F66A02E684}"/>
              </a:ext>
            </a:extLst>
          </p:cNvPr>
          <p:cNvSpPr txBox="1"/>
          <p:nvPr/>
        </p:nvSpPr>
        <p:spPr>
          <a:xfrm>
            <a:off x="2990926" y="6027578"/>
            <a:ext cx="1803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Too small!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E2F17-EA3F-D31E-DFF2-E719C2A82D27}"/>
              </a:ext>
            </a:extLst>
          </p:cNvPr>
          <p:cNvSpPr txBox="1"/>
          <p:nvPr/>
        </p:nvSpPr>
        <p:spPr>
          <a:xfrm>
            <a:off x="5822663" y="6027578"/>
            <a:ext cx="4159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bit small (might be OK)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AB35F9-8F0D-2A9B-B38A-799F6106DE8A}"/>
              </a:ext>
            </a:extLst>
          </p:cNvPr>
          <p:cNvSpPr txBox="1"/>
          <p:nvPr/>
        </p:nvSpPr>
        <p:spPr>
          <a:xfrm>
            <a:off x="152400" y="6553200"/>
            <a:ext cx="298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7"/>
              </a:rPr>
              <a:t>D. </a:t>
            </a:r>
            <a:r>
              <a:rPr lang="en-US" sz="1200" dirty="0" err="1">
                <a:hlinkClick r:id="rId7"/>
              </a:rPr>
              <a:t>Fouhey</a:t>
            </a:r>
            <a:r>
              <a:rPr lang="en-US" sz="1200" dirty="0">
                <a:hlinkClick r:id="rId7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515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vs. box filtering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2819400" y="914400"/>
          <a:ext cx="63246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828571" imgH="3572374" progId="">
                  <p:embed/>
                </p:oleObj>
              </mc:Choice>
              <mc:Fallback>
                <p:oleObj name="Photo Editor Photo" r:id="rId3" imgW="3828571" imgH="3572374" progId="">
                  <p:embed/>
                  <p:pic>
                    <p:nvPicPr>
                      <p:cNvPr id="30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914400"/>
                        <a:ext cx="63246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7794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97C7-2070-A9D7-00AB-A8ADEF9F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F4A73-E50B-DE9B-650A-A63B8B187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A3C44-9AD9-7A8B-FCBF-BB1B87B8E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33600"/>
            <a:ext cx="11824516" cy="22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217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41DD1-19DA-D03D-6B83-9DD6E3C6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smoothing of Gaussian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C56C3-24D2-FF84-56F0-3A17C74C2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49D81-A83A-AD2D-87B4-47108BB4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24" y="837901"/>
            <a:ext cx="11353800" cy="62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630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EFAA-DFBD-F35F-D039-B13017975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by how much?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B9367-5571-59FE-71BF-A04E0523D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31AE1-F911-6E13-F1FE-097EC39E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8" y="1112065"/>
            <a:ext cx="11599762" cy="483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1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5943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Let’s slide a fixed-size window over the image and perform the same simple computation at each window location</a:t>
            </a:r>
          </a:p>
          <a:p>
            <a:pPr>
              <a:buFontTx/>
              <a:buChar char="•"/>
            </a:pPr>
            <a:r>
              <a:rPr lang="en-US" dirty="0"/>
              <a:t>Example use case: how do we reduce image noise?</a:t>
            </a:r>
          </a:p>
          <a:p>
            <a:pPr lvl="1"/>
            <a:r>
              <a:rPr lang="en-US" sz="2400" dirty="0"/>
              <a:t>Let’s take the </a:t>
            </a:r>
            <a:r>
              <a:rPr lang="en-US" sz="2400" i="1" dirty="0"/>
              <a:t>average</a:t>
            </a:r>
            <a:r>
              <a:rPr lang="en-US" sz="2400" dirty="0"/>
              <a:t> of pixel values in each window</a:t>
            </a:r>
          </a:p>
          <a:p>
            <a:pPr lvl="1"/>
            <a:r>
              <a:rPr lang="en-US" sz="2400" dirty="0"/>
              <a:t>More generally, we can take a </a:t>
            </a:r>
            <a:r>
              <a:rPr lang="en-US" sz="2400" i="1" dirty="0"/>
              <a:t>weighted sum </a:t>
            </a:r>
            <a:r>
              <a:rPr lang="en-US" sz="2400" dirty="0"/>
              <a:t>where the weights are given by a </a:t>
            </a:r>
            <a:r>
              <a:rPr lang="en-US" sz="2400" i="1" dirty="0"/>
              <a:t>filter kernel</a:t>
            </a:r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10243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operations</a:t>
            </a:r>
          </a:p>
        </p:txBody>
      </p:sp>
      <p:pic>
        <p:nvPicPr>
          <p:cNvPr id="27" name="Picture 5" descr="image4">
            <a:extLst>
              <a:ext uri="{FF2B5EF4-FFF2-40B4-BE49-F238E27FC236}">
                <a16:creationId xmlns:a16="http://schemas.microsoft.com/office/drawing/2014/main" id="{68C84477-E816-C04D-BF00-2744420E31D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lum bright="24000" contrast="30000"/>
          </a:blip>
          <a:srcRect/>
          <a:stretch>
            <a:fillRect/>
          </a:stretch>
        </p:blipFill>
        <p:spPr bwMode="auto">
          <a:xfrm>
            <a:off x="7385803" y="1066800"/>
            <a:ext cx="389179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A15A6F-9B18-8743-B274-E9F07142E4F0}"/>
              </a:ext>
            </a:extLst>
          </p:cNvPr>
          <p:cNvSpPr/>
          <p:nvPr/>
        </p:nvSpPr>
        <p:spPr bwMode="auto">
          <a:xfrm>
            <a:off x="7391399" y="1066800"/>
            <a:ext cx="381000" cy="38100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948 0.01065 L 0.00417 0.12153 L 0.28946 0.11783 L 0.00209 0.26551 L 0.28946 0.26181 L 0.00105 0.37848 L 0.29063 0.3838 L -0.00104 0.51667 L 0.29167 0.5257 L -0.00729 0.64792 L 0.28959 0.65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3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F5BD2-B7F6-3691-8C4C-FA3B66BA5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CC076EC6-9A77-3231-583E-1FCBF6872B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</a:t>
            </a:r>
          </a:p>
        </p:txBody>
      </p:sp>
      <p:pic>
        <p:nvPicPr>
          <p:cNvPr id="33" name="Picture 32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3129995A-6534-E399-C54D-BF92DA9AC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2651760" cy="2483296"/>
          </a:xfrm>
          <a:prstGeom prst="rect">
            <a:avLst/>
          </a:prstGeom>
        </p:spPr>
      </p:pic>
      <p:pic>
        <p:nvPicPr>
          <p:cNvPr id="34" name="Picture 33" descr="A picture containing person&#10;&#10;Description automatically generated">
            <a:extLst>
              <a:ext uri="{FF2B5EF4-FFF2-40B4-BE49-F238E27FC236}">
                <a16:creationId xmlns:a16="http://schemas.microsoft.com/office/drawing/2014/main" id="{FBD7043E-1574-B8D9-1678-43A6AC8BB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1295400"/>
            <a:ext cx="2651760" cy="2483296"/>
          </a:xfrm>
          <a:prstGeom prst="rect">
            <a:avLst/>
          </a:prstGeom>
        </p:spPr>
      </p:pic>
      <p:pic>
        <p:nvPicPr>
          <p:cNvPr id="35" name="Picture 34" descr="Background pattern&#10;&#10;Description automatically generated">
            <a:extLst>
              <a:ext uri="{FF2B5EF4-FFF2-40B4-BE49-F238E27FC236}">
                <a16:creationId xmlns:a16="http://schemas.microsoft.com/office/drawing/2014/main" id="{61863AB3-B7B7-5B3B-EA40-C3BD7BF4A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58" y="1295400"/>
            <a:ext cx="2651760" cy="2483296"/>
          </a:xfrm>
          <a:prstGeom prst="rect">
            <a:avLst/>
          </a:prstGeom>
        </p:spPr>
      </p:pic>
      <p:pic>
        <p:nvPicPr>
          <p:cNvPr id="36" name="Picture 35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9706C238-A7C7-022F-BD27-345687DC8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65535"/>
            <a:ext cx="2651760" cy="2483296"/>
          </a:xfrm>
          <a:prstGeom prst="rect">
            <a:avLst/>
          </a:prstGeom>
        </p:spPr>
      </p:pic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1182B7AF-77FE-512A-E718-D2E97EFF7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4165535"/>
            <a:ext cx="2651760" cy="2483296"/>
          </a:xfrm>
          <a:prstGeom prst="rect">
            <a:avLst/>
          </a:prstGeom>
        </p:spPr>
      </p:pic>
      <p:pic>
        <p:nvPicPr>
          <p:cNvPr id="38" name="Picture 37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87B620FF-99AA-421D-7AD8-530F4F13E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09" y="4165536"/>
            <a:ext cx="2651760" cy="2483295"/>
          </a:xfrm>
          <a:prstGeom prst="rect">
            <a:avLst/>
          </a:prstGeom>
        </p:spPr>
      </p:pic>
      <p:sp>
        <p:nvSpPr>
          <p:cNvPr id="39" name="Text Box 17">
            <a:extLst>
              <a:ext uri="{FF2B5EF4-FFF2-40B4-BE49-F238E27FC236}">
                <a16:creationId xmlns:a16="http://schemas.microsoft.com/office/drawing/2014/main" id="{7D3F88FC-6A24-E796-1F56-769ED6D5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756" y="230844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37FB839F-F9AF-799E-571B-816FC2720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504" y="1289937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D79BBD45-23AB-B156-FEEE-0DBB37281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289938"/>
            <a:ext cx="1588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Smoothed</a:t>
            </a: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id="{AE37747B-0371-662D-971B-D248BE971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7045" y="1289939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Detail</a:t>
            </a: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57ABEA07-309D-D435-409F-E72D8BF95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110333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28D47648-95AB-62F6-4892-2A04B9117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373" y="4110332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Detail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D8AEF545-DFEB-603C-6D94-494301314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8308" y="4114800"/>
            <a:ext cx="1693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Sharpened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17">
                <a:extLst>
                  <a:ext uri="{FF2B5EF4-FFF2-40B4-BE49-F238E27FC236}">
                    <a16:creationId xmlns:a16="http://schemas.microsoft.com/office/drawing/2014/main" id="{2E374A38-300D-2A27-737C-AF4BC31ED9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2400" y="2268290"/>
                <a:ext cx="4988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 Box 17">
                <a:extLst>
                  <a:ext uri="{FF2B5EF4-FFF2-40B4-BE49-F238E27FC236}">
                    <a16:creationId xmlns:a16="http://schemas.microsoft.com/office/drawing/2014/main" id="{ACBE2507-ED56-8D4D-961D-443D64BE7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2400" y="2268290"/>
                <a:ext cx="4988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Box 17">
                <a:extLst>
                  <a:ext uri="{FF2B5EF4-FFF2-40B4-BE49-F238E27FC236}">
                    <a16:creationId xmlns:a16="http://schemas.microsoft.com/office/drawing/2014/main" id="{6C5A2A34-FF44-7DC7-5789-1247DF6302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91243" y="5176350"/>
                <a:ext cx="4988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 Box 17">
                <a:extLst>
                  <a:ext uri="{FF2B5EF4-FFF2-40B4-BE49-F238E27FC236}">
                    <a16:creationId xmlns:a16="http://schemas.microsoft.com/office/drawing/2014/main" id="{73345755-716B-F44F-92FE-5F54E714F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1243" y="5176350"/>
                <a:ext cx="49885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37A760EA-84F0-DDAD-A9AA-F2A09297B0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351" y="5177585"/>
                <a:ext cx="79844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7345D7F-58DB-DB46-A2A6-2147A3863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8351" y="5177585"/>
                <a:ext cx="798449" cy="461665"/>
              </a:xfrm>
              <a:prstGeom prst="rect">
                <a:avLst/>
              </a:prstGeom>
              <a:blipFill>
                <a:blip r:embed="rId9"/>
                <a:stretch>
                  <a:fillRect b="-1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A0DB82D-BBFD-ABA8-B230-C2CDA66E4BDE}"/>
              </a:ext>
            </a:extLst>
          </p:cNvPr>
          <p:cNvSpPr txBox="1"/>
          <p:nvPr/>
        </p:nvSpPr>
        <p:spPr>
          <a:xfrm>
            <a:off x="1" y="6248400"/>
            <a:ext cx="91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31235316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DDA2E-3EC8-2572-9176-46F5FD5D1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>
            <a:extLst>
              <a:ext uri="{FF2B5EF4-FFF2-40B4-BE49-F238E27FC236}">
                <a16:creationId xmlns:a16="http://schemas.microsoft.com/office/drawing/2014/main" id="{53759136-76A9-4C1B-EC76-6F89DF2F66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“Detail” filter follows from linearity</a:t>
            </a:r>
          </a:p>
        </p:txBody>
      </p:sp>
      <p:grpSp>
        <p:nvGrpSpPr>
          <p:cNvPr id="2" name="Group 30">
            <a:extLst>
              <a:ext uri="{FF2B5EF4-FFF2-40B4-BE49-F238E27FC236}">
                <a16:creationId xmlns:a16="http://schemas.microsoft.com/office/drawing/2014/main" id="{D8F35C35-52E1-1888-21A7-F539EDEA17E9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843088"/>
            <a:ext cx="8839200" cy="4454525"/>
            <a:chOff x="144" y="1161"/>
            <a:chExt cx="5568" cy="2806"/>
          </a:xfrm>
        </p:grpSpPr>
        <p:graphicFrame>
          <p:nvGraphicFramePr>
            <p:cNvPr id="4099" name="Object 3">
              <a:extLst>
                <a:ext uri="{FF2B5EF4-FFF2-40B4-BE49-F238E27FC236}">
                  <a16:creationId xmlns:a16="http://schemas.microsoft.com/office/drawing/2014/main" id="{18B3CABC-F325-98BA-2DBF-7C45037E8E9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4133333" imgH="2905531" progId="">
                    <p:embed/>
                  </p:oleObj>
                </mc:Choice>
                <mc:Fallback>
                  <p:oleObj name="Photo Editor Photo" r:id="rId5" imgW="4133333" imgH="2905531" progId="">
                    <p:embed/>
                    <p:pic>
                      <p:nvPicPr>
                        <p:cNvPr id="4099" name="Object 3">
                          <a:extLst>
                            <a:ext uri="{FF2B5EF4-FFF2-40B4-BE49-F238E27FC236}">
                              <a16:creationId xmlns:a16="http://schemas.microsoft.com/office/drawing/2014/main" id="{18B3CABC-F325-98BA-2DBF-7C45037E8E9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8" name="Text Box 6">
              <a:extLst>
                <a:ext uri="{FF2B5EF4-FFF2-40B4-BE49-F238E27FC236}">
                  <a16:creationId xmlns:a16="http://schemas.microsoft.com/office/drawing/2014/main" id="{37249479-F7D6-9B07-31EF-E693B48158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Gaussian</a:t>
              </a:r>
            </a:p>
          </p:txBody>
        </p:sp>
        <p:grpSp>
          <p:nvGrpSpPr>
            <p:cNvPr id="4109" name="Group 17">
              <a:extLst>
                <a:ext uri="{FF2B5EF4-FFF2-40B4-BE49-F238E27FC236}">
                  <a16:creationId xmlns:a16="http://schemas.microsoft.com/office/drawing/2014/main" id="{365B0D88-80EA-BCF1-7B05-EFBC48CB45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4114" name="Freeform 7">
                <a:extLst>
                  <a:ext uri="{FF2B5EF4-FFF2-40B4-BE49-F238E27FC236}">
                    <a16:creationId xmlns:a16="http://schemas.microsoft.com/office/drawing/2014/main" id="{A6A45360-1CDC-7ED2-28EE-B7BB33E7F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8">
                <a:extLst>
                  <a:ext uri="{FF2B5EF4-FFF2-40B4-BE49-F238E27FC236}">
                    <a16:creationId xmlns:a16="http://schemas.microsoft.com/office/drawing/2014/main" id="{90FD25A0-97A8-FDC5-4304-373A2C512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Line 9">
                <a:extLst>
                  <a:ext uri="{FF2B5EF4-FFF2-40B4-BE49-F238E27FC236}">
                    <a16:creationId xmlns:a16="http://schemas.microsoft.com/office/drawing/2014/main" id="{B1C17605-F206-4F86-69B4-208C0BD4B0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Line 10">
                <a:extLst>
                  <a:ext uri="{FF2B5EF4-FFF2-40B4-BE49-F238E27FC236}">
                    <a16:creationId xmlns:a16="http://schemas.microsoft.com/office/drawing/2014/main" id="{2C4078B4-AB74-2309-00CE-464BF02A39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8" name="Line 11">
                <a:extLst>
                  <a:ext uri="{FF2B5EF4-FFF2-40B4-BE49-F238E27FC236}">
                    <a16:creationId xmlns:a16="http://schemas.microsoft.com/office/drawing/2014/main" id="{AE0836C0-7C2F-4209-E505-99177022C8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9" name="Freeform 12">
                <a:extLst>
                  <a:ext uri="{FF2B5EF4-FFF2-40B4-BE49-F238E27FC236}">
                    <a16:creationId xmlns:a16="http://schemas.microsoft.com/office/drawing/2014/main" id="{9CC41594-35D9-AA27-BA31-DBD2E70AE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Freeform 13">
                <a:extLst>
                  <a:ext uri="{FF2B5EF4-FFF2-40B4-BE49-F238E27FC236}">
                    <a16:creationId xmlns:a16="http://schemas.microsoft.com/office/drawing/2014/main" id="{E0E5E275-188F-31DE-9590-14B10A48D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1" name="Text Box 14">
                <a:extLst>
                  <a:ext uri="{FF2B5EF4-FFF2-40B4-BE49-F238E27FC236}">
                    <a16:creationId xmlns:a16="http://schemas.microsoft.com/office/drawing/2014/main" id="{58DF87C8-62CB-F065-797A-D45BE89A01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unit impulse</a:t>
                </a:r>
              </a:p>
            </p:txBody>
          </p:sp>
        </p:grpSp>
        <p:pic>
          <p:nvPicPr>
            <p:cNvPr id="4110" name="Picture 15" descr="Edittex">
              <a:extLst>
                <a:ext uri="{FF2B5EF4-FFF2-40B4-BE49-F238E27FC236}">
                  <a16:creationId xmlns:a16="http://schemas.microsoft.com/office/drawing/2014/main" id="{6F2BC6FC-FE7F-1544-DFA2-0C4793F6424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1" name="Picture 20" descr="log">
              <a:extLst>
                <a:ext uri="{FF2B5EF4-FFF2-40B4-BE49-F238E27FC236}">
                  <a16:creationId xmlns:a16="http://schemas.microsoft.com/office/drawing/2014/main" id="{52FE2397-3140-70D7-E320-2EF648FD0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2" name="Picture 16" descr="Edittex">
              <a:extLst>
                <a:ext uri="{FF2B5EF4-FFF2-40B4-BE49-F238E27FC236}">
                  <a16:creationId xmlns:a16="http://schemas.microsoft.com/office/drawing/2014/main" id="{E03F17F8-4F3F-14EC-37F0-DDAD968FEE0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6" name="Text Box 28">
            <a:extLst>
              <a:ext uri="{FF2B5EF4-FFF2-40B4-BE49-F238E27FC236}">
                <a16:creationId xmlns:a16="http://schemas.microsoft.com/office/drawing/2014/main" id="{E9A79052-5A40-F301-12C7-F33864EB1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450" y="2027428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unit impulse</a:t>
            </a:r>
            <a:br>
              <a:rPr lang="en-US" sz="1800"/>
            </a:br>
            <a:r>
              <a:rPr lang="en-US" sz="1800"/>
              <a:t>(identity)</a:t>
            </a:r>
          </a:p>
        </p:txBody>
      </p:sp>
      <p:sp>
        <p:nvSpPr>
          <p:cNvPr id="4107" name="Line 29">
            <a:extLst>
              <a:ext uri="{FF2B5EF4-FFF2-40B4-BE49-F238E27FC236}">
                <a16:creationId xmlns:a16="http://schemas.microsoft.com/office/drawing/2014/main" id="{DAFA3AA9-073C-FBFA-FED3-32497C9AC1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6250" y="160991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58FC29-2D8C-C52A-EFB5-F6AE41B87602}"/>
                  </a:ext>
                </a:extLst>
              </p:cNvPr>
              <p:cNvSpPr txBox="1"/>
              <p:nvPr/>
            </p:nvSpPr>
            <p:spPr>
              <a:xfrm>
                <a:off x="3946125" y="1025287"/>
                <a:ext cx="396262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∗(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BF312E-B178-1E4C-9153-10BD8C419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125" y="1025287"/>
                <a:ext cx="3962623" cy="492443"/>
              </a:xfrm>
              <a:prstGeom prst="rect">
                <a:avLst/>
              </a:prstGeom>
              <a:blipFill>
                <a:blip r:embed="rId11"/>
                <a:stretch>
                  <a:fillRect l="-1597" r="-2875" b="-3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92333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B8DB8-C08E-8C8E-EA7E-FA776D60C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32AE-7D5F-02BC-2CD9-AB60DF58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92DE7-48A2-58BD-E565-1C009D154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pixel location, flip a biased coin</a:t>
            </a:r>
          </a:p>
          <a:p>
            <a:r>
              <a:rPr lang="en-US" dirty="0"/>
              <a:t>	if it comes up heads, move on</a:t>
            </a:r>
          </a:p>
          <a:p>
            <a:r>
              <a:rPr lang="en-US" dirty="0"/>
              <a:t>	if it comes up tails, flip a fair coin</a:t>
            </a:r>
          </a:p>
          <a:p>
            <a:r>
              <a:rPr lang="en-US" dirty="0"/>
              <a:t>		if that is heads, pixel -&gt; full bright</a:t>
            </a:r>
          </a:p>
          <a:p>
            <a:r>
              <a:rPr lang="en-US" dirty="0"/>
              <a:t>			    tails,  pixel -&gt; full dark</a:t>
            </a:r>
          </a:p>
          <a:p>
            <a:endParaRPr lang="en-US" dirty="0"/>
          </a:p>
          <a:p>
            <a:r>
              <a:rPr lang="en-US" dirty="0"/>
              <a:t>Models device damage, manufacturing failures, some kinds of transmission error, etc.</a:t>
            </a:r>
          </a:p>
        </p:txBody>
      </p:sp>
    </p:spTree>
    <p:extLst>
      <p:ext uri="{BB962C8B-B14F-4D97-AF65-F5344CB8AC3E}">
        <p14:creationId xmlns:p14="http://schemas.microsoft.com/office/powerpoint/2010/main" val="33515098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0C05C-0944-6DF1-6871-7DFB0DAAE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Poisson noise with a gaussian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AB82E-84FE-B4CD-615E-0ED2B826C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47EF3-B10E-4E8D-CAD1-7F11AC0D1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5256"/>
            <a:ext cx="11582400" cy="564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43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2B73-E16F-C3DC-34FC-35CE2594E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median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BC43D-3182-58C3-F498-99149F35D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N_{</a:t>
            </a:r>
            <a:r>
              <a:rPr lang="en-US" dirty="0" err="1"/>
              <a:t>ij</a:t>
            </a:r>
            <a:r>
              <a:rPr lang="en-US" dirty="0"/>
              <a:t>} = median(Neighborhood(O_{</a:t>
            </a:r>
            <a:r>
              <a:rPr lang="en-US" dirty="0" err="1"/>
              <a:t>ij</a:t>
            </a:r>
            <a:r>
              <a:rPr lang="en-US" dirty="0"/>
              <a:t>}))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ISN’T LINEAR!</a:t>
            </a:r>
          </a:p>
          <a:p>
            <a:r>
              <a:rPr lang="en-US" dirty="0"/>
              <a:t>	(check you’re sure of this)</a:t>
            </a:r>
          </a:p>
        </p:txBody>
      </p:sp>
    </p:spTree>
    <p:extLst>
      <p:ext uri="{BB962C8B-B14F-4D97-AF65-F5344CB8AC3E}">
        <p14:creationId xmlns:p14="http://schemas.microsoft.com/office/powerpoint/2010/main" val="858357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705C-8AF7-9341-6152-F0CC9370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Poisson noise with a median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D6DF7-3430-48A4-C1C2-728393CCC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29B60-64D2-225B-2EB7-CC8811B89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92" y="944880"/>
            <a:ext cx="11235207" cy="57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012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0FB81-3285-C301-B78B-9ED6ECD5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filters vs Gaussian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A57F5-6603-BF00-6FDB-CCB991FA8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C5D0E-5433-3ABB-E7E4-4A19B3108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232"/>
            <a:ext cx="11963400" cy="629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518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28F7D-501E-2B68-5CFC-D0C718CBE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731B-4B84-A790-E9B7-B68CF40C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smoothing of Gaussian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503C3-7D5E-58AE-09E2-4D0897238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5BBE2-3098-D3CF-CEC6-55A3734C2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11353800" cy="62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5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9424-0B56-CFD6-4E25-35C56B86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are dot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6D98-E7A7-01F9-616D-39CED22A0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F8D82-91E5-E10E-B6CA-FF55D19C8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066800"/>
            <a:ext cx="8077200" cy="55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829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A4620-E7F3-9F80-A525-08C73427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ReLUs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6D5FE-9113-077B-C792-7EAC4D8D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EDC5B-7AF4-B218-07CA-BDDD83F54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006491"/>
            <a:ext cx="11049000" cy="48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81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175DD-DFBC-CD1C-189B-7E1A571F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8CAB5-BF6D-B60E-DBC0-632DE3EB0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65A72-880F-58C9-D30E-FF4EF46CF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9925"/>
            <a:ext cx="9372600" cy="64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675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CB938-6019-5E54-035E-7A8475B3F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detect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5BD7D-DBAC-C079-051E-963AAF32B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046CC-FDA0-6F99-D427-381F8A5F4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9144"/>
            <a:ext cx="37121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49CD25-16B9-E00D-FDCC-9784AE8D6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981456"/>
            <a:ext cx="7772400" cy="534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63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99A7306-E123-56BE-4DAC-2E10D4E42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F803-4A1B-6D01-23FF-101EA22C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detect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062C2-EDC6-9A22-64A3-B86EA11FA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C520D-F5A6-E5AE-CFE6-9098BA310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9144"/>
            <a:ext cx="37121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7010E7-3FFB-CECA-EE8D-213961EFE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556" y="1219200"/>
            <a:ext cx="5422900" cy="271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EA63-BC25-5B35-8BAD-00F8A7DBB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" y="3937000"/>
            <a:ext cx="8220456" cy="27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747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2B130-E7C9-D832-FD01-E627807C4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68475-167F-CC6B-6392-59FDA90A0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47C2B-F1E4-EC8B-783D-87941A00E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0981"/>
            <a:ext cx="10363200" cy="63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759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19DF0-F27D-7DF4-0247-77129207D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0890D-A32E-8A05-6E06-3B586621D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C1F04-31D2-4FEA-48FC-0AA538557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688" y="0"/>
            <a:ext cx="6256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781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54964-8D33-CA04-91A9-7B87DEF6A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 Gradient estimates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07825-38BF-2439-C523-27092E070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5C1B1-2086-9866-9795-CADD053F1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570" y="877824"/>
            <a:ext cx="8358860" cy="3111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B01A80-B5A7-A61C-91D4-43ED0BBAB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570" y="4021821"/>
            <a:ext cx="9361030" cy="267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29642-5D49-42B9-09B3-F35E3787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derivatives with finite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7866D-E577-505E-B892-3C0B9B152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9B822-2AB9-23F0-8062-2340E8345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81" y="1065631"/>
            <a:ext cx="11031319" cy="51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744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26F0-7CBD-BA0A-C9A4-0DFD436BA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differences are overexcited by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42149-C6F8-449F-289F-A5724D6BA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D4B88-5DD2-86A9-8397-5A2BC025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14400"/>
            <a:ext cx="9448800" cy="58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213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779A9-8FA5-CD89-E990-0F2FAE3D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Multi-channel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443D6-3ED4-3FED-3572-6281FAE6C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4FA420-9020-7764-08D2-4D83DAF59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32" y="1589344"/>
            <a:ext cx="11069136" cy="43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603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5BD36-A83C-31CC-E81F-77D4DE1FE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Multi-channel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F8B63-8736-394F-1E43-2639F787F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28E15-F127-84A4-9E48-032AF11D2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76984"/>
            <a:ext cx="11597640" cy="48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585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5039221-EE05-B03C-9A09-59449D5BB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20203-3F7A-B7D6-F616-24079741B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Multi-channel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F6927-A073-CC0E-E6EB-D3741A808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55FE8-385B-D5C2-69D3-D6CA505DB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17825"/>
            <a:ext cx="9525000" cy="604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88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6ADC4CF-98B3-462B-A930-3FC9B3B2B3FF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02093A0-4338-46C5-A85E-C68536F35469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02093A0-4338-46C5-A85E-C68536F354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10281ED-8F8A-4B90-8CB9-EF66AD3877DA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10281ED-8F8A-4B90-8CB9-EF66AD3877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ECEA74F5-5242-438A-926A-C8DC31E62765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ECEA74F5-5242-438A-926A-C8DC31E627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61F70ED-F978-445A-85C5-91560234BDC0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61F70ED-F978-445A-85C5-91560234BD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AFEF2A7-B592-428C-9943-08CEA364EE55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AFEF2A7-B592-428C-9943-08CEA364EE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20E80169-5D19-48FD-9A3A-C3F59AE015BF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20E80169-5D19-48FD-9A3A-C3F59AE015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A15ED58-0307-442F-8977-0022A5ADF74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C5893D93-C233-426E-8CEB-8CE6587EE783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C5893D93-C233-426E-8CEB-8CE6587EE78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5C5FD99-0EF8-45A8-B099-50D6B19894E4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5C5FD99-0EF8-45A8-B099-50D6B19894E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3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CB21BBF5-2B8B-42B5-B498-1B34BAF661A0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CB21BBF5-2B8B-42B5-B498-1B34BAF661A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>
            <a:extLst>
              <a:ext uri="{FF2B5EF4-FFF2-40B4-BE49-F238E27FC236}">
                <a16:creationId xmlns:a16="http://schemas.microsoft.com/office/drawing/2014/main" id="{15591144-7390-E14B-A85C-32BA0AE28EE4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3"/>
              </a:rPr>
              <a:t>D. </a:t>
            </a:r>
            <a:r>
              <a:rPr lang="en-US" sz="1200" dirty="0" err="1">
                <a:hlinkClick r:id="rId43"/>
              </a:rPr>
              <a:t>Fouhey</a:t>
            </a:r>
            <a:r>
              <a:rPr lang="en-US" sz="1200" dirty="0">
                <a:hlinkClick r:id="rId43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93398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9C6-9263-DE4B-CB34-BE182ABC3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Images with Filter Banks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3F01B-B485-1487-AEC6-04AC6DD73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95400"/>
            <a:ext cx="3810000" cy="5362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E6A608-1913-9225-E23D-71FC5826A21C}"/>
              </a:ext>
            </a:extLst>
          </p:cNvPr>
          <p:cNvSpPr txBox="1"/>
          <p:nvPr/>
        </p:nvSpPr>
        <p:spPr>
          <a:xfrm>
            <a:off x="1981200" y="1143000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65241-E171-0B48-FED6-B0D9BAF53E78}"/>
              </a:ext>
            </a:extLst>
          </p:cNvPr>
          <p:cNvSpPr txBox="1"/>
          <p:nvPr/>
        </p:nvSpPr>
        <p:spPr>
          <a:xfrm>
            <a:off x="4482989" y="1072896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response</a:t>
            </a:r>
          </a:p>
        </p:txBody>
      </p:sp>
    </p:spTree>
    <p:extLst>
      <p:ext uri="{BB962C8B-B14F-4D97-AF65-F5344CB8AC3E}">
        <p14:creationId xmlns:p14="http://schemas.microsoft.com/office/powerpoint/2010/main" val="22404477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AE59F79-AB7E-C9E7-8ECC-560A6DF9C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57AC4-E80B-4D50-DD33-5B3DC22A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Images with Filter Banks at scales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5F5399-538B-FF14-48E1-F8DFDA879357}"/>
              </a:ext>
            </a:extLst>
          </p:cNvPr>
          <p:cNvSpPr txBox="1"/>
          <p:nvPr/>
        </p:nvSpPr>
        <p:spPr>
          <a:xfrm>
            <a:off x="1981200" y="1143000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2ADDD9-5E59-4BBD-BBF4-7871E91AFB13}"/>
              </a:ext>
            </a:extLst>
          </p:cNvPr>
          <p:cNvSpPr txBox="1"/>
          <p:nvPr/>
        </p:nvSpPr>
        <p:spPr>
          <a:xfrm>
            <a:off x="3200400" y="808982"/>
            <a:ext cx="1452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</a:t>
            </a:r>
          </a:p>
          <a:p>
            <a:r>
              <a:rPr lang="en-US" dirty="0"/>
              <a:t>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D3A79-176F-8531-0FA6-2E670C7F7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008" y="1534561"/>
            <a:ext cx="5764165" cy="5187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E7C6E6-9990-BC13-2CB6-3662E5D39313}"/>
              </a:ext>
            </a:extLst>
          </p:cNvPr>
          <p:cNvSpPr txBox="1"/>
          <p:nvPr/>
        </p:nvSpPr>
        <p:spPr>
          <a:xfrm>
            <a:off x="4617363" y="1107686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FD38C-912B-6502-8187-2ADB6B8ABCF3}"/>
              </a:ext>
            </a:extLst>
          </p:cNvPr>
          <p:cNvSpPr txBox="1"/>
          <p:nvPr/>
        </p:nvSpPr>
        <p:spPr>
          <a:xfrm>
            <a:off x="6455557" y="808982"/>
            <a:ext cx="1452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</a:t>
            </a:r>
          </a:p>
          <a:p>
            <a:r>
              <a:rPr lang="en-US" dirty="0"/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5121335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E1BD484-D613-BF18-6502-A2F89BBBE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A148-A2E3-8443-0730-E1B5467BB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Images with Filter Banks at scales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1381E-0CD9-CE14-94DB-5A35A4D14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67193"/>
            <a:ext cx="7772400" cy="59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439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821CE-F83E-453C-307F-C02FA63B2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which filters should I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D9158-CD70-A289-4B13-6026026E2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Up till about 2012:</a:t>
            </a:r>
          </a:p>
          <a:p>
            <a:endParaRPr lang="en-US" dirty="0"/>
          </a:p>
          <a:p>
            <a:r>
              <a:rPr lang="en-US" dirty="0"/>
              <a:t>   - choose some, mostly spots and bars</a:t>
            </a:r>
          </a:p>
          <a:p>
            <a:endParaRPr lang="en-US" dirty="0"/>
          </a:p>
          <a:p>
            <a:r>
              <a:rPr lang="en-US" dirty="0"/>
              <a:t>After 2012:</a:t>
            </a:r>
          </a:p>
          <a:p>
            <a:endParaRPr lang="en-US" dirty="0"/>
          </a:p>
          <a:p>
            <a:r>
              <a:rPr lang="en-US" dirty="0"/>
              <a:t>   - lots; choose ones that work well in your application </a:t>
            </a:r>
          </a:p>
          <a:p>
            <a:r>
              <a:rPr lang="en-US" dirty="0"/>
              <a:t>	  using an optimization procedure</a:t>
            </a:r>
          </a:p>
        </p:txBody>
      </p:sp>
    </p:spTree>
    <p:extLst>
      <p:ext uri="{BB962C8B-B14F-4D97-AF65-F5344CB8AC3E}">
        <p14:creationId xmlns:p14="http://schemas.microsoft.com/office/powerpoint/2010/main" val="119002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447800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817B6B8-0D77-F74D-9CA8-0877FECEBEE0}"/>
                  </a:ext>
                </a:extLst>
              </p:cNvPr>
              <p:cNvSpPr/>
              <p:nvPr/>
            </p:nvSpPr>
            <p:spPr>
              <a:xfrm>
                <a:off x="2423489" y="5638800"/>
                <a:ext cx="7345024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817B6B8-0D77-F74D-9CA8-0877FECEBE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489" y="5638800"/>
                <a:ext cx="7345024" cy="453137"/>
              </a:xfrm>
              <a:prstGeom prst="rect">
                <a:avLst/>
              </a:prstGeom>
              <a:blipFill>
                <a:blip r:embed="rId3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B12E9A6F-1EB9-214A-8884-E9F84AD7146E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6"/>
              </a:rPr>
              <a:t>D. </a:t>
            </a:r>
            <a:r>
              <a:rPr lang="en-US" sz="1200" dirty="0" err="1">
                <a:hlinkClick r:id="rId36"/>
              </a:rPr>
              <a:t>Fouhey</a:t>
            </a:r>
            <a:r>
              <a:rPr lang="en-US" sz="1200" dirty="0">
                <a:hlinkClick r:id="rId36"/>
              </a:rPr>
              <a:t> and J. Johnson</a:t>
            </a:r>
            <a:endParaRPr lang="en-US" sz="1200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A750F8-A47F-B242-B947-79E00A71EEF2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DDBE374-9ABA-F04D-BF1E-1D50C445AA05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DDBE374-9ABA-F04D-BF1E-1D50C445AA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2EA85940-7DF3-6842-885D-A865E684CF36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2EA85940-7DF3-6842-885D-A865E684CF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C0724E5-31DA-C548-81E5-91D504515CC2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C0724E5-31DA-C548-81E5-91D504515C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8FE791A-061A-D34C-8F11-7E5BB222F4A6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8FE791A-061A-D34C-8F11-7E5BB222F4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06A023E-10D5-664B-BD09-F8394A38374F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06A023E-10D5-664B-BD09-F8394A3837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85B799F-6713-C84B-81A0-72148C0D316B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85B799F-6713-C84B-81A0-72148C0D31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853E83A-F31F-C54B-B370-43F217BC2EE8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2E5C959-8AE6-2A42-8677-F970C6064AC5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2E5C959-8AE6-2A42-8677-F970C6064AC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B5EEA661-64D1-8B4E-8A2E-70263753599F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B5EEA661-64D1-8B4E-8A2E-70263753599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BEEE8D50-9FC0-0241-8327-E591C75B2F4C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BEEE8D50-9FC0-0241-8327-E591C75B2F4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272435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961969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  <a:blipFill>
                <a:blip r:embed="rId36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444D1C37-7966-A74A-8E0B-2AB41BAF2A6F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7"/>
              </a:rPr>
              <a:t>D. </a:t>
            </a:r>
            <a:r>
              <a:rPr lang="en-US" sz="1200" dirty="0" err="1">
                <a:hlinkClick r:id="rId37"/>
              </a:rPr>
              <a:t>Fouhey</a:t>
            </a:r>
            <a:r>
              <a:rPr lang="en-US" sz="1200" dirty="0">
                <a:hlinkClick r:id="rId37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790BBD-7700-6141-938A-4A2BCC9B9257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7D3BC35-B8B3-0746-96B5-314575971A16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7D3BC35-B8B3-0746-96B5-314575971A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CF3131F-3E20-7546-9621-5D006F24A9FF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CF3131F-3E20-7546-9621-5D006F24A9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FF97C31-F8EC-534A-B248-061509F6B7BE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FF97C31-F8EC-534A-B248-061509F6B7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239C55D-9EA2-1F45-BCA7-BC8EAA3E5137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239C55D-9EA2-1F45-BCA7-BC8EAA3E51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EF5D4F5-52FE-344C-92DA-18C0F46BF3FA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EF5D4F5-52FE-344C-92DA-18C0F46BF3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EEA0166-9647-3F46-B6F5-706339C19EB4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EEA0166-9647-3F46-B6F5-706339C19E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2B30DB9-851A-AD48-8EEF-18FE1623B67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0C8164-3A3D-DF42-BCED-62518E191DA4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0C8164-3A3D-DF42-BCED-62518E191D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474BA6F-7B77-9549-9CAB-EAD0CB1E4C97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474BA6F-7B77-9549-9CAB-EAD0CB1E4C9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AB93990-0E26-3C47-9717-CF9F86AAA70B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AB93990-0E26-3C47-9717-CF9F86AAA7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818463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32393</TotalTime>
  <Words>2645</Words>
  <Application>Microsoft Macintosh PowerPoint</Application>
  <PresentationFormat>Widescreen</PresentationFormat>
  <Paragraphs>862</Paragraphs>
  <Slides>73</Slides>
  <Notes>23</Notes>
  <HiddenSlides>54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Arial</vt:lpstr>
      <vt:lpstr>Cambria Math</vt:lpstr>
      <vt:lpstr>Times</vt:lpstr>
      <vt:lpstr>Times New Roman</vt:lpstr>
      <vt:lpstr>Blank Presentation</vt:lpstr>
      <vt:lpstr>Photo Editor Photo</vt:lpstr>
      <vt:lpstr>Image filtering</vt:lpstr>
      <vt:lpstr>Image filtering</vt:lpstr>
      <vt:lpstr>Recall: Image transformations</vt:lpstr>
      <vt:lpstr>Image filtering: Outline</vt:lpstr>
      <vt:lpstr>Sliding window operations</vt:lpstr>
      <vt:lpstr>PowerPoint Presentation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Convolution</vt:lpstr>
      <vt:lpstr>Filtering</vt:lpstr>
      <vt:lpstr>Note: Filtering vs. “convolution”</vt:lpstr>
      <vt:lpstr>PowerPoint Presentation</vt:lpstr>
      <vt:lpstr>Practical details: Dealing with edges</vt:lpstr>
      <vt:lpstr>Practical details: Dealing with edges</vt:lpstr>
      <vt:lpstr>Practical details: Dealing with edges</vt:lpstr>
      <vt:lpstr>PowerPoint Presentation</vt:lpstr>
      <vt:lpstr>Properties: Linearity</vt:lpstr>
      <vt:lpstr>Properties: Linearity</vt:lpstr>
      <vt:lpstr>Properties: Shift-invariance</vt:lpstr>
      <vt:lpstr>Linear filtering properties</vt:lpstr>
      <vt:lpstr>More linear filtering properties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Sharpening</vt:lpstr>
      <vt:lpstr>Sharpening</vt:lpstr>
      <vt:lpstr>Denoising with filters</vt:lpstr>
      <vt:lpstr>A crucial property of images</vt:lpstr>
      <vt:lpstr>Smoothing with box filter revisited</vt:lpstr>
      <vt:lpstr>A crucial property of images</vt:lpstr>
      <vt:lpstr>Smoothing with box filter revisited</vt:lpstr>
      <vt:lpstr>Gaussian filters</vt:lpstr>
      <vt:lpstr>Choosing filter size</vt:lpstr>
      <vt:lpstr>Gaussian vs. box filtering</vt:lpstr>
      <vt:lpstr>Gaussian noise</vt:lpstr>
      <vt:lpstr>Gaussian smoothing of Gaussian noise</vt:lpstr>
      <vt:lpstr>Smoothing by how much?</vt:lpstr>
      <vt:lpstr>Sharpening</vt:lpstr>
      <vt:lpstr>“Detail” filter follows from linearity</vt:lpstr>
      <vt:lpstr>Poisson noise</vt:lpstr>
      <vt:lpstr>Smoothing Poisson noise with a gaussian filter</vt:lpstr>
      <vt:lpstr>The median filter</vt:lpstr>
      <vt:lpstr>Smoothing Poisson noise with a median filter</vt:lpstr>
      <vt:lpstr>Median filters vs Gaussian noise</vt:lpstr>
      <vt:lpstr>Gaussian smoothing of Gaussian noise</vt:lpstr>
      <vt:lpstr>Filters are dot products</vt:lpstr>
      <vt:lpstr>ReLUs</vt:lpstr>
      <vt:lpstr>Filters detect patterns</vt:lpstr>
      <vt:lpstr>Filters detect patterns</vt:lpstr>
      <vt:lpstr>PowerPoint Presentation</vt:lpstr>
      <vt:lpstr>PowerPoint Presentation</vt:lpstr>
      <vt:lpstr>Applications:  Gradient estimates</vt:lpstr>
      <vt:lpstr>Image derivatives with finite differences</vt:lpstr>
      <vt:lpstr>Finite differences are overexcited by noise</vt:lpstr>
      <vt:lpstr>Multi-channel convolution</vt:lpstr>
      <vt:lpstr>Multi-channel Convolution</vt:lpstr>
      <vt:lpstr>Multi-channel convolution</vt:lpstr>
      <vt:lpstr>Representing Images with Filter Banks</vt:lpstr>
      <vt:lpstr>Representing Images with Filter Banks at scales</vt:lpstr>
      <vt:lpstr>Representing Images with Filter Banks at scales</vt:lpstr>
      <vt:lpstr>But which filters should I use?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1184</cp:revision>
  <cp:lastPrinted>2025-08-28T22:31:05Z</cp:lastPrinted>
  <dcterms:created xsi:type="dcterms:W3CDTF">2004-08-29T23:15:23Z</dcterms:created>
  <dcterms:modified xsi:type="dcterms:W3CDTF">2025-08-31T16:41:00Z</dcterms:modified>
</cp:coreProperties>
</file>