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90"/>
  </p:notesMasterIdLst>
  <p:handoutMasterIdLst>
    <p:handoutMasterId r:id="rId91"/>
  </p:handoutMasterIdLst>
  <p:sldIdLst>
    <p:sldId id="395" r:id="rId2"/>
    <p:sldId id="529" r:id="rId3"/>
    <p:sldId id="281" r:id="rId4"/>
    <p:sldId id="282" r:id="rId5"/>
    <p:sldId id="283" r:id="rId6"/>
    <p:sldId id="560" r:id="rId7"/>
    <p:sldId id="546" r:id="rId8"/>
    <p:sldId id="547" r:id="rId9"/>
    <p:sldId id="522" r:id="rId10"/>
    <p:sldId id="523" r:id="rId11"/>
    <p:sldId id="518" r:id="rId12"/>
    <p:sldId id="524" r:id="rId13"/>
    <p:sldId id="525" r:id="rId14"/>
    <p:sldId id="561" r:id="rId15"/>
    <p:sldId id="555" r:id="rId16"/>
    <p:sldId id="55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0" r:id="rId26"/>
    <p:sldId id="571" r:id="rId27"/>
    <p:sldId id="557" r:id="rId28"/>
    <p:sldId id="572" r:id="rId29"/>
    <p:sldId id="573" r:id="rId30"/>
    <p:sldId id="574" r:id="rId31"/>
    <p:sldId id="575" r:id="rId32"/>
    <p:sldId id="313" r:id="rId33"/>
    <p:sldId id="318" r:id="rId34"/>
    <p:sldId id="319" r:id="rId35"/>
    <p:sldId id="556" r:id="rId36"/>
    <p:sldId id="499" r:id="rId37"/>
    <p:sldId id="534" r:id="rId38"/>
    <p:sldId id="577" r:id="rId39"/>
    <p:sldId id="580" r:id="rId40"/>
    <p:sldId id="578" r:id="rId41"/>
    <p:sldId id="581" r:id="rId42"/>
    <p:sldId id="582" r:id="rId43"/>
    <p:sldId id="583" r:id="rId44"/>
    <p:sldId id="584" r:id="rId45"/>
    <p:sldId id="576" r:id="rId46"/>
    <p:sldId id="455" r:id="rId47"/>
    <p:sldId id="482" r:id="rId48"/>
    <p:sldId id="530" r:id="rId49"/>
    <p:sldId id="483" r:id="rId50"/>
    <p:sldId id="484" r:id="rId51"/>
    <p:sldId id="485" r:id="rId52"/>
    <p:sldId id="487" r:id="rId53"/>
    <p:sldId id="541" r:id="rId54"/>
    <p:sldId id="538" r:id="rId55"/>
    <p:sldId id="411" r:id="rId56"/>
    <p:sldId id="406" r:id="rId57"/>
    <p:sldId id="544" r:id="rId58"/>
    <p:sldId id="408" r:id="rId59"/>
    <p:sldId id="498" r:id="rId60"/>
    <p:sldId id="540" r:id="rId61"/>
    <p:sldId id="412" r:id="rId62"/>
    <p:sldId id="416" r:id="rId63"/>
    <p:sldId id="396" r:id="rId64"/>
    <p:sldId id="440" r:id="rId65"/>
    <p:sldId id="417" r:id="rId66"/>
    <p:sldId id="493" r:id="rId67"/>
    <p:sldId id="494" r:id="rId68"/>
    <p:sldId id="558" r:id="rId69"/>
    <p:sldId id="559" r:id="rId70"/>
    <p:sldId id="533" r:id="rId71"/>
    <p:sldId id="542" r:id="rId72"/>
    <p:sldId id="447" r:id="rId73"/>
    <p:sldId id="446" r:id="rId74"/>
    <p:sldId id="424" r:id="rId75"/>
    <p:sldId id="445" r:id="rId76"/>
    <p:sldId id="421" r:id="rId77"/>
    <p:sldId id="543" r:id="rId78"/>
    <p:sldId id="457" r:id="rId79"/>
    <p:sldId id="460" r:id="rId80"/>
    <p:sldId id="545" r:id="rId81"/>
    <p:sldId id="585" r:id="rId82"/>
    <p:sldId id="586" r:id="rId83"/>
    <p:sldId id="587" r:id="rId84"/>
    <p:sldId id="462" r:id="rId85"/>
    <p:sldId id="469" r:id="rId86"/>
    <p:sldId id="489" r:id="rId87"/>
    <p:sldId id="531" r:id="rId88"/>
    <p:sldId id="532" r:id="rId89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12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480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90496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53386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455549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77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D0049-F9ED-402E-B4E8-CF9EDCDDBBB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0E15A-A193-47EE-864D-7A71E984FD3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FD9169-2BA4-4FB9-893B-EA06C19BE3F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112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172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68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04392-6C86-5020-03CD-851EA470F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BF06D15E-2026-D54C-4533-6AB1B5B2E2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AA6980AC-760F-B793-F800-BFB09858DF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81B7FCEA-B925-83E3-1ACC-DF30CBE378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605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9DEF1-706E-5FF6-C7E1-AB5CF8CBB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562A7C3E-AA67-FC2B-D4C6-989E2EE41A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CF2815AF-9F1A-C9A5-1BEA-758FBDD67C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C29AFF80-6FB1-4FB4-FBEC-47FD6F2D41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8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C77DD-765D-DBB8-1C9B-311E57A4E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E05F9329-EF1E-51F6-E669-A679D61DE0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3A78F366-801A-D41A-1441-C9254839F8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92C4D9A1-F7E4-71C9-97AA-E12286B6DF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80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EE5A7-C720-82EA-C585-AF0955061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D1692FF9-3032-EB55-204F-E1CDAAE1A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78B337CD-0CAE-404C-C52A-0EA25C3A67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2234E120-35FF-31D3-C5EC-D7017CBCF4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40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2D42A-FCF4-29C0-32C2-D979512FB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6DC0E3A9-76BC-944C-662B-5794843448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844C9070-859F-8071-8072-9253951D73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9A4B53ED-8312-81E6-1FFC-827D1ED53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667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99FE0-DC7C-8477-AED5-9519305D1C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A65BD2C7-0CB4-BC1A-BE3F-294257A1E4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4608756A-A303-6F23-6C9D-D989988F91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6C39CB92-9ECC-3DDA-A063-3788358026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1383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0E29D-49A1-A24D-A0F8-1A0C22746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52A7608E-404F-36C3-BF74-BA470CC7C0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9FD8F165-B791-6A9C-B331-0757DD526A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24F01E09-93F3-C043-DF76-BC5C3A13CC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01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BA7BE-2ADF-C284-8D34-27FE65907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>
            <a:extLst>
              <a:ext uri="{FF2B5EF4-FFF2-40B4-BE49-F238E27FC236}">
                <a16:creationId xmlns:a16="http://schemas.microsoft.com/office/drawing/2014/main" id="{9C13A991-0E2C-CEB5-1E0A-799BA5E07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46BF8C-7078-42C7-B3C3-0D37DCAEA5A9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106499" name="Rectangle 2">
            <a:extLst>
              <a:ext uri="{FF2B5EF4-FFF2-40B4-BE49-F238E27FC236}">
                <a16:creationId xmlns:a16="http://schemas.microsoft.com/office/drawing/2014/main" id="{AB97E97E-719D-B872-71B0-BA6EBA04F4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6500" name="Rectangle 3">
            <a:extLst>
              <a:ext uri="{FF2B5EF4-FFF2-40B4-BE49-F238E27FC236}">
                <a16:creationId xmlns:a16="http://schemas.microsoft.com/office/drawing/2014/main" id="{388BD97A-73EC-5E2B-9A6C-C23AF14DA0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54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72A4B-B53E-49E1-BFA5-232564545454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F68404-5179-45AE-9676-89B7A9EEA7E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4311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12C1E0-7576-4E35-A5E2-B310FBEE18C2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This is the relation between the focal length (f), the distance of the object from the camera (D), and the distance at which the object will be in focus (D’)</a:t>
            </a:r>
          </a:p>
        </p:txBody>
      </p:sp>
    </p:spTree>
    <p:extLst>
      <p:ext uri="{BB962C8B-B14F-4D97-AF65-F5344CB8AC3E}">
        <p14:creationId xmlns:p14="http://schemas.microsoft.com/office/powerpoint/2010/main" val="325012293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2C9377-0D52-4593-88BD-058C65172288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AFE0B0-FDC5-4F7F-BA02-200ED9D384C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54F10-7EF1-47C3-86C2-06138964BC2E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F0977-8A46-49F3-9FEB-E2119D928CF1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And the set of all such points forms a plane parallel to the image (plane of focus).</a:t>
            </a:r>
          </a:p>
          <a:p>
            <a:pPr eaLnBrk="1" hangingPunct="1"/>
            <a:r>
              <a:rPr lang="en-US" dirty="0"/>
              <a:t>Uses</a:t>
            </a:r>
            <a:r>
              <a:rPr lang="en-US" baseline="0" dirty="0"/>
              <a:t> of the formula: given focal length and depth in scene that you want to be in focus, it tells you where to put the image plane. Given f and distance of image plane from camera center, it tells you which depth in the scene will be in focus.</a:t>
            </a:r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39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3B4E41-B27E-466F-A0FC-1DB16FE7B32E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768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3F9881-F412-43E6-9B8A-7BE3B7C3582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C49435-8596-432D-9C74-87BB22660D3E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23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5A8BCB-F26B-425E-92A7-D4C33379BF2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5613" y="717550"/>
            <a:ext cx="6370637" cy="3584575"/>
          </a:xfrm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42057440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9F470F-132B-485D-9E0F-663F9F0487D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D02367-BBBF-4867-8E6C-F5D90DC8B1E9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10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DD227C-A073-438F-B5C9-9FE5360CC671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The</a:t>
            </a:r>
            <a:r>
              <a:rPr lang="en-US" baseline="0" dirty="0"/>
              <a:t> field of view is the angular extent of the world that is observed by the camera.</a:t>
            </a:r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C538C6-2316-413B-8208-674D7216C85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CB4EF4-6601-4D78-B1BA-C9CA51AF1B10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E5FBBC-783A-4C75-B83C-DB51AA0586CE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897F43-C227-46A7-97C7-9197347EC610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EBF7D0-A0D3-48CE-9FFE-400C1562011C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3122D-72F9-4727-BAB7-AD9B539DB07F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D3539-5FDD-4766-BB06-4DC5B717E8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256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562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7B1C16-4B3A-4097-93DB-C3E80EA39E95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EF9741-B6B4-48BE-8266-DA238E5A6C5F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EB05EF-1323-4F0F-B1A9-D24AF8C2CF50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F0EEEE-B066-4A96-9A31-C76B62A17711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E6E01-E90D-4466-98CA-B0F5986118D8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3452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85ADF-2EB9-4C16-8729-6295311ED7A8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DF33B-734B-4C69-A7AC-BA746C16F100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605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3B10-69ED-36A6-DCE6-28D4368CB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1B9894A6-4A94-91F6-B6DD-0CF670BA1E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ED3539-5FDD-4766-BB06-4DC5B717E8E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C906810B-C314-14B8-0050-9F1C3F0B4C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A08E42AD-9B2F-F3C2-5D29-A03FD18D88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1518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405CA2-39FD-4302-829A-FDB5F37D0211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5D437-FD57-47B9-89FC-391269884102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E89CA8-B82F-41B6-8C52-46E14CAA9293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b="0" i="0" kern="1200" dirty="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From the website: “Russell Kirsch was a computer pioneer at the National Institute of Standards and Technology in the USA when he developed the system by which a camera could be fed into a computer. The photo is of Kirsch’s three month old son Walden and it measured a mere 176×176 pixels. Baby Walden now works in communications for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charset="0"/>
                <a:ea typeface="+mn-ea"/>
                <a:cs typeface="Arial" charset="0"/>
              </a:rPr>
              <a:t>Intel.”</a:t>
            </a:r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CIPA: Camera &amp; Imaging Products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CA09C-389F-4645-898A-760E4CAD6C06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708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CIPA: Camera &amp; Imaging Products Association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FCA09C-389F-4645-898A-760E4CAD6C06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591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891CD-134C-47E8-BBAA-69DA73C4860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04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9419D6-A8AB-4893-9C2B-D9FCB6A9D56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262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129231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elardomorell.net/camera-obscur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people.csail.mit.edu/torralba/research/accidentalcamer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://www.debevec.org/Pinhole/35mm-pinhole-camera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Depth_of_field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mbridgeincolour.com/tutorials/depth-of-field.htm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epth_of_field_illustration.svg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epth_of_field_illustration.svg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eld_of_view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eld_of_view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55.png"/><Relationship Id="rId4" Type="http://schemas.openxmlformats.org/officeDocument/2006/relationships/image" Target="../media/image1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Dolly_zoom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iv41W6iyyGs" TargetMode="External"/><Relationship Id="rId5" Type="http://schemas.openxmlformats.org/officeDocument/2006/relationships/hyperlink" Target="http://www.youtube.com/watch?v=H4Utlw0XiHU" TargetMode="External"/><Relationship Id="rId4" Type="http://schemas.openxmlformats.org/officeDocument/2006/relationships/image" Target="../media/image6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yheder.tv2.dk/samfund/2020-04-26-hvor-taet-er-folk-paa-hinanden-disse-billeder-er-taget-samtidig-men-viser-to" TargetMode="External"/><Relationship Id="rId5" Type="http://schemas.openxmlformats.org/officeDocument/2006/relationships/image" Target="../media/image75.tiff"/><Relationship Id="rId4" Type="http://schemas.openxmlformats.org/officeDocument/2006/relationships/image" Target="../media/image74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ectronics360.globalspec.com/article/9464/ccd-vs-cmos-the-shift-in-image-sensor-technology" TargetMode="External"/><Relationship Id="rId4" Type="http://schemas.openxmlformats.org/officeDocument/2006/relationships/image" Target="../media/image8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hyperlink" Target="https://en.wikipedia.org/wiki/Bayer_filter" TargetMode="External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physicstogo.org/index.cfm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hyperlink" Target="https://en.wikipedia.org/wiki/Bayer_filter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net.com/tech/mobile/samsung-s21-ultra-pixel-binning-adapts-photos-for-detail-or-the-dark/" TargetMode="External"/><Relationship Id="rId5" Type="http://schemas.openxmlformats.org/officeDocument/2006/relationships/image" Target="../media/image92.png"/><Relationship Id="rId4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hyperlink" Target="https://en.wikipedia.org/wiki/History_of_photography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oleObject" Target="../embeddings/oleObject1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stverse.com/history/top-10-incredible-early-firsts-in-photography/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preview.com/news/9398648371/2016-cipa-data-shows-compact-digital-camera-sales-lower-than-ever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preview.com/news/9398648371/2016-cipa-data-shows-compact-digital-camera-sales-lower-than-ever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Introduction to cameras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126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066800"/>
            <a:ext cx="7112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5486400"/>
            <a:ext cx="5486400" cy="68580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 err="1"/>
              <a:t>Abelardo</a:t>
            </a:r>
            <a:r>
              <a:rPr lang="en-US" sz="2000" dirty="0"/>
              <a:t> </a:t>
            </a:r>
            <a:r>
              <a:rPr lang="en-US" sz="2000" dirty="0" err="1"/>
              <a:t>Morell</a:t>
            </a:r>
            <a:r>
              <a:rPr lang="en-US" sz="2000" dirty="0"/>
              <a:t>, Camera </a:t>
            </a:r>
            <a:r>
              <a:rPr lang="en-US" sz="2000" dirty="0" err="1"/>
              <a:t>Obscura</a:t>
            </a:r>
            <a:r>
              <a:rPr lang="en-US" sz="2000" dirty="0"/>
              <a:t> Image of Manhattan View Looking South in Large Room, 1996 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048001" y="6400800"/>
            <a:ext cx="56110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hlinkClick r:id="rId3"/>
              </a:rPr>
              <a:t>https://www.abelardomorell.net/camera-obscura</a:t>
            </a: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006476"/>
            <a:ext cx="5562600" cy="440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tangle 7"/>
          <p:cNvSpPr>
            <a:spLocks noChangeArrowheads="1"/>
          </p:cNvSpPr>
          <p:nvPr/>
        </p:nvSpPr>
        <p:spPr bwMode="auto">
          <a:xfrm>
            <a:off x="7288214" y="4532314"/>
            <a:ext cx="3303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r>
              <a:rPr lang="en-US" sz="1000">
                <a:solidFill>
                  <a:srgbClr val="000000"/>
                </a:solidFill>
              </a:rPr>
              <a:t>From</a:t>
            </a:r>
            <a:r>
              <a:rPr lang="en-US" sz="1000" i="1">
                <a:solidFill>
                  <a:srgbClr val="000000"/>
                </a:solidFill>
              </a:rPr>
              <a:t> Grand Images Through a Tiny Opening</a:t>
            </a:r>
            <a:r>
              <a:rPr lang="en-US" sz="1000">
                <a:solidFill>
                  <a:srgbClr val="000000"/>
                </a:solidFill>
              </a:rPr>
              <a:t>, </a:t>
            </a:r>
            <a:r>
              <a:rPr lang="en-US" sz="1000" b="1">
                <a:solidFill>
                  <a:srgbClr val="000000"/>
                </a:solidFill>
              </a:rPr>
              <a:t>Photo District News,</a:t>
            </a:r>
            <a:r>
              <a:rPr lang="en-US" sz="1000">
                <a:solidFill>
                  <a:srgbClr val="000000"/>
                </a:solidFill>
              </a:rPr>
              <a:t> February 2005 </a:t>
            </a:r>
          </a:p>
        </p:txBody>
      </p:sp>
      <p:pic>
        <p:nvPicPr>
          <p:cNvPr id="31751" name="Picture 8" descr="morell_blur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8213" y="1530350"/>
            <a:ext cx="3200400" cy="281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91579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a room into a 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324600"/>
            <a:ext cx="9144000" cy="457200"/>
          </a:xfrm>
        </p:spPr>
        <p:txBody>
          <a:bodyPr/>
          <a:lstStyle/>
          <a:p>
            <a:pPr algn="ctr"/>
            <a:r>
              <a:rPr lang="en-US" sz="1800" dirty="0"/>
              <a:t>A. </a:t>
            </a:r>
            <a:r>
              <a:rPr lang="en-US" sz="1800" dirty="0" err="1"/>
              <a:t>Torralba</a:t>
            </a:r>
            <a:r>
              <a:rPr lang="en-US" sz="1800" dirty="0"/>
              <a:t> and W. Freeman, </a:t>
            </a:r>
            <a:r>
              <a:rPr lang="en-US" sz="1800" dirty="0">
                <a:hlinkClick r:id="rId2"/>
              </a:rPr>
              <a:t>Accidental Pinhole and </a:t>
            </a:r>
            <a:r>
              <a:rPr lang="en-US" sz="1800" dirty="0" err="1">
                <a:hlinkClick r:id="rId2"/>
              </a:rPr>
              <a:t>Pinspeck</a:t>
            </a:r>
            <a:r>
              <a:rPr lang="en-US" sz="1800" dirty="0">
                <a:hlinkClick r:id="rId2"/>
              </a:rPr>
              <a:t> Cameras</a:t>
            </a:r>
            <a:r>
              <a:rPr lang="en-US" sz="1800" dirty="0"/>
              <a:t>, CVPR 2012</a:t>
            </a:r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135967"/>
            <a:ext cx="7848600" cy="355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5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6" y="4914900"/>
            <a:ext cx="7991475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73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65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1828800" y="4191000"/>
                <a:ext cx="8763000" cy="2514600"/>
              </a:xfrm>
            </p:spPr>
            <p:txBody>
              <a:bodyPr/>
              <a:lstStyle/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How do we find the projection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of a scene point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sz="2400" dirty="0"/>
                  <a:t>? </a:t>
                </a:r>
              </a:p>
              <a:p>
                <a:pPr lvl="1">
                  <a:buFont typeface="Arial" pitchFamily="34" charset="0"/>
                  <a:buChar char="•"/>
                </a:pPr>
                <a:r>
                  <a:rPr lang="en-US" dirty="0"/>
                  <a:t>Form the </a:t>
                </a:r>
                <a:r>
                  <a:rPr lang="en-US" b="1" dirty="0"/>
                  <a:t>visual ray</a:t>
                </a:r>
                <a:r>
                  <a:rPr lang="en-US" dirty="0"/>
                  <a:t> connecting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to the camera center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and find where it intersects the image plane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All scene points that lie on this visual ray have the same projection in the image</a:t>
                </a:r>
              </a:p>
              <a:p>
                <a:pPr>
                  <a:buFont typeface="Arial" pitchFamily="34" charset="0"/>
                  <a:buChar char="•"/>
                </a:pPr>
                <a:r>
                  <a:rPr lang="en-US" sz="2400" dirty="0"/>
                  <a:t>Are there scene points for which this projection is undefined?</a:t>
                </a:r>
              </a:p>
            </p:txBody>
          </p:sp>
        </mc:Choice>
        <mc:Fallback xmlns="">
          <p:sp>
            <p:nvSpPr>
              <p:cNvPr id="2765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828800" y="4191000"/>
                <a:ext cx="8763000" cy="2514600"/>
              </a:xfrm>
              <a:blipFill>
                <a:blip r:embed="rId3"/>
                <a:stretch>
                  <a:fillRect l="-1014" t="-2010" r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5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66" name="Rectangle 65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 66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>
              <a:stCxn id="66" idx="0"/>
              <a:endCxn id="6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70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72" name="Oval 71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Freeform 70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4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6" name="Straight Connector 85"/>
          <p:cNvCxnSpPr>
            <a:stCxn id="71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Oval 90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" name="Oval 92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" name="Oval 93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269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uiExpand="1" build="p"/>
      <p:bldP spid="94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blipFill>
                <a:blip r:embed="rId3"/>
                <a:stretch>
                  <a:fillRect l="-1337" t="-3030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8991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0134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9144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blipFill>
                <a:blip r:embed="rId6"/>
                <a:stretch>
                  <a:fillRect l="-4167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184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B993-4AD1-BE56-6D70-1D857768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 with </a:t>
            </a:r>
            <a:r>
              <a:rPr lang="en-US"/>
              <a:t>right handed coordinate </a:t>
            </a:r>
            <a:r>
              <a:rPr lang="en-US" dirty="0"/>
              <a:t>system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BEF292-E4E3-E4E7-8291-CB189D38D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896168"/>
            <a:ext cx="9220200" cy="59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7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projected coordinates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886200" y="2467101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8065326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2467101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 rot="5400000">
            <a:off x="3352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/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/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433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Deriving projected coordinates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DFB629-F273-274E-BA1E-0651C023F362}"/>
              </a:ext>
            </a:extLst>
          </p:cNvPr>
          <p:cNvSpPr txBox="1"/>
          <p:nvPr/>
        </p:nvSpPr>
        <p:spPr>
          <a:xfrm>
            <a:off x="914400" y="5417403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</a:t>
            </a:r>
            <a:r>
              <a:rPr lang="en-US" i="1" dirty="0"/>
              <a:t>in front</a:t>
            </a:r>
            <a:r>
              <a:rPr lang="en-US" dirty="0"/>
              <a:t> of the camera center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7F4D31-6D26-9F4F-9D7E-3883D282570F}"/>
              </a:ext>
            </a:extLst>
          </p:cNvPr>
          <p:cNvSpPr/>
          <p:nvPr/>
        </p:nvSpPr>
        <p:spPr bwMode="auto">
          <a:xfrm>
            <a:off x="1458413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E7BB708-1B62-5340-BFE9-FA42AFD0E030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727798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847C2-99DE-D740-AB8F-8A9E45B1467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24E5070-4DE0-FC4C-AB0D-8831AF88924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5350DE-3537-0D41-9D6A-B1620E8F290C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9D4F0817-2BD7-5343-A472-06D99C1B521F}"/>
              </a:ext>
            </a:extLst>
          </p:cNvPr>
          <p:cNvGrpSpPr/>
          <p:nvPr/>
        </p:nvGrpSpPr>
        <p:grpSpPr>
          <a:xfrm>
            <a:off x="4619813" y="1668261"/>
            <a:ext cx="464125" cy="2336241"/>
            <a:chOff x="7162800" y="1914134"/>
            <a:chExt cx="464125" cy="2336241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CE89F986-60B4-2A4A-898A-EF35593EB99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B63F0E-4638-3B43-8DD7-947349CE24F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14F5E8-4771-324D-9E5B-61D5F956A21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960DA68-7ABC-A14D-9EA8-7C11612DE72D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2DA4FB-0322-FE4C-B8CC-CC1F8F38784F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ABC7D40-15A0-A94C-B080-1A135678B376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36807D3-FB2D-8D44-B0FF-38F43E6AC0C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F0FA2-D905-F845-92BD-E4CDF09A2349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99308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E0D9C4-3922-CA44-9E56-2C39B0402948}"/>
              </a:ext>
            </a:extLst>
          </p:cNvPr>
          <p:cNvCxnSpPr>
            <a:cxnSpLocks/>
            <a:stCxn id="30" idx="3"/>
            <a:endCxn id="24" idx="2"/>
          </p:cNvCxnSpPr>
          <p:nvPr/>
        </p:nvCxnSpPr>
        <p:spPr>
          <a:xfrm flipH="1" flipV="1">
            <a:off x="1802205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C508F8-C3A1-BE47-AFD8-C6490A94FA58}"/>
              </a:ext>
            </a:extLst>
          </p:cNvPr>
          <p:cNvSpPr/>
          <p:nvPr/>
        </p:nvSpPr>
        <p:spPr bwMode="auto">
          <a:xfrm>
            <a:off x="2463464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4C79BA1C-1F9B-6447-A83B-5871F0AC705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8436357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8CD3E8-8A29-2A44-8365-53FBE4BD5965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880A015-9D01-FE48-94E3-CE693781956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6C6B7-2A33-924A-A4C4-64B10702BFDC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4">
            <a:extLst>
              <a:ext uri="{FF2B5EF4-FFF2-40B4-BE49-F238E27FC236}">
                <a16:creationId xmlns:a16="http://schemas.microsoft.com/office/drawing/2014/main" id="{9A168978-C1D0-E547-B904-FE22D1FECBFB}"/>
              </a:ext>
            </a:extLst>
          </p:cNvPr>
          <p:cNvGrpSpPr/>
          <p:nvPr/>
        </p:nvGrpSpPr>
        <p:grpSpPr>
          <a:xfrm>
            <a:off x="9828088" y="1656979"/>
            <a:ext cx="464125" cy="2336241"/>
            <a:chOff x="7162800" y="1914134"/>
            <a:chExt cx="464125" cy="2336241"/>
          </a:xfrm>
        </p:grpSpPr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E8B73121-4BD0-8346-A82B-B3695246E334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708C7A-96BF-7144-AEFE-C57B36A3D0A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9E4D499-8110-114A-807D-9FBAD186E8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042705-FA24-CC4E-955A-D58F7E7AC034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AB570A-38AB-0846-8AE6-151F438CA478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B1DF3A-A833-3D4C-A19C-5336D171BD3D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FF57444-AD19-7D42-B1AF-A61E6BAB2761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B3BFFE-3821-254C-9B25-31BECF7244C5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7707878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D1347C-7698-D34F-8A28-7E0C749D76B2}"/>
              </a:ext>
            </a:extLst>
          </p:cNvPr>
          <p:cNvCxnSpPr>
            <a:cxnSpLocks/>
            <a:stCxn id="56" idx="3"/>
            <a:endCxn id="63" idx="5"/>
          </p:cNvCxnSpPr>
          <p:nvPr/>
        </p:nvCxnSpPr>
        <p:spPr>
          <a:xfrm flipH="1" flipV="1">
            <a:off x="7772536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C522CE5-6805-D242-AF68-1A1BFABFBC94}"/>
              </a:ext>
            </a:extLst>
          </p:cNvPr>
          <p:cNvSpPr/>
          <p:nvPr/>
        </p:nvSpPr>
        <p:spPr bwMode="auto">
          <a:xfrm>
            <a:off x="7694487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B5DFFE83-4CE9-7C41-B918-591E387B1ACC}"/>
              </a:ext>
            </a:extLst>
          </p:cNvPr>
          <p:cNvSpPr/>
          <p:nvPr/>
        </p:nvSpPr>
        <p:spPr bwMode="auto">
          <a:xfrm>
            <a:off x="8179465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1F96BF7F-1857-2848-8AB2-9E58B581CF65}"/>
              </a:ext>
            </a:extLst>
          </p:cNvPr>
          <p:cNvSpPr/>
          <p:nvPr/>
        </p:nvSpPr>
        <p:spPr bwMode="auto">
          <a:xfrm>
            <a:off x="5837086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8499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05D0-ECD8-CACA-24C7-20545C51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A98F-1E18-12E4-1B9C-84C0368D3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DA1727-EBCF-9264-D6B5-AD13B75BC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96" y="1383483"/>
            <a:ext cx="10393304" cy="410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45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2E65-3C5D-BF71-72A8-5D420F7D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-&gt; 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053BD-181A-30C7-C749-497F3F6D2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7FE29E-C7FF-68B3-9059-E9283C3F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12605"/>
            <a:ext cx="6858000" cy="556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21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DF51-75B1-8C8C-EF04-802C38250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distant objects are smaller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4B240-A7C7-CFDC-DBEA-11D1230B8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29EE29-702C-1B23-E92F-173E0CDFE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31985"/>
            <a:ext cx="8077200" cy="5623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3022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Pinhole projection model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43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21936-470E-051F-DFF7-2D9948E36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that are parallel in 3D meet in the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D0B6-1BB5-F5F3-67ED-030768555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4F140E-B99F-209C-FFE4-CCCC0FA7F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863" y="914400"/>
            <a:ext cx="11072274" cy="544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47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3444E-A034-E5D1-A8D9-1F93B5133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7885-5D2C-2BCA-06EE-28FE070AC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that are parallel in 3D meet in the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9D9E9-A19C-9209-D17A-E20BDFF10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E4C1C8-C093-5F79-80FB-D3209E7C5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891787"/>
            <a:ext cx="9372600" cy="58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B5B08-39B3-FE75-28A2-DB21F7D8B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41F11-BE8B-214C-F50F-F7FF9D92E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Planes have horizons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A30C5-B902-3307-9E12-97433948E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8AF94-377B-3AFF-FD35-A1E29397B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914400"/>
            <a:ext cx="9144000" cy="581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86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813D33-84D2-6995-FABA-0FB8D8106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CC67-BE1C-E81E-E901-BBB43760E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Planes have horizons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934D4-353A-9A2B-0C96-0E5CFF1A10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5F1E05-76B5-E661-1F73-F705BCADD9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838200"/>
            <a:ext cx="9677400" cy="58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53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48309-9A97-5045-41ED-C69AB60CD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4F2A-6EC2-FC60-A63C-A37411487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 plane, closer to horizon is further 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D213B-50E2-2E1C-F50D-E1D6F1484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B1940F-21CB-3591-5DE6-4171CFC9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838200"/>
            <a:ext cx="9677400" cy="582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51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CD323-1164-398C-7F92-C85A7F3C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6EE7F-6BAA-6600-A950-0114B9C0D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Shapes are foreshortened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DFFD-160F-E5D9-E6D9-33643118C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850CE-207A-C403-A25E-A3B660B45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0" y="891787"/>
            <a:ext cx="9372600" cy="589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137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86395-2238-D8EF-644C-892CB495A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5F69B-0E49-1E2C-50C2-2174BCED9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 the property!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33066-57C0-61E2-AB5D-BE3595FC9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EDE9AFEC-12BD-BF7A-463C-E9CBB90BA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26" y="896815"/>
            <a:ext cx="8006163" cy="5610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62C91-2E1F-64C2-6E54-738EE7B37A64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666875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Spot the property!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44" name="Picture 4" descr="http://upload.wikimedia.org/wikipedia/en/1/11/Piero_-_The_Flage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326" y="896815"/>
            <a:ext cx="8006163" cy="56101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82365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A5A98-B611-FC00-C877-82A9264C8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Scaled orthographic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3F0B2-01C3-BE3C-DC20-50DBC6B0FD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1318D6-BD1A-9002-BD5C-CB465E694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91" y="920262"/>
            <a:ext cx="10774017" cy="4110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C94C63-AC3A-20AB-9375-7279D3C04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545" y="5030728"/>
            <a:ext cx="11018568" cy="15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05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CB8FC-E82D-70EC-F09D-C244B984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A1F80-F80F-CEB7-601C-7CEC8371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Scaled orthographic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0ACAD-EE02-0349-542B-BB9CD8729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3FE9DD-91E6-30DA-716A-95EF26B56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65767"/>
            <a:ext cx="8763000" cy="589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58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Let’s design a camera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105400"/>
            <a:ext cx="7772400" cy="1295400"/>
          </a:xfrm>
        </p:spPr>
        <p:txBody>
          <a:bodyPr/>
          <a:lstStyle/>
          <a:p>
            <a:r>
              <a:rPr lang="en-US"/>
              <a:t>Idea 1:  put a piece of film in front of an object</a:t>
            </a:r>
          </a:p>
          <a:p>
            <a:r>
              <a:rPr lang="en-US"/>
              <a:t>Do we get a reasonable image?</a:t>
            </a:r>
          </a:p>
        </p:txBody>
      </p:sp>
      <p:pic>
        <p:nvPicPr>
          <p:cNvPr id="13316" name="Picture 4" descr="image-noth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1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962400" y="1981200"/>
            <a:ext cx="4724400" cy="1524000"/>
            <a:chOff x="1536" y="1248"/>
            <a:chExt cx="2976" cy="960"/>
          </a:xfrm>
        </p:grpSpPr>
        <p:sp>
          <p:nvSpPr>
            <p:cNvPr id="13328" name="Line 6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3962400" y="1981200"/>
            <a:ext cx="47244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267200" y="2209800"/>
            <a:ext cx="4419600" cy="1295400"/>
            <a:chOff x="1728" y="1392"/>
            <a:chExt cx="2784" cy="816"/>
          </a:xfrm>
        </p:grpSpPr>
        <p:grpSp>
          <p:nvGrpSpPr>
            <p:cNvPr id="13323" name="Group 11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13325" name="Line 12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6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4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324" name="Line 15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0" name="Oval 16"/>
          <p:cNvSpPr>
            <a:spLocks noChangeArrowheads="1"/>
          </p:cNvSpPr>
          <p:nvPr/>
        </p:nvSpPr>
        <p:spPr bwMode="auto">
          <a:xfrm>
            <a:off x="3917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17"/>
          <p:cNvSpPr>
            <a:spLocks noChangeArrowheads="1"/>
          </p:cNvSpPr>
          <p:nvPr/>
        </p:nvSpPr>
        <p:spPr bwMode="auto">
          <a:xfrm>
            <a:off x="4235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68661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ED609-1D88-8B9C-F37A-95FB9DD88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Scaled orthographic projection in pictures of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F8FB23-00C2-DE5C-4760-3E66192310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0D2FD-8717-4DCF-6E46-5E18DCCD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32698" cy="4990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E92E16-9D42-2323-3819-B1CDB4481427}"/>
              </a:ext>
            </a:extLst>
          </p:cNvPr>
          <p:cNvSpPr txBox="1"/>
          <p:nvPr/>
        </p:nvSpPr>
        <p:spPr>
          <a:xfrm>
            <a:off x="1828800" y="6362503"/>
            <a:ext cx="1707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Likely SOP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1EEB38-38C4-251C-5805-D0A24BA392C3}"/>
              </a:ext>
            </a:extLst>
          </p:cNvPr>
          <p:cNvSpPr txBox="1"/>
          <p:nvPr/>
        </p:nvSpPr>
        <p:spPr>
          <a:xfrm>
            <a:off x="8626375" y="6320135"/>
            <a:ext cx="2805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Clearly perspective</a:t>
            </a:r>
          </a:p>
        </p:txBody>
      </p:sp>
    </p:spTree>
    <p:extLst>
      <p:ext uri="{BB962C8B-B14F-4D97-AF65-F5344CB8AC3E}">
        <p14:creationId xmlns:p14="http://schemas.microsoft.com/office/powerpoint/2010/main" val="18075567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3E050-FF02-9F6F-F07C-14C73A8F4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cameras have lenses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4A062-BB8C-D1BB-2DF3-5A0610EA2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The pinhole is small, so relatively little light gets in (dark image)</a:t>
            </a:r>
          </a:p>
          <a:p>
            <a:endParaRPr lang="en-US" dirty="0"/>
          </a:p>
          <a:p>
            <a:r>
              <a:rPr lang="en-US" dirty="0"/>
              <a:t>Bigger pinhole -&gt; brighter but fuzzier image</a:t>
            </a:r>
          </a:p>
          <a:p>
            <a:endParaRPr lang="en-US" dirty="0"/>
          </a:p>
          <a:p>
            <a:r>
              <a:rPr lang="en-US" dirty="0"/>
              <a:t>A lens system collects more light, but discourages fuzziness</a:t>
            </a:r>
          </a:p>
        </p:txBody>
      </p:sp>
    </p:spTree>
    <p:extLst>
      <p:ext uri="{BB962C8B-B14F-4D97-AF65-F5344CB8AC3E}">
        <p14:creationId xmlns:p14="http://schemas.microsoft.com/office/powerpoint/2010/main" val="1481252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E3FC85-E3F4-B640-94E2-61A0FA6D5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0" y="6019800"/>
            <a:ext cx="6248400" cy="685800"/>
          </a:xfrm>
        </p:spPr>
        <p:txBody>
          <a:bodyPr/>
          <a:lstStyle/>
          <a:p>
            <a:pPr marL="0" indent="0" algn="ctr"/>
            <a:r>
              <a:rPr lang="en-US" dirty="0"/>
              <a:t>What is wrong with this image?</a:t>
            </a:r>
          </a:p>
        </p:txBody>
      </p:sp>
      <p:pic>
        <p:nvPicPr>
          <p:cNvPr id="3277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199" y="981456"/>
            <a:ext cx="6561513" cy="4962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981456"/>
            <a:ext cx="3886200" cy="2940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14"/>
          <p:cNvSpPr txBox="1">
            <a:spLocks noChangeArrowheads="1"/>
          </p:cNvSpPr>
          <p:nvPr/>
        </p:nvSpPr>
        <p:spPr bwMode="auto">
          <a:xfrm>
            <a:off x="152400" y="6477000"/>
            <a:ext cx="24294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>
                <a:hlinkClick r:id="rId6"/>
              </a:rPr>
              <a:t>P. Debevec</a:t>
            </a:r>
            <a:r>
              <a:rPr lang="en-US" sz="1200" dirty="0"/>
              <a:t> via A. </a:t>
            </a:r>
            <a:r>
              <a:rPr lang="en-US" sz="1200" dirty="0" err="1"/>
              <a:t>Efros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905000" y="5105400"/>
            <a:ext cx="8229600" cy="1447800"/>
          </a:xfrm>
        </p:spPr>
        <p:txBody>
          <a:bodyPr/>
          <a:lstStyle/>
          <a:p>
            <a:r>
              <a:rPr lang="en-US" dirty="0"/>
              <a:t>Why not make the aperture as small as possible?</a:t>
            </a:r>
          </a:p>
          <a:p>
            <a:pPr lvl="1"/>
            <a:r>
              <a:rPr lang="en-US" dirty="0"/>
              <a:t>Less light gets through</a:t>
            </a:r>
          </a:p>
          <a:p>
            <a:pPr lvl="1"/>
            <a:r>
              <a:rPr lang="en-US" dirty="0"/>
              <a:t>Diffraction!</a:t>
            </a:r>
          </a:p>
        </p:txBody>
      </p: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pic>
        <p:nvPicPr>
          <p:cNvPr id="33797" name="Picture 10" descr="pinhole_diff2"/>
          <p:cNvPicPr>
            <a:picLocks noChangeAspect="1" noChangeArrowheads="1"/>
          </p:cNvPicPr>
          <p:nvPr/>
        </p:nvPicPr>
        <p:blipFill>
          <a:blip r:embed="rId3" cstate="print"/>
          <a:srcRect b="32597"/>
          <a:stretch>
            <a:fillRect/>
          </a:stretch>
        </p:blipFill>
        <p:spPr bwMode="auto">
          <a:xfrm>
            <a:off x="3581400" y="990601"/>
            <a:ext cx="5105400" cy="385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34819" name="Picture 3" descr="pinhole_dif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990600"/>
            <a:ext cx="51054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/>
              <a:t>Cameras with lenses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56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model – rotational symmetry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7EBCFE5-07D4-7644-95D8-B938194D2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562600"/>
            <a:ext cx="7772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A lens focuses light onto the film</a:t>
            </a:r>
          </a:p>
          <a:p>
            <a:pPr lvl="1"/>
            <a:r>
              <a:rPr lang="en-US" kern="0" dirty="0"/>
              <a:t>Thin lens model: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75527F-A5FF-3FD5-8C92-0EA91215B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1143000"/>
            <a:ext cx="9296400" cy="40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9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thin lens, 2D drawing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8B2FB-BDC5-523E-583E-571A042FE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219200"/>
            <a:ext cx="10058400" cy="5053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5210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588A6-7930-48A1-6868-BC3C6DA4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7B1498D-48B7-9ACE-CE44-48696BF61C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 thin lens, 2D drawing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9A8C9-C883-17A5-F3DD-36F932734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66950"/>
            <a:ext cx="5080000" cy="2552700"/>
          </a:xfrm>
          <a:prstGeom prst="rect">
            <a:avLst/>
          </a:prstGeom>
          <a:noFill/>
        </p:spPr>
      </p:pic>
      <p:sp>
        <p:nvSpPr>
          <p:cNvPr id="35847" name="Content Placeholder 3">
            <a:extLst>
              <a:ext uri="{FF2B5EF4-FFF2-40B4-BE49-F238E27FC236}">
                <a16:creationId xmlns:a16="http://schemas.microsoft.com/office/drawing/2014/main" id="{432C17F6-9B58-A2E4-E42E-CAAA0CDDB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r>
              <a:rPr lang="en-US" dirty="0"/>
              <a:t>Properties:</a:t>
            </a:r>
          </a:p>
          <a:p>
            <a:r>
              <a:rPr lang="en-US" dirty="0"/>
              <a:t>	Ray arriving perp to lens plane passes through </a:t>
            </a:r>
            <a:r>
              <a:rPr lang="en-US" dirty="0" err="1"/>
              <a:t>fp</a:t>
            </a:r>
            <a:r>
              <a:rPr lang="en-US" dirty="0"/>
              <a:t> (I)</a:t>
            </a:r>
          </a:p>
          <a:p>
            <a:endParaRPr lang="en-US" dirty="0"/>
          </a:p>
          <a:p>
            <a:r>
              <a:rPr lang="en-US" dirty="0"/>
              <a:t>	Ray arriving through </a:t>
            </a:r>
            <a:r>
              <a:rPr lang="en-US" dirty="0" err="1"/>
              <a:t>fp</a:t>
            </a:r>
            <a:r>
              <a:rPr lang="en-US" dirty="0"/>
              <a:t> leaves perp to lens (II)</a:t>
            </a:r>
          </a:p>
          <a:p>
            <a:endParaRPr lang="en-US" dirty="0"/>
          </a:p>
          <a:p>
            <a:r>
              <a:rPr lang="en-US" dirty="0"/>
              <a:t>	Ray through lens center is </a:t>
            </a:r>
            <a:r>
              <a:rPr lang="en-US" dirty="0" err="1"/>
              <a:t>unrefracted</a:t>
            </a:r>
            <a:r>
              <a:rPr lang="en-US" dirty="0"/>
              <a:t> (III)</a:t>
            </a:r>
          </a:p>
          <a:p>
            <a:endParaRPr lang="en-US" dirty="0"/>
          </a:p>
          <a:p>
            <a:r>
              <a:rPr lang="en-US" dirty="0"/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6785C3-A703-862D-6B37-5046F0624AD4}"/>
              </a:ext>
            </a:extLst>
          </p:cNvPr>
          <p:cNvSpPr txBox="1"/>
          <p:nvPr/>
        </p:nvSpPr>
        <p:spPr>
          <a:xfrm>
            <a:off x="914400" y="5791200"/>
            <a:ext cx="4208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can show:    1/f=1/w +1/d</a:t>
            </a:r>
          </a:p>
        </p:txBody>
      </p:sp>
    </p:spTree>
    <p:extLst>
      <p:ext uri="{BB962C8B-B14F-4D97-AF65-F5344CB8AC3E}">
        <p14:creationId xmlns:p14="http://schemas.microsoft.com/office/powerpoint/2010/main" val="2359847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A2BDB-2DA8-8072-D7C0-E3781F52F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3C65AA0-E637-82A3-DE43-0B63701EF6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 thin lens, 2D drawing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1E27A0-995C-B317-689C-D19EC724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266950"/>
            <a:ext cx="5080000" cy="2552700"/>
          </a:xfrm>
          <a:prstGeom prst="rect">
            <a:avLst/>
          </a:prstGeom>
          <a:noFill/>
        </p:spPr>
      </p:pic>
      <p:sp>
        <p:nvSpPr>
          <p:cNvPr id="35847" name="Content Placeholder 3">
            <a:extLst>
              <a:ext uri="{FF2B5EF4-FFF2-40B4-BE49-F238E27FC236}">
                <a16:creationId xmlns:a16="http://schemas.microsoft.com/office/drawing/2014/main" id="{F5B46CDC-0E05-E9A9-8493-933F8103D3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/>
          <a:p>
            <a:r>
              <a:rPr lang="en-US" dirty="0"/>
              <a:t>Properties: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Previous slide identifies where rays leaving a world point focus</a:t>
            </a:r>
          </a:p>
          <a:p>
            <a:endParaRPr lang="en-US" dirty="0"/>
          </a:p>
          <a:p>
            <a:r>
              <a:rPr lang="en-US" dirty="0"/>
              <a:t>	All other rays leaving world point and arriving at lens aperture focus on same point</a:t>
            </a:r>
          </a:p>
          <a:p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902989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7772400" cy="1905000"/>
          </a:xfrm>
        </p:spPr>
        <p:txBody>
          <a:bodyPr/>
          <a:lstStyle/>
          <a:p>
            <a:r>
              <a:rPr lang="en-US" dirty="0"/>
              <a:t>Add a barrier to block off most of the rays</a:t>
            </a:r>
          </a:p>
        </p:txBody>
      </p:sp>
      <p:pic>
        <p:nvPicPr>
          <p:cNvPr id="14340" name="Picture 4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14351" name="Line 6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2" name="Line 7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3" name="Line 8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Line 9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14347" name="Line 11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8" name="Line 12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343" name="Oval 15"/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16"/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39141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17979-F06A-911A-21E8-0949BC6B4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A854BEC5-14C2-3CBA-383D-FF34811BFA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 thin lens – world point too close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2FAB8-ABFF-2A08-51ED-83A4C2E3E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111" y="990600"/>
            <a:ext cx="8463089" cy="45088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FA60C6-2B67-C589-83F6-7261CF5534D7}"/>
              </a:ext>
            </a:extLst>
          </p:cNvPr>
          <p:cNvSpPr txBox="1"/>
          <p:nvPr/>
        </p:nvSpPr>
        <p:spPr>
          <a:xfrm>
            <a:off x="2743200" y="5791200"/>
            <a:ext cx="7427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Rays focus slightly behind image plane, constructing </a:t>
            </a:r>
          </a:p>
          <a:p>
            <a:r>
              <a:rPr lang="en-US" dirty="0"/>
              <a:t>a circle of confusion on image plane</a:t>
            </a:r>
          </a:p>
        </p:txBody>
      </p:sp>
    </p:spTree>
    <p:extLst>
      <p:ext uri="{BB962C8B-B14F-4D97-AF65-F5344CB8AC3E}">
        <p14:creationId xmlns:p14="http://schemas.microsoft.com/office/powerpoint/2010/main" val="2277151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84336-2FB1-00EF-3D96-93D5B2933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EA227F2-1D9A-E140-77CA-E8DD07C13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A thin lens – world point too far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E1FD50-3931-7910-1177-0860D2BCED94}"/>
              </a:ext>
            </a:extLst>
          </p:cNvPr>
          <p:cNvSpPr txBox="1"/>
          <p:nvPr/>
        </p:nvSpPr>
        <p:spPr>
          <a:xfrm>
            <a:off x="2743200" y="5791200"/>
            <a:ext cx="77829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Rays focus slightly in front of image plane, constructing </a:t>
            </a:r>
          </a:p>
          <a:p>
            <a:r>
              <a:rPr lang="en-US" dirty="0"/>
              <a:t>a circle of confusion on image plane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99026EC-45A1-68C1-EC27-75B7D1874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042" y="1219199"/>
            <a:ext cx="8559158" cy="44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26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B670E-CAF6-C702-D45D-91F7058AE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CEED1889-5EE2-2511-DD98-BE34F2F450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aperture of the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2732E9-B64F-7982-2659-DF777A924F08}"/>
              </a:ext>
            </a:extLst>
          </p:cNvPr>
          <p:cNvSpPr txBox="1"/>
          <p:nvPr/>
        </p:nvSpPr>
        <p:spPr>
          <a:xfrm>
            <a:off x="2743200" y="5791200"/>
            <a:ext cx="959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Bigger aperture -&gt; bigger circle of confusion for point at fixed location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A9A6D-C0AC-5BAF-A045-36DE02C00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43708"/>
            <a:ext cx="8600726" cy="490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2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EACF8-C0A4-26B4-B59A-C07E47163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FF07DF4A-913F-6746-1D6C-4110C6A015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aperture of the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BF565B-61E0-A9CD-A166-CCE0C6423923}"/>
              </a:ext>
            </a:extLst>
          </p:cNvPr>
          <p:cNvSpPr txBox="1"/>
          <p:nvPr/>
        </p:nvSpPr>
        <p:spPr>
          <a:xfrm>
            <a:off x="2743200" y="5791200"/>
            <a:ext cx="9847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aperture -&gt; Smaller circle of confusion for point at fixed location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657C31-7EF8-E57B-C74D-F57388B12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078103"/>
            <a:ext cx="8763000" cy="454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744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E401E-E384-8B80-E502-D98275D89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7C22348D-B92B-2BAB-A360-0EA3A836A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The aperture of the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3836B7-0D57-6833-2724-4B20D9AD373C}"/>
              </a:ext>
            </a:extLst>
          </p:cNvPr>
          <p:cNvSpPr txBox="1"/>
          <p:nvPr/>
        </p:nvSpPr>
        <p:spPr>
          <a:xfrm>
            <a:off x="1066800" y="1676400"/>
            <a:ext cx="9847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Smaller aperture -&gt; Smaller circle of confusion for point at fixed location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B1022-9BDB-406C-16B8-E47CE64E78B7}"/>
              </a:ext>
            </a:extLst>
          </p:cNvPr>
          <p:cNvSpPr txBox="1"/>
          <p:nvPr/>
        </p:nvSpPr>
        <p:spPr>
          <a:xfrm>
            <a:off x="1066800" y="2438400"/>
            <a:ext cx="95910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Bigger aperture -&gt; bigger circle of confusion for point at fixed location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98471-662A-8052-7BB4-372B25F6EABA}"/>
              </a:ext>
            </a:extLst>
          </p:cNvPr>
          <p:cNvSpPr txBox="1"/>
          <p:nvPr/>
        </p:nvSpPr>
        <p:spPr>
          <a:xfrm>
            <a:off x="1055077" y="5193323"/>
            <a:ext cx="9392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Alternatively:</a:t>
            </a:r>
          </a:p>
          <a:p>
            <a:r>
              <a:rPr lang="en-US" dirty="0"/>
              <a:t>	Bigger aperture:  collects more light but smaller depth of field</a:t>
            </a:r>
          </a:p>
          <a:p>
            <a:r>
              <a:rPr lang="en-US" dirty="0"/>
              <a:t>	Smaller aperture: collects less light, but larger depth of field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BC5EC8-6C8F-A872-090C-72128847704F}"/>
              </a:ext>
            </a:extLst>
          </p:cNvPr>
          <p:cNvSpPr txBox="1"/>
          <p:nvPr/>
        </p:nvSpPr>
        <p:spPr>
          <a:xfrm>
            <a:off x="1066800" y="3429000"/>
            <a:ext cx="109616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of field:</a:t>
            </a:r>
          </a:p>
          <a:p>
            <a:r>
              <a:rPr lang="en-US" dirty="0"/>
              <a:t>	range of depths around focal plane where circle of confusion &lt; threshold</a:t>
            </a:r>
          </a:p>
          <a:p>
            <a:r>
              <a:rPr lang="en-US" dirty="0"/>
              <a:t>		(i.e. points in focus)</a:t>
            </a:r>
          </a:p>
        </p:txBody>
      </p:sp>
    </p:spTree>
    <p:extLst>
      <p:ext uri="{BB962C8B-B14F-4D97-AF65-F5344CB8AC3E}">
        <p14:creationId xmlns:p14="http://schemas.microsoft.com/office/powerpoint/2010/main" val="19337070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EDD346F-2743-AD25-7865-22F38E7B3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4FC76DEE-7410-F630-FC28-6114162EC6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5B462792-D5B3-8EA4-2590-B991E0FA10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</p:txBody>
      </p:sp>
      <p:sp>
        <p:nvSpPr>
          <p:cNvPr id="35845" name="Text Box 31">
            <a:extLst>
              <a:ext uri="{FF2B5EF4-FFF2-40B4-BE49-F238E27FC236}">
                <a16:creationId xmlns:a16="http://schemas.microsoft.com/office/drawing/2014/main" id="{901612C9-D80A-F808-68D0-0A05E8F55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5847" name="Line 5">
            <a:extLst>
              <a:ext uri="{FF2B5EF4-FFF2-40B4-BE49-F238E27FC236}">
                <a16:creationId xmlns:a16="http://schemas.microsoft.com/office/drawing/2014/main" id="{81FCC8C6-A65C-28DC-E2B0-337A460DE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0164" y="2303464"/>
            <a:ext cx="4702175" cy="1643062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48" name="Oval 6">
            <a:extLst>
              <a:ext uri="{FF2B5EF4-FFF2-40B4-BE49-F238E27FC236}">
                <a16:creationId xmlns:a16="http://schemas.microsoft.com/office/drawing/2014/main" id="{36FFB1A2-87CF-9BAA-B1C5-775A30E12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5714" y="2271714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Line 10">
            <a:extLst>
              <a:ext uri="{FF2B5EF4-FFF2-40B4-BE49-F238E27FC236}">
                <a16:creationId xmlns:a16="http://schemas.microsoft.com/office/drawing/2014/main" id="{3B41CE73-81D6-B6F6-4AF0-1AB65A3CFF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2514601"/>
            <a:ext cx="2370138" cy="14319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850" name="Oval 27">
            <a:extLst>
              <a:ext uri="{FF2B5EF4-FFF2-40B4-BE49-F238E27FC236}">
                <a16:creationId xmlns:a16="http://schemas.microsoft.com/office/drawing/2014/main" id="{8C8951DA-C63C-5C97-E735-C575913BCD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2514" y="3067051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851" name="Line 9">
            <a:extLst>
              <a:ext uri="{FF2B5EF4-FFF2-40B4-BE49-F238E27FC236}">
                <a16:creationId xmlns:a16="http://schemas.microsoft.com/office/drawing/2014/main" id="{F1845DBA-A157-2A86-837C-BFCEACFC54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0164" y="2303464"/>
            <a:ext cx="2332038" cy="211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5852" name="Group 11">
            <a:extLst>
              <a:ext uri="{FF2B5EF4-FFF2-40B4-BE49-F238E27FC236}">
                <a16:creationId xmlns:a16="http://schemas.microsoft.com/office/drawing/2014/main" id="{B0BE3A78-DE6D-D8B7-BD23-ECD957D2943B}"/>
              </a:ext>
            </a:extLst>
          </p:cNvPr>
          <p:cNvGrpSpPr>
            <a:grpSpLocks/>
          </p:cNvGrpSpPr>
          <p:nvPr/>
        </p:nvGrpSpPr>
        <p:grpSpPr bwMode="auto">
          <a:xfrm>
            <a:off x="3840164" y="2303464"/>
            <a:ext cx="4702175" cy="1643062"/>
            <a:chOff x="1459" y="1451"/>
            <a:chExt cx="2962" cy="1035"/>
          </a:xfrm>
        </p:grpSpPr>
        <p:grpSp>
          <p:nvGrpSpPr>
            <p:cNvPr id="35855" name="Group 12">
              <a:extLst>
                <a:ext uri="{FF2B5EF4-FFF2-40B4-BE49-F238E27FC236}">
                  <a16:creationId xmlns:a16="http://schemas.microsoft.com/office/drawing/2014/main" id="{EDE8E419-EA25-D449-730C-8B08D1614B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5859" name="Line 13">
                <a:extLst>
                  <a:ext uri="{FF2B5EF4-FFF2-40B4-BE49-F238E27FC236}">
                    <a16:creationId xmlns:a16="http://schemas.microsoft.com/office/drawing/2014/main" id="{5438BF17-3EC7-796B-E3B6-E5E7B0245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0" name="Line 14">
                <a:extLst>
                  <a:ext uri="{FF2B5EF4-FFF2-40B4-BE49-F238E27FC236}">
                    <a16:creationId xmlns:a16="http://schemas.microsoft.com/office/drawing/2014/main" id="{B261B7E8-89D5-2E65-128B-A62DEE91E5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5856" name="Group 15">
              <a:extLst>
                <a:ext uri="{FF2B5EF4-FFF2-40B4-BE49-F238E27FC236}">
                  <a16:creationId xmlns:a16="http://schemas.microsoft.com/office/drawing/2014/main" id="{0FEF0D68-E460-4FEE-BDC3-6E6A35FE2D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35857" name="Line 16">
                <a:extLst>
                  <a:ext uri="{FF2B5EF4-FFF2-40B4-BE49-F238E27FC236}">
                    <a16:creationId xmlns:a16="http://schemas.microsoft.com/office/drawing/2014/main" id="{8B2D8CB1-0C6F-34E5-DE43-855666FC82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58" name="Line 17">
                <a:extLst>
                  <a:ext uri="{FF2B5EF4-FFF2-40B4-BE49-F238E27FC236}">
                    <a16:creationId xmlns:a16="http://schemas.microsoft.com/office/drawing/2014/main" id="{F36947E6-ADF0-3597-EA9C-C4C943A7DF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5853" name="Line 33">
            <a:extLst>
              <a:ext uri="{FF2B5EF4-FFF2-40B4-BE49-F238E27FC236}">
                <a16:creationId xmlns:a16="http://schemas.microsoft.com/office/drawing/2014/main" id="{7716B234-DA82-5C20-CA73-697D95177EE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810002" y="2286001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54" name="Line 34">
            <a:extLst>
              <a:ext uri="{FF2B5EF4-FFF2-40B4-BE49-F238E27FC236}">
                <a16:creationId xmlns:a16="http://schemas.microsoft.com/office/drawing/2014/main" id="{02EECA11-BAC3-B3A3-D435-8275FC2D6B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2286001"/>
            <a:ext cx="2362200" cy="1676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id="{050485A6-EC3A-A6E3-0AE7-E0022C6EDE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6" y="2316161"/>
            <a:ext cx="2346326" cy="103664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17">
            <a:extLst>
              <a:ext uri="{FF2B5EF4-FFF2-40B4-BE49-F238E27FC236}">
                <a16:creationId xmlns:a16="http://schemas.microsoft.com/office/drawing/2014/main" id="{6AF17684-BF72-FDB0-0E2C-62BB5D5587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5852" y="3352803"/>
            <a:ext cx="2376487" cy="59372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16">
            <a:extLst>
              <a:ext uri="{FF2B5EF4-FFF2-40B4-BE49-F238E27FC236}">
                <a16:creationId xmlns:a16="http://schemas.microsoft.com/office/drawing/2014/main" id="{FEE0D46E-C763-FF97-1250-D5F9A38EC4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0163" y="2316161"/>
            <a:ext cx="2344739" cy="124777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Line 16">
            <a:extLst>
              <a:ext uri="{FF2B5EF4-FFF2-40B4-BE49-F238E27FC236}">
                <a16:creationId xmlns:a16="http://schemas.microsoft.com/office/drawing/2014/main" id="{58BF8232-C12E-4F82-3D46-F9FEB1EA68B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227" y="2316161"/>
            <a:ext cx="2346326" cy="144463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Line 16">
            <a:extLst>
              <a:ext uri="{FF2B5EF4-FFF2-40B4-BE49-F238E27FC236}">
                <a16:creationId xmlns:a16="http://schemas.microsoft.com/office/drawing/2014/main" id="{38873A72-CB7C-C716-9DA3-7E6DDF60B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9527" y="2293940"/>
            <a:ext cx="2359026" cy="16287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16">
            <a:extLst>
              <a:ext uri="{FF2B5EF4-FFF2-40B4-BE49-F238E27FC236}">
                <a16:creationId xmlns:a16="http://schemas.microsoft.com/office/drawing/2014/main" id="{9AFFD56A-B6AC-588A-779F-2D8FF3CE68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5877" y="2316160"/>
            <a:ext cx="2371725" cy="179705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" name="Line 16">
            <a:extLst>
              <a:ext uri="{FF2B5EF4-FFF2-40B4-BE49-F238E27FC236}">
                <a16:creationId xmlns:a16="http://schemas.microsoft.com/office/drawing/2014/main" id="{A841A537-8292-5752-2C0B-01A8030AEE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97602" y="3956051"/>
            <a:ext cx="2332038" cy="152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/>
          </a:ln>
        </p:spPr>
        <p:txBody>
          <a:bodyPr/>
          <a:lstStyle/>
          <a:p>
            <a:endParaRPr lang="en-US"/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id="{CF3811BA-7FE6-BE52-0FC4-CD38D548CD0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3922715"/>
            <a:ext cx="2332039" cy="238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16">
            <a:extLst>
              <a:ext uri="{FF2B5EF4-FFF2-40B4-BE49-F238E27FC236}">
                <a16:creationId xmlns:a16="http://schemas.microsoft.com/office/drawing/2014/main" id="{0267A899-32B9-D324-245B-2DDB7B199F1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2" y="3751265"/>
            <a:ext cx="2338389" cy="18891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id="{454BE1FA-9660-7F24-25F2-A26C3A132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1252" y="3563939"/>
            <a:ext cx="2325689" cy="37624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65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524000"/>
          </a:xfrm>
        </p:spPr>
        <p:txBody>
          <a:bodyPr/>
          <a:lstStyle/>
          <a:p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Thin lens model:</a:t>
            </a:r>
          </a:p>
          <a:p>
            <a:pPr lvl="2"/>
            <a:r>
              <a:rPr lang="en-US" dirty="0"/>
              <a:t>Rays passing through the center are not deviated</a:t>
            </a:r>
            <a:br>
              <a:rPr lang="en-US" dirty="0"/>
            </a:br>
            <a:r>
              <a:rPr lang="en-US" dirty="0"/>
              <a:t>(pinhole projection model still holds)</a:t>
            </a:r>
          </a:p>
          <a:p>
            <a:pPr lvl="2"/>
            <a:r>
              <a:rPr lang="en-US" dirty="0"/>
              <a:t>All rays parallel to the optical axis pass through the </a:t>
            </a:r>
            <a:r>
              <a:rPr lang="en-US" i="1" dirty="0"/>
              <a:t>focal point</a:t>
            </a:r>
          </a:p>
          <a:p>
            <a:pPr lvl="2"/>
            <a:r>
              <a:rPr lang="en-US" dirty="0"/>
              <a:t>All parallel rays converge to points on the </a:t>
            </a:r>
            <a:r>
              <a:rPr lang="en-US" i="1" dirty="0"/>
              <a:t>focal plane</a:t>
            </a:r>
          </a:p>
        </p:txBody>
      </p:sp>
      <p:pic>
        <p:nvPicPr>
          <p:cNvPr id="36868" name="Picture 4" descr="image-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sp>
        <p:nvSpPr>
          <p:cNvPr id="36870" name="Oval 12"/>
          <p:cNvSpPr>
            <a:spLocks noChangeArrowheads="1"/>
          </p:cNvSpPr>
          <p:nvPr/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13"/>
          <p:cNvSpPr>
            <a:spLocks noChangeShapeType="1"/>
          </p:cNvSpPr>
          <p:nvPr/>
        </p:nvSpPr>
        <p:spPr bwMode="auto">
          <a:xfrm>
            <a:off x="6172200" y="25146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Oval 14"/>
          <p:cNvSpPr>
            <a:spLocks noChangeArrowheads="1"/>
          </p:cNvSpPr>
          <p:nvPr/>
        </p:nvSpPr>
        <p:spPr bwMode="auto">
          <a:xfrm>
            <a:off x="60960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Line 23"/>
          <p:cNvSpPr>
            <a:spLocks noChangeShapeType="1"/>
          </p:cNvSpPr>
          <p:nvPr/>
        </p:nvSpPr>
        <p:spPr bwMode="auto">
          <a:xfrm flipV="1">
            <a:off x="3810000" y="2286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24"/>
          <p:cNvSpPr>
            <a:spLocks noChangeShapeType="1"/>
          </p:cNvSpPr>
          <p:nvPr/>
        </p:nvSpPr>
        <p:spPr bwMode="auto">
          <a:xfrm>
            <a:off x="6172200" y="22860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75" name="Line 25"/>
          <p:cNvSpPr>
            <a:spLocks noChangeShapeType="1"/>
          </p:cNvSpPr>
          <p:nvPr/>
        </p:nvSpPr>
        <p:spPr bwMode="auto">
          <a:xfrm flipV="1">
            <a:off x="3810000" y="2514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6" name="Line 26"/>
          <p:cNvSpPr>
            <a:spLocks noChangeShapeType="1"/>
          </p:cNvSpPr>
          <p:nvPr/>
        </p:nvSpPr>
        <p:spPr bwMode="auto">
          <a:xfrm flipV="1">
            <a:off x="3810000" y="2743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7" name="Line 27"/>
          <p:cNvSpPr>
            <a:spLocks noChangeShapeType="1"/>
          </p:cNvSpPr>
          <p:nvPr/>
        </p:nvSpPr>
        <p:spPr bwMode="auto">
          <a:xfrm flipV="1">
            <a:off x="3810000" y="2971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8" name="Line 28"/>
          <p:cNvSpPr>
            <a:spLocks noChangeShapeType="1"/>
          </p:cNvSpPr>
          <p:nvPr/>
        </p:nvSpPr>
        <p:spPr bwMode="auto">
          <a:xfrm flipV="1">
            <a:off x="3810000" y="3200400"/>
            <a:ext cx="36576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29"/>
          <p:cNvSpPr>
            <a:spLocks noChangeShapeType="1"/>
          </p:cNvSpPr>
          <p:nvPr/>
        </p:nvSpPr>
        <p:spPr bwMode="auto">
          <a:xfrm flipV="1">
            <a:off x="3810000" y="34290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0" name="Line 30"/>
          <p:cNvSpPr>
            <a:spLocks noChangeShapeType="1"/>
          </p:cNvSpPr>
          <p:nvPr/>
        </p:nvSpPr>
        <p:spPr bwMode="auto">
          <a:xfrm flipV="1">
            <a:off x="3810000" y="36576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1" name="Line 31"/>
          <p:cNvSpPr>
            <a:spLocks noChangeShapeType="1"/>
          </p:cNvSpPr>
          <p:nvPr/>
        </p:nvSpPr>
        <p:spPr bwMode="auto">
          <a:xfrm flipV="1">
            <a:off x="3810000" y="38862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2" name="Line 32"/>
          <p:cNvSpPr>
            <a:spLocks noChangeShapeType="1"/>
          </p:cNvSpPr>
          <p:nvPr/>
        </p:nvSpPr>
        <p:spPr bwMode="auto">
          <a:xfrm flipV="1">
            <a:off x="3810000" y="4114800"/>
            <a:ext cx="23622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83" name="Line 33"/>
          <p:cNvSpPr>
            <a:spLocks noChangeShapeType="1"/>
          </p:cNvSpPr>
          <p:nvPr/>
        </p:nvSpPr>
        <p:spPr bwMode="auto">
          <a:xfrm>
            <a:off x="6172200" y="27432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4" name="Line 34"/>
          <p:cNvSpPr>
            <a:spLocks noChangeShapeType="1"/>
          </p:cNvSpPr>
          <p:nvPr/>
        </p:nvSpPr>
        <p:spPr bwMode="auto">
          <a:xfrm>
            <a:off x="6172200" y="29718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5" name="Line 35"/>
          <p:cNvSpPr>
            <a:spLocks noChangeShapeType="1"/>
          </p:cNvSpPr>
          <p:nvPr/>
        </p:nvSpPr>
        <p:spPr bwMode="auto">
          <a:xfrm flipV="1">
            <a:off x="6172200" y="3200400"/>
            <a:ext cx="129540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6" name="Line 36"/>
          <p:cNvSpPr>
            <a:spLocks noChangeShapeType="1"/>
          </p:cNvSpPr>
          <p:nvPr/>
        </p:nvSpPr>
        <p:spPr bwMode="auto">
          <a:xfrm flipV="1">
            <a:off x="6172200" y="3200400"/>
            <a:ext cx="1295400" cy="914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7" name="Line 37"/>
          <p:cNvSpPr>
            <a:spLocks noChangeShapeType="1"/>
          </p:cNvSpPr>
          <p:nvPr/>
        </p:nvSpPr>
        <p:spPr bwMode="auto">
          <a:xfrm flipV="1">
            <a:off x="6172200" y="3200400"/>
            <a:ext cx="1295400" cy="457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8" name="Line 38"/>
          <p:cNvSpPr>
            <a:spLocks noChangeShapeType="1"/>
          </p:cNvSpPr>
          <p:nvPr/>
        </p:nvSpPr>
        <p:spPr bwMode="auto">
          <a:xfrm flipV="1">
            <a:off x="6172200" y="3200400"/>
            <a:ext cx="1295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89" name="Oval 39"/>
          <p:cNvSpPr>
            <a:spLocks noChangeArrowheads="1"/>
          </p:cNvSpPr>
          <p:nvPr/>
        </p:nvSpPr>
        <p:spPr bwMode="auto">
          <a:xfrm>
            <a:off x="7391400" y="312420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90" name="Text Box 40"/>
          <p:cNvSpPr txBox="1">
            <a:spLocks noChangeArrowheads="1"/>
          </p:cNvSpPr>
          <p:nvPr/>
        </p:nvSpPr>
        <p:spPr bwMode="auto">
          <a:xfrm>
            <a:off x="7591754" y="2844225"/>
            <a:ext cx="8153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focal point</a:t>
            </a:r>
          </a:p>
        </p:txBody>
      </p:sp>
      <p:sp>
        <p:nvSpPr>
          <p:cNvPr id="36891" name="Line 41"/>
          <p:cNvSpPr>
            <a:spLocks noChangeShapeType="1"/>
          </p:cNvSpPr>
          <p:nvPr/>
        </p:nvSpPr>
        <p:spPr bwMode="auto">
          <a:xfrm>
            <a:off x="7467600" y="2209800"/>
            <a:ext cx="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2" name="Line 42"/>
          <p:cNvSpPr>
            <a:spLocks noChangeShapeType="1"/>
          </p:cNvSpPr>
          <p:nvPr/>
        </p:nvSpPr>
        <p:spPr bwMode="auto">
          <a:xfrm flipH="1">
            <a:off x="6172200" y="41148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3" name="Line 43"/>
          <p:cNvSpPr>
            <a:spLocks noChangeShapeType="1"/>
          </p:cNvSpPr>
          <p:nvPr/>
        </p:nvSpPr>
        <p:spPr bwMode="auto">
          <a:xfrm>
            <a:off x="7010400" y="4114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894" name="Line 44"/>
          <p:cNvSpPr>
            <a:spLocks noChangeShapeType="1"/>
          </p:cNvSpPr>
          <p:nvPr/>
        </p:nvSpPr>
        <p:spPr bwMode="auto">
          <a:xfrm>
            <a:off x="6172200" y="3200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95" name="Text Box 45"/>
          <p:cNvSpPr txBox="1">
            <a:spLocks noChangeArrowheads="1"/>
          </p:cNvSpPr>
          <p:nvPr/>
        </p:nvSpPr>
        <p:spPr bwMode="auto">
          <a:xfrm>
            <a:off x="6724650" y="3810000"/>
            <a:ext cx="2696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33" name="Text Box 40">
            <a:extLst>
              <a:ext uri="{FF2B5EF4-FFF2-40B4-BE49-F238E27FC236}">
                <a16:creationId xmlns:a16="http://schemas.microsoft.com/office/drawing/2014/main" id="{83A9389B-D506-9940-92E1-85659EABC7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284" y="1500171"/>
            <a:ext cx="8153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focal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8">
            <a:extLst>
              <a:ext uri="{FF2B5EF4-FFF2-40B4-BE49-F238E27FC236}">
                <a16:creationId xmlns:a16="http://schemas.microsoft.com/office/drawing/2014/main" id="{06178E7C-AB11-454E-94EE-AECA4DA0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Where does the lens focus the rays coming from a given point in the scene?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7B806DA-0F93-B74E-8F6F-1790A633F368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5B6336-F321-3243-A25C-20FB8A446A61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 animBg="1"/>
      <p:bldP spid="38922" grpId="0" animBg="1"/>
      <p:bldP spid="38923" grpId="0" animBg="1"/>
      <p:bldP spid="38924" grpId="0" animBg="1"/>
      <p:bldP spid="23" grpId="0"/>
      <p:bldP spid="2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20" name="Oval 8"/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What is the relation between the focal length (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the distance of the object from the optical center (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), </a:t>
            </a:r>
            <a:br>
              <a:rPr lang="en-US" sz="2400" dirty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and the distance at which the object will be in focus (</a:t>
            </a:r>
            <a:r>
              <a:rPr lang="en-US" sz="24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)?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2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5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8926" name="Text Box 14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8927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8929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8931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893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3AE25D-1B73-9541-AE91-EBED44AB1510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5898D21-BC8B-E442-A1AA-3D7F24A05380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ECB4466-BD7B-3D4D-9AEB-3D7DC778D115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34711"/>
      </p:ext>
    </p:extLst>
  </p:cSld>
  <p:clrMapOvr>
    <a:masterClrMapping/>
  </p:clrMapOvr>
  <p:transition advTm="28500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8">
            <a:extLst>
              <a:ext uri="{FF2B5EF4-FFF2-40B4-BE49-F238E27FC236}">
                <a16:creationId xmlns:a16="http://schemas.microsoft.com/office/drawing/2014/main" id="{33C48BCC-7419-414D-8F67-2CBF3F94CE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39941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2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6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7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8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49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39950" name="Text Box 14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39951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2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9953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9956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27" name="Text Box 18">
            <a:extLst>
              <a:ext uri="{FF2B5EF4-FFF2-40B4-BE49-F238E27FC236}">
                <a16:creationId xmlns:a16="http://schemas.microsoft.com/office/drawing/2014/main" id="{458A01B8-1D5B-A04F-B2BA-93169A646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86451A-0582-D148-8B9F-32B504C29E4F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7FC4923-ED44-D940-872E-A0D745CE47D6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12E11B-3702-5C4C-B169-33D558D4998F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21334D-2B4A-4883-2539-853B4E8F0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879231"/>
            <a:ext cx="6705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831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8">
            <a:extLst>
              <a:ext uri="{FF2B5EF4-FFF2-40B4-BE49-F238E27FC236}">
                <a16:creationId xmlns:a16="http://schemas.microsoft.com/office/drawing/2014/main" id="{C18881C4-4E3A-5448-BD50-2E79A293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0964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5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7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8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69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0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0971" name="Text Box 14"/>
          <p:cNvSpPr txBox="1">
            <a:spLocks noChangeArrowheads="1"/>
          </p:cNvSpPr>
          <p:nvPr/>
        </p:nvSpPr>
        <p:spPr bwMode="auto">
          <a:xfrm>
            <a:off x="3048000" y="3092450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0972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3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0974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6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0977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0980" name="Text Box 23"/>
          <p:cNvSpPr txBox="1">
            <a:spLocks noChangeArrowheads="1"/>
          </p:cNvSpPr>
          <p:nvPr/>
        </p:nvSpPr>
        <p:spPr bwMode="auto">
          <a:xfrm>
            <a:off x="1981200" y="4270376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0981" name="Text Box 24"/>
          <p:cNvSpPr txBox="1">
            <a:spLocks noChangeArrowheads="1"/>
          </p:cNvSpPr>
          <p:nvPr/>
        </p:nvSpPr>
        <p:spPr bwMode="auto">
          <a:xfrm>
            <a:off x="6781800" y="3584576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0982" name="Text Box 25"/>
          <p:cNvSpPr txBox="1">
            <a:spLocks noChangeArrowheads="1"/>
          </p:cNvSpPr>
          <p:nvPr/>
        </p:nvSpPr>
        <p:spPr bwMode="auto">
          <a:xfrm>
            <a:off x="6553200" y="914401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27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CB86B4DA-1336-0045-970A-637E0B5F13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55709E36-4628-8D4A-90DB-A57A3746CD33}"/>
              </a:ext>
            </a:extLst>
          </p:cNvPr>
          <p:cNvSpPr/>
          <p:nvPr/>
        </p:nvSpPr>
        <p:spPr bwMode="auto">
          <a:xfrm>
            <a:off x="3910806" y="3486150"/>
            <a:ext cx="2740817" cy="914400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3" name="Triangle 32">
            <a:extLst>
              <a:ext uri="{FF2B5EF4-FFF2-40B4-BE49-F238E27FC236}">
                <a16:creationId xmlns:a16="http://schemas.microsoft.com/office/drawing/2014/main" id="{FBB7FEBA-6259-574F-A9C8-CF3174DE0968}"/>
              </a:ext>
            </a:extLst>
          </p:cNvPr>
          <p:cNvSpPr/>
          <p:nvPr/>
        </p:nvSpPr>
        <p:spPr bwMode="auto">
          <a:xfrm flipH="1" flipV="1">
            <a:off x="2504364" y="4401058"/>
            <a:ext cx="1421605" cy="477328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4FE63CE-A204-6B40-976B-71F744035D55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1540467-1C15-7143-8FA5-642299BB0CC9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B9C7B46-97DD-414C-8DFD-276967DF539A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 8">
            <a:extLst>
              <a:ext uri="{FF2B5EF4-FFF2-40B4-BE49-F238E27FC236}">
                <a16:creationId xmlns:a16="http://schemas.microsoft.com/office/drawing/2014/main" id="{9702AD90-7010-1649-8E1C-6453F55069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1988" name="Line 5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89" name="Line 6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1" name="Line 10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2" name="Line 11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3" name="Line 12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4" name="Line 13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1995" name="Text Box 14"/>
          <p:cNvSpPr txBox="1">
            <a:spLocks noChangeArrowheads="1"/>
          </p:cNvSpPr>
          <p:nvPr/>
        </p:nvSpPr>
        <p:spPr bwMode="auto">
          <a:xfrm>
            <a:off x="3048000" y="3092450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1996" name="Line 15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1997" name="Text Box 16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1998" name="Line 17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1" name="Text Box 20"/>
          <p:cNvSpPr txBox="1">
            <a:spLocks noChangeArrowheads="1"/>
          </p:cNvSpPr>
          <p:nvPr/>
        </p:nvSpPr>
        <p:spPr bwMode="auto">
          <a:xfrm>
            <a:off x="1965326" y="1108075"/>
            <a:ext cx="3802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</a:rPr>
              <a:t>Similar triangles everywhere!</a:t>
            </a:r>
          </a:p>
        </p:txBody>
      </p:sp>
      <p:sp>
        <p:nvSpPr>
          <p:cNvPr id="42003" name="Freeform 22"/>
          <p:cNvSpPr>
            <a:spLocks/>
          </p:cNvSpPr>
          <p:nvPr/>
        </p:nvSpPr>
        <p:spPr bwMode="auto">
          <a:xfrm rot="10800000">
            <a:off x="2489200" y="4405462"/>
            <a:ext cx="482600" cy="461665"/>
          </a:xfrm>
          <a:custGeom>
            <a:avLst/>
            <a:gdLst>
              <a:gd name="T0" fmla="*/ 0 w 1200"/>
              <a:gd name="T1" fmla="*/ 344304346 h 672"/>
              <a:gd name="T2" fmla="*/ 194085605 w 1200"/>
              <a:gd name="T3" fmla="*/ 344304346 h 672"/>
              <a:gd name="T4" fmla="*/ 194085605 w 1200"/>
              <a:gd name="T5" fmla="*/ 0 h 672"/>
              <a:gd name="T6" fmla="*/ 0 w 1200"/>
              <a:gd name="T7" fmla="*/ 344304346 h 672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672"/>
              <a:gd name="T14" fmla="*/ 1200 w 1200"/>
              <a:gd name="T15" fmla="*/ 672 h 67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672">
                <a:moveTo>
                  <a:pt x="0" y="672"/>
                </a:moveTo>
                <a:lnTo>
                  <a:pt x="1200" y="672"/>
                </a:lnTo>
                <a:lnTo>
                  <a:pt x="1200" y="0"/>
                </a:lnTo>
                <a:lnTo>
                  <a:pt x="0" y="672"/>
                </a:lnTo>
                <a:close/>
              </a:path>
            </a:pathLst>
          </a:custGeom>
          <a:solidFill>
            <a:srgbClr val="FFFF66"/>
          </a:solidFill>
          <a:ln w="38100">
            <a:solidFill>
              <a:srgbClr val="000066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2004" name="Text Box 23"/>
          <p:cNvSpPr txBox="1">
            <a:spLocks noChangeArrowheads="1"/>
          </p:cNvSpPr>
          <p:nvPr/>
        </p:nvSpPr>
        <p:spPr bwMode="auto">
          <a:xfrm>
            <a:off x="1981200" y="4270376"/>
            <a:ext cx="49084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2005" name="Text Box 24"/>
          <p:cNvSpPr txBox="1">
            <a:spLocks noChangeArrowheads="1"/>
          </p:cNvSpPr>
          <p:nvPr/>
        </p:nvSpPr>
        <p:spPr bwMode="auto">
          <a:xfrm>
            <a:off x="6781800" y="3584576"/>
            <a:ext cx="38985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42007" name="Text Box 26"/>
          <p:cNvSpPr txBox="1">
            <a:spLocks noChangeArrowheads="1"/>
          </p:cNvSpPr>
          <p:nvPr/>
        </p:nvSpPr>
        <p:spPr bwMode="auto">
          <a:xfrm>
            <a:off x="6553201" y="1600201"/>
            <a:ext cx="2816797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(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−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)/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28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6553200" y="914401"/>
            <a:ext cx="2210862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 = 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</a:rPr>
              <a:t>/</a:t>
            </a: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34" name="Text Box 18">
            <a:extLst>
              <a:ext uri="{FF2B5EF4-FFF2-40B4-BE49-F238E27FC236}">
                <a16:creationId xmlns:a16="http://schemas.microsoft.com/office/drawing/2014/main" id="{A6F79159-A5A5-FB4E-9FAD-6E842567C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46ED7281-852C-FA4B-823F-68B88000D0D7}"/>
              </a:ext>
            </a:extLst>
          </p:cNvPr>
          <p:cNvSpPr/>
          <p:nvPr/>
        </p:nvSpPr>
        <p:spPr bwMode="auto">
          <a:xfrm>
            <a:off x="2971800" y="3497138"/>
            <a:ext cx="904875" cy="914400"/>
          </a:xfrm>
          <a:prstGeom prst="triangle">
            <a:avLst>
              <a:gd name="adj" fmla="val 10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FE14105-AAFF-644E-9283-C2A1B08E5A6D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C3A54D7-FD4B-0841-9D9F-0E75006B51BB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72FB2A8-3000-EF46-8A8E-CC80B7C67ED4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val 8">
            <a:extLst>
              <a:ext uri="{FF2B5EF4-FFF2-40B4-BE49-F238E27FC236}">
                <a16:creationId xmlns:a16="http://schemas.microsoft.com/office/drawing/2014/main" id="{ED06251C-55A4-9045-85BE-83425503F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2873399"/>
            <a:ext cx="207963" cy="3194006"/>
          </a:xfrm>
          <a:prstGeom prst="ellipse">
            <a:avLst/>
          </a:prstGeom>
          <a:solidFill>
            <a:srgbClr val="02FFFF"/>
          </a:solidFill>
          <a:ln w="28575">
            <a:noFill/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  <a:p>
            <a:pPr eaLnBrk="1" hangingPunct="1"/>
            <a:endParaRPr lang="en-US" dirty="0">
              <a:latin typeface="Times New Roman" pitchFamily="18" charset="0"/>
            </a:endParaRP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/>
              <a:t>Thin lens formula</a:t>
            </a:r>
          </a:p>
        </p:txBody>
      </p:sp>
      <p:sp>
        <p:nvSpPr>
          <p:cNvPr id="43012" name="Line 4"/>
          <p:cNvSpPr>
            <a:spLocks noChangeShapeType="1"/>
          </p:cNvSpPr>
          <p:nvPr/>
        </p:nvSpPr>
        <p:spPr bwMode="auto">
          <a:xfrm flipH="1" flipV="1">
            <a:off x="2489201" y="4400550"/>
            <a:ext cx="6727825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3" name="Line 5"/>
          <p:cNvSpPr>
            <a:spLocks noChangeShapeType="1"/>
          </p:cNvSpPr>
          <p:nvPr/>
        </p:nvSpPr>
        <p:spPr bwMode="auto">
          <a:xfrm flipH="1">
            <a:off x="2489200" y="2873375"/>
            <a:ext cx="6103938" cy="201295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5" name="Line 9"/>
          <p:cNvSpPr>
            <a:spLocks noChangeShapeType="1"/>
          </p:cNvSpPr>
          <p:nvPr/>
        </p:nvSpPr>
        <p:spPr bwMode="auto">
          <a:xfrm flipH="1">
            <a:off x="2489201" y="3498851"/>
            <a:ext cx="1387475" cy="1387475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6" name="Line 10"/>
          <p:cNvSpPr>
            <a:spLocks noChangeShapeType="1"/>
          </p:cNvSpPr>
          <p:nvPr/>
        </p:nvSpPr>
        <p:spPr bwMode="auto">
          <a:xfrm flipH="1" flipV="1">
            <a:off x="3876675" y="3498850"/>
            <a:ext cx="5340350" cy="0"/>
          </a:xfrm>
          <a:prstGeom prst="line">
            <a:avLst/>
          </a:prstGeom>
          <a:noFill/>
          <a:ln w="28575">
            <a:solidFill>
              <a:srgbClr val="33CC33"/>
            </a:solidFill>
            <a:round/>
            <a:headEnd/>
            <a:tailEnd type="none" w="med" len="lg"/>
          </a:ln>
        </p:spPr>
        <p:txBody>
          <a:bodyPr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7" name="Line 11"/>
          <p:cNvSpPr>
            <a:spLocks noChangeShapeType="1"/>
          </p:cNvSpPr>
          <p:nvPr/>
        </p:nvSpPr>
        <p:spPr bwMode="auto">
          <a:xfrm>
            <a:off x="2489200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8" name="Line 12"/>
          <p:cNvSpPr>
            <a:spLocks noChangeShapeType="1"/>
          </p:cNvSpPr>
          <p:nvPr/>
        </p:nvSpPr>
        <p:spPr bwMode="auto">
          <a:xfrm>
            <a:off x="6651625" y="3081339"/>
            <a:ext cx="0" cy="2846387"/>
          </a:xfrm>
          <a:prstGeom prst="line">
            <a:avLst/>
          </a:prstGeom>
          <a:noFill/>
          <a:ln w="28575" cap="rnd">
            <a:solidFill>
              <a:srgbClr val="000000"/>
            </a:solidFill>
            <a:prstDash val="sysDot"/>
            <a:round/>
            <a:headEnd/>
            <a:tailEnd type="none" w="med" len="lg"/>
          </a:ln>
        </p:spPr>
        <p:txBody>
          <a:bodyPr wrap="none" lIns="64008" tIns="27432" rIns="64008" bIns="27432" anchor="ctr">
            <a:spAutoFit/>
          </a:bodyPr>
          <a:lstStyle/>
          <a:p>
            <a:endParaRPr lang="en-US"/>
          </a:p>
        </p:txBody>
      </p:sp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3048000" y="3087469"/>
            <a:ext cx="312906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f</a:t>
            </a:r>
          </a:p>
        </p:txBody>
      </p:sp>
      <p:sp>
        <p:nvSpPr>
          <p:cNvPr id="43020" name="Line 14"/>
          <p:cNvSpPr>
            <a:spLocks noChangeShapeType="1"/>
          </p:cNvSpPr>
          <p:nvPr/>
        </p:nvSpPr>
        <p:spPr bwMode="auto">
          <a:xfrm flipH="1">
            <a:off x="4038600" y="3016250"/>
            <a:ext cx="2590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4876800" y="2406650"/>
            <a:ext cx="514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43022" name="Line 16"/>
          <p:cNvSpPr>
            <a:spLocks noChangeShapeType="1"/>
          </p:cNvSpPr>
          <p:nvPr/>
        </p:nvSpPr>
        <p:spPr bwMode="auto">
          <a:xfrm flipH="1">
            <a:off x="2514601" y="3021013"/>
            <a:ext cx="14779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5" name="Line 29"/>
          <p:cNvSpPr>
            <a:spLocks noChangeShapeType="1"/>
          </p:cNvSpPr>
          <p:nvPr/>
        </p:nvSpPr>
        <p:spPr bwMode="auto">
          <a:xfrm flipH="1">
            <a:off x="2819400" y="3200400"/>
            <a:ext cx="10668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3037" name="Text Box 34"/>
          <p:cNvSpPr txBox="1">
            <a:spLocks noChangeArrowheads="1"/>
          </p:cNvSpPr>
          <p:nvPr/>
        </p:nvSpPr>
        <p:spPr bwMode="auto">
          <a:xfrm>
            <a:off x="5267326" y="987426"/>
            <a:ext cx="5070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Palatino Linotype" pitchFamily="18" charset="0"/>
              </a:rPr>
              <a:t>Any point satisfying the thin lens equation is in focus.</a:t>
            </a:r>
          </a:p>
        </p:txBody>
      </p:sp>
      <p:sp>
        <p:nvSpPr>
          <p:cNvPr id="33" name="Text Box 20"/>
          <p:cNvSpPr txBox="1">
            <a:spLocks noChangeArrowheads="1"/>
          </p:cNvSpPr>
          <p:nvPr/>
        </p:nvSpPr>
        <p:spPr bwMode="auto">
          <a:xfrm>
            <a:off x="8855076" y="6462714"/>
            <a:ext cx="17524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/>
              <a:t>Slide by </a:t>
            </a:r>
            <a:r>
              <a:rPr lang="en-US" sz="1200" dirty="0" err="1"/>
              <a:t>Frédo</a:t>
            </a:r>
            <a:r>
              <a:rPr lang="en-US" sz="1200" dirty="0"/>
              <a:t> Durand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84530" y="5943601"/>
            <a:ext cx="1239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image plane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87206" y="6015336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lens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E22A7CC-AD21-8F46-9128-96BAEF5D5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858964"/>
            <a:ext cx="52720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Palatino Linotype" pitchFamily="18" charset="0"/>
              </a:rPr>
              <a:t>What happens when </a:t>
            </a:r>
            <a:r>
              <a:rPr lang="en-US" i="1" dirty="0">
                <a:solidFill>
                  <a:srgbClr val="0000FF"/>
                </a:solidFill>
                <a:latin typeface="Palatino Linotype" pitchFamily="18" charset="0"/>
              </a:rPr>
              <a:t>D</a:t>
            </a:r>
            <a:r>
              <a:rPr lang="en-US" dirty="0">
                <a:latin typeface="Palatino Linotype" pitchFamily="18" charset="0"/>
              </a:rPr>
              <a:t> is very large?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CFECA7-84B2-AE42-B3DD-9C5903CA3C4B}"/>
                  </a:ext>
                </a:extLst>
              </p:cNvPr>
              <p:cNvSpPr txBox="1"/>
              <p:nvPr/>
            </p:nvSpPr>
            <p:spPr>
              <a:xfrm>
                <a:off x="1981200" y="961087"/>
                <a:ext cx="2500813" cy="12302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6CFECA7-84B2-AE42-B3DD-9C5903CA3C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961087"/>
                <a:ext cx="2500813" cy="1230273"/>
              </a:xfrm>
              <a:prstGeom prst="rect">
                <a:avLst/>
              </a:prstGeom>
              <a:blipFill>
                <a:blip r:embed="rId3"/>
                <a:stretch>
                  <a:fillRect l="-508" r="-1015" b="-12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C09E8884-05FE-D34C-8DB1-2CEC8C632C85}"/>
              </a:ext>
            </a:extLst>
          </p:cNvPr>
          <p:cNvSpPr/>
          <p:nvPr/>
        </p:nvSpPr>
        <p:spPr bwMode="auto">
          <a:xfrm>
            <a:off x="1884530" y="914401"/>
            <a:ext cx="2687470" cy="132669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9" name="Text Box 18">
            <a:extLst>
              <a:ext uri="{FF2B5EF4-FFF2-40B4-BE49-F238E27FC236}">
                <a16:creationId xmlns:a16="http://schemas.microsoft.com/office/drawing/2014/main" id="{854A1CA0-27F0-0643-9C16-43E25B613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60" y="2406498"/>
            <a:ext cx="61908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600" i="1" dirty="0">
                <a:solidFill>
                  <a:srgbClr val="0000FF"/>
                </a:solidFill>
                <a:latin typeface="Times New Roman" pitchFamily="18" charset="0"/>
              </a:rPr>
              <a:t>D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′</a:t>
            </a:r>
            <a:endParaRPr lang="en-US" sz="3600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95C8965-3CEF-D043-ACC9-8929D62D83E9}"/>
              </a:ext>
            </a:extLst>
          </p:cNvPr>
          <p:cNvSpPr txBox="1"/>
          <p:nvPr/>
        </p:nvSpPr>
        <p:spPr>
          <a:xfrm>
            <a:off x="6219055" y="6019801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scene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1974024-4CD1-A443-9888-E1FCFE63D1D6}"/>
              </a:ext>
            </a:extLst>
          </p:cNvPr>
          <p:cNvSpPr/>
          <p:nvPr/>
        </p:nvSpPr>
        <p:spPr bwMode="auto">
          <a:xfrm>
            <a:off x="6574282" y="3419475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F350FD-56AF-7344-A984-610734EE3973}"/>
              </a:ext>
            </a:extLst>
          </p:cNvPr>
          <p:cNvSpPr/>
          <p:nvPr/>
        </p:nvSpPr>
        <p:spPr bwMode="auto">
          <a:xfrm>
            <a:off x="2400111" y="4793457"/>
            <a:ext cx="158750" cy="15875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advTm="28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/>
              <a:t>Depth of field</a:t>
            </a:r>
          </a:p>
          <a:p>
            <a:pPr lvl="1"/>
            <a:r>
              <a:rPr lang="en-US" sz="2400" dirty="0"/>
              <a:t>Field of view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8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0" y="4648200"/>
            <a:ext cx="8686800" cy="15240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For a fixed focal length and image plane, there is a specific distance at which objects are “in focus”</a:t>
            </a:r>
          </a:p>
          <a:p>
            <a:pPr lvl="1"/>
            <a:r>
              <a:rPr lang="en-US" sz="2400" dirty="0"/>
              <a:t>Other points project to a “circle of confusion” in the image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F5F098-CCB4-C44B-968E-3308DB98DDBA}"/>
              </a:ext>
            </a:extLst>
          </p:cNvPr>
          <p:cNvGrpSpPr/>
          <p:nvPr/>
        </p:nvGrpSpPr>
        <p:grpSpPr>
          <a:xfrm>
            <a:off x="1828800" y="1459180"/>
            <a:ext cx="8303166" cy="3265220"/>
            <a:chOff x="4343400" y="983058"/>
            <a:chExt cx="4800600" cy="1887836"/>
          </a:xfrm>
        </p:grpSpPr>
        <p:pic>
          <p:nvPicPr>
            <p:cNvPr id="74" name="Picture 2" descr="http://upload.wikimedia.org/wikipedia/commons/thumb/0/0c/Depth_of_field_illustration.svg/1000px-Depth_of_field_illustration.svg.png">
              <a:extLst>
                <a:ext uri="{FF2B5EF4-FFF2-40B4-BE49-F238E27FC236}">
                  <a16:creationId xmlns:a16="http://schemas.microsoft.com/office/drawing/2014/main" id="{854AAF90-9A7A-444E-8950-E8525D3D36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615"/>
            <a:stretch/>
          </p:blipFill>
          <p:spPr bwMode="auto">
            <a:xfrm>
              <a:off x="4343400" y="983058"/>
              <a:ext cx="4800600" cy="18328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B5956F5-9115-6040-AB9D-28080B2E67BD}"/>
                </a:ext>
              </a:extLst>
            </p:cNvPr>
            <p:cNvSpPr/>
            <p:nvPr/>
          </p:nvSpPr>
          <p:spPr bwMode="auto">
            <a:xfrm>
              <a:off x="7543800" y="2379366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E276F869-6B78-9647-BEE9-077BE3E29C4B}"/>
              </a:ext>
            </a:extLst>
          </p:cNvPr>
          <p:cNvSpPr/>
          <p:nvPr/>
        </p:nvSpPr>
        <p:spPr bwMode="auto">
          <a:xfrm>
            <a:off x="6134100" y="4248278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12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of field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F5FFF0-25F7-834D-924F-92D9F54F89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Depth of field </a:t>
            </a:r>
            <a:r>
              <a:rPr lang="en-US" kern="1200" dirty="0">
                <a:latin typeface="Arial" charset="0"/>
                <a:cs typeface="Arial" charset="0"/>
              </a:rPr>
              <a:t>is the distance between the nearest and farthest objects in a scene that appear acceptably sharp </a:t>
            </a:r>
            <a:br>
              <a:rPr lang="en-US" kern="1200" dirty="0">
                <a:latin typeface="Arial" charset="0"/>
                <a:cs typeface="Arial" charset="0"/>
              </a:rPr>
            </a:br>
            <a:r>
              <a:rPr lang="en-US" kern="1200" dirty="0">
                <a:latin typeface="Arial" charset="0"/>
                <a:cs typeface="Arial" charset="0"/>
              </a:rPr>
              <a:t>in an image (</a:t>
            </a:r>
            <a:r>
              <a:rPr lang="en-US" kern="1200" dirty="0">
                <a:latin typeface="Arial" charset="0"/>
                <a:cs typeface="Arial" charset="0"/>
                <a:hlinkClick r:id="rId3"/>
              </a:rPr>
              <a:t>Wikipedia</a:t>
            </a:r>
            <a:r>
              <a:rPr lang="en-US" kern="1200" dirty="0">
                <a:latin typeface="Arial" charset="0"/>
                <a:cs typeface="Arial" charset="0"/>
              </a:rPr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2492375"/>
            <a:ext cx="5713413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72400" y="2492374"/>
            <a:ext cx="235902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10896600" y="6192646"/>
            <a:ext cx="1505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Image source</a:t>
            </a:r>
            <a:r>
              <a:rPr lang="en-US" sz="1200" dirty="0"/>
              <a:t> </a:t>
            </a:r>
            <a:br>
              <a:rPr lang="en-US" sz="1200" dirty="0"/>
            </a:br>
            <a:r>
              <a:rPr lang="en-US" sz="1200" dirty="0"/>
              <a:t>(via A. </a:t>
            </a:r>
            <a:r>
              <a:rPr lang="en-US" sz="1200" dirty="0" err="1"/>
              <a:t>Efros</a:t>
            </a:r>
            <a:r>
              <a:rPr lang="en-US" sz="1200" dirty="0"/>
              <a:t>)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383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Figure source</a:t>
            </a:r>
            <a:endParaRPr lang="en-US" sz="1600" dirty="0"/>
          </a:p>
        </p:txBody>
      </p:sp>
      <p:pic>
        <p:nvPicPr>
          <p:cNvPr id="9" name="Picture 2" descr="http://upload.wikimedia.org/wikipedia/commons/thumb/0/0c/Depth_of_field_illustration.svg/1000px-Depth_of_field_illustration.svg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16"/>
          <a:stretch/>
        </p:blipFill>
        <p:spPr bwMode="auto">
          <a:xfrm>
            <a:off x="4343400" y="983058"/>
            <a:ext cx="4800600" cy="18363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 bwMode="auto">
          <a:xfrm>
            <a:off x="7543800" y="2438401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6134100" y="4248278"/>
            <a:ext cx="381000" cy="4915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Controlling depth of field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38300" y="6519446"/>
            <a:ext cx="8991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hlinkClick r:id="rId3"/>
              </a:rPr>
              <a:t>Figure source</a:t>
            </a:r>
            <a:endParaRPr lang="en-US" sz="1600" dirty="0"/>
          </a:p>
        </p:txBody>
      </p:sp>
      <p:grpSp>
        <p:nvGrpSpPr>
          <p:cNvPr id="3" name="Group 2"/>
          <p:cNvGrpSpPr/>
          <p:nvPr/>
        </p:nvGrpSpPr>
        <p:grpSpPr>
          <a:xfrm>
            <a:off x="2895600" y="983058"/>
            <a:ext cx="6248400" cy="3775671"/>
            <a:chOff x="1371600" y="983057"/>
            <a:chExt cx="6248400" cy="3775671"/>
          </a:xfrm>
        </p:grpSpPr>
        <p:pic>
          <p:nvPicPr>
            <p:cNvPr id="9" name="Picture 2" descr="http://upload.wikimedia.org/wikipedia/commons/thumb/0/0c/Depth_of_field_illustration.svg/1000px-Depth_of_field_illustration.svg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983057"/>
              <a:ext cx="4800600" cy="356684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371600"/>
              <a:ext cx="838200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3200400"/>
              <a:ext cx="885825" cy="857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/>
            <p:cNvSpPr/>
            <p:nvPr/>
          </p:nvSpPr>
          <p:spPr bwMode="auto">
            <a:xfrm>
              <a:off x="6019800" y="24384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080174" y="4267200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4610100" y="4248277"/>
              <a:ext cx="381000" cy="49152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4495800"/>
            <a:ext cx="7772400" cy="1905000"/>
          </a:xfrm>
        </p:spPr>
        <p:txBody>
          <a:bodyPr/>
          <a:lstStyle/>
          <a:p>
            <a:r>
              <a:rPr lang="en-US" dirty="0"/>
              <a:t>Changing the </a:t>
            </a:r>
            <a:r>
              <a:rPr lang="en-US" i="1" dirty="0"/>
              <a:t>aperture</a:t>
            </a:r>
            <a:r>
              <a:rPr lang="en-US" dirty="0"/>
              <a:t> size affects depth of field</a:t>
            </a:r>
          </a:p>
          <a:p>
            <a:pPr lvl="1"/>
            <a:r>
              <a:rPr lang="en-US" dirty="0"/>
              <a:t>A smaller aperture increases the range in which the object is approximately in focus</a:t>
            </a:r>
          </a:p>
          <a:p>
            <a:pPr lvl="1"/>
            <a:r>
              <a:rPr lang="en-US" dirty="0"/>
              <a:t>But small aperture reduces amount of light – need to increase </a:t>
            </a:r>
            <a:r>
              <a:rPr lang="en-US" i="1" dirty="0"/>
              <a:t>exposure</a:t>
            </a:r>
          </a:p>
        </p:txBody>
      </p:sp>
    </p:spTree>
    <p:extLst>
      <p:ext uri="{BB962C8B-B14F-4D97-AF65-F5344CB8AC3E}">
        <p14:creationId xmlns:p14="http://schemas.microsoft.com/office/powerpoint/2010/main" val="35744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5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Varying the aperture </a:t>
            </a: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4114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2473325" y="5867401"/>
            <a:ext cx="34051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Large aperture  = small DOF</a:t>
            </a:r>
          </a:p>
        </p:txBody>
      </p:sp>
      <p:sp>
        <p:nvSpPr>
          <p:cNvPr id="46086" name="Text Box 8"/>
          <p:cNvSpPr txBox="1">
            <a:spLocks noChangeArrowheads="1"/>
          </p:cNvSpPr>
          <p:nvPr/>
        </p:nvSpPr>
        <p:spPr bwMode="auto">
          <a:xfrm>
            <a:off x="6207126" y="5867401"/>
            <a:ext cx="3294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/>
          </a:p>
          <a:p>
            <a:pPr algn="ctr"/>
            <a:r>
              <a:rPr lang="en-US" sz="2000"/>
              <a:t>Small aperture = large DOF</a:t>
            </a:r>
          </a:p>
        </p:txBody>
      </p:sp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4343CD-B0A7-EA48-87AF-1BE88B9BFF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field of view is the angular extent of the world observed by the camera (</a:t>
            </a:r>
            <a:r>
              <a:rPr lang="en-US" dirty="0">
                <a:hlinkClick r:id="rId3"/>
              </a:rPr>
              <a:t>Wikipedia</a:t>
            </a:r>
            <a:r>
              <a:rPr 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determines the FOV?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698E73-E80C-544D-B779-955DF94E4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5833" y="2603822"/>
            <a:ext cx="4780334" cy="3949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53AFF-1CD9-3796-B955-8DC1214E4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615E7E9-7C99-18D7-A327-F1CF6013E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camera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96644E1-ACD0-C8A3-BFD5-FB62574D1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4419600"/>
            <a:ext cx="8229600" cy="1981200"/>
          </a:xfrm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Captures </a:t>
            </a:r>
            <a:r>
              <a:rPr lang="en-US" sz="2400" b="1" dirty="0"/>
              <a:t>pencil of rays</a:t>
            </a:r>
            <a:r>
              <a:rPr lang="en-US" sz="2400" dirty="0"/>
              <a:t> – all rays through a single point: </a:t>
            </a:r>
            <a:r>
              <a:rPr lang="en-US" sz="2400" b="1" dirty="0"/>
              <a:t>aperture,</a:t>
            </a:r>
            <a:r>
              <a:rPr lang="en-US" sz="2400" dirty="0"/>
              <a:t> </a:t>
            </a:r>
            <a:r>
              <a:rPr lang="en-US" sz="2400" b="1" dirty="0"/>
              <a:t>center of projection, optical center, focal point, camera center, pinhole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The image is formed on the </a:t>
            </a:r>
            <a:r>
              <a:rPr lang="en-US" sz="2400" b="1" dirty="0"/>
              <a:t>image plane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/>
              <a:t>It is </a:t>
            </a:r>
            <a:r>
              <a:rPr lang="en-US" sz="2400" b="1" dirty="0"/>
              <a:t>upside down </a:t>
            </a:r>
            <a:r>
              <a:rPr lang="en-US" sz="2400" dirty="0"/>
              <a:t>(but that doesn’t matter)</a:t>
            </a:r>
          </a:p>
        </p:txBody>
      </p:sp>
      <p:sp>
        <p:nvSpPr>
          <p:cNvPr id="17" name="Oval 15">
            <a:extLst>
              <a:ext uri="{FF2B5EF4-FFF2-40B4-BE49-F238E27FC236}">
                <a16:creationId xmlns:a16="http://schemas.microsoft.com/office/drawing/2014/main" id="{AAC8E560-6A66-FD3D-2473-F11B6CC0C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16">
            <a:extLst>
              <a:ext uri="{FF2B5EF4-FFF2-40B4-BE49-F238E27FC236}">
                <a16:creationId xmlns:a16="http://schemas.microsoft.com/office/drawing/2014/main" id="{29CE7C14-B2FA-0A6F-86B0-5E63D317B8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9B838C-4C6F-2ED9-E9CA-188B11D9F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0329" y="914400"/>
            <a:ext cx="3665317" cy="322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6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54343CD-B0A7-EA48-87AF-1BE88B9BFF8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The field of view is the angular extent of the world observed by the camera (</a:t>
                </a:r>
                <a:r>
                  <a:rPr lang="en-US" dirty="0">
                    <a:hlinkClick r:id="rId3"/>
                  </a:rPr>
                  <a:t>Wikipedia</a:t>
                </a:r>
                <a:r>
                  <a:rPr lang="en-US" dirty="0"/>
                  <a:t>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What determines the FOV?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Focal length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), length of the sensor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400" dirty="0"/>
                  <a:t>):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Larger focal length = smaller FOV</a:t>
                </a:r>
              </a:p>
              <a:p>
                <a:pPr marL="857250" lvl="1" indent="-4572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D54343CD-B0A7-EA48-87AF-1BE88B9BFF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103" t="-1449" b="-53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FF0681B-2889-4241-9201-579C87853C02}"/>
              </a:ext>
            </a:extLst>
          </p:cNvPr>
          <p:cNvGrpSpPr/>
          <p:nvPr/>
        </p:nvGrpSpPr>
        <p:grpSpPr>
          <a:xfrm>
            <a:off x="1371600" y="2895600"/>
            <a:ext cx="7137752" cy="2902810"/>
            <a:chOff x="1371600" y="2895600"/>
            <a:chExt cx="7137752" cy="2902810"/>
          </a:xfrm>
        </p:grpSpPr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BCE5A0C2-CE7A-E146-8052-8DD3996B6F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71600" y="2895600"/>
              <a:ext cx="7137752" cy="290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1">
              <a:extLst>
                <a:ext uri="{FF2B5EF4-FFF2-40B4-BE49-F238E27FC236}">
                  <a16:creationId xmlns:a16="http://schemas.microsoft.com/office/drawing/2014/main" id="{528C35BD-3EB9-E14D-8120-A3E99FF24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2200" y="3817210"/>
              <a:ext cx="26828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0FB77F-4318-3342-9069-FCC097972846}"/>
                  </a:ext>
                </a:extLst>
              </p:cNvPr>
              <p:cNvSpPr txBox="1"/>
              <p:nvPr/>
            </p:nvSpPr>
            <p:spPr>
              <a:xfrm>
                <a:off x="8966552" y="3717591"/>
                <a:ext cx="2630207" cy="11136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f>
                            <m:f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A0FB77F-4318-3342-9069-FCC097972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552" y="3717591"/>
                <a:ext cx="2630207" cy="1113638"/>
              </a:xfrm>
              <a:prstGeom prst="rect">
                <a:avLst/>
              </a:prstGeom>
              <a:blipFill>
                <a:blip r:embed="rId6"/>
                <a:stretch>
                  <a:fillRect r="-481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45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4" grpId="1" uiExpand="1" build="p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3" cstate="print"/>
          <a:srcRect l="3999"/>
          <a:stretch>
            <a:fillRect/>
          </a:stretch>
        </p:blipFill>
        <p:spPr bwMode="auto">
          <a:xfrm>
            <a:off x="1676400" y="1054100"/>
            <a:ext cx="8839200" cy="572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191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 cstate="print"/>
          <a:srcRect l="2483"/>
          <a:stretch>
            <a:fillRect/>
          </a:stretch>
        </p:blipFill>
        <p:spPr bwMode="auto">
          <a:xfrm>
            <a:off x="1676400" y="1090614"/>
            <a:ext cx="8915400" cy="565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9067800" y="6583364"/>
            <a:ext cx="1309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4191000" y="6248400"/>
            <a:ext cx="3733800" cy="609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 / focal length</a:t>
            </a: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9906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10000"/>
            <a:ext cx="2971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6477000" y="3048000"/>
            <a:ext cx="2228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Large FOV, small </a:t>
            </a:r>
            <a:r>
              <a:rPr lang="en-US" sz="1800" i="1" dirty="0"/>
              <a:t>f</a:t>
            </a:r>
          </a:p>
          <a:p>
            <a:r>
              <a:rPr lang="en-US" sz="1800" dirty="0"/>
              <a:t>Camera close to car</a:t>
            </a:r>
          </a:p>
        </p:txBody>
      </p:sp>
      <p:sp>
        <p:nvSpPr>
          <p:cNvPr id="204808" name="Text Box 8"/>
          <p:cNvSpPr txBox="1">
            <a:spLocks noChangeArrowheads="1"/>
          </p:cNvSpPr>
          <p:nvPr/>
        </p:nvSpPr>
        <p:spPr bwMode="auto">
          <a:xfrm>
            <a:off x="6477000" y="5943600"/>
            <a:ext cx="26098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Small FOV, large</a:t>
            </a:r>
            <a:r>
              <a:rPr lang="en-US" sz="1800" i="1" dirty="0"/>
              <a:t> f</a:t>
            </a:r>
          </a:p>
          <a:p>
            <a:r>
              <a:rPr lang="en-US" sz="1800" dirty="0"/>
              <a:t>Camera far from the car</a:t>
            </a:r>
          </a:p>
        </p:txBody>
      </p:sp>
      <p:pic>
        <p:nvPicPr>
          <p:cNvPr id="55303" name="Picture 10" descr="wide_angl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143000"/>
            <a:ext cx="2997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11"/>
          <p:cNvSpPr txBox="1">
            <a:spLocks noChangeArrowheads="1"/>
          </p:cNvSpPr>
          <p:nvPr/>
        </p:nvSpPr>
        <p:spPr bwMode="auto">
          <a:xfrm>
            <a:off x="8458201" y="6583364"/>
            <a:ext cx="2132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Sources: A. Efros,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7" grpId="0"/>
      <p:bldP spid="20480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3" name="Picture 5" descr="face_w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1" y="1828800"/>
            <a:ext cx="2860675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6" descr="face_standa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1" y="1828800"/>
            <a:ext cx="28479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5" name="Picture 7" descr="face_telephot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0" y="1828801"/>
            <a:ext cx="2755900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6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Same effect for faces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2300288" y="5449888"/>
            <a:ext cx="7453312" cy="493712"/>
            <a:chOff x="489" y="3433"/>
            <a:chExt cx="4695" cy="311"/>
          </a:xfrm>
        </p:grpSpPr>
        <p:sp>
          <p:nvSpPr>
            <p:cNvPr id="56329" name="Text Box 10"/>
            <p:cNvSpPr txBox="1">
              <a:spLocks noChangeArrowheads="1"/>
            </p:cNvSpPr>
            <p:nvPr/>
          </p:nvSpPr>
          <p:spPr bwMode="auto">
            <a:xfrm>
              <a:off x="2448" y="3433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standard</a:t>
              </a:r>
            </a:p>
          </p:txBody>
        </p:sp>
        <p:sp>
          <p:nvSpPr>
            <p:cNvPr id="56330" name="Text Box 11"/>
            <p:cNvSpPr txBox="1">
              <a:spLocks noChangeArrowheads="1"/>
            </p:cNvSpPr>
            <p:nvPr/>
          </p:nvSpPr>
          <p:spPr bwMode="auto">
            <a:xfrm>
              <a:off x="489" y="3456"/>
              <a:ext cx="10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wide-angle</a:t>
              </a:r>
            </a:p>
          </p:txBody>
        </p:sp>
        <p:sp>
          <p:nvSpPr>
            <p:cNvPr id="56331" name="Text Box 12"/>
            <p:cNvSpPr txBox="1">
              <a:spLocks noChangeArrowheads="1"/>
            </p:cNvSpPr>
            <p:nvPr/>
          </p:nvSpPr>
          <p:spPr bwMode="auto">
            <a:xfrm>
              <a:off x="4277" y="3456"/>
              <a:ext cx="90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telephoto</a:t>
              </a:r>
            </a:p>
          </p:txBody>
        </p:sp>
      </p:grpSp>
      <p:sp>
        <p:nvSpPr>
          <p:cNvPr id="56328" name="Text Box 13"/>
          <p:cNvSpPr txBox="1">
            <a:spLocks noChangeArrowheads="1"/>
          </p:cNvSpPr>
          <p:nvPr/>
        </p:nvSpPr>
        <p:spPr bwMode="auto">
          <a:xfrm>
            <a:off x="9067801" y="6583364"/>
            <a:ext cx="14271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ameraModel"/>
          <p:cNvPicPr>
            <a:picLocks noChangeAspect="1" noChangeArrowheads="1"/>
          </p:cNvPicPr>
          <p:nvPr/>
        </p:nvPicPr>
        <p:blipFill>
          <a:blip r:embed="rId3" cstate="print"/>
          <a:srcRect t="1907" b="1736"/>
          <a:stretch>
            <a:fillRect/>
          </a:stretch>
        </p:blipFill>
        <p:spPr bwMode="auto">
          <a:xfrm>
            <a:off x="2438400" y="992188"/>
            <a:ext cx="6934200" cy="548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6629400" y="6521450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/>
              <a:t>Source: Hartley &amp; Zisserman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Continuously adjusting the focal length while the camera moves away from (or towards) the subject</a:t>
            </a:r>
          </a:p>
        </p:txBody>
      </p:sp>
      <p:sp>
        <p:nvSpPr>
          <p:cNvPr id="58372" name="Rectangle 3"/>
          <p:cNvSpPr>
            <a:spLocks noChangeArrowheads="1"/>
          </p:cNvSpPr>
          <p:nvPr/>
        </p:nvSpPr>
        <p:spPr bwMode="auto">
          <a:xfrm>
            <a:off x="3124200" y="6096001"/>
            <a:ext cx="5867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hlinkClick r:id="rId3"/>
              </a:rPr>
              <a:t>http://en.wikipedia.org/wiki/Dolly_zoom</a:t>
            </a:r>
            <a:endParaRPr lang="en-US"/>
          </a:p>
        </p:txBody>
      </p:sp>
      <p:pic>
        <p:nvPicPr>
          <p:cNvPr id="58373" name="Picture 5" descr="Contra-zoom_aka_dolly_zoom_anim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1" y="2286001"/>
            <a:ext cx="42148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dolly zoom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Continuously adjusting the focal length while the camera moves away from (or towards) the subject</a:t>
            </a:r>
          </a:p>
          <a:p>
            <a:pPr>
              <a:buFontTx/>
              <a:buChar char="•"/>
            </a:pPr>
            <a:r>
              <a:rPr lang="en-US" dirty="0"/>
              <a:t>“The Vertigo shot”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2476" y="2971800"/>
            <a:ext cx="4017963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2838" y="2971800"/>
            <a:ext cx="401796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Rectangle 7"/>
          <p:cNvSpPr>
            <a:spLocks noChangeArrowheads="1"/>
          </p:cNvSpPr>
          <p:nvPr/>
        </p:nvSpPr>
        <p:spPr bwMode="auto">
          <a:xfrm>
            <a:off x="2209800" y="5562601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5"/>
              </a:rPr>
              <a:t>Example of dolly zoom from </a:t>
            </a:r>
            <a:r>
              <a:rPr lang="en-US" i="1" dirty="0">
                <a:hlinkClick r:id="rId5"/>
              </a:rPr>
              <a:t>Goodfellas</a:t>
            </a:r>
            <a:r>
              <a:rPr lang="en-US" dirty="0"/>
              <a:t> (YouTube)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209800" y="6015038"/>
            <a:ext cx="7848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dirty="0">
                <a:hlinkClick r:id="rId6"/>
              </a:rPr>
              <a:t>Example of dolly zoom from </a:t>
            </a:r>
            <a:r>
              <a:rPr lang="en-US" i="1" dirty="0">
                <a:hlinkClick r:id="rId6"/>
              </a:rPr>
              <a:t>La </a:t>
            </a:r>
            <a:r>
              <a:rPr lang="en-US" i="1" dirty="0" err="1">
                <a:hlinkClick r:id="rId6"/>
              </a:rPr>
              <a:t>Haine</a:t>
            </a:r>
            <a:r>
              <a:rPr lang="en-US" i="1" dirty="0"/>
              <a:t> </a:t>
            </a:r>
            <a:r>
              <a:rPr lang="en-US" dirty="0"/>
              <a:t>(YouTube)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59EEE1-C2EB-554C-9CC4-17701B81D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79248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ACE98-91FC-2A4B-9E52-8B399C25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“dolly zoom”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69E04C-5C41-3345-B46F-2E274ACBD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9144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98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979843-82AA-B349-BB73-ECDFB8FE8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914400"/>
            <a:ext cx="7924800" cy="5943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099846-2F35-594F-8EC6-DC327FDF5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14400"/>
            <a:ext cx="7924800" cy="5943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ACE98-91FC-2A4B-9E52-8B399C258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“dolly zoom”</a:t>
            </a:r>
          </a:p>
        </p:txBody>
      </p:sp>
    </p:spTree>
    <p:extLst>
      <p:ext uri="{BB962C8B-B14F-4D97-AF65-F5344CB8AC3E}">
        <p14:creationId xmlns:p14="http://schemas.microsoft.com/office/powerpoint/2010/main" val="423720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Accidental pinhole cameras are everywhere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24AAE9-6372-F046-BA19-097F132FC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7100" y="1800225"/>
            <a:ext cx="5257800" cy="3943350"/>
          </a:xfrm>
        </p:spPr>
      </p:pic>
    </p:spTree>
    <p:extLst>
      <p:ext uri="{BB962C8B-B14F-4D97-AF65-F5344CB8AC3E}">
        <p14:creationId xmlns:p14="http://schemas.microsoft.com/office/powerpoint/2010/main" val="40532677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66C3F-BC93-1149-82D1-4AC11069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6200"/>
            <a:ext cx="11049000" cy="838200"/>
          </a:xfrm>
        </p:spPr>
        <p:txBody>
          <a:bodyPr/>
          <a:lstStyle/>
          <a:p>
            <a:r>
              <a:rPr lang="en-US" dirty="0"/>
              <a:t>Choice of lens and viewpoint: A COVID-era illustration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E7FBFE-97B5-194B-8823-2F2B0B16B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17" y="990600"/>
            <a:ext cx="4733081" cy="26623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0A14D0-E82E-0A40-A5A1-8F70734E5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18" y="3810000"/>
            <a:ext cx="4733081" cy="2666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24FE23-D12B-104D-9698-16446D8EA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918" y="990600"/>
            <a:ext cx="4725496" cy="26623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2E905E-B984-E146-A07D-D143437950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5918" y="3810000"/>
            <a:ext cx="4733082" cy="26666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C71D7B-5EBB-F743-9A42-36E867249B41}"/>
              </a:ext>
            </a:extLst>
          </p:cNvPr>
          <p:cNvSpPr/>
          <p:nvPr/>
        </p:nvSpPr>
        <p:spPr>
          <a:xfrm>
            <a:off x="11101626" y="6469325"/>
            <a:ext cx="9467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6"/>
              </a:rPr>
              <a:t>Source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1016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Depth of field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Field of view</a:t>
            </a:r>
          </a:p>
          <a:p>
            <a:pPr lvl="1"/>
            <a:r>
              <a:rPr lang="en-US" sz="2400" dirty="0"/>
              <a:t>Lens aberrations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81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Real lenses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43243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915" y="1676400"/>
            <a:ext cx="4427245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Vignetting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1143000"/>
            <a:ext cx="4572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733801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3711576"/>
            <a:ext cx="358933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4" descr="hecht-231-a"/>
          <p:cNvPicPr>
            <a:picLocks noChangeAspect="1" noChangeArrowheads="1"/>
          </p:cNvPicPr>
          <p:nvPr/>
        </p:nvPicPr>
        <p:blipFill>
          <a:blip r:embed="rId3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793875"/>
            <a:ext cx="5195887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 Box 5"/>
          <p:cNvSpPr txBox="1">
            <a:spLocks noChangeArrowheads="1"/>
          </p:cNvSpPr>
          <p:nvPr/>
        </p:nvSpPr>
        <p:spPr bwMode="auto">
          <a:xfrm>
            <a:off x="3352800" y="3851276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No distortion</a:t>
            </a:r>
          </a:p>
        </p:txBody>
      </p:sp>
      <p:sp>
        <p:nvSpPr>
          <p:cNvPr id="64516" name="Text Box 6"/>
          <p:cNvSpPr txBox="1">
            <a:spLocks noChangeArrowheads="1"/>
          </p:cNvSpPr>
          <p:nvPr/>
        </p:nvSpPr>
        <p:spPr bwMode="auto">
          <a:xfrm>
            <a:off x="5181600" y="3851276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Pin cushion</a:t>
            </a:r>
          </a:p>
        </p:txBody>
      </p:sp>
      <p:sp>
        <p:nvSpPr>
          <p:cNvPr id="64517" name="Text Box 7"/>
          <p:cNvSpPr txBox="1">
            <a:spLocks noChangeArrowheads="1"/>
          </p:cNvSpPr>
          <p:nvPr/>
        </p:nvSpPr>
        <p:spPr bwMode="auto">
          <a:xfrm>
            <a:off x="7239000" y="3851276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sz="1800"/>
              <a:t>Barrel</a:t>
            </a:r>
          </a:p>
        </p:txBody>
      </p:sp>
      <p:sp>
        <p:nvSpPr>
          <p:cNvPr id="645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Radial distortion</a:t>
            </a:r>
          </a:p>
        </p:txBody>
      </p:sp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4219575"/>
            <a:ext cx="3810000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118688-E55F-D84B-A7CC-CFB26C98F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Caused by imperfect lenses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Distortion is stronger towards the edges of the photo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Lens flaws: Spherical aberration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Spherical lenses don’t focus light perfectly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Rays farther from the optical axis focus closer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971800"/>
            <a:ext cx="4800600" cy="212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flaws: Chromatic aberration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Lens has different refractive indices for different wavelengths: causes color fringing</a:t>
            </a:r>
          </a:p>
        </p:txBody>
      </p:sp>
      <p:pic>
        <p:nvPicPr>
          <p:cNvPr id="61444" name="Picture 5" descr="chr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1476" y="1981201"/>
            <a:ext cx="4048125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4" name="Text Box 6"/>
          <p:cNvSpPr txBox="1">
            <a:spLocks noChangeArrowheads="1"/>
          </p:cNvSpPr>
          <p:nvPr/>
        </p:nvSpPr>
        <p:spPr bwMode="auto">
          <a:xfrm>
            <a:off x="2667000" y="3962400"/>
            <a:ext cx="2592388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Center</a:t>
            </a:r>
          </a:p>
        </p:txBody>
      </p:sp>
      <p:pic>
        <p:nvPicPr>
          <p:cNvPr id="61446" name="Picture 7" descr="colorAbberY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8" descr="colorAbberN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44005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7" name="Text Box 9"/>
          <p:cNvSpPr txBox="1">
            <a:spLocks noChangeArrowheads="1"/>
          </p:cNvSpPr>
          <p:nvPr/>
        </p:nvSpPr>
        <p:spPr bwMode="auto">
          <a:xfrm>
            <a:off x="6518276" y="3962400"/>
            <a:ext cx="3235325" cy="457200"/>
          </a:xfrm>
          <a:prstGeom prst="rect">
            <a:avLst/>
          </a:prstGeom>
          <a:noFill/>
          <a:ln w="3175">
            <a:noFill/>
            <a:miter lim="800000"/>
            <a:headEnd/>
            <a:tailEnd type="none" w="lg" len="lg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Near Lens Outer Edge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Cameras with lenses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Depth of field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Field of view</a:t>
            </a:r>
          </a:p>
          <a:p>
            <a:pPr lvl="1"/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Lens aberrations</a:t>
            </a:r>
          </a:p>
          <a:p>
            <a:pPr>
              <a:buFontTx/>
              <a:buChar char="•"/>
            </a:pPr>
            <a:r>
              <a:rPr lang="en-US" dirty="0"/>
              <a:t>Digital sensors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08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camera sensors</a:t>
            </a:r>
          </a:p>
        </p:txBody>
      </p:sp>
      <p:pic>
        <p:nvPicPr>
          <p:cNvPr id="7" name="Picture 7" descr="ccd_vs_c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1219200"/>
            <a:ext cx="433270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480" y="1371600"/>
            <a:ext cx="3970720" cy="2667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0" y="4267200"/>
            <a:ext cx="9144000" cy="2057400"/>
          </a:xfrm>
        </p:spPr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sz="2400" dirty="0"/>
              <a:t>Each cell in a sensor array is a light-sensitive diode that converts photons to electrons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in the past: </a:t>
            </a:r>
            <a:r>
              <a:rPr lang="en-US" b="1" dirty="0"/>
              <a:t>Charge Coupled Device (CCD) </a:t>
            </a:r>
          </a:p>
          <a:p>
            <a:pPr marL="857250" lvl="1" indent="-457200">
              <a:buFont typeface="Arial"/>
              <a:buChar char="•"/>
            </a:pPr>
            <a:r>
              <a:rPr lang="en-US" dirty="0"/>
              <a:t>Dominant now: </a:t>
            </a:r>
            <a:r>
              <a:rPr lang="en-US" b="1" dirty="0"/>
              <a:t>Complementary Metal Oxide Semiconductor (CMOS)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05000" y="6045691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hlinkClick r:id="rId5"/>
              </a:rPr>
              <a:t>http://electronics360.globalspec.com/article/9464/</a:t>
            </a:r>
            <a:r>
              <a:rPr lang="en-US" sz="1800" dirty="0" err="1">
                <a:hlinkClick r:id="rId5"/>
              </a:rPr>
              <a:t>ccd</a:t>
            </a:r>
            <a:r>
              <a:rPr lang="en-US" sz="1800" dirty="0">
                <a:hlinkClick r:id="rId5"/>
              </a:rPr>
              <a:t>-</a:t>
            </a:r>
            <a:r>
              <a:rPr lang="en-US" sz="1800" dirty="0" err="1">
                <a:hlinkClick r:id="rId5"/>
              </a:rPr>
              <a:t>vs</a:t>
            </a:r>
            <a:r>
              <a:rPr lang="en-US" sz="1800" dirty="0">
                <a:hlinkClick r:id="rId5"/>
              </a:rPr>
              <a:t>-</a:t>
            </a:r>
            <a:r>
              <a:rPr lang="en-US" sz="1800" dirty="0" err="1">
                <a:hlinkClick r:id="rId5"/>
              </a:rPr>
              <a:t>cmos</a:t>
            </a:r>
            <a:r>
              <a:rPr lang="en-US" sz="1800" dirty="0">
                <a:hlinkClick r:id="rId5"/>
              </a:rPr>
              <a:t>-the-shift-in-image-sensor-technology</a:t>
            </a:r>
            <a:endParaRPr lang="en-US" sz="1800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filter arrays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4065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7"/>
          <p:cNvSpPr txBox="1">
            <a:spLocks noChangeArrowheads="1"/>
          </p:cNvSpPr>
          <p:nvPr/>
        </p:nvSpPr>
        <p:spPr bwMode="auto">
          <a:xfrm>
            <a:off x="8839201" y="6583364"/>
            <a:ext cx="15208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Source: Steve Seitz</a:t>
            </a:r>
          </a:p>
        </p:txBody>
      </p:sp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5562601" y="13716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7162800" y="3581400"/>
            <a:ext cx="2895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/>
              <a:t>Why more green?</a:t>
            </a:r>
          </a:p>
        </p:txBody>
      </p:sp>
      <p:sp>
        <p:nvSpPr>
          <p:cNvPr id="67592" name="Rectangle 12"/>
          <p:cNvSpPr>
            <a:spLocks noChangeArrowheads="1"/>
          </p:cNvSpPr>
          <p:nvPr/>
        </p:nvSpPr>
        <p:spPr bwMode="auto">
          <a:xfrm>
            <a:off x="19812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Bayer grid</a:t>
            </a:r>
            <a:r>
              <a:rPr lang="en-US" dirty="0"/>
              <a:t> (1976)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477000" y="4078288"/>
            <a:ext cx="3581400" cy="2297112"/>
            <a:chOff x="3264" y="2569"/>
            <a:chExt cx="2256" cy="1447"/>
          </a:xfrm>
        </p:grpSpPr>
        <p:pic>
          <p:nvPicPr>
            <p:cNvPr id="67594" name="Picture 10" descr="equiluminan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69"/>
              <a:ext cx="2256" cy="1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5" name="Rectangle 13"/>
            <p:cNvSpPr>
              <a:spLocks noChangeArrowheads="1"/>
            </p:cNvSpPr>
            <p:nvPr/>
          </p:nvSpPr>
          <p:spPr bwMode="auto">
            <a:xfrm>
              <a:off x="3456" y="3824"/>
              <a:ext cx="2047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2"/>
                  </a:solidFill>
                </a:rPr>
                <a:t>Human Luminance Sensitivity Function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Accidental pinhole cameras are everywhere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5702300"/>
            <a:ext cx="7772400" cy="1066800"/>
          </a:xfrm>
          <a:ln/>
        </p:spPr>
        <p:txBody>
          <a:bodyPr vert="horz" wrap="square" lIns="91440" tIns="45720" rIns="132080" bIns="45720" numCol="1" anchor="t" anchorCtr="0" compatLnSpc="1">
            <a:prstTxWarp prst="textNoShape">
              <a:avLst/>
            </a:prstTxWarp>
          </a:bodyPr>
          <a:lstStyle/>
          <a:p>
            <a:pPr marL="382588" algn="ctr"/>
            <a:r>
              <a:rPr lang="en-US" sz="1800"/>
              <a:t>Tree shadow during a solar eclipse</a:t>
            </a:r>
          </a:p>
          <a:p>
            <a:pPr marL="382588" algn="ctr"/>
            <a:r>
              <a:rPr lang="en-US" sz="1100">
                <a:latin typeface="Verdana" charset="0"/>
                <a:ea typeface="Verdana" charset="0"/>
                <a:cs typeface="Verdana" charset="0"/>
                <a:sym typeface="Verdana" charset="0"/>
              </a:rPr>
              <a:t>photo credit: Nils van der Burg</a:t>
            </a:r>
            <a:br>
              <a:rPr lang="en-US" sz="1800"/>
            </a:br>
            <a:r>
              <a:rPr lang="en-US" sz="1400" u="sng">
                <a:solidFill>
                  <a:srgbClr val="0000FF"/>
                </a:solidFill>
                <a:hlinkClick r:id="rId2"/>
              </a:rPr>
              <a:t>http://www.physicstogo.org/index.cfm</a:t>
            </a:r>
            <a:endParaRPr lang="en-US" sz="1400" u="sng">
              <a:solidFill>
                <a:srgbClr val="0000FF"/>
              </a:solidFill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0" y="1041401"/>
            <a:ext cx="6604000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7438594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5" descr="BayerPatternFilt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533526"/>
            <a:ext cx="44196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Color filter arrays</a:t>
            </a:r>
          </a:p>
        </p:txBody>
      </p:sp>
      <p:pic>
        <p:nvPicPr>
          <p:cNvPr id="67588" name="Picture 4" descr="ccd_interpo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800" y="1406526"/>
            <a:ext cx="1371600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8"/>
          <p:cNvSpPr>
            <a:spLocks noChangeArrowheads="1"/>
          </p:cNvSpPr>
          <p:nvPr/>
        </p:nvSpPr>
        <p:spPr bwMode="auto">
          <a:xfrm>
            <a:off x="5562601" y="1371600"/>
            <a:ext cx="3711575" cy="150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b="1" dirty="0" err="1"/>
              <a:t>Demosaicing</a:t>
            </a:r>
            <a:r>
              <a:rPr lang="en-US" dirty="0"/>
              <a:t>: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dirty="0"/>
              <a:t>Estimation of missing components from neighboring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C7980-8B6C-4246-8FC6-C4DAA6CFD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8"/>
          <a:stretch/>
        </p:blipFill>
        <p:spPr>
          <a:xfrm>
            <a:off x="6903647" y="3505200"/>
            <a:ext cx="3566306" cy="251460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E9785C8B-AB39-5944-B319-2FD00C157E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8400" y="6038088"/>
            <a:ext cx="5105400" cy="341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en-US" sz="1800" dirty="0"/>
              <a:t>Recent </a:t>
            </a:r>
            <a:r>
              <a:rPr lang="en-US" sz="1800" dirty="0" err="1"/>
              <a:t>cameraphone</a:t>
            </a:r>
            <a:r>
              <a:rPr lang="en-US" sz="1800" dirty="0"/>
              <a:t> technology: </a:t>
            </a:r>
            <a:r>
              <a:rPr lang="en-US" sz="1800" dirty="0">
                <a:hlinkClick r:id="rId6"/>
              </a:rPr>
              <a:t>pixel binning</a:t>
            </a:r>
            <a:endParaRPr lang="en-US" sz="1800" dirty="0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B9757D7-129D-A74A-9A34-14C52B31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071861"/>
            <a:ext cx="25651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hlinkClick r:id="rId7"/>
              </a:rPr>
              <a:t>Bayer grid</a:t>
            </a:r>
            <a:r>
              <a:rPr lang="en-US" dirty="0"/>
              <a:t> (1976)</a:t>
            </a:r>
          </a:p>
        </p:txBody>
      </p:sp>
    </p:spTree>
    <p:extLst>
      <p:ext uri="{BB962C8B-B14F-4D97-AF65-F5344CB8AC3E}">
        <p14:creationId xmlns:p14="http://schemas.microsoft.com/office/powerpoint/2010/main" val="39309542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0032-36DE-AD73-117B-D7ED65A4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response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33444-28C4-B1CD-B51A-89F96E89B8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Camera sensors are almost always linear BUT </a:t>
            </a:r>
          </a:p>
          <a:p>
            <a:r>
              <a:rPr lang="en-US" dirty="0"/>
              <a:t>	image dynamic range is too big for 8 bits</a:t>
            </a:r>
          </a:p>
          <a:p>
            <a:endParaRPr lang="en-US" dirty="0"/>
          </a:p>
          <a:p>
            <a:r>
              <a:rPr lang="en-US" dirty="0"/>
              <a:t>Typical cameras apply a non-linearity before or during digitization – the camera response function</a:t>
            </a:r>
          </a:p>
          <a:p>
            <a:endParaRPr lang="en-US" dirty="0"/>
          </a:p>
          <a:p>
            <a:r>
              <a:rPr lang="en-US" dirty="0"/>
              <a:t>This varies from camera to camera</a:t>
            </a:r>
          </a:p>
        </p:txBody>
      </p:sp>
    </p:spTree>
    <p:extLst>
      <p:ext uri="{BB962C8B-B14F-4D97-AF65-F5344CB8AC3E}">
        <p14:creationId xmlns:p14="http://schemas.microsoft.com/office/powerpoint/2010/main" val="264342142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1052C-9363-D7CB-6C04-AE5D51EA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E4AE-057E-D10F-9BBA-7B936B8F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response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B406D6-BA60-CEC8-F78C-3B41D8CC9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95400"/>
            <a:ext cx="6508750" cy="495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3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A6216-EC15-8F18-ECE5-F66CD901D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C4A0F-C7C4-D887-F111-69CD440F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response functions – simulated images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EADEC-E7FA-F24F-6D86-BDFF258AF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115890"/>
            <a:ext cx="8763000" cy="56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09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Misc. digital camera artifacts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295400"/>
            <a:ext cx="73914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Noise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low light is where you most notice noise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light sensitivity (ISO) / noise tradeoff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stuck pixels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In-camera processing</a:t>
            </a:r>
          </a:p>
          <a:p>
            <a:pPr lvl="2">
              <a:lnSpc>
                <a:spcPct val="80000"/>
              </a:lnSpc>
            </a:pPr>
            <a:r>
              <a:rPr lang="en-US" sz="1600" dirty="0" err="1"/>
              <a:t>oversharpening</a:t>
            </a:r>
            <a:r>
              <a:rPr lang="en-US" sz="1600" dirty="0"/>
              <a:t> can produce halos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Compression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JPEG artifacts, blocking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Blooming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CCD charge overflowing into neighboring pixels</a:t>
            </a:r>
            <a:br>
              <a:rPr lang="en-US" sz="1600" dirty="0"/>
            </a:b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2400" dirty="0"/>
              <a:t>Color artifacts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Color moire</a:t>
            </a:r>
          </a:p>
          <a:p>
            <a:pPr lvl="2">
              <a:lnSpc>
                <a:spcPct val="80000"/>
              </a:lnSpc>
            </a:pPr>
            <a:r>
              <a:rPr lang="en-US" sz="1600" dirty="0"/>
              <a:t>Purple fringing from </a:t>
            </a:r>
            <a:r>
              <a:rPr lang="en-US" sz="1600" dirty="0" err="1"/>
              <a:t>microlenses</a:t>
            </a:r>
            <a:endParaRPr lang="en-US" sz="1600" dirty="0"/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86800" y="3657600"/>
            <a:ext cx="1600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67800" y="26670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86800" y="1257300"/>
            <a:ext cx="15748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6" t="36048" r="58994" b="20902"/>
          <a:stretch/>
        </p:blipFill>
        <p:spPr>
          <a:xfrm>
            <a:off x="8686801" y="5257800"/>
            <a:ext cx="1600200" cy="112014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alhacen"/>
          <p:cNvPicPr>
            <a:picLocks noChangeAspect="1" noChangeArrowheads="1"/>
          </p:cNvPicPr>
          <p:nvPr/>
        </p:nvPicPr>
        <p:blipFill>
          <a:blip r:embed="rId3" cstate="print"/>
          <a:srcRect r="554"/>
          <a:stretch>
            <a:fillRect/>
          </a:stretch>
        </p:blipFill>
        <p:spPr bwMode="auto">
          <a:xfrm>
            <a:off x="7924800" y="990600"/>
            <a:ext cx="2571750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Historic milestones</a:t>
            </a:r>
          </a:p>
        </p:txBody>
      </p:sp>
      <p:sp>
        <p:nvSpPr>
          <p:cNvPr id="922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752600" y="1219200"/>
            <a:ext cx="6248400" cy="5410200"/>
          </a:xfrm>
        </p:spPr>
        <p:txBody>
          <a:bodyPr/>
          <a:lstStyle/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Pinhole model:</a:t>
            </a:r>
            <a:r>
              <a:rPr lang="en-US" sz="1800" dirty="0"/>
              <a:t> </a:t>
            </a:r>
            <a:r>
              <a:rPr lang="en-US" sz="1800" dirty="0" err="1"/>
              <a:t>Mozi</a:t>
            </a:r>
            <a:r>
              <a:rPr lang="en-US" sz="1800" dirty="0"/>
              <a:t> (470-390 BCE), </a:t>
            </a:r>
            <a:br>
              <a:rPr lang="en-US" sz="1800" dirty="0"/>
            </a:br>
            <a:r>
              <a:rPr lang="en-US" sz="1800" dirty="0"/>
              <a:t>Aristotle (384-322 BCE)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Principles of optics (including lenses):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 err="1"/>
              <a:t>Alhacen</a:t>
            </a:r>
            <a:r>
              <a:rPr lang="en-US" sz="1800" dirty="0"/>
              <a:t> (965-1039 CE)  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Camera </a:t>
            </a:r>
            <a:r>
              <a:rPr lang="en-US" sz="1800" b="1" dirty="0" err="1"/>
              <a:t>obscura</a:t>
            </a:r>
            <a:r>
              <a:rPr lang="en-US" sz="1800" b="1" dirty="0"/>
              <a:t>:</a:t>
            </a:r>
            <a:r>
              <a:rPr lang="en-US" sz="1800" dirty="0"/>
              <a:t> Leonardo </a:t>
            </a:r>
            <a:r>
              <a:rPr lang="en-US" sz="1800" dirty="0" err="1"/>
              <a:t>da</a:t>
            </a:r>
            <a:r>
              <a:rPr lang="en-US" sz="1800" dirty="0"/>
              <a:t> Vinci </a:t>
            </a:r>
            <a:br>
              <a:rPr lang="en-US" sz="1800" dirty="0"/>
            </a:br>
            <a:r>
              <a:rPr lang="en-US" sz="1800" dirty="0"/>
              <a:t>(1452-1519), Johann </a:t>
            </a:r>
            <a:r>
              <a:rPr lang="en-US" sz="1800" dirty="0" err="1"/>
              <a:t>Zahn</a:t>
            </a:r>
            <a:r>
              <a:rPr lang="en-US" sz="1800" dirty="0"/>
              <a:t> (1631-1707)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photo:</a:t>
            </a:r>
            <a:r>
              <a:rPr lang="en-US" sz="1800" dirty="0"/>
              <a:t> Joseph </a:t>
            </a:r>
            <a:r>
              <a:rPr lang="en-US" sz="1800" dirty="0" err="1"/>
              <a:t>Nicephore</a:t>
            </a:r>
            <a:r>
              <a:rPr lang="en-US" sz="1800" dirty="0"/>
              <a:t> </a:t>
            </a:r>
            <a:r>
              <a:rPr lang="en-US" sz="1800" dirty="0" err="1"/>
              <a:t>Niepce</a:t>
            </a:r>
            <a:r>
              <a:rPr lang="en-US" sz="1800" dirty="0"/>
              <a:t> (1822)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 err="1"/>
              <a:t>Daguerréotypes</a:t>
            </a:r>
            <a:r>
              <a:rPr lang="en-US" sz="1800" b="1" dirty="0"/>
              <a:t> </a:t>
            </a:r>
            <a:r>
              <a:rPr lang="en-US" sz="1800" dirty="0"/>
              <a:t>(1839)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Photographic film</a:t>
            </a:r>
            <a:r>
              <a:rPr lang="en-US" sz="1800" dirty="0"/>
              <a:t> (Eastman, 1889)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Cinema </a:t>
            </a:r>
            <a:r>
              <a:rPr lang="en-US" sz="1800" dirty="0"/>
              <a:t>(</a:t>
            </a:r>
            <a:r>
              <a:rPr lang="en-US" sz="1800" dirty="0" err="1"/>
              <a:t>Lumière</a:t>
            </a:r>
            <a:r>
              <a:rPr lang="en-US" sz="1800" dirty="0"/>
              <a:t> Brothers, 1895)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Color Photography</a:t>
            </a:r>
            <a:r>
              <a:rPr lang="en-US" sz="1800" dirty="0"/>
              <a:t> (</a:t>
            </a:r>
            <a:r>
              <a:rPr lang="en-US" sz="1800" dirty="0" err="1"/>
              <a:t>Lumière</a:t>
            </a:r>
            <a:r>
              <a:rPr lang="en-US" sz="1800" dirty="0"/>
              <a:t> Brothers, 1908)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Television </a:t>
            </a:r>
            <a:r>
              <a:rPr lang="en-US" sz="1800" dirty="0"/>
              <a:t>(Baird, Farnsworth, Zworykin, 1920s)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consumer camera with CCD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Sony </a:t>
            </a:r>
            <a:r>
              <a:rPr lang="en-US" sz="1800" dirty="0" err="1"/>
              <a:t>Mavica</a:t>
            </a:r>
            <a:r>
              <a:rPr lang="en-US" sz="1800" dirty="0"/>
              <a:t> (1981)</a:t>
            </a:r>
          </a:p>
          <a:p>
            <a:pPr marL="381000" indent="-381000">
              <a:lnSpc>
                <a:spcPct val="105000"/>
              </a:lnSpc>
              <a:buFontTx/>
              <a:buChar char="•"/>
            </a:pPr>
            <a:r>
              <a:rPr lang="en-US" sz="1800" b="1" dirty="0"/>
              <a:t>First fully digital camera:</a:t>
            </a:r>
            <a:r>
              <a:rPr lang="en-US" sz="1800" dirty="0"/>
              <a:t> Kodak DCS100 (1990)</a:t>
            </a:r>
          </a:p>
        </p:txBody>
      </p:sp>
      <p:graphicFrame>
        <p:nvGraphicFramePr>
          <p:cNvPr id="9218" name="Object 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924800" y="2667001"/>
          <a:ext cx="259080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7706801" imgH="4772691" progId="">
                  <p:embed/>
                </p:oleObj>
              </mc:Choice>
              <mc:Fallback>
                <p:oleObj name="Image" r:id="rId4" imgW="7706801" imgH="4772691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4800" y="2667001"/>
                        <a:ext cx="2590800" cy="160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7924800" y="42672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Niepce, “La Table Servie,” 1822</a:t>
            </a: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7981950" y="21336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Alhacen’s notes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7924800" y="6324600"/>
            <a:ext cx="2590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dirty="0"/>
              <a:t>Old television camera</a:t>
            </a:r>
          </a:p>
        </p:txBody>
      </p:sp>
      <p:pic>
        <p:nvPicPr>
          <p:cNvPr id="11" name="Picture 59" descr="http://1.bp.blogspot.com/-hbnqGqzVRK0/TgM6QpTNWoI/AAAAAAAAAbo/_XDTAK8Y6NU/s1600/A-colour-TV-camera-is-dem-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800600"/>
            <a:ext cx="2540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2F294D-24CA-E24C-AC0B-F7E8DAD12737}"/>
              </a:ext>
            </a:extLst>
          </p:cNvPr>
          <p:cNvSpPr/>
          <p:nvPr/>
        </p:nvSpPr>
        <p:spPr>
          <a:xfrm>
            <a:off x="2133600" y="6324600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7"/>
              </a:rPr>
              <a:t>https://</a:t>
            </a:r>
            <a:r>
              <a:rPr lang="en-US" sz="1800" dirty="0" err="1">
                <a:hlinkClick r:id="rId7"/>
              </a:rPr>
              <a:t>en.wikipedia.org</a:t>
            </a:r>
            <a:r>
              <a:rPr lang="en-US" sz="1800" dirty="0">
                <a:hlinkClick r:id="rId7"/>
              </a:rPr>
              <a:t>/wiki/</a:t>
            </a:r>
            <a:r>
              <a:rPr lang="en-US" sz="1800" dirty="0" err="1">
                <a:hlinkClick r:id="rId7"/>
              </a:rPr>
              <a:t>History_of_photography</a:t>
            </a:r>
            <a:endParaRPr lang="en-US" sz="18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digitally scanned photograph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NIST (1957), 176x176 pixels</a:t>
            </a:r>
          </a:p>
        </p:txBody>
      </p:sp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600200"/>
            <a:ext cx="35782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3" name="Rectangle 4"/>
          <p:cNvSpPr>
            <a:spLocks noChangeArrowheads="1"/>
          </p:cNvSpPr>
          <p:nvPr/>
        </p:nvSpPr>
        <p:spPr bwMode="auto">
          <a:xfrm>
            <a:off x="2057400" y="6335714"/>
            <a:ext cx="800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>
                <a:hlinkClick r:id="rId4"/>
              </a:rPr>
              <a:t>http://listverse.com/history/top-10-incredible-early-firsts-in-photography/</a:t>
            </a:r>
            <a:endParaRPr lang="en-US" sz="18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656B-4291-5643-A17F-A39422C5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sales over time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66A78-026E-1247-A3D9-F8630BFE4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1493558"/>
            <a:ext cx="7924800" cy="4907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F4125-2751-AF44-8586-70E95B8A4C00}"/>
              </a:ext>
            </a:extLst>
          </p:cNvPr>
          <p:cNvSpPr txBox="1"/>
          <p:nvPr/>
        </p:nvSpPr>
        <p:spPr>
          <a:xfrm>
            <a:off x="9757918" y="644324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4"/>
              </a:rPr>
              <a:t>Source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192246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4656B-4291-5643-A17F-A39422C5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sales over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ADDD8-8F81-F043-98D0-0380A57B8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full chart…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F4125-2751-AF44-8586-70E95B8A4C00}"/>
              </a:ext>
            </a:extLst>
          </p:cNvPr>
          <p:cNvSpPr txBox="1"/>
          <p:nvPr/>
        </p:nvSpPr>
        <p:spPr>
          <a:xfrm>
            <a:off x="9757918" y="6443246"/>
            <a:ext cx="833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3"/>
              </a:rPr>
              <a:t>Source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680144-8BFC-B84D-B146-F4F40F7F5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3215" y="1066800"/>
            <a:ext cx="96737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0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sp>
        <p:nvSpPr>
          <p:cNvPr id="30723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419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Basic principle known to Mozi (470-390 BCE), Aristotle (384-322 BCE)</a:t>
            </a:r>
          </a:p>
          <a:p>
            <a:pPr>
              <a:buFontTx/>
              <a:buChar char="•"/>
            </a:pPr>
            <a:r>
              <a:rPr lang="en-US"/>
              <a:t>Drawing aid for artists: described by Leonardo da Vinci (1452-1519) </a:t>
            </a:r>
          </a:p>
        </p:txBody>
      </p:sp>
      <p:pic>
        <p:nvPicPr>
          <p:cNvPr id="30724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600200" y="1600201"/>
            <a:ext cx="43434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8"/>
          <p:cNvSpPr txBox="1">
            <a:spLocks noChangeArrowheads="1"/>
          </p:cNvSpPr>
          <p:nvPr/>
        </p:nvSpPr>
        <p:spPr bwMode="auto">
          <a:xfrm>
            <a:off x="2846388" y="5105400"/>
            <a:ext cx="1878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>
                <a:solidFill>
                  <a:srgbClr val="000000"/>
                </a:solidFill>
              </a:rPr>
              <a:t>Gemma Frisius, 1558</a:t>
            </a:r>
          </a:p>
        </p:txBody>
      </p:sp>
      <p:sp>
        <p:nvSpPr>
          <p:cNvPr id="30726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2938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Source: A. Efros</a:t>
            </a:r>
          </a:p>
        </p:txBody>
      </p:sp>
    </p:spTree>
    <p:extLst>
      <p:ext uri="{BB962C8B-B14F-4D97-AF65-F5344CB8AC3E}">
        <p14:creationId xmlns:p14="http://schemas.microsoft.com/office/powerpoint/2010/main" val="364087343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43078</TotalTime>
  <Words>2400</Words>
  <Application>Microsoft Macintosh PowerPoint</Application>
  <PresentationFormat>Widescreen</PresentationFormat>
  <Paragraphs>481</Paragraphs>
  <Slides>88</Slides>
  <Notes>64</Notes>
  <HiddenSlides>27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Cambria Math</vt:lpstr>
      <vt:lpstr>Palatino Linotype</vt:lpstr>
      <vt:lpstr>Times New Roman</vt:lpstr>
      <vt:lpstr>Verdana</vt:lpstr>
      <vt:lpstr>Blank Presentation</vt:lpstr>
      <vt:lpstr>Image</vt:lpstr>
      <vt:lpstr>Introduction to cameras</vt:lpstr>
      <vt:lpstr>Overview</vt:lpstr>
      <vt:lpstr>Let’s design a camera</vt:lpstr>
      <vt:lpstr>Pinhole camera</vt:lpstr>
      <vt:lpstr>Pinhole camera</vt:lpstr>
      <vt:lpstr>Pinhole camera</vt:lpstr>
      <vt:lpstr>Accidental pinhole cameras are everywhere</vt:lpstr>
      <vt:lpstr>Accidental pinhole cameras are everywhere</vt:lpstr>
      <vt:lpstr>Camera obscura</vt:lpstr>
      <vt:lpstr>Turning a room into a camera obscura</vt:lpstr>
      <vt:lpstr>Turning a room into a camera obscura</vt:lpstr>
      <vt:lpstr>Modeling projection</vt:lpstr>
      <vt:lpstr>Modeling projection</vt:lpstr>
      <vt:lpstr>Abstraction with right handed coordinate system</vt:lpstr>
      <vt:lpstr>Deriving projected coordinates</vt:lpstr>
      <vt:lpstr>Deriving projected coordinates</vt:lpstr>
      <vt:lpstr>Perspective effects</vt:lpstr>
      <vt:lpstr>Lines -&gt; lines</vt:lpstr>
      <vt:lpstr>More distant objects are smaller</vt:lpstr>
      <vt:lpstr>Lines that are parallel in 3D meet in the image</vt:lpstr>
      <vt:lpstr>Lines that are parallel in 3D meet in the image</vt:lpstr>
      <vt:lpstr>Planes have horizons</vt:lpstr>
      <vt:lpstr>Planes have horizons</vt:lpstr>
      <vt:lpstr>On a plane, closer to horizon is further away</vt:lpstr>
      <vt:lpstr>Shapes are foreshortened</vt:lpstr>
      <vt:lpstr>Spot the property!</vt:lpstr>
      <vt:lpstr>Spot the property!</vt:lpstr>
      <vt:lpstr>Scaled orthographic projection</vt:lpstr>
      <vt:lpstr>Scaled orthographic projection</vt:lpstr>
      <vt:lpstr>Scaled orthographic projection in pictures of people</vt:lpstr>
      <vt:lpstr>Why cameras have lenses</vt:lpstr>
      <vt:lpstr>Home-made pinhole camera </vt:lpstr>
      <vt:lpstr>Shrinking the aperture</vt:lpstr>
      <vt:lpstr>Shrinking the aperture</vt:lpstr>
      <vt:lpstr>Overview</vt:lpstr>
      <vt:lpstr>Lens model – rotational symmetry</vt:lpstr>
      <vt:lpstr>A thin lens, 2D drawing </vt:lpstr>
      <vt:lpstr>A thin lens, 2D drawing </vt:lpstr>
      <vt:lpstr>A thin lens, 2D drawing </vt:lpstr>
      <vt:lpstr>A thin lens – world point too close</vt:lpstr>
      <vt:lpstr>A thin lens – world point too far</vt:lpstr>
      <vt:lpstr>The aperture of the lens</vt:lpstr>
      <vt:lpstr>The aperture of the lens</vt:lpstr>
      <vt:lpstr>The aperture of the lens</vt:lpstr>
      <vt:lpstr>Adding a lens</vt:lpstr>
      <vt:lpstr>Adding a lens</vt:lpstr>
      <vt:lpstr>Thin lens formula</vt:lpstr>
      <vt:lpstr>Thin lens formula</vt:lpstr>
      <vt:lpstr>Thin lens formula</vt:lpstr>
      <vt:lpstr>Thin lens formula</vt:lpstr>
      <vt:lpstr>Thin lens formula</vt:lpstr>
      <vt:lpstr>Thin lens formula</vt:lpstr>
      <vt:lpstr>Overview</vt:lpstr>
      <vt:lpstr>Depth of field</vt:lpstr>
      <vt:lpstr>Depth of field</vt:lpstr>
      <vt:lpstr>Controlling depth of field</vt:lpstr>
      <vt:lpstr>Controlling depth of field</vt:lpstr>
      <vt:lpstr>Varying the aperture </vt:lpstr>
      <vt:lpstr>Field of view</vt:lpstr>
      <vt:lpstr>Field of view</vt:lpstr>
      <vt:lpstr>Field of view</vt:lpstr>
      <vt:lpstr>Field of view</vt:lpstr>
      <vt:lpstr>Field of view / focal length</vt:lpstr>
      <vt:lpstr>Same effect for faces</vt:lpstr>
      <vt:lpstr>Approximating an orthographic camera</vt:lpstr>
      <vt:lpstr>The dolly zoom</vt:lpstr>
      <vt:lpstr>The dolly zoom</vt:lpstr>
      <vt:lpstr>My “dolly zoom”</vt:lpstr>
      <vt:lpstr>My “dolly zoom”</vt:lpstr>
      <vt:lpstr>Choice of lens and viewpoint: A COVID-era illustration</vt:lpstr>
      <vt:lpstr>Overview</vt:lpstr>
      <vt:lpstr>Real lenses</vt:lpstr>
      <vt:lpstr>Lens flaws: Vignetting</vt:lpstr>
      <vt:lpstr>Lens flaws: Radial distortion</vt:lpstr>
      <vt:lpstr>Lens flaws: Spherical aberration</vt:lpstr>
      <vt:lpstr>Lens flaws: Chromatic aberration</vt:lpstr>
      <vt:lpstr>Overview</vt:lpstr>
      <vt:lpstr>Digital camera sensors</vt:lpstr>
      <vt:lpstr>Color filter arrays</vt:lpstr>
      <vt:lpstr>Color filter arrays</vt:lpstr>
      <vt:lpstr>Camera response functions</vt:lpstr>
      <vt:lpstr>Camera response functions</vt:lpstr>
      <vt:lpstr>Camera response functions – simulated images</vt:lpstr>
      <vt:lpstr>Misc. digital camera artifacts</vt:lpstr>
      <vt:lpstr>Historic milestones</vt:lpstr>
      <vt:lpstr>First digitally scanned photograph</vt:lpstr>
      <vt:lpstr>Camera sales over time</vt:lpstr>
      <vt:lpstr>Camera sales over time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604</cp:revision>
  <cp:lastPrinted>2025-10-22T15:09:20Z</cp:lastPrinted>
  <dcterms:created xsi:type="dcterms:W3CDTF">2004-08-29T23:15:23Z</dcterms:created>
  <dcterms:modified xsi:type="dcterms:W3CDTF">2025-10-24T14:12:27Z</dcterms:modified>
</cp:coreProperties>
</file>