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6"/>
  </p:notesMasterIdLst>
  <p:handoutMasterIdLst>
    <p:handoutMasterId r:id="rId47"/>
  </p:handoutMasterIdLst>
  <p:sldIdLst>
    <p:sldId id="778" r:id="rId2"/>
    <p:sldId id="779" r:id="rId3"/>
    <p:sldId id="780" r:id="rId4"/>
    <p:sldId id="782" r:id="rId5"/>
    <p:sldId id="783" r:id="rId6"/>
    <p:sldId id="781" r:id="rId7"/>
    <p:sldId id="784" r:id="rId8"/>
    <p:sldId id="785" r:id="rId9"/>
    <p:sldId id="787" r:id="rId10"/>
    <p:sldId id="786" r:id="rId11"/>
    <p:sldId id="788" r:id="rId12"/>
    <p:sldId id="789" r:id="rId13"/>
    <p:sldId id="790" r:id="rId14"/>
    <p:sldId id="793" r:id="rId15"/>
    <p:sldId id="794" r:id="rId16"/>
    <p:sldId id="795" r:id="rId17"/>
    <p:sldId id="791" r:id="rId18"/>
    <p:sldId id="792" r:id="rId19"/>
    <p:sldId id="796" r:id="rId20"/>
    <p:sldId id="797" r:id="rId21"/>
    <p:sldId id="798" r:id="rId22"/>
    <p:sldId id="800" r:id="rId23"/>
    <p:sldId id="799" r:id="rId24"/>
    <p:sldId id="801" r:id="rId25"/>
    <p:sldId id="802" r:id="rId26"/>
    <p:sldId id="803" r:id="rId27"/>
    <p:sldId id="804" r:id="rId28"/>
    <p:sldId id="805" r:id="rId29"/>
    <p:sldId id="806" r:id="rId30"/>
    <p:sldId id="807" r:id="rId31"/>
    <p:sldId id="808" r:id="rId32"/>
    <p:sldId id="811" r:id="rId33"/>
    <p:sldId id="809" r:id="rId34"/>
    <p:sldId id="810" r:id="rId35"/>
    <p:sldId id="812" r:id="rId36"/>
    <p:sldId id="813" r:id="rId37"/>
    <p:sldId id="814" r:id="rId38"/>
    <p:sldId id="815" r:id="rId39"/>
    <p:sldId id="816" r:id="rId40"/>
    <p:sldId id="818" r:id="rId41"/>
    <p:sldId id="820" r:id="rId42"/>
    <p:sldId id="817" r:id="rId43"/>
    <p:sldId id="821" r:id="rId44"/>
    <p:sldId id="819" r:id="rId45"/>
  </p:sldIdLst>
  <p:sldSz cx="12192000" cy="68580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69696"/>
    <a:srgbClr val="0000FF"/>
    <a:srgbClr val="4D4D4D"/>
    <a:srgbClr val="B2B2B2"/>
    <a:srgbClr val="808080"/>
    <a:srgbClr val="C0C0C0"/>
    <a:srgbClr val="777777"/>
    <a:srgbClr val="EAEAEA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9" autoAdjust="0"/>
    <p:restoredTop sz="86259" autoAdjust="0"/>
  </p:normalViewPr>
  <p:slideViewPr>
    <p:cSldViewPr>
      <p:cViewPr varScale="1">
        <p:scale>
          <a:sx n="110" d="100"/>
          <a:sy n="110" d="100"/>
        </p:scale>
        <p:origin x="312" y="1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fld id="{E3BA852F-F7CF-461F-ADF4-AD268D85E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06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fld id="{C088CC75-E96A-4038-84CC-E95DF30784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676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ED516-33F9-4DD9-AFFA-667B71F1A0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36092-DC51-4361-B538-712D77CC8E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76200"/>
            <a:ext cx="25908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"/>
            <a:ext cx="75692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57BD4-B2C1-4DBC-A144-7E882829A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FF23F-C6D1-4433-9D9F-083897F818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74387-295F-439B-A3D0-0866E5125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AE853-6969-4601-B59E-3B05C9403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E765E-37BD-4944-8A52-DC9B8034C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1AF85-3975-4929-AB73-015B793399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6091F-1D79-4D8F-AA52-BBC1BB2C2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55402-2DDA-4778-9587-9A59E0E54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696B7-9575-44DB-B743-B1C1DF8FC7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14400"/>
            <a:ext cx="10363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222A5A35-F03F-4389-BCAF-00317C26B9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914400" y="838200"/>
            <a:ext cx="1036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10363200" cy="8382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Last block: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03ACBC2-250B-244C-2188-6813CF46E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914400"/>
            <a:ext cx="10363200" cy="5257800"/>
          </a:xfrm>
        </p:spPr>
        <p:txBody>
          <a:bodyPr/>
          <a:lstStyle/>
          <a:p>
            <a:endParaRPr lang="en-US" sz="2400" dirty="0"/>
          </a:p>
          <a:p>
            <a:r>
              <a:rPr lang="en-US" sz="2400" dirty="0"/>
              <a:t>Classify an image into one of two classes by</a:t>
            </a:r>
          </a:p>
          <a:p>
            <a:r>
              <a:rPr lang="en-US" sz="2400" dirty="0"/>
              <a:t>	Stack some pooling, FC layers on an encoder</a:t>
            </a:r>
          </a:p>
          <a:p>
            <a:r>
              <a:rPr lang="en-US" sz="2400" dirty="0"/>
              <a:t>	Adjust result into a vector</a:t>
            </a:r>
          </a:p>
          <a:p>
            <a:r>
              <a:rPr lang="en-US" sz="2400" dirty="0"/>
              <a:t>	Pass to linear classifier</a:t>
            </a:r>
          </a:p>
          <a:p>
            <a:r>
              <a:rPr lang="en-US" sz="2400" dirty="0"/>
              <a:t>Learn all parameters with SGD and various losses </a:t>
            </a:r>
          </a:p>
          <a:p>
            <a:r>
              <a:rPr lang="en-US" sz="2400" dirty="0"/>
              <a:t>	get training examples right</a:t>
            </a:r>
          </a:p>
          <a:p>
            <a:r>
              <a:rPr lang="en-US" sz="2400" dirty="0"/>
              <a:t>		</a:t>
            </a:r>
          </a:p>
          <a:p>
            <a:r>
              <a:rPr lang="en-US" sz="2400" dirty="0"/>
              <a:t>Idea:</a:t>
            </a:r>
          </a:p>
          <a:p>
            <a:r>
              <a:rPr lang="en-US" sz="2400" dirty="0"/>
              <a:t>	exploit this machinery to improve training</a:t>
            </a:r>
          </a:p>
          <a:p>
            <a:r>
              <a:rPr lang="en-US" sz="2400" dirty="0"/>
              <a:t>	exploit this machinery to segment image</a:t>
            </a:r>
          </a:p>
          <a:p>
            <a:r>
              <a:rPr lang="en-US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26005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AF23D-E6FB-1A01-F7DC-AC44D3F7F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3E748-AF7B-BC7C-4525-EF5320355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D6E75F-A610-1A54-C0B5-1EE3F9CBB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27024"/>
            <a:ext cx="10363200" cy="30030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DFB40A-938B-E4DC-54FB-0F462E229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362444"/>
            <a:ext cx="10115118" cy="280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662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23D921-432A-48A5-1884-05F543BCC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C4A98-E2B2-2D9A-80D4-9AF5F3103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38F54-56E4-D1B2-8E38-90EB46BD5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4A2BA2-F6AA-39A1-7A6D-B57600F6F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27024"/>
            <a:ext cx="10363200" cy="30030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85F7C4-F9E8-5F34-A2E5-CA0963198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9" y="3236824"/>
            <a:ext cx="10087531" cy="285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86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7B88A-BAFF-4384-1EF7-2B6BC386A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EB9C6-4896-63E4-DF77-263340F00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FBB7FC-7CA5-FDE8-5047-614812592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89" y="1752600"/>
            <a:ext cx="11895221" cy="337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621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44108-8720-6EE4-A39A-DB057B1F8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Producing image representations with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D0068-FC89-E47A-EF40-9E9ADF2DA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Examples:</a:t>
            </a:r>
          </a:p>
          <a:p>
            <a:endParaRPr lang="en-US" dirty="0"/>
          </a:p>
          <a:p>
            <a:r>
              <a:rPr lang="en-US" dirty="0"/>
              <a:t>	Two class: 	</a:t>
            </a:r>
          </a:p>
          <a:p>
            <a:r>
              <a:rPr lang="en-US" dirty="0"/>
              <a:t>		edges</a:t>
            </a:r>
          </a:p>
          <a:p>
            <a:endParaRPr lang="en-US" dirty="0"/>
          </a:p>
          <a:p>
            <a:r>
              <a:rPr lang="en-US" dirty="0"/>
              <a:t>	Multi-class:</a:t>
            </a:r>
          </a:p>
          <a:p>
            <a:r>
              <a:rPr lang="en-US" dirty="0"/>
              <a:t>		interest points</a:t>
            </a:r>
          </a:p>
          <a:p>
            <a:r>
              <a:rPr lang="en-US" dirty="0"/>
              <a:t>		semantic segmentation</a:t>
            </a:r>
          </a:p>
        </p:txBody>
      </p:sp>
    </p:spTree>
    <p:extLst>
      <p:ext uri="{BB962C8B-B14F-4D97-AF65-F5344CB8AC3E}">
        <p14:creationId xmlns:p14="http://schemas.microsoft.com/office/powerpoint/2010/main" val="848736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CAC09-2251-9064-5EC6-64DE07C1F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8A587-A775-44DA-46D3-F3D1F9CD6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Training is tricky</a:t>
            </a:r>
          </a:p>
          <a:p>
            <a:r>
              <a:rPr lang="en-US" dirty="0"/>
              <a:t>	No ”true” ground truth!</a:t>
            </a:r>
          </a:p>
          <a:p>
            <a:r>
              <a:rPr lang="en-US" dirty="0"/>
              <a:t>Berkeley segmentation data set:</a:t>
            </a:r>
          </a:p>
          <a:p>
            <a:r>
              <a:rPr lang="en-US" dirty="0"/>
              <a:t>	get numerous people to mark boundaries in images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70C25B-645A-5136-AD34-9FD875722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4089400"/>
            <a:ext cx="6705600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480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D3549-F4BC-433D-CE99-4DCB41BE2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Zoom on ground truth – multiple ground truths!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FFC6C-2C79-2997-6838-918A6B633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6883CF-0037-B51E-DB75-1A42B4F39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394106"/>
            <a:ext cx="7416800" cy="56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7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C45DA-106B-C442-47A0-9B89B30F6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C34E3-475D-46BE-1447-5EA4CE415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03E78A-6108-E956-28A4-D4F6A27AD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78" y="1741861"/>
            <a:ext cx="11629244" cy="254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854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8EEFB-6895-474F-D4FA-108D8BDCD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points using classification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2A946-5EDE-C143-DA8A-DAC8EF62D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a high level, straightforward</a:t>
            </a:r>
          </a:p>
          <a:p>
            <a:endParaRPr lang="en-US" dirty="0"/>
          </a:p>
          <a:p>
            <a:r>
              <a:rPr lang="en-US" dirty="0"/>
              <a:t>	construct decoder to produce a score at each pixel</a:t>
            </a:r>
          </a:p>
          <a:p>
            <a:r>
              <a:rPr lang="en-US" dirty="0"/>
              <a:t>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interpret the score as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2BE288-D8D5-200D-4F84-9A47A384A51E}"/>
              </a:ext>
            </a:extLst>
          </p:cNvPr>
          <p:cNvSpPr txBox="1"/>
          <p:nvPr/>
        </p:nvSpPr>
        <p:spPr>
          <a:xfrm>
            <a:off x="7566238" y="3464466"/>
            <a:ext cx="938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score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04D2F8-A4CE-C5FB-4431-3258063ECE3B}"/>
              </a:ext>
            </a:extLst>
          </p:cNvPr>
          <p:cNvSpPr txBox="1"/>
          <p:nvPr/>
        </p:nvSpPr>
        <p:spPr>
          <a:xfrm>
            <a:off x="7691919" y="4250432"/>
            <a:ext cx="2497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location in image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33AF1F-4EAF-F31A-C405-38B39F1DF7C8}"/>
              </a:ext>
            </a:extLst>
          </p:cNvPr>
          <p:cNvSpPr txBox="1"/>
          <p:nvPr/>
        </p:nvSpPr>
        <p:spPr>
          <a:xfrm>
            <a:off x="9567161" y="5088632"/>
            <a:ext cx="1024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C01124-3DF2-0992-F8D9-F0E26FF26CB0}"/>
              </a:ext>
            </a:extLst>
          </p:cNvPr>
          <p:cNvSpPr txBox="1"/>
          <p:nvPr/>
        </p:nvSpPr>
        <p:spPr>
          <a:xfrm>
            <a:off x="10225408" y="1535111"/>
            <a:ext cx="17427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network</a:t>
            </a:r>
          </a:p>
          <a:p>
            <a:r>
              <a:rPr lang="en-US" dirty="0"/>
              <a:t>parameters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11F6E59-E088-5E80-2222-31A28ED650EA}"/>
              </a:ext>
            </a:extLst>
          </p:cNvPr>
          <p:cNvCxnSpPr>
            <a:cxnSpLocks/>
          </p:cNvCxnSpPr>
          <p:nvPr/>
        </p:nvCxnSpPr>
        <p:spPr bwMode="auto">
          <a:xfrm flipV="1">
            <a:off x="9965400" y="3429000"/>
            <a:ext cx="0" cy="794451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B045573-AD59-FB3C-DD9E-7C0079F67222}"/>
              </a:ext>
            </a:extLst>
          </p:cNvPr>
          <p:cNvCxnSpPr>
            <a:cxnSpLocks/>
          </p:cNvCxnSpPr>
          <p:nvPr/>
        </p:nvCxnSpPr>
        <p:spPr bwMode="auto">
          <a:xfrm flipV="1">
            <a:off x="10321039" y="3455981"/>
            <a:ext cx="0" cy="1573219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CC56472-E30C-0213-A296-A3E4024CB54E}"/>
              </a:ext>
            </a:extLst>
          </p:cNvPr>
          <p:cNvCxnSpPr>
            <a:cxnSpLocks/>
          </p:cNvCxnSpPr>
          <p:nvPr/>
        </p:nvCxnSpPr>
        <p:spPr bwMode="auto">
          <a:xfrm flipV="1">
            <a:off x="8589756" y="3310359"/>
            <a:ext cx="914163" cy="376454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2B6E417-0C30-85EF-02BA-49139D478FBC}"/>
              </a:ext>
            </a:extLst>
          </p:cNvPr>
          <p:cNvCxnSpPr>
            <a:cxnSpLocks/>
          </p:cNvCxnSpPr>
          <p:nvPr/>
        </p:nvCxnSpPr>
        <p:spPr bwMode="auto">
          <a:xfrm>
            <a:off x="10668000" y="2467445"/>
            <a:ext cx="4062" cy="557427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5332CAA1-6CC3-B29B-7A2C-4BC23A03E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8716" y="3081894"/>
            <a:ext cx="1320800" cy="3683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5AD5FD8-46DF-DD40-74E2-F2F153ED6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5637997"/>
            <a:ext cx="56134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53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157FEEB-4643-03EF-2DB2-465DF6FFCC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3F63A-728B-6001-BFA6-5CFF7AD3D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points using classification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111A7-2775-665F-0C31-066AD16F8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a high level, straightforward</a:t>
            </a:r>
          </a:p>
          <a:p>
            <a:endParaRPr lang="en-US" dirty="0"/>
          </a:p>
          <a:p>
            <a:r>
              <a:rPr lang="en-US" dirty="0"/>
              <a:t>	Loss at a particular location for a particular example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Loss for network:</a:t>
            </a:r>
          </a:p>
          <a:p>
            <a:r>
              <a:rPr lang="en-US" dirty="0"/>
              <a:t>		sum over all locations of all markups of all examples</a:t>
            </a:r>
          </a:p>
          <a:p>
            <a:endParaRPr lang="en-US" dirty="0"/>
          </a:p>
          <a:p>
            <a:r>
              <a:rPr lang="en-US" dirty="0"/>
              <a:t>	</a:t>
            </a:r>
          </a:p>
          <a:p>
            <a:r>
              <a:rPr lang="en-US" dirty="0"/>
              <a:t>	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A168B9-C884-7693-EFC7-BE683B004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5181600"/>
            <a:ext cx="7772400" cy="13352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2F75B2-5757-9FE0-A393-225A3F683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514600"/>
            <a:ext cx="7116489" cy="133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236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65CD2-129A-BFB7-A3EA-52ECC1E77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 badly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18D3A-C1BE-8EEF-402B-E9652A5E1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Edge points are rare</a:t>
            </a:r>
          </a:p>
          <a:p>
            <a:r>
              <a:rPr lang="en-US" sz="2400" dirty="0"/>
              <a:t>	it is hard to beat just saying there aren’t any</a:t>
            </a:r>
          </a:p>
          <a:p>
            <a:endParaRPr lang="en-US" sz="2400" dirty="0"/>
          </a:p>
          <a:p>
            <a:r>
              <a:rPr lang="en-US" sz="2400" dirty="0"/>
              <a:t>Idea:</a:t>
            </a:r>
          </a:p>
          <a:p>
            <a:r>
              <a:rPr lang="en-US" sz="2400" dirty="0"/>
              <a:t>	reweight loss (high weight on edge points, low on non-edge)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32CFAA-038A-512C-68FC-E04B31843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3944674"/>
            <a:ext cx="9448800" cy="27190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24AE1F-50D2-C9DE-7649-C32C3D004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3252589"/>
            <a:ext cx="9296400" cy="61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3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030F4-98AD-D6E8-78F0-571A1E57B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a denoiser with a classifier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EB874-3802-2C4C-EFA5-D7D7C8217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Idea:</a:t>
            </a:r>
          </a:p>
          <a:p>
            <a:r>
              <a:rPr lang="en-US" dirty="0"/>
              <a:t>	if a classifier can tell the difference between a denoised image and a real one, the denoiser isn’t working right</a:t>
            </a:r>
          </a:p>
          <a:p>
            <a:endParaRPr lang="en-US" dirty="0"/>
          </a:p>
          <a:p>
            <a:r>
              <a:rPr lang="en-US" dirty="0"/>
              <a:t>	use the classifier to improve the denoiser</a:t>
            </a:r>
          </a:p>
          <a:p>
            <a:endParaRPr lang="en-US" dirty="0"/>
          </a:p>
          <a:p>
            <a:r>
              <a:rPr lang="en-US" dirty="0"/>
              <a:t>Easy to state, quite delicate in practice</a:t>
            </a:r>
          </a:p>
        </p:txBody>
      </p:sp>
    </p:spTree>
    <p:extLst>
      <p:ext uri="{BB962C8B-B14F-4D97-AF65-F5344CB8AC3E}">
        <p14:creationId xmlns:p14="http://schemas.microsoft.com/office/powerpoint/2010/main" val="916975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5D853-56FE-1AF2-B497-8CC782E05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2B7AA-05BB-ABA4-5DEC-1D27EE080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Works fine, but</a:t>
            </a:r>
          </a:p>
          <a:p>
            <a:r>
              <a:rPr lang="en-US" dirty="0"/>
              <a:t>		evaluation is quite tricky (notes)</a:t>
            </a:r>
          </a:p>
          <a:p>
            <a:r>
              <a:rPr lang="en-US" dirty="0"/>
              <a:t>			essentially, putting an edge point close to the right 			location should have some value</a:t>
            </a:r>
          </a:p>
          <a:p>
            <a:r>
              <a:rPr lang="en-US" dirty="0"/>
              <a:t>			scoring appropriately requires care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1D481D-2F90-83C5-2184-953487215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1" y="-78130"/>
            <a:ext cx="12282416" cy="350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51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8C79D-0FBB-A321-1560-868CB10A8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Multi-class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ECB96-B054-81BF-4335-580E16C3D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Example:</a:t>
            </a:r>
          </a:p>
          <a:p>
            <a:r>
              <a:rPr lang="en-US" dirty="0"/>
              <a:t>	Attach a label to each pixel in the image</a:t>
            </a:r>
          </a:p>
          <a:p>
            <a:r>
              <a:rPr lang="en-US" dirty="0"/>
              <a:t>	Label is chosen from k alternatives</a:t>
            </a:r>
          </a:p>
          <a:p>
            <a:r>
              <a:rPr lang="en-US" dirty="0"/>
              <a:t>		</a:t>
            </a:r>
            <a:r>
              <a:rPr lang="en-US" dirty="0" err="1"/>
              <a:t>eg</a:t>
            </a:r>
            <a:r>
              <a:rPr lang="en-US" dirty="0"/>
              <a:t>:  road, car, sky, lamppost, tree, sidewalk, pedestrian, </a:t>
            </a:r>
          </a:p>
          <a:p>
            <a:r>
              <a:rPr lang="en-US" dirty="0"/>
              <a:t>			unknown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88BB2A-2BF8-A8CA-471D-EBD8017FC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1216263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1727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41613-D2DA-2DC7-687D-F85B620BF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Multiclass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F07DA-CCFE-01A8-AD4B-A8C6D0BCF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Attach a one-hot vector to each example</a:t>
            </a:r>
          </a:p>
          <a:p>
            <a:r>
              <a:rPr lang="en-US" dirty="0"/>
              <a:t>	k dimensional, all entries zero except one which is one</a:t>
            </a:r>
          </a:p>
          <a:p>
            <a:r>
              <a:rPr lang="en-US" dirty="0"/>
              <a:t>	corresponding to true class</a:t>
            </a:r>
          </a:p>
          <a:p>
            <a:endParaRPr lang="en-US" dirty="0"/>
          </a:p>
          <a:p>
            <a:r>
              <a:rPr lang="en-US" dirty="0"/>
              <a:t>Produce one score per class </a:t>
            </a:r>
          </a:p>
          <a:p>
            <a:r>
              <a:rPr lang="en-US" dirty="0"/>
              <a:t>	per location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B57DC6-0972-2C1C-973C-38F396CCC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2074403"/>
            <a:ext cx="5688105" cy="466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5781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DB215-CD32-80C5-F1CF-8F1F45180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Multi-class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C7184-828D-6D18-3DF1-637856E19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8BBA68-275E-7823-D846-3617BEF80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95400"/>
            <a:ext cx="10149574" cy="404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079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EB8C4-AB02-A536-4D9F-C1A5DCF18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 for multi-class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6278F-E882-22E0-2C0A-D743F206B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953DDC-15B6-34E4-4D6E-98E95F9A3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914400"/>
            <a:ext cx="9997440" cy="555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1938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DAEEB-E2E4-B371-E951-C54485119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also a cross-entropy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8BF0C-3381-899F-F326-917E76E26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04391F-E500-75C0-5DE5-926E5D200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589" y="1150731"/>
            <a:ext cx="11176822" cy="502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662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D0A03-6706-793F-C0A2-AC115D114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more detail...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71144-12B2-BA31-030D-53DB8B648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Achieve this by constructing decoder to have k-dim vector at each location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F16642-FCE1-5F00-FCCF-DC10ECE7D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2074403"/>
            <a:ext cx="5688105" cy="466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1127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491F5-84F6-13CE-B34E-924AF0FD3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 points:  Finding interest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1AB53-EFD8-00B6-FACB-9C74D747A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/>
          </a:p>
          <a:p>
            <a:r>
              <a:rPr lang="en-US" sz="2400" dirty="0" err="1"/>
              <a:t>Superpoint</a:t>
            </a:r>
            <a:r>
              <a:rPr lang="en-US" sz="2400" dirty="0"/>
              <a:t>:</a:t>
            </a:r>
          </a:p>
          <a:p>
            <a:r>
              <a:rPr lang="en-US" sz="2400" dirty="0"/>
              <a:t>	Break 8M X 8N image into 8x8 windows</a:t>
            </a:r>
          </a:p>
          <a:p>
            <a:r>
              <a:rPr lang="en-US" sz="2400" dirty="0"/>
              <a:t>	Classify each window into 65 classes:</a:t>
            </a:r>
          </a:p>
          <a:p>
            <a:r>
              <a:rPr lang="en-US" sz="2400" dirty="0"/>
              <a:t>		64 locations and one “no-interest point in this window”</a:t>
            </a:r>
          </a:p>
          <a:p>
            <a:r>
              <a:rPr lang="en-US" sz="2400" dirty="0"/>
              <a:t>		so decoder produces 65 X M X N block</a:t>
            </a:r>
          </a:p>
          <a:p>
            <a:r>
              <a:rPr lang="en-US" sz="2400" dirty="0"/>
              <a:t>	[This can be refined...]</a:t>
            </a:r>
          </a:p>
          <a:p>
            <a:endParaRPr lang="en-US" sz="2400" dirty="0"/>
          </a:p>
          <a:p>
            <a:r>
              <a:rPr lang="en-US" sz="2400" dirty="0"/>
              <a:t>Training:</a:t>
            </a:r>
          </a:p>
          <a:p>
            <a:r>
              <a:rPr lang="en-US" sz="2400" dirty="0"/>
              <a:t>	First, make a lot of synthetic images with known corner locations</a:t>
            </a:r>
          </a:p>
          <a:p>
            <a:r>
              <a:rPr lang="en-US" sz="2400" dirty="0"/>
              <a:t>		then train purely discriminatively (you know where the corners are!)</a:t>
            </a:r>
          </a:p>
        </p:txBody>
      </p:sp>
    </p:spTree>
    <p:extLst>
      <p:ext uri="{BB962C8B-B14F-4D97-AF65-F5344CB8AC3E}">
        <p14:creationId xmlns:p14="http://schemas.microsoft.com/office/powerpoint/2010/main" val="5856973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CC2E4-0251-A3FC-F2F0-408DB925C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Yields </a:t>
            </a:r>
            <a:r>
              <a:rPr lang="en-US" dirty="0" err="1"/>
              <a:t>MagicPoint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1733CB-7611-BEC8-A88B-7A9927F52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7" y="1676400"/>
            <a:ext cx="11487763" cy="33127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AAD75F-1DA2-3E22-FD08-0D77C7011527}"/>
              </a:ext>
            </a:extLst>
          </p:cNvPr>
          <p:cNvSpPr txBox="1"/>
          <p:nvPr/>
        </p:nvSpPr>
        <p:spPr>
          <a:xfrm>
            <a:off x="4421984" y="5410200"/>
            <a:ext cx="3348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But you can do better...</a:t>
            </a:r>
          </a:p>
        </p:txBody>
      </p:sp>
    </p:spTree>
    <p:extLst>
      <p:ext uri="{BB962C8B-B14F-4D97-AF65-F5344CB8AC3E}">
        <p14:creationId xmlns:p14="http://schemas.microsoft.com/office/powerpoint/2010/main" val="37312473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0FBD8-B92B-A8F2-236D-E262DE87F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Heatmaps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3F1A3-36ED-91A3-8AFC-32DC409BB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/>
          </a:p>
          <a:p>
            <a:r>
              <a:rPr lang="en-US" sz="2400" dirty="0"/>
              <a:t>Take the 65 x M x N block, compute the probabilities, </a:t>
            </a:r>
          </a:p>
          <a:p>
            <a:r>
              <a:rPr lang="en-US" sz="2400" dirty="0"/>
              <a:t> 	drop the “no interest point” score to get a 64 x M x N block of scores</a:t>
            </a:r>
          </a:p>
          <a:p>
            <a:r>
              <a:rPr lang="en-US" sz="2400" dirty="0"/>
              <a:t>	These don’t sum to one, cause one option is missing.</a:t>
            </a:r>
          </a:p>
          <a:p>
            <a:endParaRPr lang="en-US" sz="2400" dirty="0"/>
          </a:p>
          <a:p>
            <a:r>
              <a:rPr lang="en-US" sz="2400" dirty="0"/>
              <a:t>Turn this into a 1 x (8 M) x (8 N) “image” – each pixel has a value that indicates the ”probability” of an interest point at that location</a:t>
            </a:r>
          </a:p>
          <a:p>
            <a:endParaRPr lang="en-US" sz="2400" dirty="0"/>
          </a:p>
          <a:p>
            <a:r>
              <a:rPr lang="en-US" sz="2400" dirty="0"/>
              <a:t>	</a:t>
            </a:r>
          </a:p>
          <a:p>
            <a:pPr algn="ctr"/>
            <a:r>
              <a:rPr lang="en-US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41232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07AE0-4C11-A324-8AEA-D288264D2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Obvious strategy that DOESN’T WORK -I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3F2F4-638E-8177-9796-D2A0E14DF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4AEB61-C2C6-CAF2-6D94-F7C7E2AEE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14400"/>
            <a:ext cx="10820400" cy="555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4135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E6791-14D9-F1B4-5D86-65196BFC8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dirty="0" err="1"/>
              <a:t>MagicPoint</a:t>
            </a:r>
            <a:r>
              <a:rPr lang="en-US" dirty="0"/>
              <a:t> heatmaps to train ....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359E6-CFC6-2230-C805-88EDD8FAC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Now take a natural image     , form a heatmap</a:t>
            </a:r>
          </a:p>
          <a:p>
            <a:r>
              <a:rPr lang="en-US" sz="2400" dirty="0"/>
              <a:t>	Apply an affine transform A, to get A(I) and H(A(I))</a:t>
            </a:r>
          </a:p>
          <a:p>
            <a:endParaRPr lang="en-US" sz="2400" dirty="0"/>
          </a:p>
          <a:p>
            <a:r>
              <a:rPr lang="en-US" sz="2400" dirty="0"/>
              <a:t>				should be the same as              where they overlap!</a:t>
            </a:r>
          </a:p>
          <a:p>
            <a:endParaRPr lang="en-US" sz="2400" dirty="0"/>
          </a:p>
          <a:p>
            <a:r>
              <a:rPr lang="en-US" sz="2400" dirty="0"/>
              <a:t>Idea:</a:t>
            </a:r>
          </a:p>
          <a:p>
            <a:r>
              <a:rPr lang="en-US" sz="2400" dirty="0"/>
              <a:t>	get a collection of random affine transformations </a:t>
            </a:r>
            <a:r>
              <a:rPr lang="en-US" sz="2400" dirty="0" err="1"/>
              <a:t>A_n</a:t>
            </a:r>
            <a:endParaRPr lang="en-US" sz="2400" dirty="0"/>
          </a:p>
          <a:p>
            <a:r>
              <a:rPr lang="en-US" sz="2400" dirty="0"/>
              <a:t>	Now compute an average of 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Second, use this as a target distribution for training</a:t>
            </a:r>
          </a:p>
          <a:p>
            <a:r>
              <a:rPr lang="en-US" sz="2400" dirty="0"/>
              <a:t>	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7C1196-FCED-DD82-B12F-2CFA9DE09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4343400"/>
            <a:ext cx="2667000" cy="901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28FC7E-F9FC-F597-9C71-FACE77111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8350" y="1022350"/>
            <a:ext cx="254000" cy="25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B34344-6EBA-C502-D4CC-588D71F473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5700" y="965200"/>
            <a:ext cx="736600" cy="368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CE4018-E88D-542F-2374-5AE010586B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2286000"/>
            <a:ext cx="2197100" cy="419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0E683C-8A3B-0805-F15A-E3A4BFCAE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0163" y="2311400"/>
            <a:ext cx="7366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1582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9F670-6E15-CF02-F86A-6988109B0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SuperPoint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3D1C6-25A1-67D3-0CF9-1F47633C2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24E35E-A6C0-59AB-807A-A66BE3A34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18258"/>
            <a:ext cx="11405016" cy="33772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C9CE7E-964F-FA5D-9647-4D08FACCEE8D}"/>
              </a:ext>
            </a:extLst>
          </p:cNvPr>
          <p:cNvSpPr txBox="1"/>
          <p:nvPr/>
        </p:nvSpPr>
        <p:spPr>
          <a:xfrm>
            <a:off x="8153400" y="4541338"/>
            <a:ext cx="2324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Target heatmap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7F246C7-E574-C3F1-731D-38362C1E9421}"/>
              </a:ext>
            </a:extLst>
          </p:cNvPr>
          <p:cNvCxnSpPr/>
          <p:nvPr/>
        </p:nvCxnSpPr>
        <p:spPr bwMode="auto">
          <a:xfrm flipV="1">
            <a:off x="9294293" y="3350410"/>
            <a:ext cx="0" cy="119092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1329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9C22C-C91C-CDD4-AABC-B371D5F3F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Locating the interest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2D5E-8444-8590-4867-3225C3724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Take the scores from the trained decoder, threshold</a:t>
            </a:r>
          </a:p>
          <a:p>
            <a:r>
              <a:rPr lang="en-US" dirty="0"/>
              <a:t>	interest points at locations where the score&gt;threshold</a:t>
            </a:r>
          </a:p>
          <a:p>
            <a:endParaRPr lang="en-US" dirty="0"/>
          </a:p>
          <a:p>
            <a:r>
              <a:rPr lang="en-US" dirty="0"/>
              <a:t>These are on 8M x 8N grid</a:t>
            </a:r>
          </a:p>
        </p:txBody>
      </p:sp>
    </p:spTree>
    <p:extLst>
      <p:ext uri="{BB962C8B-B14F-4D97-AF65-F5344CB8AC3E}">
        <p14:creationId xmlns:p14="http://schemas.microsoft.com/office/powerpoint/2010/main" val="23904425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780C0-42C0-A74B-C0F3-AA592A97A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improvements from heatmap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F3872-E318-E2E8-2388-32D5AA5B8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ACE49F-F1A7-C166-E492-AA5BFAB5C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939832"/>
            <a:ext cx="7772400" cy="26034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70902B-A428-6DBB-0F3C-8D0201EF0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3642092"/>
            <a:ext cx="7772400" cy="243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0873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1C881-83D7-C2AE-4CE3-DD2888F78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to describe the interest 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04469-C7D7-D290-0635-40DA6F38E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a second decoder.</a:t>
            </a:r>
          </a:p>
          <a:p>
            <a:r>
              <a:rPr lang="en-US" dirty="0"/>
              <a:t>	This decodes to a d x M x N block of descriptors</a:t>
            </a:r>
          </a:p>
          <a:p>
            <a:r>
              <a:rPr lang="en-US" dirty="0"/>
              <a:t>		(but the interest point locations are on (8M x8N) </a:t>
            </a:r>
          </a:p>
          <a:p>
            <a:r>
              <a:rPr lang="en-US" dirty="0"/>
              <a:t>		grid – </a:t>
            </a:r>
            <a:r>
              <a:rPr lang="en-US" dirty="0" err="1"/>
              <a:t>upsample</a:t>
            </a:r>
            <a:r>
              <a:rPr lang="en-US" dirty="0"/>
              <a:t> and interpolate) </a:t>
            </a:r>
          </a:p>
          <a:p>
            <a:endParaRPr lang="en-US" dirty="0"/>
          </a:p>
          <a:p>
            <a:r>
              <a:rPr lang="en-US" dirty="0"/>
              <a:t>Now use a version of the affine trick</a:t>
            </a:r>
          </a:p>
          <a:p>
            <a:r>
              <a:rPr lang="en-US" dirty="0"/>
              <a:t>	For image I and image A(I) you know which pairs of tiles correspond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8447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9FE18-AFFC-9777-9BE5-204DE9101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FDFFD-897C-FD61-1AB6-F6E4FAB0C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3EF91C-838F-57A7-2B42-0225A727E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906" y="2133600"/>
            <a:ext cx="10968187" cy="219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34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34863-94B8-7F81-4C1A-33C2A2AF7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Tile correspondences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D49DB-2290-9B72-279B-454779C1B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DE9B33-0035-1131-9FED-83AFDD654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635" y="1295400"/>
            <a:ext cx="10664729" cy="540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3972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E0CC3-F977-EC29-1BA9-200478F5F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D2846-1E97-BE86-40D1-8F095AB20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9EE201-A692-8A92-E085-EEBD00E94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09" y="1676400"/>
            <a:ext cx="11975183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6666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D75DE-67CF-877D-67A3-FA54C4FD0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segmentation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73BEC-2ED9-AABC-BC6A-2B3659F89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Label pixels in images with labels taken from a vocabulary</a:t>
            </a:r>
          </a:p>
          <a:p>
            <a:endParaRPr lang="en-US" dirty="0"/>
          </a:p>
          <a:p>
            <a:r>
              <a:rPr lang="en-US" dirty="0"/>
              <a:t>Notice there are two kinds of label</a:t>
            </a:r>
          </a:p>
          <a:p>
            <a:r>
              <a:rPr lang="en-US" dirty="0"/>
              <a:t>	“things” == count nouns == what you can count</a:t>
            </a:r>
          </a:p>
          <a:p>
            <a:r>
              <a:rPr lang="en-US" dirty="0"/>
              <a:t>		car, pedestrian, bike, dog, ...</a:t>
            </a:r>
          </a:p>
          <a:p>
            <a:r>
              <a:rPr lang="en-US" dirty="0"/>
              <a:t>	“stuff” == mass nouns == others</a:t>
            </a:r>
          </a:p>
          <a:p>
            <a:r>
              <a:rPr lang="en-US" dirty="0"/>
              <a:t>		grass, sky, water, cloud, ...</a:t>
            </a:r>
          </a:p>
        </p:txBody>
      </p:sp>
    </p:spTree>
    <p:extLst>
      <p:ext uri="{BB962C8B-B14F-4D97-AF65-F5344CB8AC3E}">
        <p14:creationId xmlns:p14="http://schemas.microsoft.com/office/powerpoint/2010/main" val="26474916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A5F17CB-7E8D-CC45-5803-5FDD50825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FC5B7-9C05-CC12-5955-4B895032E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segmentation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24AB9-68B6-A46C-F855-988FC9F0E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 number of variants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	 ?  - thing labels only</a:t>
            </a:r>
          </a:p>
          <a:p>
            <a:r>
              <a:rPr lang="en-US" dirty="0"/>
              <a:t>	 ?  - stuff labels only</a:t>
            </a:r>
          </a:p>
          <a:p>
            <a:endParaRPr lang="en-US" dirty="0"/>
          </a:p>
          <a:p>
            <a:r>
              <a:rPr lang="en-US" dirty="0"/>
              <a:t>	Instance segmentation – distinguish between individual 	objects, so car 1, car 2, pedestrian 1, pedestrian 2</a:t>
            </a:r>
          </a:p>
          <a:p>
            <a:endParaRPr lang="en-US" dirty="0"/>
          </a:p>
          <a:p>
            <a:r>
              <a:rPr lang="en-US" dirty="0"/>
              <a:t>	Panoptic segmentation – every pixel gets a label</a:t>
            </a:r>
          </a:p>
        </p:txBody>
      </p:sp>
    </p:spTree>
    <p:extLst>
      <p:ext uri="{BB962C8B-B14F-4D97-AF65-F5344CB8AC3E}">
        <p14:creationId xmlns:p14="http://schemas.microsoft.com/office/powerpoint/2010/main" val="641073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34D07-2898-4F79-66BE-968F4904BF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9AF54-503E-9F6D-541F-F293E1A45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Obvious strategy that DOESN’T WORK -II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66DB9-94C8-CD16-717C-25B2E13AF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Strategy:</a:t>
            </a:r>
          </a:p>
          <a:p>
            <a:endParaRPr lang="en-US" dirty="0"/>
          </a:p>
          <a:p>
            <a:r>
              <a:rPr lang="en-US" dirty="0"/>
              <a:t>	train autoencoder, fix</a:t>
            </a:r>
          </a:p>
          <a:p>
            <a:r>
              <a:rPr lang="en-US" dirty="0"/>
              <a:t>	make a lot of denoised images</a:t>
            </a:r>
          </a:p>
          <a:p>
            <a:r>
              <a:rPr lang="en-US" dirty="0"/>
              <a:t>	train classifier to spot denoised images</a:t>
            </a:r>
          </a:p>
          <a:p>
            <a:r>
              <a:rPr lang="en-US" dirty="0"/>
              <a:t>	continue to train autoencoder, using loss from previous slide</a:t>
            </a:r>
          </a:p>
          <a:p>
            <a:pPr algn="ctr"/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302405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F2614-6A9A-A7AF-A43A-D2C885A52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F452B-C134-8015-F35F-17F517C8A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BD5C69-9718-71BD-4022-E6F9CE1C9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934656"/>
            <a:ext cx="7772400" cy="32199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951100-58FE-727E-1E9E-EDC3598D2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8596" y="4670942"/>
            <a:ext cx="7936260" cy="169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3179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F2E09-ECF6-38BA-C7FB-129CC65AD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7D467-DCB5-F066-9CA3-941E2FD83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Some labels are class labels (‘car’, ‘bicycle’), </a:t>
            </a:r>
          </a:p>
          <a:p>
            <a:r>
              <a:rPr lang="en-US" dirty="0"/>
              <a:t>	some are category labels (‘vehicle’)</a:t>
            </a:r>
          </a:p>
          <a:p>
            <a:endParaRPr lang="en-US" dirty="0"/>
          </a:p>
          <a:p>
            <a:r>
              <a:rPr lang="en-US" dirty="0" err="1"/>
              <a:t>IoU</a:t>
            </a:r>
            <a:r>
              <a:rPr lang="en-US" dirty="0"/>
              <a:t> per class</a:t>
            </a:r>
          </a:p>
          <a:p>
            <a:r>
              <a:rPr lang="en-US" dirty="0"/>
              <a:t>	0.76 on Kitti leaderboard</a:t>
            </a:r>
          </a:p>
          <a:p>
            <a:endParaRPr lang="en-US" dirty="0"/>
          </a:p>
          <a:p>
            <a:r>
              <a:rPr lang="en-US" dirty="0" err="1"/>
              <a:t>IoU</a:t>
            </a:r>
            <a:r>
              <a:rPr lang="en-US" dirty="0"/>
              <a:t> per category</a:t>
            </a:r>
          </a:p>
          <a:p>
            <a:r>
              <a:rPr lang="en-US" dirty="0"/>
              <a:t>	0.9 on Kitti leaderboard</a:t>
            </a:r>
          </a:p>
        </p:txBody>
      </p:sp>
    </p:spTree>
    <p:extLst>
      <p:ext uri="{BB962C8B-B14F-4D97-AF65-F5344CB8AC3E}">
        <p14:creationId xmlns:p14="http://schemas.microsoft.com/office/powerpoint/2010/main" val="8884776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28F35-1584-FC3B-6617-ED7CA8420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segmentation on Kitti (labelled data)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72A88-962A-C484-2072-07C67E184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096FCD-AA6C-C89E-A54C-3FA3518FA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732" y="1102330"/>
            <a:ext cx="10439400" cy="465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859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F6648-9706-BD30-C911-722FD4543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MS-</a:t>
            </a:r>
            <a:r>
              <a:rPr lang="en-US" dirty="0" err="1"/>
              <a:t>CoCo</a:t>
            </a:r>
            <a:r>
              <a:rPr lang="en-US" dirty="0"/>
              <a:t> dataset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2CBC0-0CDB-C07A-1210-A8EE651AC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3D1FC8-BDDF-74EA-6B36-361C4774B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70979"/>
            <a:ext cx="11963400" cy="489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934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E4FDC-4A14-FB92-3748-7ED2BB0D5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4D246-6AD1-3DBE-96BD-1EFBEB5D8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Datasets in text</a:t>
            </a:r>
          </a:p>
          <a:p>
            <a:endParaRPr lang="en-US" dirty="0"/>
          </a:p>
          <a:p>
            <a:r>
              <a:rPr lang="en-US" dirty="0"/>
              <a:t>Numerous </a:t>
            </a:r>
            <a:r>
              <a:rPr lang="en-US" dirty="0" err="1"/>
              <a:t>segmenters</a:t>
            </a:r>
            <a:r>
              <a:rPr lang="en-US" dirty="0"/>
              <a:t> online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078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1086A7-45C3-E557-44D1-0BA24A457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78FBD-1779-7A8C-32EF-5CCEB4F16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Obvious strategy that DOESN’T WORK -III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CB501-B2F9-429E-B42F-E88A1FCDD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/>
          </a:p>
          <a:p>
            <a:r>
              <a:rPr lang="en-US" sz="2400" dirty="0"/>
              <a:t>Fails (easy – try it!)</a:t>
            </a:r>
          </a:p>
          <a:p>
            <a:endParaRPr lang="en-US" sz="2400" dirty="0"/>
          </a:p>
          <a:p>
            <a:r>
              <a:rPr lang="en-US" sz="2400" dirty="0"/>
              <a:t>Fails because:</a:t>
            </a:r>
          </a:p>
          <a:p>
            <a:r>
              <a:rPr lang="en-US" sz="2400" dirty="0"/>
              <a:t>	Classifier is good at spotting some error that is characteristic of the 	autoencoder; if the autoencoder learns NOT TO MAKE THAT 	ERROR, it’ll be fine – but it could make some other, new error.</a:t>
            </a:r>
          </a:p>
          <a:p>
            <a:r>
              <a:rPr lang="en-US" sz="2400" dirty="0"/>
              <a:t>		But the classifier can’t spot that!</a:t>
            </a:r>
          </a:p>
        </p:txBody>
      </p:sp>
    </p:spTree>
    <p:extLst>
      <p:ext uri="{BB962C8B-B14F-4D97-AF65-F5344CB8AC3E}">
        <p14:creationId xmlns:p14="http://schemas.microsoft.com/office/powerpoint/2010/main" val="3817551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F577C-AA67-28D1-647C-8EC861D2E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effective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16039-8C36-E5FF-B190-1DDD6101C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Repeat: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F7B8FA-4A47-DFA9-140C-1EB7592A7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538824"/>
            <a:ext cx="7772400" cy="397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719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FC7CB-09D0-9B0A-9D49-2DF79BA70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effective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F04BF-0FF0-F73D-F58B-EC0821440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Notice the classifier isn’t really producing a loss</a:t>
            </a:r>
          </a:p>
          <a:p>
            <a:r>
              <a:rPr lang="en-US" dirty="0"/>
              <a:t>	because each time you improve the autoencoder, you are using a slightly different classifier</a:t>
            </a:r>
          </a:p>
          <a:p>
            <a:endParaRPr lang="en-US" dirty="0"/>
          </a:p>
          <a:p>
            <a:r>
              <a:rPr lang="en-US" dirty="0"/>
              <a:t>But it does give you a gradient...</a:t>
            </a:r>
          </a:p>
          <a:p>
            <a:endParaRPr lang="en-US" dirty="0"/>
          </a:p>
          <a:p>
            <a:r>
              <a:rPr lang="en-US" dirty="0"/>
              <a:t>The classifier is often referred to as an adversary</a:t>
            </a:r>
          </a:p>
          <a:p>
            <a:r>
              <a:rPr lang="en-US" dirty="0"/>
              <a:t>The value it makes is an adversarial loss</a:t>
            </a:r>
          </a:p>
        </p:txBody>
      </p:sp>
    </p:spTree>
    <p:extLst>
      <p:ext uri="{BB962C8B-B14F-4D97-AF65-F5344CB8AC3E}">
        <p14:creationId xmlns:p14="http://schemas.microsoft.com/office/powerpoint/2010/main" val="252774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66929-B314-0CF2-753A-B3F9B16CB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Tricky to get right, but very good when it does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97892-BC34-D4E8-007C-E1EDC861F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Issues:</a:t>
            </a:r>
          </a:p>
          <a:p>
            <a:r>
              <a:rPr lang="en-US" dirty="0"/>
              <a:t>	Goldilocks problem:</a:t>
            </a:r>
          </a:p>
          <a:p>
            <a:r>
              <a:rPr lang="en-US" dirty="0"/>
              <a:t>		if the classifier is “too stupid”, the gradient is no use</a:t>
            </a:r>
          </a:p>
          <a:p>
            <a:r>
              <a:rPr lang="en-US" dirty="0"/>
              <a:t>			autoencoder beats classifier</a:t>
            </a:r>
          </a:p>
          <a:p>
            <a:r>
              <a:rPr lang="en-US" dirty="0"/>
              <a:t>		if the classifier is ”too smart”, the gradient is no use</a:t>
            </a:r>
          </a:p>
          <a:p>
            <a:r>
              <a:rPr lang="en-US" dirty="0"/>
              <a:t>			classifier beats autoencoder</a:t>
            </a:r>
          </a:p>
          <a:p>
            <a:endParaRPr lang="en-US" dirty="0"/>
          </a:p>
          <a:p>
            <a:r>
              <a:rPr lang="en-US" dirty="0"/>
              <a:t>	How much training should classifier/autoencoder get?</a:t>
            </a:r>
          </a:p>
        </p:txBody>
      </p:sp>
    </p:spTree>
    <p:extLst>
      <p:ext uri="{BB962C8B-B14F-4D97-AF65-F5344CB8AC3E}">
        <p14:creationId xmlns:p14="http://schemas.microsoft.com/office/powerpoint/2010/main" val="260876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336D5-7EC0-9D9D-5965-B8815EBF9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0702D-62A1-A34D-9A7C-EA895C72F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A8F484-EAD8-1258-1C93-09C04ABD5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75128"/>
            <a:ext cx="10197195" cy="29549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4EB202-FA23-4CE5-8146-BF55BF82D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077" y="3344371"/>
            <a:ext cx="9857845" cy="271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79920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</Template>
  <TotalTime>74496</TotalTime>
  <Words>1206</Words>
  <Application>Microsoft Macintosh PowerPoint</Application>
  <PresentationFormat>Widescreen</PresentationFormat>
  <Paragraphs>238</Paragraphs>
  <Slides>44</Slides>
  <Notes>0</Notes>
  <HiddenSlides>32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Arial</vt:lpstr>
      <vt:lpstr>Times New Roman</vt:lpstr>
      <vt:lpstr>Blank Presentation</vt:lpstr>
      <vt:lpstr>Last block:</vt:lpstr>
      <vt:lpstr>Improving a denoiser with a classifier</vt:lpstr>
      <vt:lpstr>Obvious strategy that DOESN’T WORK -I</vt:lpstr>
      <vt:lpstr>Obvious strategy that DOESN’T WORK -II</vt:lpstr>
      <vt:lpstr>Obvious strategy that DOESN’T WORK -III</vt:lpstr>
      <vt:lpstr>More effective strategy</vt:lpstr>
      <vt:lpstr>More effective strategy</vt:lpstr>
      <vt:lpstr>Tricky to get right, but very good when it does work</vt:lpstr>
      <vt:lpstr>PowerPoint Presentation</vt:lpstr>
      <vt:lpstr>PowerPoint Presentation</vt:lpstr>
      <vt:lpstr>PowerPoint Presentation</vt:lpstr>
      <vt:lpstr>PowerPoint Presentation</vt:lpstr>
      <vt:lpstr>Producing image representations with classification</vt:lpstr>
      <vt:lpstr>Edges</vt:lpstr>
      <vt:lpstr>Zoom on ground truth – multiple ground truths!</vt:lpstr>
      <vt:lpstr>Using the data</vt:lpstr>
      <vt:lpstr>Edge points using classification ideas</vt:lpstr>
      <vt:lpstr>Edge points using classification ideas</vt:lpstr>
      <vt:lpstr>Works badly</vt:lpstr>
      <vt:lpstr>PowerPoint Presentation</vt:lpstr>
      <vt:lpstr>Multi-class classification</vt:lpstr>
      <vt:lpstr>Multiclass classification</vt:lpstr>
      <vt:lpstr>Multi-class classification</vt:lpstr>
      <vt:lpstr>Loss for multi-class classification</vt:lpstr>
      <vt:lpstr>This is also a cross-entropy</vt:lpstr>
      <vt:lpstr>Some more detail...</vt:lpstr>
      <vt:lpstr>Interest points:  Finding interest points</vt:lpstr>
      <vt:lpstr>Yields MagicPoint</vt:lpstr>
      <vt:lpstr>Heatmaps</vt:lpstr>
      <vt:lpstr>Using MagicPoint heatmaps to train ....</vt:lpstr>
      <vt:lpstr>SuperPoint</vt:lpstr>
      <vt:lpstr>Locating the interest points</vt:lpstr>
      <vt:lpstr>Real improvements from heatmap</vt:lpstr>
      <vt:lpstr>Learning to describe the interest point</vt:lpstr>
      <vt:lpstr>Tiles</vt:lpstr>
      <vt:lpstr>Tile correspondences</vt:lpstr>
      <vt:lpstr>PowerPoint Presentation</vt:lpstr>
      <vt:lpstr>Semantic segmentation</vt:lpstr>
      <vt:lpstr>Semantic segmentation</vt:lpstr>
      <vt:lpstr>Evaluation </vt:lpstr>
      <vt:lpstr>Variants</vt:lpstr>
      <vt:lpstr>Semantic segmentation on Kitti (labelled data)</vt:lpstr>
      <vt:lpstr>MS-CoCo dataset</vt:lpstr>
      <vt:lpstr>Resources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efros</dc:creator>
  <cp:lastModifiedBy>Forsyth, David Alexander</cp:lastModifiedBy>
  <cp:revision>1418</cp:revision>
  <cp:lastPrinted>2025-10-27T14:53:30Z</cp:lastPrinted>
  <dcterms:created xsi:type="dcterms:W3CDTF">2004-08-29T23:15:23Z</dcterms:created>
  <dcterms:modified xsi:type="dcterms:W3CDTF">2025-10-27T15:14:18Z</dcterms:modified>
</cp:coreProperties>
</file>