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778" r:id="rId2"/>
    <p:sldId id="779" r:id="rId3"/>
    <p:sldId id="780" r:id="rId4"/>
    <p:sldId id="782" r:id="rId5"/>
    <p:sldId id="783" r:id="rId6"/>
    <p:sldId id="781" r:id="rId7"/>
    <p:sldId id="784" r:id="rId8"/>
    <p:sldId id="785" r:id="rId9"/>
    <p:sldId id="787" r:id="rId10"/>
    <p:sldId id="786" r:id="rId11"/>
    <p:sldId id="788" r:id="rId12"/>
    <p:sldId id="789" r:id="rId13"/>
    <p:sldId id="790" r:id="rId14"/>
    <p:sldId id="793" r:id="rId15"/>
    <p:sldId id="794" r:id="rId16"/>
    <p:sldId id="795" r:id="rId17"/>
    <p:sldId id="791" r:id="rId18"/>
    <p:sldId id="792" r:id="rId19"/>
    <p:sldId id="796" r:id="rId20"/>
    <p:sldId id="797" r:id="rId21"/>
    <p:sldId id="798" r:id="rId22"/>
    <p:sldId id="800" r:id="rId23"/>
    <p:sldId id="799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11" r:id="rId33"/>
    <p:sldId id="809" r:id="rId34"/>
    <p:sldId id="810" r:id="rId35"/>
    <p:sldId id="812" r:id="rId36"/>
    <p:sldId id="813" r:id="rId37"/>
    <p:sldId id="814" r:id="rId38"/>
    <p:sldId id="815" r:id="rId39"/>
    <p:sldId id="816" r:id="rId40"/>
    <p:sldId id="818" r:id="rId41"/>
    <p:sldId id="820" r:id="rId42"/>
    <p:sldId id="817" r:id="rId43"/>
    <p:sldId id="821" r:id="rId44"/>
    <p:sldId id="819" r:id="rId4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Classify an image into one of two classes by</a:t>
            </a:r>
          </a:p>
          <a:p>
            <a:r>
              <a:rPr lang="en-US" sz="2400" dirty="0"/>
              <a:t>	Stack some pooling, FC layers on an encoder</a:t>
            </a:r>
          </a:p>
          <a:p>
            <a:r>
              <a:rPr lang="en-US" sz="2400" dirty="0"/>
              <a:t>	Adjust result into a vector</a:t>
            </a:r>
          </a:p>
          <a:p>
            <a:r>
              <a:rPr lang="en-US" sz="2400" dirty="0"/>
              <a:t>	Pass to linear classifier</a:t>
            </a:r>
          </a:p>
          <a:p>
            <a:r>
              <a:rPr lang="en-US" sz="2400" dirty="0"/>
              <a:t>Learn all parameters with SGD and various losses </a:t>
            </a:r>
          </a:p>
          <a:p>
            <a:r>
              <a:rPr lang="en-US" sz="2400" dirty="0"/>
              <a:t>	get training examples right</a:t>
            </a:r>
          </a:p>
          <a:p>
            <a:r>
              <a:rPr lang="en-US" sz="2400" dirty="0"/>
              <a:t>		</a:t>
            </a:r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exploit this machinery to improve training</a:t>
            </a:r>
          </a:p>
          <a:p>
            <a:r>
              <a:rPr lang="en-US" sz="2400" dirty="0"/>
              <a:t>	exploit this machinery to segment image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23D-E6FB-1A01-F7DC-AC44D3F7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E748-AF7B-BC7C-4525-EF532035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6E75F-A610-1A54-C0B5-1EE3F9CB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FB40A-938B-E4DC-54FB-0F462E22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62444"/>
            <a:ext cx="10115118" cy="28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23D921-432A-48A5-1884-05F543BC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4A98-E2B2-2D9A-80D4-9AF5F310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8F54-56E4-D1B2-8E38-90EB46BD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2BA2-F6AA-39A1-7A6D-B57600F6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5F7C4-F9E8-5F34-A2E5-CA096319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236824"/>
            <a:ext cx="10087531" cy="2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B88A-BAFF-4384-1EF7-2B6BC38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B9C6-4896-63E4-DF77-263340F0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BB7FC-7CA5-FDE8-5047-61481259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" y="1752600"/>
            <a:ext cx="11895221" cy="33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4108-8720-6EE4-A39A-DB057B1F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image representations with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0068-FC89-E47A-EF40-9E9ADF2D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	Two class: 	</a:t>
            </a:r>
          </a:p>
          <a:p>
            <a:r>
              <a:rPr lang="en-US" dirty="0"/>
              <a:t>		edges</a:t>
            </a:r>
          </a:p>
          <a:p>
            <a:endParaRPr lang="en-US" dirty="0"/>
          </a:p>
          <a:p>
            <a:r>
              <a:rPr lang="en-US" dirty="0"/>
              <a:t>	Multi-class:</a:t>
            </a:r>
          </a:p>
          <a:p>
            <a:r>
              <a:rPr lang="en-US" dirty="0"/>
              <a:t>		interest points</a:t>
            </a:r>
          </a:p>
          <a:p>
            <a:r>
              <a:rPr lang="en-US" dirty="0"/>
              <a:t>		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84873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C09-2251-9064-5EC6-64DE07C1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A587-A775-44DA-46D3-F3D1F9CD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 is tricky</a:t>
            </a:r>
          </a:p>
          <a:p>
            <a:r>
              <a:rPr lang="en-US" dirty="0"/>
              <a:t>	No ”true” ground truth!</a:t>
            </a:r>
          </a:p>
          <a:p>
            <a:r>
              <a:rPr lang="en-US" dirty="0"/>
              <a:t>Berkeley segmentation data set:</a:t>
            </a:r>
          </a:p>
          <a:p>
            <a:r>
              <a:rPr lang="en-US" dirty="0"/>
              <a:t>	get numerous people to mark boundaries in images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C25B-645A-5136-AD34-9FD87572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089400"/>
            <a:ext cx="6705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3549-F4BC-433D-CE99-4DCB41BE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ground truth – multiple ground truths!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C6C-2C79-2997-6838-918A6B63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883CF-0037-B51E-DB75-1A42B4F3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94106"/>
            <a:ext cx="741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45DA-106B-C442-47A0-9B89B30F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34E3-475D-46BE-1447-5EA4CE41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3E78A-6108-E956-28A4-D4F6A27A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8" y="1741861"/>
            <a:ext cx="11629244" cy="2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EFB-6895-474F-D4FA-108D8BDC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A946-5EDE-C143-DA8A-DAC8EF62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construct decoder to produce a score at each pixel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interpret the score 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E288-D8D5-200D-4F84-9A47A384A51E}"/>
              </a:ext>
            </a:extLst>
          </p:cNvPr>
          <p:cNvSpPr txBox="1"/>
          <p:nvPr/>
        </p:nvSpPr>
        <p:spPr>
          <a:xfrm>
            <a:off x="7566238" y="346446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4D2F8-A4CE-C5FB-4431-3258063ECE3B}"/>
              </a:ext>
            </a:extLst>
          </p:cNvPr>
          <p:cNvSpPr txBox="1"/>
          <p:nvPr/>
        </p:nvSpPr>
        <p:spPr>
          <a:xfrm>
            <a:off x="7691919" y="4250432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in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3AF1F-4EAF-F31A-C405-38B39F1DF7C8}"/>
              </a:ext>
            </a:extLst>
          </p:cNvPr>
          <p:cNvSpPr txBox="1"/>
          <p:nvPr/>
        </p:nvSpPr>
        <p:spPr>
          <a:xfrm>
            <a:off x="9567161" y="5088632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01124-3DF2-0992-F8D9-F0E26FF26CB0}"/>
              </a:ext>
            </a:extLst>
          </p:cNvPr>
          <p:cNvSpPr txBox="1"/>
          <p:nvPr/>
        </p:nvSpPr>
        <p:spPr>
          <a:xfrm>
            <a:off x="10225408" y="1535111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  <a:p>
            <a:r>
              <a:rPr lang="en-US" dirty="0"/>
              <a:t>parameters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1F6E59-E088-5E80-2222-31A28ED650EA}"/>
              </a:ext>
            </a:extLst>
          </p:cNvPr>
          <p:cNvCxnSpPr>
            <a:cxnSpLocks/>
          </p:cNvCxnSpPr>
          <p:nvPr/>
        </p:nvCxnSpPr>
        <p:spPr bwMode="auto">
          <a:xfrm flipV="1">
            <a:off x="9965400" y="3429000"/>
            <a:ext cx="0" cy="79445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045573-AD59-FB3C-DD9E-7C0079F6722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21039" y="3455981"/>
            <a:ext cx="0" cy="157321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C56472-E30C-0213-A296-A3E4024CB54E}"/>
              </a:ext>
            </a:extLst>
          </p:cNvPr>
          <p:cNvCxnSpPr>
            <a:cxnSpLocks/>
          </p:cNvCxnSpPr>
          <p:nvPr/>
        </p:nvCxnSpPr>
        <p:spPr bwMode="auto">
          <a:xfrm flipV="1">
            <a:off x="8589756" y="3310359"/>
            <a:ext cx="914163" cy="3764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B6E417-0C30-85EF-02BA-49139D478FBC}"/>
              </a:ext>
            </a:extLst>
          </p:cNvPr>
          <p:cNvCxnSpPr>
            <a:cxnSpLocks/>
          </p:cNvCxnSpPr>
          <p:nvPr/>
        </p:nvCxnSpPr>
        <p:spPr bwMode="auto">
          <a:xfrm>
            <a:off x="10668000" y="2467445"/>
            <a:ext cx="4062" cy="5574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332CAA1-6CC3-B29B-7A2C-4BC23A03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716" y="3081894"/>
            <a:ext cx="1320800" cy="368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AD5FD8-46DF-DD40-74E2-F2F153ED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637997"/>
            <a:ext cx="561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FEEB-4643-03EF-2DB2-465DF6FF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F63A-728B-6001-BFA6-5CFF7AD3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11A7-2775-665F-0C31-066AD16F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Loss at a particular location for a particular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Loss for network:</a:t>
            </a:r>
          </a:p>
          <a:p>
            <a:r>
              <a:rPr lang="en-US" dirty="0"/>
              <a:t>		sum over all locations of all markups of all examples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A168B9-C884-7693-EFC7-BE683B00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181600"/>
            <a:ext cx="7772400" cy="1335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D5D1D-A161-50F2-C62A-FD471007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07" y="2671560"/>
            <a:ext cx="7483493" cy="13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5CD2-129A-BFB7-A3EA-52ECC1E7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8D3A-C1BE-8EEF-402B-E9652A5E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Edge points are rare</a:t>
            </a:r>
          </a:p>
          <a:p>
            <a:r>
              <a:rPr lang="en-US" sz="2400" dirty="0"/>
              <a:t>	it is hard to beat just saying there aren’t any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reweight loss (high weight on edge points, low on non-edge)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4AE1F-50D2-C9DE-7649-C32C3D004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52589"/>
            <a:ext cx="9296400" cy="615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D43312-411A-4F36-5D16-885C6C21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978797"/>
            <a:ext cx="9296400" cy="28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30F4-98AD-D6E8-78F0-571A1E5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 denoiser with a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B874-3802-2C4C-EFA5-D7D7C821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if a classifier can tell the difference between a denoised image and a real one, the denoiser isn’t working right</a:t>
            </a:r>
          </a:p>
          <a:p>
            <a:endParaRPr lang="en-US" dirty="0"/>
          </a:p>
          <a:p>
            <a:r>
              <a:rPr lang="en-US" dirty="0"/>
              <a:t>	use the classifier to improve the denoiser</a:t>
            </a:r>
          </a:p>
          <a:p>
            <a:endParaRPr lang="en-US" dirty="0"/>
          </a:p>
          <a:p>
            <a:r>
              <a:rPr lang="en-US" dirty="0"/>
              <a:t>Easy to state, quite delicate in practice</a:t>
            </a:r>
          </a:p>
        </p:txBody>
      </p:sp>
    </p:spTree>
    <p:extLst>
      <p:ext uri="{BB962C8B-B14F-4D97-AF65-F5344CB8AC3E}">
        <p14:creationId xmlns:p14="http://schemas.microsoft.com/office/powerpoint/2010/main" val="91697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D853-56FE-1AF2-B497-8CC782E0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B7AA-05BB-ABA4-5DEC-1D27EE08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 fine, but</a:t>
            </a:r>
          </a:p>
          <a:p>
            <a:r>
              <a:rPr lang="en-US" dirty="0"/>
              <a:t>		evaluation is quite tricky (notes)</a:t>
            </a:r>
          </a:p>
          <a:p>
            <a:r>
              <a:rPr lang="en-US" dirty="0"/>
              <a:t>			essentially, putting an edge point close to the right 			location should have some value</a:t>
            </a:r>
          </a:p>
          <a:p>
            <a:r>
              <a:rPr lang="en-US" dirty="0"/>
              <a:t>			scoring appropriately requires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D481D-2F90-83C5-2184-9534872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" y="-78130"/>
            <a:ext cx="12282416" cy="3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C79D-0FBB-A321-1560-868CB10A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ECB96-B054-81BF-4335-580E16C3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	Attach a label to each pixel in the image</a:t>
            </a:r>
          </a:p>
          <a:p>
            <a:r>
              <a:rPr lang="en-US" dirty="0"/>
              <a:t>	Label is chosen from k alternatives</a:t>
            </a:r>
          </a:p>
          <a:p>
            <a:r>
              <a:rPr lang="en-US" dirty="0"/>
              <a:t>		</a:t>
            </a:r>
            <a:r>
              <a:rPr lang="en-US" dirty="0" err="1"/>
              <a:t>eg</a:t>
            </a:r>
            <a:r>
              <a:rPr lang="en-US" dirty="0"/>
              <a:t>:  road, car, sky, lamppost, tree, sidewalk, pedestrian, </a:t>
            </a:r>
          </a:p>
          <a:p>
            <a:r>
              <a:rPr lang="en-US" dirty="0"/>
              <a:t>			unknown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8BB2A-2BF8-A8CA-471D-EBD8017F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626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1613-D2DA-2DC7-687D-F85B620B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07DA-CCFE-01A8-AD4B-A8C6D0BC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a one-hot vector to each example</a:t>
            </a:r>
          </a:p>
          <a:p>
            <a:r>
              <a:rPr lang="en-US" dirty="0"/>
              <a:t>	k dimensional, all entries zero except one which is one</a:t>
            </a:r>
          </a:p>
          <a:p>
            <a:r>
              <a:rPr lang="en-US" dirty="0"/>
              <a:t>	corresponding to true class</a:t>
            </a:r>
          </a:p>
          <a:p>
            <a:endParaRPr lang="en-US" dirty="0"/>
          </a:p>
          <a:p>
            <a:r>
              <a:rPr lang="en-US" dirty="0"/>
              <a:t>Produce one score per class </a:t>
            </a:r>
          </a:p>
          <a:p>
            <a:r>
              <a:rPr lang="en-US" dirty="0"/>
              <a:t>	per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57DC6-0972-2C1C-973C-38F396CC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B215-CD32-80C5-F1CF-8F1F4518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7184-828D-6D18-3DF1-637856E1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BBA68-275E-7823-D846-3617BEF8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10149574" cy="40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B8C4-AB02-A536-4D9F-C1A5DCF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for 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278F-E882-22E0-2C0A-D743F206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53DDC-15B6-34E4-4D6E-98E95F9A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914400"/>
            <a:ext cx="9997440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AEEB-E2E4-B371-E951-C5448511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also a cross-entropy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BF0C-3381-899F-F326-917E76E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4391F-E500-75C0-5DE5-926E5D20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9" y="1150731"/>
            <a:ext cx="11176822" cy="50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0A03-6706-793F-C0A2-AC115D11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detail...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1144-12B2-BA31-030D-53DB8B64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 this by constructing decoder to have k-dim vector at each location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6642-FCE1-5F00-FCCF-DC10ECE7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91F5-84F6-13CE-B34E-924AF0FD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points:  Finding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AB53-EFD8-00B6-FACB-9C74D747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err="1"/>
              <a:t>Superpoint</a:t>
            </a:r>
            <a:r>
              <a:rPr lang="en-US" sz="2400" dirty="0"/>
              <a:t>:</a:t>
            </a:r>
          </a:p>
          <a:p>
            <a:r>
              <a:rPr lang="en-US" sz="2400" dirty="0"/>
              <a:t>	Break 8M X 8N image into 8x8 windows</a:t>
            </a:r>
          </a:p>
          <a:p>
            <a:r>
              <a:rPr lang="en-US" sz="2400" dirty="0"/>
              <a:t>	Classify each window into 65 classes:</a:t>
            </a:r>
          </a:p>
          <a:p>
            <a:r>
              <a:rPr lang="en-US" sz="2400" dirty="0"/>
              <a:t>		64 locations and one “no-interest point in this window”</a:t>
            </a:r>
          </a:p>
          <a:p>
            <a:r>
              <a:rPr lang="en-US" sz="2400" dirty="0"/>
              <a:t>		so decoder produces 65 X M X N block</a:t>
            </a:r>
          </a:p>
          <a:p>
            <a:r>
              <a:rPr lang="en-US" sz="2400" dirty="0"/>
              <a:t>	[This can be refined...]</a:t>
            </a:r>
          </a:p>
          <a:p>
            <a:endParaRPr lang="en-US" sz="2400" dirty="0"/>
          </a:p>
          <a:p>
            <a:r>
              <a:rPr lang="en-US" sz="2400" dirty="0"/>
              <a:t>Training:</a:t>
            </a:r>
          </a:p>
          <a:p>
            <a:r>
              <a:rPr lang="en-US" sz="2400" dirty="0"/>
              <a:t>	First, make a lot of synthetic images with known corner locations</a:t>
            </a:r>
          </a:p>
          <a:p>
            <a:r>
              <a:rPr lang="en-US" sz="2400" dirty="0"/>
              <a:t>		then train purely discriminatively (you know where the corners are!)</a:t>
            </a:r>
          </a:p>
        </p:txBody>
      </p:sp>
    </p:spTree>
    <p:extLst>
      <p:ext uri="{BB962C8B-B14F-4D97-AF65-F5344CB8AC3E}">
        <p14:creationId xmlns:p14="http://schemas.microsoft.com/office/powerpoint/2010/main" val="58569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C2E4-0251-A3FC-F2F0-408DB925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Yields </a:t>
            </a:r>
            <a:r>
              <a:rPr lang="en-US" dirty="0" err="1"/>
              <a:t>MagicPoint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33CB-7611-BEC8-A88B-7A9927F5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" y="1676400"/>
            <a:ext cx="11487763" cy="3312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AD75F-1DA2-3E22-FD08-0D77C7011527}"/>
              </a:ext>
            </a:extLst>
          </p:cNvPr>
          <p:cNvSpPr txBox="1"/>
          <p:nvPr/>
        </p:nvSpPr>
        <p:spPr>
          <a:xfrm>
            <a:off x="4421984" y="5410200"/>
            <a:ext cx="334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you can do better...</a:t>
            </a:r>
          </a:p>
        </p:txBody>
      </p:sp>
    </p:spTree>
    <p:extLst>
      <p:ext uri="{BB962C8B-B14F-4D97-AF65-F5344CB8AC3E}">
        <p14:creationId xmlns:p14="http://schemas.microsoft.com/office/powerpoint/2010/main" val="3731247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FBD8-B92B-A8F2-236D-E262DE87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F1A3-36ED-91A3-8AFC-32DC409B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Take the 65 x M x N block, compute the probabilities, </a:t>
            </a:r>
          </a:p>
          <a:p>
            <a:r>
              <a:rPr lang="en-US" sz="2400" dirty="0"/>
              <a:t> 	drop the “no interest point” score to get a 64 x M x N block of scores</a:t>
            </a:r>
          </a:p>
          <a:p>
            <a:r>
              <a:rPr lang="en-US" sz="2400" dirty="0"/>
              <a:t>	These don’t sum to one, cause one option is missing.</a:t>
            </a:r>
          </a:p>
          <a:p>
            <a:endParaRPr lang="en-US" sz="2400" dirty="0"/>
          </a:p>
          <a:p>
            <a:r>
              <a:rPr lang="en-US" sz="2400" dirty="0"/>
              <a:t>Turn this into a 1 x (8 M) x (8 N) “image” – each pixel has a value that indicates the ”probability” of an interest point at that location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pPr algn="ctr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123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7AE0-4C11-A324-8AEA-D288264D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F2F4-638E-8177-9796-D2A0E14D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B535A-13CA-9D71-26C8-25C57C5B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94843"/>
            <a:ext cx="10515600" cy="52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1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6791-14D9-F1B4-5D86-65196BFC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MagicPoint</a:t>
            </a:r>
            <a:r>
              <a:rPr lang="en-US" dirty="0"/>
              <a:t> heatmaps to train 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59E6-CFC6-2230-C805-88EDD8FA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Now take a natural image     , form a heatmap</a:t>
            </a:r>
          </a:p>
          <a:p>
            <a:r>
              <a:rPr lang="en-US" sz="2400" dirty="0"/>
              <a:t>	Apply an affine transform A, to get A(I) and H(A(I))</a:t>
            </a:r>
          </a:p>
          <a:p>
            <a:endParaRPr lang="en-US" sz="2400" dirty="0"/>
          </a:p>
          <a:p>
            <a:r>
              <a:rPr lang="en-US" sz="2400" dirty="0"/>
              <a:t>				should be the same as              where they overlap!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get a collection of random affine transformations </a:t>
            </a:r>
            <a:r>
              <a:rPr lang="en-US" sz="2400" dirty="0" err="1"/>
              <a:t>A_n</a:t>
            </a:r>
            <a:endParaRPr lang="en-US" sz="2400" dirty="0"/>
          </a:p>
          <a:p>
            <a:r>
              <a:rPr lang="en-US" sz="2400" dirty="0"/>
              <a:t>	Now compute an average of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Second, use this as a target distribution for training</a:t>
            </a:r>
          </a:p>
          <a:p>
            <a:r>
              <a:rPr lang="en-US" sz="2400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C1196-FCED-DD82-B12F-2CFA9DE0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43400"/>
            <a:ext cx="26670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8FC7E-F9FC-F597-9C71-FACE7711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0" y="1022350"/>
            <a:ext cx="25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34344-6EBA-C502-D4CC-588D71F4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965200"/>
            <a:ext cx="7366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E4018-E88D-542F-2374-5AE010586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286000"/>
            <a:ext cx="21971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E683C-8A3B-0805-F15A-E3A4BFCAE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163" y="2311400"/>
            <a:ext cx="73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5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F670-6E15-CF02-F86A-6988109B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D1C6-25A1-67D3-0CF9-1F47633C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4E35E-A6C0-59AB-807A-A66BE3A3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8258"/>
            <a:ext cx="11405016" cy="3377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9CE7E-964F-FA5D-9647-4D08FACCEE8D}"/>
              </a:ext>
            </a:extLst>
          </p:cNvPr>
          <p:cNvSpPr txBox="1"/>
          <p:nvPr/>
        </p:nvSpPr>
        <p:spPr>
          <a:xfrm>
            <a:off x="8153400" y="4541338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heatmap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246C7-E574-C3F1-731D-38362C1E9421}"/>
              </a:ext>
            </a:extLst>
          </p:cNvPr>
          <p:cNvCxnSpPr/>
          <p:nvPr/>
        </p:nvCxnSpPr>
        <p:spPr bwMode="auto">
          <a:xfrm flipV="1">
            <a:off x="9294293" y="3350410"/>
            <a:ext cx="0" cy="11909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3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C22C-C91C-CDD4-AABC-B371D5F3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the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2D5E-8444-8590-4867-3225C372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 the scores from the trained decoder, threshold</a:t>
            </a:r>
          </a:p>
          <a:p>
            <a:r>
              <a:rPr lang="en-US" dirty="0"/>
              <a:t>	interest points at locations where the score&gt;threshold</a:t>
            </a:r>
          </a:p>
          <a:p>
            <a:endParaRPr lang="en-US" dirty="0"/>
          </a:p>
          <a:p>
            <a:r>
              <a:rPr lang="en-US" dirty="0"/>
              <a:t>These are on 8M x 8N grid</a:t>
            </a:r>
          </a:p>
        </p:txBody>
      </p:sp>
    </p:spTree>
    <p:extLst>
      <p:ext uri="{BB962C8B-B14F-4D97-AF65-F5344CB8AC3E}">
        <p14:creationId xmlns:p14="http://schemas.microsoft.com/office/powerpoint/2010/main" val="2390442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80C0-42C0-A74B-C0F3-AA592A9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improvements from heatmap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3872-E318-E2E8-2388-32D5AA5B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E49F-F1A7-C166-E492-AA5BFAB5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39832"/>
            <a:ext cx="7772400" cy="2603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0902B-A428-6DBB-0F3C-8D0201EF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642092"/>
            <a:ext cx="7772400" cy="2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C881-83D7-C2AE-4CE3-DD2888F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describe the interest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469-C7D7-D290-0635-40DA6F38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second decoder.</a:t>
            </a:r>
          </a:p>
          <a:p>
            <a:r>
              <a:rPr lang="en-US" dirty="0"/>
              <a:t>	This decodes to a d x M x N block of descriptors</a:t>
            </a:r>
          </a:p>
          <a:p>
            <a:r>
              <a:rPr lang="en-US" dirty="0"/>
              <a:t>		(but the interest point locations are on (8M x8N) </a:t>
            </a:r>
          </a:p>
          <a:p>
            <a:r>
              <a:rPr lang="en-US" dirty="0"/>
              <a:t>		grid – </a:t>
            </a:r>
            <a:r>
              <a:rPr lang="en-US" dirty="0" err="1"/>
              <a:t>upsample</a:t>
            </a:r>
            <a:r>
              <a:rPr lang="en-US" dirty="0"/>
              <a:t> and interpolate) </a:t>
            </a:r>
          </a:p>
          <a:p>
            <a:endParaRPr lang="en-US" dirty="0"/>
          </a:p>
          <a:p>
            <a:r>
              <a:rPr lang="en-US" dirty="0"/>
              <a:t>Now use a version of the affine trick</a:t>
            </a:r>
          </a:p>
          <a:p>
            <a:r>
              <a:rPr lang="en-US" dirty="0"/>
              <a:t>	For image I and image A(I) you know which pairs of tiles correspond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44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FE18-AFFC-9777-9BE5-204DE91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DFFD-897C-FD61-1AB6-F6E4FAB0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EF91C-838F-57A7-2B42-0225A727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6" y="2133600"/>
            <a:ext cx="10968187" cy="21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4863-94B8-7F81-4C1A-33C2A2AF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49DB-2290-9B72-279B-454779C1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E9B33-0035-1131-9FED-83AFDD65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35" y="1295400"/>
            <a:ext cx="10664729" cy="54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7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0CC3-F977-EC29-1BA9-200478F5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2846-1E97-BE86-40D1-8F095AB2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EE201-A692-8A92-E085-EEBD00E9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9" y="1676400"/>
            <a:ext cx="119751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75DE-67CF-877D-67A3-FA54C4F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3BEC-2ED9-AABC-BC6A-2B3659F8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Label pixels in images with labels taken from a vocabulary</a:t>
            </a:r>
          </a:p>
          <a:p>
            <a:endParaRPr lang="en-US" dirty="0"/>
          </a:p>
          <a:p>
            <a:r>
              <a:rPr lang="en-US" dirty="0"/>
              <a:t>Notice there are two kinds of label</a:t>
            </a:r>
          </a:p>
          <a:p>
            <a:r>
              <a:rPr lang="en-US" dirty="0"/>
              <a:t>	“things” == count nouns == what you can count</a:t>
            </a:r>
          </a:p>
          <a:p>
            <a:r>
              <a:rPr lang="en-US" dirty="0"/>
              <a:t>		car, pedestrian, bike, dog, ...</a:t>
            </a:r>
          </a:p>
          <a:p>
            <a:r>
              <a:rPr lang="en-US" dirty="0"/>
              <a:t>	“stuff” == mass nouns == others</a:t>
            </a:r>
          </a:p>
          <a:p>
            <a:r>
              <a:rPr lang="en-US" dirty="0"/>
              <a:t>		grass, sky, water, cloud, ...</a:t>
            </a:r>
          </a:p>
        </p:txBody>
      </p:sp>
    </p:spTree>
    <p:extLst>
      <p:ext uri="{BB962C8B-B14F-4D97-AF65-F5344CB8AC3E}">
        <p14:creationId xmlns:p14="http://schemas.microsoft.com/office/powerpoint/2010/main" val="2647491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5F17CB-7E8D-CC45-5803-5FDD5082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C5B7-9C05-CC12-5955-4B89503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4AB9-68B6-A46C-F855-988FC9F0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number of variants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 ?  - thing labels only</a:t>
            </a:r>
          </a:p>
          <a:p>
            <a:r>
              <a:rPr lang="en-US" dirty="0"/>
              <a:t>	 ?  - stuff labels only</a:t>
            </a:r>
          </a:p>
          <a:p>
            <a:endParaRPr lang="en-US" dirty="0"/>
          </a:p>
          <a:p>
            <a:r>
              <a:rPr lang="en-US" dirty="0"/>
              <a:t>	Instance segmentation – distinguish between individual 	objects, so car 1, car 2, pedestrian 1, pedestrian 2</a:t>
            </a:r>
          </a:p>
          <a:p>
            <a:endParaRPr lang="en-US" dirty="0"/>
          </a:p>
          <a:p>
            <a:r>
              <a:rPr lang="en-US" dirty="0"/>
              <a:t>	Panoptic segmentation – every pixel gets a label</a:t>
            </a:r>
          </a:p>
        </p:txBody>
      </p:sp>
    </p:spTree>
    <p:extLst>
      <p:ext uri="{BB962C8B-B14F-4D97-AF65-F5344CB8AC3E}">
        <p14:creationId xmlns:p14="http://schemas.microsoft.com/office/powerpoint/2010/main" val="64107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234D07-2898-4F79-66BE-968F4904B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AF54-503E-9F6D-541F-F293E1A4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6DB9-94C8-CD16-717C-25B2E13A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Strategy:</a:t>
            </a:r>
          </a:p>
          <a:p>
            <a:endParaRPr lang="en-US" dirty="0"/>
          </a:p>
          <a:p>
            <a:r>
              <a:rPr lang="en-US" dirty="0"/>
              <a:t>	train autoencoder, fix</a:t>
            </a:r>
          </a:p>
          <a:p>
            <a:r>
              <a:rPr lang="en-US" dirty="0"/>
              <a:t>	make a lot of denoised images</a:t>
            </a:r>
          </a:p>
          <a:p>
            <a:r>
              <a:rPr lang="en-US" dirty="0"/>
              <a:t>	train classifier to spot denoised images</a:t>
            </a:r>
          </a:p>
          <a:p>
            <a:r>
              <a:rPr lang="en-US" dirty="0"/>
              <a:t>	continue to train autoencoder, using loss from previous slide</a:t>
            </a:r>
          </a:p>
          <a:p>
            <a:pPr algn="ctr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0240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2614-6A9A-A7AF-A43A-D2C885A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452B-C134-8015-F35F-17F517C8A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D5C69-9718-71BD-4022-E6F9CE1C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34656"/>
            <a:ext cx="7772400" cy="3219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51100-58FE-727E-1E9E-EDC3598D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96" y="4670942"/>
            <a:ext cx="7936260" cy="1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7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2E09-ECF6-38BA-C7FB-129CC65A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D467-DCB5-F066-9CA3-941E2FD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labels are class labels (‘car’, ‘bicycle’), </a:t>
            </a:r>
          </a:p>
          <a:p>
            <a:r>
              <a:rPr lang="en-US" dirty="0"/>
              <a:t>	some are category labels (‘vehicle’)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class</a:t>
            </a:r>
          </a:p>
          <a:p>
            <a:r>
              <a:rPr lang="en-US" dirty="0"/>
              <a:t>	0.76 on Kitti leaderboard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category</a:t>
            </a:r>
          </a:p>
          <a:p>
            <a:r>
              <a:rPr lang="en-US" dirty="0"/>
              <a:t>	0.9 on Kitti leaderboard</a:t>
            </a:r>
          </a:p>
        </p:txBody>
      </p:sp>
    </p:spTree>
    <p:extLst>
      <p:ext uri="{BB962C8B-B14F-4D97-AF65-F5344CB8AC3E}">
        <p14:creationId xmlns:p14="http://schemas.microsoft.com/office/powerpoint/2010/main" val="888477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F35-1584-FC3B-6617-ED7CA842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on Kitti (labelled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2A88-962A-C484-2072-07C67E18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96FCD-AA6C-C89E-A54C-3FA3518F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32" y="1102330"/>
            <a:ext cx="10439400" cy="46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6648-9706-BD30-C911-722FD454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</a:t>
            </a:r>
            <a:r>
              <a:rPr lang="en-US" dirty="0" err="1"/>
              <a:t>CoCo</a:t>
            </a:r>
            <a:r>
              <a:rPr lang="en-US"/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CBC0-0CDB-C07A-1210-A8EE651A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D1FC8-BDDF-74EA-6B36-361C4774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0979"/>
            <a:ext cx="11963400" cy="48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3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4FDC-4A14-FB92-3748-7ED2BB0D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D246-6AD1-3DBE-96BD-1EFBEB5D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Datasets in text</a:t>
            </a:r>
          </a:p>
          <a:p>
            <a:endParaRPr lang="en-US" dirty="0"/>
          </a:p>
          <a:p>
            <a:r>
              <a:rPr lang="en-US" dirty="0"/>
              <a:t>Numerous </a:t>
            </a:r>
            <a:r>
              <a:rPr lang="en-US" dirty="0" err="1"/>
              <a:t>segmenters</a:t>
            </a:r>
            <a:r>
              <a:rPr lang="en-US" dirty="0"/>
              <a:t> online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086A7-45C3-E557-44D1-0BA24A45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D-1779-7A8C-32EF-5CCEB4F1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501-B2F9-429E-B42F-E88A1FCDD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Fails (easy – try it!)</a:t>
            </a:r>
          </a:p>
          <a:p>
            <a:endParaRPr lang="en-US" sz="2400" dirty="0"/>
          </a:p>
          <a:p>
            <a:r>
              <a:rPr lang="en-US" sz="2400" dirty="0"/>
              <a:t>Fails because:</a:t>
            </a:r>
          </a:p>
          <a:p>
            <a:r>
              <a:rPr lang="en-US" sz="2400" dirty="0"/>
              <a:t>	Classifier is good at spotting some error that is characteristic of the 	autoencoder; if the autoencoder learns NOT TO MAKE THAT 	ERROR, it’ll be fine – but it could make some other, new error.</a:t>
            </a:r>
          </a:p>
          <a:p>
            <a:r>
              <a:rPr lang="en-US" sz="2400" dirty="0"/>
              <a:t>		But the classifier can’t spot that!</a:t>
            </a:r>
          </a:p>
        </p:txBody>
      </p:sp>
    </p:spTree>
    <p:extLst>
      <p:ext uri="{BB962C8B-B14F-4D97-AF65-F5344CB8AC3E}">
        <p14:creationId xmlns:p14="http://schemas.microsoft.com/office/powerpoint/2010/main" val="381755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577C-AA67-28D1-647C-8EC861D2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6039-8C36-E5FF-B190-1DDD6101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7B8FA-4A47-DFA9-140C-1EB7592A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38824"/>
            <a:ext cx="7772400" cy="39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C7CB-09D0-9B0A-9D49-2DF79BA7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04BF-0FF0-F73D-F58B-EC082144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Notice the classifier isn’t really producing a loss</a:t>
            </a:r>
          </a:p>
          <a:p>
            <a:r>
              <a:rPr lang="en-US" dirty="0"/>
              <a:t>	because each time you improve the autoencoder, you are using a slightly different classifier</a:t>
            </a:r>
          </a:p>
          <a:p>
            <a:endParaRPr lang="en-US" dirty="0"/>
          </a:p>
          <a:p>
            <a:r>
              <a:rPr lang="en-US" dirty="0"/>
              <a:t>But it does give you a gradient...</a:t>
            </a:r>
          </a:p>
          <a:p>
            <a:endParaRPr lang="en-US" dirty="0"/>
          </a:p>
          <a:p>
            <a:r>
              <a:rPr lang="en-US" dirty="0"/>
              <a:t>The classifier is often referred to as an adversary</a:t>
            </a:r>
          </a:p>
          <a:p>
            <a:r>
              <a:rPr lang="en-US" dirty="0"/>
              <a:t>The value it makes is an adversarial loss</a:t>
            </a:r>
          </a:p>
        </p:txBody>
      </p:sp>
    </p:spTree>
    <p:extLst>
      <p:ext uri="{BB962C8B-B14F-4D97-AF65-F5344CB8AC3E}">
        <p14:creationId xmlns:p14="http://schemas.microsoft.com/office/powerpoint/2010/main" val="25277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6929-B314-0CF2-753A-B3F9B16C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Tricky to get right, but very good when it does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7892-BC34-D4E8-007C-E1EDC861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Issues:</a:t>
            </a:r>
          </a:p>
          <a:p>
            <a:r>
              <a:rPr lang="en-US" dirty="0"/>
              <a:t>	Goldilocks problem:</a:t>
            </a:r>
          </a:p>
          <a:p>
            <a:r>
              <a:rPr lang="en-US" dirty="0"/>
              <a:t>		if the classifier is “too stupid”, the gradient is no use</a:t>
            </a:r>
          </a:p>
          <a:p>
            <a:r>
              <a:rPr lang="en-US" dirty="0"/>
              <a:t>			autoencoder beats classifier</a:t>
            </a:r>
          </a:p>
          <a:p>
            <a:r>
              <a:rPr lang="en-US" dirty="0"/>
              <a:t>		if the classifier is ”too smart”, the gradient is no use</a:t>
            </a:r>
          </a:p>
          <a:p>
            <a:r>
              <a:rPr lang="en-US" dirty="0"/>
              <a:t>			classifier beats autoencoder</a:t>
            </a:r>
          </a:p>
          <a:p>
            <a:endParaRPr lang="en-US" dirty="0"/>
          </a:p>
          <a:p>
            <a:r>
              <a:rPr lang="en-US" dirty="0"/>
              <a:t>	How much training should classifier/autoencoder get?</a:t>
            </a:r>
          </a:p>
        </p:txBody>
      </p:sp>
    </p:spTree>
    <p:extLst>
      <p:ext uri="{BB962C8B-B14F-4D97-AF65-F5344CB8AC3E}">
        <p14:creationId xmlns:p14="http://schemas.microsoft.com/office/powerpoint/2010/main" val="2608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36D5-7EC0-9D9D-5965-B8815EBF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702D-62A1-A34D-9A7C-EA895C72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8F484-EAD8-1258-1C93-09C04ABD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5128"/>
            <a:ext cx="10197195" cy="29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EB202-FA23-4CE5-8146-BF55BF82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77" y="3344371"/>
            <a:ext cx="9857845" cy="2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92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71995</TotalTime>
  <Words>1206</Words>
  <Application>Microsoft Macintosh PowerPoint</Application>
  <PresentationFormat>Widescreen</PresentationFormat>
  <Paragraphs>238</Paragraphs>
  <Slides>44</Slides>
  <Notes>0</Notes>
  <HiddenSlides>35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Times New Roman</vt:lpstr>
      <vt:lpstr>Blank Presentation</vt:lpstr>
      <vt:lpstr>Last block:</vt:lpstr>
      <vt:lpstr>Improving a denoiser with a classifier</vt:lpstr>
      <vt:lpstr>Obvious strategy that DOESN’T WORK -I</vt:lpstr>
      <vt:lpstr>Obvious strategy that DOESN’T WORK -II</vt:lpstr>
      <vt:lpstr>Obvious strategy that DOESN’T WORK -III</vt:lpstr>
      <vt:lpstr>More effective strategy</vt:lpstr>
      <vt:lpstr>More effective strategy</vt:lpstr>
      <vt:lpstr>Tricky to get right, but very good when it does work</vt:lpstr>
      <vt:lpstr>PowerPoint Presentation</vt:lpstr>
      <vt:lpstr>PowerPoint Presentation</vt:lpstr>
      <vt:lpstr>PowerPoint Presentation</vt:lpstr>
      <vt:lpstr>PowerPoint Presentation</vt:lpstr>
      <vt:lpstr>Producing image representations with classification</vt:lpstr>
      <vt:lpstr>Edges</vt:lpstr>
      <vt:lpstr>Zoom on ground truth – multiple ground truths!</vt:lpstr>
      <vt:lpstr>Using the data</vt:lpstr>
      <vt:lpstr>Edge points using classification ideas</vt:lpstr>
      <vt:lpstr>Edge points using classification ideas</vt:lpstr>
      <vt:lpstr>Works badly</vt:lpstr>
      <vt:lpstr>PowerPoint Presentation</vt:lpstr>
      <vt:lpstr>Multi-class classification</vt:lpstr>
      <vt:lpstr>Multiclass classification</vt:lpstr>
      <vt:lpstr>Multi-class classification</vt:lpstr>
      <vt:lpstr>Loss for multi-class classification</vt:lpstr>
      <vt:lpstr>This is also a cross-entropy</vt:lpstr>
      <vt:lpstr>Some more detail...</vt:lpstr>
      <vt:lpstr>Interest points:  Finding interest points</vt:lpstr>
      <vt:lpstr>Yields MagicPoint</vt:lpstr>
      <vt:lpstr>Heatmaps</vt:lpstr>
      <vt:lpstr>Using MagicPoint heatmaps to train ....</vt:lpstr>
      <vt:lpstr>SuperPoint</vt:lpstr>
      <vt:lpstr>Locating the interest points</vt:lpstr>
      <vt:lpstr>Real improvements from heatmap</vt:lpstr>
      <vt:lpstr>Learning to describe the interest point</vt:lpstr>
      <vt:lpstr>Tiles</vt:lpstr>
      <vt:lpstr>Tile correspondences</vt:lpstr>
      <vt:lpstr>PowerPoint Presentation</vt:lpstr>
      <vt:lpstr>Semantic segmentation</vt:lpstr>
      <vt:lpstr>Semantic segmentation</vt:lpstr>
      <vt:lpstr>Evaluation </vt:lpstr>
      <vt:lpstr>Variants</vt:lpstr>
      <vt:lpstr>Semantic segmentation on Kitti (labelled data)</vt:lpstr>
      <vt:lpstr>MS-CoCo dataset</vt:lpstr>
      <vt:lpstr>Resources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1418</cp:revision>
  <cp:lastPrinted>2025-10-27T14:53:15Z</cp:lastPrinted>
  <dcterms:created xsi:type="dcterms:W3CDTF">2004-08-29T23:15:23Z</dcterms:created>
  <dcterms:modified xsi:type="dcterms:W3CDTF">2025-10-27T15:44:22Z</dcterms:modified>
</cp:coreProperties>
</file>