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83"/>
  </p:notesMasterIdLst>
  <p:handoutMasterIdLst>
    <p:handoutMasterId r:id="rId84"/>
  </p:handoutMasterIdLst>
  <p:sldIdLst>
    <p:sldId id="395" r:id="rId2"/>
    <p:sldId id="464" r:id="rId3"/>
    <p:sldId id="476" r:id="rId4"/>
    <p:sldId id="478" r:id="rId5"/>
    <p:sldId id="526" r:id="rId6"/>
    <p:sldId id="516" r:id="rId7"/>
    <p:sldId id="519" r:id="rId8"/>
    <p:sldId id="556" r:id="rId9"/>
    <p:sldId id="475" r:id="rId10"/>
    <p:sldId id="693" r:id="rId11"/>
    <p:sldId id="525" r:id="rId12"/>
    <p:sldId id="699" r:id="rId13"/>
    <p:sldId id="696" r:id="rId14"/>
    <p:sldId id="533" r:id="rId15"/>
    <p:sldId id="551" r:id="rId16"/>
    <p:sldId id="694" r:id="rId17"/>
    <p:sldId id="700" r:id="rId18"/>
    <p:sldId id="538" r:id="rId19"/>
    <p:sldId id="701" r:id="rId20"/>
    <p:sldId id="686" r:id="rId21"/>
    <p:sldId id="687" r:id="rId22"/>
    <p:sldId id="546" r:id="rId23"/>
    <p:sldId id="536" r:id="rId24"/>
    <p:sldId id="540" r:id="rId25"/>
    <p:sldId id="542" r:id="rId26"/>
    <p:sldId id="690" r:id="rId27"/>
    <p:sldId id="703" r:id="rId28"/>
    <p:sldId id="539" r:id="rId29"/>
    <p:sldId id="697" r:id="rId30"/>
    <p:sldId id="500" r:id="rId31"/>
    <p:sldId id="702" r:id="rId32"/>
    <p:sldId id="553" r:id="rId33"/>
    <p:sldId id="705" r:id="rId34"/>
    <p:sldId id="502" r:id="rId35"/>
    <p:sldId id="704" r:id="rId36"/>
    <p:sldId id="688" r:id="rId37"/>
    <p:sldId id="545" r:id="rId38"/>
    <p:sldId id="714" r:id="rId39"/>
    <p:sldId id="715" r:id="rId40"/>
    <p:sldId id="692" r:id="rId41"/>
    <p:sldId id="437" r:id="rId42"/>
    <p:sldId id="706" r:id="rId43"/>
    <p:sldId id="698" r:id="rId44"/>
    <p:sldId id="691" r:id="rId45"/>
    <p:sldId id="547" r:id="rId46"/>
    <p:sldId id="548" r:id="rId47"/>
    <p:sldId id="528" r:id="rId48"/>
    <p:sldId id="480" r:id="rId49"/>
    <p:sldId id="695" r:id="rId50"/>
    <p:sldId id="257" r:id="rId51"/>
    <p:sldId id="258" r:id="rId52"/>
    <p:sldId id="428" r:id="rId53"/>
    <p:sldId id="708" r:id="rId54"/>
    <p:sldId id="709" r:id="rId55"/>
    <p:sldId id="710" r:id="rId56"/>
    <p:sldId id="711" r:id="rId57"/>
    <p:sldId id="707" r:id="rId58"/>
    <p:sldId id="261" r:id="rId59"/>
    <p:sldId id="716" r:id="rId60"/>
    <p:sldId id="543" r:id="rId61"/>
    <p:sldId id="521" r:id="rId62"/>
    <p:sldId id="430" r:id="rId63"/>
    <p:sldId id="544" r:id="rId64"/>
    <p:sldId id="712" r:id="rId65"/>
    <p:sldId id="713" r:id="rId66"/>
    <p:sldId id="268" r:id="rId67"/>
    <p:sldId id="474" r:id="rId68"/>
    <p:sldId id="560" r:id="rId69"/>
    <p:sldId id="506" r:id="rId70"/>
    <p:sldId id="922" r:id="rId71"/>
    <p:sldId id="923" r:id="rId72"/>
    <p:sldId id="924" r:id="rId73"/>
    <p:sldId id="925" r:id="rId74"/>
    <p:sldId id="926" r:id="rId75"/>
    <p:sldId id="927" r:id="rId76"/>
    <p:sldId id="928" r:id="rId77"/>
    <p:sldId id="929" r:id="rId78"/>
    <p:sldId id="930" r:id="rId79"/>
    <p:sldId id="931" r:id="rId80"/>
    <p:sldId id="932" r:id="rId81"/>
    <p:sldId id="933" r:id="rId82"/>
  </p:sldIdLst>
  <p:sldSz cx="12192000" cy="6858000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DFF"/>
    <a:srgbClr val="0000FF"/>
    <a:srgbClr val="66FF33"/>
    <a:srgbClr val="99FF33"/>
    <a:srgbClr val="CCFF33"/>
    <a:srgbClr val="FF9933"/>
    <a:srgbClr val="FF0000"/>
    <a:srgbClr val="00FF00"/>
    <a:srgbClr val="33CC33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77" autoAdjust="0"/>
    <p:restoredTop sz="86190" autoAdjust="0"/>
  </p:normalViewPr>
  <p:slideViewPr>
    <p:cSldViewPr>
      <p:cViewPr varScale="1">
        <p:scale>
          <a:sx n="109" d="100"/>
          <a:sy n="109" d="100"/>
        </p:scale>
        <p:origin x="1752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71951E6-2646-4237-9444-8416859A1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29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56" tIns="48328" rIns="96656" bIns="48328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200"/>
            </a:lvl1pPr>
          </a:lstStyle>
          <a:p>
            <a:pPr>
              <a:defRPr/>
            </a:pPr>
            <a:fld id="{08FCA09C-389F-4645-898A-760E4CAD6C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8042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815A9E-C495-4873-AB2B-2B168732F808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78784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745119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588937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961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313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383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7479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2544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520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193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25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3948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5316E0-7C3B-4977-B4AF-3DEAB907DE0E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0999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28EEA-9933-4371-8E7B-ACB3866D2C3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910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28EEA-9933-4371-8E7B-ACB3866D2C3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478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520" y="4560570"/>
            <a:ext cx="5852160" cy="4320540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  <p:txBody>
          <a:bodyPr/>
          <a:lstStyle/>
          <a:p>
            <a:pPr marL="46988">
              <a:spcBef>
                <a:spcPts val="476"/>
              </a:spcBef>
            </a:pPr>
            <a:r>
              <a:rPr lang="en-US" dirty="0">
                <a:solidFill>
                  <a:srgbClr val="000000"/>
                </a:solidFill>
                <a:cs typeface="Times New Roman" charset="0"/>
                <a:sym typeface="Times New Roman" charset="0"/>
              </a:rPr>
              <a:t>Is this parachutist higher or lower than the person taking this picture?</a:t>
            </a:r>
          </a:p>
          <a:p>
            <a:pPr marL="46988">
              <a:spcBef>
                <a:spcPts val="476"/>
              </a:spcBef>
            </a:pPr>
            <a:r>
              <a:rPr lang="en-US" dirty="0">
                <a:solidFill>
                  <a:srgbClr val="000000"/>
                </a:solidFill>
                <a:cs typeface="Times New Roman" charset="0"/>
                <a:sym typeface="Times New Roman" charset="0"/>
              </a:rPr>
              <a:t>Lower—he is below the horizon</a:t>
            </a:r>
          </a:p>
        </p:txBody>
      </p:sp>
    </p:spTree>
    <p:extLst>
      <p:ext uri="{BB962C8B-B14F-4D97-AF65-F5344CB8AC3E}">
        <p14:creationId xmlns:p14="http://schemas.microsoft.com/office/powerpoint/2010/main" val="37342993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2B165B-9DD2-4B1C-BDA0-C774C08AFBEE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9510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CA8095-73C6-4AF0-B01D-93B19716F112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8368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0A6571-B4D3-496A-9E11-D93C4D8A3735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449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6E92A8-3A8B-4578-91B3-B7AD218976C9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5017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22C0B9-2B55-4FC8-B503-6BC864CBEB13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75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B8F884-04D7-4BBD-A875-B8B633DC7AF5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0317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1081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DEDC2D-8094-4F09-87AD-45C7C3E7A4F5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DEDC2D-8094-4F09-87AD-45C7C3E7A4F5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561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9191D7-70FA-4572-B9FC-CBA6C0066045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1817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8D751-AF0E-4E65-8002-E8C67270D82F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Is this a linear function?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8D751-AF0E-4E65-8002-E8C67270D82F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Is this a linear function?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8D751-AF0E-4E65-8002-E8C67270D82F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/>
              <a:t>Is this a linear function?</a:t>
            </a:r>
          </a:p>
        </p:txBody>
      </p:sp>
    </p:spTree>
    <p:extLst>
      <p:ext uri="{BB962C8B-B14F-4D97-AF65-F5344CB8AC3E}">
        <p14:creationId xmlns:p14="http://schemas.microsoft.com/office/powerpoint/2010/main" val="767763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9813DE-9D7C-4320-8DD0-4A13413A0695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44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BE4D6-39AE-425C-B4DE-475C5086693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72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B8F884-04D7-4BBD-A875-B8B633DC7AF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41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14F46-3B7E-4240-931D-1B586A613391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7550"/>
            <a:ext cx="6370638" cy="3584575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166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989DEA-4477-48DF-A924-0A59BBEE618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389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D89B9F-F6CA-4257-ABDD-9EFBCDD017F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8788" y="717550"/>
            <a:ext cx="6367462" cy="3582988"/>
          </a:xfrm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38663"/>
            <a:ext cx="5384800" cy="4381500"/>
          </a:xfrm>
          <a:noFill/>
          <a:ln/>
        </p:spPr>
        <p:txBody>
          <a:bodyPr/>
          <a:lstStyle/>
          <a:p>
            <a:pPr eaLnBrk="1" hangingPunct="1"/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902452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F05B0-711B-4CA6-9A7E-79C1245AD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5B84D-F5A4-45AE-BA2E-FB3DB3D480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76200"/>
            <a:ext cx="25908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75692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D1C0A-0CBD-40D9-A4F7-C0F2C489EB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103632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9144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619500"/>
            <a:ext cx="508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D7C8E-C297-407B-9EA5-4B7F33FFE1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190625" y="178594"/>
            <a:ext cx="9810750" cy="1714500"/>
          </a:xfrm>
          <a:prstGeom prst="rect">
            <a:avLst/>
          </a:prstGeom>
        </p:spPr>
        <p:txBody>
          <a:bodyPr anchor="ctr"/>
          <a:lstStyle>
            <a:lvl1pPr indent="0">
              <a:lnSpc>
                <a:spcPts val="4008"/>
              </a:lnSpc>
              <a:tabLst>
                <a:tab pos="857220" algn="l"/>
              </a:tabLst>
              <a:defRPr sz="3375">
                <a:latin typeface="+mn-lt"/>
                <a:ea typeface="+mn-ea"/>
                <a:cs typeface="+mn-cs"/>
                <a:sym typeface="Times Roman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 anchor="ctr"/>
          <a:lstStyle>
            <a:lvl1pPr marL="557368" indent="-334134" algn="l">
              <a:buSzPct val="171429"/>
              <a:buFont typeface="Gill Sans"/>
              <a:buChar char="•"/>
              <a:tabLst>
                <a:tab pos="1009019" algn="l"/>
              </a:tabLst>
            </a:lvl1pPr>
            <a:lvl2pPr marL="835474" indent="-290782" algn="l">
              <a:buSzPct val="171429"/>
              <a:buFont typeface="Gill Sans"/>
              <a:buChar char="•"/>
              <a:tabLst>
                <a:tab pos="1285829" algn="l"/>
              </a:tabLst>
            </a:lvl2pPr>
            <a:lvl3pPr marL="1148002" indent="-290782" algn="l">
              <a:buSzPct val="171429"/>
              <a:buFont typeface="Gill Sans"/>
              <a:buChar char="•"/>
              <a:tabLst>
                <a:tab pos="1598357" algn="l"/>
              </a:tabLst>
              <a:defRPr>
                <a:solidFill>
                  <a:srgbClr val="000000"/>
                </a:solidFill>
              </a:defRPr>
            </a:lvl3pPr>
            <a:lvl4pPr marL="1460530" indent="-290782" algn="l">
              <a:buSzPct val="171429"/>
              <a:buFont typeface="Gill Sans"/>
              <a:buChar char="•"/>
              <a:tabLst>
                <a:tab pos="1910885" algn="l"/>
              </a:tabLst>
              <a:defRPr>
                <a:solidFill>
                  <a:srgbClr val="000000"/>
                </a:solidFill>
              </a:defRPr>
            </a:lvl4pPr>
            <a:lvl5pPr marL="1781987" indent="-290782" algn="l">
              <a:buSzPct val="171429"/>
              <a:buFont typeface="Gill Sans"/>
              <a:buChar char="•"/>
              <a:tabLst>
                <a:tab pos="2232343" algn="l"/>
              </a:tabLst>
              <a:defRPr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9983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B51C4-C3DD-4E0C-93D6-71EAF2B2A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491C2-9129-4CE1-B220-EEA961FCA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914400"/>
            <a:ext cx="508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6E95F0-9367-42F5-B966-4137C1B498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228D4-1F37-4720-8814-98E859546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6F6CA-385E-4399-8043-C500D5017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3BFD8-926D-4699-AFD1-F885CE901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98342D-3E27-4F85-990B-746398AF1B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033D4-A2EE-4D73-AAC2-0C56E92C76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76200"/>
            <a:ext cx="10363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914400"/>
            <a:ext cx="10363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C428A8E8-DF0D-4AEE-A8FB-0E49ED5DC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914400" y="838200"/>
            <a:ext cx="10363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9" Type="http://schemas.openxmlformats.org/officeDocument/2006/relationships/image" Target="../media/image1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0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9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openxmlformats.org/officeDocument/2006/relationships/image" Target="../media/image23.png"/><Relationship Id="rId4" Type="http://schemas.openxmlformats.org/officeDocument/2006/relationships/image" Target="../media/image20.png"/><Relationship Id="rId9" Type="http://schemas.openxmlformats.org/officeDocument/2006/relationships/image" Target="../media/image1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erekbruecknermathinartcourse.blogspot.com/2014/12/perspective-1-point-2-point-and-3-point.html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search.microsoft.com/apps/pubs/default.aspx?id=67260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notesSlide" Target="../notesSlides/notesSlide2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artblart.com/2015/10/21/exhibition-barbara-hepworth-sculpture-for-a-modern-world-at-tate-britain-london/" TargetMode="External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https://journals.sagepub.com/doi/pdf/10.1068/p130321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journals.sagepub.com/doi/pdf/10.1068/p130321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journals.sagepub.com/doi/pdf/10.1068/p130321" TargetMode="Externa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journals.sagepub.com/doi/pdf/10.1068/p130321" TargetMode="Externa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hadowsculptures.wordpress.com/2015/04/28/rashad-alakbarov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0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hyperlink" Target="http://www.issueno206.com/kurt-wenner-3d-pavement-art/" TargetMode="Externa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em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en.wikipedia.org/wiki/Anamorphosis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://dhoiem.cs.illinois.edu/courses/vision_spring10/sources/criminisi00.pdf" TargetMode="Externa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jpg"/><Relationship Id="rId4" Type="http://schemas.openxmlformats.org/officeDocument/2006/relationships/hyperlink" Target="http://cis.upenn.edu/~cis580/Spring2015/Lectures/cis580-04-singleview.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3dflow.net/elementsCV/S4.xhtml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Camera Geometry</a:t>
            </a:r>
          </a:p>
        </p:txBody>
      </p:sp>
      <p:sp>
        <p:nvSpPr>
          <p:cNvPr id="11267" name="Rectangle 8"/>
          <p:cNvSpPr>
            <a:spLocks noChangeArrowheads="1"/>
          </p:cNvSpPr>
          <p:nvPr/>
        </p:nvSpPr>
        <p:spPr bwMode="auto">
          <a:xfrm>
            <a:off x="7543800" y="1066800"/>
            <a:ext cx="19812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727332" y="6443246"/>
            <a:ext cx="48832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A. Mantegna, </a:t>
            </a:r>
            <a:r>
              <a:rPr lang="en-US" sz="1600" i="1" dirty="0"/>
              <a:t>Martyrdom of St. Christopher</a:t>
            </a:r>
            <a:r>
              <a:rPr lang="en-US" sz="1600" dirty="0"/>
              <a:t>, c. 1450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990600"/>
            <a:ext cx="9144000" cy="543484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Motivation: recovery of 3D structure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Pinhole projection model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70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1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Perspective projection equations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33600" y="12954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6" name="Group 23"/>
          <p:cNvGrpSpPr>
            <a:grpSpLocks noChangeAspect="1"/>
          </p:cNvGrpSpPr>
          <p:nvPr/>
        </p:nvGrpSpPr>
        <p:grpSpPr>
          <a:xfrm rot="10800000">
            <a:off x="3733800" y="2009900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59" name="Rectangle 58"/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Freeform 59"/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>
              <a:stCxn id="59" idx="0"/>
              <a:endCxn id="60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24"/>
          <p:cNvGrpSpPr/>
          <p:nvPr/>
        </p:nvGrpSpPr>
        <p:grpSpPr>
          <a:xfrm>
            <a:off x="7848601" y="1400301"/>
            <a:ext cx="464125" cy="2336241"/>
            <a:chOff x="7162800" y="1914134"/>
            <a:chExt cx="464125" cy="2336241"/>
          </a:xfrm>
        </p:grpSpPr>
        <p:grpSp>
          <p:nvGrpSpPr>
            <p:cNvPr id="52" name="Group 18"/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Freeform 52"/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" name="Straight Connector 50"/>
          <p:cNvCxnSpPr>
            <a:stCxn id="53" idx="0"/>
          </p:cNvCxnSpPr>
          <p:nvPr/>
        </p:nvCxnSpPr>
        <p:spPr>
          <a:xfrm flipH="1">
            <a:off x="38862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 bwMode="auto">
          <a:xfrm>
            <a:off x="59436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Oval 63"/>
          <p:cNvSpPr/>
          <p:nvPr/>
        </p:nvSpPr>
        <p:spPr bwMode="auto">
          <a:xfrm>
            <a:off x="80162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 bwMode="auto">
          <a:xfrm>
            <a:off x="38465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/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blipFill>
                <a:blip r:embed="rId7"/>
                <a:stretch>
                  <a:fillRect l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/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9663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Perspective projection equations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622F44-0707-91DE-7A65-A53203D1E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902677"/>
            <a:ext cx="9220200" cy="590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680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Perspective projection equations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133600" y="1295400"/>
            <a:ext cx="3581400" cy="2514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16" name="Group 23"/>
          <p:cNvGrpSpPr>
            <a:grpSpLocks noChangeAspect="1"/>
          </p:cNvGrpSpPr>
          <p:nvPr/>
        </p:nvGrpSpPr>
        <p:grpSpPr>
          <a:xfrm rot="10800000">
            <a:off x="3733800" y="2009900"/>
            <a:ext cx="318038" cy="156731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59" name="Rectangle 58"/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Freeform 59"/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/>
            <p:cNvCxnSpPr>
              <a:stCxn id="59" idx="0"/>
              <a:endCxn id="60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24"/>
          <p:cNvGrpSpPr/>
          <p:nvPr/>
        </p:nvGrpSpPr>
        <p:grpSpPr>
          <a:xfrm>
            <a:off x="7848601" y="1400301"/>
            <a:ext cx="464125" cy="2336241"/>
            <a:chOff x="7162800" y="1914134"/>
            <a:chExt cx="464125" cy="2336241"/>
          </a:xfrm>
        </p:grpSpPr>
        <p:grpSp>
          <p:nvGrpSpPr>
            <p:cNvPr id="52" name="Group 18"/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7" name="Straight Connector 56"/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Freeform 52"/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51" name="Straight Connector 50"/>
          <p:cNvCxnSpPr>
            <a:stCxn id="53" idx="0"/>
          </p:cNvCxnSpPr>
          <p:nvPr/>
        </p:nvCxnSpPr>
        <p:spPr>
          <a:xfrm flipH="1">
            <a:off x="38862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3"/>
              <p:cNvSpPr txBox="1">
                <a:spLocks noChangeArrowheads="1"/>
              </p:cNvSpPr>
              <p:nvPr/>
            </p:nvSpPr>
            <p:spPr bwMode="auto">
              <a:xfrm>
                <a:off x="2209800" y="4267200"/>
                <a:ext cx="8534400" cy="2514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000">
                    <a:solidFill>
                      <a:schemeClr val="tx1"/>
                    </a:solidFill>
                    <a:latin typeface="+mn-lt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>
                    <a:solidFill>
                      <a:schemeClr val="tx1"/>
                    </a:solidFill>
                    <a:latin typeface="+mn-lt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600">
                    <a:solidFill>
                      <a:schemeClr val="tx1"/>
                    </a:solidFill>
                    <a:latin typeface="+mn-lt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5pPr>
                <a:lvl6pPr marL="25146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r>
                  <a:rPr lang="en-US" dirty="0"/>
                  <a:t>Canonical coordinate system</a:t>
                </a:r>
              </a:p>
              <a:p>
                <a:pPr lvl="1"/>
                <a:r>
                  <a:rPr lang="en-US" sz="1800" dirty="0"/>
                  <a:t>The optical center (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1800" dirty="0"/>
                  <a:t>) is at the origin</a:t>
                </a:r>
              </a:p>
              <a:p>
                <a:pPr lvl="1"/>
                <a:r>
                  <a:rPr lang="en-US" sz="1800" dirty="0"/>
                  <a:t>The z axis is the </a:t>
                </a:r>
                <a:r>
                  <a:rPr lang="en-US" sz="1800" i="1" dirty="0"/>
                  <a:t>optical axis </a:t>
                </a:r>
                <a:r>
                  <a:rPr lang="en-US" sz="1800" dirty="0"/>
                  <a:t>perpendicular to the image plane</a:t>
                </a:r>
              </a:p>
              <a:p>
                <a:pPr lvl="1"/>
                <a:r>
                  <a:rPr lang="en-US" sz="1800" dirty="0"/>
                  <a:t>The </a:t>
                </a:r>
                <a:r>
                  <a:rPr lang="en-US" sz="1800" dirty="0" err="1"/>
                  <a:t>xy</a:t>
                </a:r>
                <a:r>
                  <a:rPr lang="en-US" sz="1800" dirty="0"/>
                  <a:t> plane is parallel to the image plane, x and y axes are horizontal and vertical directions of the image plane</a:t>
                </a:r>
                <a:br>
                  <a:rPr lang="en-US" sz="1800" dirty="0"/>
                </a:br>
                <a:endParaRPr lang="en-US" sz="1800" dirty="0"/>
              </a:p>
            </p:txBody>
          </p:sp>
        </mc:Choice>
        <mc:Fallback xmlns="">
          <p:sp>
            <p:nvSpPr>
              <p:cNvPr id="41" name="Rectangl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09800" y="4267200"/>
                <a:ext cx="8534400" cy="2514600"/>
              </a:xfrm>
              <a:prstGeom prst="rect">
                <a:avLst/>
              </a:prstGeom>
              <a:blipFill>
                <a:blip r:embed="rId3"/>
                <a:stretch>
                  <a:fillRect l="-1337" t="-3030" r="-892"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49"/>
          <p:cNvSpPr/>
          <p:nvPr/>
        </p:nvSpPr>
        <p:spPr bwMode="auto">
          <a:xfrm>
            <a:off x="59436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Oval 63"/>
          <p:cNvSpPr/>
          <p:nvPr/>
        </p:nvSpPr>
        <p:spPr bwMode="auto">
          <a:xfrm>
            <a:off x="80162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 bwMode="auto">
          <a:xfrm>
            <a:off x="38465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 bwMode="auto">
          <a:xfrm flipH="1">
            <a:off x="8991600" y="2514600"/>
            <a:ext cx="11430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Straight Arrow Connector 41"/>
          <p:cNvCxnSpPr/>
          <p:nvPr/>
        </p:nvCxnSpPr>
        <p:spPr bwMode="auto">
          <a:xfrm flipV="1">
            <a:off x="10134600" y="1371600"/>
            <a:ext cx="0" cy="1143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Arrow Connector 44"/>
          <p:cNvCxnSpPr/>
          <p:nvPr/>
        </p:nvCxnSpPr>
        <p:spPr bwMode="auto">
          <a:xfrm flipH="1">
            <a:off x="9144000" y="2514600"/>
            <a:ext cx="990600" cy="457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8534400" y="22098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4400" y="2209801"/>
                <a:ext cx="304800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8763000" y="28194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000" y="2819401"/>
                <a:ext cx="304800" cy="461665"/>
              </a:xfrm>
              <a:prstGeom prst="rect">
                <a:avLst/>
              </a:prstGeom>
              <a:blipFill>
                <a:blip r:embed="rId5"/>
                <a:stretch>
                  <a:fillRect r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9753600" y="1062336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600" y="1062336"/>
                <a:ext cx="304800" cy="461665"/>
              </a:xfrm>
              <a:prstGeom prst="rect">
                <a:avLst/>
              </a:prstGeom>
              <a:blipFill>
                <a:blip r:embed="rId6"/>
                <a:stretch>
                  <a:fillRect l="-4167" r="-16667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/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blipFill>
                <a:blip r:embed="rId7"/>
                <a:stretch>
                  <a:fillRect l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9107F5D-AEEB-3B46-A1C7-9BB109EAE34D}"/>
                  </a:ext>
                </a:extLst>
              </p:cNvPr>
              <p:cNvSpPr txBox="1"/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9107F5D-AEEB-3B46-A1C7-9BB109EAE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blipFill>
                <a:blip r:embed="rId8"/>
                <a:stretch>
                  <a:fillRect l="-4167" r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/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4072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Perspective projection equations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3886200" y="2467101"/>
            <a:ext cx="2057400" cy="11875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4690608" y="1896522"/>
                <a:ext cx="44858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i="1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90608" y="1896522"/>
                <a:ext cx="448584" cy="461665"/>
              </a:xfrm>
              <a:prstGeom prst="rect">
                <a:avLst/>
              </a:prstGeom>
              <a:blipFill>
                <a:blip r:embed="rId3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/>
          <p:cNvCxnSpPr/>
          <p:nvPr/>
        </p:nvCxnSpPr>
        <p:spPr>
          <a:xfrm>
            <a:off x="8065326" y="1464625"/>
            <a:ext cx="11875" cy="1014350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019800" y="2467101"/>
            <a:ext cx="2057400" cy="11875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7239000" y="1942356"/>
                <a:ext cx="4239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000" y="1942356"/>
                <a:ext cx="42396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/>
          <p:cNvCxnSpPr/>
          <p:nvPr/>
        </p:nvCxnSpPr>
        <p:spPr>
          <a:xfrm rot="5400000">
            <a:off x="3352800" y="3000500"/>
            <a:ext cx="10668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3810000" y="2438400"/>
                <a:ext cx="991362" cy="7223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f>
                        <m:fPr>
                          <m:ctrlP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en-US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2438400"/>
                <a:ext cx="991362" cy="722314"/>
              </a:xfrm>
              <a:prstGeom prst="rect">
                <a:avLst/>
              </a:prstGeom>
              <a:blipFill>
                <a:blip r:embed="rId5"/>
                <a:stretch>
                  <a:fillRect b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/>
          <p:cNvCxnSpPr>
            <a:cxnSpLocks/>
          </p:cNvCxnSpPr>
          <p:nvPr/>
        </p:nvCxnSpPr>
        <p:spPr>
          <a:xfrm flipH="1">
            <a:off x="3886200" y="1408440"/>
            <a:ext cx="4167930" cy="217296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8186213" y="1640776"/>
                <a:ext cx="4464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6213" y="1640776"/>
                <a:ext cx="446404" cy="461665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Oval 49"/>
          <p:cNvSpPr/>
          <p:nvPr/>
        </p:nvSpPr>
        <p:spPr bwMode="auto">
          <a:xfrm>
            <a:off x="5943600" y="2450592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Oval 63"/>
          <p:cNvSpPr/>
          <p:nvPr/>
        </p:nvSpPr>
        <p:spPr bwMode="auto">
          <a:xfrm>
            <a:off x="8016240" y="13716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64"/>
          <p:cNvSpPr/>
          <p:nvPr/>
        </p:nvSpPr>
        <p:spPr bwMode="auto">
          <a:xfrm>
            <a:off x="3846576" y="3505200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/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387AEE26-C64C-7F46-B7EA-522138A7D9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7924800" y="878776"/>
                <a:ext cx="381000" cy="461665"/>
              </a:xfrm>
              <a:prstGeom prst="rect">
                <a:avLst/>
              </a:prstGeom>
              <a:blipFill>
                <a:blip r:embed="rId7"/>
                <a:stretch>
                  <a:fillRect l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9107F5D-AEEB-3B46-A1C7-9BB109EAE34D}"/>
                  </a:ext>
                </a:extLst>
              </p:cNvPr>
              <p:cNvSpPr txBox="1"/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𝑂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E9107F5D-AEEB-3B46-A1C7-9BB109EAE3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1200" y="2514601"/>
                <a:ext cx="304800" cy="461665"/>
              </a:xfrm>
              <a:prstGeom prst="rect">
                <a:avLst/>
              </a:prstGeom>
              <a:blipFill>
                <a:blip r:embed="rId8"/>
                <a:stretch>
                  <a:fillRect l="-4167" r="-2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/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′</m:t>
                      </m:r>
                    </m:oMath>
                  </m:oMathPara>
                </a14:m>
                <a:endParaRPr lang="en-US" i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BD93B49-F325-724C-B16C-339FC077A7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3164776"/>
                <a:ext cx="60960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478323D-3998-B14D-BFC6-1C8A1143F3DB}"/>
                  </a:ext>
                </a:extLst>
              </p:cNvPr>
              <p:cNvSpPr/>
              <p:nvPr/>
            </p:nvSpPr>
            <p:spPr>
              <a:xfrm>
                <a:off x="4267200" y="3962400"/>
                <a:ext cx="3426323" cy="827471"/>
              </a:xfrm>
              <a:prstGeom prst="rect">
                <a:avLst/>
              </a:prstGeom>
              <a:ln w="2540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)→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B478323D-3998-B14D-BFC6-1C8A1143F3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962400"/>
                <a:ext cx="3426323" cy="827471"/>
              </a:xfrm>
              <a:prstGeom prst="rect">
                <a:avLst/>
              </a:prstGeom>
              <a:blipFill>
                <a:blip r:embed="rId10"/>
                <a:stretch>
                  <a:fillRect b="-2941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A70AA58-9859-A549-909C-F42C6B4FF0DE}"/>
                  </a:ext>
                </a:extLst>
              </p:cNvPr>
              <p:cNvSpPr/>
              <p:nvPr/>
            </p:nvSpPr>
            <p:spPr>
              <a:xfrm>
                <a:off x="3413340" y="2586335"/>
                <a:ext cx="54906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A70AA58-9859-A549-909C-F42C6B4FF0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3340" y="2586335"/>
                <a:ext cx="549060" cy="461665"/>
              </a:xfrm>
              <a:prstGeom prst="rect">
                <a:avLst/>
              </a:prstGeom>
              <a:blipFill>
                <a:blip r:embed="rId11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1068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Review: Perspective projection equations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0DFB629-F273-274E-BA1E-0651C023F362}"/>
              </a:ext>
            </a:extLst>
          </p:cNvPr>
          <p:cNvSpPr txBox="1"/>
          <p:nvPr/>
        </p:nvSpPr>
        <p:spPr>
          <a:xfrm>
            <a:off x="914400" y="5417403"/>
            <a:ext cx="10515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Note: instead of dealing with an image that is upside down, most of the time we will pretend that the image plane is </a:t>
            </a:r>
            <a:r>
              <a:rPr lang="en-US" i="1" dirty="0"/>
              <a:t>in front</a:t>
            </a:r>
            <a:r>
              <a:rPr lang="en-US" dirty="0"/>
              <a:t> of the camera center</a:t>
            </a:r>
          </a:p>
          <a:p>
            <a:r>
              <a:rPr lang="en-US" dirty="0"/>
              <a:t>This will get us a minus sign in these coordinates {(X, Y, Z)-&gt; (-</a:t>
            </a:r>
            <a:r>
              <a:rPr lang="en-US" dirty="0" err="1"/>
              <a:t>fX</a:t>
            </a:r>
            <a:r>
              <a:rPr lang="en-US" dirty="0"/>
              <a:t>/Z, -</a:t>
            </a:r>
            <a:r>
              <a:rPr lang="en-US" dirty="0" err="1"/>
              <a:t>fY</a:t>
            </a:r>
            <a:r>
              <a:rPr lang="en-US" dirty="0"/>
              <a:t>/Z)}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D57F4D31-6D26-9F4F-9D7E-3883D282570F}"/>
              </a:ext>
            </a:extLst>
          </p:cNvPr>
          <p:cNvSpPr/>
          <p:nvPr/>
        </p:nvSpPr>
        <p:spPr bwMode="auto">
          <a:xfrm>
            <a:off x="1458413" y="1981200"/>
            <a:ext cx="654324" cy="1761138"/>
          </a:xfrm>
          <a:custGeom>
            <a:avLst/>
            <a:gdLst>
              <a:gd name="connsiteX0" fmla="*/ 0 w 641445"/>
              <a:gd name="connsiteY0" fmla="*/ 0 h 1610435"/>
              <a:gd name="connsiteX1" fmla="*/ 641445 w 641445"/>
              <a:gd name="connsiteY1" fmla="*/ 68238 h 1610435"/>
              <a:gd name="connsiteX2" fmla="*/ 641445 w 641445"/>
              <a:gd name="connsiteY2" fmla="*/ 1514901 h 1610435"/>
              <a:gd name="connsiteX3" fmla="*/ 0 w 641445"/>
              <a:gd name="connsiteY3" fmla="*/ 1610435 h 1610435"/>
              <a:gd name="connsiteX4" fmla="*/ 0 w 641445"/>
              <a:gd name="connsiteY4" fmla="*/ 0 h 1610435"/>
              <a:gd name="connsiteX0" fmla="*/ 0 w 641445"/>
              <a:gd name="connsiteY0" fmla="*/ 176461 h 1542197"/>
              <a:gd name="connsiteX1" fmla="*/ 641445 w 641445"/>
              <a:gd name="connsiteY1" fmla="*/ 0 h 1542197"/>
              <a:gd name="connsiteX2" fmla="*/ 641445 w 641445"/>
              <a:gd name="connsiteY2" fmla="*/ 1446663 h 1542197"/>
              <a:gd name="connsiteX3" fmla="*/ 0 w 641445"/>
              <a:gd name="connsiteY3" fmla="*/ 1542197 h 1542197"/>
              <a:gd name="connsiteX4" fmla="*/ 0 w 641445"/>
              <a:gd name="connsiteY4" fmla="*/ 176461 h 154219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562573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433784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761138"/>
              <a:gd name="connsiteX1" fmla="*/ 654324 w 654324"/>
              <a:gd name="connsiteY1" fmla="*/ 0 h 1761138"/>
              <a:gd name="connsiteX2" fmla="*/ 641445 w 654324"/>
              <a:gd name="connsiteY2" fmla="*/ 1433784 h 1761138"/>
              <a:gd name="connsiteX3" fmla="*/ 0 w 654324"/>
              <a:gd name="connsiteY3" fmla="*/ 1761138 h 1761138"/>
              <a:gd name="connsiteX4" fmla="*/ 0 w 654324"/>
              <a:gd name="connsiteY4" fmla="*/ 292371 h 176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324" h="1761138">
                <a:moveTo>
                  <a:pt x="0" y="292371"/>
                </a:moveTo>
                <a:lnTo>
                  <a:pt x="654324" y="0"/>
                </a:lnTo>
                <a:lnTo>
                  <a:pt x="641445" y="1433784"/>
                </a:lnTo>
                <a:lnTo>
                  <a:pt x="0" y="1761138"/>
                </a:lnTo>
                <a:lnTo>
                  <a:pt x="0" y="292371"/>
                </a:lnTo>
                <a:close/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23" name="Group 23">
            <a:extLst>
              <a:ext uri="{FF2B5EF4-FFF2-40B4-BE49-F238E27FC236}">
                <a16:creationId xmlns:a16="http://schemas.microsoft.com/office/drawing/2014/main" id="{6E7BB708-1B62-5340-BFE9-FA42AFD0E030}"/>
              </a:ext>
            </a:extLst>
          </p:cNvPr>
          <p:cNvGrpSpPr>
            <a:grpSpLocks noChangeAspect="1"/>
          </p:cNvGrpSpPr>
          <p:nvPr/>
        </p:nvGrpSpPr>
        <p:grpSpPr>
          <a:xfrm rot="10800000" flipH="1">
            <a:off x="1727798" y="2553960"/>
            <a:ext cx="148814" cy="733367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B7847C2-99DE-D740-AB8F-8A9E45B1467A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C24E5070-4DE0-FC4C-AB0D-8831AF889249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765350DE-3537-0D41-9D6A-B1620E8F290C}"/>
                </a:ext>
              </a:extLst>
            </p:cNvPr>
            <p:cNvCxnSpPr>
              <a:stCxn id="24" idx="0"/>
              <a:endCxn id="25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4">
            <a:extLst>
              <a:ext uri="{FF2B5EF4-FFF2-40B4-BE49-F238E27FC236}">
                <a16:creationId xmlns:a16="http://schemas.microsoft.com/office/drawing/2014/main" id="{9D4F0817-2BD7-5343-A472-06D99C1B521F}"/>
              </a:ext>
            </a:extLst>
          </p:cNvPr>
          <p:cNvGrpSpPr/>
          <p:nvPr/>
        </p:nvGrpSpPr>
        <p:grpSpPr>
          <a:xfrm>
            <a:off x="4619813" y="1668261"/>
            <a:ext cx="464125" cy="2336241"/>
            <a:chOff x="7162800" y="1914134"/>
            <a:chExt cx="464125" cy="2336241"/>
          </a:xfrm>
        </p:grpSpPr>
        <p:grpSp>
          <p:nvGrpSpPr>
            <p:cNvPr id="28" name="Group 18">
              <a:extLst>
                <a:ext uri="{FF2B5EF4-FFF2-40B4-BE49-F238E27FC236}">
                  <a16:creationId xmlns:a16="http://schemas.microsoft.com/office/drawing/2014/main" id="{CE89F986-60B4-2A4A-898A-EF35593EB990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77B63F0E-4638-3B43-8DD7-947349CE24F5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9714F5E8-4771-324D-9E5B-61D5F956A217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A960DA68-7ABC-A14D-9EA8-7C11612DE72D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252DA4FB-0322-FE4C-B8CC-CC1F8F38784F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ABC7D40-15A0-A94C-B080-1A135678B376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836807D3-FB2D-8D44-B0FF-38F43E6AC0CC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BFF0FA2-D905-F845-92BD-E4CDF09A2349}"/>
              </a:ext>
            </a:extLst>
          </p:cNvPr>
          <p:cNvCxnSpPr>
            <a:cxnSpLocks/>
            <a:endCxn id="25" idx="0"/>
          </p:cNvCxnSpPr>
          <p:nvPr/>
        </p:nvCxnSpPr>
        <p:spPr>
          <a:xfrm flipH="1">
            <a:off x="1799308" y="1676400"/>
            <a:ext cx="3026034" cy="160827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DE0D9C4-3922-CA44-9E56-2C39B0402948}"/>
              </a:ext>
            </a:extLst>
          </p:cNvPr>
          <p:cNvCxnSpPr>
            <a:cxnSpLocks/>
            <a:stCxn id="30" idx="3"/>
            <a:endCxn id="24" idx="2"/>
          </p:cNvCxnSpPr>
          <p:nvPr/>
        </p:nvCxnSpPr>
        <p:spPr>
          <a:xfrm flipH="1" flipV="1">
            <a:off x="1802205" y="2553960"/>
            <a:ext cx="2884563" cy="14170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15C508F8-C3A1-BE47-AFD8-C6490A94FA58}"/>
              </a:ext>
            </a:extLst>
          </p:cNvPr>
          <p:cNvSpPr/>
          <p:nvPr/>
        </p:nvSpPr>
        <p:spPr bwMode="auto">
          <a:xfrm>
            <a:off x="2463464" y="2843519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3" name="Group 23">
            <a:extLst>
              <a:ext uri="{FF2B5EF4-FFF2-40B4-BE49-F238E27FC236}">
                <a16:creationId xmlns:a16="http://schemas.microsoft.com/office/drawing/2014/main" id="{4C79BA1C-1F9B-6447-A83B-5871F0AC705A}"/>
              </a:ext>
            </a:extLst>
          </p:cNvPr>
          <p:cNvGrpSpPr>
            <a:grpSpLocks noChangeAspect="1"/>
          </p:cNvGrpSpPr>
          <p:nvPr/>
        </p:nvGrpSpPr>
        <p:grpSpPr>
          <a:xfrm rot="10800000" flipH="1" flipV="1">
            <a:off x="8436357" y="2482792"/>
            <a:ext cx="148814" cy="733367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88CD3E8-8A29-2A44-8365-53FBE4BD5965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C880A015-9D01-FE48-94E3-CE693781956A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6A6C6B7-2A33-924A-A4C4-64B10702BFDC}"/>
                </a:ext>
              </a:extLst>
            </p:cNvPr>
            <p:cNvCxnSpPr>
              <a:stCxn id="45" idx="0"/>
              <a:endCxn id="47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24">
            <a:extLst>
              <a:ext uri="{FF2B5EF4-FFF2-40B4-BE49-F238E27FC236}">
                <a16:creationId xmlns:a16="http://schemas.microsoft.com/office/drawing/2014/main" id="{9A168978-C1D0-E547-B904-FE22D1FECBFB}"/>
              </a:ext>
            </a:extLst>
          </p:cNvPr>
          <p:cNvGrpSpPr/>
          <p:nvPr/>
        </p:nvGrpSpPr>
        <p:grpSpPr>
          <a:xfrm>
            <a:off x="9828088" y="1656979"/>
            <a:ext cx="464125" cy="2336241"/>
            <a:chOff x="7162800" y="1914134"/>
            <a:chExt cx="464125" cy="2336241"/>
          </a:xfrm>
        </p:grpSpPr>
        <p:grpSp>
          <p:nvGrpSpPr>
            <p:cNvPr id="54" name="Group 18">
              <a:extLst>
                <a:ext uri="{FF2B5EF4-FFF2-40B4-BE49-F238E27FC236}">
                  <a16:creationId xmlns:a16="http://schemas.microsoft.com/office/drawing/2014/main" id="{E8B73121-4BD0-8346-A82B-B3695246E334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58708C7A-96BF-7144-AEFE-C57B36A3D0A6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09E4D499-8110-114A-807D-9FBAD186E81C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72042705-FA24-CC4E-955A-D58F7E7AC034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F6AB570A-38AB-0846-8AE6-151F438CA478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6EB1DF3A-A833-3D4C-A19C-5336D171BD3D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7FF57444-AD19-7D42-B1AF-A61E6BAB2761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E1B3BFFE-3821-254C-9B25-31BECF7244C5}"/>
              </a:ext>
            </a:extLst>
          </p:cNvPr>
          <p:cNvCxnSpPr>
            <a:cxnSpLocks/>
            <a:endCxn id="63" idx="3"/>
          </p:cNvCxnSpPr>
          <p:nvPr/>
        </p:nvCxnSpPr>
        <p:spPr>
          <a:xfrm flipH="1">
            <a:off x="7707878" y="1665118"/>
            <a:ext cx="2325740" cy="124516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DD1347C-7698-D34F-8A28-7E0C749D76B2}"/>
              </a:ext>
            </a:extLst>
          </p:cNvPr>
          <p:cNvCxnSpPr>
            <a:cxnSpLocks/>
            <a:stCxn id="56" idx="3"/>
            <a:endCxn id="63" idx="5"/>
          </p:cNvCxnSpPr>
          <p:nvPr/>
        </p:nvCxnSpPr>
        <p:spPr>
          <a:xfrm flipH="1" flipV="1">
            <a:off x="7772536" y="2910287"/>
            <a:ext cx="2122507" cy="10494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>
            <a:extLst>
              <a:ext uri="{FF2B5EF4-FFF2-40B4-BE49-F238E27FC236}">
                <a16:creationId xmlns:a16="http://schemas.microsoft.com/office/drawing/2014/main" id="{4C522CE5-6805-D242-AF68-1A1BFABFBC94}"/>
              </a:ext>
            </a:extLst>
          </p:cNvPr>
          <p:cNvSpPr/>
          <p:nvPr/>
        </p:nvSpPr>
        <p:spPr bwMode="auto">
          <a:xfrm>
            <a:off x="7694487" y="2832238"/>
            <a:ext cx="91440" cy="9144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B5DFFE83-4CE9-7C41-B918-591E387B1ACC}"/>
              </a:ext>
            </a:extLst>
          </p:cNvPr>
          <p:cNvSpPr/>
          <p:nvPr/>
        </p:nvSpPr>
        <p:spPr bwMode="auto">
          <a:xfrm>
            <a:off x="8179465" y="1951669"/>
            <a:ext cx="654324" cy="1761138"/>
          </a:xfrm>
          <a:custGeom>
            <a:avLst/>
            <a:gdLst>
              <a:gd name="connsiteX0" fmla="*/ 0 w 641445"/>
              <a:gd name="connsiteY0" fmla="*/ 0 h 1610435"/>
              <a:gd name="connsiteX1" fmla="*/ 641445 w 641445"/>
              <a:gd name="connsiteY1" fmla="*/ 68238 h 1610435"/>
              <a:gd name="connsiteX2" fmla="*/ 641445 w 641445"/>
              <a:gd name="connsiteY2" fmla="*/ 1514901 h 1610435"/>
              <a:gd name="connsiteX3" fmla="*/ 0 w 641445"/>
              <a:gd name="connsiteY3" fmla="*/ 1610435 h 1610435"/>
              <a:gd name="connsiteX4" fmla="*/ 0 w 641445"/>
              <a:gd name="connsiteY4" fmla="*/ 0 h 1610435"/>
              <a:gd name="connsiteX0" fmla="*/ 0 w 641445"/>
              <a:gd name="connsiteY0" fmla="*/ 176461 h 1542197"/>
              <a:gd name="connsiteX1" fmla="*/ 641445 w 641445"/>
              <a:gd name="connsiteY1" fmla="*/ 0 h 1542197"/>
              <a:gd name="connsiteX2" fmla="*/ 641445 w 641445"/>
              <a:gd name="connsiteY2" fmla="*/ 1446663 h 1542197"/>
              <a:gd name="connsiteX3" fmla="*/ 0 w 641445"/>
              <a:gd name="connsiteY3" fmla="*/ 1542197 h 1542197"/>
              <a:gd name="connsiteX4" fmla="*/ 0 w 641445"/>
              <a:gd name="connsiteY4" fmla="*/ 176461 h 154219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562573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658107"/>
              <a:gd name="connsiteX1" fmla="*/ 654324 w 654324"/>
              <a:gd name="connsiteY1" fmla="*/ 0 h 1658107"/>
              <a:gd name="connsiteX2" fmla="*/ 641445 w 654324"/>
              <a:gd name="connsiteY2" fmla="*/ 1433784 h 1658107"/>
              <a:gd name="connsiteX3" fmla="*/ 0 w 654324"/>
              <a:gd name="connsiteY3" fmla="*/ 1658107 h 1658107"/>
              <a:gd name="connsiteX4" fmla="*/ 0 w 654324"/>
              <a:gd name="connsiteY4" fmla="*/ 292371 h 1658107"/>
              <a:gd name="connsiteX0" fmla="*/ 0 w 654324"/>
              <a:gd name="connsiteY0" fmla="*/ 292371 h 1761138"/>
              <a:gd name="connsiteX1" fmla="*/ 654324 w 654324"/>
              <a:gd name="connsiteY1" fmla="*/ 0 h 1761138"/>
              <a:gd name="connsiteX2" fmla="*/ 641445 w 654324"/>
              <a:gd name="connsiteY2" fmla="*/ 1433784 h 1761138"/>
              <a:gd name="connsiteX3" fmla="*/ 0 w 654324"/>
              <a:gd name="connsiteY3" fmla="*/ 1761138 h 1761138"/>
              <a:gd name="connsiteX4" fmla="*/ 0 w 654324"/>
              <a:gd name="connsiteY4" fmla="*/ 292371 h 176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324" h="1761138">
                <a:moveTo>
                  <a:pt x="0" y="292371"/>
                </a:moveTo>
                <a:lnTo>
                  <a:pt x="654324" y="0"/>
                </a:lnTo>
                <a:lnTo>
                  <a:pt x="641445" y="1433784"/>
                </a:lnTo>
                <a:lnTo>
                  <a:pt x="0" y="1761138"/>
                </a:lnTo>
                <a:lnTo>
                  <a:pt x="0" y="292371"/>
                </a:lnTo>
                <a:close/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Notched Right Arrow 4">
            <a:extLst>
              <a:ext uri="{FF2B5EF4-FFF2-40B4-BE49-F238E27FC236}">
                <a16:creationId xmlns:a16="http://schemas.microsoft.com/office/drawing/2014/main" id="{1F96BF7F-1857-2848-8AB2-9E58B581CF65}"/>
              </a:ext>
            </a:extLst>
          </p:cNvPr>
          <p:cNvSpPr/>
          <p:nvPr/>
        </p:nvSpPr>
        <p:spPr bwMode="auto">
          <a:xfrm>
            <a:off x="5837086" y="2449278"/>
            <a:ext cx="1107088" cy="948799"/>
          </a:xfrm>
          <a:prstGeom prst="notch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7047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Motivation: recovery of 3D structure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Pinhole projection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Properties of projection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What happens to: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Lines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Planes</a:t>
            </a:r>
          </a:p>
          <a:p>
            <a:pPr marL="1257300" lvl="2" indent="-457200">
              <a:buFont typeface="Arial" panose="020B0604020202020204" pitchFamily="34" charset="0"/>
              <a:buChar char="•"/>
            </a:pPr>
            <a:r>
              <a:rPr lang="en-US" sz="2400" dirty="0"/>
              <a:t>General 3D shapes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401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4BC49-BB80-0E57-DC2C-112703136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Lines project to lines; distant objects are smaller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80E3C-4337-66AA-1A23-D346EDE0FB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CC924F-F3F9-ACCF-4841-CB5CA9F427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834571"/>
            <a:ext cx="10363200" cy="601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914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lines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4" descr="http://upload.wikimedia.org/wikipedia/en/1/11/Piero_-_The_Flagellation.jpg">
            <a:extLst>
              <a:ext uri="{FF2B5EF4-FFF2-40B4-BE49-F238E27FC236}">
                <a16:creationId xmlns:a16="http://schemas.microsoft.com/office/drawing/2014/main" id="{478554DC-83AB-6F4C-A919-542979F5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7" y="1904208"/>
            <a:ext cx="6634563" cy="46489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B02F4-79AB-574D-B10A-B039EDABD84A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</p:spTree>
    <p:extLst>
      <p:ext uri="{BB962C8B-B14F-4D97-AF65-F5344CB8AC3E}">
        <p14:creationId xmlns:p14="http://schemas.microsoft.com/office/powerpoint/2010/main" val="95595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0616A-F3C9-04BC-56E4-CC4E4E4BF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 lines have a vanishing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AB5D8-BAEE-7908-D9B4-70ADD5D39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43D651-B451-E0C5-F6F3-AA70F5D41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92" y="764674"/>
            <a:ext cx="9829800" cy="609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47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Motivation: recovery of 3D structure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Pinhole projection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Properties of projection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Perspective projection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Orthographic projection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786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lines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Parallel lines meet at a </a:t>
            </a:r>
            <a:r>
              <a:rPr lang="en-US" i="1" dirty="0"/>
              <a:t>vanishing point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562B43E-4CBA-344A-BCD7-66AF0CAB243A}"/>
              </a:ext>
            </a:extLst>
          </p:cNvPr>
          <p:cNvSpPr txBox="1"/>
          <p:nvPr/>
        </p:nvSpPr>
        <p:spPr>
          <a:xfrm>
            <a:off x="10820400" y="6345523"/>
            <a:ext cx="12682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Image source</a:t>
            </a:r>
            <a:endParaRPr lang="en-US" sz="1400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B3546AC-CF9E-9A4D-961A-C9EE34340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036" y="1883279"/>
            <a:ext cx="6634563" cy="466992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A95C3414-6EC2-9045-ABE9-57ED9E42F070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</p:spTree>
    <p:extLst>
      <p:ext uri="{BB962C8B-B14F-4D97-AF65-F5344CB8AC3E}">
        <p14:creationId xmlns:p14="http://schemas.microsoft.com/office/powerpoint/2010/main" val="11040166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Converging lines are a powerful perspective cue</a:t>
            </a:r>
          </a:p>
        </p:txBody>
      </p:sp>
      <p:sp>
        <p:nvSpPr>
          <p:cNvPr id="39" name="Text Box 5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  <p:pic>
        <p:nvPicPr>
          <p:cNvPr id="40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214" y="1143000"/>
            <a:ext cx="403498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4444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DC3D5A6-D09D-0043-ABCF-B97A7F083849}"/>
              </a:ext>
            </a:extLst>
          </p:cNvPr>
          <p:cNvGrpSpPr/>
          <p:nvPr/>
        </p:nvGrpSpPr>
        <p:grpSpPr>
          <a:xfrm>
            <a:off x="3962400" y="2160587"/>
            <a:ext cx="839788" cy="2362200"/>
            <a:chOff x="3962400" y="990600"/>
            <a:chExt cx="839788" cy="2362200"/>
          </a:xfrm>
        </p:grpSpPr>
        <p:sp>
          <p:nvSpPr>
            <p:cNvPr id="20483" name="Line 3"/>
            <p:cNvSpPr>
              <a:spLocks noChangeShapeType="1"/>
            </p:cNvSpPr>
            <p:nvPr/>
          </p:nvSpPr>
          <p:spPr bwMode="auto">
            <a:xfrm>
              <a:off x="4800600" y="9906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7" name="Line 27"/>
            <p:cNvSpPr>
              <a:spLocks noChangeShapeType="1"/>
            </p:cNvSpPr>
            <p:nvPr/>
          </p:nvSpPr>
          <p:spPr bwMode="auto">
            <a:xfrm>
              <a:off x="3962400" y="18288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8" name="Line 28"/>
            <p:cNvSpPr>
              <a:spLocks noChangeShapeType="1"/>
            </p:cNvSpPr>
            <p:nvPr/>
          </p:nvSpPr>
          <p:spPr bwMode="auto">
            <a:xfrm rot="10800000" flipH="1">
              <a:off x="3962400" y="25146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509" name="Line 29"/>
            <p:cNvSpPr>
              <a:spLocks noChangeShapeType="1"/>
            </p:cNvSpPr>
            <p:nvPr/>
          </p:nvSpPr>
          <p:spPr bwMode="auto">
            <a:xfrm rot="10800000" flipH="1">
              <a:off x="3962400" y="9906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Constructing the vanishing point of a line</a:t>
            </a:r>
          </a:p>
        </p:txBody>
      </p:sp>
      <p:sp>
        <p:nvSpPr>
          <p:cNvPr id="20485" name="Rectangle 5"/>
          <p:cNvSpPr>
            <a:spLocks/>
          </p:cNvSpPr>
          <p:nvPr/>
        </p:nvSpPr>
        <p:spPr bwMode="auto">
          <a:xfrm>
            <a:off x="2971801" y="2389187"/>
            <a:ext cx="105605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>
                <a:cs typeface="Times New Roman" charset="0"/>
              </a:rPr>
              <a:t>image plane</a:t>
            </a:r>
          </a:p>
        </p:txBody>
      </p:sp>
      <p:sp>
        <p:nvSpPr>
          <p:cNvPr id="20486" name="Line 6"/>
          <p:cNvSpPr>
            <a:spLocks noChangeShapeType="1"/>
          </p:cNvSpPr>
          <p:nvPr/>
        </p:nvSpPr>
        <p:spPr bwMode="auto">
          <a:xfrm>
            <a:off x="3657600" y="2693987"/>
            <a:ext cx="381000" cy="152400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7" name="Rectangle 7"/>
          <p:cNvSpPr>
            <a:spLocks/>
          </p:cNvSpPr>
          <p:nvPr/>
        </p:nvSpPr>
        <p:spPr bwMode="auto">
          <a:xfrm>
            <a:off x="7812290" y="3136335"/>
            <a:ext cx="137505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sz="1400" dirty="0">
                <a:cs typeface="Times New Roman" charset="0"/>
              </a:rPr>
              <a:t>line in the scene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04" name="Rectangle 24"/>
              <p:cNvSpPr>
                <a:spLocks/>
              </p:cNvSpPr>
              <p:nvPr/>
            </p:nvSpPr>
            <p:spPr bwMode="auto">
              <a:xfrm>
                <a:off x="2014537" y="2998787"/>
                <a:ext cx="1414463" cy="2159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40639" bIns="0">
                <a:spAutoFit/>
              </a:bodyPr>
              <a:lstStyle/>
              <a:p>
                <a:pPr marL="39688"/>
                <a:r>
                  <a:rPr lang="en-US" sz="1400" dirty="0">
                    <a:cs typeface="Times New Roman" charset="0"/>
                  </a:rPr>
                  <a:t>vanishing point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Times New Roman" charset="0"/>
                      </a:rPr>
                      <m:t> </m:t>
                    </m:r>
                    <m:r>
                      <a:rPr lang="en-US" sz="1400" b="1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 Bold" charset="0"/>
                        <a:sym typeface="Times New Roman Bold" charset="0"/>
                      </a:rPr>
                      <m:t>𝒗</m:t>
                    </m:r>
                  </m:oMath>
                </a14:m>
                <a:endParaRPr lang="en-US" sz="1400" b="1" dirty="0">
                  <a:latin typeface="Times New Roman Bold" charset="0"/>
                  <a:cs typeface="Times New Roman Bold" charset="0"/>
                  <a:sym typeface="Times New Roman Bold" charset="0"/>
                </a:endParaRPr>
              </a:p>
            </p:txBody>
          </p:sp>
        </mc:Choice>
        <mc:Fallback xmlns="">
          <p:sp>
            <p:nvSpPr>
              <p:cNvPr id="20504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014537" y="2998787"/>
                <a:ext cx="1414463" cy="215900"/>
              </a:xfrm>
              <a:prstGeom prst="rect">
                <a:avLst/>
              </a:prstGeom>
              <a:blipFill>
                <a:blip r:embed="rId2"/>
                <a:stretch>
                  <a:fillRect l="-4464" t="-22222" b="-50000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505" name="Line 25"/>
          <p:cNvSpPr>
            <a:spLocks noChangeShapeType="1"/>
          </p:cNvSpPr>
          <p:nvPr/>
        </p:nvSpPr>
        <p:spPr bwMode="auto">
          <a:xfrm>
            <a:off x="3429000" y="3145762"/>
            <a:ext cx="725662" cy="234025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 rot="20514818">
            <a:off x="4209021" y="3577601"/>
            <a:ext cx="3810000" cy="1588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00" name="Line 20"/>
          <p:cNvSpPr>
            <a:spLocks noChangeShapeType="1"/>
          </p:cNvSpPr>
          <p:nvPr/>
        </p:nvSpPr>
        <p:spPr bwMode="auto">
          <a:xfrm rot="9714818" flipH="1">
            <a:off x="4188478" y="3425752"/>
            <a:ext cx="113767" cy="742471"/>
          </a:xfrm>
          <a:prstGeom prst="line">
            <a:avLst/>
          </a:prstGeom>
          <a:noFill/>
          <a:ln w="2857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0511" name="Rectangle 31"/>
          <p:cNvSpPr>
            <a:spLocks/>
          </p:cNvSpPr>
          <p:nvPr/>
        </p:nvSpPr>
        <p:spPr bwMode="auto">
          <a:xfrm>
            <a:off x="914400" y="5448300"/>
            <a:ext cx="103632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82588" indent="-342900">
              <a:spcBef>
                <a:spcPts val="550"/>
              </a:spcBef>
              <a:buFont typeface="Arial" pitchFamily="34" charset="0"/>
              <a:buChar char="•"/>
            </a:pPr>
            <a:r>
              <a:rPr lang="en-US" sz="2800" dirty="0">
                <a:sym typeface="Arial" charset="0"/>
              </a:rPr>
              <a:t>What about another line going in the same direction?</a:t>
            </a:r>
          </a:p>
        </p:txBody>
      </p:sp>
      <p:sp>
        <p:nvSpPr>
          <p:cNvPr id="20512" name="Rectangle 32"/>
          <p:cNvSpPr>
            <a:spLocks/>
          </p:cNvSpPr>
          <p:nvPr/>
        </p:nvSpPr>
        <p:spPr bwMode="auto">
          <a:xfrm>
            <a:off x="2652780" y="3619500"/>
            <a:ext cx="6777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 dirty="0">
                <a:cs typeface="Times New Roman" charset="0"/>
              </a:rPr>
              <a:t>camera</a:t>
            </a:r>
          </a:p>
          <a:p>
            <a:pPr marL="39688" algn="ctr"/>
            <a:r>
              <a:rPr lang="en-US" sz="1400" dirty="0">
                <a:cs typeface="Times New Roman" charset="0"/>
              </a:rPr>
              <a:t>center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C28BA4D-F17E-5644-8EFE-1938017CD66A}"/>
              </a:ext>
            </a:extLst>
          </p:cNvPr>
          <p:cNvCxnSpPr>
            <a:cxnSpLocks/>
          </p:cNvCxnSpPr>
          <p:nvPr/>
        </p:nvCxnSpPr>
        <p:spPr bwMode="auto">
          <a:xfrm>
            <a:off x="3461928" y="3670681"/>
            <a:ext cx="1949600" cy="13804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A9CE00D-05D3-A143-9AF1-C23FAAC9B083}"/>
              </a:ext>
            </a:extLst>
          </p:cNvPr>
          <p:cNvCxnSpPr>
            <a:cxnSpLocks/>
          </p:cNvCxnSpPr>
          <p:nvPr/>
        </p:nvCxnSpPr>
        <p:spPr bwMode="auto">
          <a:xfrm flipV="1">
            <a:off x="3461928" y="3510406"/>
            <a:ext cx="2894386" cy="16027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C9EFC697-7A47-A746-A8D5-306FE3D48409}"/>
              </a:ext>
            </a:extLst>
          </p:cNvPr>
          <p:cNvCxnSpPr>
            <a:cxnSpLocks/>
          </p:cNvCxnSpPr>
          <p:nvPr/>
        </p:nvCxnSpPr>
        <p:spPr bwMode="auto">
          <a:xfrm flipV="1">
            <a:off x="3473776" y="3199487"/>
            <a:ext cx="3765224" cy="4617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4" name="Line 4">
            <a:extLst>
              <a:ext uri="{FF2B5EF4-FFF2-40B4-BE49-F238E27FC236}">
                <a16:creationId xmlns:a16="http://schemas.microsoft.com/office/drawing/2014/main" id="{7980E723-2FCD-524E-8FB1-01AB05ADA531}"/>
              </a:ext>
            </a:extLst>
          </p:cNvPr>
          <p:cNvSpPr>
            <a:spLocks noChangeShapeType="1"/>
          </p:cNvSpPr>
          <p:nvPr/>
        </p:nvSpPr>
        <p:spPr bwMode="auto">
          <a:xfrm rot="20514818" flipV="1">
            <a:off x="3345364" y="2926960"/>
            <a:ext cx="4620801" cy="21958"/>
          </a:xfrm>
          <a:prstGeom prst="line">
            <a:avLst/>
          </a:prstGeom>
          <a:noFill/>
          <a:ln w="9525" cap="flat">
            <a:solidFill>
              <a:schemeClr val="tx1"/>
            </a:solidFill>
            <a:prstDash val="solid"/>
            <a:round/>
            <a:headEnd type="none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707B5AF7-4563-9A44-954B-E7EC7D972CC2}"/>
              </a:ext>
            </a:extLst>
          </p:cNvPr>
          <p:cNvSpPr/>
          <p:nvPr/>
        </p:nvSpPr>
        <p:spPr bwMode="auto">
          <a:xfrm>
            <a:off x="5356741" y="3778642"/>
            <a:ext cx="89140" cy="891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C8DE7827-FEB8-2E4B-A1AC-605DF4D93EE7}"/>
              </a:ext>
            </a:extLst>
          </p:cNvPr>
          <p:cNvSpPr/>
          <p:nvPr/>
        </p:nvSpPr>
        <p:spPr bwMode="auto">
          <a:xfrm>
            <a:off x="6260337" y="3465836"/>
            <a:ext cx="89140" cy="891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10AD571-E751-9A40-86C0-EFA2E0C5A7E9}"/>
              </a:ext>
            </a:extLst>
          </p:cNvPr>
          <p:cNvSpPr/>
          <p:nvPr/>
        </p:nvSpPr>
        <p:spPr bwMode="auto">
          <a:xfrm>
            <a:off x="7184723" y="3154917"/>
            <a:ext cx="89140" cy="8914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0768B13-C6FB-7C46-8AFC-7FC8F01045DB}"/>
              </a:ext>
            </a:extLst>
          </p:cNvPr>
          <p:cNvSpPr/>
          <p:nvPr/>
        </p:nvSpPr>
        <p:spPr bwMode="auto">
          <a:xfrm>
            <a:off x="3443961" y="3605325"/>
            <a:ext cx="111736" cy="111736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FBAEDE98-89F3-0140-936D-65A617AF5C77}"/>
              </a:ext>
            </a:extLst>
          </p:cNvPr>
          <p:cNvSpPr/>
          <p:nvPr/>
        </p:nvSpPr>
        <p:spPr bwMode="auto">
          <a:xfrm>
            <a:off x="4198438" y="3697320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B6F2D886-7E93-1547-A488-B18A9FB89ACC}"/>
              </a:ext>
            </a:extLst>
          </p:cNvPr>
          <p:cNvSpPr/>
          <p:nvPr/>
        </p:nvSpPr>
        <p:spPr bwMode="auto">
          <a:xfrm>
            <a:off x="4184431" y="3598535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F65D7535-C82B-A742-B8C7-4BCE781DDE66}"/>
              </a:ext>
            </a:extLst>
          </p:cNvPr>
          <p:cNvSpPr/>
          <p:nvPr/>
        </p:nvSpPr>
        <p:spPr bwMode="auto">
          <a:xfrm>
            <a:off x="4177767" y="3537813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4E988E27-A045-C54D-8A4F-FC23C6AAA4D9}"/>
              </a:ext>
            </a:extLst>
          </p:cNvPr>
          <p:cNvSpPr/>
          <p:nvPr/>
        </p:nvSpPr>
        <p:spPr bwMode="auto">
          <a:xfrm>
            <a:off x="4153208" y="3396540"/>
            <a:ext cx="62445" cy="62445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454CF12C-428E-384F-B132-91089EF90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7800" y="6583364"/>
            <a:ext cx="168026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Adopted from S. Seitz</a:t>
            </a:r>
          </a:p>
        </p:txBody>
      </p:sp>
    </p:spTree>
    <p:extLst>
      <p:ext uri="{BB962C8B-B14F-4D97-AF65-F5344CB8AC3E}">
        <p14:creationId xmlns:p14="http://schemas.microsoft.com/office/powerpoint/2010/main" val="69976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4" grpId="0"/>
      <p:bldP spid="20505" grpId="0" animBg="1"/>
      <p:bldP spid="20500" grpId="0" animBg="1"/>
      <p:bldP spid="20511" grpId="0" build="p" autoUpdateAnimBg="0" advAuto="1"/>
      <p:bldP spid="20511" grpId="1" build="allAtOnce"/>
      <p:bldP spid="64" grpId="0" animBg="1"/>
      <p:bldP spid="41" grpId="0" animBg="1"/>
      <p:bldP spid="42" grpId="0" animBg="1"/>
      <p:bldP spid="43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lines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Do </a:t>
            </a:r>
            <a:r>
              <a:rPr lang="en-US" i="1" dirty="0"/>
              <a:t>all</a:t>
            </a:r>
            <a:r>
              <a:rPr lang="en-US" dirty="0"/>
              <a:t> parallel lines converge to a vanishing point?</a:t>
            </a:r>
          </a:p>
        </p:txBody>
      </p:sp>
      <p:pic>
        <p:nvPicPr>
          <p:cNvPr id="6" name="Picture 4" descr="http://upload.wikimedia.org/wikipedia/en/1/11/Piero_-_The_Flagellation.jpg">
            <a:extLst>
              <a:ext uri="{FF2B5EF4-FFF2-40B4-BE49-F238E27FC236}">
                <a16:creationId xmlns:a16="http://schemas.microsoft.com/office/drawing/2014/main" id="{478554DC-83AB-6F4C-A919-542979F5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7" y="1904208"/>
            <a:ext cx="6634563" cy="46489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B02F4-79AB-574D-B10A-B039EDABD84A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</p:spTree>
    <p:extLst>
      <p:ext uri="{BB962C8B-B14F-4D97-AF65-F5344CB8AC3E}">
        <p14:creationId xmlns:p14="http://schemas.microsoft.com/office/powerpoint/2010/main" val="2863365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lines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Parallel lines that are also parallel to the image plane converge to a point “at infinity”</a:t>
            </a:r>
          </a:p>
        </p:txBody>
      </p:sp>
      <p:pic>
        <p:nvPicPr>
          <p:cNvPr id="6" name="Picture 4" descr="http://upload.wikimedia.org/wikipedia/en/1/11/Piero_-_The_Flagellation.jpg">
            <a:extLst>
              <a:ext uri="{FF2B5EF4-FFF2-40B4-BE49-F238E27FC236}">
                <a16:creationId xmlns:a16="http://schemas.microsoft.com/office/drawing/2014/main" id="{478554DC-83AB-6F4C-A919-542979F5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7" y="1904208"/>
            <a:ext cx="6634563" cy="46489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B02F4-79AB-574D-B10A-B039EDABD84A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0CE446-9CC4-0C48-91E7-A73ED5A51DFA}"/>
              </a:ext>
            </a:extLst>
          </p:cNvPr>
          <p:cNvCxnSpPr/>
          <p:nvPr/>
        </p:nvCxnSpPr>
        <p:spPr bwMode="auto">
          <a:xfrm>
            <a:off x="3048000" y="2971800"/>
            <a:ext cx="3124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F6E21FA-E0C7-9742-9477-3D18771347D6}"/>
              </a:ext>
            </a:extLst>
          </p:cNvPr>
          <p:cNvCxnSpPr/>
          <p:nvPr/>
        </p:nvCxnSpPr>
        <p:spPr bwMode="auto">
          <a:xfrm>
            <a:off x="3048000" y="3429000"/>
            <a:ext cx="3124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9E6B9CB-98A0-5746-BFBB-706976CFB2A7}"/>
              </a:ext>
            </a:extLst>
          </p:cNvPr>
          <p:cNvCxnSpPr/>
          <p:nvPr/>
        </p:nvCxnSpPr>
        <p:spPr bwMode="auto">
          <a:xfrm>
            <a:off x="3124200" y="5943600"/>
            <a:ext cx="31242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21A1E96-61E3-2A45-8420-13157EBF9F1A}"/>
              </a:ext>
            </a:extLst>
          </p:cNvPr>
          <p:cNvCxnSpPr>
            <a:cxnSpLocks/>
          </p:cNvCxnSpPr>
          <p:nvPr/>
        </p:nvCxnSpPr>
        <p:spPr bwMode="auto">
          <a:xfrm>
            <a:off x="2738037" y="6248400"/>
            <a:ext cx="3586563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8FA91A-0084-804D-9F43-8A5FB4EC1210}"/>
              </a:ext>
            </a:extLst>
          </p:cNvPr>
          <p:cNvCxnSpPr>
            <a:cxnSpLocks/>
          </p:cNvCxnSpPr>
          <p:nvPr/>
        </p:nvCxnSpPr>
        <p:spPr bwMode="auto">
          <a:xfrm>
            <a:off x="3048000" y="3962400"/>
            <a:ext cx="9906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2F0FA69-9A9E-6D4B-9414-E9523F4F4D15}"/>
              </a:ext>
            </a:extLst>
          </p:cNvPr>
          <p:cNvCxnSpPr>
            <a:cxnSpLocks/>
          </p:cNvCxnSpPr>
          <p:nvPr/>
        </p:nvCxnSpPr>
        <p:spPr bwMode="auto">
          <a:xfrm>
            <a:off x="4648200" y="3962400"/>
            <a:ext cx="1295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11C2A0E-B2BD-0E46-816F-FD485694122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86200" y="4267200"/>
            <a:ext cx="19051" cy="1295399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FD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D85E70D-1B77-764E-AB67-245F42CCED2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838700" y="4267199"/>
            <a:ext cx="21631" cy="1295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FD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836EA30-9BBC-744F-A148-F2F6BED0ACB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766738" y="4368429"/>
            <a:ext cx="32447" cy="1308471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FD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35B8870-2909-6C4C-A7CC-71B0588C78C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074369" y="3886199"/>
            <a:ext cx="21631" cy="171304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FD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295F386-3FEF-A84A-8597-C35CC174D0D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571505" y="3810001"/>
            <a:ext cx="21631" cy="171304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FD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4963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planes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00050" lvl="1"/>
            <a:r>
              <a:rPr lang="en-US" sz="2800" dirty="0"/>
              <a:t>What happens to planar patterns?</a:t>
            </a:r>
          </a:p>
        </p:txBody>
      </p:sp>
      <p:pic>
        <p:nvPicPr>
          <p:cNvPr id="6" name="Picture 4" descr="http://upload.wikimedia.org/wikipedia/en/1/11/Piero_-_The_Flagellation.jpg">
            <a:extLst>
              <a:ext uri="{FF2B5EF4-FFF2-40B4-BE49-F238E27FC236}">
                <a16:creationId xmlns:a16="http://schemas.microsoft.com/office/drawing/2014/main" id="{478554DC-83AB-6F4C-A919-542979F5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7" y="1904208"/>
            <a:ext cx="6634563" cy="46489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B02F4-79AB-574D-B10A-B039EDABD84A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</p:spTree>
    <p:extLst>
      <p:ext uri="{BB962C8B-B14F-4D97-AF65-F5344CB8AC3E}">
        <p14:creationId xmlns:p14="http://schemas.microsoft.com/office/powerpoint/2010/main" val="16592765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planes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00050" lvl="1"/>
            <a:r>
              <a:rPr lang="en-US" sz="2800" dirty="0"/>
              <a:t>Patterns on </a:t>
            </a:r>
            <a:r>
              <a:rPr lang="en-US" sz="2800" i="1" dirty="0"/>
              <a:t>non-</a:t>
            </a:r>
            <a:r>
              <a:rPr lang="en-US" sz="2800" i="1" dirty="0" err="1"/>
              <a:t>fronto</a:t>
            </a:r>
            <a:r>
              <a:rPr lang="en-US" sz="2800" i="1" dirty="0"/>
              <a:t>-parallel</a:t>
            </a:r>
            <a:r>
              <a:rPr lang="en-US" sz="2800" dirty="0"/>
              <a:t> planes are distorted by </a:t>
            </a:r>
            <a:br>
              <a:rPr lang="en-US" sz="2800" dirty="0"/>
            </a:br>
            <a:r>
              <a:rPr lang="en-US" sz="2800" dirty="0"/>
              <a:t>a 2D </a:t>
            </a:r>
            <a:r>
              <a:rPr lang="en-US" sz="2800" dirty="0" err="1"/>
              <a:t>homography</a:t>
            </a:r>
            <a:endParaRPr lang="en-US" sz="2800" dirty="0"/>
          </a:p>
        </p:txBody>
      </p:sp>
      <p:pic>
        <p:nvPicPr>
          <p:cNvPr id="6" name="Picture 4" descr="http://upload.wikimedia.org/wikipedia/en/1/11/Piero_-_The_Flagellation.jpg">
            <a:extLst>
              <a:ext uri="{FF2B5EF4-FFF2-40B4-BE49-F238E27FC236}">
                <a16:creationId xmlns:a16="http://schemas.microsoft.com/office/drawing/2014/main" id="{478554DC-83AB-6F4C-A919-542979F5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7" y="1904208"/>
            <a:ext cx="6634563" cy="46489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B02F4-79AB-574D-B10A-B039EDABD84A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1BEAE1B-A73A-9248-9738-D47D8EBD6D47}"/>
              </a:ext>
            </a:extLst>
          </p:cNvPr>
          <p:cNvSpPr/>
          <p:nvPr/>
        </p:nvSpPr>
        <p:spPr bwMode="auto">
          <a:xfrm>
            <a:off x="3216386" y="5639866"/>
            <a:ext cx="2998976" cy="332509"/>
          </a:xfrm>
          <a:custGeom>
            <a:avLst/>
            <a:gdLst>
              <a:gd name="connsiteX0" fmla="*/ 0 w 2998976"/>
              <a:gd name="connsiteY0" fmla="*/ 313326 h 332509"/>
              <a:gd name="connsiteX1" fmla="*/ 1240515 w 2998976"/>
              <a:gd name="connsiteY1" fmla="*/ 12789 h 332509"/>
              <a:gd name="connsiteX2" fmla="*/ 2928638 w 2998976"/>
              <a:gd name="connsiteY2" fmla="*/ 0 h 332509"/>
              <a:gd name="connsiteX3" fmla="*/ 2998976 w 2998976"/>
              <a:gd name="connsiteY3" fmla="*/ 332509 h 332509"/>
              <a:gd name="connsiteX4" fmla="*/ 0 w 2998976"/>
              <a:gd name="connsiteY4" fmla="*/ 313326 h 332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8976" h="332509">
                <a:moveTo>
                  <a:pt x="0" y="313326"/>
                </a:moveTo>
                <a:lnTo>
                  <a:pt x="1240515" y="12789"/>
                </a:lnTo>
                <a:lnTo>
                  <a:pt x="2928638" y="0"/>
                </a:lnTo>
                <a:lnTo>
                  <a:pt x="2998976" y="332509"/>
                </a:lnTo>
                <a:lnTo>
                  <a:pt x="0" y="313326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7353CD6-D950-CD43-8D1D-832C39266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2355574"/>
            <a:ext cx="1295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84055818-3B5A-A04C-A1EF-8EA0890F8DA4}"/>
              </a:ext>
            </a:extLst>
          </p:cNvPr>
          <p:cNvSpPr/>
          <p:nvPr/>
        </p:nvSpPr>
        <p:spPr bwMode="auto">
          <a:xfrm>
            <a:off x="10313796" y="5066213"/>
            <a:ext cx="974690" cy="992594"/>
          </a:xfrm>
          <a:custGeom>
            <a:avLst/>
            <a:gdLst>
              <a:gd name="connsiteX0" fmla="*/ 0 w 2998976"/>
              <a:gd name="connsiteY0" fmla="*/ 313326 h 332509"/>
              <a:gd name="connsiteX1" fmla="*/ 1240515 w 2998976"/>
              <a:gd name="connsiteY1" fmla="*/ 12789 h 332509"/>
              <a:gd name="connsiteX2" fmla="*/ 2928638 w 2998976"/>
              <a:gd name="connsiteY2" fmla="*/ 0 h 332509"/>
              <a:gd name="connsiteX3" fmla="*/ 2998976 w 2998976"/>
              <a:gd name="connsiteY3" fmla="*/ 332509 h 332509"/>
              <a:gd name="connsiteX4" fmla="*/ 0 w 2998976"/>
              <a:gd name="connsiteY4" fmla="*/ 313326 h 332509"/>
              <a:gd name="connsiteX0" fmla="*/ 0 w 2998976"/>
              <a:gd name="connsiteY0" fmla="*/ 326662 h 345845"/>
              <a:gd name="connsiteX1" fmla="*/ 1985098 w 2998976"/>
              <a:gd name="connsiteY1" fmla="*/ 0 h 345845"/>
              <a:gd name="connsiteX2" fmla="*/ 2928638 w 2998976"/>
              <a:gd name="connsiteY2" fmla="*/ 13336 h 345845"/>
              <a:gd name="connsiteX3" fmla="*/ 2998976 w 2998976"/>
              <a:gd name="connsiteY3" fmla="*/ 345845 h 345845"/>
              <a:gd name="connsiteX4" fmla="*/ 0 w 2998976"/>
              <a:gd name="connsiteY4" fmla="*/ 326662 h 345845"/>
              <a:gd name="connsiteX0" fmla="*/ 0 w 1039548"/>
              <a:gd name="connsiteY0" fmla="*/ 966742 h 966742"/>
              <a:gd name="connsiteX1" fmla="*/ 25670 w 1039548"/>
              <a:gd name="connsiteY1" fmla="*/ 0 h 966742"/>
              <a:gd name="connsiteX2" fmla="*/ 969210 w 1039548"/>
              <a:gd name="connsiteY2" fmla="*/ 13336 h 966742"/>
              <a:gd name="connsiteX3" fmla="*/ 1039548 w 1039548"/>
              <a:gd name="connsiteY3" fmla="*/ 345845 h 966742"/>
              <a:gd name="connsiteX4" fmla="*/ 0 w 1039548"/>
              <a:gd name="connsiteY4" fmla="*/ 966742 h 966742"/>
              <a:gd name="connsiteX0" fmla="*/ 0 w 974234"/>
              <a:gd name="connsiteY0" fmla="*/ 966742 h 966742"/>
              <a:gd name="connsiteX1" fmla="*/ 25670 w 974234"/>
              <a:gd name="connsiteY1" fmla="*/ 0 h 966742"/>
              <a:gd name="connsiteX2" fmla="*/ 969210 w 974234"/>
              <a:gd name="connsiteY2" fmla="*/ 13336 h 966742"/>
              <a:gd name="connsiteX3" fmla="*/ 974234 w 974234"/>
              <a:gd name="connsiteY3" fmla="*/ 946736 h 966742"/>
              <a:gd name="connsiteX4" fmla="*/ 0 w 974234"/>
              <a:gd name="connsiteY4" fmla="*/ 966742 h 966742"/>
              <a:gd name="connsiteX0" fmla="*/ 0 w 974234"/>
              <a:gd name="connsiteY0" fmla="*/ 992594 h 992594"/>
              <a:gd name="connsiteX1" fmla="*/ 25670 w 974234"/>
              <a:gd name="connsiteY1" fmla="*/ 25852 h 992594"/>
              <a:gd name="connsiteX2" fmla="*/ 969210 w 974234"/>
              <a:gd name="connsiteY2" fmla="*/ 0 h 992594"/>
              <a:gd name="connsiteX3" fmla="*/ 974234 w 974234"/>
              <a:gd name="connsiteY3" fmla="*/ 972588 h 992594"/>
              <a:gd name="connsiteX4" fmla="*/ 0 w 974234"/>
              <a:gd name="connsiteY4" fmla="*/ 992594 h 992594"/>
              <a:gd name="connsiteX0" fmla="*/ 456 w 974690"/>
              <a:gd name="connsiteY0" fmla="*/ 992594 h 992594"/>
              <a:gd name="connsiteX1" fmla="*/ 0 w 974690"/>
              <a:gd name="connsiteY1" fmla="*/ 12789 h 992594"/>
              <a:gd name="connsiteX2" fmla="*/ 969666 w 974690"/>
              <a:gd name="connsiteY2" fmla="*/ 0 h 992594"/>
              <a:gd name="connsiteX3" fmla="*/ 974690 w 974690"/>
              <a:gd name="connsiteY3" fmla="*/ 972588 h 992594"/>
              <a:gd name="connsiteX4" fmla="*/ 456 w 974690"/>
              <a:gd name="connsiteY4" fmla="*/ 992594 h 99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690" h="992594">
                <a:moveTo>
                  <a:pt x="456" y="992594"/>
                </a:moveTo>
                <a:lnTo>
                  <a:pt x="0" y="12789"/>
                </a:lnTo>
                <a:lnTo>
                  <a:pt x="969666" y="0"/>
                </a:lnTo>
                <a:cubicBezTo>
                  <a:pt x="971341" y="311133"/>
                  <a:pt x="973015" y="661455"/>
                  <a:pt x="974690" y="972588"/>
                </a:cubicBezTo>
                <a:lnTo>
                  <a:pt x="456" y="992594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04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77B62-255D-B8D2-D987-B671E6EC5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plane pattern is transformed by a </a:t>
            </a:r>
            <a:r>
              <a:rPr lang="en-US" dirty="0" err="1"/>
              <a:t>homography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064DAD-9D93-5F74-335B-2A7EA25DD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68156"/>
            <a:ext cx="6108700" cy="48472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3EB509-3F0E-E18F-B13B-3616BCA6C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965688"/>
            <a:ext cx="5054600" cy="1104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CB21A62-3AD6-03AC-EE8E-62CA343EAB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5361354"/>
            <a:ext cx="4381500" cy="1308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648167-464E-D8B3-93D0-7607361B1360}"/>
              </a:ext>
            </a:extLst>
          </p:cNvPr>
          <p:cNvSpPr txBox="1"/>
          <p:nvPr/>
        </p:nvSpPr>
        <p:spPr>
          <a:xfrm>
            <a:off x="6553200" y="2971800"/>
            <a:ext cx="54315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s, t are coordinates on the plane</a:t>
            </a:r>
          </a:p>
        </p:txBody>
      </p:sp>
    </p:spTree>
    <p:extLst>
      <p:ext uri="{BB962C8B-B14F-4D97-AF65-F5344CB8AC3E}">
        <p14:creationId xmlns:p14="http://schemas.microsoft.com/office/powerpoint/2010/main" val="834951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planes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about patterns on </a:t>
            </a:r>
            <a:r>
              <a:rPr lang="en-US" i="1" dirty="0" err="1"/>
              <a:t>fronto</a:t>
            </a:r>
            <a:r>
              <a:rPr lang="en-US" i="1" dirty="0"/>
              <a:t>-parallel planes</a:t>
            </a:r>
            <a:r>
              <a:rPr lang="en-US" dirty="0"/>
              <a:t>?</a:t>
            </a:r>
          </a:p>
        </p:txBody>
      </p:sp>
      <p:pic>
        <p:nvPicPr>
          <p:cNvPr id="6" name="Picture 4" descr="http://upload.wikimedia.org/wikipedia/en/1/11/Piero_-_The_Flagellation.jpg">
            <a:extLst>
              <a:ext uri="{FF2B5EF4-FFF2-40B4-BE49-F238E27FC236}">
                <a16:creationId xmlns:a16="http://schemas.microsoft.com/office/drawing/2014/main" id="{478554DC-83AB-6F4C-A919-542979F5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7" y="1904208"/>
            <a:ext cx="6634563" cy="46489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B02F4-79AB-574D-B10A-B039EDABD84A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E57AC1C-F482-6C44-9AA7-FDC31BD51025}"/>
                  </a:ext>
                </a:extLst>
              </p:cNvPr>
              <p:cNvSpPr/>
              <p:nvPr/>
            </p:nvSpPr>
            <p:spPr>
              <a:xfrm>
                <a:off x="6324600" y="2462748"/>
                <a:ext cx="5436560" cy="378565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400050" lvl="1" algn="just"/>
                <a:endParaRPr lang="en-US" dirty="0">
                  <a:solidFill>
                    <a:srgbClr val="7030A0"/>
                  </a:solidFill>
                  <a:latin typeface="+mn-lt"/>
                </a:endParaRPr>
              </a:p>
              <a:p>
                <a:pPr marL="742950" lvl="1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34290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742950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All points on a </a:t>
                </a:r>
                <a:r>
                  <a:rPr lang="en-US" dirty="0" err="1"/>
                  <a:t>fronto</a:t>
                </a:r>
                <a:r>
                  <a:rPr lang="en-US" dirty="0"/>
                  <a:t>-parallel plane are at a fixed depth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endParaRPr lang="en-US" i="1" dirty="0"/>
              </a:p>
              <a:p>
                <a:pPr marL="742950" lvl="1" indent="-342900">
                  <a:buFont typeface="Arial" panose="020B0604020202020204" pitchFamily="34" charset="0"/>
                  <a:buChar char="•"/>
                </a:pPr>
                <a:r>
                  <a:rPr lang="en-US" dirty="0"/>
                  <a:t>The pattern gets scaled by a factor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/ </m:t>
                    </m:r>
                    <m:r>
                      <a:rPr lang="en-US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, but angles and ratios of lengths/areas are preserved</a:t>
                </a:r>
                <a:br>
                  <a:rPr lang="en-US" dirty="0"/>
                </a:br>
                <a:endParaRPr 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E57AC1C-F482-6C44-9AA7-FDC31BD510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4600" y="2462748"/>
                <a:ext cx="5436560" cy="37856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4FE25DE-348C-E94B-BAAD-C1522A7B400F}"/>
              </a:ext>
            </a:extLst>
          </p:cNvPr>
          <p:cNvSpPr/>
          <p:nvPr/>
        </p:nvSpPr>
        <p:spPr bwMode="auto">
          <a:xfrm>
            <a:off x="3048000" y="3733800"/>
            <a:ext cx="3124200" cy="1981200"/>
          </a:xfrm>
          <a:prstGeom prst="rect">
            <a:avLst/>
          </a:prstGeom>
          <a:noFill/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04BFC96-5775-4A45-A428-95A35536AB34}"/>
                  </a:ext>
                </a:extLst>
              </p:cNvPr>
              <p:cNvSpPr/>
              <p:nvPr/>
            </p:nvSpPr>
            <p:spPr>
              <a:xfrm>
                <a:off x="7391400" y="2624865"/>
                <a:ext cx="3426323" cy="827471"/>
              </a:xfrm>
              <a:prstGeom prst="rect">
                <a:avLst/>
              </a:prstGeom>
              <a:ln w="25400">
                <a:noFill/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sz="28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)→</m:t>
                      </m:r>
                      <m:d>
                        <m:dPr>
                          <m:ctrlP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28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04BFC96-5775-4A45-A428-95A35536AB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91400" y="2624865"/>
                <a:ext cx="3426323" cy="827471"/>
              </a:xfrm>
              <a:prstGeom prst="rect">
                <a:avLst/>
              </a:prstGeom>
              <a:blipFill>
                <a:blip r:embed="rId5"/>
                <a:stretch>
                  <a:fillRect b="-3030"/>
                </a:stretch>
              </a:blipFill>
              <a:ln w="254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738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planes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Non-</a:t>
            </a:r>
            <a:r>
              <a:rPr lang="en-US" dirty="0" err="1"/>
              <a:t>fronto</a:t>
            </a:r>
            <a:r>
              <a:rPr lang="en-US" dirty="0"/>
              <a:t>-parallel planes have </a:t>
            </a:r>
            <a:r>
              <a:rPr lang="en-US" i="1" dirty="0"/>
              <a:t>vanishing lines</a:t>
            </a:r>
          </a:p>
        </p:txBody>
      </p:sp>
      <p:pic>
        <p:nvPicPr>
          <p:cNvPr id="6" name="Picture 4" descr="http://upload.wikimedia.org/wikipedia/en/1/11/Piero_-_The_Flagellation.jpg">
            <a:extLst>
              <a:ext uri="{FF2B5EF4-FFF2-40B4-BE49-F238E27FC236}">
                <a16:creationId xmlns:a16="http://schemas.microsoft.com/office/drawing/2014/main" id="{478554DC-83AB-6F4C-A919-542979F52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037" y="1904208"/>
            <a:ext cx="6634563" cy="46489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AB02F4-79AB-574D-B10A-B039EDABD84A}"/>
              </a:ext>
            </a:extLst>
          </p:cNvPr>
          <p:cNvSpPr txBox="1"/>
          <p:nvPr/>
        </p:nvSpPr>
        <p:spPr>
          <a:xfrm>
            <a:off x="3842938" y="6553201"/>
            <a:ext cx="4600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Piero</a:t>
            </a:r>
            <a:r>
              <a:rPr lang="en-US" sz="1400" dirty="0"/>
              <a:t> </a:t>
            </a:r>
            <a:r>
              <a:rPr lang="en-US" sz="1400" dirty="0" err="1"/>
              <a:t>della</a:t>
            </a:r>
            <a:r>
              <a:rPr lang="en-US" sz="1400" dirty="0"/>
              <a:t> Francesca, </a:t>
            </a:r>
            <a:r>
              <a:rPr lang="en-US" sz="1400" i="1" dirty="0"/>
              <a:t>Flagellation of Christ</a:t>
            </a:r>
            <a:r>
              <a:rPr lang="en-US" sz="1400" dirty="0"/>
              <a:t>, 1455-1460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7EC428C-DA99-BA48-A785-236B272004E7}"/>
              </a:ext>
            </a:extLst>
          </p:cNvPr>
          <p:cNvCxnSpPr>
            <a:cxnSpLocks/>
          </p:cNvCxnSpPr>
          <p:nvPr/>
        </p:nvCxnSpPr>
        <p:spPr bwMode="auto">
          <a:xfrm>
            <a:off x="2738037" y="5029200"/>
            <a:ext cx="6634563" cy="0"/>
          </a:xfrm>
          <a:prstGeom prst="line">
            <a:avLst/>
          </a:prstGeom>
          <a:solidFill>
            <a:schemeClr val="accent1"/>
          </a:solidFill>
          <a:ln w="476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C2099B-56E3-6540-A836-96F0DBBE24CE}"/>
              </a:ext>
            </a:extLst>
          </p:cNvPr>
          <p:cNvSpPr txBox="1"/>
          <p:nvPr/>
        </p:nvSpPr>
        <p:spPr>
          <a:xfrm>
            <a:off x="9527581" y="4767590"/>
            <a:ext cx="15950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Vanishing line of the ground plane </a:t>
            </a:r>
          </a:p>
        </p:txBody>
      </p:sp>
    </p:spTree>
    <p:extLst>
      <p:ext uri="{BB962C8B-B14F-4D97-AF65-F5344CB8AC3E}">
        <p14:creationId xmlns:p14="http://schemas.microsoft.com/office/powerpoint/2010/main" val="341267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Given an image, can we recover 3D structure?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DCB3FFFB-D2C3-8442-A48E-76D612AF2FE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270" y="1219200"/>
            <a:ext cx="4170519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ap="flat">
                <a:solidFill>
                  <a:srgbClr val="EAEAEA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F36B1032-55AD-EA4E-82DB-5CB1322063F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64" y="1125538"/>
            <a:ext cx="2636837" cy="245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B43E0B9C-50AB-9546-A5D0-963491FE69F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326" y="3429000"/>
            <a:ext cx="23272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6">
            <a:extLst>
              <a:ext uri="{FF2B5EF4-FFF2-40B4-BE49-F238E27FC236}">
                <a16:creationId xmlns:a16="http://schemas.microsoft.com/office/drawing/2014/main" id="{CE3E5E3C-D5BF-EB46-9C02-3E361ADD3446}"/>
              </a:ext>
            </a:extLst>
          </p:cNvPr>
          <p:cNvSpPr>
            <a:spLocks/>
          </p:cNvSpPr>
          <p:nvPr/>
        </p:nvSpPr>
        <p:spPr bwMode="auto">
          <a:xfrm>
            <a:off x="2990770" y="5987534"/>
            <a:ext cx="226703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200" dirty="0">
                <a:sym typeface="Arial" charset="0"/>
              </a:rPr>
              <a:t>J. Vermeer, </a:t>
            </a:r>
            <a:r>
              <a:rPr lang="en-US" sz="1200" i="1" dirty="0">
                <a:latin typeface="Arial Italic" charset="0"/>
                <a:cs typeface="Arial Italic" charset="0"/>
                <a:sym typeface="Arial Italic" charset="0"/>
              </a:rPr>
              <a:t>Music Lesson</a:t>
            </a:r>
            <a:r>
              <a:rPr lang="en-US" sz="1200" dirty="0">
                <a:latin typeface="+mn-lt"/>
                <a:cs typeface="Arial Italic" charset="0"/>
                <a:sym typeface="Arial Italic" charset="0"/>
              </a:rPr>
              <a:t>, 1662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D410F9-B5C7-1A40-9B30-632505C81CF0}"/>
              </a:ext>
            </a:extLst>
          </p:cNvPr>
          <p:cNvSpPr/>
          <p:nvPr/>
        </p:nvSpPr>
        <p:spPr>
          <a:xfrm>
            <a:off x="1752600" y="6334780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Zisserman, </a:t>
            </a:r>
            <a:r>
              <a:rPr lang="en-US" sz="1400" dirty="0">
                <a:hlinkClick r:id="rId6"/>
              </a:rPr>
              <a:t>Bringing Pictorial Space to Life: computer techniques for the analysis of paintings</a:t>
            </a:r>
            <a:r>
              <a:rPr lang="en-US" sz="1400" dirty="0"/>
              <a:t>, </a:t>
            </a: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</p:spTree>
    <p:extLst>
      <p:ext uri="{BB962C8B-B14F-4D97-AF65-F5344CB8AC3E}">
        <p14:creationId xmlns:p14="http://schemas.microsoft.com/office/powerpoint/2010/main" val="341974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Vanishing lines of planes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7FBFC-8A56-E948-BE4F-D4C1D2A96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Each family of parallel planes is associated with a </a:t>
            </a:r>
            <a:r>
              <a:rPr lang="en-US" i="1" dirty="0"/>
              <a:t>vanishing line (=horizon) </a:t>
            </a:r>
            <a:r>
              <a:rPr lang="en-US" dirty="0"/>
              <a:t>in the image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Sets of lines parallel to that plane have vanishing points on that horizon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64" name="Group 30">
            <a:extLst>
              <a:ext uri="{FF2B5EF4-FFF2-40B4-BE49-F238E27FC236}">
                <a16:creationId xmlns:a16="http://schemas.microsoft.com/office/drawing/2014/main" id="{E5CD9C47-6462-DE42-8F53-74DC05F674D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30350" y="2697164"/>
            <a:ext cx="9118600" cy="4160837"/>
            <a:chOff x="0" y="0"/>
            <a:chExt cx="5744" cy="2620"/>
          </a:xfrm>
        </p:grpSpPr>
        <p:sp>
          <p:nvSpPr>
            <p:cNvPr id="65" name="Line 17">
              <a:extLst>
                <a:ext uri="{FF2B5EF4-FFF2-40B4-BE49-F238E27FC236}">
                  <a16:creationId xmlns:a16="http://schemas.microsoft.com/office/drawing/2014/main" id="{279881CD-583B-D24A-9426-C11BCA2B9F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" y="0"/>
              <a:ext cx="5175" cy="213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6" name="Line 18">
              <a:extLst>
                <a:ext uri="{FF2B5EF4-FFF2-40B4-BE49-F238E27FC236}">
                  <a16:creationId xmlns:a16="http://schemas.microsoft.com/office/drawing/2014/main" id="{5DFDE7F3-8C48-5446-91FC-9F62C6C946C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797" y="0"/>
              <a:ext cx="4386" cy="2620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7" name="Line 19">
              <a:extLst>
                <a:ext uri="{FF2B5EF4-FFF2-40B4-BE49-F238E27FC236}">
                  <a16:creationId xmlns:a16="http://schemas.microsoft.com/office/drawing/2014/main" id="{BDBD773F-5D33-4744-BCC6-B8BDF597214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2193" y="0"/>
              <a:ext cx="2990" cy="2611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8" name="Line 20">
              <a:extLst>
                <a:ext uri="{FF2B5EF4-FFF2-40B4-BE49-F238E27FC236}">
                  <a16:creationId xmlns:a16="http://schemas.microsoft.com/office/drawing/2014/main" id="{6B3F97C9-3446-8447-80C1-CC0DC56C58E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452" y="0"/>
              <a:ext cx="1731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9" name="Line 21">
              <a:extLst>
                <a:ext uri="{FF2B5EF4-FFF2-40B4-BE49-F238E27FC236}">
                  <a16:creationId xmlns:a16="http://schemas.microsoft.com/office/drawing/2014/main" id="{DAE510F7-07D6-B040-9E4F-CC133476789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677" y="0"/>
              <a:ext cx="506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0" name="Line 22">
              <a:extLst>
                <a:ext uri="{FF2B5EF4-FFF2-40B4-BE49-F238E27FC236}">
                  <a16:creationId xmlns:a16="http://schemas.microsoft.com/office/drawing/2014/main" id="{AA7D8B31-B9DC-B84B-8D70-800846033AC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183" y="0"/>
              <a:ext cx="546" cy="131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" name="Line 23">
              <a:extLst>
                <a:ext uri="{FF2B5EF4-FFF2-40B4-BE49-F238E27FC236}">
                  <a16:creationId xmlns:a16="http://schemas.microsoft.com/office/drawing/2014/main" id="{89D00B41-AD3C-1A4B-B7C9-AA13A3D39C9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190" y="0"/>
              <a:ext cx="554" cy="574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2" name="Line 24">
              <a:extLst>
                <a:ext uri="{FF2B5EF4-FFF2-40B4-BE49-F238E27FC236}">
                  <a16:creationId xmlns:a16="http://schemas.microsoft.com/office/drawing/2014/main" id="{2E7F78D9-69AA-6642-9C97-459D7AF0B8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90" y="0"/>
              <a:ext cx="548" cy="27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3" name="Line 25">
              <a:extLst>
                <a:ext uri="{FF2B5EF4-FFF2-40B4-BE49-F238E27FC236}">
                  <a16:creationId xmlns:a16="http://schemas.microsoft.com/office/drawing/2014/main" id="{23AAAC64-60E8-EC4E-BB8C-E6DCC38502B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190" y="0"/>
              <a:ext cx="531" cy="12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4" name="Line 26">
              <a:extLst>
                <a:ext uri="{FF2B5EF4-FFF2-40B4-BE49-F238E27FC236}">
                  <a16:creationId xmlns:a16="http://schemas.microsoft.com/office/drawing/2014/main" id="{A311CDCA-F509-2643-ACF8-C572A06A7CD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73" cy="141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5" name="Line 27">
              <a:extLst>
                <a:ext uri="{FF2B5EF4-FFF2-40B4-BE49-F238E27FC236}">
                  <a16:creationId xmlns:a16="http://schemas.microsoft.com/office/drawing/2014/main" id="{8D91E5D3-48B2-2949-A2E5-6AA128E95D2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84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6" name="Line 28">
              <a:extLst>
                <a:ext uri="{FF2B5EF4-FFF2-40B4-BE49-F238E27FC236}">
                  <a16:creationId xmlns:a16="http://schemas.microsoft.com/office/drawing/2014/main" id="{ABFC5CE2-75C7-3448-B47E-AE490873078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66" cy="48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7" name="Line 29">
              <a:extLst>
                <a:ext uri="{FF2B5EF4-FFF2-40B4-BE49-F238E27FC236}">
                  <a16:creationId xmlns:a16="http://schemas.microsoft.com/office/drawing/2014/main" id="{E9752B98-F3E4-BF47-B3C5-C4B57642694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203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78" name="Group 16">
            <a:extLst>
              <a:ext uri="{FF2B5EF4-FFF2-40B4-BE49-F238E27FC236}">
                <a16:creationId xmlns:a16="http://schemas.microsoft.com/office/drawing/2014/main" id="{A96ADB66-7210-AF47-87A9-829621915C5F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2692400"/>
            <a:ext cx="9139238" cy="4160838"/>
            <a:chOff x="0" y="0"/>
            <a:chExt cx="5757" cy="2620"/>
          </a:xfrm>
        </p:grpSpPr>
        <p:sp>
          <p:nvSpPr>
            <p:cNvPr id="79" name="Line 3">
              <a:extLst>
                <a:ext uri="{FF2B5EF4-FFF2-40B4-BE49-F238E27FC236}">
                  <a16:creationId xmlns:a16="http://schemas.microsoft.com/office/drawing/2014/main" id="{9667931B-05E5-CF48-9D63-1E757166DD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" y="0"/>
              <a:ext cx="5187" cy="213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0" name="Line 4">
              <a:extLst>
                <a:ext uri="{FF2B5EF4-FFF2-40B4-BE49-F238E27FC236}">
                  <a16:creationId xmlns:a16="http://schemas.microsoft.com/office/drawing/2014/main" id="{F75CC114-7D19-754D-B853-7401CB0AFEA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799" y="0"/>
              <a:ext cx="4396" cy="2620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1" name="Line 5">
              <a:extLst>
                <a:ext uri="{FF2B5EF4-FFF2-40B4-BE49-F238E27FC236}">
                  <a16:creationId xmlns:a16="http://schemas.microsoft.com/office/drawing/2014/main" id="{15620F61-8548-474D-89D4-24C62B3EBB9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2198" y="0"/>
              <a:ext cx="2997" cy="2611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2" name="Line 6">
              <a:extLst>
                <a:ext uri="{FF2B5EF4-FFF2-40B4-BE49-F238E27FC236}">
                  <a16:creationId xmlns:a16="http://schemas.microsoft.com/office/drawing/2014/main" id="{D0EAA429-892F-0B49-AB6F-8CD98BAA2B8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459" y="0"/>
              <a:ext cx="1736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3" name="Line 7">
              <a:extLst>
                <a:ext uri="{FF2B5EF4-FFF2-40B4-BE49-F238E27FC236}">
                  <a16:creationId xmlns:a16="http://schemas.microsoft.com/office/drawing/2014/main" id="{855F5310-41A0-C84A-B146-53E2B4FC5FA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688" y="0"/>
              <a:ext cx="507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4" name="Line 8">
              <a:extLst>
                <a:ext uri="{FF2B5EF4-FFF2-40B4-BE49-F238E27FC236}">
                  <a16:creationId xmlns:a16="http://schemas.microsoft.com/office/drawing/2014/main" id="{B45EC3FE-D94D-A64D-91E2-1F2AAFA0E87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195" y="0"/>
              <a:ext cx="547" cy="131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5" name="Line 9">
              <a:extLst>
                <a:ext uri="{FF2B5EF4-FFF2-40B4-BE49-F238E27FC236}">
                  <a16:creationId xmlns:a16="http://schemas.microsoft.com/office/drawing/2014/main" id="{296D4F78-A7C4-E641-A0FB-09E5AF6E61B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202" y="0"/>
              <a:ext cx="555" cy="574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6" name="Line 10">
              <a:extLst>
                <a:ext uri="{FF2B5EF4-FFF2-40B4-BE49-F238E27FC236}">
                  <a16:creationId xmlns:a16="http://schemas.microsoft.com/office/drawing/2014/main" id="{71F86685-F7FA-FC4B-8096-EAE54638D43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202" y="0"/>
              <a:ext cx="549" cy="27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7" name="Line 11">
              <a:extLst>
                <a:ext uri="{FF2B5EF4-FFF2-40B4-BE49-F238E27FC236}">
                  <a16:creationId xmlns:a16="http://schemas.microsoft.com/office/drawing/2014/main" id="{5A251A99-EE3C-9749-8EB8-CE657A7C7C8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5202" y="0"/>
              <a:ext cx="532" cy="12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8" name="Line 12">
              <a:extLst>
                <a:ext uri="{FF2B5EF4-FFF2-40B4-BE49-F238E27FC236}">
                  <a16:creationId xmlns:a16="http://schemas.microsoft.com/office/drawing/2014/main" id="{10CC9C7A-E1A8-EE47-8F94-20383B471EA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85" cy="141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89" name="Line 13">
              <a:extLst>
                <a:ext uri="{FF2B5EF4-FFF2-40B4-BE49-F238E27FC236}">
                  <a16:creationId xmlns:a16="http://schemas.microsoft.com/office/drawing/2014/main" id="{DFE6D279-2BEC-834C-9AFF-7842ABA7FB5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84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0" name="Line 14">
              <a:extLst>
                <a:ext uri="{FF2B5EF4-FFF2-40B4-BE49-F238E27FC236}">
                  <a16:creationId xmlns:a16="http://schemas.microsoft.com/office/drawing/2014/main" id="{3796E5A9-B2A1-8F44-AB73-A63D2121C4A2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78" cy="48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1" name="Line 15">
              <a:extLst>
                <a:ext uri="{FF2B5EF4-FFF2-40B4-BE49-F238E27FC236}">
                  <a16:creationId xmlns:a16="http://schemas.microsoft.com/office/drawing/2014/main" id="{F73DE6F1-DC7F-254B-A4AD-00D9B68F461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203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92" name="Line 2">
            <a:extLst>
              <a:ext uri="{FF2B5EF4-FFF2-40B4-BE49-F238E27FC236}">
                <a16:creationId xmlns:a16="http://schemas.microsoft.com/office/drawing/2014/main" id="{E076B3F4-0FA9-AA46-B04A-FF826352618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4164" y="2693989"/>
            <a:ext cx="9113837" cy="1587"/>
          </a:xfrm>
          <a:prstGeom prst="line">
            <a:avLst/>
          </a:prstGeom>
          <a:noFill/>
          <a:ln w="127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8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CA08E-AF62-DED4-BA62-7FB11DE89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Horizons (= vanishing lines)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0B1580-8C20-0609-6AD1-DBEA89812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3D55EA-FC40-C43A-FD3F-69992DEB12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907587"/>
            <a:ext cx="8534400" cy="5763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3926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Vanishing lines of planes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7FBFC-8A56-E948-BE4F-D4C1D2A963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Each family of parallel planes is associated with a </a:t>
            </a:r>
            <a:r>
              <a:rPr lang="en-US" i="1" dirty="0"/>
              <a:t>vanishing line </a:t>
            </a:r>
            <a:r>
              <a:rPr lang="en-US" dirty="0"/>
              <a:t>in the image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How can we construct the vanishing line of a plane?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219F874-100A-C64C-BEF4-321BC36D4601}"/>
              </a:ext>
            </a:extLst>
          </p:cNvPr>
          <p:cNvGrpSpPr/>
          <p:nvPr/>
        </p:nvGrpSpPr>
        <p:grpSpPr>
          <a:xfrm>
            <a:off x="1752600" y="2743200"/>
            <a:ext cx="4191000" cy="2590800"/>
            <a:chOff x="2362200" y="3505200"/>
            <a:chExt cx="4191000" cy="2590800"/>
          </a:xfrm>
        </p:grpSpPr>
        <p:sp>
          <p:nvSpPr>
            <p:cNvPr id="34" name="Rectangle 4">
              <a:extLst>
                <a:ext uri="{FF2B5EF4-FFF2-40B4-BE49-F238E27FC236}">
                  <a16:creationId xmlns:a16="http://schemas.microsoft.com/office/drawing/2014/main" id="{F927357B-CAC7-9241-A191-9E6CCC8A0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2200" y="3505200"/>
              <a:ext cx="4191000" cy="2590800"/>
            </a:xfrm>
            <a:prstGeom prst="rect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5" name="Line 5">
              <a:extLst>
                <a:ext uri="{FF2B5EF4-FFF2-40B4-BE49-F238E27FC236}">
                  <a16:creationId xmlns:a16="http://schemas.microsoft.com/office/drawing/2014/main" id="{D3A1D8A9-F825-E74D-AA46-76FAB13C58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62200" y="4267200"/>
              <a:ext cx="4191000" cy="158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6" name="Line 6">
              <a:extLst>
                <a:ext uri="{FF2B5EF4-FFF2-40B4-BE49-F238E27FC236}">
                  <a16:creationId xmlns:a16="http://schemas.microsoft.com/office/drawing/2014/main" id="{E7D9C107-ED40-DC47-B50A-81C47E304BE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4419600" y="4267200"/>
              <a:ext cx="1600200" cy="1600200"/>
            </a:xfrm>
            <a:prstGeom prst="line">
              <a:avLst/>
            </a:prstGeom>
            <a:noFill/>
            <a:ln w="12700" cap="flat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37" name="Group 13">
              <a:extLst>
                <a:ext uri="{FF2B5EF4-FFF2-40B4-BE49-F238E27FC236}">
                  <a16:creationId xmlns:a16="http://schemas.microsoft.com/office/drawing/2014/main" id="{684C5977-27B7-D148-AEF5-93C6FB196F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19400" y="4267200"/>
              <a:ext cx="2838450" cy="1600200"/>
              <a:chOff x="0" y="0"/>
              <a:chExt cx="1788" cy="1008"/>
            </a:xfrm>
          </p:grpSpPr>
          <p:sp>
            <p:nvSpPr>
              <p:cNvPr id="46" name="Line 7">
                <a:extLst>
                  <a:ext uri="{FF2B5EF4-FFF2-40B4-BE49-F238E27FC236}">
                    <a16:creationId xmlns:a16="http://schemas.microsoft.com/office/drawing/2014/main" id="{0758086C-3A81-A542-A50E-D9A02CCA16E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008" cy="1008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7" name="Line 8">
                <a:extLst>
                  <a:ext uri="{FF2B5EF4-FFF2-40B4-BE49-F238E27FC236}">
                    <a16:creationId xmlns:a16="http://schemas.microsoft.com/office/drawing/2014/main" id="{FF026E02-659F-054F-93CE-6189D33FE8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296" cy="720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8" name="Line 9">
                <a:extLst>
                  <a:ext uri="{FF2B5EF4-FFF2-40B4-BE49-F238E27FC236}">
                    <a16:creationId xmlns:a16="http://schemas.microsoft.com/office/drawing/2014/main" id="{3A68FA78-0BF6-9F4E-81A6-DD5B799D7E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488" cy="528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9" name="Line 10">
                <a:extLst>
                  <a:ext uri="{FF2B5EF4-FFF2-40B4-BE49-F238E27FC236}">
                    <a16:creationId xmlns:a16="http://schemas.microsoft.com/office/drawing/2014/main" id="{3224A119-5FE7-9C49-B365-42CF77EFD0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632" cy="384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0" name="Line 11">
                <a:extLst>
                  <a:ext uri="{FF2B5EF4-FFF2-40B4-BE49-F238E27FC236}">
                    <a16:creationId xmlns:a16="http://schemas.microsoft.com/office/drawing/2014/main" id="{5195132B-89A4-DC4E-A46B-8C206F0D7E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728" cy="288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1" name="Line 12">
                <a:extLst>
                  <a:ext uri="{FF2B5EF4-FFF2-40B4-BE49-F238E27FC236}">
                    <a16:creationId xmlns:a16="http://schemas.microsoft.com/office/drawing/2014/main" id="{ECCB92D7-80B2-FF4F-A1B0-141DBB5B65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788" cy="222"/>
              </a:xfrm>
              <a:prstGeom prst="line">
                <a:avLst/>
              </a:prstGeom>
              <a:noFill/>
              <a:ln w="12700" cap="flat">
                <a:solidFill>
                  <a:srgbClr val="3333CC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38" name="Group 19">
              <a:extLst>
                <a:ext uri="{FF2B5EF4-FFF2-40B4-BE49-F238E27FC236}">
                  <a16:creationId xmlns:a16="http://schemas.microsoft.com/office/drawing/2014/main" id="{8E35FC31-7742-A74F-9175-C946C8382C1D}"/>
                </a:ext>
              </a:extLst>
            </p:cNvPr>
            <p:cNvGrpSpPr>
              <a:grpSpLocks/>
            </p:cNvGrpSpPr>
            <p:nvPr/>
          </p:nvGrpSpPr>
          <p:grpSpPr bwMode="auto">
            <a:xfrm flipH="1">
              <a:off x="3181350" y="4267200"/>
              <a:ext cx="2838450" cy="1143000"/>
              <a:chOff x="0" y="0"/>
              <a:chExt cx="1788" cy="720"/>
            </a:xfrm>
          </p:grpSpPr>
          <p:sp>
            <p:nvSpPr>
              <p:cNvPr id="41" name="Line 14">
                <a:extLst>
                  <a:ext uri="{FF2B5EF4-FFF2-40B4-BE49-F238E27FC236}">
                    <a16:creationId xmlns:a16="http://schemas.microsoft.com/office/drawing/2014/main" id="{8327804A-731A-BB46-9CE3-6D8C036110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296" cy="720"/>
              </a:xfrm>
              <a:prstGeom prst="line">
                <a:avLst/>
              </a:prstGeom>
              <a:noFill/>
              <a:ln w="12700" cap="flat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2" name="Line 15">
                <a:extLst>
                  <a:ext uri="{FF2B5EF4-FFF2-40B4-BE49-F238E27FC236}">
                    <a16:creationId xmlns:a16="http://schemas.microsoft.com/office/drawing/2014/main" id="{CA200E3D-46D9-0742-A333-960E26BC3F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488" cy="528"/>
              </a:xfrm>
              <a:prstGeom prst="line">
                <a:avLst/>
              </a:prstGeom>
              <a:noFill/>
              <a:ln w="12700" cap="flat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3" name="Line 16">
                <a:extLst>
                  <a:ext uri="{FF2B5EF4-FFF2-40B4-BE49-F238E27FC236}">
                    <a16:creationId xmlns:a16="http://schemas.microsoft.com/office/drawing/2014/main" id="{DCD7D355-C144-E747-9BEC-0351084D23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632" cy="384"/>
              </a:xfrm>
              <a:prstGeom prst="line">
                <a:avLst/>
              </a:prstGeom>
              <a:noFill/>
              <a:ln w="12700" cap="flat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4" name="Line 17">
                <a:extLst>
                  <a:ext uri="{FF2B5EF4-FFF2-40B4-BE49-F238E27FC236}">
                    <a16:creationId xmlns:a16="http://schemas.microsoft.com/office/drawing/2014/main" id="{E1703D15-4C79-334C-A29E-FBE7EC3DE9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728" cy="288"/>
              </a:xfrm>
              <a:prstGeom prst="line">
                <a:avLst/>
              </a:prstGeom>
              <a:noFill/>
              <a:ln w="12700" cap="flat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45" name="Line 18">
                <a:extLst>
                  <a:ext uri="{FF2B5EF4-FFF2-40B4-BE49-F238E27FC236}">
                    <a16:creationId xmlns:a16="http://schemas.microsoft.com/office/drawing/2014/main" id="{FAD67D80-9827-2249-9159-E0A1AC4053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788" cy="222"/>
              </a:xfrm>
              <a:prstGeom prst="line">
                <a:avLst/>
              </a:prstGeom>
              <a:noFill/>
              <a:ln w="12700" cap="flat">
                <a:solidFill>
                  <a:srgbClr val="0099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39" name="Oval 20">
              <a:extLst>
                <a:ext uri="{FF2B5EF4-FFF2-40B4-BE49-F238E27FC236}">
                  <a16:creationId xmlns:a16="http://schemas.microsoft.com/office/drawing/2014/main" id="{D24BE75A-9881-E844-BE5D-589AF5B2C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1700" y="4229100"/>
              <a:ext cx="76200" cy="76200"/>
            </a:xfrm>
            <a:prstGeom prst="ellipse">
              <a:avLst/>
            </a:prstGeom>
            <a:solidFill>
              <a:srgbClr val="009900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" name="Oval 21">
              <a:extLst>
                <a:ext uri="{FF2B5EF4-FFF2-40B4-BE49-F238E27FC236}">
                  <a16:creationId xmlns:a16="http://schemas.microsoft.com/office/drawing/2014/main" id="{AA2FF49D-21E3-0448-8A4A-251098CE1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825" y="4225925"/>
              <a:ext cx="76200" cy="76200"/>
            </a:xfrm>
            <a:prstGeom prst="ellipse">
              <a:avLst/>
            </a:prstGeom>
            <a:solidFill>
              <a:srgbClr val="0066FF"/>
            </a:solidFill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C1A71FA1-397A-354B-BA02-78F157965314}"/>
              </a:ext>
            </a:extLst>
          </p:cNvPr>
          <p:cNvGrpSpPr/>
          <p:nvPr/>
        </p:nvGrpSpPr>
        <p:grpSpPr>
          <a:xfrm>
            <a:off x="6520543" y="2819400"/>
            <a:ext cx="4336985" cy="2363788"/>
            <a:chOff x="2521015" y="1066800"/>
            <a:chExt cx="4336985" cy="2363788"/>
          </a:xfrm>
        </p:grpSpPr>
        <p:sp>
          <p:nvSpPr>
            <p:cNvPr id="53" name="Line 2">
              <a:extLst>
                <a:ext uri="{FF2B5EF4-FFF2-40B4-BE49-F238E27FC236}">
                  <a16:creationId xmlns:a16="http://schemas.microsoft.com/office/drawing/2014/main" id="{0EB37D64-A82B-8246-A2D3-BC1F83EEE29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222284" y="1828800"/>
              <a:ext cx="1143000" cy="38100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4" name="Line 3">
              <a:extLst>
                <a:ext uri="{FF2B5EF4-FFF2-40B4-BE49-F238E27FC236}">
                  <a16:creationId xmlns:a16="http://schemas.microsoft.com/office/drawing/2014/main" id="{4E2AF949-91F7-7F48-BE8E-1A181F86D7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2284" y="2209800"/>
              <a:ext cx="304800" cy="45720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5" name="Line 6">
              <a:extLst>
                <a:ext uri="{FF2B5EF4-FFF2-40B4-BE49-F238E27FC236}">
                  <a16:creationId xmlns:a16="http://schemas.microsoft.com/office/drawing/2014/main" id="{2FAA0F47-A2EF-854E-866A-05CEC3BCBE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5284" y="10668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6" name="Line 7">
              <a:extLst>
                <a:ext uri="{FF2B5EF4-FFF2-40B4-BE49-F238E27FC236}">
                  <a16:creationId xmlns:a16="http://schemas.microsoft.com/office/drawing/2014/main" id="{0AACF65D-F9DA-0F4C-ABCA-7999265994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7084" y="19050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Line 8">
              <a:extLst>
                <a:ext uri="{FF2B5EF4-FFF2-40B4-BE49-F238E27FC236}">
                  <a16:creationId xmlns:a16="http://schemas.microsoft.com/office/drawing/2014/main" id="{AD8AF067-B3F1-C647-8094-1E8EA0447D6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25908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8" name="Line 9">
              <a:extLst>
                <a:ext uri="{FF2B5EF4-FFF2-40B4-BE49-F238E27FC236}">
                  <a16:creationId xmlns:a16="http://schemas.microsoft.com/office/drawing/2014/main" id="{21527632-5DC6-9F4F-9F60-1C8C603D150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10668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9" name="Oval 10">
              <a:extLst>
                <a:ext uri="{FF2B5EF4-FFF2-40B4-BE49-F238E27FC236}">
                  <a16:creationId xmlns:a16="http://schemas.microsoft.com/office/drawing/2014/main" id="{56ED4241-4C6F-374B-895A-A8C0C6587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572" y="2166938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0" name="Line 11">
              <a:extLst>
                <a:ext uri="{FF2B5EF4-FFF2-40B4-BE49-F238E27FC236}">
                  <a16:creationId xmlns:a16="http://schemas.microsoft.com/office/drawing/2014/main" id="{63865AFD-EF20-954B-A7E0-6E810EC9332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1828800"/>
              <a:ext cx="838200" cy="838200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61" name="Group 15">
              <a:extLst>
                <a:ext uri="{FF2B5EF4-FFF2-40B4-BE49-F238E27FC236}">
                  <a16:creationId xmlns:a16="http://schemas.microsoft.com/office/drawing/2014/main" id="{818BAC15-F616-F64A-8BA4-2F248499DB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7084" y="2590800"/>
              <a:ext cx="2286000" cy="839788"/>
              <a:chOff x="0" y="0"/>
              <a:chExt cx="1440" cy="529"/>
            </a:xfrm>
          </p:grpSpPr>
          <p:sp>
            <p:nvSpPr>
              <p:cNvPr id="98" name="Line 12">
                <a:extLst>
                  <a:ext uri="{FF2B5EF4-FFF2-40B4-BE49-F238E27FC236}">
                    <a16:creationId xmlns:a16="http://schemas.microsoft.com/office/drawing/2014/main" id="{9A26895C-9CB4-8446-BB3D-4C7DD3382E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28"/>
                <a:ext cx="912" cy="1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9" name="Line 13">
                <a:extLst>
                  <a:ext uri="{FF2B5EF4-FFF2-40B4-BE49-F238E27FC236}">
                    <a16:creationId xmlns:a16="http://schemas.microsoft.com/office/drawing/2014/main" id="{02E0873A-BBE9-BA44-A1CA-DC94034855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0"/>
                <a:ext cx="912" cy="1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0" name="Line 14">
                <a:extLst>
                  <a:ext uri="{FF2B5EF4-FFF2-40B4-BE49-F238E27FC236}">
                    <a16:creationId xmlns:a16="http://schemas.microsoft.com/office/drawing/2014/main" id="{04B6391C-EBCF-3F4A-A4F6-37DE630138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912" y="0"/>
                <a:ext cx="528" cy="528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62" name="Group 19">
              <a:extLst>
                <a:ext uri="{FF2B5EF4-FFF2-40B4-BE49-F238E27FC236}">
                  <a16:creationId xmlns:a16="http://schemas.microsoft.com/office/drawing/2014/main" id="{60C738C6-9158-FD48-A731-EC52E7DE44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7084" y="1828800"/>
              <a:ext cx="2286000" cy="839788"/>
              <a:chOff x="0" y="0"/>
              <a:chExt cx="1440" cy="529"/>
            </a:xfrm>
          </p:grpSpPr>
          <p:sp>
            <p:nvSpPr>
              <p:cNvPr id="95" name="Line 16">
                <a:extLst>
                  <a:ext uri="{FF2B5EF4-FFF2-40B4-BE49-F238E27FC236}">
                    <a16:creationId xmlns:a16="http://schemas.microsoft.com/office/drawing/2014/main" id="{37CCAB3D-ED5C-214D-9739-584A24475C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28"/>
                <a:ext cx="912" cy="1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6" name="Line 17">
                <a:extLst>
                  <a:ext uri="{FF2B5EF4-FFF2-40B4-BE49-F238E27FC236}">
                    <a16:creationId xmlns:a16="http://schemas.microsoft.com/office/drawing/2014/main" id="{FD6FFBF9-745B-3E47-A7CF-CD32458D7B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0"/>
                <a:ext cx="912" cy="1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97" name="Line 18">
                <a:extLst>
                  <a:ext uri="{FF2B5EF4-FFF2-40B4-BE49-F238E27FC236}">
                    <a16:creationId xmlns:a16="http://schemas.microsoft.com/office/drawing/2014/main" id="{5DD4A333-639D-EC47-8719-FC5AA19169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912" y="0"/>
                <a:ext cx="528" cy="528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63" name="Line 20">
              <a:extLst>
                <a:ext uri="{FF2B5EF4-FFF2-40B4-BE49-F238E27FC236}">
                  <a16:creationId xmlns:a16="http://schemas.microsoft.com/office/drawing/2014/main" id="{A76E964C-C5D1-FA4A-95DA-7F2625EB95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8484" y="2209800"/>
              <a:ext cx="2057400" cy="1588"/>
            </a:xfrm>
            <a:prstGeom prst="line">
              <a:avLst/>
            </a:prstGeom>
            <a:noFill/>
            <a:ln w="12700" cap="flat">
              <a:solidFill>
                <a:srgbClr val="0066FF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3" name="Text Box 6">
              <a:extLst>
                <a:ext uri="{FF2B5EF4-FFF2-40B4-BE49-F238E27FC236}">
                  <a16:creationId xmlns:a16="http://schemas.microsoft.com/office/drawing/2014/main" id="{4D5FD91D-4A45-0640-BC86-A15E74B7B44F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521015" y="2005807"/>
              <a:ext cx="704039" cy="48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camera</a:t>
              </a:r>
            </a:p>
            <a:p>
              <a:pPr algn="ctr" eaLnBrk="0" hangingPunct="0">
                <a:lnSpc>
                  <a:spcPct val="8000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center</a:t>
              </a:r>
            </a:p>
          </p:txBody>
        </p:sp>
        <p:sp>
          <p:nvSpPr>
            <p:cNvPr id="94" name="Text Box 6">
              <a:extLst>
                <a:ext uri="{FF2B5EF4-FFF2-40B4-BE49-F238E27FC236}">
                  <a16:creationId xmlns:a16="http://schemas.microsoft.com/office/drawing/2014/main" id="{DB9AAEC9-69D2-6048-A254-9D2001FAEA26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389328" y="2950687"/>
              <a:ext cx="146867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plane in the scene</a:t>
              </a:r>
            </a:p>
          </p:txBody>
        </p:sp>
      </p:grpSp>
      <p:sp>
        <p:nvSpPr>
          <p:cNvPr id="102" name="Text Box 5">
            <a:extLst>
              <a:ext uri="{FF2B5EF4-FFF2-40B4-BE49-F238E27FC236}">
                <a16:creationId xmlns:a16="http://schemas.microsoft.com/office/drawing/2014/main" id="{DD1DC216-6875-8C41-B7CA-AC8DFBCC31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5400" y="6583364"/>
            <a:ext cx="17395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Figure 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693260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7C3F2-3B30-7A01-B456-0AF5FFEB3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Horizons are informative - 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827E3B-60AD-C35E-4960-D2713DB85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934453"/>
            <a:ext cx="9144000" cy="516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455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More about horizons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BF56BF3-76A8-C347-821B-AD0FFBD5C3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5" name="Picture 3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2" y="1375569"/>
            <a:ext cx="7484656" cy="433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915400" y="6583364"/>
            <a:ext cx="17315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Image source: S. Seitz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F7E5B8-24C1-4246-812C-9F5D0E5DB78F}"/>
              </a:ext>
            </a:extLst>
          </p:cNvPr>
          <p:cNvGrpSpPr/>
          <p:nvPr/>
        </p:nvGrpSpPr>
        <p:grpSpPr>
          <a:xfrm>
            <a:off x="7467600" y="2830012"/>
            <a:ext cx="4166266" cy="2363788"/>
            <a:chOff x="2521015" y="1066800"/>
            <a:chExt cx="4166266" cy="2363788"/>
          </a:xfrm>
        </p:grpSpPr>
        <p:sp>
          <p:nvSpPr>
            <p:cNvPr id="8" name="Line 2">
              <a:extLst>
                <a:ext uri="{FF2B5EF4-FFF2-40B4-BE49-F238E27FC236}">
                  <a16:creationId xmlns:a16="http://schemas.microsoft.com/office/drawing/2014/main" id="{87C37E3D-3B1A-6E43-89F6-611E8671DDB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222284" y="1828800"/>
              <a:ext cx="1143000" cy="38100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9" name="Line 3">
              <a:extLst>
                <a:ext uri="{FF2B5EF4-FFF2-40B4-BE49-F238E27FC236}">
                  <a16:creationId xmlns:a16="http://schemas.microsoft.com/office/drawing/2014/main" id="{F8A1E110-7744-2D45-AE5E-96A7020ABA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22284" y="2209800"/>
              <a:ext cx="304800" cy="457200"/>
            </a:xfrm>
            <a:prstGeom prst="line">
              <a:avLst/>
            </a:prstGeom>
            <a:noFill/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Line 6">
              <a:extLst>
                <a:ext uri="{FF2B5EF4-FFF2-40B4-BE49-F238E27FC236}">
                  <a16:creationId xmlns:a16="http://schemas.microsoft.com/office/drawing/2014/main" id="{E7BBFC03-1AB0-6442-94E4-7A7B9EC536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5284" y="10668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1" name="Line 7">
              <a:extLst>
                <a:ext uri="{FF2B5EF4-FFF2-40B4-BE49-F238E27FC236}">
                  <a16:creationId xmlns:a16="http://schemas.microsoft.com/office/drawing/2014/main" id="{32EDF02C-B1C9-824F-9437-10C66D6800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7084" y="1905000"/>
              <a:ext cx="1588" cy="15240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" name="Line 8">
              <a:extLst>
                <a:ext uri="{FF2B5EF4-FFF2-40B4-BE49-F238E27FC236}">
                  <a16:creationId xmlns:a16="http://schemas.microsoft.com/office/drawing/2014/main" id="{B40C531E-A4C6-1340-B332-67B304A37AF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25908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" name="Line 9">
              <a:extLst>
                <a:ext uri="{FF2B5EF4-FFF2-40B4-BE49-F238E27FC236}">
                  <a16:creationId xmlns:a16="http://schemas.microsoft.com/office/drawing/2014/main" id="{A1B278D0-C6CA-D14C-A7DA-851A898F937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1066800"/>
              <a:ext cx="838200" cy="838200"/>
            </a:xfrm>
            <a:prstGeom prst="line">
              <a:avLst/>
            </a:prstGeom>
            <a:noFill/>
            <a:ln w="2857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" name="Oval 10">
              <a:extLst>
                <a:ext uri="{FF2B5EF4-FFF2-40B4-BE49-F238E27FC236}">
                  <a16:creationId xmlns:a16="http://schemas.microsoft.com/office/drawing/2014/main" id="{BB6E6FE1-081E-8449-9BF1-8D4716BE3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6572" y="2166938"/>
              <a:ext cx="76200" cy="76200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" name="Line 11">
              <a:extLst>
                <a:ext uri="{FF2B5EF4-FFF2-40B4-BE49-F238E27FC236}">
                  <a16:creationId xmlns:a16="http://schemas.microsoft.com/office/drawing/2014/main" id="{6B2083F2-5A74-A14F-878A-3518F6A9C4A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3527084" y="1828800"/>
              <a:ext cx="838200" cy="838200"/>
            </a:xfrm>
            <a:prstGeom prst="line">
              <a:avLst/>
            </a:prstGeom>
            <a:noFill/>
            <a:ln w="28575" cap="flat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77A1769-6599-6143-9241-BECD5CD1477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7084" y="2590800"/>
              <a:ext cx="2286000" cy="839788"/>
              <a:chOff x="0" y="0"/>
              <a:chExt cx="1440" cy="529"/>
            </a:xfrm>
          </p:grpSpPr>
          <p:sp>
            <p:nvSpPr>
              <p:cNvPr id="24" name="Line 12">
                <a:extLst>
                  <a:ext uri="{FF2B5EF4-FFF2-40B4-BE49-F238E27FC236}">
                    <a16:creationId xmlns:a16="http://schemas.microsoft.com/office/drawing/2014/main" id="{B244FBCE-5A51-4A42-BBB7-DC094CF5EB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28"/>
                <a:ext cx="912" cy="1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5" name="Line 13">
                <a:extLst>
                  <a:ext uri="{FF2B5EF4-FFF2-40B4-BE49-F238E27FC236}">
                    <a16:creationId xmlns:a16="http://schemas.microsoft.com/office/drawing/2014/main" id="{F05EE2B5-077C-F949-B9EF-3FF7862838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0"/>
                <a:ext cx="912" cy="1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6" name="Line 14">
                <a:extLst>
                  <a:ext uri="{FF2B5EF4-FFF2-40B4-BE49-F238E27FC236}">
                    <a16:creationId xmlns:a16="http://schemas.microsoft.com/office/drawing/2014/main" id="{15807A7A-041A-F646-BB98-7E8039B5057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912" y="0"/>
                <a:ext cx="528" cy="528"/>
              </a:xfrm>
              <a:prstGeom prst="line">
                <a:avLst/>
              </a:prstGeom>
              <a:noFill/>
              <a:ln w="28575" cap="flat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7" name="Group 19">
              <a:extLst>
                <a:ext uri="{FF2B5EF4-FFF2-40B4-BE49-F238E27FC236}">
                  <a16:creationId xmlns:a16="http://schemas.microsoft.com/office/drawing/2014/main" id="{D0C8CEF1-F91F-D944-B431-1F4463F27D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27084" y="1828800"/>
              <a:ext cx="2286000" cy="839788"/>
              <a:chOff x="0" y="0"/>
              <a:chExt cx="1440" cy="529"/>
            </a:xfrm>
          </p:grpSpPr>
          <p:sp>
            <p:nvSpPr>
              <p:cNvPr id="21" name="Line 16">
                <a:extLst>
                  <a:ext uri="{FF2B5EF4-FFF2-40B4-BE49-F238E27FC236}">
                    <a16:creationId xmlns:a16="http://schemas.microsoft.com/office/drawing/2014/main" id="{30154122-9BF7-1E4B-A112-A454B32F8D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528"/>
                <a:ext cx="912" cy="1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2" name="Line 17">
                <a:extLst>
                  <a:ext uri="{FF2B5EF4-FFF2-40B4-BE49-F238E27FC236}">
                    <a16:creationId xmlns:a16="http://schemas.microsoft.com/office/drawing/2014/main" id="{8493A8CB-D1A1-BC4A-8B8D-46E9D1B1D8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28" y="0"/>
                <a:ext cx="912" cy="1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3" name="Line 18">
                <a:extLst>
                  <a:ext uri="{FF2B5EF4-FFF2-40B4-BE49-F238E27FC236}">
                    <a16:creationId xmlns:a16="http://schemas.microsoft.com/office/drawing/2014/main" id="{448CA498-B48F-EC44-B81F-5744C11E3D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0800000" flipH="1">
                <a:off x="912" y="0"/>
                <a:ext cx="528" cy="528"/>
              </a:xfrm>
              <a:prstGeom prst="line">
                <a:avLst/>
              </a:prstGeom>
              <a:noFill/>
              <a:ln w="19050" cap="flat">
                <a:solidFill>
                  <a:srgbClr val="0066FF"/>
                </a:solidFill>
                <a:prstDash val="dash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8" name="Line 20">
              <a:extLst>
                <a:ext uri="{FF2B5EF4-FFF2-40B4-BE49-F238E27FC236}">
                  <a16:creationId xmlns:a16="http://schemas.microsoft.com/office/drawing/2014/main" id="{2764F379-FA0D-CC4D-BC5E-2FF4CC8E47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8484" y="2209800"/>
              <a:ext cx="2057400" cy="1588"/>
            </a:xfrm>
            <a:prstGeom prst="line">
              <a:avLst/>
            </a:prstGeom>
            <a:noFill/>
            <a:ln w="12700" cap="flat">
              <a:solidFill>
                <a:srgbClr val="0066FF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9" name="Text Box 6">
              <a:extLst>
                <a:ext uri="{FF2B5EF4-FFF2-40B4-BE49-F238E27FC236}">
                  <a16:creationId xmlns:a16="http://schemas.microsoft.com/office/drawing/2014/main" id="{92B3EEF4-A368-C845-8C53-8AC47E2EB8F7}"/>
                </a:ext>
              </a:extLst>
            </p:cNvPr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521015" y="2005807"/>
              <a:ext cx="704039" cy="480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camera</a:t>
              </a:r>
            </a:p>
            <a:p>
              <a:pPr algn="ctr" eaLnBrk="0" hangingPunct="0">
                <a:lnSpc>
                  <a:spcPct val="80000"/>
                </a:lnSpc>
              </a:pPr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center</a:t>
              </a:r>
            </a:p>
          </p:txBody>
        </p:sp>
        <p:sp>
          <p:nvSpPr>
            <p:cNvPr id="20" name="Text Box 6">
              <a:extLst>
                <a:ext uri="{FF2B5EF4-FFF2-40B4-BE49-F238E27FC236}">
                  <a16:creationId xmlns:a16="http://schemas.microsoft.com/office/drawing/2014/main" id="{15A3F56E-AC55-C047-B3D2-D51431AEE8ED}"/>
                </a:ext>
              </a:extLst>
            </p:cNvPr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5560048" y="2950687"/>
              <a:ext cx="112723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1400" dirty="0">
                  <a:solidFill>
                    <a:srgbClr val="000000"/>
                  </a:solidFill>
                  <a:latin typeface="Times New Roman" pitchFamily="18" charset="0"/>
                </a:rPr>
                <a:t>ground plane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5124440-26CD-342E-C567-F507473E89DD}"/>
              </a:ext>
            </a:extLst>
          </p:cNvPr>
          <p:cNvCxnSpPr>
            <a:cxnSpLocks/>
          </p:cNvCxnSpPr>
          <p:nvPr/>
        </p:nvCxnSpPr>
        <p:spPr bwMode="auto">
          <a:xfrm flipV="1">
            <a:off x="2676740" y="3974600"/>
            <a:ext cx="1676400" cy="215315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281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BB871-7382-C18D-3AAE-C51A10464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Yet more about horizons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026BCD-CAB1-CD66-99C8-B26A0C4D6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914400"/>
            <a:ext cx="4991100" cy="3009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91CE7F-1E33-D7F4-EC53-ECD09F412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4853" y="1140326"/>
            <a:ext cx="5003800" cy="2654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641391-7DF7-CC84-F560-BD620F6D7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959725"/>
            <a:ext cx="48895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9125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Symbolic use of vanishing points and lines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96200" y="990600"/>
            <a:ext cx="2743200" cy="5257800"/>
          </a:xfrm>
        </p:spPr>
        <p:txBody>
          <a:bodyPr/>
          <a:lstStyle/>
          <a:p>
            <a:r>
              <a:rPr lang="en-US" sz="1800"/>
              <a:t>Masaccio, </a:t>
            </a:r>
            <a:r>
              <a:rPr lang="en-US" sz="1800" i="1"/>
              <a:t>Trinity</a:t>
            </a:r>
            <a:r>
              <a:rPr lang="en-US" sz="1800"/>
              <a:t>, Santa Maria Novella, Florence, 1425-28</a:t>
            </a:r>
          </a:p>
          <a:p>
            <a:endParaRPr lang="en-US" sz="1800"/>
          </a:p>
          <a:p>
            <a:r>
              <a:rPr lang="en-US" sz="1800"/>
              <a:t>One of the first consistent uses of perspective in Western art</a:t>
            </a:r>
          </a:p>
        </p:txBody>
      </p:sp>
      <p:pic>
        <p:nvPicPr>
          <p:cNvPr id="19460" name="Picture 5" descr="trinit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066801"/>
            <a:ext cx="2757488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6" descr="trinity_sche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1689" y="990600"/>
            <a:ext cx="2922587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14618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9495-5CFC-4B4C-B5E1-CA44C2204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760E44-D212-3F4C-A73A-3866F9FF3F97}"/>
              </a:ext>
            </a:extLst>
          </p:cNvPr>
          <p:cNvSpPr/>
          <p:nvPr/>
        </p:nvSpPr>
        <p:spPr>
          <a:xfrm>
            <a:off x="5993027" y="1232452"/>
            <a:ext cx="4256442" cy="3685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122541-D37D-D742-8971-C4FA32E7842C}"/>
              </a:ext>
            </a:extLst>
          </p:cNvPr>
          <p:cNvSpPr/>
          <p:nvPr/>
        </p:nvSpPr>
        <p:spPr>
          <a:xfrm>
            <a:off x="2277243" y="5181599"/>
            <a:ext cx="7972225" cy="1035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520A2C-77F0-BE41-8C03-DAFF19CF5D4E}"/>
              </a:ext>
            </a:extLst>
          </p:cNvPr>
          <p:cNvSpPr/>
          <p:nvPr/>
        </p:nvSpPr>
        <p:spPr>
          <a:xfrm>
            <a:off x="6248400" y="4925202"/>
            <a:ext cx="4619425" cy="77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3503C6-2C14-6341-96E8-8279E1AD5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914400"/>
            <a:ext cx="10363200" cy="2362200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is are the relationships between the geometric properties of general 3D surfaces and their 2D projections?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13C742-D4BD-AE4D-90BF-B0EB6A1AE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1905000"/>
            <a:ext cx="5001472" cy="472469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B10488C-1FF4-744E-A83F-BB20C02332D2}"/>
              </a:ext>
            </a:extLst>
          </p:cNvPr>
          <p:cNvSpPr txBox="1"/>
          <p:nvPr/>
        </p:nvSpPr>
        <p:spPr>
          <a:xfrm>
            <a:off x="8763000" y="6324600"/>
            <a:ext cx="2412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Barbara Hepworth sculpture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0237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9C067-EAA9-3F8D-A672-99F3B43DA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rotation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0612E-C968-E8A9-36E8-38CBEF503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Black camera is red camera, but rotated around the focal point</a:t>
            </a:r>
          </a:p>
          <a:p>
            <a:r>
              <a:rPr lang="en-US" dirty="0"/>
              <a:t>There is a one-one map between pixels in black image plane and red image plane (this is a </a:t>
            </a:r>
            <a:r>
              <a:rPr lang="en-US" dirty="0" err="1"/>
              <a:t>homography</a:t>
            </a:r>
            <a:r>
              <a:rPr lang="en-US" dirty="0"/>
              <a:t>, as we’ll show later)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3AC0C4-C895-B6FF-FDA7-A05858047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510" y="2590801"/>
            <a:ext cx="9848014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48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7F4E7-7DD7-7F6B-BCCB-9D927CB5E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translation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31EE7-6EDC-D582-AC02-46BD3941D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is no longer a 1-1 map; some pixels in red camera cannot be seen in black, and vice versa</a:t>
            </a:r>
          </a:p>
          <a:p>
            <a:r>
              <a:rPr lang="en-US" dirty="0"/>
              <a:t>Here the red camera can see R and the black camera can’t;</a:t>
            </a:r>
          </a:p>
          <a:p>
            <a:r>
              <a:rPr lang="en-US" dirty="0"/>
              <a:t>	the black camera can see B and the red camera can’t.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DB5DDF-3CE6-2929-DAA4-FC17F0B65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6139" y="3200400"/>
            <a:ext cx="9561061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962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aren’t always as they appear…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066802"/>
            <a:ext cx="4604290" cy="28193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9401" y="3048001"/>
            <a:ext cx="3692525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69607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What is the shape of the projection of a sphere?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29101" y="1524001"/>
            <a:ext cx="3717925" cy="5273675"/>
            <a:chOff x="1704" y="960"/>
            <a:chExt cx="2342" cy="3322"/>
          </a:xfrm>
        </p:grpSpPr>
        <p:pic>
          <p:nvPicPr>
            <p:cNvPr id="2458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04" y="960"/>
              <a:ext cx="2342" cy="3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4582" name="Rectangle 5"/>
            <p:cNvSpPr>
              <a:spLocks noChangeArrowheads="1"/>
            </p:cNvSpPr>
            <p:nvPr/>
          </p:nvSpPr>
          <p:spPr bwMode="auto">
            <a:xfrm>
              <a:off x="3024" y="4128"/>
              <a:ext cx="996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en-US" sz="1000">
                  <a:latin typeface="EngraversGothic BT Regular" charset="0"/>
                </a:rPr>
                <a:t>Image source: F. Durand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783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 cstate="print"/>
          <a:srcRect t="67528"/>
          <a:stretch>
            <a:fillRect/>
          </a:stretch>
        </p:blipFill>
        <p:spPr bwMode="auto">
          <a:xfrm>
            <a:off x="2016126" y="1905000"/>
            <a:ext cx="8270875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7239000" y="2514600"/>
            <a:ext cx="4572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5606" name="Freeform 7"/>
          <p:cNvSpPr>
            <a:spLocks/>
          </p:cNvSpPr>
          <p:nvPr/>
        </p:nvSpPr>
        <p:spPr bwMode="auto">
          <a:xfrm>
            <a:off x="9525000" y="2362200"/>
            <a:ext cx="533400" cy="685800"/>
          </a:xfrm>
          <a:custGeom>
            <a:avLst/>
            <a:gdLst>
              <a:gd name="T0" fmla="*/ 0 w 336"/>
              <a:gd name="T1" fmla="*/ 76200 h 432"/>
              <a:gd name="T2" fmla="*/ 76200 w 336"/>
              <a:gd name="T3" fmla="*/ 685800 h 432"/>
              <a:gd name="T4" fmla="*/ 533400 w 336"/>
              <a:gd name="T5" fmla="*/ 533400 h 432"/>
              <a:gd name="T6" fmla="*/ 533400 w 336"/>
              <a:gd name="T7" fmla="*/ 228600 h 432"/>
              <a:gd name="T8" fmla="*/ 76200 w 336"/>
              <a:gd name="T9" fmla="*/ 0 h 432"/>
              <a:gd name="T10" fmla="*/ 0 w 336"/>
              <a:gd name="T11" fmla="*/ 76200 h 43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36"/>
              <a:gd name="T19" fmla="*/ 0 h 432"/>
              <a:gd name="T20" fmla="*/ 336 w 336"/>
              <a:gd name="T21" fmla="*/ 432 h 43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36" h="432">
                <a:moveTo>
                  <a:pt x="0" y="48"/>
                </a:moveTo>
                <a:lnTo>
                  <a:pt x="48" y="432"/>
                </a:lnTo>
                <a:lnTo>
                  <a:pt x="336" y="336"/>
                </a:lnTo>
                <a:lnTo>
                  <a:pt x="336" y="144"/>
                </a:lnTo>
                <a:lnTo>
                  <a:pt x="48" y="0"/>
                </a:lnTo>
                <a:lnTo>
                  <a:pt x="0" y="48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6CED0AE0-097A-6049-A7E9-B6341C02E9A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914400"/>
            <a:ext cx="103632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What is the shape of the projection of a sphere?</a:t>
            </a:r>
          </a:p>
        </p:txBody>
      </p:sp>
    </p:spTree>
    <p:extLst>
      <p:ext uri="{BB962C8B-B14F-4D97-AF65-F5344CB8AC3E}">
        <p14:creationId xmlns:p14="http://schemas.microsoft.com/office/powerpoint/2010/main" val="3519829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709C-A22B-F5BC-DA10-D1393F099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B20296-42C5-B7C4-65A7-8AF31AA20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38463"/>
            <a:ext cx="6330950" cy="58749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E4B316-2F8A-31A9-9385-5A0D392D3D5D}"/>
              </a:ext>
            </a:extLst>
          </p:cNvPr>
          <p:cNvSpPr txBox="1"/>
          <p:nvPr/>
        </p:nvSpPr>
        <p:spPr>
          <a:xfrm>
            <a:off x="8991600" y="2514600"/>
            <a:ext cx="26853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Contour generator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BA41BB-2B02-E3F0-7B74-7AADB64B19BA}"/>
              </a:ext>
            </a:extLst>
          </p:cNvPr>
          <p:cNvSpPr txBox="1"/>
          <p:nvPr/>
        </p:nvSpPr>
        <p:spPr>
          <a:xfrm>
            <a:off x="533400" y="1137419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Outline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2581E97-ABB3-ACCB-53C4-D57820C79DDD}"/>
              </a:ext>
            </a:extLst>
          </p:cNvPr>
          <p:cNvCxnSpPr>
            <a:stCxn id="5" idx="1"/>
          </p:cNvCxnSpPr>
          <p:nvPr/>
        </p:nvCxnSpPr>
        <p:spPr bwMode="auto">
          <a:xfrm flipH="1">
            <a:off x="4953000" y="2745433"/>
            <a:ext cx="4038600" cy="23083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D378940-3612-C031-6450-9CB10C6AEE82}"/>
              </a:ext>
            </a:extLst>
          </p:cNvPr>
          <p:cNvCxnSpPr/>
          <p:nvPr/>
        </p:nvCxnSpPr>
        <p:spPr bwMode="auto">
          <a:xfrm>
            <a:off x="990600" y="1828800"/>
            <a:ext cx="1447800" cy="12954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BCEC719-CA08-8C56-3661-7933A06292E9}"/>
              </a:ext>
            </a:extLst>
          </p:cNvPr>
          <p:cNvSpPr txBox="1"/>
          <p:nvPr/>
        </p:nvSpPr>
        <p:spPr>
          <a:xfrm>
            <a:off x="6840415" y="3325194"/>
            <a:ext cx="533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Relation between contour generator </a:t>
            </a:r>
          </a:p>
          <a:p>
            <a:r>
              <a:rPr lang="en-US" dirty="0"/>
              <a:t>And outline is geometrically very </a:t>
            </a:r>
          </a:p>
          <a:p>
            <a:r>
              <a:rPr lang="en-US" dirty="0"/>
              <a:t>Complicated.  Surprisingly hard to say</a:t>
            </a:r>
          </a:p>
          <a:p>
            <a:r>
              <a:rPr lang="en-US" dirty="0"/>
              <a:t>Much about surface from outline.</a:t>
            </a:r>
          </a:p>
        </p:txBody>
      </p:sp>
    </p:spTree>
    <p:extLst>
      <p:ext uri="{BB962C8B-B14F-4D97-AF65-F5344CB8AC3E}">
        <p14:creationId xmlns:p14="http://schemas.microsoft.com/office/powerpoint/2010/main" val="5796701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9495-5CFC-4B4C-B5E1-CA44C2204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B1073-A121-CA45-BE8B-5E996C3E860B}"/>
              </a:ext>
            </a:extLst>
          </p:cNvPr>
          <p:cNvSpPr txBox="1"/>
          <p:nvPr/>
        </p:nvSpPr>
        <p:spPr>
          <a:xfrm>
            <a:off x="1261281" y="6387152"/>
            <a:ext cx="9752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Koenderink</a:t>
            </a:r>
            <a:r>
              <a:rPr lang="en-US" sz="1600" dirty="0"/>
              <a:t>. </a:t>
            </a:r>
            <a:r>
              <a:rPr lang="en-US" sz="1600" dirty="0">
                <a:hlinkClick r:id="rId2"/>
              </a:rPr>
              <a:t>What does the occluding contour tell us about solid shape?</a:t>
            </a:r>
            <a:r>
              <a:rPr lang="en-US" sz="1600" dirty="0"/>
              <a:t> Perception 13 (321-330), 1984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122541-D37D-D742-8971-C4FA32E7842C}"/>
              </a:ext>
            </a:extLst>
          </p:cNvPr>
          <p:cNvSpPr/>
          <p:nvPr/>
        </p:nvSpPr>
        <p:spPr>
          <a:xfrm>
            <a:off x="2277243" y="5181599"/>
            <a:ext cx="7972225" cy="1035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520A2C-77F0-BE41-8C03-DAFF19CF5D4E}"/>
              </a:ext>
            </a:extLst>
          </p:cNvPr>
          <p:cNvSpPr/>
          <p:nvPr/>
        </p:nvSpPr>
        <p:spPr>
          <a:xfrm>
            <a:off x="6248400" y="4925202"/>
            <a:ext cx="4619425" cy="77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160738-8607-5B40-1276-D1D1AD98B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547543"/>
            <a:ext cx="4445000" cy="299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315750-88A1-E93E-BE6C-FDAC3D0C4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602" y="1563257"/>
            <a:ext cx="4699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85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9495-5CFC-4B4C-B5E1-CA44C2204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B1073-A121-CA45-BE8B-5E996C3E860B}"/>
              </a:ext>
            </a:extLst>
          </p:cNvPr>
          <p:cNvSpPr txBox="1"/>
          <p:nvPr/>
        </p:nvSpPr>
        <p:spPr>
          <a:xfrm>
            <a:off x="1261281" y="6387152"/>
            <a:ext cx="9752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Koenderink</a:t>
            </a:r>
            <a:r>
              <a:rPr lang="en-US" sz="1600" dirty="0"/>
              <a:t>. </a:t>
            </a:r>
            <a:r>
              <a:rPr lang="en-US" sz="1600" dirty="0">
                <a:hlinkClick r:id="rId2"/>
              </a:rPr>
              <a:t>What does the occluding contour tell us about solid shape?</a:t>
            </a:r>
            <a:r>
              <a:rPr lang="en-US" sz="1600" dirty="0"/>
              <a:t> Perception 13 (321-330), 1984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760E44-D212-3F4C-A73A-3866F9FF3F97}"/>
              </a:ext>
            </a:extLst>
          </p:cNvPr>
          <p:cNvSpPr/>
          <p:nvPr/>
        </p:nvSpPr>
        <p:spPr>
          <a:xfrm>
            <a:off x="5993027" y="1232452"/>
            <a:ext cx="4256442" cy="3685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122541-D37D-D742-8971-C4FA32E7842C}"/>
              </a:ext>
            </a:extLst>
          </p:cNvPr>
          <p:cNvSpPr/>
          <p:nvPr/>
        </p:nvSpPr>
        <p:spPr>
          <a:xfrm>
            <a:off x="2277243" y="5410200"/>
            <a:ext cx="7972225" cy="774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0411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9495-5CFC-4B4C-B5E1-CA44C2204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B1073-A121-CA45-BE8B-5E996C3E860B}"/>
              </a:ext>
            </a:extLst>
          </p:cNvPr>
          <p:cNvSpPr txBox="1"/>
          <p:nvPr/>
        </p:nvSpPr>
        <p:spPr>
          <a:xfrm>
            <a:off x="1261281" y="6387152"/>
            <a:ext cx="9752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Koenderink</a:t>
            </a:r>
            <a:r>
              <a:rPr lang="en-US" sz="1600" dirty="0"/>
              <a:t>. </a:t>
            </a:r>
            <a:r>
              <a:rPr lang="en-US" sz="1600" dirty="0">
                <a:hlinkClick r:id="rId2"/>
              </a:rPr>
              <a:t>What does the occluding contour tell us about solid shape?</a:t>
            </a:r>
            <a:r>
              <a:rPr lang="en-US" sz="1600" dirty="0"/>
              <a:t> Perception 13 (321-330), 1984</a:t>
            </a:r>
          </a:p>
        </p:txBody>
      </p:sp>
    </p:spTree>
    <p:extLst>
      <p:ext uri="{BB962C8B-B14F-4D97-AF65-F5344CB8AC3E}">
        <p14:creationId xmlns:p14="http://schemas.microsoft.com/office/powerpoint/2010/main" val="32597427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9495-5CFC-4B4C-B5E1-CA44C2204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3B1073-A121-CA45-BE8B-5E996C3E860B}"/>
              </a:ext>
            </a:extLst>
          </p:cNvPr>
          <p:cNvSpPr txBox="1"/>
          <p:nvPr/>
        </p:nvSpPr>
        <p:spPr>
          <a:xfrm>
            <a:off x="1261281" y="6387152"/>
            <a:ext cx="9752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J. </a:t>
            </a:r>
            <a:r>
              <a:rPr lang="en-US" sz="1600" dirty="0" err="1"/>
              <a:t>Koenderink</a:t>
            </a:r>
            <a:r>
              <a:rPr lang="en-US" sz="1600" dirty="0"/>
              <a:t>. </a:t>
            </a:r>
            <a:r>
              <a:rPr lang="en-US" sz="1600" dirty="0">
                <a:hlinkClick r:id="rId2"/>
              </a:rPr>
              <a:t>What does the occluding contour tell us about solid shape?</a:t>
            </a:r>
            <a:r>
              <a:rPr lang="en-US" sz="1600" dirty="0"/>
              <a:t> Perception 13 (321-330), 1984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52312C-C16D-B04C-B79B-FF7227793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348298"/>
            <a:ext cx="9448800" cy="486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2399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of 3D shapes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Are the widths of the projected columns equal?</a:t>
            </a:r>
          </a:p>
          <a:p>
            <a:pPr lvl="1"/>
            <a:r>
              <a:rPr lang="en-US" dirty="0"/>
              <a:t>The exterior columns are wider</a:t>
            </a:r>
          </a:p>
          <a:p>
            <a:pPr lvl="1"/>
            <a:r>
              <a:rPr lang="en-US" dirty="0"/>
              <a:t>This is not an optical illusion, and is not due to lens flaws</a:t>
            </a:r>
          </a:p>
          <a:p>
            <a:pPr lvl="1"/>
            <a:r>
              <a:rPr lang="en-US" dirty="0"/>
              <a:t>Phenomenon pointed out by Leonardo Da Vinci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5600" y="2738314"/>
            <a:ext cx="6654800" cy="3921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9372600" y="6613526"/>
            <a:ext cx="122661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 dirty="0">
                <a:latin typeface="EngraversGothic BT Regular" charset="0"/>
              </a:rPr>
              <a:t>Source: F. Durand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FFEB79-64E8-9C95-8D5C-8B88E63EA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0" y="2334855"/>
            <a:ext cx="4737100" cy="427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0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distortion: People</a:t>
            </a:r>
          </a:p>
        </p:txBody>
      </p:sp>
      <p:graphicFrame>
        <p:nvGraphicFramePr>
          <p:cNvPr id="2050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2965450" y="1485900"/>
          <a:ext cx="62611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260317" imgH="4114286" progId="Photoshop.Image.10">
                  <p:embed/>
                </p:oleObj>
              </mc:Choice>
              <mc:Fallback>
                <p:oleObj name="Image" r:id="rId3" imgW="6260317" imgH="4114286" progId="Photoshop.Image.10">
                  <p:embed/>
                  <p:pic>
                    <p:nvPicPr>
                      <p:cNvPr id="205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5450" y="1485900"/>
                        <a:ext cx="62611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62147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270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Motivation: recovery of </a:t>
            </a:r>
            <a:r>
              <a:rPr lang="en-US">
                <a:solidFill>
                  <a:schemeClr val="bg1">
                    <a:lumMod val="50000"/>
                  </a:schemeClr>
                </a:solidFill>
              </a:rPr>
              <a:t>3D structure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Pinhole projection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Properties of projection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Perspective projection matrix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Orthographic projection</a:t>
            </a:r>
          </a:p>
          <a:p>
            <a:pPr>
              <a:buFontTx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708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0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011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sp>
        <p:nvSpPr>
          <p:cNvPr id="17412" name="AutoShape 5"/>
          <p:cNvSpPr>
            <a:spLocks noChangeArrowheads="1"/>
          </p:cNvSpPr>
          <p:nvPr/>
        </p:nvSpPr>
        <p:spPr bwMode="auto">
          <a:xfrm rot="5400000">
            <a:off x="4533900" y="2857500"/>
            <a:ext cx="2895600" cy="2514600"/>
          </a:xfrm>
          <a:prstGeom prst="parallelogram">
            <a:avLst>
              <a:gd name="adj" fmla="val 2878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 flipV="1">
            <a:off x="3352800" y="4038600"/>
            <a:ext cx="25908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14" name="Freeform 7"/>
          <p:cNvSpPr>
            <a:spLocks/>
          </p:cNvSpPr>
          <p:nvPr/>
        </p:nvSpPr>
        <p:spPr bwMode="auto">
          <a:xfrm>
            <a:off x="7223126" y="2819401"/>
            <a:ext cx="1920875" cy="715963"/>
          </a:xfrm>
          <a:custGeom>
            <a:avLst/>
            <a:gdLst>
              <a:gd name="T0" fmla="*/ 0 w 1210"/>
              <a:gd name="T1" fmla="*/ 2147483647 h 451"/>
              <a:gd name="T2" fmla="*/ 2147483647 w 1210"/>
              <a:gd name="T3" fmla="*/ 0 h 451"/>
              <a:gd name="T4" fmla="*/ 0 60000 65536"/>
              <a:gd name="T5" fmla="*/ 0 60000 65536"/>
              <a:gd name="T6" fmla="*/ 0 w 1210"/>
              <a:gd name="T7" fmla="*/ 0 h 451"/>
              <a:gd name="T8" fmla="*/ 1210 w 1210"/>
              <a:gd name="T9" fmla="*/ 451 h 4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0" h="451">
                <a:moveTo>
                  <a:pt x="0" y="451"/>
                </a:moveTo>
                <a:lnTo>
                  <a:pt x="121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7415" name="Oval 8"/>
          <p:cNvSpPr>
            <a:spLocks noChangeArrowheads="1"/>
          </p:cNvSpPr>
          <p:nvPr/>
        </p:nvSpPr>
        <p:spPr bwMode="auto">
          <a:xfrm>
            <a:off x="5867400" y="3962400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16" name="Text Box 15"/>
              <p:cNvSpPr txBox="1">
                <a:spLocks noChangeArrowheads="1"/>
              </p:cNvSpPr>
              <p:nvPr/>
            </p:nvSpPr>
            <p:spPr bwMode="auto">
              <a:xfrm>
                <a:off x="5927726" y="4038601"/>
                <a:ext cx="396875" cy="3667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1" i="1" dirty="0" smtClean="0">
                          <a:latin typeface="Cambria Math" panose="02040503050406030204" pitchFamily="18" charset="0"/>
                        </a:rPr>
                        <m:t>𝒙</m:t>
                      </m:r>
                    </m:oMath>
                  </m:oMathPara>
                </a14:m>
                <a:endParaRPr lang="en-US" sz="1800" b="1" i="1" dirty="0"/>
              </a:p>
            </p:txBody>
          </p:sp>
        </mc:Choice>
        <mc:Fallback xmlns="">
          <p:sp>
            <p:nvSpPr>
              <p:cNvPr id="17416" name="Text 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27726" y="4038601"/>
                <a:ext cx="396875" cy="3667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7543800" y="2819400"/>
            <a:ext cx="685800" cy="533400"/>
            <a:chOff x="3744" y="1920"/>
            <a:chExt cx="432" cy="336"/>
          </a:xfrm>
        </p:grpSpPr>
        <p:sp>
          <p:nvSpPr>
            <p:cNvPr id="17429" name="Oval 10"/>
            <p:cNvSpPr>
              <a:spLocks noChangeArrowheads="1"/>
            </p:cNvSpPr>
            <p:nvPr/>
          </p:nvSpPr>
          <p:spPr bwMode="auto">
            <a:xfrm>
              <a:off x="3936" y="2160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30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3744" y="1920"/>
                  <a:ext cx="432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800" b="1" i="1" dirty="0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a14:m>
                  <a:r>
                    <a:rPr lang="en-US" sz="1800" i="1" dirty="0"/>
                    <a:t>?</a:t>
                  </a:r>
                </a:p>
              </p:txBody>
            </p:sp>
          </mc:Choice>
          <mc:Fallback xmlns="">
            <p:sp>
              <p:nvSpPr>
                <p:cNvPr id="17430" name="Text 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744" y="1920"/>
                  <a:ext cx="432" cy="231"/>
                </a:xfrm>
                <a:prstGeom prst="rect">
                  <a:avLst/>
                </a:prstGeom>
                <a:blipFill>
                  <a:blip r:embed="rId4"/>
                  <a:stretch>
                    <a:fillRect t="-6667" b="-23333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8001000" y="2667000"/>
            <a:ext cx="685800" cy="533400"/>
            <a:chOff x="4032" y="1824"/>
            <a:chExt cx="432" cy="336"/>
          </a:xfrm>
        </p:grpSpPr>
        <p:sp>
          <p:nvSpPr>
            <p:cNvPr id="17427" name="Oval 12"/>
            <p:cNvSpPr>
              <a:spLocks noChangeArrowheads="1"/>
            </p:cNvSpPr>
            <p:nvPr/>
          </p:nvSpPr>
          <p:spPr bwMode="auto">
            <a:xfrm>
              <a:off x="4176" y="2064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28" name="Text Box 17"/>
                <p:cNvSpPr txBox="1">
                  <a:spLocks noChangeArrowheads="1"/>
                </p:cNvSpPr>
                <p:nvPr/>
              </p:nvSpPr>
              <p:spPr bwMode="auto">
                <a:xfrm>
                  <a:off x="4032" y="1824"/>
                  <a:ext cx="432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800" b="1" i="1" dirty="0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a14:m>
                  <a:r>
                    <a:rPr lang="en-US" sz="1800" i="1" dirty="0"/>
                    <a:t>?</a:t>
                  </a:r>
                </a:p>
              </p:txBody>
            </p:sp>
          </mc:Choice>
          <mc:Fallback xmlns="">
            <p:sp>
              <p:nvSpPr>
                <p:cNvPr id="17428" name="Text 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032" y="1824"/>
                  <a:ext cx="432" cy="231"/>
                </a:xfrm>
                <a:prstGeom prst="rect">
                  <a:avLst/>
                </a:prstGeom>
                <a:blipFill>
                  <a:blip r:embed="rId4"/>
                  <a:stretch>
                    <a:fillRect t="-6667" b="-23333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8458200" y="2514600"/>
            <a:ext cx="685800" cy="533400"/>
            <a:chOff x="4320" y="1728"/>
            <a:chExt cx="432" cy="336"/>
          </a:xfrm>
        </p:grpSpPr>
        <p:sp>
          <p:nvSpPr>
            <p:cNvPr id="17425" name="Oval 13"/>
            <p:cNvSpPr>
              <a:spLocks noChangeArrowheads="1"/>
            </p:cNvSpPr>
            <p:nvPr/>
          </p:nvSpPr>
          <p:spPr bwMode="auto">
            <a:xfrm>
              <a:off x="4416" y="196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42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320" y="1728"/>
                  <a:ext cx="432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1800" b="1" i="1" dirty="0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a14:m>
                  <a:r>
                    <a:rPr lang="en-US" sz="1800" i="1" dirty="0"/>
                    <a:t>?</a:t>
                  </a:r>
                </a:p>
              </p:txBody>
            </p:sp>
          </mc:Choice>
          <mc:Fallback xmlns="">
            <p:sp>
              <p:nvSpPr>
                <p:cNvPr id="17426" name="Text 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320" y="1728"/>
                  <a:ext cx="432" cy="231"/>
                </a:xfrm>
                <a:prstGeom prst="rect">
                  <a:avLst/>
                </a:prstGeom>
                <a:blipFill>
                  <a:blip r:embed="rId4"/>
                  <a:stretch>
                    <a:fillRect t="-6667" b="-23333"/>
                  </a:stretch>
                </a:blip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7420" name="Freeform 19"/>
          <p:cNvSpPr>
            <a:spLocks/>
          </p:cNvSpPr>
          <p:nvPr/>
        </p:nvSpPr>
        <p:spPr bwMode="auto">
          <a:xfrm>
            <a:off x="2819400" y="5022850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421" name="Arc 20"/>
          <p:cNvSpPr>
            <a:spLocks/>
          </p:cNvSpPr>
          <p:nvPr/>
        </p:nvSpPr>
        <p:spPr bwMode="auto">
          <a:xfrm rot="720000">
            <a:off x="3019425" y="5038725"/>
            <a:ext cx="211138" cy="236538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2" name="Line 21"/>
          <p:cNvSpPr>
            <a:spLocks noChangeShapeType="1"/>
          </p:cNvSpPr>
          <p:nvPr/>
        </p:nvSpPr>
        <p:spPr bwMode="auto">
          <a:xfrm flipH="1">
            <a:off x="2819401" y="4857751"/>
            <a:ext cx="303213" cy="5508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3" name="Oval 22"/>
          <p:cNvSpPr>
            <a:spLocks noChangeArrowheads="1"/>
          </p:cNvSpPr>
          <p:nvPr/>
        </p:nvSpPr>
        <p:spPr bwMode="auto">
          <a:xfrm rot="-1860000">
            <a:off x="3097213" y="5043489"/>
            <a:ext cx="100012" cy="198437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7424" name="Line 23"/>
          <p:cNvSpPr>
            <a:spLocks noChangeShapeType="1"/>
          </p:cNvSpPr>
          <p:nvPr/>
        </p:nvSpPr>
        <p:spPr bwMode="auto">
          <a:xfrm flipV="1">
            <a:off x="2819401" y="5264151"/>
            <a:ext cx="555625" cy="1444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3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Homogeneous coordinates"/>
          <p:cNvSpPr txBox="1">
            <a:spLocks noGrp="1"/>
          </p:cNvSpPr>
          <p:nvPr>
            <p:ph type="title"/>
          </p:nvPr>
        </p:nvSpPr>
        <p:spPr>
          <a:xfrm>
            <a:off x="685800" y="-263773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Homogeneous coordinates</a:t>
            </a:r>
          </a:p>
        </p:txBody>
      </p:sp>
      <p:sp>
        <p:nvSpPr>
          <p:cNvPr id="50" name="Add an extra coordinate and use an equivalence relation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Add an extra coordinate and use an equivalence relation</a:t>
            </a:r>
          </a:p>
          <a:p>
            <a:r>
              <a:rPr dirty="0"/>
              <a:t>for 2D</a:t>
            </a:r>
          </a:p>
          <a:p>
            <a:pPr lvl="1"/>
            <a:r>
              <a:rPr dirty="0"/>
              <a:t>equivalence relation</a:t>
            </a:r>
            <a:br>
              <a:rPr dirty="0"/>
            </a:br>
            <a:r>
              <a:rPr dirty="0"/>
              <a:t>k*(X,Y,Z) is the same as                    (X,Y,Z) </a:t>
            </a:r>
          </a:p>
          <a:p>
            <a:r>
              <a:rPr dirty="0"/>
              <a:t>for 3D</a:t>
            </a:r>
          </a:p>
          <a:p>
            <a:pPr lvl="1"/>
            <a:r>
              <a:rPr dirty="0"/>
              <a:t>equivalence relation</a:t>
            </a:r>
            <a:br>
              <a:rPr dirty="0"/>
            </a:br>
            <a:r>
              <a:rPr dirty="0"/>
              <a:t>k*(X,Y,Z,T) is the same as                    (X,Y,Z,T)</a:t>
            </a:r>
          </a:p>
          <a:p>
            <a:r>
              <a:rPr dirty="0"/>
              <a:t>“Ordinary” or “non-homogeneous” coordinates </a:t>
            </a:r>
          </a:p>
          <a:p>
            <a:pPr lvl="1"/>
            <a:r>
              <a:rPr dirty="0"/>
              <a:t>properly called affine coordinates</a:t>
            </a:r>
          </a:p>
          <a:p>
            <a:pPr lvl="1"/>
            <a:r>
              <a:rPr dirty="0"/>
              <a:t>in 3D, affine -&gt; homogeneous</a:t>
            </a:r>
          </a:p>
          <a:p>
            <a:pPr lvl="1"/>
            <a:endParaRPr dirty="0"/>
          </a:p>
          <a:p>
            <a:pPr lvl="1"/>
            <a:endParaRPr dirty="0"/>
          </a:p>
          <a:p>
            <a:pPr lvl="1"/>
            <a:r>
              <a:rPr dirty="0"/>
              <a:t>in 3D, homogeneous to affine</a:t>
            </a:r>
          </a:p>
        </p:txBody>
      </p:sp>
      <p:pic>
        <p:nvPicPr>
          <p:cNvPr id="51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7285" y="4918863"/>
            <a:ext cx="3321844" cy="330399"/>
          </a:xfrm>
          <a:prstGeom prst="rect">
            <a:avLst/>
          </a:prstGeom>
          <a:ln w="12700">
            <a:miter lim="400000"/>
          </a:ln>
        </p:spPr>
      </p:pic>
      <p:pic>
        <p:nvPicPr>
          <p:cNvPr id="52" name="latex-image-1.pdf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850" y="5695815"/>
            <a:ext cx="3795118" cy="7768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Homogenous coordinates"/>
          <p:cNvSpPr txBox="1">
            <a:spLocks noGrp="1"/>
          </p:cNvSpPr>
          <p:nvPr>
            <p:ph type="title"/>
          </p:nvPr>
        </p:nvSpPr>
        <p:spPr>
          <a:xfrm>
            <a:off x="1158562" y="-215254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Homogenous coordinates</a:t>
            </a:r>
          </a:p>
        </p:txBody>
      </p:sp>
      <p:sp>
        <p:nvSpPr>
          <p:cNvPr id="55" name="Notice (0, 0, 0, 0) is meaningless (HC’s for 3D)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Notice (0, 0, 0, 0) is meaningless (HC’s for 3D)</a:t>
            </a:r>
          </a:p>
          <a:p>
            <a:pPr lvl="1"/>
            <a:r>
              <a:t>also (0, 0, 0) in 2D</a:t>
            </a:r>
          </a:p>
          <a:p>
            <a:r>
              <a:t>Basic notion</a:t>
            </a:r>
          </a:p>
          <a:p>
            <a:pPr lvl="1"/>
            <a:r>
              <a:t>Possible to represent points “at infinity” by careful use of zero</a:t>
            </a:r>
          </a:p>
          <a:p>
            <a:pPr lvl="1"/>
            <a:r>
              <a:t>Where parallel lines intersect</a:t>
            </a:r>
          </a:p>
          <a:p>
            <a:pPr lvl="2"/>
            <a:r>
              <a:t>eg</a:t>
            </a:r>
          </a:p>
          <a:p>
            <a:pPr lvl="2"/>
            <a:endParaRPr/>
          </a:p>
          <a:p>
            <a:pPr lvl="2"/>
            <a:endParaRPr/>
          </a:p>
          <a:p>
            <a:pPr lvl="2"/>
            <a:endParaRPr/>
          </a:p>
          <a:p>
            <a:pPr lvl="1"/>
            <a:endParaRPr/>
          </a:p>
          <a:p>
            <a:pPr lvl="1"/>
            <a:endParaRPr/>
          </a:p>
          <a:p>
            <a:pPr lvl="1"/>
            <a:r>
              <a:t>Where parallel planes intersect (etc)</a:t>
            </a:r>
          </a:p>
          <a:p>
            <a:r>
              <a:t>Can write the action of a perspective camera as a matrix</a:t>
            </a:r>
          </a:p>
        </p:txBody>
      </p:sp>
      <p:pic>
        <p:nvPicPr>
          <p:cNvPr id="56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6582" y="3879949"/>
            <a:ext cx="1821657" cy="330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latex-image-1.pdf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144" y="3879949"/>
            <a:ext cx="3536157" cy="330398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and"/>
          <p:cNvSpPr txBox="1"/>
          <p:nvPr/>
        </p:nvSpPr>
        <p:spPr>
          <a:xfrm>
            <a:off x="5495516" y="3869940"/>
            <a:ext cx="463268" cy="350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lnSpc>
                <a:spcPts val="2250"/>
              </a:lnSpc>
              <a:defRPr sz="18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898"/>
              <a:t>and</a:t>
            </a:r>
            <a:r>
              <a:rPr sz="1266"/>
              <a:t> </a:t>
            </a:r>
          </a:p>
        </p:txBody>
      </p:sp>
      <p:sp>
        <p:nvSpPr>
          <p:cNvPr id="59" name="intersect at"/>
          <p:cNvSpPr txBox="1"/>
          <p:nvPr/>
        </p:nvSpPr>
        <p:spPr>
          <a:xfrm>
            <a:off x="3473137" y="4478527"/>
            <a:ext cx="1191032" cy="4369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lnSpc>
                <a:spcPts val="3200"/>
              </a:lnSpc>
              <a:defRPr sz="27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rPr sz="1898"/>
              <a:t>intersect at </a:t>
            </a:r>
          </a:p>
        </p:txBody>
      </p:sp>
      <p:pic>
        <p:nvPicPr>
          <p:cNvPr id="60" name="latex-image-1.pdf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4843" y="4556024"/>
            <a:ext cx="1482329" cy="3303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B217CE-41B6-4994-D953-DB9048494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075122"/>
            <a:ext cx="9753600" cy="4782482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BA493-DD5F-F840-1868-3348BD749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for a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C8197-1B55-0E0C-65C7-FFB158571C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91A6F9-68AD-0351-4AF8-F671F5EB2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86214"/>
            <a:ext cx="9753600" cy="551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163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E1721-6F09-B2FB-0247-15720B032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see the point at infinity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46744-78AF-5E0E-1FEE-5A55A8D9F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FC0D7E-61F6-85B4-E9F8-A9C8A8261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62025"/>
            <a:ext cx="10287000" cy="528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003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45816-A975-876D-99B0-110CFAFA5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Homogeneous coordinates for the plane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4DDCE-6F78-38D2-8E74-C984E4E8C1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8C893D-9C98-A8E3-7DBC-74AF86F3A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954" y="1897028"/>
            <a:ext cx="10767646" cy="252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921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54A66-233C-19C1-5807-F1F2BF3DD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can see the line at infinity, too!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371EA-7E86-A79C-7F57-E5EF5F00A5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EACBEC-9772-0884-1254-7BF19E00B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914400"/>
            <a:ext cx="9067800" cy="5801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135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Homogeneous coordinates</a:t>
            </a:r>
          </a:p>
        </p:txBody>
      </p:sp>
      <p:sp>
        <p:nvSpPr>
          <p:cNvPr id="290820" name="Rectangle 4"/>
          <p:cNvSpPr>
            <a:spLocks noChangeArrowheads="1"/>
          </p:cNvSpPr>
          <p:nvPr/>
        </p:nvSpPr>
        <p:spPr bwMode="auto">
          <a:xfrm>
            <a:off x="838200" y="609600"/>
            <a:ext cx="10210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000" dirty="0"/>
          </a:p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To form homogeneous coordinates from normal Euclidean coordinates, append 1 as the last entry:</a:t>
            </a:r>
          </a:p>
        </p:txBody>
      </p:sp>
      <p:sp>
        <p:nvSpPr>
          <p:cNvPr id="290821" name="Text Box 5"/>
          <p:cNvSpPr txBox="1">
            <a:spLocks noChangeArrowheads="1"/>
          </p:cNvSpPr>
          <p:nvPr/>
        </p:nvSpPr>
        <p:spPr bwMode="auto">
          <a:xfrm>
            <a:off x="2860675" y="3440113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homogeneous </a:t>
            </a:r>
            <a:r>
              <a:rPr lang="en-US" sz="2000" i="1" dirty="0"/>
              <a:t>image</a:t>
            </a:r>
            <a:r>
              <a:rPr lang="en-US" sz="2000" dirty="0"/>
              <a:t> </a:t>
            </a:r>
          </a:p>
          <a:p>
            <a:pPr algn="ctr"/>
            <a:r>
              <a:rPr lang="en-US" sz="2000" dirty="0"/>
              <a:t>coordinates</a:t>
            </a:r>
          </a:p>
        </p:txBody>
      </p:sp>
      <p:sp>
        <p:nvSpPr>
          <p:cNvPr id="290822" name="Text Box 6"/>
          <p:cNvSpPr txBox="1">
            <a:spLocks noChangeArrowheads="1"/>
          </p:cNvSpPr>
          <p:nvPr/>
        </p:nvSpPr>
        <p:spPr bwMode="auto">
          <a:xfrm>
            <a:off x="6608763" y="3429000"/>
            <a:ext cx="26114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homogeneous </a:t>
            </a:r>
            <a:r>
              <a:rPr lang="en-US" sz="2000" i="1" dirty="0"/>
              <a:t>scene </a:t>
            </a:r>
          </a:p>
          <a:p>
            <a:pPr algn="ctr"/>
            <a:r>
              <a:rPr lang="en-US" sz="2000" dirty="0"/>
              <a:t>coordinates</a:t>
            </a:r>
          </a:p>
        </p:txBody>
      </p:sp>
      <p:sp>
        <p:nvSpPr>
          <p:cNvPr id="290823" name="Rectangle 7"/>
          <p:cNvSpPr>
            <a:spLocks noChangeArrowheads="1"/>
          </p:cNvSpPr>
          <p:nvPr/>
        </p:nvSpPr>
        <p:spPr bwMode="auto">
          <a:xfrm>
            <a:off x="914400" y="4157984"/>
            <a:ext cx="982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To convert </a:t>
            </a:r>
            <a:r>
              <a:rPr lang="en-US" sz="2800" i="1" dirty="0"/>
              <a:t>from</a:t>
            </a:r>
            <a:r>
              <a:rPr lang="en-US" sz="2800" dirty="0"/>
              <a:t> homogeneous coordinates, divide by the last entry: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C100D4-5667-C946-9B17-4ADF15EE7ADB}"/>
                  </a:ext>
                </a:extLst>
              </p:cNvPr>
              <p:cNvSpPr txBox="1"/>
              <p:nvPr/>
            </p:nvSpPr>
            <p:spPr>
              <a:xfrm>
                <a:off x="2919069" y="2229290"/>
                <a:ext cx="2070374" cy="1015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)⟹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EC100D4-5667-C946-9B17-4ADF15EE7A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9069" y="2229290"/>
                <a:ext cx="2070374" cy="1015599"/>
              </a:xfrm>
              <a:prstGeom prst="rect">
                <a:avLst/>
              </a:prstGeom>
              <a:blipFill>
                <a:blip r:embed="rId3"/>
                <a:stretch>
                  <a:fillRect b="-61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7699DC-5CD5-A54A-82B5-64C134799578}"/>
                  </a:ext>
                </a:extLst>
              </p:cNvPr>
              <p:cNvSpPr txBox="1"/>
              <p:nvPr/>
            </p:nvSpPr>
            <p:spPr>
              <a:xfrm>
                <a:off x="6608763" y="1977064"/>
                <a:ext cx="2218877" cy="1366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)⟹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27699DC-5CD5-A54A-82B5-64C1347995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8763" y="1977064"/>
                <a:ext cx="2218877" cy="1366015"/>
              </a:xfrm>
              <a:prstGeom prst="rect">
                <a:avLst/>
              </a:prstGeom>
              <a:blipFill>
                <a:blip r:embed="rId4"/>
                <a:stretch>
                  <a:fillRect b="-2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0ED5A9-DE30-D247-AE3A-C70D261E6528}"/>
                  </a:ext>
                </a:extLst>
              </p:cNvPr>
              <p:cNvSpPr txBox="1"/>
              <p:nvPr/>
            </p:nvSpPr>
            <p:spPr>
              <a:xfrm>
                <a:off x="1752600" y="5137317"/>
                <a:ext cx="3953011" cy="10075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𝑤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⟹(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70ED5A9-DE30-D247-AE3A-C70D261E6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5137317"/>
                <a:ext cx="3953011" cy="1007584"/>
              </a:xfrm>
              <a:prstGeom prst="rect">
                <a:avLst/>
              </a:prstGeom>
              <a:blipFill>
                <a:blip r:embed="rId5"/>
                <a:stretch>
                  <a:fillRect b="-1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36C626-B15D-3E43-BC7B-237E9CD95230}"/>
                  </a:ext>
                </a:extLst>
              </p:cNvPr>
              <p:cNvSpPr txBox="1"/>
              <p:nvPr/>
            </p:nvSpPr>
            <p:spPr>
              <a:xfrm>
                <a:off x="5725489" y="4953000"/>
                <a:ext cx="3953011" cy="1312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i="1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  <m:mr>
                              <m:e>
                                <m:eqArr>
                                  <m:eqArrPr>
                                    <m:ctrlP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accent6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</m:eqArr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⟹(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𝑤</m:t>
                      </m:r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3B36C626-B15D-3E43-BC7B-237E9CD95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5489" y="4953000"/>
                <a:ext cx="3953011" cy="1312539"/>
              </a:xfrm>
              <a:prstGeom prst="rect">
                <a:avLst/>
              </a:prstGeom>
              <a:blipFill>
                <a:blip r:embed="rId6"/>
                <a:stretch>
                  <a:fillRect b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D77A7CD-3D0F-134F-831E-74B38973DB5F}"/>
              </a:ext>
            </a:extLst>
          </p:cNvPr>
          <p:cNvSpPr txBox="1"/>
          <p:nvPr/>
        </p:nvSpPr>
        <p:spPr>
          <a:xfrm>
            <a:off x="914400" y="6248400"/>
            <a:ext cx="10338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homogeneous coordinates, all scalar multiples represent the same point!</a:t>
            </a:r>
          </a:p>
        </p:txBody>
      </p:sp>
    </p:spTree>
    <p:extLst>
      <p:ext uri="{BB962C8B-B14F-4D97-AF65-F5344CB8AC3E}">
        <p14:creationId xmlns:p14="http://schemas.microsoft.com/office/powerpoint/2010/main" val="17364879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he camera matrix"/>
          <p:cNvSpPr txBox="1">
            <a:spLocks noGrp="1"/>
          </p:cNvSpPr>
          <p:nvPr>
            <p:ph type="title"/>
          </p:nvPr>
        </p:nvSpPr>
        <p:spPr>
          <a:xfrm>
            <a:off x="831177" y="-38100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The camera matrix</a:t>
            </a:r>
          </a:p>
        </p:txBody>
      </p:sp>
      <p:sp>
        <p:nvSpPr>
          <p:cNvPr id="72" name="Turn previous expression into HC’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endParaRPr/>
          </a:p>
          <a:p>
            <a:r>
              <a:t>Turn previous expression into HC’s</a:t>
            </a:r>
          </a:p>
          <a:p>
            <a:pPr lvl="1"/>
            <a:r>
              <a:t>HC’s for 3D point are (X,Y,Z,T)</a:t>
            </a:r>
          </a:p>
          <a:p>
            <a:pPr lvl="1"/>
            <a:r>
              <a:t>HC’s for point in image are (U,V,W)</a:t>
            </a:r>
          </a:p>
        </p:txBody>
      </p:sp>
      <p:pic>
        <p:nvPicPr>
          <p:cNvPr id="73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137" y="4543165"/>
            <a:ext cx="5241727" cy="1544837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In Camera coordinate system:"/>
          <p:cNvSpPr txBox="1"/>
          <p:nvPr/>
        </p:nvSpPr>
        <p:spPr>
          <a:xfrm>
            <a:off x="2074957" y="3930567"/>
            <a:ext cx="2946320" cy="331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687"/>
              <a:t>In Camera coordinate system: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D034CC3-A667-9000-28CA-14C25C319D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584" y="285329"/>
            <a:ext cx="4667416" cy="299127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atex-image-1.pdf" descr="latex-image-1.pdf">
            <a:extLst>
              <a:ext uri="{FF2B5EF4-FFF2-40B4-BE49-F238E27FC236}">
                <a16:creationId xmlns:a16="http://schemas.microsoft.com/office/drawing/2014/main" id="{057FB388-685C-E84D-8331-EE6804F72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1143000"/>
            <a:ext cx="5241727" cy="154483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he camera matrix">
            <a:extLst>
              <a:ext uri="{FF2B5EF4-FFF2-40B4-BE49-F238E27FC236}">
                <a16:creationId xmlns:a16="http://schemas.microsoft.com/office/drawing/2014/main" id="{09FF1573-26D4-6153-81BD-6294BC6577C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177" y="-381000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The camera matrix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E9D60D-BB28-71AA-91A5-AAD55B30C099}"/>
              </a:ext>
            </a:extLst>
          </p:cNvPr>
          <p:cNvCxnSpPr/>
          <p:nvPr/>
        </p:nvCxnSpPr>
        <p:spPr bwMode="auto">
          <a:xfrm>
            <a:off x="4876800" y="2971800"/>
            <a:ext cx="1905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C7C39A2-4C77-DC5C-BB4C-48EE2314D5F0}"/>
              </a:ext>
            </a:extLst>
          </p:cNvPr>
          <p:cNvCxnSpPr/>
          <p:nvPr/>
        </p:nvCxnSpPr>
        <p:spPr bwMode="auto">
          <a:xfrm>
            <a:off x="5736552" y="3048000"/>
            <a:ext cx="0" cy="3810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971100A6-2284-ABAF-BC49-8A917AD40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663" y="3657600"/>
            <a:ext cx="431800" cy="457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2816DF-CC78-FEB5-E446-46F8BC473B79}"/>
              </a:ext>
            </a:extLst>
          </p:cNvPr>
          <p:cNvSpPr txBox="1"/>
          <p:nvPr/>
        </p:nvSpPr>
        <p:spPr>
          <a:xfrm>
            <a:off x="831177" y="4724400"/>
            <a:ext cx="7793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Notice:  focal point = </a:t>
            </a:r>
            <a:r>
              <a:rPr lang="en-US" b="1" dirty="0"/>
              <a:t>f</a:t>
            </a:r>
            <a:r>
              <a:rPr lang="en-US" dirty="0"/>
              <a:t> = (0, 0, 0, 1)^T  has the property: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7BC1E15-38EC-8167-7A6A-00B61D632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913" y="5715000"/>
            <a:ext cx="15113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6785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066800"/>
            <a:ext cx="8534400" cy="472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1" y="6248401"/>
            <a:ext cx="5317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Rashad Alakbarov shadow sculptures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26215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ext Box 2"/>
          <p:cNvSpPr txBox="1">
            <a:spLocks noChangeArrowheads="1"/>
          </p:cNvSpPr>
          <p:nvPr/>
        </p:nvSpPr>
        <p:spPr bwMode="auto">
          <a:xfrm>
            <a:off x="7696200" y="3625850"/>
            <a:ext cx="2301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/>
              <a:t>divide by the third coordinate</a:t>
            </a:r>
          </a:p>
        </p:txBody>
      </p:sp>
      <p:sp>
        <p:nvSpPr>
          <p:cNvPr id="614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 matrix</a:t>
            </a:r>
          </a:p>
        </p:txBody>
      </p:sp>
      <p:sp>
        <p:nvSpPr>
          <p:cNvPr id="615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914400" y="914400"/>
            <a:ext cx="10515600" cy="36576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Projection is a matrix multiplication using homogeneous coordinates: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88D61E-B605-4C4C-90AE-365A2E0A61BF}"/>
                  </a:ext>
                </a:extLst>
              </p:cNvPr>
              <p:cNvSpPr txBox="1"/>
              <p:nvPr/>
            </p:nvSpPr>
            <p:spPr>
              <a:xfrm>
                <a:off x="1600200" y="2055429"/>
                <a:ext cx="5482848" cy="20030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6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60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0    0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0    0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1    0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6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sz="36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6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sz="36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sz="36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e>
                              <m:r>
                                <a:rPr lang="en-US" sz="36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  <m:r>
                            <a:rPr lang="en-US" sz="36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600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600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6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888D61E-B605-4C4C-90AE-365A2E0A6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2055429"/>
                <a:ext cx="5482848" cy="2003049"/>
              </a:xfrm>
              <a:prstGeom prst="rect">
                <a:avLst/>
              </a:prstGeom>
              <a:blipFill>
                <a:blip r:embed="rId3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C414961-82EC-F14B-8AFC-879A70F4FD33}"/>
                  </a:ext>
                </a:extLst>
              </p:cNvPr>
              <p:cNvSpPr/>
              <p:nvPr/>
            </p:nvSpPr>
            <p:spPr>
              <a:xfrm>
                <a:off x="7033468" y="2514600"/>
                <a:ext cx="2900025" cy="1037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  <m:d>
                        <m:dPr>
                          <m:ctrlPr>
                            <a:rPr lang="en-US" sz="3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  <m:r>
                            <a:rPr lang="en-US" sz="3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C414961-82EC-F14B-8AFC-879A70F4FD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3468" y="2514600"/>
                <a:ext cx="2900025" cy="1037528"/>
              </a:xfrm>
              <a:prstGeom prst="rect">
                <a:avLst/>
              </a:prstGeom>
              <a:blipFill>
                <a:blip r:embed="rId4"/>
                <a:stretch>
                  <a:fillRect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EC2148F-078E-1B49-8FED-DF545FA5BF37}"/>
              </a:ext>
            </a:extLst>
          </p:cNvPr>
          <p:cNvSpPr/>
          <p:nvPr/>
        </p:nvSpPr>
        <p:spPr bwMode="auto">
          <a:xfrm>
            <a:off x="1981200" y="2057400"/>
            <a:ext cx="2362200" cy="1905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CFA7655-B9BE-1143-9A54-3A5A498570FD}"/>
              </a:ext>
            </a:extLst>
          </p:cNvPr>
          <p:cNvSpPr/>
          <p:nvPr/>
        </p:nvSpPr>
        <p:spPr bwMode="auto">
          <a:xfrm>
            <a:off x="6172200" y="2091397"/>
            <a:ext cx="545306" cy="1905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9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24" grpId="0" animBg="1"/>
      <p:bldP spid="2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Special case of perspective projection</a:t>
            </a:r>
          </a:p>
          <a:p>
            <a:pPr lvl="1"/>
            <a:r>
              <a:rPr lang="en-US" sz="2400" dirty="0"/>
              <a:t>Distance from center of projection to image plane is infinite</a:t>
            </a:r>
          </a:p>
          <a:p>
            <a:pPr lvl="1"/>
            <a:r>
              <a:rPr lang="en-US" sz="2400" dirty="0"/>
              <a:t>Also called “parallel projection”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8677" name="Freeform 8"/>
          <p:cNvSpPr>
            <a:spLocks/>
          </p:cNvSpPr>
          <p:nvPr/>
        </p:nvSpPr>
        <p:spPr bwMode="auto">
          <a:xfrm>
            <a:off x="4259263" y="3497262"/>
            <a:ext cx="1638300" cy="1177925"/>
          </a:xfrm>
          <a:custGeom>
            <a:avLst/>
            <a:gdLst>
              <a:gd name="T0" fmla="*/ 0 w 1032"/>
              <a:gd name="T1" fmla="*/ 506413 h 742"/>
              <a:gd name="T2" fmla="*/ 1638300 w 1032"/>
              <a:gd name="T3" fmla="*/ 0 h 742"/>
              <a:gd name="T4" fmla="*/ 636587 w 1032"/>
              <a:gd name="T5" fmla="*/ 1177925 h 742"/>
              <a:gd name="T6" fmla="*/ 0 w 1032"/>
              <a:gd name="T7" fmla="*/ 506413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Freeform 9"/>
          <p:cNvSpPr>
            <a:spLocks/>
          </p:cNvSpPr>
          <p:nvPr/>
        </p:nvSpPr>
        <p:spPr bwMode="auto">
          <a:xfrm>
            <a:off x="4235450" y="3944937"/>
            <a:ext cx="71438" cy="93663"/>
          </a:xfrm>
          <a:custGeom>
            <a:avLst/>
            <a:gdLst>
              <a:gd name="T0" fmla="*/ 34925 w 45"/>
              <a:gd name="T1" fmla="*/ 11113 h 59"/>
              <a:gd name="T2" fmla="*/ 58738 w 45"/>
              <a:gd name="T3" fmla="*/ 0 h 59"/>
              <a:gd name="T4" fmla="*/ 71438 w 45"/>
              <a:gd name="T5" fmla="*/ 11113 h 59"/>
              <a:gd name="T6" fmla="*/ 71438 w 45"/>
              <a:gd name="T7" fmla="*/ 34925 h 59"/>
              <a:gd name="T8" fmla="*/ 71438 w 45"/>
              <a:gd name="T9" fmla="*/ 58738 h 59"/>
              <a:gd name="T10" fmla="*/ 58738 w 45"/>
              <a:gd name="T11" fmla="*/ 82550 h 59"/>
              <a:gd name="T12" fmla="*/ 34925 w 45"/>
              <a:gd name="T13" fmla="*/ 93663 h 59"/>
              <a:gd name="T14" fmla="*/ 11113 w 45"/>
              <a:gd name="T15" fmla="*/ 93663 h 59"/>
              <a:gd name="T16" fmla="*/ 0 w 45"/>
              <a:gd name="T17" fmla="*/ 82550 h 59"/>
              <a:gd name="T18" fmla="*/ 0 w 45"/>
              <a:gd name="T19" fmla="*/ 58738 h 59"/>
              <a:gd name="T20" fmla="*/ 0 w 45"/>
              <a:gd name="T21" fmla="*/ 34925 h 59"/>
              <a:gd name="T22" fmla="*/ 11113 w 45"/>
              <a:gd name="T23" fmla="*/ 11113 h 59"/>
              <a:gd name="T24" fmla="*/ 34925 w 45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9" name="Freeform 10"/>
          <p:cNvSpPr>
            <a:spLocks/>
          </p:cNvSpPr>
          <p:nvPr/>
        </p:nvSpPr>
        <p:spPr bwMode="auto">
          <a:xfrm>
            <a:off x="5849939" y="3438524"/>
            <a:ext cx="71437" cy="93662"/>
          </a:xfrm>
          <a:custGeom>
            <a:avLst/>
            <a:gdLst>
              <a:gd name="T0" fmla="*/ 36512 w 45"/>
              <a:gd name="T1" fmla="*/ 11112 h 59"/>
              <a:gd name="T2" fmla="*/ 58737 w 45"/>
              <a:gd name="T3" fmla="*/ 0 h 59"/>
              <a:gd name="T4" fmla="*/ 71437 w 45"/>
              <a:gd name="T5" fmla="*/ 11112 h 59"/>
              <a:gd name="T6" fmla="*/ 71437 w 45"/>
              <a:gd name="T7" fmla="*/ 34925 h 59"/>
              <a:gd name="T8" fmla="*/ 71437 w 45"/>
              <a:gd name="T9" fmla="*/ 58737 h 59"/>
              <a:gd name="T10" fmla="*/ 58737 w 45"/>
              <a:gd name="T11" fmla="*/ 82550 h 59"/>
              <a:gd name="T12" fmla="*/ 36512 w 45"/>
              <a:gd name="T13" fmla="*/ 93662 h 59"/>
              <a:gd name="T14" fmla="*/ 12700 w 45"/>
              <a:gd name="T15" fmla="*/ 93662 h 59"/>
              <a:gd name="T16" fmla="*/ 0 w 45"/>
              <a:gd name="T17" fmla="*/ 82550 h 59"/>
              <a:gd name="T18" fmla="*/ 0 w 45"/>
              <a:gd name="T19" fmla="*/ 58737 h 59"/>
              <a:gd name="T20" fmla="*/ 0 w 45"/>
              <a:gd name="T21" fmla="*/ 34925 h 59"/>
              <a:gd name="T22" fmla="*/ 12700 w 45"/>
              <a:gd name="T23" fmla="*/ 11112 h 59"/>
              <a:gd name="T24" fmla="*/ 36512 w 45"/>
              <a:gd name="T25" fmla="*/ 11112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Freeform 11"/>
          <p:cNvSpPr>
            <a:spLocks/>
          </p:cNvSpPr>
          <p:nvPr/>
        </p:nvSpPr>
        <p:spPr bwMode="auto">
          <a:xfrm>
            <a:off x="4860925" y="4627562"/>
            <a:ext cx="69850" cy="93663"/>
          </a:xfrm>
          <a:custGeom>
            <a:avLst/>
            <a:gdLst>
              <a:gd name="T0" fmla="*/ 34925 w 44"/>
              <a:gd name="T1" fmla="*/ 11113 h 59"/>
              <a:gd name="T2" fmla="*/ 58738 w 44"/>
              <a:gd name="T3" fmla="*/ 0 h 59"/>
              <a:gd name="T4" fmla="*/ 69850 w 44"/>
              <a:gd name="T5" fmla="*/ 11113 h 59"/>
              <a:gd name="T6" fmla="*/ 69850 w 44"/>
              <a:gd name="T7" fmla="*/ 34925 h 59"/>
              <a:gd name="T8" fmla="*/ 69850 w 44"/>
              <a:gd name="T9" fmla="*/ 58738 h 59"/>
              <a:gd name="T10" fmla="*/ 58738 w 44"/>
              <a:gd name="T11" fmla="*/ 82550 h 59"/>
              <a:gd name="T12" fmla="*/ 34925 w 44"/>
              <a:gd name="T13" fmla="*/ 93663 h 59"/>
              <a:gd name="T14" fmla="*/ 11112 w 44"/>
              <a:gd name="T15" fmla="*/ 93663 h 59"/>
              <a:gd name="T16" fmla="*/ 0 w 44"/>
              <a:gd name="T17" fmla="*/ 82550 h 59"/>
              <a:gd name="T18" fmla="*/ 0 w 44"/>
              <a:gd name="T19" fmla="*/ 58738 h 59"/>
              <a:gd name="T20" fmla="*/ 0 w 44"/>
              <a:gd name="T21" fmla="*/ 34925 h 59"/>
              <a:gd name="T22" fmla="*/ 11112 w 44"/>
              <a:gd name="T23" fmla="*/ 11113 h 59"/>
              <a:gd name="T24" fmla="*/ 34925 w 44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1" name="Freeform 12"/>
          <p:cNvSpPr>
            <a:spLocks/>
          </p:cNvSpPr>
          <p:nvPr/>
        </p:nvSpPr>
        <p:spPr bwMode="auto">
          <a:xfrm>
            <a:off x="3778250" y="2759075"/>
            <a:ext cx="2662238" cy="2574925"/>
          </a:xfrm>
          <a:custGeom>
            <a:avLst/>
            <a:gdLst>
              <a:gd name="T0" fmla="*/ 0 w 1842"/>
              <a:gd name="T1" fmla="*/ 920114 h 1847"/>
              <a:gd name="T2" fmla="*/ 2662238 w 1842"/>
              <a:gd name="T3" fmla="*/ 0 h 1847"/>
              <a:gd name="T4" fmla="*/ 2662238 w 1842"/>
              <a:gd name="T5" fmla="*/ 1653417 h 1847"/>
              <a:gd name="T6" fmla="*/ 0 w 1842"/>
              <a:gd name="T7" fmla="*/ 2574925 h 1847"/>
              <a:gd name="T8" fmla="*/ 0 w 1842"/>
              <a:gd name="T9" fmla="*/ 920114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5732464" y="3076575"/>
            <a:ext cx="607539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28683" name="Rectangle 14"/>
          <p:cNvSpPr>
            <a:spLocks noChangeArrowheads="1"/>
          </p:cNvSpPr>
          <p:nvPr/>
        </p:nvSpPr>
        <p:spPr bwMode="auto">
          <a:xfrm>
            <a:off x="7948613" y="3095624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8684" name="Group 15"/>
          <p:cNvGrpSpPr>
            <a:grpSpLocks/>
          </p:cNvGrpSpPr>
          <p:nvPr/>
        </p:nvGrpSpPr>
        <p:grpSpPr bwMode="auto">
          <a:xfrm>
            <a:off x="7086601" y="3417886"/>
            <a:ext cx="1685925" cy="1284288"/>
            <a:chOff x="3978" y="2483"/>
            <a:chExt cx="1062" cy="809"/>
          </a:xfrm>
        </p:grpSpPr>
        <p:sp>
          <p:nvSpPr>
            <p:cNvPr id="2868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5" name="Line 20"/>
          <p:cNvSpPr>
            <a:spLocks noChangeShapeType="1"/>
          </p:cNvSpPr>
          <p:nvPr/>
        </p:nvSpPr>
        <p:spPr bwMode="auto">
          <a:xfrm flipV="1">
            <a:off x="4876800" y="4665662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6" name="Line 21"/>
          <p:cNvSpPr>
            <a:spLocks noChangeShapeType="1"/>
          </p:cNvSpPr>
          <p:nvPr/>
        </p:nvSpPr>
        <p:spPr bwMode="auto">
          <a:xfrm flipV="1">
            <a:off x="4251325" y="3962400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Line 22"/>
          <p:cNvSpPr>
            <a:spLocks noChangeShapeType="1"/>
          </p:cNvSpPr>
          <p:nvPr/>
        </p:nvSpPr>
        <p:spPr bwMode="auto">
          <a:xfrm flipV="1">
            <a:off x="5881689" y="3470275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8" name="Text Box 23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  <p:extLst>
      <p:ext uri="{BB962C8B-B14F-4D97-AF65-F5344CB8AC3E}">
        <p14:creationId xmlns:p14="http://schemas.microsoft.com/office/powerpoint/2010/main" val="24492342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Special case of perspective projection</a:t>
            </a:r>
          </a:p>
          <a:p>
            <a:pPr lvl="1"/>
            <a:r>
              <a:rPr lang="en-US" sz="2400" dirty="0"/>
              <a:t>Distance from center of projection to image plane is infinite</a:t>
            </a:r>
          </a:p>
          <a:p>
            <a:pPr lvl="1"/>
            <a:r>
              <a:rPr lang="en-US" sz="2400" dirty="0"/>
              <a:t>Also called “parallel projection”</a:t>
            </a:r>
          </a:p>
        </p:txBody>
      </p:sp>
      <p:pic>
        <p:nvPicPr>
          <p:cNvPr id="10242" name="Picture 2" descr="http://moma.org/interactives/exhibitions/2011/talktome/assets/TTM_211a-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90800"/>
            <a:ext cx="5980668" cy="38724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675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dirty="0"/>
                  <a:t>Special case of perspective projection</a:t>
                </a:r>
              </a:p>
              <a:p>
                <a:pPr lvl="1"/>
                <a:r>
                  <a:rPr lang="en-US" sz="2400" dirty="0"/>
                  <a:t>Distance from center of projection to image plane is infinite</a:t>
                </a:r>
              </a:p>
              <a:p>
                <a:pPr lvl="1"/>
                <a:r>
                  <a:rPr lang="en-US" sz="2400" dirty="0"/>
                  <a:t>Also called “parallel projection”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r>
                  <a:rPr lang="en-US" sz="2400" dirty="0"/>
                  <a:t>Assuming projection along the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2400" dirty="0"/>
                  <a:t> axis, what’s the matrix?</a:t>
                </a:r>
              </a:p>
            </p:txBody>
          </p:sp>
        </mc:Choice>
        <mc:Fallback xmlns="">
          <p:sp>
            <p:nvSpPr>
              <p:cNvPr id="2867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l="-1103" t="-1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677" name="Freeform 8"/>
          <p:cNvSpPr>
            <a:spLocks/>
          </p:cNvSpPr>
          <p:nvPr/>
        </p:nvSpPr>
        <p:spPr bwMode="auto">
          <a:xfrm>
            <a:off x="4259263" y="3024188"/>
            <a:ext cx="1638300" cy="1177925"/>
          </a:xfrm>
          <a:custGeom>
            <a:avLst/>
            <a:gdLst>
              <a:gd name="T0" fmla="*/ 0 w 1032"/>
              <a:gd name="T1" fmla="*/ 506413 h 742"/>
              <a:gd name="T2" fmla="*/ 1638300 w 1032"/>
              <a:gd name="T3" fmla="*/ 0 h 742"/>
              <a:gd name="T4" fmla="*/ 636587 w 1032"/>
              <a:gd name="T5" fmla="*/ 1177925 h 742"/>
              <a:gd name="T6" fmla="*/ 0 w 1032"/>
              <a:gd name="T7" fmla="*/ 506413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8" name="Freeform 9"/>
          <p:cNvSpPr>
            <a:spLocks/>
          </p:cNvSpPr>
          <p:nvPr/>
        </p:nvSpPr>
        <p:spPr bwMode="auto">
          <a:xfrm>
            <a:off x="4235450" y="3471863"/>
            <a:ext cx="71438" cy="93663"/>
          </a:xfrm>
          <a:custGeom>
            <a:avLst/>
            <a:gdLst>
              <a:gd name="T0" fmla="*/ 34925 w 45"/>
              <a:gd name="T1" fmla="*/ 11113 h 59"/>
              <a:gd name="T2" fmla="*/ 58738 w 45"/>
              <a:gd name="T3" fmla="*/ 0 h 59"/>
              <a:gd name="T4" fmla="*/ 71438 w 45"/>
              <a:gd name="T5" fmla="*/ 11113 h 59"/>
              <a:gd name="T6" fmla="*/ 71438 w 45"/>
              <a:gd name="T7" fmla="*/ 34925 h 59"/>
              <a:gd name="T8" fmla="*/ 71438 w 45"/>
              <a:gd name="T9" fmla="*/ 58738 h 59"/>
              <a:gd name="T10" fmla="*/ 58738 w 45"/>
              <a:gd name="T11" fmla="*/ 82550 h 59"/>
              <a:gd name="T12" fmla="*/ 34925 w 45"/>
              <a:gd name="T13" fmla="*/ 93663 h 59"/>
              <a:gd name="T14" fmla="*/ 11113 w 45"/>
              <a:gd name="T15" fmla="*/ 93663 h 59"/>
              <a:gd name="T16" fmla="*/ 0 w 45"/>
              <a:gd name="T17" fmla="*/ 82550 h 59"/>
              <a:gd name="T18" fmla="*/ 0 w 45"/>
              <a:gd name="T19" fmla="*/ 58738 h 59"/>
              <a:gd name="T20" fmla="*/ 0 w 45"/>
              <a:gd name="T21" fmla="*/ 34925 h 59"/>
              <a:gd name="T22" fmla="*/ 11113 w 45"/>
              <a:gd name="T23" fmla="*/ 11113 h 59"/>
              <a:gd name="T24" fmla="*/ 34925 w 45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79" name="Freeform 10"/>
          <p:cNvSpPr>
            <a:spLocks/>
          </p:cNvSpPr>
          <p:nvPr/>
        </p:nvSpPr>
        <p:spPr bwMode="auto">
          <a:xfrm>
            <a:off x="5849939" y="2965450"/>
            <a:ext cx="71437" cy="93662"/>
          </a:xfrm>
          <a:custGeom>
            <a:avLst/>
            <a:gdLst>
              <a:gd name="T0" fmla="*/ 36512 w 45"/>
              <a:gd name="T1" fmla="*/ 11112 h 59"/>
              <a:gd name="T2" fmla="*/ 58737 w 45"/>
              <a:gd name="T3" fmla="*/ 0 h 59"/>
              <a:gd name="T4" fmla="*/ 71437 w 45"/>
              <a:gd name="T5" fmla="*/ 11112 h 59"/>
              <a:gd name="T6" fmla="*/ 71437 w 45"/>
              <a:gd name="T7" fmla="*/ 34925 h 59"/>
              <a:gd name="T8" fmla="*/ 71437 w 45"/>
              <a:gd name="T9" fmla="*/ 58737 h 59"/>
              <a:gd name="T10" fmla="*/ 58737 w 45"/>
              <a:gd name="T11" fmla="*/ 82550 h 59"/>
              <a:gd name="T12" fmla="*/ 36512 w 45"/>
              <a:gd name="T13" fmla="*/ 93662 h 59"/>
              <a:gd name="T14" fmla="*/ 12700 w 45"/>
              <a:gd name="T15" fmla="*/ 93662 h 59"/>
              <a:gd name="T16" fmla="*/ 0 w 45"/>
              <a:gd name="T17" fmla="*/ 82550 h 59"/>
              <a:gd name="T18" fmla="*/ 0 w 45"/>
              <a:gd name="T19" fmla="*/ 58737 h 59"/>
              <a:gd name="T20" fmla="*/ 0 w 45"/>
              <a:gd name="T21" fmla="*/ 34925 h 59"/>
              <a:gd name="T22" fmla="*/ 12700 w 45"/>
              <a:gd name="T23" fmla="*/ 11112 h 59"/>
              <a:gd name="T24" fmla="*/ 36512 w 45"/>
              <a:gd name="T25" fmla="*/ 11112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0" name="Freeform 11"/>
          <p:cNvSpPr>
            <a:spLocks/>
          </p:cNvSpPr>
          <p:nvPr/>
        </p:nvSpPr>
        <p:spPr bwMode="auto">
          <a:xfrm>
            <a:off x="4860925" y="4154488"/>
            <a:ext cx="69850" cy="93663"/>
          </a:xfrm>
          <a:custGeom>
            <a:avLst/>
            <a:gdLst>
              <a:gd name="T0" fmla="*/ 34925 w 44"/>
              <a:gd name="T1" fmla="*/ 11113 h 59"/>
              <a:gd name="T2" fmla="*/ 58738 w 44"/>
              <a:gd name="T3" fmla="*/ 0 h 59"/>
              <a:gd name="T4" fmla="*/ 69850 w 44"/>
              <a:gd name="T5" fmla="*/ 11113 h 59"/>
              <a:gd name="T6" fmla="*/ 69850 w 44"/>
              <a:gd name="T7" fmla="*/ 34925 h 59"/>
              <a:gd name="T8" fmla="*/ 69850 w 44"/>
              <a:gd name="T9" fmla="*/ 58738 h 59"/>
              <a:gd name="T10" fmla="*/ 58738 w 44"/>
              <a:gd name="T11" fmla="*/ 82550 h 59"/>
              <a:gd name="T12" fmla="*/ 34925 w 44"/>
              <a:gd name="T13" fmla="*/ 93663 h 59"/>
              <a:gd name="T14" fmla="*/ 11112 w 44"/>
              <a:gd name="T15" fmla="*/ 93663 h 59"/>
              <a:gd name="T16" fmla="*/ 0 w 44"/>
              <a:gd name="T17" fmla="*/ 82550 h 59"/>
              <a:gd name="T18" fmla="*/ 0 w 44"/>
              <a:gd name="T19" fmla="*/ 58738 h 59"/>
              <a:gd name="T20" fmla="*/ 0 w 44"/>
              <a:gd name="T21" fmla="*/ 34925 h 59"/>
              <a:gd name="T22" fmla="*/ 11112 w 44"/>
              <a:gd name="T23" fmla="*/ 11113 h 59"/>
              <a:gd name="T24" fmla="*/ 34925 w 44"/>
              <a:gd name="T25" fmla="*/ 11113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1" name="Freeform 12"/>
          <p:cNvSpPr>
            <a:spLocks/>
          </p:cNvSpPr>
          <p:nvPr/>
        </p:nvSpPr>
        <p:spPr bwMode="auto">
          <a:xfrm>
            <a:off x="3778250" y="2286001"/>
            <a:ext cx="2662238" cy="2574925"/>
          </a:xfrm>
          <a:custGeom>
            <a:avLst/>
            <a:gdLst>
              <a:gd name="T0" fmla="*/ 0 w 1842"/>
              <a:gd name="T1" fmla="*/ 920114 h 1847"/>
              <a:gd name="T2" fmla="*/ 2662238 w 1842"/>
              <a:gd name="T3" fmla="*/ 0 h 1847"/>
              <a:gd name="T4" fmla="*/ 2662238 w 1842"/>
              <a:gd name="T5" fmla="*/ 1653417 h 1847"/>
              <a:gd name="T6" fmla="*/ 0 w 1842"/>
              <a:gd name="T7" fmla="*/ 2574925 h 1847"/>
              <a:gd name="T8" fmla="*/ 0 w 1842"/>
              <a:gd name="T9" fmla="*/ 920114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2" name="Rectangle 13"/>
          <p:cNvSpPr>
            <a:spLocks noChangeArrowheads="1"/>
          </p:cNvSpPr>
          <p:nvPr/>
        </p:nvSpPr>
        <p:spPr bwMode="auto">
          <a:xfrm>
            <a:off x="5732464" y="2603501"/>
            <a:ext cx="607539" cy="235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28683" name="Rectangle 14"/>
          <p:cNvSpPr>
            <a:spLocks noChangeArrowheads="1"/>
          </p:cNvSpPr>
          <p:nvPr/>
        </p:nvSpPr>
        <p:spPr bwMode="auto">
          <a:xfrm>
            <a:off x="7948613" y="2622550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8684" name="Group 15"/>
          <p:cNvGrpSpPr>
            <a:grpSpLocks/>
          </p:cNvGrpSpPr>
          <p:nvPr/>
        </p:nvGrpSpPr>
        <p:grpSpPr bwMode="auto">
          <a:xfrm>
            <a:off x="7086601" y="2944812"/>
            <a:ext cx="1685925" cy="1284288"/>
            <a:chOff x="3978" y="2483"/>
            <a:chExt cx="1062" cy="809"/>
          </a:xfrm>
        </p:grpSpPr>
        <p:sp>
          <p:nvSpPr>
            <p:cNvPr id="2868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69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85" name="Line 20"/>
          <p:cNvSpPr>
            <a:spLocks noChangeShapeType="1"/>
          </p:cNvSpPr>
          <p:nvPr/>
        </p:nvSpPr>
        <p:spPr bwMode="auto">
          <a:xfrm flipV="1">
            <a:off x="4876800" y="4192588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6" name="Line 21"/>
          <p:cNvSpPr>
            <a:spLocks noChangeShapeType="1"/>
          </p:cNvSpPr>
          <p:nvPr/>
        </p:nvSpPr>
        <p:spPr bwMode="auto">
          <a:xfrm flipV="1">
            <a:off x="4251325" y="3489326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7" name="Line 22"/>
          <p:cNvSpPr>
            <a:spLocks noChangeShapeType="1"/>
          </p:cNvSpPr>
          <p:nvPr/>
        </p:nvSpPr>
        <p:spPr bwMode="auto">
          <a:xfrm flipV="1">
            <a:off x="5881689" y="2997201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688" name="Text Box 23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A6A4F21-EE9E-7E45-9B0B-6FEC0AABE6DA}"/>
                  </a:ext>
                </a:extLst>
              </p:cNvPr>
              <p:cNvSpPr txBox="1"/>
              <p:nvPr/>
            </p:nvSpPr>
            <p:spPr>
              <a:xfrm>
                <a:off x="4150831" y="5410200"/>
                <a:ext cx="3621569" cy="13660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0    0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0    0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0    1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eqArr>
                            <m:eqArrPr>
                              <m:ctrlP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e>
                              <m: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eqArr>
                          <m: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chemeClr val="accent6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A6A4F21-EE9E-7E45-9B0B-6FEC0AABE6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0831" y="5410200"/>
                <a:ext cx="3621569" cy="1366015"/>
              </a:xfrm>
              <a:prstGeom prst="rect">
                <a:avLst/>
              </a:prstGeom>
              <a:blipFill>
                <a:blip r:embed="rId4"/>
                <a:stretch>
                  <a:fillRect b="-2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917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709FC-E498-F26A-DE75-C7E68EAFF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D8F51-BB75-A8D7-4821-BDDBE27D0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0DBDAE-6BF3-DD5A-75BD-8027FA216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" y="1295400"/>
            <a:ext cx="12096750" cy="3722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41701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EA561-E43F-C13F-456F-2C63D2F6B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 and people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7F31F-121A-8FF1-98D8-A3DB99B02F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9D5B4C-A5C2-BF3C-5AD8-AFADC99DD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43967"/>
            <a:ext cx="9372600" cy="599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24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amera matrix for orthographic projection"/>
          <p:cNvSpPr txBox="1">
            <a:spLocks noGrp="1"/>
          </p:cNvSpPr>
          <p:nvPr>
            <p:ph type="title"/>
          </p:nvPr>
        </p:nvSpPr>
        <p:spPr>
          <a:xfrm>
            <a:off x="838200" y="-164418"/>
            <a:ext cx="9810750" cy="1714500"/>
          </a:xfrm>
          <a:prstGeom prst="rect">
            <a:avLst/>
          </a:prstGeom>
        </p:spPr>
        <p:txBody>
          <a:bodyPr/>
          <a:lstStyle/>
          <a:p>
            <a:r>
              <a:rPr dirty="0"/>
              <a:t>Camera matrix for orthographic projection</a:t>
            </a:r>
          </a:p>
        </p:txBody>
      </p:sp>
      <p:sp>
        <p:nvSpPr>
          <p:cNvPr id="113" name="Almost never encounter orthographic projection"/>
          <p:cNvSpPr txBox="1">
            <a:spLocks noGrp="1"/>
          </p:cNvSpPr>
          <p:nvPr>
            <p:ph type="body" idx="1"/>
          </p:nvPr>
        </p:nvSpPr>
        <p:spPr>
          <a:xfrm>
            <a:off x="1190625" y="1219200"/>
            <a:ext cx="9810750" cy="4018359"/>
          </a:xfrm>
          <a:prstGeom prst="rect">
            <a:avLst/>
          </a:prstGeom>
        </p:spPr>
        <p:txBody>
          <a:bodyPr anchor="t"/>
          <a:lstStyle/>
          <a:p>
            <a:r>
              <a:rPr dirty="0"/>
              <a:t>Almost never encounter orthographic projection</a:t>
            </a:r>
          </a:p>
        </p:txBody>
      </p:sp>
      <p:pic>
        <p:nvPicPr>
          <p:cNvPr id="114" name="latex-image-1.pdf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922" y="4620331"/>
            <a:ext cx="5822156" cy="1544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167" y="1828801"/>
            <a:ext cx="8049241" cy="21911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589" name="Picture 5" descr="fig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14" y="3968750"/>
            <a:ext cx="4814887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Approximating an orthographic camera</a:t>
            </a:r>
          </a:p>
        </p:txBody>
      </p:sp>
      <p:pic>
        <p:nvPicPr>
          <p:cNvPr id="963588" name="Picture 4" descr="fig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9988" y="1246911"/>
            <a:ext cx="3240535" cy="2429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3590" name="Picture 6" descr="fig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1305882"/>
            <a:ext cx="3236561" cy="2427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3591" name="Text Box 7"/>
          <p:cNvSpPr txBox="1">
            <a:spLocks noChangeArrowheads="1"/>
          </p:cNvSpPr>
          <p:nvPr/>
        </p:nvSpPr>
        <p:spPr bwMode="auto">
          <a:xfrm>
            <a:off x="8610154" y="4430713"/>
            <a:ext cx="88036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/>
              <a:t>center at</a:t>
            </a:r>
            <a:br>
              <a:rPr lang="en-US" sz="1400" dirty="0"/>
            </a:br>
            <a:r>
              <a:rPr lang="en-US" sz="1400" dirty="0"/>
              <a:t>infinity</a:t>
            </a:r>
          </a:p>
        </p:txBody>
      </p:sp>
      <p:sp>
        <p:nvSpPr>
          <p:cNvPr id="10" name="Text Box 3">
            <a:extLst>
              <a:ext uri="{FF2B5EF4-FFF2-40B4-BE49-F238E27FC236}">
                <a16:creationId xmlns:a16="http://schemas.microsoft.com/office/drawing/2014/main" id="{A03C54A6-8749-8741-89AA-F15E14B3D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96400" y="6501397"/>
            <a:ext cx="2895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600" dirty="0"/>
              <a:t>Source: Hartley &amp; Zisserman</a:t>
            </a:r>
          </a:p>
        </p:txBody>
      </p:sp>
    </p:spTree>
    <p:extLst>
      <p:ext uri="{BB962C8B-B14F-4D97-AF65-F5344CB8AC3E}">
        <p14:creationId xmlns:p14="http://schemas.microsoft.com/office/powerpoint/2010/main" val="26733961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985F1-83BF-D64F-8EE9-9960E331D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1F6B1-ACDE-2C42-BB30-E7D5749D0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Camera calibration using vanishing points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Measurements from a single image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Measuring height above the ground plane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sz="2400" dirty="0"/>
              <a:t>Measuring within planes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7BDDAD-2299-A94B-9EAB-C2D7E8613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4604324" cy="3452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4F4D5412-A8E9-BE48-9928-A4D2E6FA0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524" y="3124200"/>
            <a:ext cx="4953000" cy="347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702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Line 1"/>
          <p:cNvSpPr>
            <a:spLocks noChangeShapeType="1"/>
          </p:cNvSpPr>
          <p:nvPr/>
        </p:nvSpPr>
        <p:spPr bwMode="auto">
          <a:xfrm>
            <a:off x="2209800" y="838200"/>
            <a:ext cx="7772400" cy="15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18" name="Line 2"/>
          <p:cNvSpPr>
            <a:spLocks noChangeShapeType="1"/>
          </p:cNvSpPr>
          <p:nvPr/>
        </p:nvSpPr>
        <p:spPr bwMode="auto">
          <a:xfrm>
            <a:off x="1554164" y="2693989"/>
            <a:ext cx="9113837" cy="1587"/>
          </a:xfrm>
          <a:prstGeom prst="line">
            <a:avLst/>
          </a:prstGeom>
          <a:noFill/>
          <a:ln w="12700" cap="flat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4832" name="Group 16"/>
          <p:cNvGrpSpPr>
            <a:grpSpLocks/>
          </p:cNvGrpSpPr>
          <p:nvPr/>
        </p:nvGrpSpPr>
        <p:grpSpPr bwMode="auto">
          <a:xfrm>
            <a:off x="1524000" y="2692400"/>
            <a:ext cx="9139238" cy="4160838"/>
            <a:chOff x="0" y="0"/>
            <a:chExt cx="5757" cy="2620"/>
          </a:xfrm>
        </p:grpSpPr>
        <p:sp>
          <p:nvSpPr>
            <p:cNvPr id="34819" name="Line 3"/>
            <p:cNvSpPr>
              <a:spLocks noChangeShapeType="1"/>
            </p:cNvSpPr>
            <p:nvPr/>
          </p:nvSpPr>
          <p:spPr bwMode="auto">
            <a:xfrm flipH="1">
              <a:off x="8" y="0"/>
              <a:ext cx="5187" cy="213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0" name="Line 4"/>
            <p:cNvSpPr>
              <a:spLocks noChangeShapeType="1"/>
            </p:cNvSpPr>
            <p:nvPr/>
          </p:nvSpPr>
          <p:spPr bwMode="auto">
            <a:xfrm rot="10800000" flipH="1">
              <a:off x="799" y="0"/>
              <a:ext cx="4396" cy="2620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1" name="Line 5"/>
            <p:cNvSpPr>
              <a:spLocks noChangeShapeType="1"/>
            </p:cNvSpPr>
            <p:nvPr/>
          </p:nvSpPr>
          <p:spPr bwMode="auto">
            <a:xfrm rot="10800000" flipH="1">
              <a:off x="2198" y="0"/>
              <a:ext cx="2997" cy="2611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2" name="Line 6"/>
            <p:cNvSpPr>
              <a:spLocks noChangeShapeType="1"/>
            </p:cNvSpPr>
            <p:nvPr/>
          </p:nvSpPr>
          <p:spPr bwMode="auto">
            <a:xfrm rot="10800000" flipH="1">
              <a:off x="3459" y="0"/>
              <a:ext cx="1736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3" name="Line 7"/>
            <p:cNvSpPr>
              <a:spLocks noChangeShapeType="1"/>
            </p:cNvSpPr>
            <p:nvPr/>
          </p:nvSpPr>
          <p:spPr bwMode="auto">
            <a:xfrm rot="10800000" flipH="1">
              <a:off x="4688" y="0"/>
              <a:ext cx="507" cy="259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4" name="Line 8"/>
            <p:cNvSpPr>
              <a:spLocks noChangeShapeType="1"/>
            </p:cNvSpPr>
            <p:nvPr/>
          </p:nvSpPr>
          <p:spPr bwMode="auto">
            <a:xfrm rot="10800000">
              <a:off x="5195" y="0"/>
              <a:ext cx="547" cy="131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5" name="Line 9"/>
            <p:cNvSpPr>
              <a:spLocks noChangeShapeType="1"/>
            </p:cNvSpPr>
            <p:nvPr/>
          </p:nvSpPr>
          <p:spPr bwMode="auto">
            <a:xfrm rot="10800000">
              <a:off x="5202" y="0"/>
              <a:ext cx="555" cy="574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6" name="Line 10"/>
            <p:cNvSpPr>
              <a:spLocks noChangeShapeType="1"/>
            </p:cNvSpPr>
            <p:nvPr/>
          </p:nvSpPr>
          <p:spPr bwMode="auto">
            <a:xfrm>
              <a:off x="5202" y="0"/>
              <a:ext cx="549" cy="276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7" name="Line 11"/>
            <p:cNvSpPr>
              <a:spLocks noChangeShapeType="1"/>
            </p:cNvSpPr>
            <p:nvPr/>
          </p:nvSpPr>
          <p:spPr bwMode="auto">
            <a:xfrm rot="10800000">
              <a:off x="5202" y="0"/>
              <a:ext cx="532" cy="12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8" name="Line 12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85" cy="141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29" name="Line 13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848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0" name="Line 14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78" cy="485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1" name="Line 15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86" cy="203"/>
            </a:xfrm>
            <a:prstGeom prst="line">
              <a:avLst/>
            </a:prstGeom>
            <a:noFill/>
            <a:ln w="9525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grpSp>
        <p:nvGrpSpPr>
          <p:cNvPr id="34846" name="Group 30"/>
          <p:cNvGrpSpPr>
            <a:grpSpLocks/>
          </p:cNvGrpSpPr>
          <p:nvPr/>
        </p:nvGrpSpPr>
        <p:grpSpPr bwMode="auto">
          <a:xfrm flipH="1">
            <a:off x="1530350" y="2697164"/>
            <a:ext cx="9118600" cy="4160837"/>
            <a:chOff x="0" y="0"/>
            <a:chExt cx="5744" cy="2620"/>
          </a:xfrm>
        </p:grpSpPr>
        <p:sp>
          <p:nvSpPr>
            <p:cNvPr id="34833" name="Line 17"/>
            <p:cNvSpPr>
              <a:spLocks noChangeShapeType="1"/>
            </p:cNvSpPr>
            <p:nvPr/>
          </p:nvSpPr>
          <p:spPr bwMode="auto">
            <a:xfrm flipH="1">
              <a:off x="8" y="0"/>
              <a:ext cx="5175" cy="213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4" name="Line 18"/>
            <p:cNvSpPr>
              <a:spLocks noChangeShapeType="1"/>
            </p:cNvSpPr>
            <p:nvPr/>
          </p:nvSpPr>
          <p:spPr bwMode="auto">
            <a:xfrm rot="10800000" flipH="1">
              <a:off x="797" y="0"/>
              <a:ext cx="4386" cy="2620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5" name="Line 19"/>
            <p:cNvSpPr>
              <a:spLocks noChangeShapeType="1"/>
            </p:cNvSpPr>
            <p:nvPr/>
          </p:nvSpPr>
          <p:spPr bwMode="auto">
            <a:xfrm rot="10800000" flipH="1">
              <a:off x="2193" y="0"/>
              <a:ext cx="2990" cy="2611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6" name="Line 20"/>
            <p:cNvSpPr>
              <a:spLocks noChangeShapeType="1"/>
            </p:cNvSpPr>
            <p:nvPr/>
          </p:nvSpPr>
          <p:spPr bwMode="auto">
            <a:xfrm rot="10800000" flipH="1">
              <a:off x="3452" y="0"/>
              <a:ext cx="1731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7" name="Line 21"/>
            <p:cNvSpPr>
              <a:spLocks noChangeShapeType="1"/>
            </p:cNvSpPr>
            <p:nvPr/>
          </p:nvSpPr>
          <p:spPr bwMode="auto">
            <a:xfrm rot="10800000" flipH="1">
              <a:off x="4677" y="0"/>
              <a:ext cx="506" cy="259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8" name="Line 22"/>
            <p:cNvSpPr>
              <a:spLocks noChangeShapeType="1"/>
            </p:cNvSpPr>
            <p:nvPr/>
          </p:nvSpPr>
          <p:spPr bwMode="auto">
            <a:xfrm rot="10800000">
              <a:off x="5183" y="0"/>
              <a:ext cx="546" cy="131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39" name="Line 23"/>
            <p:cNvSpPr>
              <a:spLocks noChangeShapeType="1"/>
            </p:cNvSpPr>
            <p:nvPr/>
          </p:nvSpPr>
          <p:spPr bwMode="auto">
            <a:xfrm rot="10800000">
              <a:off x="5190" y="0"/>
              <a:ext cx="554" cy="574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0" name="Line 24"/>
            <p:cNvSpPr>
              <a:spLocks noChangeShapeType="1"/>
            </p:cNvSpPr>
            <p:nvPr/>
          </p:nvSpPr>
          <p:spPr bwMode="auto">
            <a:xfrm>
              <a:off x="5190" y="0"/>
              <a:ext cx="548" cy="276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1" name="Line 25"/>
            <p:cNvSpPr>
              <a:spLocks noChangeShapeType="1"/>
            </p:cNvSpPr>
            <p:nvPr/>
          </p:nvSpPr>
          <p:spPr bwMode="auto">
            <a:xfrm rot="10800000">
              <a:off x="5190" y="0"/>
              <a:ext cx="531" cy="12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2" name="Line 26"/>
            <p:cNvSpPr>
              <a:spLocks noChangeShapeType="1"/>
            </p:cNvSpPr>
            <p:nvPr/>
          </p:nvSpPr>
          <p:spPr bwMode="auto">
            <a:xfrm rot="10800000" flipH="1">
              <a:off x="17" y="0"/>
              <a:ext cx="5173" cy="141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3" name="Line 27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848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4" name="Line 28"/>
            <p:cNvSpPr>
              <a:spLocks noChangeShapeType="1"/>
            </p:cNvSpPr>
            <p:nvPr/>
          </p:nvSpPr>
          <p:spPr bwMode="auto">
            <a:xfrm rot="10800000" flipH="1">
              <a:off x="8" y="0"/>
              <a:ext cx="5166" cy="485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4845" name="Line 29"/>
            <p:cNvSpPr>
              <a:spLocks noChangeShapeType="1"/>
            </p:cNvSpPr>
            <p:nvPr/>
          </p:nvSpPr>
          <p:spPr bwMode="auto">
            <a:xfrm rot="10800000" flipH="1">
              <a:off x="0" y="0"/>
              <a:ext cx="5174" cy="203"/>
            </a:xfrm>
            <a:prstGeom prst="line">
              <a:avLst/>
            </a:prstGeom>
            <a:noFill/>
            <a:ln w="12700" cap="flat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4847" name="Rectangle 3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vert="horz" wrap="square" lIns="91440" tIns="45720" rIns="13208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/>
              <a:t>Comparing heights</a:t>
            </a:r>
          </a:p>
        </p:txBody>
      </p:sp>
      <p:sp>
        <p:nvSpPr>
          <p:cNvPr id="34848" name="Line 32"/>
          <p:cNvSpPr>
            <a:spLocks noChangeShapeType="1"/>
          </p:cNvSpPr>
          <p:nvPr/>
        </p:nvSpPr>
        <p:spPr bwMode="auto">
          <a:xfrm flipH="1">
            <a:off x="1524001" y="2706689"/>
            <a:ext cx="8239125" cy="2708275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4849" name="Line 33"/>
          <p:cNvSpPr>
            <a:spLocks noChangeShapeType="1"/>
          </p:cNvSpPr>
          <p:nvPr/>
        </p:nvSpPr>
        <p:spPr bwMode="auto">
          <a:xfrm rot="10800000">
            <a:off x="1524001" y="1971676"/>
            <a:ext cx="8239125" cy="735013"/>
          </a:xfrm>
          <a:prstGeom prst="line">
            <a:avLst/>
          </a:prstGeom>
          <a:noFill/>
          <a:ln w="28575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4852" name="Picture 3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688" y="2097088"/>
            <a:ext cx="9080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55" name="Rectangle 39"/>
          <p:cNvSpPr>
            <a:spLocks/>
          </p:cNvSpPr>
          <p:nvPr/>
        </p:nvSpPr>
        <p:spPr bwMode="auto">
          <a:xfrm>
            <a:off x="8760076" y="1629589"/>
            <a:ext cx="107741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 anchor="ctr">
            <a:spAutoFit/>
          </a:bodyPr>
          <a:lstStyle/>
          <a:p>
            <a:pPr marL="39688" algn="ctr"/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old" charset="0"/>
                <a:cs typeface="Arial Bold" charset="0"/>
                <a:sym typeface="Arial Bold" charset="0"/>
              </a:rPr>
              <a:t>Vanishing</a:t>
            </a:r>
          </a:p>
          <a:p>
            <a:pPr marL="39688" algn="ctr"/>
            <a:r>
              <a:rPr lang="en-US" sz="18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old" charset="0"/>
                <a:cs typeface="Arial Bold" charset="0"/>
                <a:sym typeface="Arial Bold" charset="0"/>
              </a:rPr>
              <a:t>Point</a:t>
            </a:r>
          </a:p>
        </p:txBody>
      </p:sp>
      <p:sp>
        <p:nvSpPr>
          <p:cNvPr id="34856" name="Line 40"/>
          <p:cNvSpPr>
            <a:spLocks noChangeShapeType="1"/>
          </p:cNvSpPr>
          <p:nvPr/>
        </p:nvSpPr>
        <p:spPr bwMode="auto">
          <a:xfrm>
            <a:off x="9448800" y="2209800"/>
            <a:ext cx="304800" cy="457200"/>
          </a:xfrm>
          <a:prstGeom prst="line">
            <a:avLst/>
          </a:prstGeom>
          <a:noFill/>
          <a:ln w="19050" cap="flat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9067800" y="6583364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Slide by Steve Seitz</a:t>
            </a:r>
          </a:p>
        </p:txBody>
      </p:sp>
      <p:pic>
        <p:nvPicPr>
          <p:cNvPr id="43" name="Picture 3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7" y="1069975"/>
            <a:ext cx="90805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679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48" grpId="0" animBg="1"/>
      <p:bldP spid="34849" grpId="0" animBg="1"/>
      <p:bldP spid="34855" grpId="0"/>
      <p:bldP spid="348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Anamorphic perspective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062070" y="6471028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rId2"/>
              </a:rPr>
              <a:t>Image source</a:t>
            </a:r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8771CA-AABA-C749-9386-B1F1102D5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6842" y="1253728"/>
            <a:ext cx="6978316" cy="5082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365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00FD2-A179-11B2-DDBD-23CF8BBE7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ruler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FA721-348A-C283-E07F-93C5FAC57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887551"/>
            <a:ext cx="9829800" cy="597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91980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8EC79-7D22-13E9-7BE5-1CDACFAEB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a ruler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A664B-03B7-405B-5FAC-BA45EDE9F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59A2DA-8199-5323-E601-8C6AEBC18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34815"/>
            <a:ext cx="9448800" cy="602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605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5BB10-B705-1DC6-364A-513045798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without a ruler is harder than might seem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D45BD6-5D73-74C2-C553-DCAB51511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91" y="1295400"/>
            <a:ext cx="11426417" cy="460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9808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5BB10-B705-1DC6-364A-513045798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without a ruler is harder than might seem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DF18F4-2D4A-B023-9013-946C49293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16" y="1752600"/>
            <a:ext cx="11486968" cy="42155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B282AD-1402-B15C-E172-BCC518637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57300"/>
            <a:ext cx="61214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944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5BB10-B705-1DC6-364A-513045798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without a ruler is harder than might seem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2EF4BF-DE9D-9A18-C6C5-ED1CA1EE0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11426417" cy="46030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5871BC-04CC-83AD-A25B-52E049FD6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3124200"/>
            <a:ext cx="1219200" cy="104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550CB9-423D-060A-C025-560991937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600" y="2362200"/>
            <a:ext cx="1524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675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60E9D-03D4-51A6-629F-432C6BE39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without a ruler is harder than might seem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7974A-7B04-160A-91B4-D0EB79A09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521FF-EADF-9670-A20D-E036B6E70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593647"/>
            <a:ext cx="11963400" cy="1278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EF51D2-F0A1-A45F-5EBB-70383E0F6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93" y="2842999"/>
            <a:ext cx="11887413" cy="21575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B886BFD-6579-D431-4B17-5068C51ED410}"/>
              </a:ext>
            </a:extLst>
          </p:cNvPr>
          <p:cNvSpPr/>
          <p:nvPr/>
        </p:nvSpPr>
        <p:spPr bwMode="auto">
          <a:xfrm>
            <a:off x="381000" y="1593647"/>
            <a:ext cx="9220200" cy="387553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0707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752A0-6A2C-F010-FDB3-B2D1558A72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Cross-ratio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D5A854A-3EC5-CFBF-35FC-5826395907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447800"/>
            <a:ext cx="10518754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843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F2791-A749-70BF-7A45-D98E57580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Cross-ratio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D7557-8300-B696-7F0A-04297D735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061500-0EA8-CA21-7178-E144A29B9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573" y="2191787"/>
            <a:ext cx="10926027" cy="260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92089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61CA-EB83-FBC7-30AB-49FBA1105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Cross-ratio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E029C-1526-3177-584E-86F389E11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5270CE-46C2-0DD1-1C7E-A9748B9B07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022567"/>
            <a:ext cx="10515600" cy="10140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0FDAEF-6525-2185-5EE5-E9DB61BDA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" y="2148938"/>
            <a:ext cx="10744201" cy="139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6F9DD0-B602-CFAF-663B-689A6E8DA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76" y="3524471"/>
            <a:ext cx="10703170" cy="310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46143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161CA-EB83-FBC7-30AB-49FBA1105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Cross-ratio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E029C-1526-3177-584E-86F389E11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DA5271-97CD-6669-FB5D-1DB76E499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832405"/>
            <a:ext cx="6705600" cy="602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79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Anamorphic perspective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990601"/>
            <a:ext cx="5029200" cy="49537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2800" y="5955268"/>
            <a:ext cx="5253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H. Holbein The Younger, </a:t>
            </a:r>
            <a:r>
              <a:rPr lang="en-US" sz="1800" i="1" dirty="0"/>
              <a:t>The Ambassadors</a:t>
            </a:r>
            <a:r>
              <a:rPr lang="en-US" sz="1800" dirty="0"/>
              <a:t>, 1533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3581400"/>
            <a:ext cx="1930400" cy="190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71724" y="6336268"/>
            <a:ext cx="4534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hlinkClick r:id="rId4"/>
              </a:rPr>
              <a:t>https://</a:t>
            </a:r>
            <a:r>
              <a:rPr lang="en-US" sz="1800" dirty="0" err="1">
                <a:hlinkClick r:id="rId4"/>
              </a:rPr>
              <a:t>en.wikipedia.org</a:t>
            </a:r>
            <a:r>
              <a:rPr lang="en-US" sz="1800" dirty="0">
                <a:hlinkClick r:id="rId4"/>
              </a:rPr>
              <a:t>/wiki/</a:t>
            </a:r>
            <a:r>
              <a:rPr lang="en-US" sz="1800" dirty="0" err="1">
                <a:hlinkClick r:id="rId4"/>
              </a:rPr>
              <a:t>Anamorphosis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4084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12CF9-3F8A-6BC2-CF6F-58B7C8991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Cross-ratio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5A229-354B-7201-DC71-5C89DB1DC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EC0E93-6467-E2C2-2A32-4368D8FB1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0" y="13876"/>
            <a:ext cx="7391400" cy="67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5058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measurement examples</a:t>
            </a:r>
          </a:p>
        </p:txBody>
      </p:sp>
      <p:pic>
        <p:nvPicPr>
          <p:cNvPr id="4" name="Picture 3" descr="Screen Shot 2018-03-07 at 10.06.08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323"/>
          <a:stretch/>
        </p:blipFill>
        <p:spPr>
          <a:xfrm>
            <a:off x="1575920" y="1143000"/>
            <a:ext cx="3540123" cy="411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6096000"/>
            <a:ext cx="8991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A. </a:t>
            </a:r>
            <a:r>
              <a:rPr lang="en-US" sz="1600" dirty="0" err="1"/>
              <a:t>Criminisi</a:t>
            </a:r>
            <a:r>
              <a:rPr lang="en-US" sz="1600" dirty="0"/>
              <a:t>, I. Reid, and A. </a:t>
            </a:r>
            <a:r>
              <a:rPr lang="en-US" sz="1600" dirty="0" err="1"/>
              <a:t>Zisserman</a:t>
            </a:r>
            <a:r>
              <a:rPr lang="en-US" sz="1600" dirty="0"/>
              <a:t>, </a:t>
            </a:r>
            <a:r>
              <a:rPr lang="en-US" sz="1600" dirty="0">
                <a:hlinkClick r:id="rId3"/>
              </a:rPr>
              <a:t>Single View Metrology</a:t>
            </a:r>
            <a:r>
              <a:rPr lang="en-US" sz="1600" dirty="0"/>
              <a:t>, IJCV 2000</a:t>
            </a:r>
          </a:p>
          <a:p>
            <a:pPr algn="ctr"/>
            <a:r>
              <a:rPr lang="en-US" sz="1600" dirty="0"/>
              <a:t> Figure from </a:t>
            </a:r>
            <a:r>
              <a:rPr lang="en-US" sz="1600" dirty="0">
                <a:hlinkClick r:id="rId4"/>
              </a:rPr>
              <a:t>UPenn CIS580 slides</a:t>
            </a:r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4B8C61-6C4A-F048-A0A2-1190D9C9EF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r="25555" b="11111"/>
          <a:stretch/>
        </p:blipFill>
        <p:spPr>
          <a:xfrm>
            <a:off x="5029200" y="1200150"/>
            <a:ext cx="5410200" cy="40576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B554B5-BE36-7545-A616-9628E33CB071}"/>
              </a:ext>
            </a:extLst>
          </p:cNvPr>
          <p:cNvSpPr txBox="1"/>
          <p:nvPr/>
        </p:nvSpPr>
        <p:spPr>
          <a:xfrm>
            <a:off x="5077162" y="5314950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That booth is still there! (Oxford, September 2022)</a:t>
            </a:r>
          </a:p>
        </p:txBody>
      </p:sp>
    </p:spTree>
    <p:extLst>
      <p:ext uri="{BB962C8B-B14F-4D97-AF65-F5344CB8AC3E}">
        <p14:creationId xmlns:p14="http://schemas.microsoft.com/office/powerpoint/2010/main" val="270548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goal: Recovery of 3D structure</a:t>
            </a:r>
          </a:p>
        </p:txBody>
      </p:sp>
      <p:sp>
        <p:nvSpPr>
          <p:cNvPr id="20485" name="Content Placeholder 8"/>
          <p:cNvSpPr>
            <a:spLocks noGrp="1"/>
          </p:cNvSpPr>
          <p:nvPr>
            <p:ph sz="half" idx="1"/>
          </p:nvPr>
        </p:nvSpPr>
        <p:spPr>
          <a:xfrm>
            <a:off x="914400" y="914400"/>
            <a:ext cx="52578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When certain assumptions hold, we can recover structure from a single 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575384" y="914400"/>
            <a:ext cx="3810000" cy="129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z="2400" dirty="0"/>
              <a:t>In general, we need </a:t>
            </a:r>
            <a:r>
              <a:rPr lang="en-US" sz="2400" i="1" dirty="0"/>
              <a:t>multi-view geometry</a:t>
            </a:r>
          </a:p>
          <a:p>
            <a:endParaRPr lang="en-US" sz="2400" dirty="0"/>
          </a:p>
        </p:txBody>
      </p:sp>
      <p:pic>
        <p:nvPicPr>
          <p:cNvPr id="8" name="Picture 2" descr="http://www.ibiblio.org/wm/paint/auth/vermeer/i/music-les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209800"/>
            <a:ext cx="301336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785" y="1752600"/>
            <a:ext cx="2896219" cy="4038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232984" y="5115580"/>
            <a:ext cx="816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5"/>
              </a:rPr>
              <a:t>Image source</a:t>
            </a:r>
            <a:endParaRPr lang="en-US" sz="1400" dirty="0"/>
          </a:p>
        </p:txBody>
      </p:sp>
      <p:sp>
        <p:nvSpPr>
          <p:cNvPr id="11" name="Content Placeholder 8"/>
          <p:cNvSpPr txBox="1">
            <a:spLocks/>
          </p:cNvSpPr>
          <p:nvPr/>
        </p:nvSpPr>
        <p:spPr bwMode="auto">
          <a:xfrm>
            <a:off x="914400" y="5867400"/>
            <a:ext cx="10134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Tx/>
              <a:buChar char="•"/>
            </a:pPr>
            <a:r>
              <a:rPr lang="en-US" sz="2400" dirty="0"/>
              <a:t>But first, we need to understand the geometry of a single camera…</a:t>
            </a:r>
          </a:p>
        </p:txBody>
      </p:sp>
    </p:spTree>
    <p:extLst>
      <p:ext uri="{BB962C8B-B14F-4D97-AF65-F5344CB8AC3E}">
        <p14:creationId xmlns:p14="http://schemas.microsoft.com/office/powerpoint/2010/main" val="40595897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build="p"/>
      <p:bldP spid="2" grpId="0" build="p"/>
      <p:bldP spid="4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intro</Template>
  <TotalTime>56750</TotalTime>
  <Words>1822</Words>
  <Application>Microsoft Macintosh PowerPoint</Application>
  <PresentationFormat>Widescreen</PresentationFormat>
  <Paragraphs>341</Paragraphs>
  <Slides>81</Slides>
  <Notes>37</Notes>
  <HiddenSlides>33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92" baseType="lpstr">
      <vt:lpstr>Arial</vt:lpstr>
      <vt:lpstr>Arial Bold</vt:lpstr>
      <vt:lpstr>Arial Italic</vt:lpstr>
      <vt:lpstr>Cambria Math</vt:lpstr>
      <vt:lpstr>EngraversGothic BT Regular</vt:lpstr>
      <vt:lpstr>Gill Sans</vt:lpstr>
      <vt:lpstr>Helvetica</vt:lpstr>
      <vt:lpstr>Times New Roman</vt:lpstr>
      <vt:lpstr>Times New Roman Bold</vt:lpstr>
      <vt:lpstr>Blank Presentation</vt:lpstr>
      <vt:lpstr>Image</vt:lpstr>
      <vt:lpstr>Camera Geometry</vt:lpstr>
      <vt:lpstr>Overview</vt:lpstr>
      <vt:lpstr>Given an image, can we recover 3D structure?</vt:lpstr>
      <vt:lpstr>Things aren’t always as they appear…</vt:lpstr>
      <vt:lpstr>Single-view ambiguity</vt:lpstr>
      <vt:lpstr>Single-view ambiguity</vt:lpstr>
      <vt:lpstr>Anamorphic perspective</vt:lpstr>
      <vt:lpstr>Anamorphic perspective</vt:lpstr>
      <vt:lpstr>Our goal: Recovery of 3D structure</vt:lpstr>
      <vt:lpstr>Overview</vt:lpstr>
      <vt:lpstr>Review: Perspective projection equations</vt:lpstr>
      <vt:lpstr>Review: Perspective projection equations</vt:lpstr>
      <vt:lpstr>Review: Perspective projection equations</vt:lpstr>
      <vt:lpstr>Review: Perspective projection equations</vt:lpstr>
      <vt:lpstr>Review: Perspective projection equations</vt:lpstr>
      <vt:lpstr>Overview</vt:lpstr>
      <vt:lpstr>Lines project to lines; distant objects are smaller</vt:lpstr>
      <vt:lpstr>Projection of lines</vt:lpstr>
      <vt:lpstr>Parallel lines have a vanishing point</vt:lpstr>
      <vt:lpstr>Projection of lines</vt:lpstr>
      <vt:lpstr>Converging lines are a powerful perspective cue</vt:lpstr>
      <vt:lpstr>Constructing the vanishing point of a line</vt:lpstr>
      <vt:lpstr>Projection of lines</vt:lpstr>
      <vt:lpstr>Projection of lines</vt:lpstr>
      <vt:lpstr>Projection of planes</vt:lpstr>
      <vt:lpstr>Projection of planes</vt:lpstr>
      <vt:lpstr>A plane pattern is transformed by a homography</vt:lpstr>
      <vt:lpstr>Projection of planes</vt:lpstr>
      <vt:lpstr>Projection of planes</vt:lpstr>
      <vt:lpstr>Vanishing lines of planes</vt:lpstr>
      <vt:lpstr>Horizons (= vanishing lines)</vt:lpstr>
      <vt:lpstr>Vanishing lines of planes</vt:lpstr>
      <vt:lpstr>Horizons are informative - I</vt:lpstr>
      <vt:lpstr>More about horizons</vt:lpstr>
      <vt:lpstr>Yet more about horizons</vt:lpstr>
      <vt:lpstr>Symbolic use of vanishing points and lines</vt:lpstr>
      <vt:lpstr>Projection of 3D shapes</vt:lpstr>
      <vt:lpstr>Camera rotation</vt:lpstr>
      <vt:lpstr>Camera translation</vt:lpstr>
      <vt:lpstr>Projection of 3D shapes</vt:lpstr>
      <vt:lpstr>Projection of 3D shapes</vt:lpstr>
      <vt:lpstr>Projection of 3D shapes</vt:lpstr>
      <vt:lpstr>Projection of 3D shapes</vt:lpstr>
      <vt:lpstr>Projection of 3D shapes</vt:lpstr>
      <vt:lpstr>Projection of 3D shapes</vt:lpstr>
      <vt:lpstr>Projection of 3D shapes</vt:lpstr>
      <vt:lpstr>Projection of 3D shapes</vt:lpstr>
      <vt:lpstr>Perspective distortion: People</vt:lpstr>
      <vt:lpstr>Overview</vt:lpstr>
      <vt:lpstr>Homogeneous coordinates</vt:lpstr>
      <vt:lpstr>Homogenous coordinates</vt:lpstr>
      <vt:lpstr>Homogeneous coordinates</vt:lpstr>
      <vt:lpstr>Homogeneous coordinates for a line</vt:lpstr>
      <vt:lpstr>You can see the point at infinity</vt:lpstr>
      <vt:lpstr>Homogeneous coordinates for the plane</vt:lpstr>
      <vt:lpstr>You can see the line at infinity, too!</vt:lpstr>
      <vt:lpstr>Recall: Homogeneous coordinates</vt:lpstr>
      <vt:lpstr>The camera matrix</vt:lpstr>
      <vt:lpstr>The camera matrix</vt:lpstr>
      <vt:lpstr>Perspective projection matrix</vt:lpstr>
      <vt:lpstr>Orthographic projection</vt:lpstr>
      <vt:lpstr>Orthographic projection</vt:lpstr>
      <vt:lpstr>Orthographic projection</vt:lpstr>
      <vt:lpstr>Orthographic projection</vt:lpstr>
      <vt:lpstr>Orthographic projection and people</vt:lpstr>
      <vt:lpstr>Camera matrix for orthographic projection</vt:lpstr>
      <vt:lpstr>Approximating an orthographic camera</vt:lpstr>
      <vt:lpstr>Outline</vt:lpstr>
      <vt:lpstr>Comparing heights</vt:lpstr>
      <vt:lpstr>Using a ruler</vt:lpstr>
      <vt:lpstr>Using a ruler</vt:lpstr>
      <vt:lpstr>Working without a ruler is harder than might seem</vt:lpstr>
      <vt:lpstr>Working without a ruler is harder than might seem</vt:lpstr>
      <vt:lpstr>Working without a ruler is harder than might seem</vt:lpstr>
      <vt:lpstr>Working without a ruler is harder than might seem</vt:lpstr>
      <vt:lpstr>The Cross-ratio</vt:lpstr>
      <vt:lpstr>The Cross-ratio</vt:lpstr>
      <vt:lpstr>The Cross-ratio</vt:lpstr>
      <vt:lpstr>The Cross-ratio</vt:lpstr>
      <vt:lpstr>The Cross-ratio</vt:lpstr>
      <vt:lpstr>Single-view measurement examples</vt:lpstr>
    </vt:vector>
  </TitlesOfParts>
  <Company>Carnegie Mellon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</dc:title>
  <dc:creator>efros</dc:creator>
  <cp:lastModifiedBy>Forsyth, David Alexander</cp:lastModifiedBy>
  <cp:revision>692</cp:revision>
  <cp:lastPrinted>2025-11-05T15:22:16Z</cp:lastPrinted>
  <dcterms:created xsi:type="dcterms:W3CDTF">2004-08-29T23:15:23Z</dcterms:created>
  <dcterms:modified xsi:type="dcterms:W3CDTF">2025-11-05T15:22:35Z</dcterms:modified>
</cp:coreProperties>
</file>