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9"/>
  </p:notesMasterIdLst>
  <p:handoutMasterIdLst>
    <p:handoutMasterId r:id="rId80"/>
  </p:handoutMasterIdLst>
  <p:sldIdLst>
    <p:sldId id="395" r:id="rId2"/>
    <p:sldId id="683" r:id="rId3"/>
    <p:sldId id="429" r:id="rId4"/>
    <p:sldId id="427" r:id="rId5"/>
    <p:sldId id="664" r:id="rId6"/>
    <p:sldId id="663" r:id="rId7"/>
    <p:sldId id="495" r:id="rId8"/>
    <p:sldId id="679" r:id="rId9"/>
    <p:sldId id="680" r:id="rId10"/>
    <p:sldId id="671" r:id="rId11"/>
    <p:sldId id="669" r:id="rId12"/>
    <p:sldId id="532" r:id="rId13"/>
    <p:sldId id="672" r:id="rId14"/>
    <p:sldId id="527" r:id="rId15"/>
    <p:sldId id="535" r:id="rId16"/>
    <p:sldId id="666" r:id="rId17"/>
    <p:sldId id="537" r:id="rId18"/>
    <p:sldId id="670" r:id="rId19"/>
    <p:sldId id="487" r:id="rId20"/>
    <p:sldId id="264" r:id="rId21"/>
    <p:sldId id="266" r:id="rId22"/>
    <p:sldId id="684" r:id="rId23"/>
    <p:sldId id="501" r:id="rId24"/>
    <p:sldId id="434" r:id="rId25"/>
    <p:sldId id="667" r:id="rId26"/>
    <p:sldId id="686" r:id="rId27"/>
    <p:sldId id="687" r:id="rId28"/>
    <p:sldId id="689" r:id="rId29"/>
    <p:sldId id="690" r:id="rId30"/>
    <p:sldId id="688" r:id="rId31"/>
    <p:sldId id="691" r:id="rId32"/>
    <p:sldId id="435" r:id="rId33"/>
    <p:sldId id="693" r:id="rId34"/>
    <p:sldId id="692" r:id="rId35"/>
    <p:sldId id="660" r:id="rId36"/>
    <p:sldId id="661" r:id="rId37"/>
    <p:sldId id="694" r:id="rId38"/>
    <p:sldId id="695" r:id="rId39"/>
    <p:sldId id="696" r:id="rId40"/>
    <p:sldId id="697" r:id="rId41"/>
    <p:sldId id="675" r:id="rId42"/>
    <p:sldId id="698" r:id="rId43"/>
    <p:sldId id="536" r:id="rId44"/>
    <p:sldId id="546" r:id="rId45"/>
    <p:sldId id="547" r:id="rId46"/>
    <p:sldId id="513" r:id="rId47"/>
    <p:sldId id="699" r:id="rId48"/>
    <p:sldId id="549" r:id="rId49"/>
    <p:sldId id="550" r:id="rId50"/>
    <p:sldId id="551" r:id="rId51"/>
    <p:sldId id="552" r:id="rId52"/>
    <p:sldId id="553" r:id="rId53"/>
    <p:sldId id="700" r:id="rId54"/>
    <p:sldId id="554" r:id="rId55"/>
    <p:sldId id="555" r:id="rId56"/>
    <p:sldId id="559" r:id="rId57"/>
    <p:sldId id="701" r:id="rId58"/>
    <p:sldId id="545" r:id="rId59"/>
    <p:sldId id="525" r:id="rId60"/>
    <p:sldId id="704" r:id="rId61"/>
    <p:sldId id="705" r:id="rId62"/>
    <p:sldId id="702" r:id="rId63"/>
    <p:sldId id="706" r:id="rId64"/>
    <p:sldId id="707" r:id="rId65"/>
    <p:sldId id="685" r:id="rId66"/>
    <p:sldId id="514" r:id="rId67"/>
    <p:sldId id="681" r:id="rId68"/>
    <p:sldId id="508" r:id="rId69"/>
    <p:sldId id="509" r:id="rId70"/>
    <p:sldId id="510" r:id="rId71"/>
    <p:sldId id="518" r:id="rId72"/>
    <p:sldId id="511" r:id="rId73"/>
    <p:sldId id="662" r:id="rId74"/>
    <p:sldId id="522" r:id="rId75"/>
    <p:sldId id="523" r:id="rId76"/>
    <p:sldId id="524" r:id="rId77"/>
    <p:sldId id="682" r:id="rId7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0000FF"/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6190" autoAdjust="0"/>
  </p:normalViewPr>
  <p:slideViewPr>
    <p:cSldViewPr>
      <p:cViewPr varScale="1">
        <p:scale>
          <a:sx n="109" d="100"/>
          <a:sy n="109" d="100"/>
        </p:scale>
        <p:origin x="55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71951E6-2646-4237-9444-8416859A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8FCA09C-389F-4645-898A-760E4CAD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90E4D-C140-4D62-B396-BBEE244F9C0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1F67-91EF-4D1E-87F9-69603C73E6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convert from metric image coordinates to pixel coordinates, we have to multiply the x, y coordinates by the x, y pixel magnification factors (pix/m)</a:t>
            </a:r>
          </a:p>
          <a:p>
            <a:pPr eaLnBrk="1" hangingPunct="1"/>
            <a:r>
              <a:rPr lang="en-US"/>
              <a:t>Beta_x, beta_y is the principal point coordinates in pixels</a:t>
            </a:r>
          </a:p>
        </p:txBody>
      </p:sp>
    </p:spTree>
    <p:extLst>
      <p:ext uri="{BB962C8B-B14F-4D97-AF65-F5344CB8AC3E}">
        <p14:creationId xmlns:p14="http://schemas.microsoft.com/office/powerpoint/2010/main" val="364072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7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C572-0A93-4565-BFC8-EB1396E15E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1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1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0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0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homogeneous</a:t>
            </a:r>
            <a:r>
              <a:rPr lang="en-US" baseline="0" dirty="0"/>
              <a:t> coordinate of an infinite vanishing point is 0. Infinite vanishing points correspond to directions of lines that are parallel to the image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4A31-AA1A-EE24-25F4-AB4C59F4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23ACF-6CD9-2FF0-B1B7-F3BED0859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0335B-8C5C-82B1-2B6B-2A228738F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4D616-B6E0-164C-9610-9A0F18B26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CA09C-389F-4645-898A-760E4CAD6C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7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0775B-7F4D-19AE-48B7-D8D328FB6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A0B7B-90CF-723A-36D5-1409E59EE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03BF8-6A44-6C69-36FE-40AFFAF54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7BFBC-7AED-D1C9-8CFC-2F718CC58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CA09C-389F-4645-898A-760E4CAD6C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2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6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2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6A7A3-AFAE-4C1D-BE0B-23C1F330049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0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37DE0-B70C-4DE9-BBC2-7FF6CF8A209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0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26C2-A351-451C-9B55-5CABCD7933A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2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C00A-5B8D-40F6-9463-78877AD0448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0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0F7C-B320-4FF8-8897-5B018FBD3D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01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2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5498705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642501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413174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F3BD8-FF6D-4C48-BB8B-0CFA7BD6A5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52E06-067B-4717-A03C-24068578DF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05B0-711B-4CA6-9A7E-79C1245A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B84D-F5A4-45AE-BA2E-FB3DB3D4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1C0A-0CBD-40D9-A4F7-C0F2C489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7C8E-C297-407B-9EA5-4B7F33FF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9DDD-8594-464A-9BB5-4BE54D44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4008"/>
              </a:lnSpc>
              <a:tabLst>
                <a:tab pos="857220" algn="l"/>
              </a:tabLst>
              <a:defRPr sz="3375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 anchor="ctr"/>
          <a:lstStyle>
            <a:lvl1pPr marL="557368" indent="-334134" algn="l">
              <a:buSzPct val="171429"/>
              <a:buFont typeface="Gill Sans"/>
              <a:buChar char="•"/>
              <a:tabLst>
                <a:tab pos="1009019" algn="l"/>
              </a:tabLst>
            </a:lvl1pPr>
            <a:lvl2pPr marL="835474" indent="-290782" algn="l">
              <a:buSzPct val="171429"/>
              <a:buFont typeface="Gill Sans"/>
              <a:buChar char="•"/>
              <a:tabLst>
                <a:tab pos="1285829" algn="l"/>
              </a:tabLst>
            </a:lvl2pPr>
            <a:lvl3pPr marL="1148002" indent="-290782" algn="l">
              <a:buSzPct val="171429"/>
              <a:buFont typeface="Gill Sans"/>
              <a:buChar char="•"/>
              <a:tabLst>
                <a:tab pos="1598357" algn="l"/>
              </a:tabLst>
              <a:defRPr>
                <a:solidFill>
                  <a:srgbClr val="000000"/>
                </a:solidFill>
              </a:defRPr>
            </a:lvl3pPr>
            <a:lvl4pPr marL="1460530" indent="-290782" algn="l">
              <a:buSzPct val="171429"/>
              <a:buFont typeface="Gill Sans"/>
              <a:buChar char="•"/>
              <a:tabLst>
                <a:tab pos="1910885" algn="l"/>
              </a:tabLst>
              <a:defRPr>
                <a:solidFill>
                  <a:srgbClr val="000000"/>
                </a:solidFill>
              </a:defRPr>
            </a:lvl4pPr>
            <a:lvl5pPr marL="1781987" indent="-290782" algn="l">
              <a:buSzPct val="171429"/>
              <a:buFont typeface="Gill Sans"/>
              <a:buChar char="•"/>
              <a:tabLst>
                <a:tab pos="2232343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17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B51C4-C3DD-4E0C-93D6-71EAF2B2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91C2-9129-4CE1-B220-EEA961FC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95F0-9367-42F5-B966-4137C1B4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28D4-1F37-4720-8814-98E85954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F6CA-385E-4399-8043-C500D5017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BFD8-926D-4699-AFD1-F885CE90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342D-3E27-4F85-990B-746398AF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33D4-A2EE-4D73-AAC2-0C56E92C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428A8E8-DF0D-4AEE-A8FB-0E49ED5D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0.jpe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61.png"/><Relationship Id="rId10" Type="http://schemas.openxmlformats.org/officeDocument/2006/relationships/image" Target="../media/image500.png"/><Relationship Id="rId4" Type="http://schemas.openxmlformats.org/officeDocument/2006/relationships/image" Target="../media/image450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0.png"/><Relationship Id="rId5" Type="http://schemas.openxmlformats.org/officeDocument/2006/relationships/image" Target="../media/image3.png"/><Relationship Id="rId10" Type="http://schemas.openxmlformats.org/officeDocument/2006/relationships/image" Target="../media/image251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10.png"/><Relationship Id="rId7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7.png"/><Relationship Id="rId4" Type="http://schemas.openxmlformats.org/officeDocument/2006/relationships/image" Target="../media/image141.png"/><Relationship Id="rId9" Type="http://schemas.openxmlformats.org/officeDocument/2006/relationships/image" Target="../media/image1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1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7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3.png"/><Relationship Id="rId7" Type="http://schemas.openxmlformats.org/officeDocument/2006/relationships/image" Target="../media/image320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3.png"/><Relationship Id="rId7" Type="http://schemas.openxmlformats.org/officeDocument/2006/relationships/image" Target="../media/image34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1.png"/><Relationship Id="rId4" Type="http://schemas.openxmlformats.org/officeDocument/2006/relationships/image" Target="../media/image3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7.png"/><Relationship Id="rId5" Type="http://schemas.openxmlformats.org/officeDocument/2006/relationships/image" Target="../media/image271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8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9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7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10" Type="http://schemas.openxmlformats.org/officeDocument/2006/relationships/image" Target="../media/image760.png"/><Relationship Id="rId4" Type="http://schemas.openxmlformats.org/officeDocument/2006/relationships/image" Target="../media/image820.png"/><Relationship Id="rId9" Type="http://schemas.openxmlformats.org/officeDocument/2006/relationships/image" Target="../media/image75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7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9.png"/><Relationship Id="rId9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Camera calibration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543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re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414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464050" y="6397626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Odilon</a:t>
            </a:r>
            <a:r>
              <a:rPr lang="en-US" sz="1800" dirty="0"/>
              <a:t> Redon, </a:t>
            </a:r>
            <a:r>
              <a:rPr lang="en-US" sz="1800" i="1" dirty="0"/>
              <a:t>Cyclops</a:t>
            </a:r>
            <a:r>
              <a:rPr lang="en-US" sz="1800" dirty="0"/>
              <a:t>, 1914</a:t>
            </a:r>
          </a:p>
        </p:txBody>
      </p:sp>
    </p:spTree>
    <p:extLst>
      <p:ext uri="{BB962C8B-B14F-4D97-AF65-F5344CB8AC3E}">
        <p14:creationId xmlns:p14="http://schemas.microsoft.com/office/powerpoint/2010/main" val="179697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4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5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are the units of the focal length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kern="0" dirty="0"/>
                  <a:t> and principal point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Same as world units – presumably metric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units do we want for measuring image coordinates?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Pixel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Thus, we need to introduce </a:t>
                </a:r>
                <a:r>
                  <a:rPr lang="en-US" i="1" kern="0" dirty="0"/>
                  <a:t>scaling factors </a:t>
                </a:r>
                <a:r>
                  <a:rPr lang="en-US" kern="0" dirty="0"/>
                  <a:t>for mapping from world to pixel units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blipFill>
                <a:blip r:embed="rId8"/>
                <a:stretch>
                  <a:fillRect l="-1136" t="-2597" r="-1515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ccd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80140"/>
            <a:ext cx="3048000" cy="22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</p:spPr>
            <p:txBody>
              <a:bodyPr/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pixels/m in horizontal direction,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pixels/m in vertical direction</a:t>
                </a:r>
              </a:p>
            </p:txBody>
          </p:sp>
        </mc:Choice>
        <mc:Fallback xmlns="">
          <p:sp>
            <p:nvSpPr>
              <p:cNvPr id="4103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  <a:blipFill>
                <a:blip r:embed="rId4"/>
                <a:stretch>
                  <a:fillRect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Pixel size (m):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blipFill>
                <a:blip r:embed="rId5"/>
                <a:stretch>
                  <a:fillRect l="-2692" b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3438791" y="5198584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pixels/m</a:t>
            </a:r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5608977" y="5232324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7690621" y="517326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/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blipFill>
                <a:blip r:embed="rId6"/>
                <a:stretch>
                  <a:fillRect t="-1220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/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/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  <a:blipFill>
                <a:blip r:embed="rId8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2B04CC-F634-1E45-B282-BC28F1AF68E3}"/>
              </a:ext>
            </a:extLst>
          </p:cNvPr>
          <p:cNvSpPr/>
          <p:nvPr/>
        </p:nvSpPr>
        <p:spPr bwMode="auto">
          <a:xfrm>
            <a:off x="5257800" y="2371227"/>
            <a:ext cx="245416" cy="245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7CD6D-7308-9C44-93CF-6D9D19E89646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51536"/>
            <a:ext cx="2760016" cy="326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EA48D-B019-394C-AD76-8756C2C7315A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63673"/>
            <a:ext cx="2514600" cy="54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3FF612-466E-E046-844E-19028DEADDB5}"/>
              </a:ext>
            </a:extLst>
          </p:cNvPr>
          <p:cNvSpPr txBox="1"/>
          <p:nvPr/>
        </p:nvSpPr>
        <p:spPr>
          <a:xfrm>
            <a:off x="2901236" y="96594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Camera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/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metric units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blipFill>
                <a:blip r:embed="rId9"/>
                <a:stretch>
                  <a:fillRect t="-1923" r="-119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94AA6E-C139-EE43-811C-EACAF56A21B1}"/>
              </a:ext>
            </a:extLst>
          </p:cNvPr>
          <p:cNvSpPr txBox="1"/>
          <p:nvPr/>
        </p:nvSpPr>
        <p:spPr>
          <a:xfrm>
            <a:off x="2895600" y="3718462"/>
            <a:ext cx="21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/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pixel units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blipFill>
                <a:blip r:embed="rId10"/>
                <a:stretch>
                  <a:fillRect t="-1923" r="-179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7A9E00-0AE9-5D41-A672-9F2B93237E0A}"/>
              </a:ext>
            </a:extLst>
          </p:cNvPr>
          <p:cNvSpPr/>
          <p:nvPr/>
        </p:nvSpPr>
        <p:spPr bwMode="auto">
          <a:xfrm>
            <a:off x="6889902" y="3267828"/>
            <a:ext cx="2117431" cy="25233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/>
      <p:bldP spid="492556" grpId="0"/>
      <p:bldP spid="492558" grpId="0"/>
      <p:bldP spid="2" grpId="0"/>
      <p:bldP spid="4" grpId="0"/>
      <p:bldP spid="7" grpId="0" animBg="1"/>
      <p:bldP spid="18" grpId="0"/>
      <p:bldP spid="1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A8C885-F229-E449-BEC7-7502CBFC7856}"/>
              </a:ext>
            </a:extLst>
          </p:cNvPr>
          <p:cNvSpPr/>
          <p:nvPr/>
        </p:nvSpPr>
        <p:spPr bwMode="auto">
          <a:xfrm>
            <a:off x="4343400" y="2057400"/>
            <a:ext cx="571829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 flipV="1">
            <a:off x="3429001" y="5252819"/>
            <a:ext cx="99448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2" name="Text Box 16"/>
          <p:cNvSpPr txBox="1">
            <a:spLocks noChangeArrowheads="1"/>
          </p:cNvSpPr>
          <p:nvPr/>
        </p:nvSpPr>
        <p:spPr bwMode="auto">
          <a:xfrm>
            <a:off x="1524000" y="5557619"/>
            <a:ext cx="21310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point </a:t>
            </a:r>
            <a:br>
              <a:rPr lang="en-US" sz="1800" dirty="0"/>
            </a:br>
            <a:r>
              <a:rPr lang="en-US" sz="1800" dirty="0"/>
              <a:t>in normalized camera frame</a:t>
            </a:r>
          </a:p>
        </p:txBody>
      </p:sp>
      <p:sp>
        <p:nvSpPr>
          <p:cNvPr id="490513" name="Line 17"/>
          <p:cNvSpPr>
            <a:spLocks noChangeShapeType="1"/>
          </p:cNvSpPr>
          <p:nvPr/>
        </p:nvSpPr>
        <p:spPr bwMode="auto">
          <a:xfrm flipH="1" flipV="1">
            <a:off x="6934200" y="5257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7588250" y="5638800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coords. of camera center </a:t>
            </a:r>
            <a:br>
              <a:rPr lang="en-US" sz="1800"/>
            </a:br>
            <a:r>
              <a:rPr lang="en-US" sz="1800"/>
              <a:t>in world frame</a:t>
            </a:r>
          </a:p>
        </p:txBody>
      </p:sp>
      <p:sp>
        <p:nvSpPr>
          <p:cNvPr id="490515" name="Line 19"/>
          <p:cNvSpPr>
            <a:spLocks noChangeShapeType="1"/>
          </p:cNvSpPr>
          <p:nvPr/>
        </p:nvSpPr>
        <p:spPr bwMode="auto">
          <a:xfrm flipH="1" flipV="1">
            <a:off x="6258634" y="5252819"/>
            <a:ext cx="341150" cy="766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5576008" y="6041451"/>
            <a:ext cx="1954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a point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657601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In non-homogeneous coordinates, the transformation from </a:t>
            </a:r>
            <a:r>
              <a:rPr lang="en-US" sz="2800" dirty="0">
                <a:solidFill>
                  <a:srgbClr val="C00000"/>
                </a:solidFill>
              </a:rPr>
              <a:t>world</a:t>
            </a:r>
            <a:r>
              <a:rPr lang="en-US" sz="2800" dirty="0"/>
              <a:t> to normalized </a:t>
            </a:r>
            <a:r>
              <a:rPr lang="en-US" sz="2800" dirty="0">
                <a:solidFill>
                  <a:srgbClr val="C00000"/>
                </a:solidFill>
              </a:rPr>
              <a:t>camera</a:t>
            </a:r>
            <a:r>
              <a:rPr lang="en-US" sz="2800" dirty="0"/>
              <a:t> coordinate system is given by: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/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/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9">
            <a:extLst>
              <a:ext uri="{FF2B5EF4-FFF2-40B4-BE49-F238E27FC236}">
                <a16:creationId xmlns:a16="http://schemas.microsoft.com/office/drawing/2014/main" id="{E0D938F4-DD62-E54A-B947-E75027254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9029" y="5268964"/>
            <a:ext cx="1028371" cy="750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94D63325-9854-C447-A0D8-8BAF1437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43" y="6023085"/>
            <a:ext cx="1438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3x3 rotation matrix</a:t>
            </a:r>
          </a:p>
        </p:txBody>
      </p:sp>
    </p:spTree>
    <p:extLst>
      <p:ext uri="{BB962C8B-B14F-4D97-AF65-F5344CB8AC3E}">
        <p14:creationId xmlns:p14="http://schemas.microsoft.com/office/powerpoint/2010/main" val="35011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1" grpId="0" animBg="1"/>
      <p:bldP spid="490512" grpId="0"/>
      <p:bldP spid="490513" grpId="0" animBg="1"/>
      <p:bldP spid="490514" grpId="0"/>
      <p:bldP spid="490515" grpId="0" animBg="1"/>
      <p:bldP spid="490516" grpId="0"/>
      <p:bldP spid="6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C4CFD6FE-E3C5-1E45-A623-5667F3C5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cam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5F7EBF-A9F3-D946-9E99-029EB5107F74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4B7A7-BF96-F541-9A54-C277D60C68D9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</p:spTree>
    <p:extLst>
      <p:ext uri="{BB962C8B-B14F-4D97-AF65-F5344CB8AC3E}">
        <p14:creationId xmlns:p14="http://schemas.microsoft.com/office/powerpoint/2010/main" val="3577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04818C3-7E94-9D4E-9AFF-EF16ABD4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9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/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Transformation from normalized 3D coordinates to pixel image coordinates: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blipFill>
                <a:blip r:embed="rId4"/>
                <a:stretch>
                  <a:fillRect l="-680" t="-4000" r="-20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A2DF044-8FC1-5B49-AA90-A556F391ED0E}"/>
              </a:ext>
            </a:extLst>
          </p:cNvPr>
          <p:cNvSpPr/>
          <p:nvPr/>
        </p:nvSpPr>
        <p:spPr bwMode="auto">
          <a:xfrm>
            <a:off x="5791200" y="4141273"/>
            <a:ext cx="990600" cy="88792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61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BB431C1-BD30-6B4D-9E2E-5996D8BE6104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E817F-EFB1-504D-A500-92596B2B74E3}"/>
              </a:ext>
            </a:extLst>
          </p:cNvPr>
          <p:cNvSpPr txBox="1"/>
          <p:nvPr/>
        </p:nvSpPr>
        <p:spPr>
          <a:xfrm>
            <a:off x="5524830" y="5390936"/>
            <a:ext cx="354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5E3F4B-C98C-3644-811D-D3938C501A63}"/>
              </a:ext>
            </a:extLst>
          </p:cNvPr>
          <p:cNvSpPr txBox="1"/>
          <p:nvPr/>
        </p:nvSpPr>
        <p:spPr>
          <a:xfrm>
            <a:off x="914400" y="60299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focal point is the </a:t>
            </a:r>
            <a:r>
              <a:rPr lang="en-US" sz="2800" dirty="0">
                <a:solidFill>
                  <a:srgbClr val="C00000"/>
                </a:solidFill>
              </a:rPr>
              <a:t>null space </a:t>
            </a:r>
            <a:r>
              <a:rPr lang="en-US" sz="2800" dirty="0"/>
              <a:t>of the projection matrix!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/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𝑷𝑪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|−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C9276CF-B565-D34D-AF20-7E94AC7A00F1}"/>
              </a:ext>
            </a:extLst>
          </p:cNvPr>
          <p:cNvSpPr txBox="1"/>
          <p:nvPr/>
        </p:nvSpPr>
        <p:spPr>
          <a:xfrm>
            <a:off x="914400" y="4482393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the projection of the focal point in world coordinates? </a:t>
            </a: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C9864F85-ABD7-FC4B-81BB-DA42DAFFE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801" y="3847898"/>
            <a:ext cx="1777034" cy="11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025EB8FA-95EB-0B41-AAAA-5F8E6DC7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35" y="3352800"/>
            <a:ext cx="19851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camera center 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/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6" grpId="0"/>
      <p:bldP spid="27" grpId="0" animBg="1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parameters: Summary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Intrinsic parameters</a:t>
            </a:r>
          </a:p>
          <a:p>
            <a:pPr lvl="1"/>
            <a:r>
              <a:rPr lang="en-US" sz="2400" dirty="0"/>
              <a:t>Principal point coordinates</a:t>
            </a:r>
          </a:p>
          <a:p>
            <a:pPr lvl="1"/>
            <a:r>
              <a:rPr lang="en-US" sz="2400" dirty="0"/>
              <a:t>Focal length</a:t>
            </a:r>
          </a:p>
          <a:p>
            <a:pPr lvl="1"/>
            <a:r>
              <a:rPr lang="en-US" sz="2400" dirty="0"/>
              <a:t>Pixel magnification factors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Skew (non-rectangular pixels) – tends to get ignored in practice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Radial distortion – important in practice!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67088" y="3738563"/>
            <a:ext cx="5319712" cy="2967037"/>
            <a:chOff x="1161" y="2259"/>
            <a:chExt cx="3351" cy="1869"/>
          </a:xfrm>
        </p:grpSpPr>
        <p:pic>
          <p:nvPicPr>
            <p:cNvPr id="7174" name="Picture 4" descr="fig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3" y="2262"/>
              <a:ext cx="1329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5" descr="fig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1" y="2259"/>
              <a:ext cx="133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6" descr="fig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6" y="3366"/>
              <a:ext cx="296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/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blipFill>
                <a:blip r:embed="rId6"/>
                <a:stretch>
                  <a:fillRect l="-592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/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blipFill>
                <a:blip r:embed="rId7"/>
                <a:stretch>
                  <a:fillRect r="-147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uiExpand="1" build="p" bldLvl="2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mera extrinsics"/>
          <p:cNvSpPr txBox="1">
            <a:spLocks noGrp="1"/>
          </p:cNvSpPr>
          <p:nvPr>
            <p:ph type="title"/>
          </p:nvPr>
        </p:nvSpPr>
        <p:spPr>
          <a:xfrm>
            <a:off x="781050" y="-304800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extrinsics</a:t>
            </a:r>
            <a:endParaRPr dirty="0"/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01" y="4578551"/>
            <a:ext cx="2714626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Line"/>
          <p:cNvSpPr/>
          <p:nvPr/>
        </p:nvSpPr>
        <p:spPr>
          <a:xfrm flipV="1">
            <a:off x="8250670" y="3734491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89" name="Rotation matrix  - orthornormal, det=1"/>
          <p:cNvSpPr txBox="1"/>
          <p:nvPr/>
        </p:nvSpPr>
        <p:spPr>
          <a:xfrm>
            <a:off x="2102365" y="4931734"/>
            <a:ext cx="36612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Rotation matrix  - orthornormal, det=1</a:t>
            </a:r>
          </a:p>
        </p:txBody>
      </p:sp>
      <p:sp>
        <p:nvSpPr>
          <p:cNvPr id="90" name="Line"/>
          <p:cNvSpPr/>
          <p:nvPr/>
        </p:nvSpPr>
        <p:spPr>
          <a:xfrm>
            <a:off x="5590294" y="5149338"/>
            <a:ext cx="17874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9CAAE-33E0-3516-D3E6-780AA90B2312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051B4-6FE3-3CE8-ABB1-C4362ECA9B83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A3D46-C4F8-1684-6503-BCAC1F7BF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mera intrinsics"/>
          <p:cNvSpPr txBox="1">
            <a:spLocks noGrp="1"/>
          </p:cNvSpPr>
          <p:nvPr>
            <p:ph type="title"/>
          </p:nvPr>
        </p:nvSpPr>
        <p:spPr>
          <a:xfrm>
            <a:off x="838200" y="-304800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intrinsics</a:t>
            </a:r>
            <a:endParaRPr dirty="0"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ine"/>
          <p:cNvSpPr/>
          <p:nvPr/>
        </p:nvSpPr>
        <p:spPr>
          <a:xfrm flipV="1">
            <a:off x="4589256" y="3820305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57" y="4999457"/>
            <a:ext cx="3157397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CFBD5-3515-7915-CB3B-F788F78BA9A5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B0689-BEB8-696E-B224-68D6F28672BB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FEB8D-E763-5D8C-6A5C-0EF0EB27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/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blipFill>
                <a:blip r:embed="rId3"/>
                <a:stretch>
                  <a:fillRect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/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5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6553200" y="2580450"/>
            <a:ext cx="3689212" cy="3439351"/>
            <a:chOff x="3382" y="1375"/>
            <a:chExt cx="2138" cy="1937"/>
          </a:xfrm>
        </p:grpSpPr>
        <p:grpSp>
          <p:nvGrpSpPr>
            <p:cNvPr id="8199" name="Group 40"/>
            <p:cNvGrpSpPr>
              <a:grpSpLocks/>
            </p:cNvGrpSpPr>
            <p:nvPr/>
          </p:nvGrpSpPr>
          <p:grpSpPr bwMode="auto">
            <a:xfrm>
              <a:off x="3382" y="1536"/>
              <a:ext cx="2138" cy="1776"/>
              <a:chOff x="3382" y="1764"/>
              <a:chExt cx="1610" cy="1324"/>
            </a:xfrm>
          </p:grpSpPr>
          <p:grpSp>
            <p:nvGrpSpPr>
              <p:cNvPr id="8202" name="Group 16"/>
              <p:cNvGrpSpPr>
                <a:grpSpLocks/>
              </p:cNvGrpSpPr>
              <p:nvPr/>
            </p:nvGrpSpPr>
            <p:grpSpPr bwMode="auto">
              <a:xfrm rot="-1550857">
                <a:off x="3928" y="2090"/>
                <a:ext cx="524" cy="998"/>
                <a:chOff x="2607" y="1605"/>
                <a:chExt cx="524" cy="998"/>
              </a:xfrm>
            </p:grpSpPr>
            <p:sp>
              <p:nvSpPr>
                <p:cNvPr id="8219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2370" y="1842"/>
                  <a:ext cx="998" cy="524"/>
                </a:xfrm>
                <a:prstGeom prst="parallelogram">
                  <a:avLst>
                    <a:gd name="adj" fmla="val 47615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Oval 18"/>
                <p:cNvSpPr>
                  <a:spLocks noChangeArrowheads="1"/>
                </p:cNvSpPr>
                <p:nvPr/>
              </p:nvSpPr>
              <p:spPr bwMode="auto">
                <a:xfrm>
                  <a:off x="2710" y="182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Oval 19"/>
                <p:cNvSpPr>
                  <a:spLocks noChangeArrowheads="1"/>
                </p:cNvSpPr>
                <p:nvPr/>
              </p:nvSpPr>
              <p:spPr bwMode="auto">
                <a:xfrm>
                  <a:off x="2876" y="189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Oval 20"/>
                <p:cNvSpPr>
                  <a:spLocks noChangeArrowheads="1"/>
                </p:cNvSpPr>
                <p:nvPr/>
              </p:nvSpPr>
              <p:spPr bwMode="auto">
                <a:xfrm>
                  <a:off x="2986" y="205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Oval 21"/>
                <p:cNvSpPr>
                  <a:spLocks noChangeArrowheads="1"/>
                </p:cNvSpPr>
                <p:nvPr/>
              </p:nvSpPr>
              <p:spPr bwMode="auto">
                <a:xfrm>
                  <a:off x="2828" y="20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Oval 22"/>
                <p:cNvSpPr>
                  <a:spLocks noChangeArrowheads="1"/>
                </p:cNvSpPr>
                <p:nvPr/>
              </p:nvSpPr>
              <p:spPr bwMode="auto">
                <a:xfrm>
                  <a:off x="2716" y="220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Oval 23"/>
                <p:cNvSpPr>
                  <a:spLocks noChangeArrowheads="1"/>
                </p:cNvSpPr>
                <p:nvPr/>
              </p:nvSpPr>
              <p:spPr bwMode="auto">
                <a:xfrm>
                  <a:off x="2971" y="230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24"/>
              <p:cNvGrpSpPr>
                <a:grpSpLocks/>
              </p:cNvGrpSpPr>
              <p:nvPr/>
            </p:nvGrpSpPr>
            <p:grpSpPr bwMode="auto">
              <a:xfrm rot="-1544759">
                <a:off x="4411" y="1764"/>
                <a:ext cx="537" cy="952"/>
                <a:chOff x="2976" y="1610"/>
                <a:chExt cx="537" cy="952"/>
              </a:xfrm>
            </p:grpSpPr>
            <p:sp>
              <p:nvSpPr>
                <p:cNvPr id="8213" name="Oval 25"/>
                <p:cNvSpPr>
                  <a:spLocks noChangeArrowheads="1"/>
                </p:cNvSpPr>
                <p:nvPr/>
              </p:nvSpPr>
              <p:spPr bwMode="auto">
                <a:xfrm>
                  <a:off x="3050" y="161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Oval 26"/>
                <p:cNvSpPr>
                  <a:spLocks noChangeArrowheads="1"/>
                </p:cNvSpPr>
                <p:nvPr/>
              </p:nvSpPr>
              <p:spPr bwMode="auto">
                <a:xfrm>
                  <a:off x="3145" y="1802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Oval 27"/>
                <p:cNvSpPr>
                  <a:spLocks noChangeArrowheads="1"/>
                </p:cNvSpPr>
                <p:nvPr/>
              </p:nvSpPr>
              <p:spPr bwMode="auto">
                <a:xfrm>
                  <a:off x="3016" y="205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Oval 28"/>
                <p:cNvSpPr>
                  <a:spLocks noChangeArrowheads="1"/>
                </p:cNvSpPr>
                <p:nvPr/>
              </p:nvSpPr>
              <p:spPr bwMode="auto">
                <a:xfrm>
                  <a:off x="3362" y="207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3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Oval 30"/>
                <p:cNvSpPr>
                  <a:spLocks noChangeArrowheads="1"/>
                </p:cNvSpPr>
                <p:nvPr/>
              </p:nvSpPr>
              <p:spPr bwMode="auto">
                <a:xfrm>
                  <a:off x="3484" y="253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 rot="-1550348">
                <a:off x="3382" y="2020"/>
                <a:ext cx="1610" cy="915"/>
                <a:chOff x="1896" y="1625"/>
                <a:chExt cx="1610" cy="915"/>
              </a:xfrm>
            </p:grpSpPr>
            <p:grpSp>
              <p:nvGrpSpPr>
                <p:cNvPr id="8205" name="Group 32"/>
                <p:cNvGrpSpPr>
                  <a:grpSpLocks/>
                </p:cNvGrpSpPr>
                <p:nvPr/>
              </p:nvGrpSpPr>
              <p:grpSpPr bwMode="auto">
                <a:xfrm>
                  <a:off x="1903" y="1625"/>
                  <a:ext cx="1603" cy="915"/>
                  <a:chOff x="1903" y="1625"/>
                  <a:chExt cx="1603" cy="915"/>
                </a:xfrm>
              </p:grpSpPr>
              <p:sp>
                <p:nvSpPr>
                  <p:cNvPr id="820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8" y="1625"/>
                    <a:ext cx="1147" cy="6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5" y="1822"/>
                    <a:ext cx="1235" cy="4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2" y="2091"/>
                    <a:ext cx="1461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3" y="2062"/>
                    <a:ext cx="1132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5" y="2239"/>
                    <a:ext cx="1085" cy="1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912" y="2246"/>
                    <a:ext cx="1594" cy="2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Oval 39"/>
                <p:cNvSpPr>
                  <a:spLocks noChangeArrowheads="1"/>
                </p:cNvSpPr>
                <p:nvPr/>
              </p:nvSpPr>
              <p:spPr bwMode="auto">
                <a:xfrm>
                  <a:off x="1896" y="222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blipFill>
                  <a:blip r:embed="rId4"/>
                  <a:stretch>
                    <a:fillRect b="-47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1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blipFill>
                  <a:blip r:embed="rId5"/>
                  <a:stretch>
                    <a:fillRect b="-48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98" name="Picture 44" descr="CalC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79726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/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blipFill>
                <a:blip r:embed="rId7"/>
                <a:stretch>
                  <a:fillRect l="-16667" r="-1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77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Content Placeholder 3">
            <a:extLst>
              <a:ext uri="{FF2B5EF4-FFF2-40B4-BE49-F238E27FC236}">
                <a16:creationId xmlns:a16="http://schemas.microsoft.com/office/drawing/2014/main" id="{F5A926CB-9FBC-254A-A70B-40B69C336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553" r="7279" b="6762"/>
          <a:stretch/>
        </p:blipFill>
        <p:spPr>
          <a:xfrm>
            <a:off x="669180" y="1990560"/>
            <a:ext cx="6802772" cy="45740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C7605C-5605-FA45-AD24-B939757BAFA1}"/>
              </a:ext>
            </a:extLst>
          </p:cNvPr>
          <p:cNvSpPr txBox="1"/>
          <p:nvPr/>
        </p:nvSpPr>
        <p:spPr>
          <a:xfrm>
            <a:off x="9628822" y="3381067"/>
            <a:ext cx="2286000" cy="31700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312.747 309.140 30.086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305.796 311.649 30.356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307.694 312.358 30.418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310.149 307.186 29.298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311.937 310.105 29.216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311.202 307.572 30.682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307.106 306.876 28.660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309.317 312.490 30.230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307.435 310.151 29.318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308.253 306.300 28.881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306.650 309.301 28.905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308.069 306.831 29.189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309.671 308.834 29.029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308.255 309.955 29.267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307.546 308.613 28.963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311.036 309.206 28.913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307.518 308.175 29.069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309.950 311.262 29.990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312.160 310.772 29.080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311.988 312.709 30.514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BF63A0-0F40-A44F-AC37-475CB50304EC}"/>
              </a:ext>
            </a:extLst>
          </p:cNvPr>
          <p:cNvSpPr txBox="1"/>
          <p:nvPr/>
        </p:nvSpPr>
        <p:spPr>
          <a:xfrm>
            <a:off x="8259776" y="3378018"/>
            <a:ext cx="1082040" cy="317009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880  214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 43  203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270  197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886  347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745  302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943  128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476  590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419  214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317  335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783  521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235  427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665  429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655  362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427  333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412  415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746  351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434  415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525  234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716  308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602  187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753C82-7EE0-F24E-834F-B8A6A7142880}"/>
              </a:ext>
            </a:extLst>
          </p:cNvPr>
          <p:cNvSpPr txBox="1"/>
          <p:nvPr/>
        </p:nvSpPr>
        <p:spPr>
          <a:xfrm>
            <a:off x="88956" y="6558562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J. Hays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AE930-EBC5-024B-9A55-12BDC7B3CB17}"/>
              </a:ext>
            </a:extLst>
          </p:cNvPr>
          <p:cNvSpPr txBox="1"/>
          <p:nvPr/>
        </p:nvSpPr>
        <p:spPr>
          <a:xfrm>
            <a:off x="7717172" y="2359150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2D image </a:t>
            </a:r>
            <a:r>
              <a:rPr lang="en-US" dirty="0" err="1"/>
              <a:t>coords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4BE5A2-68B9-FF4D-8A5C-0E61060EB685}"/>
              </a:ext>
            </a:extLst>
          </p:cNvPr>
          <p:cNvSpPr txBox="1"/>
          <p:nvPr/>
        </p:nvSpPr>
        <p:spPr>
          <a:xfrm>
            <a:off x="9680733" y="2362199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3D locations</a:t>
            </a:r>
          </a:p>
        </p:txBody>
      </p:sp>
    </p:spTree>
    <p:extLst>
      <p:ext uri="{BB962C8B-B14F-4D97-AF65-F5344CB8AC3E}">
        <p14:creationId xmlns:p14="http://schemas.microsoft.com/office/powerpoint/2010/main" val="268052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246D-8F24-78F2-FCF9-687644BA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 non-linear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A602-E0FD-2981-A98D-5DE34A37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 reference points with known position in 3D</a:t>
            </a:r>
          </a:p>
          <a:p>
            <a:endParaRPr lang="en-US" dirty="0"/>
          </a:p>
          <a:p>
            <a:r>
              <a:rPr lang="en-US" dirty="0"/>
              <a:t>Predict the locations of the known points in camera using</a:t>
            </a:r>
          </a:p>
          <a:p>
            <a:r>
              <a:rPr lang="en-US" dirty="0"/>
              <a:t>estimated camera parameters</a:t>
            </a:r>
          </a:p>
          <a:p>
            <a:endParaRPr lang="en-US" dirty="0"/>
          </a:p>
          <a:p>
            <a:r>
              <a:rPr lang="en-US" dirty="0"/>
              <a:t>Compare to observed locations</a:t>
            </a:r>
          </a:p>
          <a:p>
            <a:endParaRPr lang="en-US" dirty="0"/>
          </a:p>
          <a:p>
            <a:r>
              <a:rPr lang="en-US" dirty="0"/>
              <a:t>Minimize least-squares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0EB9B-BDDB-0F8D-F210-B9403324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371600"/>
            <a:ext cx="32766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D4A03-DE7B-BF86-AD11-82FC6F9F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886200"/>
            <a:ext cx="217805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A2D96-C8CA-914D-430D-01DE8274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31" y="2498768"/>
            <a:ext cx="412750" cy="461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F891A-BC2D-DCF7-8918-7397C716A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4664283"/>
            <a:ext cx="1817077" cy="553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1E40B-FFCB-9DD9-4084-A7DDBCBBC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105400"/>
            <a:ext cx="2044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638F-D0EA-6568-4A98-65A27E39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89D9-C22E-C51D-6D89-9BA52982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issues:</a:t>
            </a:r>
          </a:p>
          <a:p>
            <a:r>
              <a:rPr lang="en-US" dirty="0"/>
              <a:t>            write out equations for optimization problem</a:t>
            </a:r>
          </a:p>
          <a:p>
            <a:endParaRPr lang="en-US" dirty="0"/>
          </a:p>
          <a:p>
            <a:r>
              <a:rPr lang="en-US" dirty="0"/>
              <a:t>            good start point for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3420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mera extrinsics"/>
          <p:cNvSpPr txBox="1">
            <a:spLocks noGrp="1"/>
          </p:cNvSpPr>
          <p:nvPr>
            <p:ph type="title"/>
          </p:nvPr>
        </p:nvSpPr>
        <p:spPr>
          <a:xfrm>
            <a:off x="858250" y="-229474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extrinsics</a:t>
            </a:r>
            <a:endParaRPr dirty="0"/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01" y="4578551"/>
            <a:ext cx="2714626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Line"/>
          <p:cNvSpPr/>
          <p:nvPr/>
        </p:nvSpPr>
        <p:spPr>
          <a:xfrm flipV="1">
            <a:off x="8250670" y="3734491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89" name="Rotation matrix  - orthornormal, det=1"/>
          <p:cNvSpPr txBox="1"/>
          <p:nvPr/>
        </p:nvSpPr>
        <p:spPr>
          <a:xfrm>
            <a:off x="2102365" y="4931734"/>
            <a:ext cx="36612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Rotation matrix  - orthornormal, det=1</a:t>
            </a:r>
          </a:p>
        </p:txBody>
      </p:sp>
      <p:sp>
        <p:nvSpPr>
          <p:cNvPr id="90" name="Line"/>
          <p:cNvSpPr/>
          <p:nvPr/>
        </p:nvSpPr>
        <p:spPr>
          <a:xfrm>
            <a:off x="5590294" y="5149338"/>
            <a:ext cx="17874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9BE2C-18A8-B23F-9EFC-0DA9A84B74BB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08286-1E88-C123-6ED8-2690BE78DF28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7E290-C093-D1F4-648C-7DAE2FB95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24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mera intrinsics"/>
          <p:cNvSpPr txBox="1">
            <a:spLocks noGrp="1"/>
          </p:cNvSpPr>
          <p:nvPr>
            <p:ph type="title"/>
          </p:nvPr>
        </p:nvSpPr>
        <p:spPr>
          <a:xfrm>
            <a:off x="762000" y="-283072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intrinsics</a:t>
            </a:r>
            <a:endParaRPr dirty="0"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ine"/>
          <p:cNvSpPr/>
          <p:nvPr/>
        </p:nvSpPr>
        <p:spPr>
          <a:xfrm flipV="1">
            <a:off x="4589256" y="3820305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57" y="4999457"/>
            <a:ext cx="3157397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ECD95-2FDC-17AB-1C10-FDEDC0F4AD3F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76771-6198-ADAB-4233-C0605AD4793F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6E270-225E-A078-7F04-9DF2BAE76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48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Normalized (camera) coordinate system:</a:t>
                </a:r>
                <a:r>
                  <a:rPr lang="en-US" sz="2400" dirty="0"/>
                  <a:t> camera center is at the origin, the </a:t>
                </a:r>
                <a:r>
                  <a:rPr lang="en-US" sz="2400" i="1" dirty="0"/>
                  <a:t>principal axis</a:t>
                </a:r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-axis,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image plane are parallel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world</a:t>
                </a:r>
              </a:p>
              <a:p>
                <a:pPr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1507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  <a:blipFill>
                <a:blip r:embed="rId3"/>
                <a:stretch>
                  <a:fillRect l="-858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4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A414-4345-1C4F-95E0-B823B32E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non-linear,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6488-6970-6B43-A2BE-EEB58B54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C4948-4C74-B759-D7AD-5CDF37ADF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4" y="1676400"/>
            <a:ext cx="493037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68BDD-D0CD-45BF-DFC5-178583FD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800600"/>
            <a:ext cx="5448300" cy="1422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5B9918-ABF2-587F-1E83-9D33631345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743200" y="2209800"/>
            <a:ext cx="3810000" cy="1028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A5B82-0C00-0A55-1E61-F3D16CF36240}"/>
              </a:ext>
            </a:extLst>
          </p:cNvPr>
          <p:cNvSpPr txBox="1"/>
          <p:nvPr/>
        </p:nvSpPr>
        <p:spPr>
          <a:xfrm>
            <a:off x="6743700" y="1794301"/>
            <a:ext cx="4978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i’s are intrinsic parameters</a:t>
            </a:r>
          </a:p>
          <a:p>
            <a:r>
              <a:rPr lang="en-US" dirty="0"/>
              <a:t>(remember, this is upper triangular)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66D0A-C815-8E9F-0A2D-6A7245D00482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4076700"/>
            <a:ext cx="2432672" cy="873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3A90C5-8C14-5A2B-EFFD-E27A962742C6}"/>
              </a:ext>
            </a:extLst>
          </p:cNvPr>
          <p:cNvSpPr txBox="1"/>
          <p:nvPr/>
        </p:nvSpPr>
        <p:spPr>
          <a:xfrm>
            <a:off x="7614272" y="3492988"/>
            <a:ext cx="4687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e’s are extrinsic parameters</a:t>
            </a:r>
          </a:p>
          <a:p>
            <a:r>
              <a:rPr lang="en-US" dirty="0"/>
              <a:t>(they are constrained)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A6DA4C-E954-E114-D5B3-090D761C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464" y="4800600"/>
            <a:ext cx="6411536" cy="12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50B9-95B6-F821-BF01-6154550C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021D-E881-58C4-2ED6-64AD17BF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	chuck it into a constrained optimizer and run</a:t>
            </a:r>
          </a:p>
          <a:p>
            <a:r>
              <a:rPr lang="en-US" dirty="0"/>
              <a:t>         this fails – you need a good starting point</a:t>
            </a:r>
          </a:p>
          <a:p>
            <a:endParaRPr lang="en-US" dirty="0"/>
          </a:p>
          <a:p>
            <a:r>
              <a:rPr lang="en-US" dirty="0"/>
              <a:t>Start point: </a:t>
            </a:r>
          </a:p>
          <a:p>
            <a:r>
              <a:rPr lang="en-US" dirty="0"/>
              <a:t>         neat linear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7182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415837"/>
            <a:ext cx="6206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 on the camera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8CA3A-6BD1-389A-4C04-C6E388C48882}"/>
              </a:ext>
            </a:extLst>
          </p:cNvPr>
          <p:cNvSpPr txBox="1"/>
          <p:nvPr/>
        </p:nvSpPr>
        <p:spPr>
          <a:xfrm>
            <a:off x="533400" y="4612017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component of location of </a:t>
            </a:r>
            <a:r>
              <a:rPr lang="en-US" dirty="0" err="1"/>
              <a:t>i’th</a:t>
            </a:r>
            <a:r>
              <a:rPr lang="en-US" dirty="0"/>
              <a:t> point in image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13A56D-5EA9-136F-410A-F6EE3494B537}"/>
              </a:ext>
            </a:extLst>
          </p:cNvPr>
          <p:cNvCxnSpPr/>
          <p:nvPr/>
        </p:nvCxnSpPr>
        <p:spPr bwMode="auto">
          <a:xfrm flipV="1">
            <a:off x="3962400" y="3733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CF7DE-D9AA-BE0F-8869-5D20FEC4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79" y="988989"/>
            <a:ext cx="8784113" cy="30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0AE0-DC90-E5AF-4BBE-E411A48E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Calibration: 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F16A-2596-E573-65F8-E49920D3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points gives 2N homogeneous equations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camera matrix is 3 x 4 but scale doesn’t matter so there are</a:t>
            </a:r>
          </a:p>
          <a:p>
            <a:r>
              <a:rPr lang="en-US" dirty="0"/>
              <a:t>11 degrees of freedom – we can estimate it with 6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9142-D1ED-F74A-D7FF-2F68E7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7772400" cy="22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EB953-76BB-8544-9A19-C1ABB70F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Recall </a:t>
            </a:r>
            <a:r>
              <a:rPr lang="en-US" dirty="0" err="1"/>
              <a:t>homography</a:t>
            </a:r>
            <a:r>
              <a:rPr lang="en-US" dirty="0"/>
              <a:t> fitting: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657097"/>
            <a:ext cx="6206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/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/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/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/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  <a:blipFill>
                <a:blip r:embed="rId6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  <p:bldP spid="2" grpId="0"/>
      <p:bldP spid="9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One 2D/3D correspondence gives two linearly independent equations</a:t>
                </a:r>
              </a:p>
              <a:p>
                <a:pPr lvl="1"/>
                <a:r>
                  <a:rPr lang="en-US" sz="2400" dirty="0"/>
                  <a:t>The projection matrix has 11 degrees of freedom</a:t>
                </a:r>
              </a:p>
              <a:p>
                <a:pPr lvl="1"/>
                <a:r>
                  <a:rPr lang="en-US" sz="2400" dirty="0"/>
                  <a:t>6 correspondences needed for a minimal solution</a:t>
                </a:r>
              </a:p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/>
                  <a:t>Homogeneous least squares: 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800" dirty="0"/>
                  <a:t>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Solution is eigenvector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corresponding to smallest eigenvalue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6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/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r>
                  <a:rPr lang="en-US" dirty="0"/>
                  <a:t>What if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3D points are </a:t>
                </a:r>
                <a:r>
                  <a:rPr lang="en-US" i="1" dirty="0"/>
                  <a:t>coplanar</a:t>
                </a:r>
                <a:r>
                  <a:rPr lang="en-US" dirty="0"/>
                  <a:t>, i.e., there exists a set of line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l-GR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sz="2400" dirty="0"/>
                  <a:t>Then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Times New Roman" pitchFamily="18" charset="0"/>
                  </a:rPr>
                  <a:t>we will get </a:t>
                </a:r>
                <a:r>
                  <a:rPr lang="en-US" sz="2400" i="1" dirty="0">
                    <a:cs typeface="Times New Roman" pitchFamily="18" charset="0"/>
                  </a:rPr>
                  <a:t>degenerate solutions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5" t="-2169" r="-234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A1E90C-7508-5736-244F-827F8206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81200"/>
            <a:ext cx="7772400" cy="22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C85-4EC0-7C41-3F90-30267EAE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BE5C-894A-E37B-04F4-C2EC2005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1605-0E62-B7EF-2AC0-661BAF03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143000"/>
            <a:ext cx="1139952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F7E7-A200-00EE-FA8D-628E90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3585864"/>
            <a:ext cx="4178427" cy="212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893F-8A2D-1C50-B828-CFF228D45B5E}"/>
              </a:ext>
            </a:extLst>
          </p:cNvPr>
          <p:cNvSpPr txBox="1"/>
          <p:nvPr/>
        </p:nvSpPr>
        <p:spPr>
          <a:xfrm>
            <a:off x="1981200" y="312420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matrix is:</a:t>
            </a:r>
          </a:p>
        </p:txBody>
      </p:sp>
    </p:spTree>
    <p:extLst>
      <p:ext uri="{BB962C8B-B14F-4D97-AF65-F5344CB8AC3E}">
        <p14:creationId xmlns:p14="http://schemas.microsoft.com/office/powerpoint/2010/main" val="2259991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C85-4EC0-7C41-3F90-30267EAE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BE5C-894A-E37B-04F4-C2EC2005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1605-0E62-B7EF-2AC0-661BAF03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737156"/>
            <a:ext cx="1139952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F7E7-A200-00EE-FA8D-628E90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75474"/>
            <a:ext cx="4178427" cy="212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893F-8A2D-1C50-B828-CFF228D45B5E}"/>
              </a:ext>
            </a:extLst>
          </p:cNvPr>
          <p:cNvSpPr txBox="1"/>
          <p:nvPr/>
        </p:nvSpPr>
        <p:spPr>
          <a:xfrm>
            <a:off x="2294854" y="298492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matrix 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E2EDD-31C6-33FC-ABF1-526EFA4CA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9" y="3993106"/>
            <a:ext cx="11106987" cy="28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6FA-25A8-F085-9B9A-3D0E28B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FFB6-CCEE-5A17-D0FE-DC594D92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9BA9A-ABA6-B839-7645-1D0C9957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3" y="2133600"/>
            <a:ext cx="110245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6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959BB-578A-B646-B9EF-E25A152A4015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727E0-B4D9-B14F-B232-D76EA0BE345B}"/>
              </a:ext>
            </a:extLst>
          </p:cNvPr>
          <p:cNvSpPr/>
          <p:nvPr/>
        </p:nvSpPr>
        <p:spPr bwMode="auto">
          <a:xfrm>
            <a:off x="6934200" y="238048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8A7DB-9549-5847-84C5-7E2B481416C7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791B2-BDE4-9045-9980-A208A35ACB2A}"/>
              </a:ext>
            </a:extLst>
          </p:cNvPr>
          <p:cNvSpPr/>
          <p:nvPr/>
        </p:nvSpPr>
        <p:spPr bwMode="auto">
          <a:xfrm>
            <a:off x="8319409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/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blipFill>
                <a:blip r:embed="rId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/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/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3144429-19BB-7148-AA04-994D27FA8612}"/>
              </a:ext>
            </a:extLst>
          </p:cNvPr>
          <p:cNvSpPr txBox="1"/>
          <p:nvPr/>
        </p:nvSpPr>
        <p:spPr>
          <a:xfrm>
            <a:off x="7162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3D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/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B6FF63-D64B-7C41-80D6-BDC942E31298}"/>
              </a:ext>
            </a:extLst>
          </p:cNvPr>
          <p:cNvSpPr txBox="1"/>
          <p:nvPr/>
        </p:nvSpPr>
        <p:spPr>
          <a:xfrm>
            <a:off x="5910974" y="6096000"/>
            <a:ext cx="148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/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4B5DDDE-C1D1-F64B-AD16-822A4067F769}"/>
              </a:ext>
            </a:extLst>
          </p:cNvPr>
          <p:cNvSpPr txBox="1"/>
          <p:nvPr/>
        </p:nvSpPr>
        <p:spPr>
          <a:xfrm>
            <a:off x="2971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image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/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/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  <a:blipFill>
                <a:blip r:embed="rId11"/>
                <a:stretch>
                  <a:fillRect l="-94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/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/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3716F17-BE91-3D45-B2F7-F610A9C1D6FE}"/>
              </a:ext>
            </a:extLst>
          </p:cNvPr>
          <p:cNvSpPr txBox="1"/>
          <p:nvPr/>
        </p:nvSpPr>
        <p:spPr>
          <a:xfrm>
            <a:off x="9042549" y="5757331"/>
            <a:ext cx="226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Equality up to scale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F288B-99CF-AB47-87D2-BEA9EFDC92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3310" y="5269387"/>
            <a:ext cx="0" cy="487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25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5" grpId="0"/>
      <p:bldP spid="12" grpId="0"/>
      <p:bldP spid="17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6FA-25A8-F085-9B9A-3D0E28B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FFB6-CCEE-5A17-D0FE-DC594D92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81800-5321-E305-EDF7-ABEB5F4C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0" y="1059403"/>
            <a:ext cx="11180160" cy="51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9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/>
              <a:t>non-linear</a:t>
            </a:r>
            <a:r>
              <a:rPr lang="en-US" dirty="0"/>
              <a:t> methods are preferred</a:t>
            </a:r>
            <a:endParaRPr lang="en-US" sz="2400" dirty="0"/>
          </a:p>
          <a:p>
            <a:pPr lvl="1"/>
            <a:r>
              <a:rPr lang="en-US" sz="2400" dirty="0"/>
              <a:t>Can include radial distortion and constraints such as known focal length, orthogonality, visibility of points</a:t>
            </a:r>
          </a:p>
        </p:txBody>
      </p:sp>
    </p:spTree>
    <p:extLst>
      <p:ext uri="{BB962C8B-B14F-4D97-AF65-F5344CB8AC3E}">
        <p14:creationId xmlns:p14="http://schemas.microsoft.com/office/powerpoint/2010/main" val="5769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using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If world coordinates of reference 3D points are not known, </a:t>
            </a:r>
            <a:br>
              <a:rPr lang="en-US" dirty="0"/>
            </a:br>
            <a:r>
              <a:rPr lang="en-US" dirty="0"/>
              <a:t>in special cases, we may be able to use vanishing points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974850" y="471489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600"/>
              <a:t>	</a:t>
            </a: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9753600" y="6551694"/>
            <a:ext cx="2150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A. </a:t>
            </a:r>
            <a:r>
              <a:rPr lang="en-US" sz="1200" dirty="0" err="1"/>
              <a:t>Efros</a:t>
            </a:r>
            <a:r>
              <a:rPr lang="en-US" sz="1200" dirty="0"/>
              <a:t>, A. </a:t>
            </a:r>
            <a:r>
              <a:rPr lang="en-US" sz="1200" dirty="0" err="1"/>
              <a:t>Criminisi</a:t>
            </a:r>
            <a:endParaRPr lang="en-US" sz="1200" dirty="0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21" y="3416262"/>
            <a:ext cx="4081856" cy="30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84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using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If world coordinates of reference 3D points are not known, </a:t>
            </a:r>
            <a:br>
              <a:rPr lang="en-US" dirty="0"/>
            </a:br>
            <a:r>
              <a:rPr lang="en-US" dirty="0"/>
              <a:t>in special cases, we may be able to use vanishing points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974850" y="471489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600"/>
              <a:t>	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426980" y="2664134"/>
            <a:ext cx="7521271" cy="3812866"/>
            <a:chOff x="-6350" y="1157288"/>
            <a:chExt cx="9144000" cy="46355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25" y="2071688"/>
              <a:ext cx="4962525" cy="37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H="1">
              <a:off x="69850" y="2681288"/>
              <a:ext cx="5029200" cy="12954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 flipV="1">
              <a:off x="69850" y="3976688"/>
              <a:ext cx="3962400" cy="9906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69850" y="3595688"/>
              <a:ext cx="4038600" cy="3810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9850" y="3976688"/>
              <a:ext cx="4419600" cy="3048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69850" y="3748088"/>
              <a:ext cx="4419600" cy="2286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794250" y="4129088"/>
              <a:ext cx="4267200" cy="685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94250" y="3062288"/>
              <a:ext cx="4267200" cy="685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794250" y="3824288"/>
              <a:ext cx="4267200" cy="762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4794250" y="4052888"/>
              <a:ext cx="4267200" cy="5334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794250" y="3519488"/>
              <a:ext cx="4267200" cy="304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167565" y="4433888"/>
              <a:ext cx="1741488" cy="1168400"/>
              <a:chOff x="4519" y="3120"/>
              <a:chExt cx="1097" cy="736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4519" y="3408"/>
                <a:ext cx="920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FF6600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600" b="1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V="1">
                <a:off x="4848" y="3120"/>
                <a:ext cx="76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-6350" y="3976688"/>
              <a:ext cx="9144000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-6350" y="2224088"/>
              <a:ext cx="1828800" cy="1600200"/>
              <a:chOff x="0" y="1728"/>
              <a:chExt cx="1152" cy="1008"/>
            </a:xfrm>
          </p:grpSpPr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0" y="1728"/>
                <a:ext cx="1152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hlink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600" b="1" dirty="0">
                    <a:solidFill>
                      <a:srgbClr val="333399"/>
                    </a:solidFill>
                    <a:latin typeface="Tahoma" pitchFamily="34" charset="0"/>
                  </a:rPr>
                  <a:t> </a:t>
                </a:r>
                <a:r>
                  <a:rPr lang="en-US" sz="1600" b="1" dirty="0">
                    <a:solidFill>
                      <a:schemeClr val="hlink"/>
                    </a:solidFill>
                    <a:latin typeface="Tahoma" pitchFamily="34" charset="0"/>
                  </a:rPr>
                  <a:t>line</a:t>
                </a: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528" y="2208"/>
                <a:ext cx="192" cy="52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8100" y="3932258"/>
              <a:ext cx="1503370" cy="1533532"/>
              <a:chOff x="28" y="2804"/>
              <a:chExt cx="947" cy="966"/>
            </a:xfrm>
          </p:grpSpPr>
          <p:sp>
            <p:nvSpPr>
              <p:cNvPr id="31" name="Oval 30"/>
              <p:cNvSpPr>
                <a:spLocks noChangeAspect="1" noChangeArrowheads="1"/>
              </p:cNvSpPr>
              <p:nvPr/>
            </p:nvSpPr>
            <p:spPr bwMode="auto">
              <a:xfrm>
                <a:off x="28" y="2804"/>
                <a:ext cx="63" cy="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55" y="3322"/>
                <a:ext cx="920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flipH="1" flipV="1">
                <a:off x="96" y="2928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V="1">
              <a:off x="2432050" y="1462088"/>
              <a:ext cx="0" cy="3124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2798763" y="1462088"/>
              <a:ext cx="0" cy="3200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319463" y="1462088"/>
              <a:ext cx="0" cy="33528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4108450" y="1462088"/>
              <a:ext cx="0" cy="3505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4718050" y="1462088"/>
              <a:ext cx="0" cy="34290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5937250" y="1462088"/>
              <a:ext cx="0" cy="32766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V="1">
              <a:off x="5175250" y="1462088"/>
              <a:ext cx="0" cy="2057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6275389" y="1157288"/>
              <a:ext cx="2671763" cy="711200"/>
              <a:chOff x="4080" y="1248"/>
              <a:chExt cx="1683" cy="448"/>
            </a:xfrm>
          </p:grpSpPr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4158" y="1248"/>
                <a:ext cx="1605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 Vertical vanishing</a:t>
                </a:r>
              </a:p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 flipV="1">
                <a:off x="4080" y="124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</p:grpSp>
      <p:sp>
        <p:nvSpPr>
          <p:cNvPr id="39" name="TextBox 36">
            <a:extLst>
              <a:ext uri="{FF2B5EF4-FFF2-40B4-BE49-F238E27FC236}">
                <a16:creationId xmlns:a16="http://schemas.microsoft.com/office/drawing/2014/main" id="{0E6D7DAE-BB27-2649-882A-1E52E98E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551694"/>
            <a:ext cx="2150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A. </a:t>
            </a:r>
            <a:r>
              <a:rPr lang="en-US" sz="1200" dirty="0" err="1"/>
              <a:t>Efros</a:t>
            </a:r>
            <a:r>
              <a:rPr lang="en-US" sz="1200" dirty="0"/>
              <a:t>, A. </a:t>
            </a:r>
            <a:r>
              <a:rPr lang="en-US" sz="1200" dirty="0" err="1"/>
              <a:t>Criminisi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295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3D5A6-D09D-0043-ABCF-B97A7F083849}"/>
              </a:ext>
            </a:extLst>
          </p:cNvPr>
          <p:cNvGrpSpPr/>
          <p:nvPr/>
        </p:nvGrpSpPr>
        <p:grpSpPr>
          <a:xfrm>
            <a:off x="3962400" y="990600"/>
            <a:ext cx="839788" cy="2362200"/>
            <a:chOff x="3962400" y="990600"/>
            <a:chExt cx="839788" cy="236220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4800600" y="9906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962400" y="1828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3962400" y="2514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rot="10800000" flipH="1">
              <a:off x="3962400" y="990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Review: Vanishing points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971801" y="1219200"/>
            <a:ext cx="1056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>
                <a:cs typeface="Times New Roman" charset="0"/>
              </a:rPr>
              <a:t>image plane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657600" y="1524000"/>
            <a:ext cx="381000" cy="152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7812290" y="1966348"/>
            <a:ext cx="13750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cs typeface="Times New Roman" charset="0"/>
              </a:rPr>
              <a:t>line in the 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4" name="Rectangle 24"/>
              <p:cNvSpPr>
                <a:spLocks/>
              </p:cNvSpPr>
              <p:nvPr/>
            </p:nvSpPr>
            <p:spPr bwMode="auto">
              <a:xfrm>
                <a:off x="2014537" y="1828800"/>
                <a:ext cx="1414463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400" dirty="0">
                    <a:cs typeface="Times New Roman" charset="0"/>
                  </a:rPr>
                  <a:t>vanishing point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 </m:t>
                    </m:r>
                    <m:r>
                      <a:rPr lang="en-US" sz="1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charset="0"/>
                        <a:sym typeface="Times New Roman Bold" charset="0"/>
                      </a:rPr>
                      <m:t>𝒗</m:t>
                    </m:r>
                  </m:oMath>
                </a14:m>
                <a:endParaRPr lang="en-US" sz="1400" b="1" dirty="0"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</mc:Choice>
        <mc:Fallback xmlns="">
          <p:sp>
            <p:nvSpPr>
              <p:cNvPr id="2050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4537" y="1828800"/>
                <a:ext cx="1414463" cy="215900"/>
              </a:xfrm>
              <a:prstGeom prst="rect">
                <a:avLst/>
              </a:prstGeom>
              <a:blipFill>
                <a:blip r:embed="rId2"/>
                <a:stretch>
                  <a:fillRect l="-4464" t="-29412" b="-4705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429000" y="1975775"/>
            <a:ext cx="725662" cy="234025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20514818">
            <a:off x="4209021" y="2407614"/>
            <a:ext cx="3810000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9714818" flipH="1">
            <a:off x="4188478" y="2255765"/>
            <a:ext cx="113767" cy="742471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1" name="Rectangle 31"/>
          <p:cNvSpPr>
            <a:spLocks/>
          </p:cNvSpPr>
          <p:nvPr/>
        </p:nvSpPr>
        <p:spPr bwMode="auto">
          <a:xfrm>
            <a:off x="914400" y="3744913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50"/>
              </a:spcBef>
              <a:buFont typeface="Arial" pitchFamily="34" charset="0"/>
              <a:buChar char="•"/>
            </a:pPr>
            <a:r>
              <a:rPr lang="en-US" sz="2800" dirty="0">
                <a:sym typeface="Arial" charset="0"/>
              </a:rPr>
              <a:t>All lines having the same direction share the same vanishing point</a:t>
            </a:r>
          </a:p>
        </p:txBody>
      </p:sp>
      <p:sp>
        <p:nvSpPr>
          <p:cNvPr id="20512" name="Rectangle 32"/>
          <p:cNvSpPr>
            <a:spLocks/>
          </p:cNvSpPr>
          <p:nvPr/>
        </p:nvSpPr>
        <p:spPr bwMode="auto">
          <a:xfrm>
            <a:off x="2652780" y="2449513"/>
            <a:ext cx="67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 dirty="0">
                <a:cs typeface="Times New Roman" charset="0"/>
              </a:rPr>
              <a:t>camera</a:t>
            </a:r>
          </a:p>
          <a:p>
            <a:pPr marL="39688" algn="ctr"/>
            <a:r>
              <a:rPr lang="en-US" sz="1400" dirty="0">
                <a:cs typeface="Times New Roman" charset="0"/>
              </a:rPr>
              <a:t>center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28BA4D-F17E-5644-8EFE-1938017CD66A}"/>
              </a:ext>
            </a:extLst>
          </p:cNvPr>
          <p:cNvCxnSpPr>
            <a:cxnSpLocks/>
          </p:cNvCxnSpPr>
          <p:nvPr/>
        </p:nvCxnSpPr>
        <p:spPr bwMode="auto">
          <a:xfrm>
            <a:off x="3461928" y="2500694"/>
            <a:ext cx="1949600" cy="138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9CE00D-05D3-A143-9AF1-C23FAAC9B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461928" y="2340419"/>
            <a:ext cx="2894386" cy="160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EFC697-7A47-A746-A8D5-306FE3D48409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3776" y="2029500"/>
            <a:ext cx="3765224" cy="4617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Line 4">
            <a:extLst>
              <a:ext uri="{FF2B5EF4-FFF2-40B4-BE49-F238E27FC236}">
                <a16:creationId xmlns:a16="http://schemas.microsoft.com/office/drawing/2014/main" id="{7980E723-2FCD-524E-8FB1-01AB05ADA531}"/>
              </a:ext>
            </a:extLst>
          </p:cNvPr>
          <p:cNvSpPr>
            <a:spLocks noChangeShapeType="1"/>
          </p:cNvSpPr>
          <p:nvPr/>
        </p:nvSpPr>
        <p:spPr bwMode="auto">
          <a:xfrm rot="20514818" flipV="1">
            <a:off x="3345364" y="1756973"/>
            <a:ext cx="4620801" cy="2195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7B5AF7-4563-9A44-954B-E7EC7D972CC2}"/>
              </a:ext>
            </a:extLst>
          </p:cNvPr>
          <p:cNvSpPr/>
          <p:nvPr/>
        </p:nvSpPr>
        <p:spPr bwMode="auto">
          <a:xfrm>
            <a:off x="5356741" y="2608655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DE7827-FEB8-2E4B-A1AC-605DF4D93EE7}"/>
              </a:ext>
            </a:extLst>
          </p:cNvPr>
          <p:cNvSpPr/>
          <p:nvPr/>
        </p:nvSpPr>
        <p:spPr bwMode="auto">
          <a:xfrm>
            <a:off x="6260337" y="2295849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0AD571-E751-9A40-86C0-EFA2E0C5A7E9}"/>
              </a:ext>
            </a:extLst>
          </p:cNvPr>
          <p:cNvSpPr/>
          <p:nvPr/>
        </p:nvSpPr>
        <p:spPr bwMode="auto">
          <a:xfrm>
            <a:off x="7184723" y="1984930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768B13-C6FB-7C46-8AFC-7FC8F01045DB}"/>
              </a:ext>
            </a:extLst>
          </p:cNvPr>
          <p:cNvSpPr/>
          <p:nvPr/>
        </p:nvSpPr>
        <p:spPr bwMode="auto">
          <a:xfrm>
            <a:off x="3443961" y="2435338"/>
            <a:ext cx="111736" cy="11173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BAEDE98-89F3-0140-936D-65A617AF5C77}"/>
              </a:ext>
            </a:extLst>
          </p:cNvPr>
          <p:cNvSpPr/>
          <p:nvPr/>
        </p:nvSpPr>
        <p:spPr bwMode="auto">
          <a:xfrm>
            <a:off x="4198438" y="2527333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F2D886-7E93-1547-A488-B18A9FB89ACC}"/>
              </a:ext>
            </a:extLst>
          </p:cNvPr>
          <p:cNvSpPr/>
          <p:nvPr/>
        </p:nvSpPr>
        <p:spPr bwMode="auto">
          <a:xfrm>
            <a:off x="4184431" y="2428548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65D7535-C82B-A742-B8C7-4BCE781DDE66}"/>
              </a:ext>
            </a:extLst>
          </p:cNvPr>
          <p:cNvSpPr/>
          <p:nvPr/>
        </p:nvSpPr>
        <p:spPr bwMode="auto">
          <a:xfrm>
            <a:off x="4177767" y="2367826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988E27-A045-C54D-8A4F-FC23C6AAA4D9}"/>
              </a:ext>
            </a:extLst>
          </p:cNvPr>
          <p:cNvSpPr/>
          <p:nvPr/>
        </p:nvSpPr>
        <p:spPr bwMode="auto">
          <a:xfrm>
            <a:off x="4153208" y="2226553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 animBg="1"/>
      <p:bldP spid="20500" grpId="0" animBg="1"/>
      <p:bldP spid="20511" grpId="0" build="p" autoUpdateAnimBg="0" advAuto="1"/>
      <p:bldP spid="64" grpId="0" animBg="1"/>
      <p:bldP spid="41" grpId="0" animBg="1"/>
      <p:bldP spid="42" grpId="0" animBg="1"/>
      <p:bldP spid="43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3D5A6-D09D-0043-ABCF-B97A7F083849}"/>
              </a:ext>
            </a:extLst>
          </p:cNvPr>
          <p:cNvGrpSpPr/>
          <p:nvPr/>
        </p:nvGrpSpPr>
        <p:grpSpPr>
          <a:xfrm>
            <a:off x="3962400" y="990600"/>
            <a:ext cx="839788" cy="2362200"/>
            <a:chOff x="3962400" y="990600"/>
            <a:chExt cx="839788" cy="236220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4800600" y="9906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962400" y="1828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3962400" y="2514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rot="10800000" flipH="1">
              <a:off x="3962400" y="990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Computing vanishing points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20514818">
            <a:off x="4209021" y="2407614"/>
            <a:ext cx="3810000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9714818" flipH="1">
            <a:off x="4188478" y="2255765"/>
            <a:ext cx="113767" cy="742471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Line 4">
            <a:extLst>
              <a:ext uri="{FF2B5EF4-FFF2-40B4-BE49-F238E27FC236}">
                <a16:creationId xmlns:a16="http://schemas.microsoft.com/office/drawing/2014/main" id="{7980E723-2FCD-524E-8FB1-01AB05ADA531}"/>
              </a:ext>
            </a:extLst>
          </p:cNvPr>
          <p:cNvSpPr>
            <a:spLocks noChangeShapeType="1"/>
          </p:cNvSpPr>
          <p:nvPr/>
        </p:nvSpPr>
        <p:spPr bwMode="auto">
          <a:xfrm rot="20514818" flipV="1">
            <a:off x="3345364" y="1756973"/>
            <a:ext cx="4620801" cy="2195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7B5AF7-4563-9A44-954B-E7EC7D972CC2}"/>
              </a:ext>
            </a:extLst>
          </p:cNvPr>
          <p:cNvSpPr/>
          <p:nvPr/>
        </p:nvSpPr>
        <p:spPr bwMode="auto">
          <a:xfrm>
            <a:off x="5356741" y="2608655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0AD571-E751-9A40-86C0-EFA2E0C5A7E9}"/>
              </a:ext>
            </a:extLst>
          </p:cNvPr>
          <p:cNvSpPr/>
          <p:nvPr/>
        </p:nvSpPr>
        <p:spPr bwMode="auto">
          <a:xfrm>
            <a:off x="7184723" y="1984930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768B13-C6FB-7C46-8AFC-7FC8F01045DB}"/>
              </a:ext>
            </a:extLst>
          </p:cNvPr>
          <p:cNvSpPr/>
          <p:nvPr/>
        </p:nvSpPr>
        <p:spPr bwMode="auto">
          <a:xfrm>
            <a:off x="3443961" y="2435338"/>
            <a:ext cx="111736" cy="11173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F2D886-7E93-1547-A488-B18A9FB89ACC}"/>
              </a:ext>
            </a:extLst>
          </p:cNvPr>
          <p:cNvSpPr/>
          <p:nvPr/>
        </p:nvSpPr>
        <p:spPr bwMode="auto">
          <a:xfrm>
            <a:off x="4184431" y="2428548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988E27-A045-C54D-8A4F-FC23C6AAA4D9}"/>
              </a:ext>
            </a:extLst>
          </p:cNvPr>
          <p:cNvSpPr/>
          <p:nvPr/>
        </p:nvSpPr>
        <p:spPr bwMode="auto">
          <a:xfrm>
            <a:off x="4153208" y="2226553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DEE564F5-402B-2446-B93A-F52B1AD6E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5917538"/>
                <a:ext cx="10363200" cy="635662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𝑿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∞</m:t>
                    </m:r>
                  </m:oMath>
                </a14:m>
                <a:r>
                  <a:rPr lang="en-US" sz="2400" baseline="-25000" dirty="0">
                    <a:latin typeface="Times New Roman Bold" pitchFamily="18" charset="0"/>
                    <a:cs typeface="Times New Roman Bold" pitchFamily="18" charset="0"/>
                  </a:rPr>
                  <a:t> </a:t>
                </a:r>
                <a:r>
                  <a:rPr lang="en-US" sz="2400" dirty="0">
                    <a:cs typeface="Times New Roman Bold" pitchFamily="18" charset="0"/>
                  </a:rPr>
                  <a:t>is a </a:t>
                </a:r>
                <a:r>
                  <a:rPr lang="en-US" sz="2400" i="1" dirty="0">
                    <a:cs typeface="Times New Roman Bold" pitchFamily="18" charset="0"/>
                  </a:rPr>
                  <a:t>point at infinity,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𝒗</m:t>
                    </m:r>
                  </m:oMath>
                </a14:m>
                <a:r>
                  <a:rPr lang="en-US" sz="2400" b="1" i="1" dirty="0">
                    <a:cs typeface="Times New Roman Bold" pitchFamily="18" charset="0"/>
                  </a:rPr>
                  <a:t> </a:t>
                </a:r>
                <a:r>
                  <a:rPr lang="en-US" sz="2400" dirty="0">
                    <a:cs typeface="Times New Roman Bold" pitchFamily="18" charset="0"/>
                  </a:rPr>
                  <a:t>is its projection: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Bold" pitchFamily="18" charset="0"/>
                      </a:rPr>
                      <m:t>≅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𝑷𝑿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∞</m:t>
                    </m:r>
                  </m:oMath>
                </a14:m>
                <a:endParaRPr lang="en-US" sz="2400" baseline="-25000" dirty="0">
                  <a:solidFill>
                    <a:srgbClr val="7030A0"/>
                  </a:solidFill>
                  <a:latin typeface="Times New Roman Bold" pitchFamily="18" charset="0"/>
                  <a:cs typeface="Times New Roman Bold" pitchFamily="18" charset="0"/>
                </a:endParaRPr>
              </a:p>
            </p:txBody>
          </p:sp>
        </mc:Choice>
        <mc:Fallback xmlns="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DEE564F5-402B-2446-B93A-F52B1AD6E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5917538"/>
                <a:ext cx="10363200" cy="635662"/>
              </a:xfrm>
              <a:blipFill>
                <a:blip r:embed="rId2"/>
                <a:stretch>
                  <a:fillRect l="-85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9F602-3A90-CF4D-8F91-050906375413}"/>
                  </a:ext>
                </a:extLst>
              </p:cNvPr>
              <p:cNvSpPr txBox="1"/>
              <p:nvPr/>
            </p:nvSpPr>
            <p:spPr>
              <a:xfrm>
                <a:off x="2362200" y="4429045"/>
                <a:ext cx="2421817" cy="1389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9F602-3A90-CF4D-8F91-05090637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429045"/>
                <a:ext cx="2421817" cy="1389611"/>
              </a:xfrm>
              <a:prstGeom prst="rect">
                <a:avLst/>
              </a:prstGeom>
              <a:blipFill>
                <a:blip r:embed="rId3"/>
                <a:stretch>
                  <a:fillRect l="-208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F9565-BF02-A944-8FC2-D878A55FC0E0}"/>
                  </a:ext>
                </a:extLst>
              </p:cNvPr>
              <p:cNvSpPr/>
              <p:nvPr/>
            </p:nvSpPr>
            <p:spPr>
              <a:xfrm>
                <a:off x="4734278" y="4343400"/>
                <a:ext cx="2340321" cy="155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F9565-BF02-A944-8FC2-D878A55FC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78" y="4343400"/>
                <a:ext cx="2340321" cy="155202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944A0-01B0-4945-98EF-94C9C903E693}"/>
                  </a:ext>
                </a:extLst>
              </p:cNvPr>
              <p:cNvSpPr txBox="1"/>
              <p:nvPr/>
            </p:nvSpPr>
            <p:spPr>
              <a:xfrm>
                <a:off x="7676488" y="4429045"/>
                <a:ext cx="1707070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944A0-01B0-4945-98EF-94C9C903E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88" y="4429045"/>
                <a:ext cx="1707070" cy="1379608"/>
              </a:xfrm>
              <a:prstGeom prst="rect">
                <a:avLst/>
              </a:prstGeom>
              <a:blipFill>
                <a:blip r:embed="rId5"/>
                <a:stretch>
                  <a:fillRect l="-2206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6B54FE-1DDD-7745-907E-3A8F8B6A6B3A}"/>
                  </a:ext>
                </a:extLst>
              </p:cNvPr>
              <p:cNvSpPr/>
              <p:nvPr/>
            </p:nvSpPr>
            <p:spPr>
              <a:xfrm>
                <a:off x="3931466" y="1812629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 Bold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6B54FE-1DDD-7745-907E-3A8F8B6A6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466" y="1812629"/>
                <a:ext cx="4539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6D445-2BE2-4846-9E3D-53EF1406F774}"/>
                  </a:ext>
                </a:extLst>
              </p:cNvPr>
              <p:cNvSpPr/>
              <p:nvPr/>
            </p:nvSpPr>
            <p:spPr>
              <a:xfrm>
                <a:off x="5401311" y="2715021"/>
                <a:ext cx="6254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6D445-2BE2-4846-9E3D-53EF1406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11" y="2715021"/>
                <a:ext cx="62542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B64A2A-CCC5-1B4A-8766-334055A71A56}"/>
                  </a:ext>
                </a:extLst>
              </p:cNvPr>
              <p:cNvSpPr/>
              <p:nvPr/>
            </p:nvSpPr>
            <p:spPr>
              <a:xfrm>
                <a:off x="7073431" y="2114926"/>
                <a:ext cx="600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B64A2A-CCC5-1B4A-8766-334055A71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31" y="2114926"/>
                <a:ext cx="60099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1CA90E-CC2F-6547-8E5D-8323C8FBE56D}"/>
                  </a:ext>
                </a:extLst>
              </p:cNvPr>
              <p:cNvSpPr/>
              <p:nvPr/>
            </p:nvSpPr>
            <p:spPr>
              <a:xfrm>
                <a:off x="914400" y="3397498"/>
                <a:ext cx="10515600" cy="8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 Bold" pitchFamily="18" charset="0"/>
                  </a:rPr>
                  <a:t>Let’s parameterize the line using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,1)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cs typeface="Times New Roman Bold" pitchFamily="18" charset="0"/>
                  </a:rPr>
                  <a:t> and direction vector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𝑫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cs typeface="Times New Roman Bold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1CA90E-CC2F-6547-8E5D-8323C8FBE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97498"/>
                <a:ext cx="10515600" cy="837537"/>
              </a:xfrm>
              <a:prstGeom prst="rect">
                <a:avLst/>
              </a:prstGeom>
              <a:blipFill>
                <a:blip r:embed="rId9"/>
                <a:stretch>
                  <a:fillRect l="-845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3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2" grpId="0"/>
      <p:bldP spid="4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Consider a scene with three orthogonal vanishing directions: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sz="800" dirty="0"/>
              </a:p>
              <a:p>
                <a:pPr marL="0" indent="0"/>
                <a:endParaRPr lang="en-US" sz="800" dirty="0"/>
              </a:p>
              <a:p>
                <a:pPr marL="0" indent="0"/>
                <a:endParaRPr lang="en-US" sz="800" dirty="0"/>
              </a:p>
              <a:p>
                <a:pPr marL="0" indent="0"/>
                <a:endParaRPr lang="en-US" sz="8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finite</a:t>
                </a:r>
                <a:r>
                  <a:rPr lang="en-US" dirty="0"/>
                  <a:t> vanishing points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infinite</a:t>
                </a:r>
                <a:r>
                  <a:rPr lang="en-US" dirty="0"/>
                  <a:t> vanishing point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743201" y="1676400"/>
            <a:ext cx="6728298" cy="3840436"/>
            <a:chOff x="152400" y="1868484"/>
            <a:chExt cx="7856723" cy="4484528"/>
          </a:xfrm>
        </p:grpSpPr>
        <p:sp>
          <p:nvSpPr>
            <p:cNvPr id="9" name="TextBox 11"/>
            <p:cNvSpPr txBox="1"/>
            <p:nvPr/>
          </p:nvSpPr>
          <p:spPr>
            <a:xfrm>
              <a:off x="152400" y="3200400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48" y="1868484"/>
              <a:ext cx="4730497" cy="372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8"/>
                <p:cNvSpPr txBox="1"/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0"/>
                <p:cNvSpPr txBox="1"/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103424" y="5638800"/>
              <a:ext cx="1976" cy="714212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/>
                <p:cNvSpPr txBox="1"/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FF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1"/>
            <p:cNvSpPr txBox="1"/>
            <p:nvPr/>
          </p:nvSpPr>
          <p:spPr>
            <a:xfrm>
              <a:off x="7086600" y="2967335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5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107442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Consider a scene with three orthogonal vanishing directions: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We can align the world coordinate system with these directions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B547D-2E9E-3049-9EA9-E35FF42BB742}"/>
              </a:ext>
            </a:extLst>
          </p:cNvPr>
          <p:cNvGrpSpPr/>
          <p:nvPr/>
        </p:nvGrpSpPr>
        <p:grpSpPr>
          <a:xfrm>
            <a:off x="2743201" y="1676400"/>
            <a:ext cx="6728298" cy="3840436"/>
            <a:chOff x="152400" y="1868484"/>
            <a:chExt cx="7856723" cy="4484528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4B74B516-C4AC-6A44-BBAA-DD8A446167A6}"/>
                </a:ext>
              </a:extLst>
            </p:cNvPr>
            <p:cNvSpPr txBox="1"/>
            <p:nvPr/>
          </p:nvSpPr>
          <p:spPr>
            <a:xfrm>
              <a:off x="152400" y="3200400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1A4A033-B14E-8042-B8DB-33F562E72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48" y="1868484"/>
              <a:ext cx="4730497" cy="372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C77BEE5-AB75-1C4A-8F6C-5FD7F3F82A83}"/>
                    </a:ext>
                  </a:extLst>
                </p:cNvPr>
                <p:cNvSpPr txBox="1"/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C77BEE5-AB75-1C4A-8F6C-5FD7F3F82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9486687B-E56F-2040-9805-760B9E75B4B0}"/>
                    </a:ext>
                  </a:extLst>
                </p:cNvPr>
                <p:cNvSpPr txBox="1"/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9486687B-E56F-2040-9805-760B9E75B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715E61-FE48-474C-863B-96538C0C740A}"/>
                </a:ext>
              </a:extLst>
            </p:cNvPr>
            <p:cNvCxnSpPr/>
            <p:nvPr/>
          </p:nvCxnSpPr>
          <p:spPr>
            <a:xfrm>
              <a:off x="5103424" y="5638800"/>
              <a:ext cx="1976" cy="714212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4">
                  <a:extLst>
                    <a:ext uri="{FF2B5EF4-FFF2-40B4-BE49-F238E27FC236}">
                      <a16:creationId xmlns:a16="http://schemas.microsoft.com/office/drawing/2014/main" id="{10AD7682-513E-8C4C-B6AA-455CF927830E}"/>
                    </a:ext>
                  </a:extLst>
                </p:cNvPr>
                <p:cNvSpPr txBox="1"/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FF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4">
                  <a:extLst>
                    <a:ext uri="{FF2B5EF4-FFF2-40B4-BE49-F238E27FC236}">
                      <a16:creationId xmlns:a16="http://schemas.microsoft.com/office/drawing/2014/main" id="{10AD7682-513E-8C4C-B6AA-455CF9278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C5503581-B0C4-2944-AFB0-52A8AD6D7498}"/>
                </a:ext>
              </a:extLst>
            </p:cNvPr>
            <p:cNvSpPr txBox="1"/>
            <p:nvPr/>
          </p:nvSpPr>
          <p:spPr>
            <a:xfrm>
              <a:off x="7086600" y="2967335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902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857827" y="1219200"/>
                <a:ext cx="5170903" cy="1395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27" y="1219200"/>
                <a:ext cx="5170903" cy="1395895"/>
              </a:xfrm>
              <a:prstGeom prst="rect">
                <a:avLst/>
              </a:prstGeom>
              <a:blipFill>
                <a:blip r:embed="rId2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81608" y="990600"/>
                <a:ext cx="525259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08" y="990600"/>
                <a:ext cx="525259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542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54227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6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3324225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Intrinsic </a:t>
            </a:r>
            <a:r>
              <a:rPr lang="en-US" sz="1400" b="1" dirty="0"/>
              <a:t>camera parameters</a:t>
            </a:r>
            <a:r>
              <a:rPr lang="en-US" sz="1400" dirty="0"/>
              <a:t>: principal point,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6325C1-63E3-1642-BC7A-2D9EC785B8D5}"/>
              </a:ext>
            </a:extLst>
          </p:cNvPr>
          <p:cNvSpPr txBox="1"/>
          <p:nvPr/>
        </p:nvSpPr>
        <p:spPr>
          <a:xfrm>
            <a:off x="6811749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Extrinsic </a:t>
            </a:r>
            <a:r>
              <a:rPr lang="en-US" sz="1400" b="1" dirty="0"/>
              <a:t>camera parameters</a:t>
            </a:r>
            <a:r>
              <a:rPr lang="en-US" sz="1400" dirty="0"/>
              <a:t>: rotation, translation</a:t>
            </a:r>
          </a:p>
        </p:txBody>
      </p:sp>
    </p:spTree>
    <p:extLst>
      <p:ext uri="{BB962C8B-B14F-4D97-AF65-F5344CB8AC3E}">
        <p14:creationId xmlns:p14="http://schemas.microsoft.com/office/powerpoint/2010/main" val="8757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3" grpId="0"/>
      <p:bldP spid="26" grpId="0"/>
      <p:bldP spid="27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637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63716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17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A76E67A-98A3-E24D-8C03-CAC7458C14C9}"/>
              </a:ext>
            </a:extLst>
          </p:cNvPr>
          <p:cNvSpPr/>
          <p:nvPr/>
        </p:nvSpPr>
        <p:spPr bwMode="auto">
          <a:xfrm rot="5400000">
            <a:off x="3183583" y="2305050"/>
            <a:ext cx="304800" cy="28575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BB92A-A8EB-2E4E-8E29-8C18A8A8C7EA}"/>
                  </a:ext>
                </a:extLst>
              </p:cNvPr>
              <p:cNvSpPr txBox="1"/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Vanishing points in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directions</a:t>
                </a:r>
              </a:p>
              <a:p>
                <a:pPr algn="ctr"/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BB92A-A8EB-2E4E-8E29-8C18A8A8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blipFill>
                <a:blip r:embed="rId8"/>
                <a:stretch>
                  <a:fillRect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A76E67A-98A3-E24D-8C03-CAC7458C14C9}"/>
              </a:ext>
            </a:extLst>
          </p:cNvPr>
          <p:cNvSpPr/>
          <p:nvPr/>
        </p:nvSpPr>
        <p:spPr bwMode="auto">
          <a:xfrm rot="5400000">
            <a:off x="3183583" y="2305050"/>
            <a:ext cx="304800" cy="28575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6DEFD-A6B9-4C4F-9F9C-2DA10177A049}"/>
              </a:ext>
            </a:extLst>
          </p:cNvPr>
          <p:cNvSpPr txBox="1"/>
          <p:nvPr/>
        </p:nvSpPr>
        <p:spPr>
          <a:xfrm>
            <a:off x="5241417" y="3945042"/>
            <a:ext cx="260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Projection of world origin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0C561-9F9C-2743-80A2-1FC5F6FBB9BA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H="1" flipV="1">
            <a:off x="5351782" y="3482256"/>
            <a:ext cx="294981" cy="480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D1A3A-D567-3D49-9E4B-58FA722FE2E1}"/>
              </a:ext>
            </a:extLst>
          </p:cNvPr>
          <p:cNvSpPr/>
          <p:nvPr/>
        </p:nvSpPr>
        <p:spPr>
          <a:xfrm>
            <a:off x="685800" y="5446693"/>
            <a:ext cx="1059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Problem: this only gives us the four columns up to independent scale factors, additional constraints needed to solve for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DCAA8-2191-9A40-8782-8179E3513B27}"/>
                  </a:ext>
                </a:extLst>
              </p:cNvPr>
              <p:cNvSpPr txBox="1"/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Vanishing points in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directions</a:t>
                </a:r>
              </a:p>
              <a:p>
                <a:pPr algn="ctr"/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DCAA8-2191-9A40-8782-8179E351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blipFill>
                <a:blip r:embed="rId8"/>
                <a:stretch>
                  <a:fillRect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6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 us align the world coordinate system with three orthogonal vanishing directions in the scene: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/>
              <p:nvPr/>
            </p:nvSpPr>
            <p:spPr>
              <a:xfrm>
                <a:off x="7772400" y="2209800"/>
                <a:ext cx="2847190" cy="7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209800"/>
                <a:ext cx="2847190" cy="756617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0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 us align the world coordinate system with three orthogonal vanishing directions in the scene: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Orthogonality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/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𝑲𝑹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/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E4221A17-DF3C-FC4A-9392-76756ECE3F9E}"/>
              </a:ext>
            </a:extLst>
          </p:cNvPr>
          <p:cNvSpPr/>
          <p:nvPr/>
        </p:nvSpPr>
        <p:spPr bwMode="auto">
          <a:xfrm rot="5400000">
            <a:off x="4973933" y="4398666"/>
            <a:ext cx="186731" cy="1295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03199B6-36EC-1C41-AFF7-A7D1A8F77A48}"/>
              </a:ext>
            </a:extLst>
          </p:cNvPr>
          <p:cNvSpPr/>
          <p:nvPr/>
        </p:nvSpPr>
        <p:spPr bwMode="auto">
          <a:xfrm rot="5400000">
            <a:off x="6282575" y="4398665"/>
            <a:ext cx="160249" cy="12954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C4A120-1264-2D47-8786-2B80C6C92E88}"/>
                  </a:ext>
                </a:extLst>
              </p:cNvPr>
              <p:cNvSpPr/>
              <p:nvPr/>
            </p:nvSpPr>
            <p:spPr>
              <a:xfrm>
                <a:off x="4769620" y="5138752"/>
                <a:ext cx="595356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C4A120-1264-2D47-8786-2B80C6C92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20" y="5138752"/>
                <a:ext cx="595356" cy="481863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C57597-4110-7349-A03D-81B45F718CC3}"/>
                  </a:ext>
                </a:extLst>
              </p:cNvPr>
              <p:cNvSpPr/>
              <p:nvPr/>
            </p:nvSpPr>
            <p:spPr>
              <a:xfrm>
                <a:off x="6094292" y="5133974"/>
                <a:ext cx="536814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C57597-4110-7349-A03D-81B45F718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92" y="5133974"/>
                <a:ext cx="536814" cy="49141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8" grpId="0" animBg="1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 us align the world coordinate system with three orthogonal vanishing directions in the scene: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Orthogonality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Extrinsic parameter matrix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) disappears and we are left with constraints on the calibration matrix!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/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D8D564-4098-214D-A467-BBD110ACB59F}"/>
                  </a:ext>
                </a:extLst>
              </p:cNvPr>
              <p:cNvSpPr txBox="1"/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𝑲𝑹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D8D564-4098-214D-A467-BBD110AC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83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3200" dirty="0">
                    <a:solidFill>
                      <a:srgbClr val="7030A0"/>
                    </a:solidFill>
                  </a:rPr>
                </a:br>
                <a:endParaRPr lang="en-US" sz="32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8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How many constraints do we get?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Three: one for each pair of vanishing points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How many unknown parameters does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 have?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Three: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A couple of complications: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The constraints are nonlinear, but it’s not hard to do the algebra (omitted)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At least two </a:t>
                </a:r>
                <a:r>
                  <a:rPr lang="en-US" sz="2400" i="1" dirty="0"/>
                  <a:t>finite</a:t>
                </a:r>
                <a:r>
                  <a:rPr lang="en-US" sz="2400" dirty="0"/>
                  <a:t> vanishing points are needed to solve for both focal length and principal point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2"/>
                <a:stretch>
                  <a:fillRect l="-1103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990601"/>
            <a:ext cx="8505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86201"/>
            <a:ext cx="2620245" cy="211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86199"/>
            <a:ext cx="2686055" cy="21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1"/>
            <a:ext cx="2696648" cy="20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019800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solve for focal length, principal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6027004"/>
            <a:ext cx="262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Cannot recover focal length, principal point is the third vanishing point</a:t>
            </a:r>
          </a:p>
        </p:txBody>
      </p:sp>
    </p:spTree>
    <p:extLst>
      <p:ext uri="{BB962C8B-B14F-4D97-AF65-F5344CB8AC3E}">
        <p14:creationId xmlns:p14="http://schemas.microsoft.com/office/powerpoint/2010/main" val="1014414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Constraints on vanishing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just used orthogonality constraints to solve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Now we have: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br>
                  <a:rPr lang="en-US" dirty="0"/>
                </a:br>
                <a:endParaRPr lang="en-US" sz="1200" dirty="0"/>
              </a:p>
              <a:p>
                <a:pPr marL="0" indent="0"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Notice: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 algn="ctr"/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scale ambiguity goes away since we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CD64BE-E6A9-7B48-814B-F9DF20956DCA}"/>
                  </a:ext>
                </a:extLst>
              </p:cNvPr>
              <p:cNvSpPr/>
              <p:nvPr/>
            </p:nvSpPr>
            <p:spPr>
              <a:xfrm>
                <a:off x="8534400" y="3352800"/>
                <a:ext cx="8849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CD64BE-E6A9-7B48-814B-F9DF20956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352800"/>
                <a:ext cx="884922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for intrinsic parameters (focal length, principal point) using three orthogonal vanishing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extrinsic parameters (rotation) directly from vanishing points once calibration matrix is known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Advantages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No need for calibration chart, 2D-3D correspondences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Could be completely automatic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Disadvantages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Only applies to certain kinds of scenes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It is tricky to accurately localize vanishing points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Need at least two finite vanishing points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51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/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4552950" y="6550223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General</a:t>
            </a:r>
            <a:r>
              <a:rPr lang="en-US" sz="1400" dirty="0"/>
              <a:t> 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3B89A17B-73EE-EB44-925F-161325246851}"/>
              </a:ext>
            </a:extLst>
          </p:cNvPr>
          <p:cNvSpPr/>
          <p:nvPr/>
        </p:nvSpPr>
        <p:spPr bwMode="auto">
          <a:xfrm rot="5400000">
            <a:off x="5973522" y="3608626"/>
            <a:ext cx="302103" cy="49720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A215-FEBD-8635-C30C-F4A8932E8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8084-4F0F-2DBB-E5F9-981A4781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 camera views a plane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25E6C-E8AD-AF61-2CB0-7B12F5DB3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 the plane at Z=0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Simplify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B4D72E-6BC5-375B-FE02-7D754FBD0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71600" y="1093609"/>
            <a:ext cx="5080000" cy="1072718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7E600-C848-126A-5020-4C0EF9CC8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429000"/>
            <a:ext cx="1778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3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1F48-1045-ECEF-316E-E10CB527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90B7-60BB-7B8B-254B-AE1C327A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 camera views a plane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3A2E83-255F-A6F6-2A7B-D7B5D1529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Transformation simplifies to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056BE-5FF1-FE95-1717-DBF474CF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21608"/>
            <a:ext cx="39751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3C06B-E28E-ECDC-B79F-664BDCC89EBF}"/>
              </a:ext>
            </a:extLst>
          </p:cNvPr>
          <p:cNvSpPr txBox="1"/>
          <p:nvPr/>
        </p:nvSpPr>
        <p:spPr>
          <a:xfrm>
            <a:off x="3505200" y="4267200"/>
            <a:ext cx="797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</a:t>
            </a:r>
            <a:r>
              <a:rPr lang="en-US" dirty="0" err="1"/>
              <a:t>homography</a:t>
            </a:r>
            <a:endParaRPr lang="en-US" dirty="0"/>
          </a:p>
          <a:p>
            <a:r>
              <a:rPr lang="en-US" dirty="0"/>
              <a:t>	but may not be a general projective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720762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6288-F77D-A940-527A-C58C6289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camera rotates about the focal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6C955-6334-BA4E-07E4-0D11116E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1684460"/>
            <a:ext cx="2946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153DE-4D44-6D2F-7F43-1DF59B02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04" y="3886200"/>
            <a:ext cx="5321300" cy="110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7E3FB2-FAA7-A936-DA1A-0F19E01D8250}"/>
              </a:ext>
            </a:extLst>
          </p:cNvPr>
          <p:cNvSpPr txBox="1"/>
          <p:nvPr/>
        </p:nvSpPr>
        <p:spPr>
          <a:xfrm>
            <a:off x="609600" y="1684460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4D204-948D-D10C-ADCC-5ED59D546640}"/>
              </a:ext>
            </a:extLst>
          </p:cNvPr>
          <p:cNvSpPr txBox="1"/>
          <p:nvPr/>
        </p:nvSpPr>
        <p:spPr>
          <a:xfrm>
            <a:off x="609600" y="422676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AED98-B317-F6A5-20B5-6DC314C8CC6C}"/>
              </a:ext>
            </a:extLst>
          </p:cNvPr>
          <p:cNvSpPr txBox="1"/>
          <p:nvPr/>
        </p:nvSpPr>
        <p:spPr>
          <a:xfrm>
            <a:off x="6072554" y="5522611"/>
            <a:ext cx="6017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t must be zero, because the focal point</a:t>
            </a:r>
          </a:p>
          <a:p>
            <a:r>
              <a:rPr lang="en-US" dirty="0"/>
              <a:t>doesn’t change (no translation)</a:t>
            </a:r>
          </a:p>
          <a:p>
            <a:r>
              <a:rPr lang="en-US" dirty="0"/>
              <a:t>Check – 0, 0, 0, 1 will be </a:t>
            </a:r>
            <a:r>
              <a:rPr lang="en-US" dirty="0" err="1"/>
              <a:t>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65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8311B-4D0F-B062-5A09-461223BA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AFA-C3F9-5994-3C4F-81540679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camera rotates about the focal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3C18C-719B-E61B-2D90-D53756B3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1684460"/>
            <a:ext cx="2946400" cy="46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F7E6D-1ABF-971F-CC01-F5B74F50B808}"/>
              </a:ext>
            </a:extLst>
          </p:cNvPr>
          <p:cNvSpPr txBox="1"/>
          <p:nvPr/>
        </p:nvSpPr>
        <p:spPr>
          <a:xfrm>
            <a:off x="609600" y="1684460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9A6FD-67A7-B83D-D0DA-5F0D34CF5FA3}"/>
              </a:ext>
            </a:extLst>
          </p:cNvPr>
          <p:cNvSpPr txBox="1"/>
          <p:nvPr/>
        </p:nvSpPr>
        <p:spPr>
          <a:xfrm>
            <a:off x="609600" y="422676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4A444-FA3A-C6D3-859C-A6979EF4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930141"/>
            <a:ext cx="7772400" cy="10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01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61BA-C678-CEAF-CCB9-22B39449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CB6D-63B4-231D-737D-3821121E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camera rotates about the focal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55CB6-A3AC-7647-9BE8-B5022F96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1684460"/>
            <a:ext cx="2946400" cy="46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A52051-AEF5-1162-874F-CF63A5C35221}"/>
              </a:ext>
            </a:extLst>
          </p:cNvPr>
          <p:cNvSpPr txBox="1"/>
          <p:nvPr/>
        </p:nvSpPr>
        <p:spPr>
          <a:xfrm>
            <a:off x="609600" y="1684460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9908B-166D-A722-ABDE-EE2F4A07DBB9}"/>
              </a:ext>
            </a:extLst>
          </p:cNvPr>
          <p:cNvSpPr txBox="1"/>
          <p:nvPr/>
        </p:nvSpPr>
        <p:spPr>
          <a:xfrm>
            <a:off x="609600" y="2685352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39ECD-98EA-4361-4998-1FE7F5D4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0" y="2959589"/>
            <a:ext cx="7772400" cy="1856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3761F-F394-B208-D432-E2293BE41CDC}"/>
              </a:ext>
            </a:extLst>
          </p:cNvPr>
          <p:cNvSpPr txBox="1"/>
          <p:nvPr/>
        </p:nvSpPr>
        <p:spPr>
          <a:xfrm>
            <a:off x="533400" y="5791200"/>
            <a:ext cx="9890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Rotate about the focal point == apply a particular </a:t>
            </a:r>
            <a:r>
              <a:rPr lang="en-US" dirty="0" err="1"/>
              <a:t>homography</a:t>
            </a:r>
            <a:r>
              <a:rPr lang="en-US" dirty="0"/>
              <a:t> to image</a:t>
            </a:r>
          </a:p>
          <a:p>
            <a:r>
              <a:rPr lang="en-US" dirty="0"/>
              <a:t>Notice intrinsics matter here, </a:t>
            </a:r>
            <a:r>
              <a:rPr lang="en-US"/>
              <a:t>entirely appropriate</a:t>
            </a:r>
          </a:p>
        </p:txBody>
      </p:sp>
    </p:spTree>
    <p:extLst>
      <p:ext uri="{BB962C8B-B14F-4D97-AF65-F5344CB8AC3E}">
        <p14:creationId xmlns:p14="http://schemas.microsoft.com/office/powerpoint/2010/main" val="3524003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9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469" y="2438400"/>
            <a:ext cx="259484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3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3352800" y="310896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64008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9372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84C48E7-1765-B945-A527-041DDF56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4" y="2496493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7CFA9C76-76A2-504E-A758-8A134F1EA3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64606" y="3843487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E42995-D514-A343-82D4-96E550A0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6" y="4418957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C0923196-A87E-6541-B525-A6B77314977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747794" y="4035575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FB4DEA1-0F64-2C44-B03D-145E917F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1" y="4674544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E8C1E81-738D-FE43-878E-310288C8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477694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525BAB1-DE17-0E4F-950F-E6C177C2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6" y="498886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5911424D-0DFA-534A-82D4-82D745B9C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3715693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4">
            <a:extLst>
              <a:ext uri="{FF2B5EF4-FFF2-40B4-BE49-F238E27FC236}">
                <a16:creationId xmlns:a16="http://schemas.microsoft.com/office/drawing/2014/main" id="{1B6F39F4-FBEC-9E43-8303-F786C4275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16349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1C9DF1F0-2044-7546-ABDB-4C03F5043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696893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40">
            <a:extLst>
              <a:ext uri="{FF2B5EF4-FFF2-40B4-BE49-F238E27FC236}">
                <a16:creationId xmlns:a16="http://schemas.microsoft.com/office/drawing/2014/main" id="{490F826C-7016-A440-9EA6-7342818B6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4499919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1">
            <a:extLst>
              <a:ext uri="{FF2B5EF4-FFF2-40B4-BE49-F238E27FC236}">
                <a16:creationId xmlns:a16="http://schemas.microsoft.com/office/drawing/2014/main" id="{701192F1-7900-164A-A67F-A202E89F0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5947719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>
            <a:extLst>
              <a:ext uri="{FF2B5EF4-FFF2-40B4-BE49-F238E27FC236}">
                <a16:creationId xmlns:a16="http://schemas.microsoft.com/office/drawing/2014/main" id="{05722A16-AD21-5342-966F-4C10885EB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5947719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5">
            <a:extLst>
              <a:ext uri="{FF2B5EF4-FFF2-40B4-BE49-F238E27FC236}">
                <a16:creationId xmlns:a16="http://schemas.microsoft.com/office/drawing/2014/main" id="{3E248F98-3AB6-644A-BEC8-471A3CA15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5736581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F760D7AC-8DDD-7246-B9DF-DBA350034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5355581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7">
            <a:extLst>
              <a:ext uri="{FF2B5EF4-FFF2-40B4-BE49-F238E27FC236}">
                <a16:creationId xmlns:a16="http://schemas.microsoft.com/office/drawing/2014/main" id="{36347F6D-FAC3-CC4C-90FA-05E8A99E2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907781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id="{B21609FB-18F2-F24B-98E4-EC41E6E87FDD}"/>
              </a:ext>
            </a:extLst>
          </p:cNvPr>
          <p:cNvGrpSpPr>
            <a:grpSpLocks/>
          </p:cNvGrpSpPr>
          <p:nvPr/>
        </p:nvGrpSpPr>
        <p:grpSpPr bwMode="auto">
          <a:xfrm>
            <a:off x="3096136" y="4253857"/>
            <a:ext cx="995143" cy="860425"/>
            <a:chOff x="852" y="2079"/>
            <a:chExt cx="760" cy="657"/>
          </a:xfrm>
        </p:grpSpPr>
        <p:sp>
          <p:nvSpPr>
            <p:cNvPr id="28" name="Oval 55">
              <a:extLst>
                <a:ext uri="{FF2B5EF4-FFF2-40B4-BE49-F238E27FC236}">
                  <a16:creationId xmlns:a16="http://schemas.microsoft.com/office/drawing/2014/main" id="{82BEFBFE-037A-294A-BE5F-1C004912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6">
              <a:extLst>
                <a:ext uri="{FF2B5EF4-FFF2-40B4-BE49-F238E27FC236}">
                  <a16:creationId xmlns:a16="http://schemas.microsoft.com/office/drawing/2014/main" id="{95476EE0-4C9A-9C4B-BE73-A4BA75D7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61943A59-73DE-9E48-B1F2-FB2C4D1C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8">
              <a:extLst>
                <a:ext uri="{FF2B5EF4-FFF2-40B4-BE49-F238E27FC236}">
                  <a16:creationId xmlns:a16="http://schemas.microsoft.com/office/drawing/2014/main" id="{0840CE69-AA26-6F48-AD38-B897F3F6E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9">
              <a:extLst>
                <a:ext uri="{FF2B5EF4-FFF2-40B4-BE49-F238E27FC236}">
                  <a16:creationId xmlns:a16="http://schemas.microsoft.com/office/drawing/2014/main" id="{194B73F8-3D9E-F84D-808B-B8F893BB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F60668D1-FCDE-064C-92B4-53A6A303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57DDA602-8668-FA42-B712-094098AE2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2A0CE50A-846C-8D41-BFAE-B278AA1AE8A7}"/>
              </a:ext>
            </a:extLst>
          </p:cNvPr>
          <p:cNvGrpSpPr>
            <a:grpSpLocks/>
          </p:cNvGrpSpPr>
          <p:nvPr/>
        </p:nvGrpSpPr>
        <p:grpSpPr bwMode="auto">
          <a:xfrm>
            <a:off x="5653089" y="4725344"/>
            <a:ext cx="1042379" cy="950913"/>
            <a:chOff x="2412" y="2031"/>
            <a:chExt cx="813" cy="741"/>
          </a:xfrm>
        </p:grpSpPr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9D9F6708-FD31-D744-BD33-9BF34FAE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451B78F6-1FC1-7144-A5A2-C66BA08F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D51EF880-61EA-C740-9279-09D7CD825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DF23DF20-4362-DB4C-AF87-9C5EE5D5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7">
              <a:extLst>
                <a:ext uri="{FF2B5EF4-FFF2-40B4-BE49-F238E27FC236}">
                  <a16:creationId xmlns:a16="http://schemas.microsoft.com/office/drawing/2014/main" id="{E047058A-EA79-F541-AD94-C7D7FD344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8">
              <a:extLst>
                <a:ext uri="{FF2B5EF4-FFF2-40B4-BE49-F238E27FC236}">
                  <a16:creationId xmlns:a16="http://schemas.microsoft.com/office/drawing/2014/main" id="{D84509FA-37AC-EA4F-819E-62AD06AEA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9">
              <a:extLst>
                <a:ext uri="{FF2B5EF4-FFF2-40B4-BE49-F238E27FC236}">
                  <a16:creationId xmlns:a16="http://schemas.microsoft.com/office/drawing/2014/main" id="{0D972BA1-3E0E-BD47-B08B-D6E7ADD3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70">
            <a:extLst>
              <a:ext uri="{FF2B5EF4-FFF2-40B4-BE49-F238E27FC236}">
                <a16:creationId xmlns:a16="http://schemas.microsoft.com/office/drawing/2014/main" id="{EE1D1393-5F5F-434B-9A35-CCFC6DC4DBCF}"/>
              </a:ext>
            </a:extLst>
          </p:cNvPr>
          <p:cNvGrpSpPr>
            <a:grpSpLocks/>
          </p:cNvGrpSpPr>
          <p:nvPr/>
        </p:nvGrpSpPr>
        <p:grpSpPr bwMode="auto">
          <a:xfrm>
            <a:off x="8207373" y="4325626"/>
            <a:ext cx="972776" cy="1005375"/>
            <a:chOff x="4188" y="1966"/>
            <a:chExt cx="733" cy="757"/>
          </a:xfrm>
        </p:grpSpPr>
        <p:sp>
          <p:nvSpPr>
            <p:cNvPr id="44" name="Oval 71">
              <a:extLst>
                <a:ext uri="{FF2B5EF4-FFF2-40B4-BE49-F238E27FC236}">
                  <a16:creationId xmlns:a16="http://schemas.microsoft.com/office/drawing/2014/main" id="{F657D2E1-DF15-DF42-9C08-46A6BE91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2">
              <a:extLst>
                <a:ext uri="{FF2B5EF4-FFF2-40B4-BE49-F238E27FC236}">
                  <a16:creationId xmlns:a16="http://schemas.microsoft.com/office/drawing/2014/main" id="{4370BA7B-45AF-A343-A39F-A0ECBDE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3">
              <a:extLst>
                <a:ext uri="{FF2B5EF4-FFF2-40B4-BE49-F238E27FC236}">
                  <a16:creationId xmlns:a16="http://schemas.microsoft.com/office/drawing/2014/main" id="{419FD92F-9CD3-464C-98B5-D5730778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4">
              <a:extLst>
                <a:ext uri="{FF2B5EF4-FFF2-40B4-BE49-F238E27FC236}">
                  <a16:creationId xmlns:a16="http://schemas.microsoft.com/office/drawing/2014/main" id="{0DD554D8-9917-A44E-BC17-F923E16E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5">
              <a:extLst>
                <a:ext uri="{FF2B5EF4-FFF2-40B4-BE49-F238E27FC236}">
                  <a16:creationId xmlns:a16="http://schemas.microsoft.com/office/drawing/2014/main" id="{00500F5E-A7AE-EF48-B98E-D33D0559B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6">
              <a:extLst>
                <a:ext uri="{FF2B5EF4-FFF2-40B4-BE49-F238E27FC236}">
                  <a16:creationId xmlns:a16="http://schemas.microsoft.com/office/drawing/2014/main" id="{868B9F6C-FAC6-704A-9799-C48A3E6D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7">
              <a:extLst>
                <a:ext uri="{FF2B5EF4-FFF2-40B4-BE49-F238E27FC236}">
                  <a16:creationId xmlns:a16="http://schemas.microsoft.com/office/drawing/2014/main" id="{4F41DA61-EFD4-2044-8833-A85D5518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Oval 24">
            <a:extLst>
              <a:ext uri="{FF2B5EF4-FFF2-40B4-BE49-F238E27FC236}">
                <a16:creationId xmlns:a16="http://schemas.microsoft.com/office/drawing/2014/main" id="{57D59B59-2C78-F449-AC81-E7F87B3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2578863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>
            <a:extLst>
              <a:ext uri="{FF2B5EF4-FFF2-40B4-BE49-F238E27FC236}">
                <a16:creationId xmlns:a16="http://schemas.microsoft.com/office/drawing/2014/main" id="{CB93A036-CA25-044C-8E51-4F824A88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91458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id="{D5FCFAE2-B8FD-6245-B210-E42E4F99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3763897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7">
            <a:extLst>
              <a:ext uri="{FF2B5EF4-FFF2-40B4-BE49-F238E27FC236}">
                <a16:creationId xmlns:a16="http://schemas.microsoft.com/office/drawing/2014/main" id="{70FD150D-5527-8441-A476-5B21F8B8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592" y="3459174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8">
            <a:extLst>
              <a:ext uri="{FF2B5EF4-FFF2-40B4-BE49-F238E27FC236}">
                <a16:creationId xmlns:a16="http://schemas.microsoft.com/office/drawing/2014/main" id="{4EE992F9-AF2B-E340-B427-95443940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231818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C80B3DA4-B98C-A749-ABDD-8E384351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858" y="1867843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064543B6-9594-B042-AB60-57266F9A0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1" y="4215757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id="{5F6778F1-F725-B647-933F-58251BC5F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4480869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44">
            <a:extLst>
              <a:ext uri="{FF2B5EF4-FFF2-40B4-BE49-F238E27FC236}">
                <a16:creationId xmlns:a16="http://schemas.microsoft.com/office/drawing/2014/main" id="{FEE6A3C1-37B3-0E4E-8499-59BB7987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4407843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99">
            <a:extLst>
              <a:ext uri="{FF2B5EF4-FFF2-40B4-BE49-F238E27FC236}">
                <a16:creationId xmlns:a16="http://schemas.microsoft.com/office/drawing/2014/main" id="{25CD31AB-9C9C-5747-B2C8-9813107AF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398" y="2328218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>
            <a:extLst>
              <a:ext uri="{FF2B5EF4-FFF2-40B4-BE49-F238E27FC236}">
                <a16:creationId xmlns:a16="http://schemas.microsoft.com/office/drawing/2014/main" id="{A1F6A7D2-5F29-D845-BABA-BDE5E81C7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6" y="2328218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>
            <a:extLst>
              <a:ext uri="{FF2B5EF4-FFF2-40B4-BE49-F238E27FC236}">
                <a16:creationId xmlns:a16="http://schemas.microsoft.com/office/drawing/2014/main" id="{F4DAC8FB-50F8-4446-8007-30A2FE936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6" y="2328218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Oval 23">
            <a:extLst>
              <a:ext uri="{FF2B5EF4-FFF2-40B4-BE49-F238E27FC236}">
                <a16:creationId xmlns:a16="http://schemas.microsoft.com/office/drawing/2014/main" id="{016EA059-EEAB-C048-9BAD-2340E4DB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458" y="2231818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3454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 rot="5400000">
            <a:off x="3201116" y="3566123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 rot="16200000" flipH="1">
            <a:off x="6987001" y="3504000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221760" y="2729123"/>
            <a:ext cx="1732524" cy="1428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 flipV="1">
            <a:off x="3104232" y="4654927"/>
            <a:ext cx="1283351" cy="130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14"/>
          <p:cNvSpPr>
            <a:spLocks/>
          </p:cNvSpPr>
          <p:nvPr/>
        </p:nvSpPr>
        <p:spPr bwMode="auto">
          <a:xfrm>
            <a:off x="5003858" y="3288227"/>
            <a:ext cx="731243" cy="732530"/>
          </a:xfrm>
          <a:custGeom>
            <a:avLst/>
            <a:gdLst>
              <a:gd name="T0" fmla="*/ 0 w 547"/>
              <a:gd name="T1" fmla="*/ 566 h 566"/>
              <a:gd name="T2" fmla="*/ 5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V="1">
            <a:off x="5863435" y="2667000"/>
            <a:ext cx="513340" cy="496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7660128" y="4779172"/>
            <a:ext cx="1347519" cy="1118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Oval 9"/>
          <p:cNvSpPr>
            <a:spLocks noChangeArrowheads="1"/>
          </p:cNvSpPr>
          <p:nvPr/>
        </p:nvSpPr>
        <p:spPr bwMode="auto">
          <a:xfrm>
            <a:off x="4323415" y="4592804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0"/>
          <p:cNvSpPr>
            <a:spLocks noChangeArrowheads="1"/>
          </p:cNvSpPr>
          <p:nvPr/>
        </p:nvSpPr>
        <p:spPr bwMode="auto">
          <a:xfrm>
            <a:off x="3040064" y="5897381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1"/>
          <p:cNvSpPr>
            <a:spLocks noChangeArrowheads="1"/>
          </p:cNvSpPr>
          <p:nvPr/>
        </p:nvSpPr>
        <p:spPr bwMode="auto">
          <a:xfrm>
            <a:off x="8943479" y="5835258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"/>
          <p:cNvSpPr>
            <a:spLocks noChangeArrowheads="1"/>
          </p:cNvSpPr>
          <p:nvPr/>
        </p:nvSpPr>
        <p:spPr bwMode="auto">
          <a:xfrm>
            <a:off x="7595960" y="4717050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8"/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 Box 19"/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7" name="Text Box 20"/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Text Box 21"/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9" name="Text Box 22"/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2" grpId="0" animBg="1"/>
      <p:bldP spid="27663" grpId="0" animBg="1"/>
      <p:bldP spid="27665" grpId="0"/>
      <p:bldP spid="2766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We want to intersect the two visual rays corresponding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but because of noise and numerical errors, they don’t meet exactly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040064" y="2667000"/>
            <a:ext cx="6031749" cy="3354625"/>
            <a:chOff x="576" y="1152"/>
            <a:chExt cx="4512" cy="2592"/>
          </a:xfrm>
        </p:grpSpPr>
        <p:sp>
          <p:nvSpPr>
            <p:cNvPr id="28680" name="AutoShape 5"/>
            <p:cNvSpPr>
              <a:spLocks noChangeArrowheads="1"/>
            </p:cNvSpPr>
            <p:nvPr/>
          </p:nvSpPr>
          <p:spPr bwMode="auto">
            <a:xfrm rot="5400000">
              <a:off x="672" y="1872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6"/>
            <p:cNvSpPr>
              <a:spLocks noChangeArrowheads="1"/>
            </p:cNvSpPr>
            <p:nvPr/>
          </p:nvSpPr>
          <p:spPr bwMode="auto">
            <a:xfrm rot="16200000" flipH="1">
              <a:off x="3504" y="1824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208" y="1200"/>
              <a:ext cx="12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9"/>
            <p:cNvSpPr>
              <a:spLocks/>
            </p:cNvSpPr>
            <p:nvPr/>
          </p:nvSpPr>
          <p:spPr bwMode="auto">
            <a:xfrm>
              <a:off x="2045" y="1632"/>
              <a:ext cx="547" cy="566"/>
            </a:xfrm>
            <a:custGeom>
              <a:avLst/>
              <a:gdLst>
                <a:gd name="T0" fmla="*/ 0 w 547"/>
                <a:gd name="T1" fmla="*/ 566 h 566"/>
                <a:gd name="T2" fmla="*/ 547 w 547"/>
                <a:gd name="T3" fmla="*/ 0 h 566"/>
                <a:gd name="T4" fmla="*/ 0 60000 65536"/>
                <a:gd name="T5" fmla="*/ 0 60000 65536"/>
                <a:gd name="T6" fmla="*/ 0 w 547"/>
                <a:gd name="T7" fmla="*/ 0 h 566"/>
                <a:gd name="T8" fmla="*/ 547 w 547"/>
                <a:gd name="T9" fmla="*/ 566 h 5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66">
                  <a:moveTo>
                    <a:pt x="0" y="566"/>
                  </a:moveTo>
                  <a:lnTo>
                    <a:pt x="54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2688" y="11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>
              <a:off x="4032" y="278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Oval 12"/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3"/>
            <p:cNvSpPr>
              <a:spLocks noChangeArrowheads="1"/>
            </p:cNvSpPr>
            <p:nvPr/>
          </p:nvSpPr>
          <p:spPr bwMode="auto">
            <a:xfrm>
              <a:off x="5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4"/>
            <p:cNvSpPr>
              <a:spLocks noChangeArrowheads="1"/>
            </p:cNvSpPr>
            <p:nvPr/>
          </p:nvSpPr>
          <p:spPr bwMode="auto">
            <a:xfrm>
              <a:off x="499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5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Principal point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/>
                  <a:t>):</a:t>
                </a:r>
                <a:r>
                  <a:rPr lang="en-US" sz="2400" dirty="0"/>
                  <a:t> point where principal axis intersects the image plane 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coordinate system,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of the image is at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principal point,</a:t>
                </a:r>
                <a:r>
                  <a:rPr lang="en-US" sz="2400" dirty="0"/>
                  <a:t> 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camera center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image </a:t>
                </a:r>
                <a:r>
                  <a:rPr lang="en-US" sz="2400" dirty="0"/>
                  <a:t>coordinate system: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is in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corner</a:t>
                </a:r>
              </a:p>
            </p:txBody>
          </p:sp>
        </mc:Choice>
        <mc:Fallback>
          <p:sp>
            <p:nvSpPr>
              <p:cNvPr id="3076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  <a:blipFill>
                <a:blip r:embed="rId3"/>
                <a:stretch>
                  <a:fillRect l="-838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1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620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0" descr="fig5"/>
          <p:cNvPicPr>
            <a:picLocks noChangeAspect="1" noChangeArrowheads="1"/>
          </p:cNvPicPr>
          <p:nvPr/>
        </p:nvPicPr>
        <p:blipFill>
          <a:blip r:embed="rId5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47BC3C-C9DD-D549-BA09-2D0E2722D35C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F2AC5-FCBC-DA4B-BC47-9C6AB1414CEE}"/>
              </a:ext>
            </a:extLst>
          </p:cNvPr>
          <p:cNvSpPr/>
          <p:nvPr/>
        </p:nvSpPr>
        <p:spPr bwMode="auto">
          <a:xfrm>
            <a:off x="6717792" y="2247900"/>
            <a:ext cx="152400" cy="2179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2AF-263D-2045-886D-07959B637879}"/>
              </a:ext>
            </a:extLst>
          </p:cNvPr>
          <p:cNvSpPr/>
          <p:nvPr/>
        </p:nvSpPr>
        <p:spPr bwMode="auto">
          <a:xfrm>
            <a:off x="8057493" y="3295650"/>
            <a:ext cx="248307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Geometric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Find shortest segment connecting the two viewing rays and 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be the midpoint of that segment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4953000" y="2514601"/>
            <a:ext cx="2001838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Freeform 22"/>
          <p:cNvSpPr>
            <a:spLocks/>
          </p:cNvSpPr>
          <p:nvPr/>
        </p:nvSpPr>
        <p:spPr bwMode="auto">
          <a:xfrm>
            <a:off x="5486400" y="2946400"/>
            <a:ext cx="1588" cy="596900"/>
          </a:xfrm>
          <a:custGeom>
            <a:avLst/>
            <a:gdLst>
              <a:gd name="T0" fmla="*/ 0 w 1"/>
              <a:gd name="T1" fmla="*/ 0 h 376"/>
              <a:gd name="T2" fmla="*/ 0 w 1"/>
              <a:gd name="T3" fmla="*/ 2147483647 h 376"/>
              <a:gd name="T4" fmla="*/ 0 60000 65536"/>
              <a:gd name="T5" fmla="*/ 0 60000 65536"/>
              <a:gd name="T6" fmla="*/ 0 w 1"/>
              <a:gd name="T7" fmla="*/ 0 h 376"/>
              <a:gd name="T8" fmla="*/ 1 w 1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Oval 23"/>
          <p:cNvSpPr>
            <a:spLocks noChangeArrowheads="1"/>
          </p:cNvSpPr>
          <p:nvPr/>
        </p:nvSpPr>
        <p:spPr bwMode="auto">
          <a:xfrm>
            <a:off x="5410200" y="32004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24"/>
          <p:cNvSpPr>
            <a:spLocks/>
          </p:cNvSpPr>
          <p:nvPr/>
        </p:nvSpPr>
        <p:spPr bwMode="auto">
          <a:xfrm>
            <a:off x="5410200" y="2895600"/>
            <a:ext cx="76200" cy="228600"/>
          </a:xfrm>
          <a:custGeom>
            <a:avLst/>
            <a:gdLst>
              <a:gd name="T0" fmla="*/ 0 w 48"/>
              <a:gd name="T1" fmla="*/ 0 h 144"/>
              <a:gd name="T2" fmla="*/ 0 w 48"/>
              <a:gd name="T3" fmla="*/ 2147483647 h 144"/>
              <a:gd name="T4" fmla="*/ 2147483647 w 48"/>
              <a:gd name="T5" fmla="*/ 2147483647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0" y="0"/>
                </a:moveTo>
                <a:lnTo>
                  <a:pt x="0" y="96"/>
                </a:lnTo>
                <a:lnTo>
                  <a:pt x="48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5"/>
          <p:cNvSpPr>
            <a:spLocks/>
          </p:cNvSpPr>
          <p:nvPr/>
        </p:nvSpPr>
        <p:spPr bwMode="auto">
          <a:xfrm>
            <a:off x="5410200" y="3429000"/>
            <a:ext cx="76200" cy="184150"/>
          </a:xfrm>
          <a:custGeom>
            <a:avLst/>
            <a:gdLst>
              <a:gd name="T0" fmla="*/ 2147483647 w 48"/>
              <a:gd name="T1" fmla="*/ 0 h 116"/>
              <a:gd name="T2" fmla="*/ 0 w 48"/>
              <a:gd name="T3" fmla="*/ 2147483647 h 116"/>
              <a:gd name="T4" fmla="*/ 0 w 48"/>
              <a:gd name="T5" fmla="*/ 2147483647 h 116"/>
              <a:gd name="T6" fmla="*/ 0 60000 65536"/>
              <a:gd name="T7" fmla="*/ 0 60000 65536"/>
              <a:gd name="T8" fmla="*/ 0 60000 65536"/>
              <a:gd name="T9" fmla="*/ 0 w 48"/>
              <a:gd name="T10" fmla="*/ 0 h 116"/>
              <a:gd name="T11" fmla="*/ 48 w 48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16">
                <a:moveTo>
                  <a:pt x="48" y="0"/>
                </a:moveTo>
                <a:lnTo>
                  <a:pt x="0" y="48"/>
                </a:lnTo>
                <a:lnTo>
                  <a:pt x="0" y="1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Nonlinear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0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that minimizes </a:t>
                </a:r>
                <a:br>
                  <a:rPr lang="en-US" dirty="0"/>
                </a:b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40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221288" y="2728913"/>
            <a:ext cx="173355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20"/>
              <p:cNvSpPr txBox="1">
                <a:spLocks noChangeArrowheads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5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3124200" y="3352800"/>
            <a:ext cx="1981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5105400" y="3352800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5"/>
          <p:cNvSpPr>
            <a:spLocks noChangeArrowheads="1"/>
          </p:cNvSpPr>
          <p:nvPr/>
        </p:nvSpPr>
        <p:spPr bwMode="auto">
          <a:xfrm>
            <a:off x="4191000" y="4419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6"/>
          <p:cNvSpPr>
            <a:spLocks noChangeArrowheads="1"/>
          </p:cNvSpPr>
          <p:nvPr/>
        </p:nvSpPr>
        <p:spPr bwMode="auto">
          <a:xfrm>
            <a:off x="7467600" y="48768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7"/>
          <p:cNvSpPr>
            <a:spLocks noChangeArrowheads="1"/>
          </p:cNvSpPr>
          <p:nvPr/>
        </p:nvSpPr>
        <p:spPr bwMode="auto">
          <a:xfrm>
            <a:off x="5029200" y="3276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2" name="Text Box 28"/>
              <p:cNvSpPr txBox="1">
                <a:spLocks noChangeArrowheads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919162" y="3134380"/>
            <a:ext cx="8042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Rewrite cross product as matrix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/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/>
      <p:bldP spid="12" grpId="0"/>
      <p:bldP spid="15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Two independent equations each in terms of </a:t>
                </a:r>
                <a:br>
                  <a:rPr lang="en-US" sz="2800" dirty="0"/>
                </a:br>
                <a:r>
                  <a:rPr lang="en-US" sz="2800" dirty="0"/>
                  <a:t>three unknown entries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blipFill>
                <a:blip r:embed="rId3"/>
                <a:stretch>
                  <a:fillRect l="-2857" t="-3636" r="-4000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Up Arrow 1">
            <a:extLst>
              <a:ext uri="{FF2B5EF4-FFF2-40B4-BE49-F238E27FC236}">
                <a16:creationId xmlns:a16="http://schemas.microsoft.com/office/drawing/2014/main" id="{736B5524-2B99-CB45-B38D-9B663A4D9FD8}"/>
              </a:ext>
            </a:extLst>
          </p:cNvPr>
          <p:cNvSpPr/>
          <p:nvPr/>
        </p:nvSpPr>
        <p:spPr bwMode="auto">
          <a:xfrm>
            <a:off x="8442347" y="2579723"/>
            <a:ext cx="1149341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2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83124" y="911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174842" y="911225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credit: Noah </a:t>
            </a:r>
            <a:r>
              <a:rPr lang="en-US" sz="1000" dirty="0" err="1"/>
              <a:t>Snavely</a:t>
            </a:r>
            <a:endParaRPr lang="en-US" sz="1000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86"/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9436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Given 2D point correspondences between multiple images, compute the camera parameters and the 3D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607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2108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Structure: </a:t>
            </a:r>
            <a:r>
              <a:rPr lang="en-US" sz="2000" dirty="0"/>
              <a:t>Given </a:t>
            </a:r>
            <a:r>
              <a:rPr lang="en-US" sz="2000" i="1" dirty="0"/>
              <a:t>known cameras</a:t>
            </a:r>
            <a:r>
              <a:rPr lang="en-US" sz="2000" dirty="0"/>
              <a:t> and projections of the same 3D point in two or more images, compute the 3D coordinates of that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Triangulation!</a:t>
            </a:r>
          </a:p>
        </p:txBody>
      </p:sp>
      <p:sp>
        <p:nvSpPr>
          <p:cNvPr id="62" name="Line 99"/>
          <p:cNvSpPr>
            <a:spLocks noChangeShapeType="1"/>
          </p:cNvSpPr>
          <p:nvPr/>
        </p:nvSpPr>
        <p:spPr bwMode="auto">
          <a:xfrm flipH="1">
            <a:off x="2184398" y="1371600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4841876" y="1371600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>
            <a:off x="4918076" y="1371600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333806" y="7620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Motion: </a:t>
            </a:r>
            <a:r>
              <a:rPr lang="en-US" sz="2000" dirty="0"/>
              <a:t>Given a set of </a:t>
            </a:r>
            <a:r>
              <a:rPr lang="en-US" sz="2000" i="1" dirty="0"/>
              <a:t>known</a:t>
            </a:r>
            <a:r>
              <a:rPr lang="en-US" sz="2000" dirty="0"/>
              <a:t> 3D points seen by a camera, compute the camera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Calibration!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43206" y="48768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29200" y="51054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62806" y="502176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geometry “Bible”</a:t>
            </a:r>
          </a:p>
        </p:txBody>
      </p:sp>
      <p:pic>
        <p:nvPicPr>
          <p:cNvPr id="8" name="Picture 7" descr="Screen Shot 2018-03-07 at 9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3981450" cy="5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p:pic>
        <p:nvPicPr>
          <p:cNvPr id="2054" name="Picture 5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6"/>
              <p:cNvSpPr txBox="1">
                <a:spLocks noChangeArrowheads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We want the principal point to map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5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blipFill>
                <a:blip r:embed="rId4"/>
                <a:stretch>
                  <a:fillRect l="-2724" t="-3125" r="-778" b="-93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/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/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/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/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  <a:blipFill>
                <a:blip r:embed="rId8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12CA8AC-4B1E-5744-B80A-7877EF3C6DED}"/>
              </a:ext>
            </a:extLst>
          </p:cNvPr>
          <p:cNvSpPr/>
          <p:nvPr/>
        </p:nvSpPr>
        <p:spPr bwMode="auto">
          <a:xfrm>
            <a:off x="6400800" y="4572000"/>
            <a:ext cx="1752600" cy="11435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16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17"/>
              <p:cNvSpPr txBox="1">
                <a:spLocks noChangeArrowheads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Principal point: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blipFill>
                <a:blip r:embed="rId5"/>
                <a:stretch>
                  <a:fillRect l="-2341" t="-7895" b="-23684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6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7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3A2DCC7-C10A-114C-8755-E22BF9EC8083}"/>
              </a:ext>
            </a:extLst>
          </p:cNvPr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3" grpId="0"/>
      <p:bldP spid="14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63452</TotalTime>
  <Words>3550</Words>
  <Application>Microsoft Macintosh PowerPoint</Application>
  <PresentationFormat>Widescreen</PresentationFormat>
  <Paragraphs>657</Paragraphs>
  <Slides>77</Slides>
  <Notes>43</Notes>
  <HiddenSlides>14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Cambria Math</vt:lpstr>
      <vt:lpstr>Gill Sans</vt:lpstr>
      <vt:lpstr>Tahoma</vt:lpstr>
      <vt:lpstr>Times New Roman</vt:lpstr>
      <vt:lpstr>Times New Roman Bold</vt:lpstr>
      <vt:lpstr>Blank Presentation</vt:lpstr>
      <vt:lpstr>Camera calibration</vt:lpstr>
      <vt:lpstr>Overview</vt:lpstr>
      <vt:lpstr>Perspective projection in normalized coordinates</vt:lpstr>
      <vt:lpstr>Perspective projection in normalized coordinates</vt:lpstr>
      <vt:lpstr>Camera calibration: Overview</vt:lpstr>
      <vt:lpstr>Camera calibration: Overview</vt:lpstr>
      <vt:lpstr>Intrinsic parameters: Principal point</vt:lpstr>
      <vt:lpstr>Intrinsic parameters: Principal point</vt:lpstr>
      <vt:lpstr>Intrinsic parameters: Principal point</vt:lpstr>
      <vt:lpstr>Intrinsic parameters: Principal point</vt:lpstr>
      <vt:lpstr>Intrinsic parameters: Scaling factors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Camera parameters: Summary</vt:lpstr>
      <vt:lpstr>Camera extrinsics</vt:lpstr>
      <vt:lpstr>Camera intrinsics</vt:lpstr>
      <vt:lpstr>Overview</vt:lpstr>
      <vt:lpstr>Camera calibration</vt:lpstr>
      <vt:lpstr>Camera calibration</vt:lpstr>
      <vt:lpstr>Camera calibration</vt:lpstr>
      <vt:lpstr>Camera calibration:  non-linear method</vt:lpstr>
      <vt:lpstr>Camera calibration: non-linear method</vt:lpstr>
      <vt:lpstr>Camera extrinsics</vt:lpstr>
      <vt:lpstr>Camera intrinsics</vt:lpstr>
      <vt:lpstr>Camera calibration: non-linear, equations</vt:lpstr>
      <vt:lpstr>Camera calibration: non-linear</vt:lpstr>
      <vt:lpstr>Camera calibration: Linear method</vt:lpstr>
      <vt:lpstr>Calibration: Linear method</vt:lpstr>
      <vt:lpstr>Camera calibration: Linear method</vt:lpstr>
      <vt:lpstr>Camera calibration: Linear method</vt:lpstr>
      <vt:lpstr>Camera calibration: Linear method</vt:lpstr>
      <vt:lpstr>Camera parameters from camera matrix</vt:lpstr>
      <vt:lpstr>Camera parameters from camera matrix</vt:lpstr>
      <vt:lpstr>Parameters from camera matrix</vt:lpstr>
      <vt:lpstr>Parameters from camera matrix</vt:lpstr>
      <vt:lpstr>Camera calibration: nonlinear</vt:lpstr>
      <vt:lpstr>Camera calibration using vanishing points</vt:lpstr>
      <vt:lpstr>Camera calibration using vanishing points</vt:lpstr>
      <vt:lpstr>Review: Vanishing points</vt:lpstr>
      <vt:lpstr>Computing vanishing points</vt:lpstr>
      <vt:lpstr>Calibration from vanishing points</vt:lpstr>
      <vt:lpstr>Calibration from vanishing points</vt:lpstr>
      <vt:lpstr>Projection of the world coordinate system</vt:lpstr>
      <vt:lpstr>Projection of the world coordinate system</vt:lpstr>
      <vt:lpstr>Projection of the world coordinate system</vt:lpstr>
      <vt:lpstr>Projection of the world coordinate system</vt:lpstr>
      <vt:lpstr>Projection of the world coordinate system</vt:lpstr>
      <vt:lpstr>Calibration from vanishing points</vt:lpstr>
      <vt:lpstr>Calibration from vanishing points</vt:lpstr>
      <vt:lpstr>Calibration from vanishing points</vt:lpstr>
      <vt:lpstr>Calibration from vanishing points</vt:lpstr>
      <vt:lpstr>Calibration from vanishing points</vt:lpstr>
      <vt:lpstr>Rotation from vanishing points</vt:lpstr>
      <vt:lpstr>Calibration from vanishing points: Summary</vt:lpstr>
      <vt:lpstr>A camera views a plane</vt:lpstr>
      <vt:lpstr>A camera views a plane</vt:lpstr>
      <vt:lpstr>A camera rotates about the focal point</vt:lpstr>
      <vt:lpstr>A camera rotates about the focal point</vt:lpstr>
      <vt:lpstr>A camera rotates about the focal point</vt:lpstr>
      <vt:lpstr>Overview</vt:lpstr>
      <vt:lpstr>Triangulation</vt:lpstr>
      <vt:lpstr>Triangulation</vt:lpstr>
      <vt:lpstr>Triangulation</vt:lpstr>
      <vt:lpstr>Triangulation</vt:lpstr>
      <vt:lpstr>Triangulation: Geometric approach</vt:lpstr>
      <vt:lpstr>Triangulation: Nonlinear approach</vt:lpstr>
      <vt:lpstr>Triangulation: Linear approach</vt:lpstr>
      <vt:lpstr>Triangulation: Linear approach</vt:lpstr>
      <vt:lpstr>Preview: Structure from motion</vt:lpstr>
      <vt:lpstr>Preview: Structure from motion</vt:lpstr>
      <vt:lpstr>Preview: Structure from motion</vt:lpstr>
      <vt:lpstr>Multi-view geometry “Bible”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663</cp:revision>
  <cp:lastPrinted>2025-11-05T15:26:11Z</cp:lastPrinted>
  <dcterms:created xsi:type="dcterms:W3CDTF">2004-08-29T23:15:23Z</dcterms:created>
  <dcterms:modified xsi:type="dcterms:W3CDTF">2025-11-07T15:06:10Z</dcterms:modified>
</cp:coreProperties>
</file>