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2"/>
  </p:notesMasterIdLst>
  <p:handoutMasterIdLst>
    <p:handoutMasterId r:id="rId73"/>
  </p:handoutMasterIdLst>
  <p:sldIdLst>
    <p:sldId id="504" r:id="rId2"/>
    <p:sldId id="841" r:id="rId3"/>
    <p:sldId id="258" r:id="rId4"/>
    <p:sldId id="259" r:id="rId5"/>
    <p:sldId id="852" r:id="rId6"/>
    <p:sldId id="857" r:id="rId7"/>
    <p:sldId id="854" r:id="rId8"/>
    <p:sldId id="855" r:id="rId9"/>
    <p:sldId id="856" r:id="rId10"/>
    <p:sldId id="779" r:id="rId11"/>
    <p:sldId id="843" r:id="rId12"/>
    <p:sldId id="784" r:id="rId13"/>
    <p:sldId id="785" r:id="rId14"/>
    <p:sldId id="787" r:id="rId15"/>
    <p:sldId id="842" r:id="rId16"/>
    <p:sldId id="788" r:id="rId17"/>
    <p:sldId id="447" r:id="rId18"/>
    <p:sldId id="790" r:id="rId19"/>
    <p:sldId id="825" r:id="rId20"/>
    <p:sldId id="448" r:id="rId21"/>
    <p:sldId id="793" r:id="rId22"/>
    <p:sldId id="449" r:id="rId23"/>
    <p:sldId id="508" r:id="rId24"/>
    <p:sldId id="266" r:id="rId25"/>
    <p:sldId id="845" r:id="rId26"/>
    <p:sldId id="797" r:id="rId27"/>
    <p:sldId id="844" r:id="rId28"/>
    <p:sldId id="826" r:id="rId29"/>
    <p:sldId id="799" r:id="rId30"/>
    <p:sldId id="794" r:id="rId31"/>
    <p:sldId id="482" r:id="rId32"/>
    <p:sldId id="849" r:id="rId33"/>
    <p:sldId id="850" r:id="rId34"/>
    <p:sldId id="861" r:id="rId35"/>
    <p:sldId id="851" r:id="rId36"/>
    <p:sldId id="846" r:id="rId37"/>
    <p:sldId id="521" r:id="rId38"/>
    <p:sldId id="828" r:id="rId39"/>
    <p:sldId id="829" r:id="rId40"/>
    <p:sldId id="830" r:id="rId41"/>
    <p:sldId id="831" r:id="rId42"/>
    <p:sldId id="839" r:id="rId43"/>
    <p:sldId id="832" r:id="rId44"/>
    <p:sldId id="847" r:id="rId45"/>
    <p:sldId id="490" r:id="rId46"/>
    <p:sldId id="833" r:id="rId47"/>
    <p:sldId id="834" r:id="rId48"/>
    <p:sldId id="840" r:id="rId49"/>
    <p:sldId id="860" r:id="rId50"/>
    <p:sldId id="848" r:id="rId51"/>
    <p:sldId id="529" r:id="rId52"/>
    <p:sldId id="812" r:id="rId53"/>
    <p:sldId id="835" r:id="rId54"/>
    <p:sldId id="813" r:id="rId55"/>
    <p:sldId id="815" r:id="rId56"/>
    <p:sldId id="837" r:id="rId57"/>
    <p:sldId id="458" r:id="rId58"/>
    <p:sldId id="527" r:id="rId59"/>
    <p:sldId id="479" r:id="rId60"/>
    <p:sldId id="535" r:id="rId61"/>
    <p:sldId id="503" r:id="rId62"/>
    <p:sldId id="528" r:id="rId63"/>
    <p:sldId id="858" r:id="rId64"/>
    <p:sldId id="859" r:id="rId65"/>
    <p:sldId id="862" r:id="rId66"/>
    <p:sldId id="863" r:id="rId67"/>
    <p:sldId id="864" r:id="rId68"/>
    <p:sldId id="865" r:id="rId69"/>
    <p:sldId id="867" r:id="rId70"/>
    <p:sldId id="868" r:id="rId7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9966"/>
    <a:srgbClr val="FF00FF"/>
    <a:srgbClr val="66FF33"/>
    <a:srgbClr val="99FF33"/>
    <a:srgbClr val="CCFF33"/>
    <a:srgbClr val="A50021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62" autoAdjust="0"/>
    <p:restoredTop sz="86327" autoAdjust="0"/>
  </p:normalViewPr>
  <p:slideViewPr>
    <p:cSldViewPr>
      <p:cViewPr varScale="1">
        <p:scale>
          <a:sx n="110" d="100"/>
          <a:sy n="110" d="100"/>
        </p:scale>
        <p:origin x="1792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C55A2B-CA65-4916-85B5-AF2CD773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23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7419DC-0B64-4C78-B47C-FC001C6DD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3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B2C96C-17A3-4FC6-86D0-EB67B6EF9FF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73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94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15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40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7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9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8CDC5-FDA6-4E5F-8F62-E32911C0DA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5798E-44C2-4537-B907-8991FC942F2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6ED3C-2123-48AB-9684-0D63112B765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17CD0-D08D-45F3-A30F-707A5C43E36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D167A-3B9E-4F3F-B8DA-D994CDE8CDB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0248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8A55CD-9EF6-43E1-9EDE-3BE282217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epipolar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12" Type="http://schemas.openxmlformats.org/officeDocument/2006/relationships/image" Target="../media/image381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71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91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411.png"/><Relationship Id="rId7" Type="http://schemas.openxmlformats.org/officeDocument/2006/relationships/image" Target="../media/image4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31.png"/><Relationship Id="rId5" Type="http://schemas.openxmlformats.org/officeDocument/2006/relationships/image" Target="../media/image420.png"/><Relationship Id="rId10" Type="http://schemas.openxmlformats.org/officeDocument/2006/relationships/image" Target="../media/image400.png"/><Relationship Id="rId4" Type="http://schemas.openxmlformats.org/officeDocument/2006/relationships/image" Target="../media/image360.png"/><Relationship Id="rId9" Type="http://schemas.openxmlformats.org/officeDocument/2006/relationships/image" Target="../media/image3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3" Type="http://schemas.openxmlformats.org/officeDocument/2006/relationships/image" Target="../media/image36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0.png"/><Relationship Id="rId5" Type="http://schemas.openxmlformats.org/officeDocument/2006/relationships/image" Target="../media/image430.png"/><Relationship Id="rId10" Type="http://schemas.openxmlformats.org/officeDocument/2006/relationships/image" Target="../media/image460.png"/><Relationship Id="rId4" Type="http://schemas.openxmlformats.org/officeDocument/2006/relationships/image" Target="../media/image420.png"/><Relationship Id="rId9" Type="http://schemas.openxmlformats.org/officeDocument/2006/relationships/image" Target="../media/image400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3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.png"/><Relationship Id="rId5" Type="http://schemas.openxmlformats.org/officeDocument/2006/relationships/image" Target="../media/image420.png"/><Relationship Id="rId15" Type="http://schemas.openxmlformats.org/officeDocument/2006/relationships/hyperlink" Target="https://cseweb.ucsd.edu/classes/fa01/cse291/hclh/SceneReconstruction.pdf" TargetMode="External"/><Relationship Id="rId10" Type="http://schemas.openxmlformats.org/officeDocument/2006/relationships/image" Target="../media/image400.png"/><Relationship Id="rId4" Type="http://schemas.openxmlformats.org/officeDocument/2006/relationships/image" Target="../media/image360.png"/><Relationship Id="rId9" Type="http://schemas.openxmlformats.org/officeDocument/2006/relationships/image" Target="../media/image390.png"/><Relationship Id="rId1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20.png"/><Relationship Id="rId4" Type="http://schemas.openxmlformats.org/officeDocument/2006/relationships/image" Target="../media/image3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4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20.png"/><Relationship Id="rId10" Type="http://schemas.openxmlformats.org/officeDocument/2006/relationships/hyperlink" Target="https://en.wikipedia.org/wiki/Fundamental_matrix_(computer_vision)" TargetMode="External"/><Relationship Id="rId4" Type="http://schemas.openxmlformats.org/officeDocument/2006/relationships/image" Target="../media/image360.png"/><Relationship Id="rId9" Type="http://schemas.openxmlformats.org/officeDocument/2006/relationships/image" Target="../media/image5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6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e.unr.edu/~bebis/CS485/Handouts/hartley.pdf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0.emf"/><Relationship Id="rId4" Type="http://schemas.openxmlformats.org/officeDocument/2006/relationships/image" Target="../media/image86.png"/><Relationship Id="rId9" Type="http://schemas.openxmlformats.org/officeDocument/2006/relationships/oleObject" Target="../embeddings/oleObject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mp.felk.cvut.cz/cmp/courses/dzo/resources/tutorial-pollefeys-eccv/node57.html#:~:text=In%20fact%20the%20two%20view,be%20enforced%20during%20the%20computations." TargetMode="External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iteseerx.ist.psu.edu/viewdoc/download?doi=10.1.1.129.1518&amp;rep=rep1&amp;type=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5.png"/><Relationship Id="rId4" Type="http://schemas.openxmlformats.org/officeDocument/2006/relationships/hyperlink" Target="http://danielwedge.com/fmatrix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91.emf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DBC20-0D9F-C749-9987-4487C04DB58C}"/>
              </a:ext>
            </a:extLst>
          </p:cNvPr>
          <p:cNvSpPr txBox="1"/>
          <p:nvPr/>
        </p:nvSpPr>
        <p:spPr>
          <a:xfrm>
            <a:off x="3602368" y="6400799"/>
            <a:ext cx="4987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slides adapted from </a:t>
            </a:r>
            <a:r>
              <a:rPr lang="en-US" sz="1600" dirty="0">
                <a:hlinkClick r:id="rId3"/>
              </a:rPr>
              <a:t>J. Johnson and D. Fouhey</a:t>
            </a:r>
            <a:endParaRPr lang="en-US" sz="1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A881EAA-8016-6C48-A3EF-E2E5DC4B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8125" y="1169193"/>
            <a:ext cx="66357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39A54748-5D15-8942-8096-8F93986EC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5705475"/>
            <a:ext cx="23391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Photo by Frank </a:t>
            </a:r>
            <a:r>
              <a:rPr lang="en-US" sz="1600" dirty="0" err="1"/>
              <a:t>Dellaert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3545C0-5930-48E9-B2DD-E6F7093AD312}"/>
              </a:ext>
            </a:extLst>
          </p:cNvPr>
          <p:cNvGrpSpPr/>
          <p:nvPr/>
        </p:nvGrpSpPr>
        <p:grpSpPr>
          <a:xfrm>
            <a:off x="3034421" y="4563028"/>
            <a:ext cx="6200564" cy="0"/>
            <a:chOff x="1510421" y="4563028"/>
            <a:chExt cx="6200564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B3612B-B743-47F9-86EC-C77D6E20D40E}"/>
                </a:ext>
              </a:extLst>
            </p:cNvPr>
            <p:cNvCxnSpPr>
              <a:cxnSpLocks/>
            </p:cNvCxnSpPr>
            <p:nvPr/>
          </p:nvCxnSpPr>
          <p:spPr>
            <a:xfrm>
              <a:off x="6107442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77993B-2C2C-4D4F-90DA-5CA07FE86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42" y="4563028"/>
              <a:ext cx="2341942" cy="0"/>
            </a:xfrm>
            <a:prstGeom prst="line">
              <a:avLst/>
            </a:prstGeom>
            <a:ln w="127000" cap="flat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7D516F-4941-45CD-99BD-C599FC852401}"/>
                </a:ext>
              </a:extLst>
            </p:cNvPr>
            <p:cNvCxnSpPr>
              <a:cxnSpLocks/>
            </p:cNvCxnSpPr>
            <p:nvPr/>
          </p:nvCxnSpPr>
          <p:spPr>
            <a:xfrm>
              <a:off x="1510421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CD9E17D-0C50-45CA-90C3-E24139760F56}"/>
                  </a:ext>
                </a:extLst>
              </p:cNvPr>
              <p:cNvSpPr txBox="1"/>
              <p:nvPr/>
            </p:nvSpPr>
            <p:spPr>
              <a:xfrm>
                <a:off x="1883569" y="5410200"/>
                <a:ext cx="87844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Suppose we have two cameras with centers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 baseline</a:t>
                </a:r>
                <a:r>
                  <a:rPr lang="en-US" sz="2800" dirty="0"/>
                  <a:t> is the line connecting the origins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CD9E17D-0C50-45CA-90C3-E24139760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569" y="5410200"/>
                <a:ext cx="8784431" cy="954107"/>
              </a:xfrm>
              <a:prstGeom prst="rect">
                <a:avLst/>
              </a:prstGeom>
              <a:blipFill>
                <a:blip r:embed="rId4"/>
                <a:stretch>
                  <a:fillRect l="-1154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F57AA0C-A049-684F-B35D-C9691D2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</p:spTree>
    <p:extLst>
      <p:ext uri="{BB962C8B-B14F-4D97-AF65-F5344CB8AC3E}">
        <p14:creationId xmlns:p14="http://schemas.microsoft.com/office/powerpoint/2010/main" val="18557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3545C0-5930-48E9-B2DD-E6F7093AD312}"/>
              </a:ext>
            </a:extLst>
          </p:cNvPr>
          <p:cNvGrpSpPr/>
          <p:nvPr/>
        </p:nvGrpSpPr>
        <p:grpSpPr>
          <a:xfrm>
            <a:off x="3034421" y="4563028"/>
            <a:ext cx="6200564" cy="0"/>
            <a:chOff x="1510421" y="4563028"/>
            <a:chExt cx="6200564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B3612B-B743-47F9-86EC-C77D6E20D40E}"/>
                </a:ext>
              </a:extLst>
            </p:cNvPr>
            <p:cNvCxnSpPr>
              <a:cxnSpLocks/>
            </p:cNvCxnSpPr>
            <p:nvPr/>
          </p:nvCxnSpPr>
          <p:spPr>
            <a:xfrm>
              <a:off x="6107442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77993B-2C2C-4D4F-90DA-5CA07FE86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42" y="4563028"/>
              <a:ext cx="2341942" cy="0"/>
            </a:xfrm>
            <a:prstGeom prst="line">
              <a:avLst/>
            </a:prstGeom>
            <a:ln w="127000" cap="flat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7D516F-4941-45CD-99BD-C599FC852401}"/>
                </a:ext>
              </a:extLst>
            </p:cNvPr>
            <p:cNvCxnSpPr>
              <a:cxnSpLocks/>
            </p:cNvCxnSpPr>
            <p:nvPr/>
          </p:nvCxnSpPr>
          <p:spPr>
            <a:xfrm>
              <a:off x="1510421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57AA0C-A049-684F-B35D-C9691D2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0C13F7-1163-1846-9576-57E08137E96B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8CDB33-DDC0-AE44-A92A-7B010F887510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BB6FE8-CA2B-C348-813C-A4109657A335}"/>
                  </a:ext>
                </a:extLst>
              </p:cNvPr>
              <p:cNvSpPr txBox="1"/>
              <p:nvPr/>
            </p:nvSpPr>
            <p:spPr>
              <a:xfrm>
                <a:off x="533400" y="5294293"/>
                <a:ext cx="11277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</a:rPr>
                  <a:t>Epipoles</a:t>
                </a:r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800" dirty="0"/>
                  <a:t>are where the baseline intersects the image planes, or projections of the other camera in each view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BB6FE8-CA2B-C348-813C-A4109657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294293"/>
                <a:ext cx="11277600" cy="954107"/>
              </a:xfrm>
              <a:prstGeom prst="rect">
                <a:avLst/>
              </a:prstGeom>
              <a:blipFill>
                <a:blip r:embed="rId4"/>
                <a:stretch>
                  <a:fillRect l="-900" t="-6579" r="-67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109C55-DB0B-A146-A5B3-BB1CEE8F501C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109C55-DB0B-A146-A5B3-BB1CEE8F5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DE26347-0D51-0F40-93C3-AE2ED8C512EB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DE26347-0D51-0F40-93C3-AE2ED8C51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7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uiExpand="1" build="p"/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354E81-DC8D-438A-8F95-BB1FDF8EF342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5D5DA3-9C86-494A-BDDD-F006F45D81A0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0E1AB-0708-4279-A93A-27FABA69F578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50B6B0-3951-4627-9EBC-63436954885F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5A6F7A-CA2C-4CDB-A054-8A81CE40AB6C}"/>
                  </a:ext>
                </a:extLst>
              </p:cNvPr>
              <p:cNvSpPr txBox="1"/>
              <p:nvPr/>
            </p:nvSpPr>
            <p:spPr>
              <a:xfrm>
                <a:off x="1828800" y="5496580"/>
                <a:ext cx="82510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Consider a </a:t>
                </a:r>
                <a:r>
                  <a:rPr lang="en-US" sz="2800" b="1" dirty="0">
                    <a:solidFill>
                      <a:schemeClr val="accent4">
                        <a:lumMod val="50000"/>
                      </a:schemeClr>
                    </a:solidFill>
                  </a:rPr>
                  <a:t>point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dirty="0"/>
                  <a:t>, which projects to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5A6F7A-CA2C-4CDB-A054-8A81CE40A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496580"/>
                <a:ext cx="8251031" cy="523220"/>
              </a:xfrm>
              <a:prstGeom prst="rect">
                <a:avLst/>
              </a:prstGeom>
              <a:blipFill>
                <a:blip r:embed="rId2"/>
                <a:stretch>
                  <a:fillRect l="-1385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61E392F-5C5C-477C-9307-56C72B6AB8C2}"/>
              </a:ext>
            </a:extLst>
          </p:cNvPr>
          <p:cNvGrpSpPr/>
          <p:nvPr/>
        </p:nvGrpSpPr>
        <p:grpSpPr>
          <a:xfrm>
            <a:off x="4065699" y="3417530"/>
            <a:ext cx="4116898" cy="285640"/>
            <a:chOff x="2541699" y="3417529"/>
            <a:chExt cx="4116898" cy="285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711561-DD9E-42A7-BDDC-C25FA8D08B3C}"/>
                </a:ext>
              </a:extLst>
            </p:cNvPr>
            <p:cNvSpPr/>
            <p:nvPr/>
          </p:nvSpPr>
          <p:spPr>
            <a:xfrm>
              <a:off x="2541699" y="342884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CB1E506-C2CE-431C-B563-DE124B0DDF49}"/>
                </a:ext>
              </a:extLst>
            </p:cNvPr>
            <p:cNvSpPr/>
            <p:nvPr/>
          </p:nvSpPr>
          <p:spPr>
            <a:xfrm>
              <a:off x="6384277" y="341752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328BBD-1C3D-5E4D-8A37-D6221945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948C7A-FE18-B849-B73A-6D537872B260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948C7A-FE18-B849-B73A-6D537872B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1B9110-91E0-4640-8935-77E3D25E8BF3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1B9110-91E0-4640-8935-77E3D25E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F163BB-13A5-0F4A-9205-922ED2BA0AF2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F163BB-13A5-0F4A-9205-922ED2BA0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023826-9A42-1144-BB5B-831081DD5EA3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023826-9A42-1144-BB5B-831081DD5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4FB141-41BF-AF46-9D10-1BD0B9BD51BB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4FB141-41BF-AF46-9D10-1BD0B9BD5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1187EB5F-A67E-F94E-A162-DE66066C2B13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AE1F03-DD5C-1449-A46A-1A3F3749F831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188A2F-1808-2B4E-834E-98924DB10AB3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188A2F-1808-2B4E-834E-98924DB10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05ECC1A-BC8D-6548-8EA9-0776C938BE5D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05ECC1A-BC8D-6548-8EA9-0776C938B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70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3011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3011607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7651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7908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1066800" y="5410200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plane formed by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,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called an </a:t>
                </a:r>
                <a:r>
                  <a:rPr lang="en-US" sz="2800" b="1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epipolar</a:t>
                </a:r>
                <a:r>
                  <a:rPr lang="en-US" sz="28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plane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There is a family of planes passing through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10200"/>
                <a:ext cx="10515600" cy="954107"/>
              </a:xfrm>
              <a:prstGeom prst="rect">
                <a:avLst/>
              </a:prstGeom>
              <a:blipFill>
                <a:blip r:embed="rId2"/>
                <a:stretch>
                  <a:fillRect l="-1087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C3A1CD7A-C199-B947-9663-77FCA8BF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D4E85B-CAF9-A244-BBD1-0C95FB73545B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D4E85B-CAF9-A244-BBD1-0C95FB735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867FD5-3EC0-5B4F-813A-EB2B58B6C9B8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867FD5-3EC0-5B4F-813A-EB2B58B6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481A3D-F974-2149-8B81-1BC193C89134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481A3D-F974-2149-8B81-1BC193C89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295FC2-3CD1-7A4C-B98D-ED97A240F89F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295FC2-3CD1-7A4C-B98D-ED97A240F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3D81CF-7B89-244E-87B0-482804BD392A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3D81CF-7B89-244E-87B0-482804BD39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C5E9031-1F37-C643-9037-B61079A169D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D5742A-104B-1F45-BF28-947B96EC0D8D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4146AB-2D95-414C-8E3A-D7D478A6A0FB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4146AB-2D95-414C-8E3A-D7D478A6A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6AD5FD-049D-CE49-AFF7-A1C660722278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6AD5FD-049D-CE49-AFF7-A1C660722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3011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3011607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7651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838200" y="5244405"/>
                <a:ext cx="10896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Epipolar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</a:rPr>
                  <a:t> lines </a:t>
                </a:r>
                <a:r>
                  <a:rPr lang="en-US" sz="2800" dirty="0"/>
                  <a:t>connect the </a:t>
                </a:r>
                <a:r>
                  <a:rPr lang="en-US" sz="2800" dirty="0" err="1"/>
                  <a:t>epipoles</a:t>
                </a:r>
                <a:r>
                  <a:rPr lang="en-US" sz="2800" dirty="0"/>
                  <a:t> to the projections of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Equivalently, they are intersections of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plane with the image planes – thus, they come in matching pairs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44405"/>
                <a:ext cx="10896600" cy="1384995"/>
              </a:xfrm>
              <a:prstGeom prst="rect">
                <a:avLst/>
              </a:prstGeom>
              <a:blipFill>
                <a:blip r:embed="rId2"/>
                <a:stretch>
                  <a:fillRect l="-931" t="-3636" r="-93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4243924" y="3611212"/>
            <a:ext cx="494520" cy="985069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696316" y="3563198"/>
            <a:ext cx="356490" cy="984504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7908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9501146-2577-744C-B7F1-66FBBDC5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3011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3011607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7651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4953067" y="2945604"/>
            <a:ext cx="246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Epipolar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plane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4199822" y="3571977"/>
            <a:ext cx="494520" cy="985069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696316" y="3563198"/>
            <a:ext cx="356490" cy="984504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7908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9501146-2577-744C-B7F1-66FBBDC5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setup: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11BEAC-F659-D145-89B8-D36F08F43385}"/>
              </a:ext>
            </a:extLst>
          </p:cNvPr>
          <p:cNvSpPr/>
          <p:nvPr/>
        </p:nvSpPr>
        <p:spPr>
          <a:xfrm>
            <a:off x="5426889" y="4624583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Baseline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C3493-3365-0C4B-85BA-F726CC5F52BE}"/>
              </a:ext>
            </a:extLst>
          </p:cNvPr>
          <p:cNvSpPr/>
          <p:nvPr/>
        </p:nvSpPr>
        <p:spPr>
          <a:xfrm>
            <a:off x="5441622" y="5340618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Epipoles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8A0E0D-0CF8-5240-979E-95CEE0F9CCBC}"/>
              </a:ext>
            </a:extLst>
          </p:cNvPr>
          <p:cNvSpPr/>
          <p:nvPr/>
        </p:nvSpPr>
        <p:spPr>
          <a:xfrm>
            <a:off x="5113656" y="3842613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Epipolar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lines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489DB3-4DBB-DB42-9D0B-8815783FA273}"/>
              </a:ext>
            </a:extLst>
          </p:cNvPr>
          <p:cNvCxnSpPr>
            <a:cxnSpLocks/>
          </p:cNvCxnSpPr>
          <p:nvPr/>
        </p:nvCxnSpPr>
        <p:spPr>
          <a:xfrm>
            <a:off x="4580256" y="4114800"/>
            <a:ext cx="533400" cy="0"/>
          </a:xfrm>
          <a:prstGeom prst="line">
            <a:avLst/>
          </a:prstGeom>
          <a:ln w="88900" cap="rnd">
            <a:solidFill>
              <a:schemeClr val="accent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FB0E4B-989C-CD40-86FA-826C3AC55556}"/>
              </a:ext>
            </a:extLst>
          </p:cNvPr>
          <p:cNvCxnSpPr>
            <a:cxnSpLocks/>
          </p:cNvCxnSpPr>
          <p:nvPr/>
        </p:nvCxnSpPr>
        <p:spPr>
          <a:xfrm flipH="1">
            <a:off x="7267032" y="4114800"/>
            <a:ext cx="456978" cy="0"/>
          </a:xfrm>
          <a:prstGeom prst="line">
            <a:avLst/>
          </a:prstGeom>
          <a:ln w="88900" cap="rnd">
            <a:solidFill>
              <a:schemeClr val="accent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EACEA6C-876D-654B-A250-E9B7394FB17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791206" y="4719313"/>
            <a:ext cx="650416" cy="852138"/>
          </a:xfrm>
          <a:prstGeom prst="line">
            <a:avLst/>
          </a:prstGeom>
          <a:ln w="88900" cap="rnd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C4768B-6D46-C349-8602-345C10ACBA2D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6907088" y="4694205"/>
            <a:ext cx="650416" cy="877246"/>
          </a:xfrm>
          <a:prstGeom prst="line">
            <a:avLst/>
          </a:prstGeom>
          <a:ln w="88900" cap="rnd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261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configuration: Converging cameras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3871749" y="2918465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7624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8071583" y="3139675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2372720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4507265" y="3124665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3174276" y="34717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7667911" y="3171655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7323422" y="3171655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7616714" y="344221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3886578" y="3114709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9142384" y="3433964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4472443" y="3506282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1427767" y="5844164"/>
            <a:ext cx="93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Epipoles</a:t>
            </a:r>
            <a:r>
              <a:rPr lang="en-US" sz="2800" dirty="0"/>
              <a:t> are finite, may be visible in the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E75469-9309-1143-BC96-FDACC4AD95DC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E75469-9309-1143-BC96-FDACC4AD9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2BDC2A-46C8-CC46-B467-BAE8CFCDF9B6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2BDC2A-46C8-CC46-B467-BAE8CFCDF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298CACF-9555-F646-B47B-3BF8F0128B6A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298CACF-9555-F646-B47B-3BF8F0128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FF6CB53-FE5D-5744-BC09-4610FDED6019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FF6CB53-FE5D-5744-BC09-4610FDED6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1E5F3F-44A1-B448-963C-2D30954BAD7C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BDAFC4-5F64-7F41-ADE4-F64AAFAF7F95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5695E7-1C88-3148-B74F-49358D471917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37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465545"/>
            <a:ext cx="5124449" cy="48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447800"/>
            <a:ext cx="5124449" cy="48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configuration: Converging cameras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configuration: Motion parallel to image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5285459" y="2190646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6168350" y="2234258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3152145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7323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4261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762000" y="5795884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Where are the </a:t>
            </a:r>
            <a:r>
              <a:rPr lang="en-US" sz="2800" dirty="0" err="1"/>
              <a:t>epipoles</a:t>
            </a:r>
            <a:r>
              <a:rPr lang="en-US" sz="2800" dirty="0"/>
              <a:t> and what do the </a:t>
            </a:r>
            <a:r>
              <a:rPr lang="en-US" sz="2800" dirty="0" err="1"/>
              <a:t>epipolar</a:t>
            </a:r>
            <a:r>
              <a:rPr lang="en-US" sz="2800" dirty="0"/>
              <a:t> lines look like?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5950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C622E3-3FD2-574D-A364-A07A281C28A0}"/>
                  </a:ext>
                </a:extLst>
              </p:cNvPr>
              <p:cNvSpPr txBox="1"/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C622E3-3FD2-574D-A364-A07A281C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 l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B2BA0B-7096-7B4E-80A5-9FF616BDFB31}"/>
                  </a:ext>
                </a:extLst>
              </p:cNvPr>
              <p:cNvSpPr txBox="1"/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B2BA0B-7096-7B4E-80A5-9FF616BDF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276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11525A-A9F0-8849-8071-3B5F62962DF3}"/>
              </a:ext>
            </a:extLst>
          </p:cNvPr>
          <p:cNvCxnSpPr>
            <a:cxnSpLocks/>
          </p:cNvCxnSpPr>
          <p:nvPr/>
        </p:nvCxnSpPr>
        <p:spPr>
          <a:xfrm>
            <a:off x="4261671" y="5492610"/>
            <a:ext cx="3862779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4118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7911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FED41E-6AC5-0744-AE46-3718CE005EB9}"/>
              </a:ext>
            </a:extLst>
          </p:cNvPr>
          <p:cNvSpPr/>
          <p:nvPr/>
        </p:nvSpPr>
        <p:spPr>
          <a:xfrm>
            <a:off x="4895996" y="4115463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762793-5B7C-A341-B92D-1F5C2B3CF711}"/>
              </a:ext>
            </a:extLst>
          </p:cNvPr>
          <p:cNvSpPr/>
          <p:nvPr/>
        </p:nvSpPr>
        <p:spPr>
          <a:xfrm>
            <a:off x="7182235" y="4091176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configuration: Motion parallel to image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5285459" y="2190646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6168350" y="2234258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3152145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481556-B998-41D6-93F6-527BEF59FC07}"/>
              </a:ext>
            </a:extLst>
          </p:cNvPr>
          <p:cNvCxnSpPr>
            <a:cxnSpLocks/>
          </p:cNvCxnSpPr>
          <p:nvPr/>
        </p:nvCxnSpPr>
        <p:spPr>
          <a:xfrm>
            <a:off x="3152144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A73D-7D02-4EA6-A897-EC233A8B5FFC}"/>
              </a:ext>
            </a:extLst>
          </p:cNvPr>
          <p:cNvCxnSpPr>
            <a:cxnSpLocks/>
          </p:cNvCxnSpPr>
          <p:nvPr/>
        </p:nvCxnSpPr>
        <p:spPr>
          <a:xfrm>
            <a:off x="3152144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7E7F3D-B060-4278-BA8B-524E8EC81769}"/>
              </a:ext>
            </a:extLst>
          </p:cNvPr>
          <p:cNvCxnSpPr>
            <a:cxnSpLocks/>
          </p:cNvCxnSpPr>
          <p:nvPr/>
        </p:nvCxnSpPr>
        <p:spPr>
          <a:xfrm>
            <a:off x="3168114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385D4E2-9E6C-43A8-A373-8C956AB116D9}"/>
              </a:ext>
            </a:extLst>
          </p:cNvPr>
          <p:cNvSpPr/>
          <p:nvPr/>
        </p:nvSpPr>
        <p:spPr>
          <a:xfrm>
            <a:off x="4895996" y="4115463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718B2-0E71-42F7-9FA0-11DA165D324D}"/>
              </a:ext>
            </a:extLst>
          </p:cNvPr>
          <p:cNvCxnSpPr>
            <a:cxnSpLocks/>
          </p:cNvCxnSpPr>
          <p:nvPr/>
        </p:nvCxnSpPr>
        <p:spPr>
          <a:xfrm>
            <a:off x="6456933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13CD95-A7BE-4258-89E7-273BBCD392A0}"/>
              </a:ext>
            </a:extLst>
          </p:cNvPr>
          <p:cNvCxnSpPr>
            <a:cxnSpLocks/>
          </p:cNvCxnSpPr>
          <p:nvPr/>
        </p:nvCxnSpPr>
        <p:spPr>
          <a:xfrm>
            <a:off x="6487232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BFF3F6-201A-4B31-9C9F-1A80CC2C4050}"/>
              </a:ext>
            </a:extLst>
          </p:cNvPr>
          <p:cNvCxnSpPr>
            <a:cxnSpLocks/>
          </p:cNvCxnSpPr>
          <p:nvPr/>
        </p:nvCxnSpPr>
        <p:spPr>
          <a:xfrm>
            <a:off x="6456933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924663E-5366-4227-AC50-E6C8870AAF98}"/>
              </a:ext>
            </a:extLst>
          </p:cNvPr>
          <p:cNvSpPr/>
          <p:nvPr/>
        </p:nvSpPr>
        <p:spPr>
          <a:xfrm>
            <a:off x="7182235" y="4091176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733361-D54C-4015-A69E-E7D1776FDB1C}"/>
              </a:ext>
            </a:extLst>
          </p:cNvPr>
          <p:cNvSpPr/>
          <p:nvPr/>
        </p:nvSpPr>
        <p:spPr>
          <a:xfrm>
            <a:off x="7665339" y="352954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C6F5B8-72DB-4AFC-8C4E-65AC0D7A5899}"/>
              </a:ext>
            </a:extLst>
          </p:cNvPr>
          <p:cNvSpPr/>
          <p:nvPr/>
        </p:nvSpPr>
        <p:spPr>
          <a:xfrm>
            <a:off x="4390014" y="352954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EFE9A-E4E3-417D-B883-8645061DA0A7}"/>
              </a:ext>
            </a:extLst>
          </p:cNvPr>
          <p:cNvSpPr/>
          <p:nvPr/>
        </p:nvSpPr>
        <p:spPr>
          <a:xfrm>
            <a:off x="7897739" y="4580549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F53DBB-8750-403B-947B-7134402F28AB}"/>
              </a:ext>
            </a:extLst>
          </p:cNvPr>
          <p:cNvSpPr/>
          <p:nvPr/>
        </p:nvSpPr>
        <p:spPr>
          <a:xfrm>
            <a:off x="3891475" y="4580549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7323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4261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A9FAF9E-5B48-4A50-A275-F20A3A1F393C}"/>
                  </a:ext>
                </a:extLst>
              </p:cNvPr>
              <p:cNvSpPr txBox="1"/>
              <p:nvPr/>
            </p:nvSpPr>
            <p:spPr>
              <a:xfrm>
                <a:off x="1652440" y="4317887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A9FAF9E-5B48-4A50-A275-F20A3A1F3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440" y="4317887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B3985D-B14D-419E-A19C-4A12D96A8119}"/>
                  </a:ext>
                </a:extLst>
              </p:cNvPr>
              <p:cNvSpPr txBox="1"/>
              <p:nvPr/>
            </p:nvSpPr>
            <p:spPr>
              <a:xfrm>
                <a:off x="9919758" y="433233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B3985D-B14D-419E-A19C-4A12D96A8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758" y="4332330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4894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914400" y="5795883"/>
            <a:ext cx="942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Epipoles</a:t>
            </a:r>
            <a:r>
              <a:rPr lang="en-US" sz="2800" dirty="0"/>
              <a:t> </a:t>
            </a:r>
            <a:r>
              <a:rPr lang="en-US" sz="2800" i="1" dirty="0"/>
              <a:t>infinitely</a:t>
            </a:r>
            <a:r>
              <a:rPr lang="en-US" sz="2800" dirty="0"/>
              <a:t> far away, </a:t>
            </a:r>
            <a:r>
              <a:rPr lang="en-US" sz="2800" dirty="0" err="1"/>
              <a:t>epipolar</a:t>
            </a:r>
            <a:r>
              <a:rPr lang="en-US" sz="2800" dirty="0"/>
              <a:t> lines parallel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5950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AA8BDE-D013-8D46-84C7-2EA246134C85}"/>
              </a:ext>
            </a:extLst>
          </p:cNvPr>
          <p:cNvCxnSpPr>
            <a:cxnSpLocks/>
          </p:cNvCxnSpPr>
          <p:nvPr/>
        </p:nvCxnSpPr>
        <p:spPr>
          <a:xfrm>
            <a:off x="1295400" y="4211588"/>
            <a:ext cx="1066800" cy="0"/>
          </a:xfrm>
          <a:prstGeom prst="line">
            <a:avLst/>
          </a:prstGeom>
          <a:ln w="127000" cap="rnd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172DDF-5BC3-BA47-926A-627792EC89BD}"/>
              </a:ext>
            </a:extLst>
          </p:cNvPr>
          <p:cNvCxnSpPr>
            <a:cxnSpLocks/>
          </p:cNvCxnSpPr>
          <p:nvPr/>
        </p:nvCxnSpPr>
        <p:spPr>
          <a:xfrm>
            <a:off x="9753600" y="4214212"/>
            <a:ext cx="1066800" cy="0"/>
          </a:xfrm>
          <a:prstGeom prst="line">
            <a:avLst/>
          </a:prstGeom>
          <a:ln w="127000" cap="rnd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B83DF9-69EB-454F-93A5-9F78C6E031DC}"/>
                  </a:ext>
                </a:extLst>
              </p:cNvPr>
              <p:cNvSpPr txBox="1"/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B83DF9-69EB-454F-93A5-9F78C6E03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FC818-23AE-CF43-9606-4DE6D247003A}"/>
              </a:ext>
            </a:extLst>
          </p:cNvPr>
          <p:cNvCxnSpPr>
            <a:cxnSpLocks/>
          </p:cNvCxnSpPr>
          <p:nvPr/>
        </p:nvCxnSpPr>
        <p:spPr>
          <a:xfrm>
            <a:off x="4261671" y="5492610"/>
            <a:ext cx="3862779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4118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7911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BD6CA6-D799-0441-ADE6-0979B117F3B6}"/>
                  </a:ext>
                </a:extLst>
              </p:cNvPr>
              <p:cNvSpPr txBox="1"/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BD6CA6-D799-0441-ADE6-0979B117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blipFill>
                <a:blip r:embed="rId5"/>
                <a:stretch>
                  <a:fillRect l="-10638" r="-1276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6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Epipolar</a:t>
            </a:r>
            <a:r>
              <a:rPr lang="en-US" dirty="0"/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Epipolar</a:t>
            </a:r>
            <a:r>
              <a:rPr lang="en-US" dirty="0"/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the 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Monocular visual odometry</a:t>
            </a:r>
          </a:p>
        </p:txBody>
      </p:sp>
    </p:spTree>
    <p:extLst>
      <p:ext uri="{BB962C8B-B14F-4D97-AF65-F5344CB8AC3E}">
        <p14:creationId xmlns:p14="http://schemas.microsoft.com/office/powerpoint/2010/main" val="347915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1219200"/>
            <a:ext cx="5029200" cy="270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419600"/>
            <a:ext cx="756163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31900"/>
            <a:ext cx="4972345" cy="266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configuration: Motion parallel to image plane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30D33B-59AB-4AD0-8647-003BF461E489}"/>
              </a:ext>
            </a:extLst>
          </p:cNvPr>
          <p:cNvCxnSpPr>
            <a:cxnSpLocks/>
          </p:cNvCxnSpPr>
          <p:nvPr/>
        </p:nvCxnSpPr>
        <p:spPr>
          <a:xfrm>
            <a:off x="2635986" y="1962334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148F2E-ADCD-4489-921A-BE1C2EABD79F}"/>
              </a:ext>
            </a:extLst>
          </p:cNvPr>
          <p:cNvCxnSpPr>
            <a:cxnSpLocks/>
          </p:cNvCxnSpPr>
          <p:nvPr/>
        </p:nvCxnSpPr>
        <p:spPr>
          <a:xfrm flipV="1">
            <a:off x="2673895" y="1962335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C0287-CE44-4D56-93C6-7B840BE7B125}"/>
              </a:ext>
            </a:extLst>
          </p:cNvPr>
          <p:cNvCxnSpPr>
            <a:cxnSpLocks/>
          </p:cNvCxnSpPr>
          <p:nvPr/>
        </p:nvCxnSpPr>
        <p:spPr>
          <a:xfrm flipH="1">
            <a:off x="2522862" y="2497745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D0038E22-F027-42A2-98C5-38A967D4FE8E}"/>
              </a:ext>
            </a:extLst>
          </p:cNvPr>
          <p:cNvSpPr/>
          <p:nvPr/>
        </p:nvSpPr>
        <p:spPr>
          <a:xfrm>
            <a:off x="4352099" y="2369437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BFFA8E-C81E-4082-AFC0-8CFBDD03806F}"/>
              </a:ext>
            </a:extLst>
          </p:cNvPr>
          <p:cNvSpPr/>
          <p:nvPr/>
        </p:nvSpPr>
        <p:spPr>
          <a:xfrm>
            <a:off x="2757232" y="1966984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3CE157-F29F-41E9-A529-774956091B26}"/>
              </a:ext>
            </a:extLst>
          </p:cNvPr>
          <p:cNvCxnSpPr>
            <a:cxnSpLocks/>
          </p:cNvCxnSpPr>
          <p:nvPr/>
        </p:nvCxnSpPr>
        <p:spPr>
          <a:xfrm>
            <a:off x="2635986" y="3849320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371120-C2EE-406B-8CA0-03E19D5FCE04}"/>
              </a:ext>
            </a:extLst>
          </p:cNvPr>
          <p:cNvCxnSpPr>
            <a:cxnSpLocks/>
          </p:cNvCxnSpPr>
          <p:nvPr/>
        </p:nvCxnSpPr>
        <p:spPr>
          <a:xfrm flipV="1">
            <a:off x="2673895" y="3849321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49172C-6136-41D5-A24F-A7768465B52D}"/>
              </a:ext>
            </a:extLst>
          </p:cNvPr>
          <p:cNvCxnSpPr>
            <a:cxnSpLocks/>
          </p:cNvCxnSpPr>
          <p:nvPr/>
        </p:nvCxnSpPr>
        <p:spPr>
          <a:xfrm flipH="1">
            <a:off x="2522862" y="4384731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FA3597D-AF32-4A27-88F5-1135731AA549}"/>
              </a:ext>
            </a:extLst>
          </p:cNvPr>
          <p:cNvSpPr/>
          <p:nvPr/>
        </p:nvSpPr>
        <p:spPr>
          <a:xfrm>
            <a:off x="3403371" y="4281686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92C82E-B376-48DD-9C35-B0931A8B2875}"/>
              </a:ext>
            </a:extLst>
          </p:cNvPr>
          <p:cNvSpPr/>
          <p:nvPr/>
        </p:nvSpPr>
        <p:spPr>
          <a:xfrm>
            <a:off x="4032468" y="4243174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83EB3CD-8906-4168-BF65-AD44AF696DAD}"/>
              </a:ext>
            </a:extLst>
          </p:cNvPr>
          <p:cNvSpPr/>
          <p:nvPr/>
        </p:nvSpPr>
        <p:spPr>
          <a:xfrm>
            <a:off x="3028656" y="4037748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581C75-36C6-4FDE-86D4-9942ED788AD1}"/>
              </a:ext>
            </a:extLst>
          </p:cNvPr>
          <p:cNvSpPr/>
          <p:nvPr/>
        </p:nvSpPr>
        <p:spPr>
          <a:xfrm>
            <a:off x="3845150" y="213090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84AA600-16EA-4818-B5D9-BE448A318240}"/>
              </a:ext>
            </a:extLst>
          </p:cNvPr>
          <p:cNvSpPr/>
          <p:nvPr/>
        </p:nvSpPr>
        <p:spPr>
          <a:xfrm>
            <a:off x="3881211" y="398721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C671F4-D3BC-4D6B-AFDF-500D7AFEBF20}"/>
              </a:ext>
            </a:extLst>
          </p:cNvPr>
          <p:cNvSpPr txBox="1"/>
          <p:nvPr/>
        </p:nvSpPr>
        <p:spPr>
          <a:xfrm>
            <a:off x="5943600" y="2732544"/>
            <a:ext cx="5734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Epipole</a:t>
            </a:r>
            <a:r>
              <a:rPr lang="en-US" sz="2800" dirty="0"/>
              <a:t> is “focus of expansion” and coincides with the principal point of the camera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Epipolar</a:t>
            </a:r>
            <a:r>
              <a:rPr lang="en-US" sz="2800" dirty="0"/>
              <a:t> lines go out from principal point</a:t>
            </a:r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D4707DF5-EEAB-414A-BA32-5042ABF8662B}"/>
              </a:ext>
            </a:extLst>
          </p:cNvPr>
          <p:cNvSpPr/>
          <p:nvPr/>
        </p:nvSpPr>
        <p:spPr>
          <a:xfrm flipV="1">
            <a:off x="2286000" y="1908794"/>
            <a:ext cx="2582915" cy="1177905"/>
          </a:xfrm>
          <a:prstGeom prst="trapezoid">
            <a:avLst>
              <a:gd name="adj" fmla="val 1676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apezoid 66">
            <a:extLst>
              <a:ext uri="{FF2B5EF4-FFF2-40B4-BE49-F238E27FC236}">
                <a16:creationId xmlns:a16="http://schemas.microsoft.com/office/drawing/2014/main" id="{00E53318-7336-4541-B0B0-6337EFBD08BF}"/>
              </a:ext>
            </a:extLst>
          </p:cNvPr>
          <p:cNvSpPr/>
          <p:nvPr/>
        </p:nvSpPr>
        <p:spPr>
          <a:xfrm flipV="1">
            <a:off x="2286000" y="3795780"/>
            <a:ext cx="2582915" cy="1177905"/>
          </a:xfrm>
          <a:prstGeom prst="trapezoid">
            <a:avLst>
              <a:gd name="adj" fmla="val 1676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DD7842-D49A-A54C-89DC-8C2FFD790118}"/>
                  </a:ext>
                </a:extLst>
              </p:cNvPr>
              <p:cNvSpPr txBox="1"/>
              <p:nvPr/>
            </p:nvSpPr>
            <p:spPr>
              <a:xfrm>
                <a:off x="3565108" y="5222004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DD7842-D49A-A54C-89DC-8C2FFD790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108" y="5222004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06B8D7-68CD-0242-ABFD-70C031C45449}"/>
                  </a:ext>
                </a:extLst>
              </p:cNvPr>
              <p:cNvSpPr txBox="1"/>
              <p:nvPr/>
            </p:nvSpPr>
            <p:spPr>
              <a:xfrm>
                <a:off x="3731889" y="310795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06B8D7-68CD-0242-ABFD-70C031C45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89" y="3107950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9925F2-0123-254D-9D65-0D446E28F303}"/>
                  </a:ext>
                </a:extLst>
              </p:cNvPr>
              <p:cNvSpPr txBox="1"/>
              <p:nvPr/>
            </p:nvSpPr>
            <p:spPr>
              <a:xfrm>
                <a:off x="3306068" y="182880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9925F2-0123-254D-9D65-0D446E28F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068" y="1828800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r="-638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AE19F57-25C1-9349-8CFB-5C6B7BFA56B0}"/>
                  </a:ext>
                </a:extLst>
              </p:cNvPr>
              <p:cNvSpPr txBox="1"/>
              <p:nvPr/>
            </p:nvSpPr>
            <p:spPr>
              <a:xfrm>
                <a:off x="3269275" y="3741253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AE19F57-25C1-9349-8CFB-5C6B7BFA5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275" y="3741253"/>
                <a:ext cx="58429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D2973B-8702-CE4B-867B-33801C2F30A8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3540531" y="2600801"/>
            <a:ext cx="0" cy="1189382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4477F3-E05C-954D-8581-4E560E1CAC2D}"/>
              </a:ext>
            </a:extLst>
          </p:cNvPr>
          <p:cNvCxnSpPr>
            <a:cxnSpLocks/>
            <a:stCxn id="73" idx="4"/>
          </p:cNvCxnSpPr>
          <p:nvPr/>
        </p:nvCxnSpPr>
        <p:spPr>
          <a:xfrm>
            <a:off x="3540531" y="4487787"/>
            <a:ext cx="0" cy="734217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D5B0FD0-0E98-46C0-885B-D061196BEE2E}"/>
              </a:ext>
            </a:extLst>
          </p:cNvPr>
          <p:cNvSpPr/>
          <p:nvPr/>
        </p:nvSpPr>
        <p:spPr>
          <a:xfrm>
            <a:off x="3376852" y="3200711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6E5216-2CCF-48C3-8B22-EE53E88934CB}"/>
              </a:ext>
            </a:extLst>
          </p:cNvPr>
          <p:cNvSpPr/>
          <p:nvPr/>
        </p:nvSpPr>
        <p:spPr>
          <a:xfrm>
            <a:off x="3376852" y="5067811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59020E4-DFF9-4692-862E-B517AC363D5A}"/>
              </a:ext>
            </a:extLst>
          </p:cNvPr>
          <p:cNvSpPr/>
          <p:nvPr/>
        </p:nvSpPr>
        <p:spPr>
          <a:xfrm>
            <a:off x="3403371" y="2394700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961A4A2B-E1F0-6244-A35C-9EC70C0F8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049000" cy="838200"/>
          </a:xfrm>
        </p:spPr>
        <p:txBody>
          <a:bodyPr/>
          <a:lstStyle/>
          <a:p>
            <a:r>
              <a:rPr lang="en-US" sz="3200" dirty="0"/>
              <a:t>Example configuration: Motion perpendicular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2148138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semen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439" y="108743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049000" cy="838200"/>
          </a:xfrm>
        </p:spPr>
        <p:txBody>
          <a:bodyPr/>
          <a:lstStyle/>
          <a:p>
            <a:r>
              <a:rPr lang="en-US" sz="3200" dirty="0"/>
              <a:t>Example configuration: Motion perpendicular to image plane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basemen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439" y="108743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AEABA8-6C00-DA46-8A5F-2474F00C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AFECBC70-8FBE-7348-9375-26961649B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049000" cy="838200"/>
          </a:xfrm>
        </p:spPr>
        <p:txBody>
          <a:bodyPr/>
          <a:lstStyle/>
          <a:p>
            <a:r>
              <a:rPr lang="en-US" sz="3200" dirty="0"/>
              <a:t>Example configuration: Motion perpendicular to image plane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Epipoles (resp. epipolar lines)"/>
          <p:cNvSpPr txBox="1">
            <a:spLocks noGrp="1"/>
          </p:cNvSpPr>
          <p:nvPr>
            <p:ph type="title"/>
          </p:nvPr>
        </p:nvSpPr>
        <p:spPr>
          <a:xfrm>
            <a:off x="838200" y="-4572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Epipoles</a:t>
            </a:r>
            <a:r>
              <a:rPr dirty="0"/>
              <a:t> (resp. </a:t>
            </a:r>
            <a:r>
              <a:rPr dirty="0" err="1"/>
              <a:t>epipolar</a:t>
            </a:r>
            <a:r>
              <a:rPr dirty="0"/>
              <a:t> lines)</a:t>
            </a:r>
          </a:p>
        </p:txBody>
      </p:sp>
      <p:sp>
        <p:nvSpPr>
          <p:cNvPr id="96" name="Informative"/>
          <p:cNvSpPr txBox="1">
            <a:spLocks noGrp="1"/>
          </p:cNvSpPr>
          <p:nvPr>
            <p:ph type="body" sz="quarter" idx="1"/>
          </p:nvPr>
        </p:nvSpPr>
        <p:spPr>
          <a:xfrm>
            <a:off x="997147" y="1117111"/>
            <a:ext cx="7358063" cy="439578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Informative</a:t>
            </a:r>
            <a:r>
              <a:rPr lang="en-US" dirty="0"/>
              <a:t> on their own</a:t>
            </a:r>
            <a:endParaRPr dirty="0"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15" y="2112281"/>
            <a:ext cx="4142533" cy="298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12281"/>
            <a:ext cx="4142533" cy="298093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Epipole and epipolar lines in camera 1 - where is camera 2?"/>
          <p:cNvSpPr txBox="1"/>
          <p:nvPr/>
        </p:nvSpPr>
        <p:spPr>
          <a:xfrm>
            <a:off x="3860229" y="5691996"/>
            <a:ext cx="580447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Epipole and epipolar lines in camera 1 - where is camera 2?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Epipolar</a:t>
            </a:r>
            <a:r>
              <a:rPr lang="en-US" dirty="0"/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408387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80CC67-DA63-7D47-B43D-017E120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/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D1040A8-CFFB-8247-819B-8CC7F38A9066}"/>
                  </a:ext>
                </a:extLst>
              </p:cNvPr>
              <p:cNvSpPr txBox="1"/>
              <p:nvPr/>
            </p:nvSpPr>
            <p:spPr>
              <a:xfrm>
                <a:off x="1066800" y="5370493"/>
                <a:ext cx="10363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Suppose we observe a single point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 one image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D1040A8-CFFB-8247-819B-8CC7F38A9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70493"/>
                <a:ext cx="10363200" cy="523220"/>
              </a:xfrm>
              <a:prstGeom prst="rect">
                <a:avLst/>
              </a:prstGeom>
              <a:blipFill>
                <a:blip r:embed="rId6"/>
                <a:stretch>
                  <a:fillRect l="-1103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121FB663-3602-9148-82D7-E13691E4616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408387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685800" y="5370493"/>
                <a:ext cx="10972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Where can we find the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 the other image?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70493"/>
                <a:ext cx="10972800" cy="523220"/>
              </a:xfrm>
              <a:prstGeom prst="rect">
                <a:avLst/>
              </a:prstGeom>
              <a:blipFill>
                <a:blip r:embed="rId2"/>
                <a:stretch>
                  <a:fillRect l="-925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31232D-87AC-4658-B5E8-D3CD9E4CA1DB}"/>
              </a:ext>
            </a:extLst>
          </p:cNvPr>
          <p:cNvCxnSpPr>
            <a:cxnSpLocks/>
          </p:cNvCxnSpPr>
          <p:nvPr/>
        </p:nvCxnSpPr>
        <p:spPr>
          <a:xfrm>
            <a:off x="6812029" y="1408387"/>
            <a:ext cx="2422956" cy="3123685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FDCB1A-2DA0-4B03-ADEE-DA7251FD9819}"/>
              </a:ext>
            </a:extLst>
          </p:cNvPr>
          <p:cNvCxnSpPr>
            <a:cxnSpLocks/>
          </p:cNvCxnSpPr>
          <p:nvPr/>
        </p:nvCxnSpPr>
        <p:spPr>
          <a:xfrm>
            <a:off x="5638801" y="2399123"/>
            <a:ext cx="3596185" cy="2157922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13E5AA-6CEC-4A8F-A528-A2E99CC2D9AF}"/>
              </a:ext>
            </a:extLst>
          </p:cNvPr>
          <p:cNvCxnSpPr>
            <a:cxnSpLocks/>
          </p:cNvCxnSpPr>
          <p:nvPr/>
        </p:nvCxnSpPr>
        <p:spPr>
          <a:xfrm>
            <a:off x="4924315" y="2987877"/>
            <a:ext cx="4310670" cy="1569169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6276475" y="1913022"/>
            <a:ext cx="2958511" cy="2672063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80CC67-DA63-7D47-B43D-017E120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/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0439238E-2036-5C40-810A-2E8EFEDC73BE}"/>
              </a:ext>
            </a:extLst>
          </p:cNvPr>
          <p:cNvSpPr/>
          <p:nvPr/>
        </p:nvSpPr>
        <p:spPr>
          <a:xfrm>
            <a:off x="6044260" y="166867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150C321-7CFB-F047-8E44-EF70CE627824}"/>
              </a:ext>
            </a:extLst>
          </p:cNvPr>
          <p:cNvSpPr/>
          <p:nvPr/>
        </p:nvSpPr>
        <p:spPr>
          <a:xfrm>
            <a:off x="7958945" y="3398653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506EB1-8576-B94F-8BBD-B38DFCB24163}"/>
              </a:ext>
            </a:extLst>
          </p:cNvPr>
          <p:cNvSpPr/>
          <p:nvPr/>
        </p:nvSpPr>
        <p:spPr>
          <a:xfrm>
            <a:off x="5460038" y="2174204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73AE6F5-B964-2C4B-9BCA-498F8408E8E3}"/>
              </a:ext>
            </a:extLst>
          </p:cNvPr>
          <p:cNvSpPr/>
          <p:nvPr/>
        </p:nvSpPr>
        <p:spPr>
          <a:xfrm>
            <a:off x="7842983" y="3710975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A7A4B1B-3124-E941-BFBF-F80EA7BE94A7}"/>
              </a:ext>
            </a:extLst>
          </p:cNvPr>
          <p:cNvSpPr/>
          <p:nvPr/>
        </p:nvSpPr>
        <p:spPr>
          <a:xfrm>
            <a:off x="4738608" y="2758363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CF33056-22CD-E84D-9B79-4D6DD6EAE4D5}"/>
              </a:ext>
            </a:extLst>
          </p:cNvPr>
          <p:cNvSpPr/>
          <p:nvPr/>
        </p:nvSpPr>
        <p:spPr>
          <a:xfrm>
            <a:off x="7731889" y="3969715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FDED1E-95A8-E546-AA32-D953519C9124}"/>
              </a:ext>
            </a:extLst>
          </p:cNvPr>
          <p:cNvSpPr/>
          <p:nvPr/>
        </p:nvSpPr>
        <p:spPr>
          <a:xfrm>
            <a:off x="6586011" y="1234349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CFDD389-FDB4-B743-B681-8D7EA211A08E}"/>
              </a:ext>
            </a:extLst>
          </p:cNvPr>
          <p:cNvSpPr/>
          <p:nvPr/>
        </p:nvSpPr>
        <p:spPr>
          <a:xfrm>
            <a:off x="8099218" y="304481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CD6622-7118-C345-BB02-80D20894A698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408387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31232D-87AC-4658-B5E8-D3CD9E4CA1DB}"/>
              </a:ext>
            </a:extLst>
          </p:cNvPr>
          <p:cNvCxnSpPr>
            <a:cxnSpLocks/>
          </p:cNvCxnSpPr>
          <p:nvPr/>
        </p:nvCxnSpPr>
        <p:spPr>
          <a:xfrm>
            <a:off x="6812029" y="1408387"/>
            <a:ext cx="2422956" cy="3123685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FDCB1A-2DA0-4B03-ADEE-DA7251FD9819}"/>
              </a:ext>
            </a:extLst>
          </p:cNvPr>
          <p:cNvCxnSpPr>
            <a:cxnSpLocks/>
          </p:cNvCxnSpPr>
          <p:nvPr/>
        </p:nvCxnSpPr>
        <p:spPr>
          <a:xfrm>
            <a:off x="5638801" y="2399123"/>
            <a:ext cx="3596185" cy="2157922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13E5AA-6CEC-4A8F-A528-A2E99CC2D9AF}"/>
              </a:ext>
            </a:extLst>
          </p:cNvPr>
          <p:cNvCxnSpPr>
            <a:cxnSpLocks/>
          </p:cNvCxnSpPr>
          <p:nvPr/>
        </p:nvCxnSpPr>
        <p:spPr>
          <a:xfrm>
            <a:off x="4924315" y="2987877"/>
            <a:ext cx="4310670" cy="1569169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6276475" y="1913022"/>
            <a:ext cx="2958511" cy="2672063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80CC67-DA63-7D47-B43D-017E120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/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5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0E8012-8E73-BE4D-80D0-24AF4F8954AA}"/>
                  </a:ext>
                </a:extLst>
              </p:cNvPr>
              <p:cNvSpPr txBox="1"/>
              <p:nvPr/>
            </p:nvSpPr>
            <p:spPr>
              <a:xfrm>
                <a:off x="685800" y="5370493"/>
                <a:ext cx="10896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Where can we find the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 the other image?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Along the </a:t>
                </a:r>
                <a:r>
                  <a:rPr lang="en-US" sz="2800" b="1" dirty="0" err="1">
                    <a:solidFill>
                      <a:srgbClr val="339966"/>
                    </a:solidFill>
                  </a:rPr>
                  <a:t>epipolar</a:t>
                </a:r>
                <a:r>
                  <a:rPr lang="en-US" sz="2800" b="1" dirty="0">
                    <a:solidFill>
                      <a:srgbClr val="339966"/>
                    </a:solidFill>
                  </a:rPr>
                  <a:t> line</a:t>
                </a:r>
                <a:r>
                  <a:rPr lang="en-US" sz="2800" dirty="0"/>
                  <a:t>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(projection of visual ray connecting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 with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into the second image plane)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0E8012-8E73-BE4D-80D0-24AF4F895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70493"/>
                <a:ext cx="10896600" cy="1384995"/>
              </a:xfrm>
              <a:prstGeom prst="rect">
                <a:avLst/>
              </a:prstGeom>
              <a:blipFill>
                <a:blip r:embed="rId7"/>
                <a:stretch>
                  <a:fillRect l="-931" t="-4545" r="-11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379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21CC03-C340-4704-932F-B99C1CFF13D6}"/>
              </a:ext>
            </a:extLst>
          </p:cNvPr>
          <p:cNvCxnSpPr>
            <a:cxnSpLocks/>
          </p:cNvCxnSpPr>
          <p:nvPr/>
        </p:nvCxnSpPr>
        <p:spPr>
          <a:xfrm>
            <a:off x="5685530" y="1379293"/>
            <a:ext cx="2186309" cy="1974627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8118367" y="3576578"/>
            <a:ext cx="1116619" cy="1008506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1DC6020-ACB3-4141-ABEE-59BB0D5A419D}"/>
              </a:ext>
            </a:extLst>
          </p:cNvPr>
          <p:cNvSpPr/>
          <p:nvPr/>
        </p:nvSpPr>
        <p:spPr>
          <a:xfrm>
            <a:off x="7908670" y="3424004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E916A9-4DEC-482B-8698-9E5E67AF4C72}"/>
              </a:ext>
            </a:extLst>
          </p:cNvPr>
          <p:cNvGrpSpPr/>
          <p:nvPr/>
        </p:nvGrpSpPr>
        <p:grpSpPr>
          <a:xfrm>
            <a:off x="3007503" y="1563674"/>
            <a:ext cx="4570585" cy="3021411"/>
            <a:chOff x="1483502" y="1563673"/>
            <a:chExt cx="4570585" cy="302141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13E5AA-6CEC-4A8F-A528-A2E99CC2D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1563673"/>
              <a:ext cx="2795168" cy="3021411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3788DFD-8117-4E59-ADF2-387E3613D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2057399"/>
              <a:ext cx="3393296" cy="252768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52595F-8713-429F-8393-F36F89FF5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2590799"/>
              <a:ext cx="4002896" cy="199428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D9D437-55C8-4780-B7EE-707C7D26A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3116179"/>
              <a:ext cx="4570584" cy="146890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01544" y="2977813"/>
            <a:ext cx="942585" cy="1877602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A52A108E-5976-9C4D-A957-38C09D0D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F7BCFD-6AC3-9745-9039-C7A6C2BC3449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F7BCFD-6AC3-9745-9039-C7A6C2BC3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84FE52-72D2-9A4F-81C4-321AD74A85DC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84FE52-72D2-9A4F-81C4-321AD74A8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4D98AA-3B3F-E34A-B00A-743FBD6B3DCD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4D98AA-3B3F-E34A-B00A-743FBD6B3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D57BE5C-A93C-4F48-90D3-895E84CD722D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D57BE5C-A93C-4F48-90D3-895E84CD7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9A7020-373E-284F-83BC-ED60CD3BDE4F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9A7020-373E-284F-83BC-ED60CD3BD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E5AE79-0C1F-8241-985C-66267B6B53AC}"/>
                  </a:ext>
                </a:extLst>
              </p:cNvPr>
              <p:cNvSpPr txBox="1"/>
              <p:nvPr/>
            </p:nvSpPr>
            <p:spPr>
              <a:xfrm>
                <a:off x="1066800" y="5370493"/>
                <a:ext cx="10363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Similarly, all points in the left image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to lie along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E5AE79-0C1F-8241-985C-66267B6B5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70493"/>
                <a:ext cx="10363200" cy="954107"/>
              </a:xfrm>
              <a:prstGeom prst="rect">
                <a:avLst/>
              </a:prstGeom>
              <a:blipFill>
                <a:blip r:embed="rId7"/>
                <a:stretch>
                  <a:fillRect l="-1103" t="-6579" r="-49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5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What happens in two views"/>
          <p:cNvSpPr txBox="1">
            <a:spLocks noGrp="1"/>
          </p:cNvSpPr>
          <p:nvPr>
            <p:ph type="title"/>
          </p:nvPr>
        </p:nvSpPr>
        <p:spPr>
          <a:xfrm>
            <a:off x="8382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What happens in two views</a:t>
            </a:r>
          </a:p>
        </p:txBody>
      </p:sp>
      <p:pic>
        <p:nvPicPr>
          <p:cNvPr id="6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8419230" cy="5288699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3 degrees of freedom"/>
          <p:cNvSpPr txBox="1"/>
          <p:nvPr/>
        </p:nvSpPr>
        <p:spPr>
          <a:xfrm>
            <a:off x="6096000" y="1053321"/>
            <a:ext cx="212237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3 degrees of freedom</a:t>
            </a:r>
          </a:p>
        </p:txBody>
      </p:sp>
      <p:sp>
        <p:nvSpPr>
          <p:cNvPr id="67" name="2 measurements"/>
          <p:cNvSpPr txBox="1"/>
          <p:nvPr/>
        </p:nvSpPr>
        <p:spPr>
          <a:xfrm>
            <a:off x="1561997" y="4610823"/>
            <a:ext cx="167834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2 measurements</a:t>
            </a:r>
          </a:p>
        </p:txBody>
      </p:sp>
      <p:sp>
        <p:nvSpPr>
          <p:cNvPr id="68" name="2 measurements"/>
          <p:cNvSpPr txBox="1"/>
          <p:nvPr/>
        </p:nvSpPr>
        <p:spPr>
          <a:xfrm>
            <a:off x="7849502" y="4776702"/>
            <a:ext cx="167834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2 measurements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381000" y="5410200"/>
                <a:ext cx="11049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Potential matches for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have to lie on the matching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Potential matches for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to lie on the matching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410200"/>
                <a:ext cx="11049000" cy="1384995"/>
              </a:xfrm>
              <a:prstGeom prst="rect">
                <a:avLst/>
              </a:prstGeom>
              <a:blipFill>
                <a:blip r:embed="rId2"/>
                <a:stretch>
                  <a:fillRect l="-918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62400" y="2971800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6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4194" y="3396478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7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5" grpId="0" animBg="1"/>
      <p:bldP spid="43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2343151" y="1109664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304800" y="5334000"/>
                <a:ext cx="11430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Whenever two points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lie on matching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lines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, the visual rays corresponding to them meet in space, i.e.,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could be projections of the same 3D point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11430000" cy="1384995"/>
              </a:xfrm>
              <a:prstGeom prst="rect">
                <a:avLst/>
              </a:prstGeom>
              <a:blipFill>
                <a:blip r:embed="rId2"/>
                <a:stretch>
                  <a:fillRect l="-1000" t="-5505" r="-1667"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62400" y="2971800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6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3BE15A49-FA0E-7B49-BACD-29A83ABA192C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4194" y="3396478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2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30945" y="1585043"/>
            <a:ext cx="2098455" cy="1704423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6465120" y="1100596"/>
            <a:ext cx="2769865" cy="3464801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04800" y="5334000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Remember: in general, two rays </a:t>
            </a:r>
            <a:r>
              <a:rPr lang="en-US" sz="2800" i="1" dirty="0"/>
              <a:t>do not </a:t>
            </a:r>
            <a:r>
              <a:rPr lang="en-US" sz="2800" dirty="0"/>
              <a:t>meet in space!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625949" y="3776155"/>
            <a:ext cx="609037" cy="784507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8467628" y="3602322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067AD2-6C31-B640-A949-6083F8ADF720}"/>
              </a:ext>
            </a:extLst>
          </p:cNvPr>
          <p:cNvCxnSpPr>
            <a:cxnSpLocks/>
          </p:cNvCxnSpPr>
          <p:nvPr/>
        </p:nvCxnSpPr>
        <p:spPr>
          <a:xfrm flipV="1">
            <a:off x="6937184" y="967224"/>
            <a:ext cx="530416" cy="404376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078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27961" y="1506136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6144230" y="1517399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5311" y="1830498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297713" y="1830496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3258" y="4112542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1438" y="4112542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28459" y="4112542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81000" y="4705921"/>
            <a:ext cx="1143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X, x, x’, O, O’ are coplanar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Know O, O’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Choose x – This yields the plane and so l’ and x’ lies on l’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So there is some vector function f(x; O, O’) such that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f(x; O, O’)^T x’=0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59416" y="2521314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77972" y="2537390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4198" y="396939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5351" y="3972293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0457" y="3884704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4242" y="3884704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69735" y="4112543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735" y="4112543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1364" y="413459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364" y="413459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2766" r="-1276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225207" y="4307355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207" y="4307355"/>
                <a:ext cx="52450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567571" y="4239631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571" y="4239631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l="-1961" r="-1961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18494" y="2567212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494" y="2567212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l="-1961" r="-196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3567" y="2644840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567" y="2644840"/>
                <a:ext cx="53572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2519" y="3384339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519" y="3384339"/>
                <a:ext cx="556563" cy="584775"/>
              </a:xfrm>
              <a:prstGeom prst="rect">
                <a:avLst/>
              </a:prstGeom>
              <a:blipFill>
                <a:blip r:embed="rId8"/>
                <a:stretch>
                  <a:fillRect l="-2222"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5852" y="3384339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852" y="3384339"/>
                <a:ext cx="450764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3BE15A49-FA0E-7B49-BACD-29A83ABA192C}"/>
              </a:ext>
            </a:extLst>
          </p:cNvPr>
          <p:cNvSpPr/>
          <p:nvPr/>
        </p:nvSpPr>
        <p:spPr>
          <a:xfrm>
            <a:off x="5947349" y="1309255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1122" y="3175243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132929" y="3203831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/>
              <p:nvPr/>
            </p:nvSpPr>
            <p:spPr>
              <a:xfrm>
                <a:off x="6138367" y="766807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367" y="766807"/>
                <a:ext cx="58221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2715" y="2978363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1210" y="2945992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48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30945" y="1217293"/>
            <a:ext cx="2479455" cy="2072173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5257800" y="1295400"/>
            <a:ext cx="2647320" cy="2122129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304800" y="5334000"/>
                <a:ext cx="11430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Caveat: if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satisfy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constraint, this doesn’t mean they </a:t>
                </a:r>
                <a:r>
                  <a:rPr lang="en-US" sz="2800" i="1" dirty="0"/>
                  <a:t>have to be </a:t>
                </a:r>
                <a:r>
                  <a:rPr lang="en-US" sz="2800" dirty="0"/>
                  <a:t>projections of the same 3D point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11430000" cy="954107"/>
              </a:xfrm>
              <a:prstGeom prst="rect">
                <a:avLst/>
              </a:prstGeom>
              <a:blipFill>
                <a:blip r:embed="rId2"/>
                <a:stretch>
                  <a:fillRect l="-1000" t="-8000" r="-22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62400" y="2971800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6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4194" y="3396478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865BA20-D51D-0D44-B520-2089F96FE643}"/>
              </a:ext>
            </a:extLst>
          </p:cNvPr>
          <p:cNvSpPr/>
          <p:nvPr/>
        </p:nvSpPr>
        <p:spPr>
          <a:xfrm>
            <a:off x="5074099" y="1078540"/>
            <a:ext cx="393760" cy="393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956453A-8A29-1A44-9FB0-30B649595215}"/>
                  </a:ext>
                </a:extLst>
              </p:cNvPr>
              <p:cNvSpPr/>
              <p:nvPr/>
            </p:nvSpPr>
            <p:spPr>
              <a:xfrm>
                <a:off x="4392153" y="887525"/>
                <a:ext cx="6880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956453A-8A29-1A44-9FB0-30B649595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153" y="887525"/>
                <a:ext cx="688009" cy="584775"/>
              </a:xfrm>
              <a:prstGeom prst="rect">
                <a:avLst/>
              </a:prstGeom>
              <a:blipFill>
                <a:blip r:embed="rId11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1340C35D-0D52-6745-86F9-58D8CF222B0D}"/>
              </a:ext>
            </a:extLst>
          </p:cNvPr>
          <p:cNvSpPr/>
          <p:nvPr/>
        </p:nvSpPr>
        <p:spPr>
          <a:xfrm>
            <a:off x="6829328" y="1050574"/>
            <a:ext cx="393760" cy="393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4FE611-9567-C64F-B065-C9AC821007D3}"/>
                  </a:ext>
                </a:extLst>
              </p:cNvPr>
              <p:cNvSpPr/>
              <p:nvPr/>
            </p:nvSpPr>
            <p:spPr>
              <a:xfrm>
                <a:off x="7234940" y="894291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4FE611-9567-C64F-B065-C9AC82100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940" y="894291"/>
                <a:ext cx="58221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67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63" name="Rectangle 5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3962400"/>
                <a:ext cx="10363200" cy="2594389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400" dirty="0"/>
                  <a:t>Assume the intrinsic and extrinsic parameters of the cameras are known, world coordinate system is set to that of the first camera </a:t>
                </a:r>
              </a:p>
              <a:p>
                <a:pPr>
                  <a:buFontTx/>
                  <a:buChar char="•"/>
                </a:pPr>
                <a:r>
                  <a:rPr lang="en-US" sz="2400" dirty="0"/>
                  <a:t>Then the projection matrices are given by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𝑲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[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𝑰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| 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𝟎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] </m:t>
                    </m:r>
                  </m:oMath>
                </a14:m>
                <a:r>
                  <a:rPr lang="en-US" sz="2400" dirty="0">
                    <a:cs typeface="Times New Roman" pitchFamily="18" charset="0"/>
                  </a:rPr>
                  <a:t>and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𝑲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′[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𝑹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| 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𝒕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sz="2400" dirty="0"/>
                  <a:t>We can pre-multiply the projection matrices (and the image points) by the inverse calibration matrices to get </a:t>
                </a:r>
                <a:r>
                  <a:rPr lang="en-US" sz="2400" i="1" dirty="0"/>
                  <a:t>normalized</a:t>
                </a:r>
                <a:r>
                  <a:rPr lang="en-US" sz="2400" dirty="0"/>
                  <a:t> image coordinates:</a:t>
                </a:r>
              </a:p>
              <a:p>
                <a:pPr marL="0" indent="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pixel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d>
                      <m:dPr>
                        <m:begChr m:val="["/>
                        <m:endChr m:val="|"/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Sup>
                      <m:sSub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pixel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d>
                      <m:dPr>
                        <m:begChr m:val="["/>
                        <m:endChr m:val="|"/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563" name="Rectangle 5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3962400"/>
                <a:ext cx="10363200" cy="2594389"/>
              </a:xfrm>
              <a:blipFill>
                <a:blip r:embed="rId3"/>
                <a:stretch>
                  <a:fillRect l="-858" t="-1961" r="-1593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41522" cy="584775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7FDCD3-EF1A-6048-B62D-27FAB211F8B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7FDCD3-EF1A-6048-B62D-27FAB211F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EF4B1F5-24DA-2647-9052-A3930B3E13E9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EF4B1F5-24DA-2647-9052-A3930B3E1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5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4038600"/>
                <a:ext cx="11125200" cy="194612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𝑹𝒙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means the three vectors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𝑹𝒙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dirty="0"/>
                  <a:t> are linearly dependent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constraint can be written using the </a:t>
                </a:r>
                <a:r>
                  <a:rPr lang="en-US" i="1" dirty="0"/>
                  <a:t>triple product </a:t>
                </a:r>
                <a:br>
                  <a:rPr lang="en-US" i="1" dirty="0"/>
                </a:br>
                <a:endParaRPr lang="en-US" sz="1200" i="1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4038600"/>
                <a:ext cx="11125200" cy="1946122"/>
              </a:xfrm>
              <a:blipFill>
                <a:blip r:embed="rId3"/>
                <a:stretch>
                  <a:fillRect l="-912" t="-3247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0D5412-A11F-514A-985E-881D264A70AD}"/>
                  </a:ext>
                </a:extLst>
              </p:cNvPr>
              <p:cNvSpPr/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0D5412-A11F-514A-985E-881D264A7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  <a:blipFill>
                <a:blip r:embed="rId7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257E3B-93D3-AE4C-878F-396B03425445}"/>
              </a:ext>
            </a:extLst>
          </p:cNvPr>
          <p:cNvCxnSpPr>
            <a:cxnSpLocks/>
          </p:cNvCxnSpPr>
          <p:nvPr/>
        </p:nvCxnSpPr>
        <p:spPr bwMode="auto">
          <a:xfrm>
            <a:off x="2743200" y="2209423"/>
            <a:ext cx="14559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F7EE23-15A0-8D45-B8AB-37387E08029F}"/>
                  </a:ext>
                </a:extLst>
              </p:cNvPr>
              <p:cNvSpPr/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F7EE23-15A0-8D45-B8AB-37387E080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A9365F-98D0-D14B-B3C0-25EB1FF497C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36278" y="2201308"/>
            <a:ext cx="1358951" cy="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BD75B6-C101-6940-8413-BBD12564DE60}"/>
                  </a:ext>
                </a:extLst>
              </p:cNvPr>
              <p:cNvSpPr/>
              <p:nvPr/>
            </p:nvSpPr>
            <p:spPr>
              <a:xfrm>
                <a:off x="757444" y="1107704"/>
                <a:ext cx="24297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BD75B6-C101-6940-8413-BBD12564DE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107704"/>
                <a:ext cx="2429768" cy="461665"/>
              </a:xfrm>
              <a:prstGeom prst="rect">
                <a:avLst/>
              </a:prstGeom>
              <a:blipFill>
                <a:blip r:embed="rId11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29E029-D66D-CA4F-B6C4-6FF9382E39C9}"/>
                  </a:ext>
                </a:extLst>
              </p:cNvPr>
              <p:cNvSpPr/>
              <p:nvPr/>
            </p:nvSpPr>
            <p:spPr>
              <a:xfrm>
                <a:off x="9375698" y="1065364"/>
                <a:ext cx="25355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29E029-D66D-CA4F-B6C4-6FF9382E3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698" y="1065364"/>
                <a:ext cx="2535566" cy="461665"/>
              </a:xfrm>
              <a:prstGeom prst="rect">
                <a:avLst/>
              </a:prstGeom>
              <a:blipFill>
                <a:blip r:embed="rId12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5E1562C-BCFE-894B-B382-D676433C9219}"/>
                  </a:ext>
                </a:extLst>
              </p:cNvPr>
              <p:cNvSpPr/>
              <p:nvPr/>
            </p:nvSpPr>
            <p:spPr>
              <a:xfrm>
                <a:off x="6587315" y="840721"/>
                <a:ext cx="18855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5E1562C-BCFE-894B-B382-D676433C9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315" y="840721"/>
                <a:ext cx="1885581" cy="584775"/>
              </a:xfrm>
              <a:prstGeom prst="rect">
                <a:avLst/>
              </a:prstGeom>
              <a:blipFill>
                <a:blip r:embed="rId13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5" grpId="0"/>
      <p:bldP spid="39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A803E7-D8A9-8343-AB41-EE81D84512EC}"/>
                  </a:ext>
                </a:extLst>
              </p:cNvPr>
              <p:cNvSpPr txBox="1"/>
              <p:nvPr/>
            </p:nvSpPr>
            <p:spPr>
              <a:xfrm>
                <a:off x="2261152" y="5029200"/>
                <a:ext cx="7553606" cy="1255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/>
                  <a:t>Recall:</a:t>
                </a:r>
                <a:r>
                  <a:rPr lang="en-US" sz="2800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28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2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A803E7-D8A9-8343-AB41-EE81D845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152" y="5029200"/>
                <a:ext cx="7553606" cy="1255665"/>
              </a:xfrm>
              <a:prstGeom prst="rect">
                <a:avLst/>
              </a:prstGeom>
              <a:blipFill>
                <a:blip r:embed="rId10"/>
                <a:stretch>
                  <a:fillRect l="-2852"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11">
                <a:extLst>
                  <a:ext uri="{FF2B5EF4-FFF2-40B4-BE49-F238E27FC236}">
                    <a16:creationId xmlns:a16="http://schemas.microsoft.com/office/drawing/2014/main" id="{9208A176-A7E7-3747-AA37-A0DFEBB030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4038600"/>
                <a:ext cx="2819400" cy="690321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3" name="Content Placeholder 11">
                <a:extLst>
                  <a:ext uri="{FF2B5EF4-FFF2-40B4-BE49-F238E27FC236}">
                    <a16:creationId xmlns:a16="http://schemas.microsoft.com/office/drawing/2014/main" id="{9208A176-A7E7-3747-AA37-A0DFEBB030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4038600"/>
                <a:ext cx="2819400" cy="690321"/>
              </a:xfrm>
              <a:blipFill>
                <a:blip r:embed="rId11"/>
                <a:stretch>
                  <a:fillRect r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utoShape 28">
            <a:extLst>
              <a:ext uri="{FF2B5EF4-FFF2-40B4-BE49-F238E27FC236}">
                <a16:creationId xmlns:a16="http://schemas.microsoft.com/office/drawing/2014/main" id="{EB486195-5973-6948-B46E-F62DE7E8B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75" y="413387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11">
                <a:extLst>
                  <a:ext uri="{FF2B5EF4-FFF2-40B4-BE49-F238E27FC236}">
                    <a16:creationId xmlns:a16="http://schemas.microsoft.com/office/drawing/2014/main" id="{79E702BB-0D56-DB4D-BA57-B46270F1B6E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11">
                <a:extLst>
                  <a:ext uri="{FF2B5EF4-FFF2-40B4-BE49-F238E27FC236}">
                    <a16:creationId xmlns:a16="http://schemas.microsoft.com/office/drawing/2014/main" id="{79E702BB-0D56-DB4D-BA57-B46270F1B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F54C10-A830-A140-A259-EC336DDAA274}"/>
                  </a:ext>
                </a:extLst>
              </p:cNvPr>
              <p:cNvSpPr/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F54C10-A830-A140-A259-EC336DDAA2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  <a:blipFill>
                <a:blip r:embed="rId1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97CD58-85E1-804E-A5D6-319F73A62B26}"/>
              </a:ext>
            </a:extLst>
          </p:cNvPr>
          <p:cNvCxnSpPr>
            <a:cxnSpLocks/>
          </p:cNvCxnSpPr>
          <p:nvPr/>
        </p:nvCxnSpPr>
        <p:spPr bwMode="auto">
          <a:xfrm>
            <a:off x="2743200" y="2209423"/>
            <a:ext cx="14559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506ABAB-C5D9-FA4F-950C-CB1EC652BEBC}"/>
                  </a:ext>
                </a:extLst>
              </p:cNvPr>
              <p:cNvSpPr/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506ABAB-C5D9-FA4F-950C-CB1EC652B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A853D9E-22C7-9B45-967A-A5022E70B5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36278" y="2201308"/>
            <a:ext cx="1358951" cy="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ll of Camera Geometry"/>
          <p:cNvSpPr txBox="1">
            <a:spLocks noGrp="1"/>
          </p:cNvSpPr>
          <p:nvPr>
            <p:ph type="title"/>
          </p:nvPr>
        </p:nvSpPr>
        <p:spPr>
          <a:xfrm>
            <a:off x="838200" y="-3429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All of Camera Geometry</a:t>
            </a:r>
          </a:p>
        </p:txBody>
      </p:sp>
      <p:sp>
        <p:nvSpPr>
          <p:cNvPr id="71" name="From the pict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From the picture</a:t>
            </a:r>
          </a:p>
          <a:p>
            <a:pPr lvl="1"/>
            <a:r>
              <a:rPr dirty="0"/>
              <a:t>two views of a point give four measurements of three DOF</a:t>
            </a:r>
          </a:p>
          <a:p>
            <a:pPr lvl="1"/>
            <a:r>
              <a:rPr dirty="0"/>
              <a:t>this means </a:t>
            </a:r>
          </a:p>
          <a:p>
            <a:pPr lvl="2"/>
            <a:r>
              <a:rPr dirty="0"/>
              <a:t>correspondence is constrained</a:t>
            </a:r>
          </a:p>
          <a:p>
            <a:pPr lvl="2"/>
            <a:r>
              <a:rPr dirty="0"/>
              <a:t>if we have enough points and enough pix we can recover</a:t>
            </a:r>
          </a:p>
          <a:p>
            <a:pPr lvl="3"/>
            <a:r>
              <a:rPr dirty="0"/>
              <a:t>points</a:t>
            </a:r>
          </a:p>
          <a:p>
            <a:pPr lvl="3"/>
            <a:r>
              <a:rPr dirty="0"/>
              <a:t>cameras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4038600"/>
                <a:ext cx="2819400" cy="1946122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4038600"/>
                <a:ext cx="2819400" cy="1946122"/>
              </a:xfrm>
              <a:blipFill>
                <a:blip r:embed="rId3"/>
                <a:stretch>
                  <a:fillRect r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  <a:blipFill>
                <a:blip r:embed="rId6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utoShape 28">
            <a:extLst>
              <a:ext uri="{FF2B5EF4-FFF2-40B4-BE49-F238E27FC236}">
                <a16:creationId xmlns:a16="http://schemas.microsoft.com/office/drawing/2014/main" id="{71AA8CDE-D1BB-CB4D-ABC7-5CB4F815F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75" y="413387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11">
                <a:extLst>
                  <a:ext uri="{FF2B5EF4-FFF2-40B4-BE49-F238E27FC236}">
                    <a16:creationId xmlns:a16="http://schemas.microsoft.com/office/drawing/2014/main" id="{EBA0D817-565D-7E44-A1A2-FF7B8F5EE6D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Content Placeholder 11">
                <a:extLst>
                  <a:ext uri="{FF2B5EF4-FFF2-40B4-BE49-F238E27FC236}">
                    <a16:creationId xmlns:a16="http://schemas.microsoft.com/office/drawing/2014/main" id="{EBA0D817-565D-7E44-A1A2-FF7B8F5EE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utoShape 28">
            <a:extLst>
              <a:ext uri="{FF2B5EF4-FFF2-40B4-BE49-F238E27FC236}">
                <a16:creationId xmlns:a16="http://schemas.microsoft.com/office/drawing/2014/main" id="{25CE03D0-E681-8E4D-9B23-4CE0DC323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1163" y="413387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22">
            <a:extLst>
              <a:ext uri="{FF2B5EF4-FFF2-40B4-BE49-F238E27FC236}">
                <a16:creationId xmlns:a16="http://schemas.microsoft.com/office/drawing/2014/main" id="{E21FBD76-7A46-3C48-B899-E3CF7149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0363" y="470061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23">
            <a:extLst>
              <a:ext uri="{FF2B5EF4-FFF2-40B4-BE49-F238E27FC236}">
                <a16:creationId xmlns:a16="http://schemas.microsoft.com/office/drawing/2014/main" id="{02DB5251-8846-6541-95EE-C250D350A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897" y="5262831"/>
            <a:ext cx="2528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Essential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34400" y="4056990"/>
                <a:ext cx="2819400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4056990"/>
                <a:ext cx="2819400" cy="6817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3F143C-CE3E-674E-AC49-6479E82901CA}"/>
                  </a:ext>
                </a:extLst>
              </p:cNvPr>
              <p:cNvSpPr/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3F143C-CE3E-674E-AC49-6479E82901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  <a:blipFill>
                <a:blip r:embed="rId1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F79C8E-F819-3A40-95FE-E8B67B3E9F3C}"/>
              </a:ext>
            </a:extLst>
          </p:cNvPr>
          <p:cNvCxnSpPr>
            <a:cxnSpLocks/>
          </p:cNvCxnSpPr>
          <p:nvPr/>
        </p:nvCxnSpPr>
        <p:spPr bwMode="auto">
          <a:xfrm>
            <a:off x="2743200" y="2209423"/>
            <a:ext cx="14559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F07C227-7F9A-C847-B1E5-CBD0758001F1}"/>
                  </a:ext>
                </a:extLst>
              </p:cNvPr>
              <p:cNvSpPr/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F07C227-7F9A-C847-B1E5-CBD075800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180B4DB-02C8-184F-A940-9748F942767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36278" y="2201308"/>
            <a:ext cx="1358951" cy="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DF802-5225-DE40-8298-45F76CEC85B8}"/>
              </a:ext>
            </a:extLst>
          </p:cNvPr>
          <p:cNvSpPr/>
          <p:nvPr/>
        </p:nvSpPr>
        <p:spPr>
          <a:xfrm>
            <a:off x="1761688" y="6253278"/>
            <a:ext cx="8552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H. C. </a:t>
            </a:r>
            <a:r>
              <a:rPr lang="en-US" sz="1600" dirty="0" err="1"/>
              <a:t>Longuet</a:t>
            </a:r>
            <a:r>
              <a:rPr lang="en-US" sz="1600" dirty="0"/>
              <a:t>-Higgins. </a:t>
            </a:r>
            <a:r>
              <a:rPr lang="en-US" sz="1600" dirty="0">
                <a:hlinkClick r:id="rId15"/>
              </a:rPr>
              <a:t>A computer algorithm for reconstructing a scene from two projections</a:t>
            </a:r>
            <a:r>
              <a:rPr lang="en-US" sz="1600" dirty="0"/>
              <a:t>. Nature 293 (5828): 133–135, September 1981</a:t>
            </a:r>
          </a:p>
        </p:txBody>
      </p:sp>
    </p:spTree>
    <p:extLst>
      <p:ext uri="{BB962C8B-B14F-4D97-AF65-F5344CB8AC3E}">
        <p14:creationId xmlns:p14="http://schemas.microsoft.com/office/powerpoint/2010/main" val="37918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essential matrix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945F6A4-7C8A-CF45-AE69-3287A1AC1AD8}"/>
                  </a:ext>
                </a:extLst>
              </p:cNvPr>
              <p:cNvSpPr/>
              <p:nvPr/>
            </p:nvSpPr>
            <p:spPr>
              <a:xfrm>
                <a:off x="3681793" y="4894539"/>
                <a:ext cx="4956037" cy="1110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945F6A4-7C8A-CF45-AE69-3287A1AC1A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793" y="4894539"/>
                <a:ext cx="4956037" cy="11104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4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essential matrix: Properties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793468"/>
                <a:ext cx="10363200" cy="510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sz="2400" kern="0" dirty="0"/>
                </a:br>
                <a:endParaRPr lang="en-US" sz="8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:endParaRPr lang="en-US" sz="2400" kern="0" dirty="0"/>
              </a:p>
            </p:txBody>
          </p:sp>
        </mc:Choice>
        <mc:Fallback xmlns="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793468"/>
                <a:ext cx="10363200" cy="510082"/>
              </a:xfrm>
              <a:prstGeom prst="rect">
                <a:avLst/>
              </a:prstGeom>
              <a:blipFill>
                <a:blip r:embed="rId7"/>
                <a:stretch>
                  <a:fillRect l="-980" t="-2381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8216A8C-5104-6D46-BD88-4D3DD9730AAF}"/>
                  </a:ext>
                </a:extLst>
              </p:cNvPr>
              <p:cNvSpPr/>
              <p:nvPr/>
            </p:nvSpPr>
            <p:spPr>
              <a:xfrm>
                <a:off x="6768708" y="2348590"/>
                <a:ext cx="5752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8216A8C-5104-6D46-BD88-4D3DD9730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708" y="2348590"/>
                <a:ext cx="57522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2B3A39-F6DC-AA4C-BF25-1798CD543E5F}"/>
                  </a:ext>
                </a:extLst>
              </p:cNvPr>
              <p:cNvSpPr/>
              <p:nvPr/>
            </p:nvSpPr>
            <p:spPr>
              <a:xfrm>
                <a:off x="1108684" y="5515198"/>
                <a:ext cx="9406916" cy="961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800" kern="0" dirty="0"/>
                  <a:t>Recall: a line is given by </a:t>
                </a:r>
                <a14:m>
                  <m:oMath xmlns:m="http://schemas.openxmlformats.org/officeDocument/2006/math"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𝑎𝑥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 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𝑏𝑦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 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0</m:t>
                    </m:r>
                  </m:oMath>
                </a14:m>
                <a:r>
                  <a:rPr lang="en-US" sz="2800" kern="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kern="0" dirty="0">
                    <a:cs typeface="Times New Roman" pitchFamily="18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𝒍</m:t>
                        </m:r>
                      </m:e>
                      <m:sup>
                        <m:r>
                          <a:rPr lang="en-US" sz="2800" b="1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 ker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2800" i="1" ker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sz="2800" kern="0" dirty="0">
                    <a:solidFill>
                      <a:srgbClr val="7030A0"/>
                    </a:solidFill>
                    <a:cs typeface="Times New Roman" pitchFamily="18" charset="0"/>
                  </a:rPr>
                  <a:t> </a:t>
                </a:r>
                <a:r>
                  <a:rPr lang="en-US" sz="2800" kern="0" dirty="0">
                    <a:cs typeface="Times New Roman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800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</m:t>
                    </m:r>
                    <m:sSup>
                      <m:sSupPr>
                        <m:ctrlP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kern="0" dirty="0"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</m:t>
                    </m:r>
                    <m:sSup>
                      <m:sSupPr>
                        <m:ctrlP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,1)</m:t>
                        </m:r>
                      </m:e>
                      <m:sup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kern="0" dirty="0">
                    <a:solidFill>
                      <a:srgbClr val="7030A0"/>
                    </a:solidFill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2B3A39-F6DC-AA4C-BF25-1798CD543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684" y="5515198"/>
                <a:ext cx="9406916" cy="961802"/>
              </a:xfrm>
              <a:prstGeom prst="rect">
                <a:avLst/>
              </a:prstGeom>
              <a:blipFill>
                <a:blip r:embed="rId9"/>
                <a:stretch>
                  <a:fillRect t="-3896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0570AF-A349-9541-9E34-0BD2C2B25F3F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117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essential matrix: Properties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sz="2400" kern="0" dirty="0"/>
                </a:br>
                <a:endParaRPr lang="en-US" sz="8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b="0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0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kern="0" dirty="0"/>
                </a:br>
                <a:endParaRPr lang="en-US" sz="9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  and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i="1" baseline="30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i="1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singular (rank two) and has </a:t>
                </a:r>
                <a:r>
                  <a:rPr lang="en-US" dirty="0">
                    <a:solidFill>
                      <a:srgbClr val="C00000"/>
                    </a:solidFill>
                  </a:rPr>
                  <a:t>five</a:t>
                </a:r>
                <a:r>
                  <a:rPr lang="en-US" dirty="0"/>
                  <a:t> degrees of freedom</a:t>
                </a:r>
                <a:endParaRPr lang="en-US" kern="0" dirty="0"/>
              </a:p>
            </p:txBody>
          </p:sp>
        </mc:Choice>
        <mc:Fallback xmlns="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blipFill>
                <a:blip r:embed="rId6"/>
                <a:stretch>
                  <a:fillRect l="-980" t="-7006" b="-50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3DB3B48-E9FC-2E43-B3C2-5171D233AF2C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11">
                <a:extLst>
                  <a:ext uri="{FF2B5EF4-FFF2-40B4-BE49-F238E27FC236}">
                    <a16:creationId xmlns:a16="http://schemas.microsoft.com/office/drawing/2014/main" id="{2242B81D-4B2B-3444-9F63-FF7BC3AA83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11">
                <a:extLst>
                  <a:ext uri="{FF2B5EF4-FFF2-40B4-BE49-F238E27FC236}">
                    <a16:creationId xmlns:a16="http://schemas.microsoft.com/office/drawing/2014/main" id="{2242B81D-4B2B-3444-9F63-FF7BC3AA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ECB1E13-55E9-C54C-BA20-CF3ADC030B89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ECB1E13-55E9-C54C-BA20-CF3ADC030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38661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9971" name="Rectangle 3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4152005"/>
                <a:ext cx="11430000" cy="1752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The calibration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of the two cameras are unknown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We can write the </a:t>
                </a:r>
                <a:r>
                  <a:rPr lang="en-US" dirty="0" err="1"/>
                  <a:t>epipolar</a:t>
                </a:r>
                <a:r>
                  <a:rPr lang="en-US" dirty="0"/>
                  <a:t> constraint in terms of </a:t>
                </a:r>
                <a:r>
                  <a:rPr lang="en-US" i="1" dirty="0"/>
                  <a:t>unknown</a:t>
                </a:r>
                <a:r>
                  <a:rPr lang="en-US" dirty="0"/>
                  <a:t> normalized coordinates:</a:t>
                </a:r>
              </a:p>
              <a:p>
                <a:pPr marL="0" indent="0"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norm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</a:t>
                </a:r>
              </a:p>
              <a:p>
                <a:pPr marL="0" indent="0" algn="ctr"/>
                <a:r>
                  <a:rPr lang="en-US" dirty="0"/>
                  <a:t>where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,</a:t>
                </a:r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679971" name="Rectangle 3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4152005"/>
                <a:ext cx="11430000" cy="1752600"/>
              </a:xfrm>
              <a:blipFill>
                <a:blip r:embed="rId3"/>
                <a:stretch>
                  <a:fillRect l="-888" t="-3597" r="-888" b="-5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9971" name="Rectangle 3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219200" y="4152005"/>
                <a:ext cx="3259338" cy="1752600"/>
              </a:xfrm>
            </p:spPr>
            <p:txBody>
              <a:bodyPr/>
              <a:lstStyle/>
              <a:p>
                <a:pPr marL="0" indent="0"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norm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9971" name="Rectangle 3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19200" y="4152005"/>
                <a:ext cx="3259338" cy="17526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utoShape 24">
            <a:extLst>
              <a:ext uri="{FF2B5EF4-FFF2-40B4-BE49-F238E27FC236}">
                <a16:creationId xmlns:a16="http://schemas.microsoft.com/office/drawing/2014/main" id="{99B6AE9B-9E23-3A4B-BD6E-53364E39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550" y="4183378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2ADD77F5-5155-774A-8FE6-D0737520B57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08992" y="4094254"/>
                <a:ext cx="6654408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US" b="1" i="1" ker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kern="0" dirty="0"/>
                  <a:t>,</a:t>
                </a:r>
                <a:r>
                  <a:rPr lang="en-US" kern="0" dirty="0">
                    <a:solidFill>
                      <a:srgbClr val="7030A0"/>
                    </a:solidFill>
                  </a:rPr>
                  <a:t> </a:t>
                </a:r>
                <a:r>
                  <a:rPr lang="en-US" kern="0" dirty="0"/>
                  <a:t>where</a:t>
                </a:r>
                <a:r>
                  <a:rPr lang="en-US" kern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0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sSup>
                      <m:sSupPr>
                        <m:ctrlP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2ADD77F5-5155-774A-8FE6-D0737520B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8992" y="4094254"/>
                <a:ext cx="6654408" cy="681734"/>
              </a:xfrm>
              <a:prstGeom prst="rect">
                <a:avLst/>
              </a:prstGeom>
              <a:blipFill>
                <a:blip r:embed="rId7"/>
                <a:stretch>
                  <a:fillRect t="-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7973E5-F991-894C-8A8A-9DD8FF8404FF}"/>
                  </a:ext>
                </a:extLst>
              </p:cNvPr>
              <p:cNvSpPr/>
              <p:nvPr/>
            </p:nvSpPr>
            <p:spPr>
              <a:xfrm>
                <a:off x="1143000" y="4876800"/>
                <a:ext cx="2505879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7973E5-F991-894C-8A8A-9DD8FF840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876800"/>
                <a:ext cx="2505879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4B5B99-4210-8948-9868-59322B097076}"/>
                  </a:ext>
                </a:extLst>
              </p:cNvPr>
              <p:cNvSpPr/>
              <p:nvPr/>
            </p:nvSpPr>
            <p:spPr>
              <a:xfrm>
                <a:off x="1177599" y="5638800"/>
                <a:ext cx="2784801" cy="488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4B5B99-4210-8948-9868-59322B097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99" y="5638800"/>
                <a:ext cx="2784801" cy="488916"/>
              </a:xfrm>
              <a:prstGeom prst="rect">
                <a:avLst/>
              </a:prstGeom>
              <a:blipFill>
                <a:blip r:embed="rId9"/>
                <a:stretch>
                  <a:fillRect l="-9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 Box 18">
            <a:extLst>
              <a:ext uri="{FF2B5EF4-FFF2-40B4-BE49-F238E27FC236}">
                <a16:creationId xmlns:a16="http://schemas.microsoft.com/office/drawing/2014/main" id="{92AF1968-BB72-C048-95AE-248DCEC65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089" y="5322889"/>
            <a:ext cx="3090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</p:txBody>
      </p:sp>
      <p:sp>
        <p:nvSpPr>
          <p:cNvPr id="51" name="AutoShape 20">
            <a:extLst>
              <a:ext uri="{FF2B5EF4-FFF2-40B4-BE49-F238E27FC236}">
                <a16:creationId xmlns:a16="http://schemas.microsoft.com/office/drawing/2014/main" id="{DA9EBC0D-0888-EB4F-BCD6-B58566FE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489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33269B6-899B-2044-A34F-252929FCB794}"/>
              </a:ext>
            </a:extLst>
          </p:cNvPr>
          <p:cNvSpPr/>
          <p:nvPr/>
        </p:nvSpPr>
        <p:spPr>
          <a:xfrm>
            <a:off x="4191000" y="6410307"/>
            <a:ext cx="3677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10"/>
              </a:rPr>
              <a:t>Faugeras et al., (1992), Hartley (1992)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5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9" grpId="0"/>
      <p:bldP spid="51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/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  <a:blipFill>
                <a:blip r:embed="rId8"/>
                <a:stretch>
                  <a:fillRect l="-2273" r="-227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54D150C-E941-0849-BDFF-0307F6EB2C11}"/>
                  </a:ext>
                </a:extLst>
              </p:cNvPr>
              <p:cNvSpPr/>
              <p:nvPr/>
            </p:nvSpPr>
            <p:spPr>
              <a:xfrm>
                <a:off x="3732243" y="5105400"/>
                <a:ext cx="4727513" cy="126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54D150C-E941-0849-BDFF-0307F6EB2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243" y="5105400"/>
                <a:ext cx="4727513" cy="1266180"/>
              </a:xfrm>
              <a:prstGeom prst="rect">
                <a:avLst/>
              </a:prstGeom>
              <a:blipFill>
                <a:blip r:embed="rId9"/>
                <a:stretch>
                  <a:fillRect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0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matrix: Properties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𝑭𝒙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𝑭𝒙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sz="2400" kern="0" dirty="0"/>
                </a:br>
                <a:endParaRPr lang="en-US" sz="8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b="0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0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kern="0" dirty="0"/>
                </a:br>
                <a:endParaRPr lang="en-US" sz="9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  and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i="1" baseline="30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i="1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singular (rank two) and has </a:t>
                </a:r>
                <a:r>
                  <a:rPr lang="en-US" dirty="0">
                    <a:solidFill>
                      <a:srgbClr val="C00000"/>
                    </a:solidFill>
                  </a:rPr>
                  <a:t>seven</a:t>
                </a:r>
                <a:r>
                  <a:rPr lang="en-US" dirty="0"/>
                  <a:t> degrees of freedom</a:t>
                </a:r>
                <a:endParaRPr lang="en-US" kern="0" dirty="0"/>
              </a:p>
            </p:txBody>
          </p:sp>
        </mc:Choice>
        <mc:Fallback xmlns="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blipFill>
                <a:blip r:embed="rId7"/>
                <a:stretch>
                  <a:fillRect l="-980" t="-7006" b="-50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/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l="-2273" r="-227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6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matrix: Properties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059759" y="1857988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9759" y="1857988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singular (rank two) and has </a:t>
                </a:r>
                <a:r>
                  <a:rPr lang="en-US" dirty="0">
                    <a:solidFill>
                      <a:srgbClr val="C00000"/>
                    </a:solidFill>
                  </a:rPr>
                  <a:t>seven</a:t>
                </a:r>
                <a:r>
                  <a:rPr lang="en-US" dirty="0"/>
                  <a:t> degrees of freedom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kern="0" dirty="0"/>
                  <a:t>Why singular?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kern="0" dirty="0"/>
                  <a:t>F maps any point on one side to a line in through </a:t>
                </a:r>
                <a:r>
                  <a:rPr lang="en-US" kern="0" dirty="0" err="1"/>
                  <a:t>epipole</a:t>
                </a:r>
                <a:r>
                  <a:rPr lang="en-US" kern="0" dirty="0"/>
                  <a:t> on other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kern="0" dirty="0"/>
                  <a:t>NOT to a general line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kern="0" dirty="0"/>
                  <a:t>So 2DOF </a:t>
                </a:r>
                <a:r>
                  <a:rPr lang="en-US" kern="0" dirty="0" err="1"/>
                  <a:t>pt</a:t>
                </a:r>
                <a:r>
                  <a:rPr lang="en-US" kern="0" dirty="0"/>
                  <a:t> -&gt; 1DOF family of lines</a:t>
                </a:r>
              </a:p>
            </p:txBody>
          </p:sp>
        </mc:Choice>
        <mc:Fallback xmlns="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blipFill>
                <a:blip r:embed="rId7"/>
                <a:stretch>
                  <a:fillRect l="-979" t="-76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/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l="-2222"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1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of the same 3D scene, because: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867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have two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Eyes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Cameras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the camera moves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A4834-5080-5341-8F61-2BD91A02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9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the 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319727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75F97-4133-A64D-9DA6-06AB2AE9B0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correspondences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75F97-4133-A64D-9DA6-06AB2AE9B0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98" t="7423" r="9002" b="16446"/>
          <a:stretch/>
        </p:blipFill>
        <p:spPr>
          <a:xfrm>
            <a:off x="685800" y="1861139"/>
            <a:ext cx="10820400" cy="40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25AB75-DC91-4E2C-A14B-A6836E75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5BE334-A4E5-5240-9D68-E5A9F2F93C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correspondences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Constraint: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5BE334-A4E5-5240-9D68-E5A9F2F93C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E97EB6-91C2-9C45-AD46-DC740310CEBF}"/>
                  </a:ext>
                </a:extLst>
              </p:cNvPr>
              <p:cNvSpPr/>
              <p:nvPr/>
            </p:nvSpPr>
            <p:spPr>
              <a:xfrm>
                <a:off x="6477000" y="1712702"/>
                <a:ext cx="5737340" cy="3468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eqArr>
                        </m:e>
                      </m:d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E97EB6-91C2-9C45-AD46-DC740310C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712702"/>
                <a:ext cx="5737340" cy="3468898"/>
              </a:xfrm>
              <a:prstGeom prst="rect">
                <a:avLst/>
              </a:prstGeom>
              <a:blipFill>
                <a:blip r:embed="rId3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utoShape 12">
            <a:extLst>
              <a:ext uri="{FF2B5EF4-FFF2-40B4-BE49-F238E27FC236}">
                <a16:creationId xmlns:a16="http://schemas.microsoft.com/office/drawing/2014/main" id="{C2AB6153-FA52-8F44-82C2-39F16A4DB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3200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7621-9011-2E43-B318-DE73515A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eight 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eqArr>
                        </m:e>
                      </m:d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48CE9-D747-CD45-83E5-9FE713C0FF71}"/>
                  </a:ext>
                </a:extLst>
              </p:cNvPr>
              <p:cNvSpPr txBox="1"/>
              <p:nvPr/>
            </p:nvSpPr>
            <p:spPr>
              <a:xfrm>
                <a:off x="963621" y="4812025"/>
                <a:ext cx="79517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Homogeneous least squares to find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48CE9-D747-CD45-83E5-9FE713C0F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21" y="4812025"/>
                <a:ext cx="7951779" cy="523220"/>
              </a:xfrm>
              <a:prstGeom prst="rect">
                <a:avLst/>
              </a:prstGeom>
              <a:blipFill>
                <a:blip r:embed="rId3"/>
                <a:stretch>
                  <a:fillRect l="-1276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68F312-69DD-9C41-A243-C02B52DB5B75}"/>
                  </a:ext>
                </a:extLst>
              </p:cNvPr>
              <p:cNvSpPr txBox="1"/>
              <p:nvPr/>
            </p:nvSpPr>
            <p:spPr>
              <a:xfrm>
                <a:off x="1584643" y="5511986"/>
                <a:ext cx="2438873" cy="714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sz="28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𝑼</m:t>
                                      </m:r>
                                      <m:r>
                                        <a:rPr lang="en-US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68F312-69DD-9C41-A243-C02B52DB5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643" y="5511986"/>
                <a:ext cx="2438873" cy="714491"/>
              </a:xfrm>
              <a:prstGeom prst="rect">
                <a:avLst/>
              </a:prstGeom>
              <a:blipFill>
                <a:blip r:embed="rId4"/>
                <a:stretch>
                  <a:fillRect l="-2073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0453D3F-7E59-7F49-A296-8F43DA78A7AA}"/>
              </a:ext>
            </a:extLst>
          </p:cNvPr>
          <p:cNvGrpSpPr/>
          <p:nvPr/>
        </p:nvGrpSpPr>
        <p:grpSpPr>
          <a:xfrm>
            <a:off x="4298423" y="5388331"/>
            <a:ext cx="4769377" cy="961802"/>
            <a:chOff x="3449698" y="5388331"/>
            <a:chExt cx="4769377" cy="96180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ADD7CC-3FC5-E840-8738-70CFEB793D46}"/>
                </a:ext>
              </a:extLst>
            </p:cNvPr>
            <p:cNvCxnSpPr>
              <a:cxnSpLocks/>
            </p:cNvCxnSpPr>
            <p:nvPr/>
          </p:nvCxnSpPr>
          <p:spPr>
            <a:xfrm>
              <a:off x="3449698" y="5869232"/>
              <a:ext cx="688857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2C55A-2649-464E-B5AE-151D00354D5A}"/>
                    </a:ext>
                  </a:extLst>
                </p:cNvPr>
                <p:cNvSpPr txBox="1"/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Eigenvector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a14:m>
                  <a:r>
                    <a:rPr lang="en-US" sz="2800" b="1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sz="2800" dirty="0"/>
                    <a:t>with smallest eigenvalue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2C55A-2649-464E-B5AE-151D00354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blipFill>
                  <a:blip r:embed="rId5"/>
                  <a:stretch>
                    <a:fillRect l="-3106" t="-3896" r="-3106" b="-15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/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8C11BF60-40BA-7543-9E76-5C684EAB637A}"/>
              </a:ext>
            </a:extLst>
          </p:cNvPr>
          <p:cNvSpPr/>
          <p:nvPr/>
        </p:nvSpPr>
        <p:spPr bwMode="auto">
          <a:xfrm rot="5400000">
            <a:off x="5086644" y="495096"/>
            <a:ext cx="290150" cy="663234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B2B-135B-4D87-85BC-ABC5C4B0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Enforcing rank-2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318C5D2-5B82-084C-B731-FAFAE5B061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know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dirty="0"/>
                  <a:t> needs to be singular/rank 2. How do we force it to be singular?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Solution: take SVD of the initial estimate and throw out the smallest singular value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318C5D2-5B82-084C-B731-FAFAE5B06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/>
              <p:nvPr/>
            </p:nvSpPr>
            <p:spPr>
              <a:xfrm>
                <a:off x="1676400" y="2983469"/>
                <a:ext cx="2432589" cy="501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𝚺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983469"/>
                <a:ext cx="2432589" cy="501291"/>
              </a:xfrm>
              <a:prstGeom prst="rect">
                <a:avLst/>
              </a:prstGeom>
              <a:blipFill>
                <a:blip r:embed="rId3"/>
                <a:stretch>
                  <a:fillRect l="-312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D2F42A-95F5-4622-8553-2148F91F91F4}"/>
              </a:ext>
            </a:extLst>
          </p:cNvPr>
          <p:cNvGrpSpPr/>
          <p:nvPr/>
        </p:nvGrpSpPr>
        <p:grpSpPr>
          <a:xfrm>
            <a:off x="3221216" y="3581400"/>
            <a:ext cx="3218895" cy="1819637"/>
            <a:chOff x="764963" y="3552111"/>
            <a:chExt cx="3218895" cy="18196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/>
                <p:nvPr/>
              </p:nvSpPr>
              <p:spPr>
                <a:xfrm>
                  <a:off x="764963" y="3965914"/>
                  <a:ext cx="3218895" cy="14058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63" y="3965914"/>
                  <a:ext cx="3218895" cy="1405834"/>
                </a:xfrm>
                <a:prstGeom prst="rect">
                  <a:avLst/>
                </a:prstGeom>
                <a:blipFill>
                  <a:blip r:embed="rId4"/>
                  <a:stretch>
                    <a:fillRect l="-1969" t="-1802"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B7F61D-17F7-4EC5-8D82-7F20F40C6F57}"/>
                </a:ext>
              </a:extLst>
            </p:cNvPr>
            <p:cNvCxnSpPr/>
            <p:nvPr/>
          </p:nvCxnSpPr>
          <p:spPr>
            <a:xfrm>
              <a:off x="926432" y="3552111"/>
              <a:ext cx="0" cy="7311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DCE2C0-615F-493B-AE09-25CA55A30DDA}"/>
                  </a:ext>
                </a:extLst>
              </p:cNvPr>
              <p:cNvSpPr txBox="1"/>
              <p:nvPr/>
            </p:nvSpPr>
            <p:spPr>
              <a:xfrm>
                <a:off x="6477000" y="5925978"/>
                <a:ext cx="2016001" cy="5012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𝜮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DCE2C0-615F-493B-AE09-25CA55A30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5925978"/>
                <a:ext cx="2016001" cy="501291"/>
              </a:xfrm>
              <a:prstGeom prst="rect">
                <a:avLst/>
              </a:prstGeom>
              <a:blipFill>
                <a:blip r:embed="rId5"/>
                <a:stretch>
                  <a:fillRect l="-3750" r="-62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6824D7E-C3FD-44FD-A0E0-A5A4A969849C}"/>
              </a:ext>
            </a:extLst>
          </p:cNvPr>
          <p:cNvGrpSpPr/>
          <p:nvPr/>
        </p:nvGrpSpPr>
        <p:grpSpPr>
          <a:xfrm>
            <a:off x="5735816" y="5029200"/>
            <a:ext cx="457200" cy="457200"/>
            <a:chOff x="4572000" y="4379131"/>
            <a:chExt cx="457200" cy="4572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456908-1627-4A15-A3CB-8E50ECA0D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C02D2D-E72D-48F0-9119-401C3C00845B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7756A8-2E9E-4802-9305-92E300D6374A}"/>
              </a:ext>
            </a:extLst>
          </p:cNvPr>
          <p:cNvGrpSpPr/>
          <p:nvPr/>
        </p:nvGrpSpPr>
        <p:grpSpPr>
          <a:xfrm>
            <a:off x="6553200" y="4021933"/>
            <a:ext cx="4114800" cy="1322798"/>
            <a:chOff x="2673726" y="4056836"/>
            <a:chExt cx="4114800" cy="13227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/>
                <p:nvPr/>
              </p:nvSpPr>
              <p:spPr>
                <a:xfrm>
                  <a:off x="3638818" y="4056836"/>
                  <a:ext cx="3149708" cy="1322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  <m:r>
                          <a:rPr lang="en-US" sz="3200" b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818" y="4056836"/>
                  <a:ext cx="3149708" cy="1322798"/>
                </a:xfrm>
                <a:prstGeom prst="rect">
                  <a:avLst/>
                </a:prstGeom>
                <a:blipFill>
                  <a:blip r:embed="rId6"/>
                  <a:stretch>
                    <a:fillRect l="-2008" t="-952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9C300E2-9421-4AE2-B08F-5923266623BA}"/>
                </a:ext>
              </a:extLst>
            </p:cNvPr>
            <p:cNvCxnSpPr>
              <a:cxnSpLocks/>
            </p:cNvCxnSpPr>
            <p:nvPr/>
          </p:nvCxnSpPr>
          <p:spPr>
            <a:xfrm>
              <a:off x="2673726" y="4716291"/>
              <a:ext cx="96509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CD73B4-EC8E-2248-B88D-6B0DE25C2D15}"/>
              </a:ext>
            </a:extLst>
          </p:cNvPr>
          <p:cNvCxnSpPr/>
          <p:nvPr/>
        </p:nvCxnSpPr>
        <p:spPr>
          <a:xfrm>
            <a:off x="7717971" y="5081452"/>
            <a:ext cx="0" cy="73113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6BED-29E4-4BC3-BCD1-AC1F9838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Enforcing rank-2 constraint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3B536-B34E-4990-899A-B5D47AA2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130" t="12891" r="9720" b="31051"/>
          <a:stretch/>
        </p:blipFill>
        <p:spPr bwMode="auto">
          <a:xfrm>
            <a:off x="1952946" y="2133600"/>
            <a:ext cx="8197697" cy="400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3C51EE-A33B-433E-9915-FBB2D6975019}"/>
                  </a:ext>
                </a:extLst>
              </p:cNvPr>
              <p:cNvSpPr txBox="1"/>
              <p:nvPr/>
            </p:nvSpPr>
            <p:spPr>
              <a:xfrm>
                <a:off x="1952944" y="1533159"/>
                <a:ext cx="3878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Initial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2800" dirty="0"/>
                  <a:t> estimate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3C51EE-A33B-433E-9915-FBB2D6975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44" y="1533159"/>
                <a:ext cx="3878362" cy="523220"/>
              </a:xfrm>
              <a:prstGeom prst="rect">
                <a:avLst/>
              </a:prstGeom>
              <a:blipFill>
                <a:blip r:embed="rId3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D9906D3-ABB7-4311-95B7-1140461E0075}"/>
              </a:ext>
            </a:extLst>
          </p:cNvPr>
          <p:cNvSpPr txBox="1"/>
          <p:nvPr/>
        </p:nvSpPr>
        <p:spPr>
          <a:xfrm>
            <a:off x="6171200" y="1533159"/>
            <a:ext cx="4168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Rank-2 estimate</a:t>
            </a:r>
          </a:p>
        </p:txBody>
      </p:sp>
    </p:spTree>
    <p:extLst>
      <p:ext uri="{BB962C8B-B14F-4D97-AF65-F5344CB8AC3E}">
        <p14:creationId xmlns:p14="http://schemas.microsoft.com/office/powerpoint/2010/main" val="1902751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7621-9011-2E43-B318-DE73515A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eight 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eqArr>
                        </m:e>
                      </m:d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Recall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pixel coordinates. What might be the order of magnitude of each column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causes numerical instability!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r="-98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/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8C11BF60-40BA-7543-9E76-5C684EAB637A}"/>
              </a:ext>
            </a:extLst>
          </p:cNvPr>
          <p:cNvSpPr/>
          <p:nvPr/>
        </p:nvSpPr>
        <p:spPr bwMode="auto">
          <a:xfrm rot="5400000">
            <a:off x="5086644" y="495096"/>
            <a:ext cx="290150" cy="663234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20A38F-8EF6-1B4E-A557-3A065A3E96E5}"/>
                  </a:ext>
                </a:extLst>
              </p:cNvPr>
              <p:cNvSpPr/>
              <p:nvPr/>
            </p:nvSpPr>
            <p:spPr>
              <a:xfrm>
                <a:off x="1900306" y="1521767"/>
                <a:ext cx="6761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20A38F-8EF6-1B4E-A557-3A065A3E96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306" y="1521767"/>
                <a:ext cx="6761275" cy="461665"/>
              </a:xfrm>
              <a:prstGeom prst="rect">
                <a:avLst/>
              </a:prstGeom>
              <a:blipFill>
                <a:blip r:embed="rId4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8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1645" name="Rectangle 1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In each image, center the set of points at the origin, and scale it so the mean squared distance between the origin and the points is 2 pixels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Use the eight-point algorithm to compute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dirty="0"/>
                  <a:t> from the normalized points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Enforce the rank-2 constraint 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Transform fundamental matrix back to original units: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the normalizing transformations in the two images, </a:t>
                </a:r>
                <a:br>
                  <a:rPr lang="en-US" dirty="0"/>
                </a:br>
                <a:r>
                  <a:rPr lang="en-US" dirty="0"/>
                  <a:t>then the fundamental matrix in original coordinates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b="1" i="1" dirty="0"/>
              </a:p>
            </p:txBody>
          </p:sp>
        </mc:Choice>
        <mc:Fallback xmlns="">
          <p:sp>
            <p:nvSpPr>
              <p:cNvPr id="581645" name="Rectangle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E99D3D5-C9F3-A748-9CB1-2AC28A4E4C3C}"/>
              </a:ext>
            </a:extLst>
          </p:cNvPr>
          <p:cNvSpPr/>
          <p:nvPr/>
        </p:nvSpPr>
        <p:spPr>
          <a:xfrm>
            <a:off x="1066800" y="6167735"/>
            <a:ext cx="958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R. Hartley. </a:t>
            </a:r>
            <a:r>
              <a:rPr lang="en-US" sz="1800" dirty="0">
                <a:hlinkClick r:id="rId4"/>
              </a:rPr>
              <a:t>In defense of the eight-point algorithm</a:t>
            </a:r>
            <a:r>
              <a:rPr lang="en-US" sz="1800" dirty="0"/>
              <a:t>. TPAMI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993733-9EF4-D04A-BFE5-4C8FAC5F43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Linear estimation minimizes the sum of squared </a:t>
                </a:r>
                <a:r>
                  <a:rPr lang="en-US" i="1" dirty="0"/>
                  <a:t>algebraic</a:t>
                </a:r>
                <a:r>
                  <a:rPr lang="en-US" dirty="0"/>
                  <a:t> distances between points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and </a:t>
                </a:r>
                <a:r>
                  <a:rPr lang="en-US" dirty="0" err="1"/>
                  <a:t>epipolar</a:t>
                </a:r>
                <a:r>
                  <a:rPr lang="en-US" dirty="0"/>
                  <a:t> lines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baseline="-25000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(or points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baseline="-25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epipolar</a:t>
                </a:r>
                <a:r>
                  <a:rPr lang="en-US" dirty="0"/>
                  <a:t> lines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):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  <m:r>
                                    <a:rPr lang="en-US" b="1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baseline="-25000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>
                  <a:buFontTx/>
                  <a:buChar char="•"/>
                </a:pPr>
                <a:r>
                  <a:rPr lang="en-US" dirty="0"/>
                  <a:t>Nonlinear approach: minimize sum of squared </a:t>
                </a:r>
                <a:r>
                  <a:rPr lang="en-US" i="1" dirty="0"/>
                  <a:t>geometric</a:t>
                </a:r>
                <a:r>
                  <a:rPr lang="en-US" dirty="0"/>
                  <a:t> distances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dist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  <m:r>
                                    <a:rPr lang="en-US" b="1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baseline="-25000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dist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baseline="-25000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993733-9EF4-D04A-BFE5-4C8FAC5F43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03" t="-2174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estimation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781800" y="4953000"/>
            <a:ext cx="2286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9372600" y="4953000"/>
            <a:ext cx="2286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239000" y="5334000"/>
            <a:ext cx="13716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96200" y="5029200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</a:p>
        </p:txBody>
      </p:sp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243676"/>
              </p:ext>
            </p:extLst>
          </p:nvPr>
        </p:nvGraphicFramePr>
        <p:xfrm>
          <a:off x="7391401" y="5830888"/>
          <a:ext cx="61405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600" imgH="241300" progId="Equation.3">
                  <p:embed/>
                </p:oleObj>
              </mc:Choice>
              <mc:Fallback>
                <p:oleObj name="Equation" r:id="rId5" imgW="355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1" y="5830888"/>
                        <a:ext cx="614057" cy="417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 bwMode="auto">
          <a:xfrm flipV="1">
            <a:off x="9753600" y="5334000"/>
            <a:ext cx="17526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13985"/>
              </p:ext>
            </p:extLst>
          </p:nvPr>
        </p:nvGraphicFramePr>
        <p:xfrm>
          <a:off x="10761662" y="5791201"/>
          <a:ext cx="439738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4000" imgH="215900" progId="Equation.3">
                  <p:embed/>
                </p:oleObj>
              </mc:Choice>
              <mc:Fallback>
                <p:oleObj name="Equation" r:id="rId7" imgW="254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1662" y="5791201"/>
                        <a:ext cx="439738" cy="373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612969"/>
              </p:ext>
            </p:extLst>
          </p:nvPr>
        </p:nvGraphicFramePr>
        <p:xfrm>
          <a:off x="10058401" y="5126038"/>
          <a:ext cx="3079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800" imgH="215900" progId="Equation.3">
                  <p:embed/>
                </p:oleObj>
              </mc:Choice>
              <mc:Fallback>
                <p:oleObj name="Equation" r:id="rId9" imgW="177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401" y="5126038"/>
                        <a:ext cx="307975" cy="374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 bwMode="auto">
          <a:xfrm flipH="1">
            <a:off x="7924800" y="5410200"/>
            <a:ext cx="2286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10515600" y="5334000"/>
            <a:ext cx="2286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 bwMode="auto">
          <a:xfrm>
            <a:off x="8077200" y="5334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104394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6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848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250794" imgH="7250794" progId="Photoshop.Image.10">
                  <p:embed/>
                </p:oleObj>
              </mc:Choice>
              <mc:Fallback>
                <p:oleObj name="Image" r:id="rId3" imgW="7250794" imgH="7250794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1981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867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constraints must hold between two projections of the same 3D point?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A4834-5080-5341-8F61-2BD91A02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36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Seven-point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Set up least squares system with seven pairs of matches and solve for null space (two vectors) using SVD </a:t>
                </a:r>
              </a:p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Solve for polynomial equation to get coefficients of linear combination of null space vectors that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det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3565E5C-3EF1-7144-8C65-721C0837468F}"/>
              </a:ext>
            </a:extLst>
          </p:cNvPr>
          <p:cNvSpPr txBox="1"/>
          <p:nvPr/>
        </p:nvSpPr>
        <p:spPr>
          <a:xfrm>
            <a:off x="4151869" y="6367046"/>
            <a:ext cx="3849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e.g., </a:t>
            </a:r>
            <a:r>
              <a:rPr lang="en-US" sz="1600" dirty="0">
                <a:hlinkClick r:id="rId3"/>
              </a:rPr>
              <a:t>M. Pollefeys tutorial</a:t>
            </a:r>
            <a:r>
              <a:rPr lang="en-US" sz="16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2031659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From epipolar geometry to camera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Estimating the fundamental matrix is known as “weak calibration”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If we know the calibration matrices of the two cameras, we can estimate the essential matrix: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𝑭𝑲</m:t>
                    </m:r>
                  </m:oMath>
                </a14:m>
                <a:endParaRPr lang="en-US" b="1" i="1" dirty="0"/>
              </a:p>
              <a:p>
                <a:pPr>
                  <a:buFontTx/>
                  <a:buChar char="•"/>
                </a:pPr>
                <a:r>
                  <a:rPr lang="en-US" dirty="0"/>
                  <a:t>The essential matrix gives us the relative rotation and translation between the cameras, or their extrinsic parameters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Alternatively, if the calibration matrices are known (or in practice, if good initial guesses of the </a:t>
                </a:r>
                <a:r>
                  <a:rPr lang="en-US"/>
                  <a:t>intrinsics </a:t>
                </a:r>
                <a:r>
                  <a:rPr lang="en-US" dirty="0"/>
                  <a:t>are available), the five-point algorithm can be used to estimate relative camera pose</a:t>
                </a:r>
              </a:p>
            </p:txBody>
          </p:sp>
        </mc:Choice>
        <mc:Fallback xmlns="">
          <p:sp>
            <p:nvSpPr>
              <p:cNvPr id="2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F876B94F-0B5D-2B46-83A7-52478F69EB09}"/>
              </a:ext>
            </a:extLst>
          </p:cNvPr>
          <p:cNvSpPr/>
          <p:nvPr/>
        </p:nvSpPr>
        <p:spPr>
          <a:xfrm>
            <a:off x="609600" y="6172200"/>
            <a:ext cx="1097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D. </a:t>
            </a:r>
            <a:r>
              <a:rPr lang="en-US" sz="1600" dirty="0" err="1"/>
              <a:t>Nister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An efficient solution to the five-point relative pose problem</a:t>
            </a:r>
            <a:r>
              <a:rPr lang="en-US" sz="1600" dirty="0"/>
              <a:t>. IEEE Trans. PAMI,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6400800"/>
            <a:ext cx="3026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err="1">
                <a:hlinkClick r:id="rId4"/>
              </a:rPr>
              <a:t>danielwedge.com</a:t>
            </a:r>
            <a:r>
              <a:rPr lang="en-US" sz="1600" dirty="0">
                <a:hlinkClick r:id="rId4"/>
              </a:rPr>
              <a:t>/</a:t>
            </a:r>
            <a:r>
              <a:rPr lang="en-US" sz="1600" dirty="0" err="1">
                <a:hlinkClick r:id="rId4"/>
              </a:rPr>
              <a:t>fmatrix</a:t>
            </a:r>
            <a:r>
              <a:rPr lang="en-US" sz="1600" dirty="0">
                <a:hlinkClick r:id="rId4"/>
              </a:rPr>
              <a:t>/</a:t>
            </a:r>
            <a:endParaRPr lang="en-US" sz="1600" dirty="0"/>
          </a:p>
        </p:txBody>
      </p:sp>
      <p:pic>
        <p:nvPicPr>
          <p:cNvPr id="6" name="fundamental_subtitled">
            <a:hlinkClick r:id="" action="ppaction://media"/>
            <a:extLst>
              <a:ext uri="{FF2B5EF4-FFF2-40B4-BE49-F238E27FC236}">
                <a16:creationId xmlns:a16="http://schemas.microsoft.com/office/drawing/2014/main" id="{29B5A288-3791-224D-865B-A4DD7542F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200" y="9144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1B96-8A16-20F4-DD56-1F37DE88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Monocular visual odometry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B8C24-D555-1412-EA40-6076A1E0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calibrated camera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views a static scene,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moves,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views again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Q: how did it move?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care, because this allows us to recover movement from single cameras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should be able to tell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Recall </a:t>
            </a:r>
            <a:r>
              <a:rPr lang="en-US" dirty="0" err="1"/>
              <a:t>epipoles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 are quite informative about movement</a:t>
            </a:r>
          </a:p>
        </p:txBody>
      </p:sp>
    </p:spTree>
    <p:extLst>
      <p:ext uri="{BB962C8B-B14F-4D97-AF65-F5344CB8AC3E}">
        <p14:creationId xmlns:p14="http://schemas.microsoft.com/office/powerpoint/2010/main" val="4232907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5168-E9ED-A1B3-FC3A-FE313A01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65F3C-0FC3-BADB-73B9-C3A04363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eight point algorithm, recover 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we know calibration, which yields 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Q: what can we get out of essential matrix?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2AB1E-CF32-7654-D79A-EA9678EAC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09800"/>
            <a:ext cx="4102100" cy="66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80279-9D7B-09B1-0854-40EE2A7F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648200"/>
            <a:ext cx="1892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5168-E9ED-A1B3-FC3A-FE313A01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FF0BA-779D-3842-031D-56E57BBC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286000"/>
            <a:ext cx="1892300" cy="38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DA9B5-3D08-2BBF-163E-CF933F134D44}"/>
              </a:ext>
            </a:extLst>
          </p:cNvPr>
          <p:cNvSpPr txBox="1"/>
          <p:nvPr/>
        </p:nvSpPr>
        <p:spPr>
          <a:xfrm>
            <a:off x="5851070" y="1073497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Antisymmetric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D38A3-6630-9A71-F56A-355C9D876C55}"/>
              </a:ext>
            </a:extLst>
          </p:cNvPr>
          <p:cNvSpPr txBox="1"/>
          <p:nvPr/>
        </p:nvSpPr>
        <p:spPr>
          <a:xfrm>
            <a:off x="6781800" y="3323148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53C55-B2D2-45E3-B373-69145C721466}"/>
              </a:ext>
            </a:extLst>
          </p:cNvPr>
          <p:cNvSpPr txBox="1"/>
          <p:nvPr/>
        </p:nvSpPr>
        <p:spPr>
          <a:xfrm>
            <a:off x="3669694" y="314764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 constant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7F9123-012C-6EBD-9023-745784056CB0}"/>
              </a:ext>
            </a:extLst>
          </p:cNvPr>
          <p:cNvCxnSpPr/>
          <p:nvPr/>
        </p:nvCxnSpPr>
        <p:spPr bwMode="auto">
          <a:xfrm>
            <a:off x="6553200" y="1629852"/>
            <a:ext cx="0" cy="5684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8475E9-995B-104D-1129-6F59A5C3E11D}"/>
              </a:ext>
            </a:extLst>
          </p:cNvPr>
          <p:cNvCxnSpPr/>
          <p:nvPr/>
        </p:nvCxnSpPr>
        <p:spPr bwMode="auto">
          <a:xfrm flipV="1">
            <a:off x="6934200" y="2819400"/>
            <a:ext cx="0" cy="503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EB6796-ABBE-1830-537B-47FAB882295E}"/>
              </a:ext>
            </a:extLst>
          </p:cNvPr>
          <p:cNvCxnSpPr/>
          <p:nvPr/>
        </p:nvCxnSpPr>
        <p:spPr bwMode="auto">
          <a:xfrm flipV="1">
            <a:off x="6096000" y="27432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37761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AC50-7B64-7364-DDCF-249D313C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70DB-1B5E-4D54-24C2-D1B77DBCF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 singular value decomposition</a:t>
            </a:r>
          </a:p>
        </p:txBody>
      </p:sp>
      <p:pic>
        <p:nvPicPr>
          <p:cNvPr id="4" name="latex-image-1.pdf" descr="latex-image-1.pdf">
            <a:extLst>
              <a:ext uri="{FF2B5EF4-FFF2-40B4-BE49-F238E27FC236}">
                <a16:creationId xmlns:a16="http://schemas.microsoft.com/office/drawing/2014/main" id="{C401D2D0-4103-07E7-9997-6A242EB1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2979614"/>
            <a:ext cx="23876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F903EB-91D2-1F78-E825-8FC3CFFE89C8}"/>
              </a:ext>
            </a:extLst>
          </p:cNvPr>
          <p:cNvSpPr txBox="1"/>
          <p:nvPr/>
        </p:nvSpPr>
        <p:spPr>
          <a:xfrm>
            <a:off x="8610600" y="194226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Orthonormal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56249E-B153-D963-29C6-3779677265A5}"/>
              </a:ext>
            </a:extLst>
          </p:cNvPr>
          <p:cNvCxnSpPr/>
          <p:nvPr/>
        </p:nvCxnSpPr>
        <p:spPr bwMode="auto">
          <a:xfrm>
            <a:off x="9220200" y="25146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731BDD-DB70-9C56-0F5F-E7E21EE40186}"/>
              </a:ext>
            </a:extLst>
          </p:cNvPr>
          <p:cNvCxnSpPr/>
          <p:nvPr/>
        </p:nvCxnSpPr>
        <p:spPr bwMode="auto">
          <a:xfrm>
            <a:off x="9829800" y="2438400"/>
            <a:ext cx="0" cy="5412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E94625-E167-FEDA-E3F7-F7F495728F49}"/>
              </a:ext>
            </a:extLst>
          </p:cNvPr>
          <p:cNvSpPr txBox="1"/>
          <p:nvPr/>
        </p:nvSpPr>
        <p:spPr>
          <a:xfrm>
            <a:off x="8059123" y="4243753"/>
            <a:ext cx="3541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Diagonal matrix</a:t>
            </a:r>
          </a:p>
          <a:p>
            <a:r>
              <a:rPr lang="en-US" dirty="0"/>
              <a:t>Of non-negative singular</a:t>
            </a:r>
          </a:p>
          <a:p>
            <a:r>
              <a:rPr lang="en-US" dirty="0"/>
              <a:t>values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436942-C899-3AC4-4C88-12D97F339724}"/>
              </a:ext>
            </a:extLst>
          </p:cNvPr>
          <p:cNvCxnSpPr/>
          <p:nvPr/>
        </p:nvCxnSpPr>
        <p:spPr bwMode="auto">
          <a:xfrm flipV="1">
            <a:off x="9558936" y="3543300"/>
            <a:ext cx="0" cy="4437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1257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4B21-B673-3C2E-0DAA-8F05F8F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707E-FB69-6A0D-EE94-383D29A8F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 that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BEB48-15C2-9F26-4C31-8CEAAA91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63" y="3630106"/>
            <a:ext cx="2667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BB13F-1946-DC27-22CF-CE4AD1BD6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958" y="3592006"/>
            <a:ext cx="914400" cy="43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F6287-9754-DC21-3FF1-10B1DC5B3689}"/>
              </a:ext>
            </a:extLst>
          </p:cNvPr>
          <p:cNvSpPr txBox="1"/>
          <p:nvPr/>
        </p:nvSpPr>
        <p:spPr>
          <a:xfrm>
            <a:off x="2749803" y="36227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C7BAB-5E7A-4669-F3C1-B52C4F2A2546}"/>
              </a:ext>
            </a:extLst>
          </p:cNvPr>
          <p:cNvSpPr txBox="1"/>
          <p:nvPr/>
        </p:nvSpPr>
        <p:spPr>
          <a:xfrm>
            <a:off x="5966339" y="3657600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the same singular values</a:t>
            </a:r>
          </a:p>
        </p:txBody>
      </p:sp>
      <p:pic>
        <p:nvPicPr>
          <p:cNvPr id="8" name="latex-image-1.pdf" descr="latex-image-1.pdf">
            <a:extLst>
              <a:ext uri="{FF2B5EF4-FFF2-40B4-BE49-F238E27FC236}">
                <a16:creationId xmlns:a16="http://schemas.microsoft.com/office/drawing/2014/main" id="{2D34DE2C-1BDB-7B7E-83D3-D7D4662D8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36216"/>
            <a:ext cx="23876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3F7EFC-8091-3E48-2968-2415D54E6E74}"/>
              </a:ext>
            </a:extLst>
          </p:cNvPr>
          <p:cNvSpPr txBox="1"/>
          <p:nvPr/>
        </p:nvSpPr>
        <p:spPr>
          <a:xfrm>
            <a:off x="3429000" y="5278734"/>
            <a:ext cx="587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Singular values(      ) = singular values(   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D3EA0-000A-B1CA-94A1-56061E63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5313624"/>
            <a:ext cx="2667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7E1C5B-9D6E-3D79-BC28-F6E1EB753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5313624"/>
            <a:ext cx="381000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446B2-CF19-A1BB-390A-87E50CFA5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300" y="1604665"/>
            <a:ext cx="1892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2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CFF71-A22A-F8F3-BAC1-0DC68370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68FDF-7B2F-9BCB-2B9D-C86B30718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Write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C9ED2-B9E8-0E7D-DB82-FFF70136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1219200"/>
            <a:ext cx="6972300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BECC4-A1B2-2CC5-21F7-EB7F4738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094654"/>
            <a:ext cx="2717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6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4B21-B673-3C2E-0DAA-8F05F8F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707E-FB69-6A0D-EE94-383D29A8F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Write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Check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E615FC6-36C9-B85F-E9B2-3F40E098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96200" y="1096108"/>
            <a:ext cx="41656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4FF874-4381-E5DE-4464-04225EB2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00" y="4114800"/>
            <a:ext cx="2311400" cy="520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0DE4AC-C2F4-DFE7-FDBC-92DAE69B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5213350"/>
            <a:ext cx="2159000" cy="520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C0C2BE-C3A3-5A6D-483E-8D6BA1674C24}"/>
              </a:ext>
            </a:extLst>
          </p:cNvPr>
          <p:cNvSpPr txBox="1"/>
          <p:nvPr/>
        </p:nvSpPr>
        <p:spPr>
          <a:xfrm>
            <a:off x="7696200" y="4144317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antisymmetric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64AF4-DF85-141E-5FF3-F67A8E33AA0E}"/>
              </a:ext>
            </a:extLst>
          </p:cNvPr>
          <p:cNvSpPr txBox="1"/>
          <p:nvPr/>
        </p:nvSpPr>
        <p:spPr>
          <a:xfrm>
            <a:off x="7696200" y="5189904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a rotation</a:t>
            </a:r>
          </a:p>
        </p:txBody>
      </p:sp>
    </p:spTree>
    <p:extLst>
      <p:ext uri="{BB962C8B-B14F-4D97-AF65-F5344CB8AC3E}">
        <p14:creationId xmlns:p14="http://schemas.microsoft.com/office/powerpoint/2010/main" val="260905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562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Given a 2D point in one view, where can we find the corresponding point in the other view?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5D0BE7-96A1-694E-818F-14BD2B04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20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7722-1140-2C6B-27F8-37D19B8B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VII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8197-DF85-0339-F6C5-56F565DD1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 can recover</a:t>
            </a:r>
          </a:p>
          <a:p>
            <a:endParaRPr lang="en-US" dirty="0"/>
          </a:p>
          <a:p>
            <a:r>
              <a:rPr lang="en-US" dirty="0"/>
              <a:t>   Rotation exactly</a:t>
            </a:r>
          </a:p>
          <a:p>
            <a:endParaRPr lang="en-US" dirty="0"/>
          </a:p>
          <a:p>
            <a:r>
              <a:rPr lang="en-US" dirty="0"/>
              <a:t>   Translation up to scale</a:t>
            </a:r>
          </a:p>
          <a:p>
            <a:endParaRPr lang="en-US" dirty="0"/>
          </a:p>
          <a:p>
            <a:r>
              <a:rPr lang="en-US" dirty="0"/>
              <a:t>From an </a:t>
            </a:r>
            <a:r>
              <a:rPr lang="en-US"/>
              <a:t>essential matrix</a:t>
            </a:r>
          </a:p>
        </p:txBody>
      </p:sp>
    </p:spTree>
    <p:extLst>
      <p:ext uri="{BB962C8B-B14F-4D97-AF65-F5344CB8AC3E}">
        <p14:creationId xmlns:p14="http://schemas.microsoft.com/office/powerpoint/2010/main" val="76417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1F39B-4485-0948-8A8B-D6128C45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867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Given only 2D correspondences, how can we calibrate the two cameras, i.e., estimate their relative position and orientation and the intrinsic parameters?</a:t>
            </a:r>
          </a:p>
        </p:txBody>
      </p:sp>
    </p:spTree>
    <p:extLst>
      <p:ext uri="{BB962C8B-B14F-4D97-AF65-F5344CB8AC3E}">
        <p14:creationId xmlns:p14="http://schemas.microsoft.com/office/powerpoint/2010/main" val="184731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410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we want to answer all these questions without explicit 3D reasoning, by considering the projections of camera centers and visual rays into the other 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1F39B-4485-0948-8A8B-D6128C45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2F75D0-96BD-4442-A7FF-9590D45B8189}"/>
              </a:ext>
            </a:extLst>
          </p:cNvPr>
          <p:cNvCxnSpPr/>
          <p:nvPr/>
        </p:nvCxnSpPr>
        <p:spPr bwMode="auto">
          <a:xfrm>
            <a:off x="6629400" y="6553200"/>
            <a:ext cx="4191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FCFC6-B615-2B40-82B3-48ACD1A5D70D}"/>
              </a:ext>
            </a:extLst>
          </p:cNvPr>
          <p:cNvCxnSpPr>
            <a:cxnSpLocks/>
          </p:cNvCxnSpPr>
          <p:nvPr/>
        </p:nvCxnSpPr>
        <p:spPr bwMode="auto">
          <a:xfrm>
            <a:off x="6705600" y="3581400"/>
            <a:ext cx="1143000" cy="2133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5C8A94-0B72-BC4C-A57E-1A17D6A6942F}"/>
              </a:ext>
            </a:extLst>
          </p:cNvPr>
          <p:cNvCxnSpPr>
            <a:cxnSpLocks/>
          </p:cNvCxnSpPr>
          <p:nvPr/>
        </p:nvCxnSpPr>
        <p:spPr bwMode="auto">
          <a:xfrm flipH="1">
            <a:off x="9829800" y="3581400"/>
            <a:ext cx="914400" cy="2133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8608682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30313</TotalTime>
  <Words>2353</Words>
  <Application>Microsoft Macintosh PowerPoint</Application>
  <PresentationFormat>Widescreen</PresentationFormat>
  <Paragraphs>507</Paragraphs>
  <Slides>70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Cambria Math</vt:lpstr>
      <vt:lpstr>Gill Sans</vt:lpstr>
      <vt:lpstr>Times New Roman</vt:lpstr>
      <vt:lpstr>Blank Presentation</vt:lpstr>
      <vt:lpstr>Equation</vt:lpstr>
      <vt:lpstr>Image</vt:lpstr>
      <vt:lpstr>Epipolar geometry</vt:lpstr>
      <vt:lpstr>Outline</vt:lpstr>
      <vt:lpstr>What happens in two views</vt:lpstr>
      <vt:lpstr>All of Camera Geometry</vt:lpstr>
      <vt:lpstr>Two views of the same 3D scene, because:</vt:lpstr>
      <vt:lpstr>Consider two views of the same 3D scene</vt:lpstr>
      <vt:lpstr>Consider two views of the same 3D scene</vt:lpstr>
      <vt:lpstr>Consider two views of the same 3D scene</vt:lpstr>
      <vt:lpstr>Consider two views of the same 3D scene</vt:lpstr>
      <vt:lpstr>Epipolar geometry setup</vt:lpstr>
      <vt:lpstr>Epipolar geometry setup</vt:lpstr>
      <vt:lpstr>Epipolar geometry setup</vt:lpstr>
      <vt:lpstr>Epipolar geometry setup</vt:lpstr>
      <vt:lpstr>Epipolar geometry setup</vt:lpstr>
      <vt:lpstr>Epipolar geometry setup: Summary</vt:lpstr>
      <vt:lpstr>Example configuration: Converging cameras</vt:lpstr>
      <vt:lpstr>Example configuration: Converging cameras</vt:lpstr>
      <vt:lpstr>Example configuration: Motion parallel to image plane</vt:lpstr>
      <vt:lpstr>Example configuration: Motion parallel to image plane</vt:lpstr>
      <vt:lpstr>Example configuration: Motion parallel to image plane</vt:lpstr>
      <vt:lpstr>Example configuration: Motion perpendicular to image plane</vt:lpstr>
      <vt:lpstr>Example configuration: Motion perpendicular to image plane</vt:lpstr>
      <vt:lpstr>Example configuration: Motion perpendicular to image plane</vt:lpstr>
      <vt:lpstr>Epipoles (resp. epipolar lines)</vt:lpstr>
      <vt:lpstr>Outline</vt:lpstr>
      <vt:lpstr>Epipolar constraint</vt:lpstr>
      <vt:lpstr>Epipolar constraint</vt:lpstr>
      <vt:lpstr>Epipolar constraint</vt:lpstr>
      <vt:lpstr>Epipolar constraint</vt:lpstr>
      <vt:lpstr>Epipolar constraint</vt:lpstr>
      <vt:lpstr>Epipolar constraint: Example</vt:lpstr>
      <vt:lpstr>Epipolar constraint</vt:lpstr>
      <vt:lpstr>Epipolar constraint</vt:lpstr>
      <vt:lpstr>Epipolar constraint</vt:lpstr>
      <vt:lpstr>Epipolar constraint</vt:lpstr>
      <vt:lpstr>Outline</vt:lpstr>
      <vt:lpstr>Math of the epipolar constraint: Calibrated case</vt:lpstr>
      <vt:lpstr>Math of the epipolar constraint: Calibrated case</vt:lpstr>
      <vt:lpstr>Math of the epipolar constraint: Calibrated case</vt:lpstr>
      <vt:lpstr>Math of the epipolar constraint: Calibrated case</vt:lpstr>
      <vt:lpstr>The essential matrix</vt:lpstr>
      <vt:lpstr>The essential matrix: Properties</vt:lpstr>
      <vt:lpstr>The essential matrix: Properties</vt:lpstr>
      <vt:lpstr>Outline</vt:lpstr>
      <vt:lpstr>Epipolar constraint: Uncalibrated case</vt:lpstr>
      <vt:lpstr>Epipolar constraint: Uncalibrated case</vt:lpstr>
      <vt:lpstr>The fundamental matrix</vt:lpstr>
      <vt:lpstr>The fundamental matrix: Properties</vt:lpstr>
      <vt:lpstr>The fundamental matrix: Properties</vt:lpstr>
      <vt:lpstr>Outline</vt:lpstr>
      <vt:lpstr>Estimating the fundamental matrix</vt:lpstr>
      <vt:lpstr>Estimating the fundamental matrix</vt:lpstr>
      <vt:lpstr>The eight point algorithm</vt:lpstr>
      <vt:lpstr>Enforcing rank-2 constraint</vt:lpstr>
      <vt:lpstr>Enforcing rank-2 constraint</vt:lpstr>
      <vt:lpstr>Normalized eight point algorithm</vt:lpstr>
      <vt:lpstr>The normalized eight-point algorithm</vt:lpstr>
      <vt:lpstr>Nonlinear estimation</vt:lpstr>
      <vt:lpstr>Comparison of estimation algorithms</vt:lpstr>
      <vt:lpstr>Seven-point algorithm</vt:lpstr>
      <vt:lpstr>From epipolar geometry to camera calibration</vt:lpstr>
      <vt:lpstr>The Fundamental Matrix Song</vt:lpstr>
      <vt:lpstr>Monocular visual odometry</vt:lpstr>
      <vt:lpstr>Visual odometry</vt:lpstr>
      <vt:lpstr>Visual odometry, II</vt:lpstr>
      <vt:lpstr>Visual odometry, III</vt:lpstr>
      <vt:lpstr>Visual odometry, IV</vt:lpstr>
      <vt:lpstr>Visual odometry, V</vt:lpstr>
      <vt:lpstr>Visual odometry, VI</vt:lpstr>
      <vt:lpstr>Visual odometry, VII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798</cp:revision>
  <cp:lastPrinted>2016-03-15T19:32:10Z</cp:lastPrinted>
  <dcterms:created xsi:type="dcterms:W3CDTF">2004-08-29T23:15:23Z</dcterms:created>
  <dcterms:modified xsi:type="dcterms:W3CDTF">2025-11-07T15:07:39Z</dcterms:modified>
</cp:coreProperties>
</file>