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 ContentType="image/tif"/>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88"/>
  </p:notesMasterIdLst>
  <p:handoutMasterIdLst>
    <p:handoutMasterId r:id="rId89"/>
  </p:handoutMasterIdLst>
  <p:sldIdLst>
    <p:sldId id="387" r:id="rId2"/>
    <p:sldId id="903" r:id="rId3"/>
    <p:sldId id="898" r:id="rId4"/>
    <p:sldId id="497" r:id="rId5"/>
    <p:sldId id="486" r:id="rId6"/>
    <p:sldId id="487" r:id="rId7"/>
    <p:sldId id="488" r:id="rId8"/>
    <p:sldId id="482" r:id="rId9"/>
    <p:sldId id="434" r:id="rId10"/>
    <p:sldId id="931" r:id="rId11"/>
    <p:sldId id="583" r:id="rId12"/>
    <p:sldId id="897" r:id="rId13"/>
    <p:sldId id="424" r:id="rId14"/>
    <p:sldId id="469" r:id="rId15"/>
    <p:sldId id="899" r:id="rId16"/>
    <p:sldId id="904" r:id="rId17"/>
    <p:sldId id="315" r:id="rId18"/>
    <p:sldId id="438" r:id="rId19"/>
    <p:sldId id="494" r:id="rId20"/>
    <p:sldId id="491" r:id="rId21"/>
    <p:sldId id="905" r:id="rId22"/>
    <p:sldId id="492" r:id="rId23"/>
    <p:sldId id="909" r:id="rId24"/>
    <p:sldId id="499" r:id="rId25"/>
    <p:sldId id="441" r:id="rId26"/>
    <p:sldId id="932" r:id="rId27"/>
    <p:sldId id="933" r:id="rId28"/>
    <p:sldId id="483" r:id="rId29"/>
    <p:sldId id="484" r:id="rId30"/>
    <p:sldId id="920" r:id="rId31"/>
    <p:sldId id="500" r:id="rId32"/>
    <p:sldId id="921" r:id="rId33"/>
    <p:sldId id="922" r:id="rId34"/>
    <p:sldId id="900" r:id="rId35"/>
    <p:sldId id="399" r:id="rId36"/>
    <p:sldId id="425" r:id="rId37"/>
    <p:sldId id="426" r:id="rId38"/>
    <p:sldId id="316" r:id="rId39"/>
    <p:sldId id="396" r:id="rId40"/>
    <p:sldId id="913" r:id="rId41"/>
    <p:sldId id="912" r:id="rId42"/>
    <p:sldId id="915" r:id="rId43"/>
    <p:sldId id="910" r:id="rId44"/>
    <p:sldId id="918" r:id="rId45"/>
    <p:sldId id="916" r:id="rId46"/>
    <p:sldId id="917" r:id="rId47"/>
    <p:sldId id="914" r:id="rId48"/>
    <p:sldId id="919" r:id="rId49"/>
    <p:sldId id="923" r:id="rId50"/>
    <p:sldId id="924" r:id="rId51"/>
    <p:sldId id="901" r:id="rId52"/>
    <p:sldId id="326" r:id="rId53"/>
    <p:sldId id="511" r:id="rId54"/>
    <p:sldId id="908" r:id="rId55"/>
    <p:sldId id="514" r:id="rId56"/>
    <p:sldId id="515" r:id="rId57"/>
    <p:sldId id="516" r:id="rId58"/>
    <p:sldId id="466" r:id="rId59"/>
    <p:sldId id="431" r:id="rId60"/>
    <p:sldId id="436" r:id="rId61"/>
    <p:sldId id="925" r:id="rId62"/>
    <p:sldId id="926" r:id="rId63"/>
    <p:sldId id="927" r:id="rId64"/>
    <p:sldId id="928" r:id="rId65"/>
    <p:sldId id="929" r:id="rId66"/>
    <p:sldId id="930" r:id="rId67"/>
    <p:sldId id="465" r:id="rId68"/>
    <p:sldId id="907" r:id="rId69"/>
    <p:sldId id="906" r:id="rId70"/>
    <p:sldId id="496" r:id="rId71"/>
    <p:sldId id="902" r:id="rId72"/>
    <p:sldId id="339" r:id="rId73"/>
    <p:sldId id="340" r:id="rId74"/>
    <p:sldId id="475" r:id="rId75"/>
    <p:sldId id="476" r:id="rId76"/>
    <p:sldId id="889" r:id="rId77"/>
    <p:sldId id="890" r:id="rId78"/>
    <p:sldId id="489" r:id="rId79"/>
    <p:sldId id="341" r:id="rId80"/>
    <p:sldId id="363" r:id="rId81"/>
    <p:sldId id="360" r:id="rId82"/>
    <p:sldId id="364" r:id="rId83"/>
    <p:sldId id="474" r:id="rId84"/>
    <p:sldId id="365" r:id="rId85"/>
    <p:sldId id="472" r:id="rId86"/>
    <p:sldId id="473" r:id="rId87"/>
  </p:sldIdLst>
  <p:sldSz cx="12192000" cy="6858000"/>
  <p:notesSz cx="7315200" cy="9601200"/>
  <p:custDataLst>
    <p:tags r:id="rId90"/>
  </p:custDataLst>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DDDDDD"/>
    <a:srgbClr val="009900"/>
    <a:srgbClr val="FF0000"/>
    <a:srgbClr val="FFFF00"/>
    <a:srgbClr val="33CC33"/>
    <a:srgbClr val="FF9900"/>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3" autoAdjust="0"/>
    <p:restoredTop sz="90952" autoAdjust="0"/>
  </p:normalViewPr>
  <p:slideViewPr>
    <p:cSldViewPr>
      <p:cViewPr varScale="1">
        <p:scale>
          <a:sx n="116" d="100"/>
          <a:sy n="116" d="100"/>
        </p:scale>
        <p:origin x="1416" y="184"/>
      </p:cViewPr>
      <p:guideLst>
        <p:guide orient="horz" pos="2160"/>
        <p:guide pos="384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Lst>
  </p:outlineViewPr>
  <p:notesTextViewPr>
    <p:cViewPr>
      <p:scale>
        <a:sx n="100" d="100"/>
        <a:sy n="100" d="100"/>
      </p:scale>
      <p:origin x="0" y="0"/>
    </p:cViewPr>
  </p:notesTextViewPr>
  <p:sorterViewPr>
    <p:cViewPr>
      <p:scale>
        <a:sx n="66" d="100"/>
        <a:sy n="66" d="100"/>
      </p:scale>
      <p:origin x="0" y="31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gs" Target="tags/tag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_rels/viewProps.xml.rels><?xml version="1.0" encoding="UTF-8" standalone="yes"?>
<Relationships xmlns="http://schemas.openxmlformats.org/package/2006/relationships"><Relationship Id="rId8" Type="http://schemas.openxmlformats.org/officeDocument/2006/relationships/slide" Target="slides/slide38.xml"/><Relationship Id="rId3" Type="http://schemas.openxmlformats.org/officeDocument/2006/relationships/slide" Target="slides/slide21.xml"/><Relationship Id="rId7" Type="http://schemas.openxmlformats.org/officeDocument/2006/relationships/slide" Target="slides/slide31.xml"/><Relationship Id="rId2" Type="http://schemas.openxmlformats.org/officeDocument/2006/relationships/slide" Target="slides/slide20.xml"/><Relationship Id="rId1" Type="http://schemas.openxmlformats.org/officeDocument/2006/relationships/slide" Target="slides/slide17.xml"/><Relationship Id="rId6" Type="http://schemas.openxmlformats.org/officeDocument/2006/relationships/slide" Target="slides/slide29.xml"/><Relationship Id="rId5" Type="http://schemas.openxmlformats.org/officeDocument/2006/relationships/slide" Target="slides/slide28.xml"/><Relationship Id="rId10" Type="http://schemas.openxmlformats.org/officeDocument/2006/relationships/slide" Target="slides/slide72.xml"/><Relationship Id="rId4" Type="http://schemas.openxmlformats.org/officeDocument/2006/relationships/slide" Target="slides/slide25.xml"/><Relationship Id="rId9" Type="http://schemas.openxmlformats.org/officeDocument/2006/relationships/slide" Target="slides/slide5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3165475" cy="47783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defTabSz="954088">
              <a:defRPr sz="1200">
                <a:latin typeface="Times New Roman" pitchFamily="18" charset="0"/>
              </a:defRPr>
            </a:lvl1pPr>
          </a:lstStyle>
          <a:p>
            <a:pPr>
              <a:defRPr/>
            </a:pPr>
            <a:endParaRPr lang="en-US"/>
          </a:p>
        </p:txBody>
      </p:sp>
      <p:sp>
        <p:nvSpPr>
          <p:cNvPr id="64515" name="Rectangle 3"/>
          <p:cNvSpPr>
            <a:spLocks noGrp="1" noChangeArrowheads="1"/>
          </p:cNvSpPr>
          <p:nvPr>
            <p:ph type="dt" sz="quarter" idx="1"/>
          </p:nvPr>
        </p:nvSpPr>
        <p:spPr bwMode="auto">
          <a:xfrm>
            <a:off x="4117975" y="0"/>
            <a:ext cx="3165475" cy="47783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algn="r" defTabSz="954088">
              <a:defRPr sz="1200">
                <a:latin typeface="Times New Roman" pitchFamily="18" charset="0"/>
              </a:defRPr>
            </a:lvl1pPr>
          </a:lstStyle>
          <a:p>
            <a:pPr>
              <a:defRPr/>
            </a:pPr>
            <a:endParaRPr lang="en-US"/>
          </a:p>
        </p:txBody>
      </p:sp>
      <p:sp>
        <p:nvSpPr>
          <p:cNvPr id="64516" name="Rectangle 4"/>
          <p:cNvSpPr>
            <a:spLocks noGrp="1" noChangeArrowheads="1"/>
          </p:cNvSpPr>
          <p:nvPr>
            <p:ph type="ftr" sz="quarter" idx="2"/>
          </p:nvPr>
        </p:nvSpPr>
        <p:spPr bwMode="auto">
          <a:xfrm>
            <a:off x="0" y="9159875"/>
            <a:ext cx="3165475" cy="477838"/>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defTabSz="954088">
              <a:defRPr sz="1200">
                <a:latin typeface="Times New Roman" pitchFamily="18" charset="0"/>
              </a:defRPr>
            </a:lvl1pPr>
          </a:lstStyle>
          <a:p>
            <a:pPr>
              <a:defRPr/>
            </a:pPr>
            <a:endParaRPr lang="en-US"/>
          </a:p>
        </p:txBody>
      </p:sp>
      <p:sp>
        <p:nvSpPr>
          <p:cNvPr id="64517" name="Rectangle 5"/>
          <p:cNvSpPr>
            <a:spLocks noGrp="1" noChangeArrowheads="1"/>
          </p:cNvSpPr>
          <p:nvPr>
            <p:ph type="sldNum" sz="quarter" idx="3"/>
          </p:nvPr>
        </p:nvSpPr>
        <p:spPr bwMode="auto">
          <a:xfrm>
            <a:off x="4117975" y="9159875"/>
            <a:ext cx="3165475" cy="477838"/>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algn="r" defTabSz="954088">
              <a:defRPr sz="1200">
                <a:latin typeface="Times New Roman" pitchFamily="18" charset="0"/>
              </a:defRPr>
            </a:lvl1pPr>
          </a:lstStyle>
          <a:p>
            <a:pPr>
              <a:defRPr/>
            </a:pPr>
            <a:fld id="{FE748D72-B966-4E2E-A0F6-51592179C497}" type="slidenum">
              <a:rPr lang="en-US"/>
              <a:pPr>
                <a:defRPr/>
              </a:pPr>
              <a:t>‹#›</a:t>
            </a:fld>
            <a:endParaRPr lang="en-US"/>
          </a:p>
        </p:txBody>
      </p:sp>
    </p:spTree>
    <p:extLst>
      <p:ext uri="{BB962C8B-B14F-4D97-AF65-F5344CB8AC3E}">
        <p14:creationId xmlns:p14="http://schemas.microsoft.com/office/powerpoint/2010/main" val="17196513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1026"/>
          <p:cNvSpPr>
            <a:spLocks noGrp="1" noChangeArrowheads="1"/>
          </p:cNvSpPr>
          <p:nvPr>
            <p:ph type="hdr" sz="quarter"/>
          </p:nvPr>
        </p:nvSpPr>
        <p:spPr bwMode="auto">
          <a:xfrm>
            <a:off x="0" y="0"/>
            <a:ext cx="3165475" cy="47783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defTabSz="954088">
              <a:defRPr sz="1200">
                <a:latin typeface="Times New Roman" pitchFamily="18" charset="0"/>
              </a:defRPr>
            </a:lvl1pPr>
          </a:lstStyle>
          <a:p>
            <a:pPr>
              <a:defRPr/>
            </a:pPr>
            <a:endParaRPr lang="en-US"/>
          </a:p>
        </p:txBody>
      </p:sp>
      <p:sp>
        <p:nvSpPr>
          <p:cNvPr id="81923" name="Rectangle 1027"/>
          <p:cNvSpPr>
            <a:spLocks noGrp="1" noChangeArrowheads="1"/>
          </p:cNvSpPr>
          <p:nvPr>
            <p:ph type="dt" idx="1"/>
          </p:nvPr>
        </p:nvSpPr>
        <p:spPr bwMode="auto">
          <a:xfrm>
            <a:off x="4117975" y="0"/>
            <a:ext cx="3165475" cy="47783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algn="r" defTabSz="954088">
              <a:defRPr sz="1200">
                <a:latin typeface="Times New Roman" pitchFamily="18" charset="0"/>
              </a:defRPr>
            </a:lvl1pPr>
          </a:lstStyle>
          <a:p>
            <a:pPr>
              <a:defRPr/>
            </a:pPr>
            <a:endParaRPr lang="en-US"/>
          </a:p>
        </p:txBody>
      </p:sp>
      <p:sp>
        <p:nvSpPr>
          <p:cNvPr id="47108" name="Rectangle 1028"/>
          <p:cNvSpPr>
            <a:spLocks noGrp="1" noRot="1" noChangeAspect="1" noChangeArrowheads="1" noTextEdit="1"/>
          </p:cNvSpPr>
          <p:nvPr>
            <p:ph type="sldImg" idx="2"/>
          </p:nvPr>
        </p:nvSpPr>
        <p:spPr bwMode="auto">
          <a:xfrm>
            <a:off x="457200" y="717550"/>
            <a:ext cx="6370638" cy="3584575"/>
          </a:xfrm>
          <a:prstGeom prst="rect">
            <a:avLst/>
          </a:prstGeom>
          <a:noFill/>
          <a:ln w="9525">
            <a:solidFill>
              <a:srgbClr val="000000"/>
            </a:solidFill>
            <a:miter lim="800000"/>
            <a:headEnd/>
            <a:tailEnd/>
          </a:ln>
        </p:spPr>
      </p:sp>
      <p:sp>
        <p:nvSpPr>
          <p:cNvPr id="81925" name="Rectangle 1029"/>
          <p:cNvSpPr>
            <a:spLocks noGrp="1" noChangeArrowheads="1"/>
          </p:cNvSpPr>
          <p:nvPr>
            <p:ph type="body" sz="quarter" idx="3"/>
          </p:nvPr>
        </p:nvSpPr>
        <p:spPr bwMode="auto">
          <a:xfrm>
            <a:off x="949325" y="4540250"/>
            <a:ext cx="5384800" cy="4379913"/>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26" name="Rectangle 1030"/>
          <p:cNvSpPr>
            <a:spLocks noGrp="1" noChangeArrowheads="1"/>
          </p:cNvSpPr>
          <p:nvPr>
            <p:ph type="ftr" sz="quarter" idx="4"/>
          </p:nvPr>
        </p:nvSpPr>
        <p:spPr bwMode="auto">
          <a:xfrm>
            <a:off x="0" y="9159875"/>
            <a:ext cx="3165475" cy="477838"/>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defTabSz="954088">
              <a:defRPr sz="1200">
                <a:latin typeface="Times New Roman" pitchFamily="18" charset="0"/>
              </a:defRPr>
            </a:lvl1pPr>
          </a:lstStyle>
          <a:p>
            <a:pPr>
              <a:defRPr/>
            </a:pPr>
            <a:endParaRPr lang="en-US"/>
          </a:p>
        </p:txBody>
      </p:sp>
      <p:sp>
        <p:nvSpPr>
          <p:cNvPr id="81927" name="Rectangle 1031"/>
          <p:cNvSpPr>
            <a:spLocks noGrp="1" noChangeArrowheads="1"/>
          </p:cNvSpPr>
          <p:nvPr>
            <p:ph type="sldNum" sz="quarter" idx="5"/>
          </p:nvPr>
        </p:nvSpPr>
        <p:spPr bwMode="auto">
          <a:xfrm>
            <a:off x="4117975" y="9159875"/>
            <a:ext cx="3165475" cy="477838"/>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algn="r" defTabSz="954088">
              <a:defRPr sz="1200">
                <a:latin typeface="Times New Roman" pitchFamily="18" charset="0"/>
              </a:defRPr>
            </a:lvl1pPr>
          </a:lstStyle>
          <a:p>
            <a:pPr>
              <a:defRPr/>
            </a:pPr>
            <a:fld id="{9A1DD5EC-AFED-4940-A9D2-2FCF318DC799}" type="slidenum">
              <a:rPr lang="en-US"/>
              <a:pPr>
                <a:defRPr/>
              </a:pPr>
              <a:t>‹#›</a:t>
            </a:fld>
            <a:endParaRPr lang="en-US"/>
          </a:p>
        </p:txBody>
      </p:sp>
    </p:spTree>
    <p:extLst>
      <p:ext uri="{BB962C8B-B14F-4D97-AF65-F5344CB8AC3E}">
        <p14:creationId xmlns:p14="http://schemas.microsoft.com/office/powerpoint/2010/main" val="39231500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31"/>
          <p:cNvSpPr>
            <a:spLocks noGrp="1" noChangeArrowheads="1"/>
          </p:cNvSpPr>
          <p:nvPr>
            <p:ph type="sldNum" sz="quarter" idx="5"/>
          </p:nvPr>
        </p:nvSpPr>
        <p:spPr>
          <a:noFill/>
        </p:spPr>
        <p:txBody>
          <a:bodyPr/>
          <a:lstStyle/>
          <a:p>
            <a:fld id="{77514779-F320-4226-AF8D-E4BB88D21DB8}" type="slidenum">
              <a:rPr lang="en-US" smtClean="0"/>
              <a:pPr/>
              <a:t>1</a:t>
            </a:fld>
            <a:endParaRPr lang="en-US"/>
          </a:p>
        </p:txBody>
      </p:sp>
      <p:sp>
        <p:nvSpPr>
          <p:cNvPr id="48131" name="Rectangle 2"/>
          <p:cNvSpPr>
            <a:spLocks noGrp="1" noRot="1" noChangeAspect="1" noChangeArrowheads="1" noTextEdit="1"/>
          </p:cNvSpPr>
          <p:nvPr>
            <p:ph type="sldImg"/>
          </p:nvPr>
        </p:nvSpPr>
        <p:spPr>
          <a:xfrm>
            <a:off x="457200" y="717550"/>
            <a:ext cx="6370638" cy="3584575"/>
          </a:xfrm>
          <a:ln/>
        </p:spPr>
      </p:sp>
      <p:sp>
        <p:nvSpPr>
          <p:cNvPr id="4813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031"/>
          <p:cNvSpPr>
            <a:spLocks noGrp="1" noChangeArrowheads="1"/>
          </p:cNvSpPr>
          <p:nvPr>
            <p:ph type="sldNum" sz="quarter" idx="5"/>
          </p:nvPr>
        </p:nvSpPr>
        <p:spPr>
          <a:noFill/>
        </p:spPr>
        <p:txBody>
          <a:bodyPr/>
          <a:lstStyle/>
          <a:p>
            <a:fld id="{FA324DCC-BA0C-4797-A56E-6712B3117F09}" type="slidenum">
              <a:rPr lang="en-US" smtClean="0"/>
              <a:pPr/>
              <a:t>17</a:t>
            </a:fld>
            <a:endParaRPr lang="en-US"/>
          </a:p>
        </p:txBody>
      </p:sp>
      <p:sp>
        <p:nvSpPr>
          <p:cNvPr id="53251" name="Rectangle 2"/>
          <p:cNvSpPr>
            <a:spLocks noGrp="1" noRot="1" noChangeAspect="1" noChangeArrowheads="1" noTextEdit="1"/>
          </p:cNvSpPr>
          <p:nvPr>
            <p:ph type="sldImg"/>
          </p:nvPr>
        </p:nvSpPr>
        <p:spPr>
          <a:xfrm>
            <a:off x="457200" y="717550"/>
            <a:ext cx="6370638" cy="3584575"/>
          </a:xfrm>
          <a:ln/>
        </p:spPr>
      </p:sp>
      <p:sp>
        <p:nvSpPr>
          <p:cNvPr id="5325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031"/>
          <p:cNvSpPr>
            <a:spLocks noGrp="1" noChangeArrowheads="1"/>
          </p:cNvSpPr>
          <p:nvPr>
            <p:ph type="sldNum" sz="quarter" idx="5"/>
          </p:nvPr>
        </p:nvSpPr>
        <p:spPr>
          <a:noFill/>
        </p:spPr>
        <p:txBody>
          <a:bodyPr/>
          <a:lstStyle/>
          <a:p>
            <a:fld id="{FFFAC4D7-EA78-4517-BAB6-AA648901F13D}" type="slidenum">
              <a:rPr lang="en-US" smtClean="0"/>
              <a:pPr/>
              <a:t>18</a:t>
            </a:fld>
            <a:endParaRPr lang="en-US"/>
          </a:p>
        </p:txBody>
      </p:sp>
      <p:sp>
        <p:nvSpPr>
          <p:cNvPr id="55299" name="Rectangle 2"/>
          <p:cNvSpPr>
            <a:spLocks noGrp="1" noRot="1" noChangeAspect="1" noChangeArrowheads="1" noTextEdit="1"/>
          </p:cNvSpPr>
          <p:nvPr>
            <p:ph type="sldImg"/>
          </p:nvPr>
        </p:nvSpPr>
        <p:spPr>
          <a:xfrm>
            <a:off x="457200" y="720725"/>
            <a:ext cx="6400800" cy="3600450"/>
          </a:xfrm>
          <a:ln/>
        </p:spPr>
      </p:sp>
      <p:sp>
        <p:nvSpPr>
          <p:cNvPr id="55300" name="Rectangle 3"/>
          <p:cNvSpPr>
            <a:spLocks noGrp="1" noChangeArrowheads="1"/>
          </p:cNvSpPr>
          <p:nvPr>
            <p:ph type="body" idx="1"/>
          </p:nvPr>
        </p:nvSpPr>
        <p:spPr>
          <a:xfrm>
            <a:off x="974725" y="4560888"/>
            <a:ext cx="5365750" cy="4319587"/>
          </a:xfrm>
          <a:noFill/>
          <a:ln/>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031"/>
          <p:cNvSpPr>
            <a:spLocks noGrp="1" noChangeArrowheads="1"/>
          </p:cNvSpPr>
          <p:nvPr>
            <p:ph type="sldNum" sz="quarter" idx="5"/>
          </p:nvPr>
        </p:nvSpPr>
        <p:spPr>
          <a:noFill/>
        </p:spPr>
        <p:txBody>
          <a:bodyPr/>
          <a:lstStyle/>
          <a:p>
            <a:fld id="{E66086BA-EA7D-4859-953D-4121F2DEB0D6}" type="slidenum">
              <a:rPr lang="en-US" smtClean="0"/>
              <a:pPr/>
              <a:t>19</a:t>
            </a:fld>
            <a:endParaRPr lang="en-US"/>
          </a:p>
        </p:txBody>
      </p:sp>
      <p:sp>
        <p:nvSpPr>
          <p:cNvPr id="57347" name="Rectangle 2"/>
          <p:cNvSpPr>
            <a:spLocks noGrp="1" noRot="1" noChangeAspect="1" noChangeArrowheads="1" noTextEdit="1"/>
          </p:cNvSpPr>
          <p:nvPr>
            <p:ph type="sldImg"/>
          </p:nvPr>
        </p:nvSpPr>
        <p:spPr>
          <a:xfrm>
            <a:off x="457200" y="717550"/>
            <a:ext cx="6370638" cy="3584575"/>
          </a:xfrm>
          <a:ln/>
        </p:spPr>
      </p:sp>
      <p:sp>
        <p:nvSpPr>
          <p:cNvPr id="5734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031"/>
          <p:cNvSpPr>
            <a:spLocks noGrp="1" noChangeArrowheads="1"/>
          </p:cNvSpPr>
          <p:nvPr>
            <p:ph type="sldNum" sz="quarter" idx="5"/>
          </p:nvPr>
        </p:nvSpPr>
        <p:spPr>
          <a:noFill/>
        </p:spPr>
        <p:txBody>
          <a:bodyPr/>
          <a:lstStyle/>
          <a:p>
            <a:fld id="{B170D281-6219-44EA-BF3D-2FDFA796B06E}" type="slidenum">
              <a:rPr lang="en-US" smtClean="0"/>
              <a:pPr/>
              <a:t>20</a:t>
            </a:fld>
            <a:endParaRPr lang="en-US"/>
          </a:p>
        </p:txBody>
      </p:sp>
      <p:sp>
        <p:nvSpPr>
          <p:cNvPr id="60419" name="Rectangle 2"/>
          <p:cNvSpPr>
            <a:spLocks noGrp="1" noRot="1" noChangeAspect="1" noChangeArrowheads="1" noTextEdit="1"/>
          </p:cNvSpPr>
          <p:nvPr>
            <p:ph type="sldImg"/>
          </p:nvPr>
        </p:nvSpPr>
        <p:spPr>
          <a:xfrm>
            <a:off x="458788" y="720725"/>
            <a:ext cx="6400800" cy="3600450"/>
          </a:xfrm>
          <a:ln w="12700" cap="flat">
            <a:solidFill>
              <a:schemeClr val="tx1"/>
            </a:solidFill>
          </a:ln>
        </p:spPr>
      </p:sp>
      <p:sp>
        <p:nvSpPr>
          <p:cNvPr id="60420" name="Rectangle 3"/>
          <p:cNvSpPr>
            <a:spLocks noGrp="1" noChangeArrowheads="1"/>
          </p:cNvSpPr>
          <p:nvPr>
            <p:ph type="body" idx="1"/>
          </p:nvPr>
        </p:nvSpPr>
        <p:spPr>
          <a:xfrm>
            <a:off x="974725" y="4560888"/>
            <a:ext cx="5365750" cy="4319587"/>
          </a:xfrm>
          <a:noFill/>
          <a:ln/>
        </p:spPr>
        <p:txBody>
          <a:bodyPr lIns="108242" tIns="54121" rIns="108242" bIns="54121"/>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031"/>
          <p:cNvSpPr>
            <a:spLocks noGrp="1" noChangeArrowheads="1"/>
          </p:cNvSpPr>
          <p:nvPr>
            <p:ph type="sldNum" sz="quarter" idx="5"/>
          </p:nvPr>
        </p:nvSpPr>
        <p:spPr>
          <a:noFill/>
        </p:spPr>
        <p:txBody>
          <a:bodyPr/>
          <a:lstStyle/>
          <a:p>
            <a:fld id="{B170D281-6219-44EA-BF3D-2FDFA796B06E}" type="slidenum">
              <a:rPr lang="en-US" smtClean="0"/>
              <a:pPr/>
              <a:t>21</a:t>
            </a:fld>
            <a:endParaRPr lang="en-US"/>
          </a:p>
        </p:txBody>
      </p:sp>
      <p:sp>
        <p:nvSpPr>
          <p:cNvPr id="60419" name="Rectangle 2"/>
          <p:cNvSpPr>
            <a:spLocks noGrp="1" noRot="1" noChangeAspect="1" noChangeArrowheads="1" noTextEdit="1"/>
          </p:cNvSpPr>
          <p:nvPr>
            <p:ph type="sldImg"/>
          </p:nvPr>
        </p:nvSpPr>
        <p:spPr>
          <a:xfrm>
            <a:off x="458788" y="720725"/>
            <a:ext cx="6400800" cy="3600450"/>
          </a:xfrm>
          <a:ln w="12700" cap="flat">
            <a:solidFill>
              <a:schemeClr val="tx1"/>
            </a:solidFill>
          </a:ln>
        </p:spPr>
      </p:sp>
      <p:sp>
        <p:nvSpPr>
          <p:cNvPr id="60420" name="Rectangle 3"/>
          <p:cNvSpPr>
            <a:spLocks noGrp="1" noChangeArrowheads="1"/>
          </p:cNvSpPr>
          <p:nvPr>
            <p:ph type="body" idx="1"/>
          </p:nvPr>
        </p:nvSpPr>
        <p:spPr>
          <a:xfrm>
            <a:off x="974725" y="4560888"/>
            <a:ext cx="5365750" cy="4319587"/>
          </a:xfrm>
          <a:noFill/>
          <a:ln/>
        </p:spPr>
        <p:txBody>
          <a:bodyPr lIns="108242" tIns="54121" rIns="108242" bIns="54121"/>
          <a:lstStyle/>
          <a:p>
            <a:endParaRPr lang="en-US"/>
          </a:p>
        </p:txBody>
      </p:sp>
    </p:spTree>
    <p:extLst>
      <p:ext uri="{BB962C8B-B14F-4D97-AF65-F5344CB8AC3E}">
        <p14:creationId xmlns:p14="http://schemas.microsoft.com/office/powerpoint/2010/main" val="570527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031"/>
          <p:cNvSpPr>
            <a:spLocks noGrp="1" noChangeArrowheads="1"/>
          </p:cNvSpPr>
          <p:nvPr>
            <p:ph type="sldNum" sz="quarter" idx="5"/>
          </p:nvPr>
        </p:nvSpPr>
        <p:spPr>
          <a:noFill/>
        </p:spPr>
        <p:txBody>
          <a:bodyPr/>
          <a:lstStyle/>
          <a:p>
            <a:fld id="{B62065A7-DD1E-4D29-93F6-41557040461C}" type="slidenum">
              <a:rPr lang="en-US" smtClean="0"/>
              <a:pPr/>
              <a:t>22</a:t>
            </a:fld>
            <a:endParaRPr lang="en-US"/>
          </a:p>
        </p:txBody>
      </p:sp>
      <p:sp>
        <p:nvSpPr>
          <p:cNvPr id="61443" name="Rectangle 2"/>
          <p:cNvSpPr>
            <a:spLocks noGrp="1" noRot="1" noChangeAspect="1" noChangeArrowheads="1" noTextEdit="1"/>
          </p:cNvSpPr>
          <p:nvPr>
            <p:ph type="sldImg"/>
          </p:nvPr>
        </p:nvSpPr>
        <p:spPr>
          <a:xfrm>
            <a:off x="457200" y="717550"/>
            <a:ext cx="6370638" cy="3584575"/>
          </a:xfrm>
          <a:ln/>
        </p:spPr>
      </p:sp>
      <p:sp>
        <p:nvSpPr>
          <p:cNvPr id="6144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031"/>
          <p:cNvSpPr>
            <a:spLocks noGrp="1" noChangeArrowheads="1"/>
          </p:cNvSpPr>
          <p:nvPr>
            <p:ph type="sldNum" sz="quarter" idx="5"/>
          </p:nvPr>
        </p:nvSpPr>
        <p:spPr>
          <a:noFill/>
        </p:spPr>
        <p:txBody>
          <a:bodyPr/>
          <a:lstStyle/>
          <a:p>
            <a:fld id="{B62065A7-DD1E-4D29-93F6-41557040461C}" type="slidenum">
              <a:rPr lang="en-US" smtClean="0"/>
              <a:pPr/>
              <a:t>23</a:t>
            </a:fld>
            <a:endParaRPr lang="en-US"/>
          </a:p>
        </p:txBody>
      </p:sp>
      <p:sp>
        <p:nvSpPr>
          <p:cNvPr id="61443" name="Rectangle 2"/>
          <p:cNvSpPr>
            <a:spLocks noGrp="1" noRot="1" noChangeAspect="1" noChangeArrowheads="1" noTextEdit="1"/>
          </p:cNvSpPr>
          <p:nvPr>
            <p:ph type="sldImg"/>
          </p:nvPr>
        </p:nvSpPr>
        <p:spPr>
          <a:xfrm>
            <a:off x="457200" y="717550"/>
            <a:ext cx="6370638" cy="3584575"/>
          </a:xfrm>
          <a:ln/>
        </p:spPr>
      </p:sp>
      <p:sp>
        <p:nvSpPr>
          <p:cNvPr id="614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262108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031"/>
          <p:cNvSpPr>
            <a:spLocks noGrp="1" noChangeArrowheads="1"/>
          </p:cNvSpPr>
          <p:nvPr>
            <p:ph type="sldNum" sz="quarter" idx="5"/>
          </p:nvPr>
        </p:nvSpPr>
        <p:spPr>
          <a:noFill/>
        </p:spPr>
        <p:txBody>
          <a:bodyPr/>
          <a:lstStyle/>
          <a:p>
            <a:fld id="{91C201B7-0B86-4AD3-B2F2-6521A846EC53}" type="slidenum">
              <a:rPr lang="en-US" smtClean="0"/>
              <a:pPr/>
              <a:t>25</a:t>
            </a:fld>
            <a:endParaRPr lang="en-US"/>
          </a:p>
        </p:txBody>
      </p:sp>
      <p:sp>
        <p:nvSpPr>
          <p:cNvPr id="66563" name="Rectangle 2"/>
          <p:cNvSpPr>
            <a:spLocks noGrp="1" noRot="1" noChangeAspect="1" noChangeArrowheads="1" noTextEdit="1"/>
          </p:cNvSpPr>
          <p:nvPr>
            <p:ph type="sldImg"/>
          </p:nvPr>
        </p:nvSpPr>
        <p:spPr>
          <a:xfrm>
            <a:off x="457200" y="717550"/>
            <a:ext cx="6370638" cy="3584575"/>
          </a:xfrm>
          <a:ln/>
        </p:spPr>
      </p:sp>
      <p:sp>
        <p:nvSpPr>
          <p:cNvPr id="6656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31"/>
          <p:cNvSpPr>
            <a:spLocks noGrp="1" noChangeArrowheads="1"/>
          </p:cNvSpPr>
          <p:nvPr>
            <p:ph type="sldNum" sz="quarter" idx="5"/>
          </p:nvPr>
        </p:nvSpPr>
        <p:spPr>
          <a:noFill/>
        </p:spPr>
        <p:txBody>
          <a:bodyPr/>
          <a:lstStyle/>
          <a:p>
            <a:fld id="{30610A88-B270-4B95-95CD-9001DCAF8D44}" type="slidenum">
              <a:rPr lang="en-US" smtClean="0"/>
              <a:pPr/>
              <a:t>28</a:t>
            </a:fld>
            <a:endParaRPr lang="en-US"/>
          </a:p>
        </p:txBody>
      </p:sp>
      <p:sp>
        <p:nvSpPr>
          <p:cNvPr id="58371" name="Rectangle 2"/>
          <p:cNvSpPr>
            <a:spLocks noGrp="1" noRot="1" noChangeAspect="1" noChangeArrowheads="1" noTextEdit="1"/>
          </p:cNvSpPr>
          <p:nvPr>
            <p:ph type="sldImg"/>
          </p:nvPr>
        </p:nvSpPr>
        <p:spPr>
          <a:xfrm>
            <a:off x="457200" y="717550"/>
            <a:ext cx="6370638" cy="3584575"/>
          </a:xfrm>
          <a:ln/>
        </p:spPr>
      </p:sp>
      <p:sp>
        <p:nvSpPr>
          <p:cNvPr id="5837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31"/>
          <p:cNvSpPr>
            <a:spLocks noGrp="1" noChangeArrowheads="1"/>
          </p:cNvSpPr>
          <p:nvPr>
            <p:ph type="sldNum" sz="quarter" idx="5"/>
          </p:nvPr>
        </p:nvSpPr>
        <p:spPr>
          <a:noFill/>
        </p:spPr>
        <p:txBody>
          <a:bodyPr/>
          <a:lstStyle/>
          <a:p>
            <a:fld id="{30610A88-B270-4B95-95CD-9001DCAF8D44}" type="slidenum">
              <a:rPr lang="en-US" smtClean="0"/>
              <a:pPr/>
              <a:t>29</a:t>
            </a:fld>
            <a:endParaRPr lang="en-US"/>
          </a:p>
        </p:txBody>
      </p:sp>
      <p:sp>
        <p:nvSpPr>
          <p:cNvPr id="58371" name="Rectangle 2"/>
          <p:cNvSpPr>
            <a:spLocks noGrp="1" noRot="1" noChangeAspect="1" noChangeArrowheads="1" noTextEdit="1"/>
          </p:cNvSpPr>
          <p:nvPr>
            <p:ph type="sldImg"/>
          </p:nvPr>
        </p:nvSpPr>
        <p:spPr>
          <a:xfrm>
            <a:off x="457200" y="717550"/>
            <a:ext cx="6370638" cy="3584575"/>
          </a:xfrm>
          <a:ln/>
        </p:spPr>
      </p:sp>
      <p:sp>
        <p:nvSpPr>
          <p:cNvPr id="5837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031"/>
          <p:cNvSpPr>
            <a:spLocks noGrp="1" noChangeArrowheads="1"/>
          </p:cNvSpPr>
          <p:nvPr>
            <p:ph type="sldNum" sz="quarter" idx="5"/>
          </p:nvPr>
        </p:nvSpPr>
        <p:spPr>
          <a:noFill/>
        </p:spPr>
        <p:txBody>
          <a:bodyPr/>
          <a:lstStyle/>
          <a:p>
            <a:fld id="{660DB73A-72D2-4AAF-BDF8-2E828A6ADC91}" type="slidenum">
              <a:rPr lang="en-US" smtClean="0"/>
              <a:pPr/>
              <a:t>2</a:t>
            </a:fld>
            <a:endParaRPr lang="en-US"/>
          </a:p>
        </p:txBody>
      </p:sp>
      <p:sp>
        <p:nvSpPr>
          <p:cNvPr id="49155" name="Rectangle 2"/>
          <p:cNvSpPr>
            <a:spLocks noGrp="1" noRot="1" noChangeAspect="1" noChangeArrowheads="1" noTextEdit="1"/>
          </p:cNvSpPr>
          <p:nvPr>
            <p:ph type="sldImg"/>
          </p:nvPr>
        </p:nvSpPr>
        <p:spPr>
          <a:xfrm>
            <a:off x="457200" y="717550"/>
            <a:ext cx="6370638" cy="3584575"/>
          </a:xfrm>
          <a:ln/>
        </p:spPr>
      </p:sp>
      <p:sp>
        <p:nvSpPr>
          <p:cNvPr id="49156"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5139395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031"/>
          <p:cNvSpPr>
            <a:spLocks noGrp="1" noChangeArrowheads="1"/>
          </p:cNvSpPr>
          <p:nvPr>
            <p:ph type="sldNum" sz="quarter" idx="5"/>
          </p:nvPr>
        </p:nvSpPr>
        <p:spPr>
          <a:noFill/>
        </p:spPr>
        <p:txBody>
          <a:bodyPr/>
          <a:lstStyle/>
          <a:p>
            <a:fld id="{91C201B7-0B86-4AD3-B2F2-6521A846EC53}" type="slidenum">
              <a:rPr lang="en-US" smtClean="0"/>
              <a:pPr/>
              <a:t>31</a:t>
            </a:fld>
            <a:endParaRPr lang="en-US"/>
          </a:p>
        </p:txBody>
      </p:sp>
      <p:sp>
        <p:nvSpPr>
          <p:cNvPr id="66563" name="Rectangle 2"/>
          <p:cNvSpPr>
            <a:spLocks noGrp="1" noRot="1" noChangeAspect="1" noChangeArrowheads="1" noTextEdit="1"/>
          </p:cNvSpPr>
          <p:nvPr>
            <p:ph type="sldImg"/>
          </p:nvPr>
        </p:nvSpPr>
        <p:spPr>
          <a:xfrm>
            <a:off x="457200" y="717550"/>
            <a:ext cx="6370638" cy="3584575"/>
          </a:xfrm>
          <a:ln/>
        </p:spPr>
      </p:sp>
      <p:sp>
        <p:nvSpPr>
          <p:cNvPr id="6656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556376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31"/>
          <p:cNvSpPr>
            <a:spLocks noGrp="1" noChangeArrowheads="1"/>
          </p:cNvSpPr>
          <p:nvPr>
            <p:ph type="sldNum" sz="quarter" idx="5"/>
          </p:nvPr>
        </p:nvSpPr>
        <p:spPr>
          <a:noFill/>
        </p:spPr>
        <p:txBody>
          <a:bodyPr/>
          <a:lstStyle/>
          <a:p>
            <a:fld id="{2625EEB1-E60F-4EF6-923A-02850D2BBA33}" type="slidenum">
              <a:rPr lang="en-US" smtClean="0"/>
              <a:pPr/>
              <a:t>35</a:t>
            </a:fld>
            <a:endParaRPr lang="en-US"/>
          </a:p>
        </p:txBody>
      </p:sp>
      <p:sp>
        <p:nvSpPr>
          <p:cNvPr id="62467" name="Rectangle 2"/>
          <p:cNvSpPr>
            <a:spLocks noGrp="1" noRot="1" noChangeAspect="1" noChangeArrowheads="1" noTextEdit="1"/>
          </p:cNvSpPr>
          <p:nvPr>
            <p:ph type="sldImg"/>
          </p:nvPr>
        </p:nvSpPr>
        <p:spPr>
          <a:xfrm>
            <a:off x="457200" y="720725"/>
            <a:ext cx="6400800" cy="3600450"/>
          </a:xfrm>
          <a:ln/>
        </p:spPr>
      </p:sp>
      <p:sp>
        <p:nvSpPr>
          <p:cNvPr id="62468" name="Rectangle 3"/>
          <p:cNvSpPr>
            <a:spLocks noGrp="1" noChangeArrowheads="1"/>
          </p:cNvSpPr>
          <p:nvPr>
            <p:ph type="body" idx="1"/>
          </p:nvPr>
        </p:nvSpPr>
        <p:spPr>
          <a:xfrm>
            <a:off x="974725" y="4560888"/>
            <a:ext cx="5365750" cy="4319587"/>
          </a:xfrm>
          <a:noFill/>
          <a:ln/>
        </p:spPr>
        <p:txBody>
          <a:bodyPr/>
          <a:lstStyle/>
          <a:p>
            <a:endParaRPr lang="en-US"/>
          </a:p>
        </p:txBody>
      </p:sp>
    </p:spTree>
    <p:extLst>
      <p:ext uri="{BB962C8B-B14F-4D97-AF65-F5344CB8AC3E}">
        <p14:creationId xmlns:p14="http://schemas.microsoft.com/office/powerpoint/2010/main" val="36994935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031"/>
          <p:cNvSpPr>
            <a:spLocks noGrp="1" noChangeArrowheads="1"/>
          </p:cNvSpPr>
          <p:nvPr>
            <p:ph type="sldNum" sz="quarter" idx="5"/>
          </p:nvPr>
        </p:nvSpPr>
        <p:spPr>
          <a:noFill/>
        </p:spPr>
        <p:txBody>
          <a:bodyPr/>
          <a:lstStyle/>
          <a:p>
            <a:fld id="{1C22A8C9-3F0A-4CB1-9518-022E4CCD0C94}" type="slidenum">
              <a:rPr lang="en-US" smtClean="0"/>
              <a:pPr/>
              <a:t>36</a:t>
            </a:fld>
            <a:endParaRPr lang="en-US"/>
          </a:p>
        </p:txBody>
      </p:sp>
      <p:sp>
        <p:nvSpPr>
          <p:cNvPr id="63491" name="Rectangle 2"/>
          <p:cNvSpPr>
            <a:spLocks noGrp="1" noRot="1" noChangeAspect="1" noChangeArrowheads="1" noTextEdit="1"/>
          </p:cNvSpPr>
          <p:nvPr>
            <p:ph type="sldImg"/>
          </p:nvPr>
        </p:nvSpPr>
        <p:spPr>
          <a:xfrm>
            <a:off x="457200" y="720725"/>
            <a:ext cx="6400800" cy="3600450"/>
          </a:xfrm>
          <a:ln/>
        </p:spPr>
      </p:sp>
      <p:sp>
        <p:nvSpPr>
          <p:cNvPr id="63492" name="Rectangle 3"/>
          <p:cNvSpPr>
            <a:spLocks noGrp="1" noChangeArrowheads="1"/>
          </p:cNvSpPr>
          <p:nvPr>
            <p:ph type="body" idx="1"/>
          </p:nvPr>
        </p:nvSpPr>
        <p:spPr>
          <a:xfrm>
            <a:off x="974725" y="4560888"/>
            <a:ext cx="5365750" cy="4319587"/>
          </a:xfrm>
          <a:noFill/>
          <a:ln/>
        </p:spPr>
        <p:txBody>
          <a:bodyPr/>
          <a:lstStyle/>
          <a:p>
            <a:endParaRPr lang="en-US"/>
          </a:p>
        </p:txBody>
      </p:sp>
    </p:spTree>
    <p:extLst>
      <p:ext uri="{BB962C8B-B14F-4D97-AF65-F5344CB8AC3E}">
        <p14:creationId xmlns:p14="http://schemas.microsoft.com/office/powerpoint/2010/main" val="19237052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031"/>
          <p:cNvSpPr>
            <a:spLocks noGrp="1" noChangeArrowheads="1"/>
          </p:cNvSpPr>
          <p:nvPr>
            <p:ph type="sldNum" sz="quarter" idx="5"/>
          </p:nvPr>
        </p:nvSpPr>
        <p:spPr>
          <a:noFill/>
        </p:spPr>
        <p:txBody>
          <a:bodyPr/>
          <a:lstStyle/>
          <a:p>
            <a:fld id="{2739939C-68C0-401A-8C8B-FDBE73542C33}" type="slidenum">
              <a:rPr lang="en-US" smtClean="0"/>
              <a:pPr/>
              <a:t>37</a:t>
            </a:fld>
            <a:endParaRPr lang="en-US"/>
          </a:p>
        </p:txBody>
      </p:sp>
      <p:sp>
        <p:nvSpPr>
          <p:cNvPr id="64515" name="Rectangle 2"/>
          <p:cNvSpPr>
            <a:spLocks noGrp="1" noRot="1" noChangeAspect="1" noChangeArrowheads="1" noTextEdit="1"/>
          </p:cNvSpPr>
          <p:nvPr>
            <p:ph type="sldImg"/>
          </p:nvPr>
        </p:nvSpPr>
        <p:spPr>
          <a:xfrm>
            <a:off x="457200" y="720725"/>
            <a:ext cx="6400800" cy="3600450"/>
          </a:xfrm>
          <a:ln/>
        </p:spPr>
      </p:sp>
      <p:sp>
        <p:nvSpPr>
          <p:cNvPr id="64516" name="Rectangle 3"/>
          <p:cNvSpPr>
            <a:spLocks noGrp="1" noChangeArrowheads="1"/>
          </p:cNvSpPr>
          <p:nvPr>
            <p:ph type="body" idx="1"/>
          </p:nvPr>
        </p:nvSpPr>
        <p:spPr>
          <a:xfrm>
            <a:off x="974725" y="4560888"/>
            <a:ext cx="5365750" cy="4319587"/>
          </a:xfrm>
          <a:noFill/>
          <a:ln/>
        </p:spPr>
        <p:txBody>
          <a:bodyPr/>
          <a:lstStyle/>
          <a:p>
            <a:endParaRPr lang="en-US"/>
          </a:p>
        </p:txBody>
      </p:sp>
    </p:spTree>
    <p:extLst>
      <p:ext uri="{BB962C8B-B14F-4D97-AF65-F5344CB8AC3E}">
        <p14:creationId xmlns:p14="http://schemas.microsoft.com/office/powerpoint/2010/main" val="40430350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031"/>
          <p:cNvSpPr>
            <a:spLocks noGrp="1" noChangeArrowheads="1"/>
          </p:cNvSpPr>
          <p:nvPr>
            <p:ph type="sldNum" sz="quarter" idx="5"/>
          </p:nvPr>
        </p:nvSpPr>
        <p:spPr>
          <a:noFill/>
        </p:spPr>
        <p:txBody>
          <a:bodyPr/>
          <a:lstStyle/>
          <a:p>
            <a:fld id="{014BC48A-BF89-445B-AF44-FD2D86C68FC3}" type="slidenum">
              <a:rPr lang="en-US" smtClean="0"/>
              <a:pPr/>
              <a:t>38</a:t>
            </a:fld>
            <a:endParaRPr lang="en-US"/>
          </a:p>
        </p:txBody>
      </p:sp>
      <p:sp>
        <p:nvSpPr>
          <p:cNvPr id="68611" name="Rectangle 2"/>
          <p:cNvSpPr>
            <a:spLocks noGrp="1" noRot="1" noChangeAspect="1" noChangeArrowheads="1" noTextEdit="1"/>
          </p:cNvSpPr>
          <p:nvPr>
            <p:ph type="sldImg"/>
          </p:nvPr>
        </p:nvSpPr>
        <p:spPr>
          <a:xfrm>
            <a:off x="457200" y="717550"/>
            <a:ext cx="6370638" cy="3584575"/>
          </a:xfrm>
          <a:ln/>
        </p:spPr>
      </p:sp>
      <p:sp>
        <p:nvSpPr>
          <p:cNvPr id="68612" name="Rectangle 3"/>
          <p:cNvSpPr>
            <a:spLocks noGrp="1" noChangeArrowheads="1"/>
          </p:cNvSpPr>
          <p:nvPr>
            <p:ph type="body" idx="1"/>
          </p:nvPr>
        </p:nvSpPr>
        <p:spPr>
          <a:noFill/>
          <a:ln/>
        </p:spPr>
        <p:txBody>
          <a:bodyPr/>
          <a:lstStyle/>
          <a:p>
            <a:r>
              <a:rPr lang="en-US"/>
              <a:t>smaller window:  more detail, more noise</a:t>
            </a:r>
          </a:p>
          <a:p>
            <a:r>
              <a:rPr lang="en-US"/>
              <a:t>bigger window:  less noise, more detail</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031"/>
          <p:cNvSpPr>
            <a:spLocks noGrp="1" noChangeArrowheads="1"/>
          </p:cNvSpPr>
          <p:nvPr>
            <p:ph type="sldNum" sz="quarter" idx="5"/>
          </p:nvPr>
        </p:nvSpPr>
        <p:spPr>
          <a:noFill/>
        </p:spPr>
        <p:txBody>
          <a:bodyPr/>
          <a:lstStyle/>
          <a:p>
            <a:fld id="{8CCC163A-32B3-4499-BF81-D4925C1C94CC}" type="slidenum">
              <a:rPr lang="en-US" smtClean="0"/>
              <a:pPr/>
              <a:t>39</a:t>
            </a:fld>
            <a:endParaRPr lang="en-US"/>
          </a:p>
        </p:txBody>
      </p:sp>
      <p:sp>
        <p:nvSpPr>
          <p:cNvPr id="67587" name="Rectangle 2"/>
          <p:cNvSpPr>
            <a:spLocks noGrp="1" noRot="1" noChangeAspect="1" noChangeArrowheads="1" noTextEdit="1"/>
          </p:cNvSpPr>
          <p:nvPr>
            <p:ph type="sldImg"/>
          </p:nvPr>
        </p:nvSpPr>
        <p:spPr>
          <a:xfrm>
            <a:off x="457200" y="717550"/>
            <a:ext cx="6370638" cy="3584575"/>
          </a:xfrm>
          <a:ln/>
        </p:spPr>
      </p:sp>
      <p:sp>
        <p:nvSpPr>
          <p:cNvPr id="6758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6717044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A1DD5EC-AFED-4940-A9D2-2FCF318DC799}" type="slidenum">
              <a:rPr lang="en-US" smtClean="0"/>
              <a:pPr>
                <a:defRPr/>
              </a:pPr>
              <a:t>45</a:t>
            </a:fld>
            <a:endParaRPr lang="en-US"/>
          </a:p>
        </p:txBody>
      </p:sp>
    </p:spTree>
    <p:extLst>
      <p:ext uri="{BB962C8B-B14F-4D97-AF65-F5344CB8AC3E}">
        <p14:creationId xmlns:p14="http://schemas.microsoft.com/office/powerpoint/2010/main" val="9822771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A1DD5EC-AFED-4940-A9D2-2FCF318DC799}" type="slidenum">
              <a:rPr lang="en-US" smtClean="0"/>
              <a:pPr>
                <a:defRPr/>
              </a:pPr>
              <a:t>46</a:t>
            </a:fld>
            <a:endParaRPr lang="en-US"/>
          </a:p>
        </p:txBody>
      </p:sp>
    </p:spTree>
    <p:extLst>
      <p:ext uri="{BB962C8B-B14F-4D97-AF65-F5344CB8AC3E}">
        <p14:creationId xmlns:p14="http://schemas.microsoft.com/office/powerpoint/2010/main" val="30478813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031"/>
          <p:cNvSpPr>
            <a:spLocks noGrp="1" noChangeArrowheads="1"/>
          </p:cNvSpPr>
          <p:nvPr>
            <p:ph type="sldNum" sz="quarter" idx="5"/>
          </p:nvPr>
        </p:nvSpPr>
        <p:spPr>
          <a:noFill/>
        </p:spPr>
        <p:txBody>
          <a:bodyPr/>
          <a:lstStyle/>
          <a:p>
            <a:fld id="{9D5D8245-9939-4CBC-9D80-66256A3C3A41}" type="slidenum">
              <a:rPr lang="en-US" smtClean="0"/>
              <a:pPr/>
              <a:t>52</a:t>
            </a:fld>
            <a:endParaRPr lang="en-US"/>
          </a:p>
        </p:txBody>
      </p:sp>
      <p:sp>
        <p:nvSpPr>
          <p:cNvPr id="69635" name="Rectangle 2"/>
          <p:cNvSpPr>
            <a:spLocks noGrp="1" noRot="1" noChangeAspect="1" noChangeArrowheads="1" noTextEdit="1"/>
          </p:cNvSpPr>
          <p:nvPr>
            <p:ph type="sldImg"/>
          </p:nvPr>
        </p:nvSpPr>
        <p:spPr>
          <a:xfrm>
            <a:off x="457200" y="717550"/>
            <a:ext cx="6370638" cy="3584575"/>
          </a:xfrm>
          <a:ln/>
        </p:spPr>
      </p:sp>
      <p:sp>
        <p:nvSpPr>
          <p:cNvPr id="6963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031"/>
          <p:cNvSpPr>
            <a:spLocks noGrp="1" noChangeArrowheads="1"/>
          </p:cNvSpPr>
          <p:nvPr>
            <p:ph type="sldNum" sz="quarter" idx="5"/>
          </p:nvPr>
        </p:nvSpPr>
        <p:spPr>
          <a:noFill/>
        </p:spPr>
        <p:txBody>
          <a:bodyPr/>
          <a:lstStyle/>
          <a:p>
            <a:fld id="{DC4910F2-E273-4817-9D11-AADDB219A9F4}" type="slidenum">
              <a:rPr lang="en-US" smtClean="0"/>
              <a:pPr/>
              <a:t>58</a:t>
            </a:fld>
            <a:endParaRPr lang="en-US"/>
          </a:p>
        </p:txBody>
      </p:sp>
      <p:sp>
        <p:nvSpPr>
          <p:cNvPr id="76803" name="Rectangle 2"/>
          <p:cNvSpPr>
            <a:spLocks noGrp="1" noRot="1" noChangeAspect="1" noChangeArrowheads="1" noTextEdit="1"/>
          </p:cNvSpPr>
          <p:nvPr>
            <p:ph type="sldImg"/>
          </p:nvPr>
        </p:nvSpPr>
        <p:spPr>
          <a:xfrm>
            <a:off x="457200" y="717550"/>
            <a:ext cx="6370638" cy="3584575"/>
          </a:xfrm>
          <a:ln/>
        </p:spPr>
      </p:sp>
      <p:sp>
        <p:nvSpPr>
          <p:cNvPr id="7680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031"/>
          <p:cNvSpPr>
            <a:spLocks noGrp="1" noChangeArrowheads="1"/>
          </p:cNvSpPr>
          <p:nvPr>
            <p:ph type="sldNum" sz="quarter" idx="5"/>
          </p:nvPr>
        </p:nvSpPr>
        <p:spPr>
          <a:noFill/>
        </p:spPr>
        <p:txBody>
          <a:bodyPr/>
          <a:lstStyle/>
          <a:p>
            <a:fld id="{660DB73A-72D2-4AAF-BDF8-2E828A6ADC91}" type="slidenum">
              <a:rPr lang="en-US" smtClean="0"/>
              <a:pPr/>
              <a:t>4</a:t>
            </a:fld>
            <a:endParaRPr lang="en-US"/>
          </a:p>
        </p:txBody>
      </p:sp>
      <p:sp>
        <p:nvSpPr>
          <p:cNvPr id="49155" name="Rectangle 2"/>
          <p:cNvSpPr>
            <a:spLocks noGrp="1" noRot="1" noChangeAspect="1" noChangeArrowheads="1" noTextEdit="1"/>
          </p:cNvSpPr>
          <p:nvPr>
            <p:ph type="sldImg"/>
          </p:nvPr>
        </p:nvSpPr>
        <p:spPr>
          <a:xfrm>
            <a:off x="457200" y="717550"/>
            <a:ext cx="6370638" cy="3584575"/>
          </a:xfrm>
          <a:ln/>
        </p:spPr>
      </p:sp>
      <p:sp>
        <p:nvSpPr>
          <p:cNvPr id="49156"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324392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031"/>
          <p:cNvSpPr>
            <a:spLocks noGrp="1" noChangeArrowheads="1"/>
          </p:cNvSpPr>
          <p:nvPr>
            <p:ph type="sldNum" sz="quarter" idx="5"/>
          </p:nvPr>
        </p:nvSpPr>
        <p:spPr>
          <a:noFill/>
        </p:spPr>
        <p:txBody>
          <a:bodyPr/>
          <a:lstStyle/>
          <a:p>
            <a:fld id="{92056D5E-5804-42CC-98E8-8F6BACD01806}" type="slidenum">
              <a:rPr lang="en-US" smtClean="0"/>
              <a:pPr/>
              <a:t>59</a:t>
            </a:fld>
            <a:endParaRPr lang="en-US"/>
          </a:p>
        </p:txBody>
      </p:sp>
      <p:sp>
        <p:nvSpPr>
          <p:cNvPr id="77827" name="Rectangle 2"/>
          <p:cNvSpPr>
            <a:spLocks noGrp="1" noRot="1" noChangeAspect="1" noChangeArrowheads="1" noTextEdit="1"/>
          </p:cNvSpPr>
          <p:nvPr>
            <p:ph type="sldImg"/>
          </p:nvPr>
        </p:nvSpPr>
        <p:spPr>
          <a:xfrm>
            <a:off x="457200" y="720725"/>
            <a:ext cx="6400800" cy="3600450"/>
          </a:xfrm>
          <a:ln/>
        </p:spPr>
      </p:sp>
      <p:sp>
        <p:nvSpPr>
          <p:cNvPr id="77828" name="Rectangle 3"/>
          <p:cNvSpPr>
            <a:spLocks noGrp="1" noChangeArrowheads="1"/>
          </p:cNvSpPr>
          <p:nvPr>
            <p:ph type="body" idx="1"/>
          </p:nvPr>
        </p:nvSpPr>
        <p:spPr>
          <a:xfrm>
            <a:off x="974725" y="4560888"/>
            <a:ext cx="5365750" cy="4319587"/>
          </a:xfrm>
          <a:noFill/>
          <a:ln/>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a:spLocks noGrp="1" noChangeArrowheads="1"/>
          </p:cNvSpPr>
          <p:nvPr>
            <p:ph type="sldNum" sz="quarter" idx="5"/>
          </p:nvPr>
        </p:nvSpPr>
        <p:spPr>
          <a:noFill/>
        </p:spPr>
        <p:txBody>
          <a:bodyPr/>
          <a:lstStyle/>
          <a:p>
            <a:fld id="{341907DB-3105-4D62-BED0-F3990BF5DFFC}" type="slidenum">
              <a:rPr lang="en-US" smtClean="0"/>
              <a:pPr/>
              <a:t>60</a:t>
            </a:fld>
            <a:endParaRPr lang="en-US"/>
          </a:p>
        </p:txBody>
      </p:sp>
      <p:sp>
        <p:nvSpPr>
          <p:cNvPr id="78851" name="Rectangle 2"/>
          <p:cNvSpPr>
            <a:spLocks noGrp="1" noRot="1" noChangeAspect="1" noChangeArrowheads="1" noTextEdit="1"/>
          </p:cNvSpPr>
          <p:nvPr>
            <p:ph type="sldImg"/>
          </p:nvPr>
        </p:nvSpPr>
        <p:spPr>
          <a:xfrm>
            <a:off x="457200" y="717550"/>
            <a:ext cx="6370638" cy="3584575"/>
          </a:xfrm>
          <a:ln/>
        </p:spPr>
      </p:sp>
      <p:sp>
        <p:nvSpPr>
          <p:cNvPr id="7885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031"/>
          <p:cNvSpPr>
            <a:spLocks noGrp="1" noChangeArrowheads="1"/>
          </p:cNvSpPr>
          <p:nvPr>
            <p:ph type="sldNum" sz="quarter" idx="5"/>
          </p:nvPr>
        </p:nvSpPr>
        <p:spPr>
          <a:noFill/>
        </p:spPr>
        <p:txBody>
          <a:bodyPr/>
          <a:lstStyle/>
          <a:p>
            <a:fld id="{03103178-A68A-4C8C-A5A8-46C6255CE7C6}" type="slidenum">
              <a:rPr lang="en-US" smtClean="0"/>
              <a:pPr/>
              <a:t>67</a:t>
            </a:fld>
            <a:endParaRPr lang="en-US"/>
          </a:p>
        </p:txBody>
      </p:sp>
      <p:sp>
        <p:nvSpPr>
          <p:cNvPr id="79875" name="Rectangle 2"/>
          <p:cNvSpPr>
            <a:spLocks noGrp="1" noRot="1" noChangeAspect="1" noChangeArrowheads="1" noTextEdit="1"/>
          </p:cNvSpPr>
          <p:nvPr>
            <p:ph type="sldImg"/>
          </p:nvPr>
        </p:nvSpPr>
        <p:spPr>
          <a:xfrm>
            <a:off x="457200" y="717550"/>
            <a:ext cx="6370638" cy="3584575"/>
          </a:xfrm>
          <a:ln/>
        </p:spPr>
      </p:sp>
      <p:sp>
        <p:nvSpPr>
          <p:cNvPr id="7987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031"/>
          <p:cNvSpPr>
            <a:spLocks noGrp="1" noChangeArrowheads="1"/>
          </p:cNvSpPr>
          <p:nvPr>
            <p:ph type="sldNum" sz="quarter" idx="5"/>
          </p:nvPr>
        </p:nvSpPr>
        <p:spPr>
          <a:noFill/>
        </p:spPr>
        <p:txBody>
          <a:bodyPr/>
          <a:lstStyle/>
          <a:p>
            <a:fld id="{11D72129-4AC0-40C3-B434-403FF1B13D6C}" type="slidenum">
              <a:rPr lang="en-US" smtClean="0"/>
              <a:pPr/>
              <a:t>72</a:t>
            </a:fld>
            <a:endParaRPr lang="en-US"/>
          </a:p>
        </p:txBody>
      </p:sp>
      <p:sp>
        <p:nvSpPr>
          <p:cNvPr id="82947" name="Rectangle 2"/>
          <p:cNvSpPr>
            <a:spLocks noGrp="1" noRot="1" noChangeAspect="1" noChangeArrowheads="1" noTextEdit="1"/>
          </p:cNvSpPr>
          <p:nvPr>
            <p:ph type="sldImg"/>
          </p:nvPr>
        </p:nvSpPr>
        <p:spPr>
          <a:xfrm>
            <a:off x="457200" y="717550"/>
            <a:ext cx="6370638" cy="3584575"/>
          </a:xfrm>
          <a:ln/>
        </p:spPr>
      </p:sp>
      <p:sp>
        <p:nvSpPr>
          <p:cNvPr id="8294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1031"/>
          <p:cNvSpPr>
            <a:spLocks noGrp="1" noChangeArrowheads="1"/>
          </p:cNvSpPr>
          <p:nvPr>
            <p:ph type="sldNum" sz="quarter" idx="5"/>
          </p:nvPr>
        </p:nvSpPr>
        <p:spPr>
          <a:noFill/>
        </p:spPr>
        <p:txBody>
          <a:bodyPr/>
          <a:lstStyle/>
          <a:p>
            <a:fld id="{595AE6DF-2998-414A-949F-373E8D53C1A2}" type="slidenum">
              <a:rPr lang="en-US" smtClean="0"/>
              <a:pPr/>
              <a:t>73</a:t>
            </a:fld>
            <a:endParaRPr lang="en-US"/>
          </a:p>
        </p:txBody>
      </p:sp>
      <p:sp>
        <p:nvSpPr>
          <p:cNvPr id="83971" name="Rectangle 2"/>
          <p:cNvSpPr>
            <a:spLocks noGrp="1" noRot="1" noChangeAspect="1" noChangeArrowheads="1" noTextEdit="1"/>
          </p:cNvSpPr>
          <p:nvPr>
            <p:ph type="sldImg"/>
          </p:nvPr>
        </p:nvSpPr>
        <p:spPr>
          <a:xfrm>
            <a:off x="457200" y="717550"/>
            <a:ext cx="6370638" cy="3584575"/>
          </a:xfrm>
          <a:ln/>
        </p:spPr>
      </p:sp>
      <p:sp>
        <p:nvSpPr>
          <p:cNvPr id="8397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1031"/>
          <p:cNvSpPr>
            <a:spLocks noGrp="1" noChangeArrowheads="1"/>
          </p:cNvSpPr>
          <p:nvPr>
            <p:ph type="sldNum" sz="quarter" idx="5"/>
          </p:nvPr>
        </p:nvSpPr>
        <p:spPr>
          <a:noFill/>
        </p:spPr>
        <p:txBody>
          <a:bodyPr/>
          <a:lstStyle/>
          <a:p>
            <a:fld id="{595AE6DF-2998-414A-949F-373E8D53C1A2}" type="slidenum">
              <a:rPr lang="en-US" smtClean="0"/>
              <a:pPr/>
              <a:t>74</a:t>
            </a:fld>
            <a:endParaRPr lang="en-US"/>
          </a:p>
        </p:txBody>
      </p:sp>
      <p:sp>
        <p:nvSpPr>
          <p:cNvPr id="83971" name="Rectangle 2"/>
          <p:cNvSpPr>
            <a:spLocks noGrp="1" noRot="1" noChangeAspect="1" noChangeArrowheads="1" noTextEdit="1"/>
          </p:cNvSpPr>
          <p:nvPr>
            <p:ph type="sldImg"/>
          </p:nvPr>
        </p:nvSpPr>
        <p:spPr>
          <a:xfrm>
            <a:off x="457200" y="717550"/>
            <a:ext cx="6370638" cy="3584575"/>
          </a:xfrm>
          <a:ln/>
        </p:spPr>
      </p:sp>
      <p:sp>
        <p:nvSpPr>
          <p:cNvPr id="8397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7550"/>
            <a:ext cx="6370638" cy="35845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A1DD5EC-AFED-4940-A9D2-2FCF318DC799}" type="slidenum">
              <a:rPr lang="en-US" smtClean="0"/>
              <a:pPr>
                <a:defRPr/>
              </a:pPr>
              <a:t>75</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031"/>
          <p:cNvSpPr>
            <a:spLocks noGrp="1" noChangeArrowheads="1"/>
          </p:cNvSpPr>
          <p:nvPr>
            <p:ph type="sldNum" sz="quarter" idx="5"/>
          </p:nvPr>
        </p:nvSpPr>
        <p:spPr>
          <a:noFill/>
        </p:spPr>
        <p:txBody>
          <a:bodyPr/>
          <a:lstStyle/>
          <a:p>
            <a:fld id="{81214B3C-3B82-44A3-9DE5-D03F05B26C8A}" type="slidenum">
              <a:rPr lang="en-US" smtClean="0"/>
              <a:pPr/>
              <a:t>79</a:t>
            </a:fld>
            <a:endParaRPr lang="en-US"/>
          </a:p>
        </p:txBody>
      </p:sp>
      <p:sp>
        <p:nvSpPr>
          <p:cNvPr id="84995" name="Rectangle 2"/>
          <p:cNvSpPr>
            <a:spLocks noGrp="1" noRot="1" noChangeAspect="1" noChangeArrowheads="1" noTextEdit="1"/>
          </p:cNvSpPr>
          <p:nvPr>
            <p:ph type="sldImg"/>
          </p:nvPr>
        </p:nvSpPr>
        <p:spPr>
          <a:xfrm>
            <a:off x="457200" y="717550"/>
            <a:ext cx="6370638" cy="3584575"/>
          </a:xfrm>
          <a:ln/>
        </p:spPr>
      </p:sp>
      <p:sp>
        <p:nvSpPr>
          <p:cNvPr id="8499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031"/>
          <p:cNvSpPr>
            <a:spLocks noGrp="1" noChangeArrowheads="1"/>
          </p:cNvSpPr>
          <p:nvPr>
            <p:ph type="sldNum" sz="quarter" idx="5"/>
          </p:nvPr>
        </p:nvSpPr>
        <p:spPr>
          <a:noFill/>
        </p:spPr>
        <p:txBody>
          <a:bodyPr/>
          <a:lstStyle/>
          <a:p>
            <a:fld id="{271EE2DA-E112-4909-8F4F-08AAC7C479A8}" type="slidenum">
              <a:rPr lang="en-US" smtClean="0"/>
              <a:pPr/>
              <a:t>80</a:t>
            </a:fld>
            <a:endParaRPr lang="en-US"/>
          </a:p>
        </p:txBody>
      </p:sp>
      <p:sp>
        <p:nvSpPr>
          <p:cNvPr id="86019" name="Rectangle 2"/>
          <p:cNvSpPr>
            <a:spLocks noGrp="1" noRot="1" noChangeAspect="1" noChangeArrowheads="1" noTextEdit="1"/>
          </p:cNvSpPr>
          <p:nvPr>
            <p:ph type="sldImg"/>
          </p:nvPr>
        </p:nvSpPr>
        <p:spPr>
          <a:xfrm>
            <a:off x="457200" y="717550"/>
            <a:ext cx="6370638" cy="3584575"/>
          </a:xfrm>
          <a:ln/>
        </p:spPr>
      </p:sp>
      <p:sp>
        <p:nvSpPr>
          <p:cNvPr id="8602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031"/>
          <p:cNvSpPr>
            <a:spLocks noGrp="1" noChangeArrowheads="1"/>
          </p:cNvSpPr>
          <p:nvPr>
            <p:ph type="sldNum" sz="quarter" idx="5"/>
          </p:nvPr>
        </p:nvSpPr>
        <p:spPr>
          <a:noFill/>
        </p:spPr>
        <p:txBody>
          <a:bodyPr/>
          <a:lstStyle/>
          <a:p>
            <a:fld id="{855A984D-3E1B-468A-AABE-006D2097217A}" type="slidenum">
              <a:rPr lang="en-US" smtClean="0"/>
              <a:pPr/>
              <a:t>81</a:t>
            </a:fld>
            <a:endParaRPr lang="en-US"/>
          </a:p>
        </p:txBody>
      </p:sp>
      <p:sp>
        <p:nvSpPr>
          <p:cNvPr id="87043" name="Rectangle 2"/>
          <p:cNvSpPr>
            <a:spLocks noGrp="1" noRot="1" noChangeAspect="1" noChangeArrowheads="1" noTextEdit="1"/>
          </p:cNvSpPr>
          <p:nvPr>
            <p:ph type="sldImg"/>
          </p:nvPr>
        </p:nvSpPr>
        <p:spPr>
          <a:xfrm>
            <a:off x="457200" y="717550"/>
            <a:ext cx="6370638" cy="3584575"/>
          </a:xfrm>
          <a:ln/>
        </p:spPr>
      </p:sp>
      <p:sp>
        <p:nvSpPr>
          <p:cNvPr id="8704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031"/>
          <p:cNvSpPr>
            <a:spLocks noGrp="1" noChangeArrowheads="1"/>
          </p:cNvSpPr>
          <p:nvPr>
            <p:ph type="sldNum" sz="quarter" idx="5"/>
          </p:nvPr>
        </p:nvSpPr>
        <p:spPr>
          <a:noFill/>
        </p:spPr>
        <p:txBody>
          <a:bodyPr/>
          <a:lstStyle/>
          <a:p>
            <a:fld id="{DFA37C39-4E1F-4267-9A65-2CE09B11E3CD}" type="slidenum">
              <a:rPr lang="en-US" smtClean="0"/>
              <a:pPr/>
              <a:t>9</a:t>
            </a:fld>
            <a:endParaRPr lang="en-US"/>
          </a:p>
        </p:txBody>
      </p:sp>
      <p:sp>
        <p:nvSpPr>
          <p:cNvPr id="50179" name="Rectangle 2"/>
          <p:cNvSpPr>
            <a:spLocks noGrp="1" noRot="1" noChangeAspect="1" noChangeArrowheads="1" noTextEdit="1"/>
          </p:cNvSpPr>
          <p:nvPr>
            <p:ph type="sldImg"/>
          </p:nvPr>
        </p:nvSpPr>
        <p:spPr>
          <a:xfrm>
            <a:off x="457200" y="717550"/>
            <a:ext cx="6370638" cy="3584575"/>
          </a:xfrm>
          <a:ln/>
        </p:spPr>
      </p:sp>
      <p:sp>
        <p:nvSpPr>
          <p:cNvPr id="5018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031"/>
          <p:cNvSpPr>
            <a:spLocks noGrp="1" noChangeArrowheads="1"/>
          </p:cNvSpPr>
          <p:nvPr>
            <p:ph type="sldNum" sz="quarter" idx="5"/>
          </p:nvPr>
        </p:nvSpPr>
        <p:spPr>
          <a:noFill/>
        </p:spPr>
        <p:txBody>
          <a:bodyPr/>
          <a:lstStyle/>
          <a:p>
            <a:fld id="{FB8BC792-AEBE-4FEB-AB2D-DE366A62198B}" type="slidenum">
              <a:rPr lang="en-US" smtClean="0"/>
              <a:pPr/>
              <a:t>82</a:t>
            </a:fld>
            <a:endParaRPr lang="en-US"/>
          </a:p>
        </p:txBody>
      </p:sp>
      <p:sp>
        <p:nvSpPr>
          <p:cNvPr id="88067" name="Rectangle 2"/>
          <p:cNvSpPr>
            <a:spLocks noGrp="1" noRot="1" noChangeAspect="1" noChangeArrowheads="1" noTextEdit="1"/>
          </p:cNvSpPr>
          <p:nvPr>
            <p:ph type="sldImg"/>
          </p:nvPr>
        </p:nvSpPr>
        <p:spPr>
          <a:xfrm>
            <a:off x="457200" y="717550"/>
            <a:ext cx="6370638" cy="3584575"/>
          </a:xfrm>
          <a:ln/>
        </p:spPr>
      </p:sp>
      <p:sp>
        <p:nvSpPr>
          <p:cNvPr id="8806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031"/>
          <p:cNvSpPr>
            <a:spLocks noGrp="1" noChangeArrowheads="1"/>
          </p:cNvSpPr>
          <p:nvPr>
            <p:ph type="sldNum" sz="quarter" idx="5"/>
          </p:nvPr>
        </p:nvSpPr>
        <p:spPr>
          <a:noFill/>
        </p:spPr>
        <p:txBody>
          <a:bodyPr/>
          <a:lstStyle/>
          <a:p>
            <a:fld id="{1890E79C-D086-4FC2-9E64-EAEA5AF4CB3F}" type="slidenum">
              <a:rPr lang="en-US" smtClean="0"/>
              <a:pPr/>
              <a:t>83</a:t>
            </a:fld>
            <a:endParaRPr lang="en-US"/>
          </a:p>
        </p:txBody>
      </p:sp>
      <p:sp>
        <p:nvSpPr>
          <p:cNvPr id="89091" name="Rectangle 2"/>
          <p:cNvSpPr>
            <a:spLocks noGrp="1" noRot="1" noChangeAspect="1" noChangeArrowheads="1" noTextEdit="1"/>
          </p:cNvSpPr>
          <p:nvPr>
            <p:ph type="sldImg"/>
          </p:nvPr>
        </p:nvSpPr>
        <p:spPr>
          <a:xfrm>
            <a:off x="457200" y="717550"/>
            <a:ext cx="6370638" cy="3584575"/>
          </a:xfrm>
          <a:ln/>
        </p:spPr>
      </p:sp>
      <p:sp>
        <p:nvSpPr>
          <p:cNvPr id="8909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031"/>
          <p:cNvSpPr>
            <a:spLocks noGrp="1" noChangeArrowheads="1"/>
          </p:cNvSpPr>
          <p:nvPr>
            <p:ph type="sldNum" sz="quarter" idx="5"/>
          </p:nvPr>
        </p:nvSpPr>
        <p:spPr>
          <a:noFill/>
        </p:spPr>
        <p:txBody>
          <a:bodyPr/>
          <a:lstStyle/>
          <a:p>
            <a:fld id="{420972BB-CAD0-4E00-9FF2-1116145FBF4C}" type="slidenum">
              <a:rPr lang="en-US" smtClean="0"/>
              <a:pPr/>
              <a:t>84</a:t>
            </a:fld>
            <a:endParaRPr lang="en-US"/>
          </a:p>
        </p:txBody>
      </p:sp>
      <p:sp>
        <p:nvSpPr>
          <p:cNvPr id="90115" name="Rectangle 2"/>
          <p:cNvSpPr>
            <a:spLocks noGrp="1" noRot="1" noChangeAspect="1" noChangeArrowheads="1" noTextEdit="1"/>
          </p:cNvSpPr>
          <p:nvPr>
            <p:ph type="sldImg"/>
          </p:nvPr>
        </p:nvSpPr>
        <p:spPr>
          <a:xfrm>
            <a:off x="457200" y="717550"/>
            <a:ext cx="6370638" cy="3584575"/>
          </a:xfrm>
          <a:ln/>
        </p:spPr>
      </p:sp>
      <p:sp>
        <p:nvSpPr>
          <p:cNvPr id="9011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031"/>
          <p:cNvSpPr>
            <a:spLocks noGrp="1" noChangeArrowheads="1"/>
          </p:cNvSpPr>
          <p:nvPr>
            <p:ph type="sldNum" sz="quarter" idx="5"/>
          </p:nvPr>
        </p:nvSpPr>
        <p:spPr>
          <a:noFill/>
        </p:spPr>
        <p:txBody>
          <a:bodyPr/>
          <a:lstStyle/>
          <a:p>
            <a:fld id="{5674417A-7705-4469-99E5-0C688E1CD4A1}" type="slidenum">
              <a:rPr lang="en-US" smtClean="0"/>
              <a:pPr/>
              <a:t>85</a:t>
            </a:fld>
            <a:endParaRPr lang="en-US"/>
          </a:p>
        </p:txBody>
      </p:sp>
      <p:sp>
        <p:nvSpPr>
          <p:cNvPr id="91139" name="Rectangle 2"/>
          <p:cNvSpPr>
            <a:spLocks noGrp="1" noRot="1" noChangeAspect="1" noChangeArrowheads="1" noTextEdit="1"/>
          </p:cNvSpPr>
          <p:nvPr>
            <p:ph type="sldImg"/>
          </p:nvPr>
        </p:nvSpPr>
        <p:spPr>
          <a:xfrm>
            <a:off x="457200" y="717550"/>
            <a:ext cx="6370638" cy="3584575"/>
          </a:xfrm>
          <a:ln/>
        </p:spPr>
      </p:sp>
      <p:sp>
        <p:nvSpPr>
          <p:cNvPr id="9114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031"/>
          <p:cNvSpPr>
            <a:spLocks noGrp="1" noChangeArrowheads="1"/>
          </p:cNvSpPr>
          <p:nvPr>
            <p:ph type="sldNum" sz="quarter" idx="5"/>
          </p:nvPr>
        </p:nvSpPr>
        <p:spPr>
          <a:noFill/>
        </p:spPr>
        <p:txBody>
          <a:bodyPr/>
          <a:lstStyle/>
          <a:p>
            <a:fld id="{C24666F7-0402-4891-ACE8-1010F01F1336}" type="slidenum">
              <a:rPr lang="en-US" smtClean="0"/>
              <a:pPr/>
              <a:t>86</a:t>
            </a:fld>
            <a:endParaRPr lang="en-US"/>
          </a:p>
        </p:txBody>
      </p:sp>
      <p:sp>
        <p:nvSpPr>
          <p:cNvPr id="92163" name="Rectangle 2"/>
          <p:cNvSpPr>
            <a:spLocks noGrp="1" noRot="1" noChangeAspect="1" noChangeArrowheads="1" noTextEdit="1"/>
          </p:cNvSpPr>
          <p:nvPr>
            <p:ph type="sldImg"/>
          </p:nvPr>
        </p:nvSpPr>
        <p:spPr>
          <a:xfrm>
            <a:off x="457200" y="717550"/>
            <a:ext cx="6370638" cy="3584575"/>
          </a:xfrm>
          <a:ln/>
        </p:spPr>
      </p:sp>
      <p:sp>
        <p:nvSpPr>
          <p:cNvPr id="9216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sz="2300" b="1">
                <a:solidFill>
                  <a:schemeClr val="tx1"/>
                </a:solidFill>
                <a:latin typeface="Arial" charset="0"/>
                <a:cs typeface="Arial" charset="0"/>
              </a:defRPr>
            </a:lvl1pPr>
            <a:lvl2pPr marL="702756" indent="-270291" defTabSz="914485">
              <a:defRPr sz="2300" b="1">
                <a:solidFill>
                  <a:schemeClr val="tx1"/>
                </a:solidFill>
                <a:latin typeface="Arial" charset="0"/>
                <a:cs typeface="Arial" charset="0"/>
              </a:defRPr>
            </a:lvl2pPr>
            <a:lvl3pPr marL="1081164" indent="-216233" defTabSz="914485">
              <a:defRPr sz="2300" b="1">
                <a:solidFill>
                  <a:schemeClr val="tx1"/>
                </a:solidFill>
                <a:latin typeface="Arial" charset="0"/>
                <a:cs typeface="Arial" charset="0"/>
              </a:defRPr>
            </a:lvl3pPr>
            <a:lvl4pPr marL="1513629" indent="-216233" defTabSz="914485">
              <a:defRPr sz="2300" b="1">
                <a:solidFill>
                  <a:schemeClr val="tx1"/>
                </a:solidFill>
                <a:latin typeface="Arial" charset="0"/>
                <a:cs typeface="Arial" charset="0"/>
              </a:defRPr>
            </a:lvl4pPr>
            <a:lvl5pPr marL="1946095" indent="-216233" defTabSz="914485">
              <a:defRPr sz="2300" b="1">
                <a:solidFill>
                  <a:schemeClr val="tx1"/>
                </a:solidFill>
                <a:latin typeface="Arial" charset="0"/>
                <a:cs typeface="Arial" charset="0"/>
              </a:defRPr>
            </a:lvl5pPr>
            <a:lvl6pPr marL="2378560" indent="-216233" defTabSz="914485" eaLnBrk="0" fontAlgn="base" hangingPunct="0">
              <a:spcBef>
                <a:spcPct val="0"/>
              </a:spcBef>
              <a:spcAft>
                <a:spcPct val="0"/>
              </a:spcAft>
              <a:defRPr sz="2300" b="1">
                <a:solidFill>
                  <a:schemeClr val="tx1"/>
                </a:solidFill>
                <a:latin typeface="Arial" charset="0"/>
                <a:cs typeface="Arial" charset="0"/>
              </a:defRPr>
            </a:lvl6pPr>
            <a:lvl7pPr marL="2811026" indent="-216233" defTabSz="914485" eaLnBrk="0" fontAlgn="base" hangingPunct="0">
              <a:spcBef>
                <a:spcPct val="0"/>
              </a:spcBef>
              <a:spcAft>
                <a:spcPct val="0"/>
              </a:spcAft>
              <a:defRPr sz="2300" b="1">
                <a:solidFill>
                  <a:schemeClr val="tx1"/>
                </a:solidFill>
                <a:latin typeface="Arial" charset="0"/>
                <a:cs typeface="Arial" charset="0"/>
              </a:defRPr>
            </a:lvl7pPr>
            <a:lvl8pPr marL="3243491" indent="-216233" defTabSz="914485" eaLnBrk="0" fontAlgn="base" hangingPunct="0">
              <a:spcBef>
                <a:spcPct val="0"/>
              </a:spcBef>
              <a:spcAft>
                <a:spcPct val="0"/>
              </a:spcAft>
              <a:defRPr sz="2300" b="1">
                <a:solidFill>
                  <a:schemeClr val="tx1"/>
                </a:solidFill>
                <a:latin typeface="Arial" charset="0"/>
                <a:cs typeface="Arial" charset="0"/>
              </a:defRPr>
            </a:lvl8pPr>
            <a:lvl9pPr marL="3675957" indent="-216233" defTabSz="914485" eaLnBrk="0" fontAlgn="base" hangingPunct="0">
              <a:spcBef>
                <a:spcPct val="0"/>
              </a:spcBef>
              <a:spcAft>
                <a:spcPct val="0"/>
              </a:spcAft>
              <a:defRPr sz="2300" b="1">
                <a:solidFill>
                  <a:schemeClr val="tx1"/>
                </a:solidFill>
                <a:latin typeface="Arial" charset="0"/>
                <a:cs typeface="Arial" charset="0"/>
              </a:defRPr>
            </a:lvl9pPr>
          </a:lstStyle>
          <a:p>
            <a:fld id="{F42D1E70-D907-498D-BA32-E6B971B884B5}" type="slidenum">
              <a:rPr lang="en-US" sz="1100" b="0"/>
              <a:pPr/>
              <a:t>11</a:t>
            </a:fld>
            <a:endParaRPr lang="en-US" sz="1100" b="0"/>
          </a:p>
        </p:txBody>
      </p:sp>
      <p:sp>
        <p:nvSpPr>
          <p:cNvPr id="73731" name="Rectangle 2"/>
          <p:cNvSpPr>
            <a:spLocks noGrp="1" noRot="1" noChangeAspect="1" noChangeArrowheads="1" noTextEdit="1"/>
          </p:cNvSpPr>
          <p:nvPr>
            <p:ph type="sldImg"/>
          </p:nvPr>
        </p:nvSpPr>
        <p:spPr>
          <a:xfrm>
            <a:off x="381000" y="685800"/>
            <a:ext cx="6096000" cy="3429000"/>
          </a:xfrm>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charset="0"/>
              <a:cs typeface="Arial" charset="0"/>
            </a:endParaRPr>
          </a:p>
        </p:txBody>
      </p:sp>
    </p:spTree>
    <p:extLst>
      <p:ext uri="{BB962C8B-B14F-4D97-AF65-F5344CB8AC3E}">
        <p14:creationId xmlns:p14="http://schemas.microsoft.com/office/powerpoint/2010/main" val="1785454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sz="2300" b="1">
                <a:solidFill>
                  <a:schemeClr val="tx1"/>
                </a:solidFill>
                <a:latin typeface="Arial" charset="0"/>
                <a:cs typeface="Arial" charset="0"/>
              </a:defRPr>
            </a:lvl1pPr>
            <a:lvl2pPr marL="702756" indent="-270291" defTabSz="914485">
              <a:defRPr sz="2300" b="1">
                <a:solidFill>
                  <a:schemeClr val="tx1"/>
                </a:solidFill>
                <a:latin typeface="Arial" charset="0"/>
                <a:cs typeface="Arial" charset="0"/>
              </a:defRPr>
            </a:lvl2pPr>
            <a:lvl3pPr marL="1081164" indent="-216233" defTabSz="914485">
              <a:defRPr sz="2300" b="1">
                <a:solidFill>
                  <a:schemeClr val="tx1"/>
                </a:solidFill>
                <a:latin typeface="Arial" charset="0"/>
                <a:cs typeface="Arial" charset="0"/>
              </a:defRPr>
            </a:lvl3pPr>
            <a:lvl4pPr marL="1513629" indent="-216233" defTabSz="914485">
              <a:defRPr sz="2300" b="1">
                <a:solidFill>
                  <a:schemeClr val="tx1"/>
                </a:solidFill>
                <a:latin typeface="Arial" charset="0"/>
                <a:cs typeface="Arial" charset="0"/>
              </a:defRPr>
            </a:lvl4pPr>
            <a:lvl5pPr marL="1946095" indent="-216233" defTabSz="914485">
              <a:defRPr sz="2300" b="1">
                <a:solidFill>
                  <a:schemeClr val="tx1"/>
                </a:solidFill>
                <a:latin typeface="Arial" charset="0"/>
                <a:cs typeface="Arial" charset="0"/>
              </a:defRPr>
            </a:lvl5pPr>
            <a:lvl6pPr marL="2378560" indent="-216233" defTabSz="914485" eaLnBrk="0" fontAlgn="base" hangingPunct="0">
              <a:spcBef>
                <a:spcPct val="0"/>
              </a:spcBef>
              <a:spcAft>
                <a:spcPct val="0"/>
              </a:spcAft>
              <a:defRPr sz="2300" b="1">
                <a:solidFill>
                  <a:schemeClr val="tx1"/>
                </a:solidFill>
                <a:latin typeface="Arial" charset="0"/>
                <a:cs typeface="Arial" charset="0"/>
              </a:defRPr>
            </a:lvl6pPr>
            <a:lvl7pPr marL="2811026" indent="-216233" defTabSz="914485" eaLnBrk="0" fontAlgn="base" hangingPunct="0">
              <a:spcBef>
                <a:spcPct val="0"/>
              </a:spcBef>
              <a:spcAft>
                <a:spcPct val="0"/>
              </a:spcAft>
              <a:defRPr sz="2300" b="1">
                <a:solidFill>
                  <a:schemeClr val="tx1"/>
                </a:solidFill>
                <a:latin typeface="Arial" charset="0"/>
                <a:cs typeface="Arial" charset="0"/>
              </a:defRPr>
            </a:lvl7pPr>
            <a:lvl8pPr marL="3243491" indent="-216233" defTabSz="914485" eaLnBrk="0" fontAlgn="base" hangingPunct="0">
              <a:spcBef>
                <a:spcPct val="0"/>
              </a:spcBef>
              <a:spcAft>
                <a:spcPct val="0"/>
              </a:spcAft>
              <a:defRPr sz="2300" b="1">
                <a:solidFill>
                  <a:schemeClr val="tx1"/>
                </a:solidFill>
                <a:latin typeface="Arial" charset="0"/>
                <a:cs typeface="Arial" charset="0"/>
              </a:defRPr>
            </a:lvl8pPr>
            <a:lvl9pPr marL="3675957" indent="-216233" defTabSz="914485" eaLnBrk="0" fontAlgn="base" hangingPunct="0">
              <a:spcBef>
                <a:spcPct val="0"/>
              </a:spcBef>
              <a:spcAft>
                <a:spcPct val="0"/>
              </a:spcAft>
              <a:defRPr sz="2300" b="1">
                <a:solidFill>
                  <a:schemeClr val="tx1"/>
                </a:solidFill>
                <a:latin typeface="Arial" charset="0"/>
                <a:cs typeface="Arial" charset="0"/>
              </a:defRPr>
            </a:lvl9pPr>
          </a:lstStyle>
          <a:p>
            <a:fld id="{F42D1E70-D907-498D-BA32-E6B971B884B5}" type="slidenum">
              <a:rPr lang="en-US" sz="1100" b="0"/>
              <a:pPr/>
              <a:t>12</a:t>
            </a:fld>
            <a:endParaRPr lang="en-US" sz="1100" b="0"/>
          </a:p>
        </p:txBody>
      </p:sp>
      <p:sp>
        <p:nvSpPr>
          <p:cNvPr id="73731" name="Rectangle 2"/>
          <p:cNvSpPr>
            <a:spLocks noGrp="1" noRot="1" noChangeAspect="1" noChangeArrowheads="1" noTextEdit="1"/>
          </p:cNvSpPr>
          <p:nvPr>
            <p:ph type="sldImg"/>
          </p:nvPr>
        </p:nvSpPr>
        <p:spPr>
          <a:xfrm>
            <a:off x="381000" y="685800"/>
            <a:ext cx="6096000" cy="3429000"/>
          </a:xfrm>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200" b="0" i="0" kern="1200" dirty="0">
                <a:solidFill>
                  <a:schemeClr val="tx1"/>
                </a:solidFill>
                <a:effectLst/>
                <a:latin typeface="Times New Roman" pitchFamily="18" charset="0"/>
                <a:ea typeface="+mn-ea"/>
                <a:cs typeface="+mn-cs"/>
              </a:rPr>
              <a:t>From Wikipedia: According to Ralph Siegel, Dr. </a:t>
            </a:r>
            <a:r>
              <a:rPr lang="en-US" sz="1200" b="0" i="0" kern="1200" dirty="0" err="1">
                <a:solidFill>
                  <a:schemeClr val="tx1"/>
                </a:solidFill>
                <a:effectLst/>
                <a:latin typeface="Times New Roman" pitchFamily="18" charset="0"/>
                <a:ea typeface="+mn-ea"/>
                <a:cs typeface="+mn-cs"/>
              </a:rPr>
              <a:t>Julesz</a:t>
            </a:r>
            <a:r>
              <a:rPr lang="en-US" sz="1200" b="0" i="0" kern="1200" dirty="0">
                <a:solidFill>
                  <a:schemeClr val="tx1"/>
                </a:solidFill>
                <a:effectLst/>
                <a:latin typeface="Times New Roman" pitchFamily="18" charset="0"/>
                <a:ea typeface="+mn-ea"/>
                <a:cs typeface="+mn-cs"/>
              </a:rPr>
              <a:t> had "unambiguously demonstrated that stereoscopic depth could be computed in the absence of any identifiable objects, in the absence of any perspective, in the absence of any cues available to either eye alone."</a:t>
            </a:r>
            <a:endParaRPr lang="en-US" dirty="0">
              <a:latin typeface="Arial" charset="0"/>
              <a:cs typeface="Arial" charset="0"/>
            </a:endParaRPr>
          </a:p>
        </p:txBody>
      </p:sp>
    </p:spTree>
    <p:extLst>
      <p:ext uri="{BB962C8B-B14F-4D97-AF65-F5344CB8AC3E}">
        <p14:creationId xmlns:p14="http://schemas.microsoft.com/office/powerpoint/2010/main" val="1124117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031"/>
          <p:cNvSpPr>
            <a:spLocks noGrp="1" noChangeArrowheads="1"/>
          </p:cNvSpPr>
          <p:nvPr>
            <p:ph type="sldNum" sz="quarter" idx="5"/>
          </p:nvPr>
        </p:nvSpPr>
        <p:spPr>
          <a:noFill/>
        </p:spPr>
        <p:txBody>
          <a:bodyPr/>
          <a:lstStyle/>
          <a:p>
            <a:fld id="{5C36325C-9616-4A3D-8BC0-6BA7D87E900B}" type="slidenum">
              <a:rPr lang="en-US" smtClean="0"/>
              <a:pPr/>
              <a:t>13</a:t>
            </a:fld>
            <a:endParaRPr lang="en-US"/>
          </a:p>
        </p:txBody>
      </p:sp>
      <p:sp>
        <p:nvSpPr>
          <p:cNvPr id="51203" name="Rectangle 2"/>
          <p:cNvSpPr>
            <a:spLocks noGrp="1" noRot="1" noChangeAspect="1" noChangeArrowheads="1" noTextEdit="1"/>
          </p:cNvSpPr>
          <p:nvPr>
            <p:ph type="sldImg"/>
          </p:nvPr>
        </p:nvSpPr>
        <p:spPr>
          <a:xfrm>
            <a:off x="457200" y="717550"/>
            <a:ext cx="6370638" cy="3584575"/>
          </a:xfrm>
          <a:ln/>
        </p:spPr>
      </p:sp>
      <p:sp>
        <p:nvSpPr>
          <p:cNvPr id="5120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031"/>
          <p:cNvSpPr>
            <a:spLocks noGrp="1" noChangeArrowheads="1"/>
          </p:cNvSpPr>
          <p:nvPr>
            <p:ph type="sldNum" sz="quarter" idx="5"/>
          </p:nvPr>
        </p:nvSpPr>
        <p:spPr>
          <a:noFill/>
        </p:spPr>
        <p:txBody>
          <a:bodyPr/>
          <a:lstStyle/>
          <a:p>
            <a:fld id="{8E79A959-4585-4CDC-86B4-80B1F482459A}" type="slidenum">
              <a:rPr lang="en-US" smtClean="0"/>
              <a:pPr/>
              <a:t>14</a:t>
            </a:fld>
            <a:endParaRPr lang="en-US"/>
          </a:p>
        </p:txBody>
      </p:sp>
      <p:sp>
        <p:nvSpPr>
          <p:cNvPr id="52227" name="Rectangle 2"/>
          <p:cNvSpPr>
            <a:spLocks noGrp="1" noRot="1" noChangeAspect="1" noChangeArrowheads="1" noTextEdit="1"/>
          </p:cNvSpPr>
          <p:nvPr>
            <p:ph type="sldImg"/>
          </p:nvPr>
        </p:nvSpPr>
        <p:spPr>
          <a:xfrm>
            <a:off x="457200" y="717550"/>
            <a:ext cx="6370638" cy="3584575"/>
          </a:xfrm>
          <a:ln/>
        </p:spPr>
      </p:sp>
      <p:sp>
        <p:nvSpPr>
          <p:cNvPr id="5222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031"/>
          <p:cNvSpPr>
            <a:spLocks noGrp="1" noChangeArrowheads="1"/>
          </p:cNvSpPr>
          <p:nvPr>
            <p:ph type="sldNum" sz="quarter" idx="5"/>
          </p:nvPr>
        </p:nvSpPr>
        <p:spPr>
          <a:noFill/>
        </p:spPr>
        <p:txBody>
          <a:bodyPr/>
          <a:lstStyle/>
          <a:p>
            <a:fld id="{660DB73A-72D2-4AAF-BDF8-2E828A6ADC91}" type="slidenum">
              <a:rPr lang="en-US" smtClean="0"/>
              <a:pPr/>
              <a:t>16</a:t>
            </a:fld>
            <a:endParaRPr lang="en-US"/>
          </a:p>
        </p:txBody>
      </p:sp>
      <p:sp>
        <p:nvSpPr>
          <p:cNvPr id="49155" name="Rectangle 2"/>
          <p:cNvSpPr>
            <a:spLocks noGrp="1" noRot="1" noChangeAspect="1" noChangeArrowheads="1" noTextEdit="1"/>
          </p:cNvSpPr>
          <p:nvPr>
            <p:ph type="sldImg"/>
          </p:nvPr>
        </p:nvSpPr>
        <p:spPr>
          <a:xfrm>
            <a:off x="457200" y="717550"/>
            <a:ext cx="6370638" cy="3584575"/>
          </a:xfrm>
          <a:ln/>
        </p:spPr>
      </p:sp>
      <p:sp>
        <p:nvSpPr>
          <p:cNvPr id="49156"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973066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583BE5A-84CC-4700-967E-1F5D7506568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38806C6-077D-43A2-BC53-B9A8992FEFC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76200"/>
            <a:ext cx="25908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
            <a:ext cx="7569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6293B02-2D02-4C4A-93CD-F5FEDBB50E3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838200"/>
          </a:xfrm>
        </p:spPr>
        <p:txBody>
          <a:bodyPr/>
          <a:lstStyle/>
          <a:p>
            <a:r>
              <a:rPr lang="en-US"/>
              <a:t>Click to edit Master title style</a:t>
            </a:r>
          </a:p>
        </p:txBody>
      </p:sp>
      <p:sp>
        <p:nvSpPr>
          <p:cNvPr id="3" name="Content Placeholder 2"/>
          <p:cNvSpPr>
            <a:spLocks noGrp="1"/>
          </p:cNvSpPr>
          <p:nvPr>
            <p:ph sz="half" idx="1"/>
          </p:nvPr>
        </p:nvSpPr>
        <p:spPr>
          <a:xfrm>
            <a:off x="9144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9144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6195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28"/>
          <p:cNvSpPr>
            <a:spLocks noGrp="1" noChangeArrowheads="1"/>
          </p:cNvSpPr>
          <p:nvPr>
            <p:ph type="dt" sz="half" idx="10"/>
          </p:nvPr>
        </p:nvSpPr>
        <p:spPr>
          <a:ln/>
        </p:spPr>
        <p:txBody>
          <a:bodyPr/>
          <a:lstStyle>
            <a:lvl1pPr>
              <a:defRPr/>
            </a:lvl1pPr>
          </a:lstStyle>
          <a:p>
            <a:pPr>
              <a:defRPr/>
            </a:pPr>
            <a:endParaRPr lang="en-US"/>
          </a:p>
        </p:txBody>
      </p:sp>
      <p:sp>
        <p:nvSpPr>
          <p:cNvPr id="7" name="Rectangle 1029"/>
          <p:cNvSpPr>
            <a:spLocks noGrp="1" noChangeArrowheads="1"/>
          </p:cNvSpPr>
          <p:nvPr>
            <p:ph type="ftr" sz="quarter" idx="11"/>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2"/>
          </p:nvPr>
        </p:nvSpPr>
        <p:spPr>
          <a:ln/>
        </p:spPr>
        <p:txBody>
          <a:bodyPr/>
          <a:lstStyle>
            <a:lvl1pPr>
              <a:defRPr/>
            </a:lvl1pPr>
          </a:lstStyle>
          <a:p>
            <a:pPr>
              <a:defRPr/>
            </a:pPr>
            <a:fld id="{924BD588-CDB5-4590-ABB4-12B0D7D5461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24CA87A-627A-4B8C-B86E-1403CE476481}"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6FA59F3-AADB-42E9-9C11-7198D5AA443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E27FF929-ED78-42AC-82EE-152D6B6E935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B829F58A-2E33-43AE-BD68-237B61BE7DA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B755A935-351D-4774-B837-CB22A7CB269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E71E5886-D290-4529-925C-AEF392DBEEC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9DD1DA1B-B1EB-472E-8915-56DF11B53BA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3BEF65B0-7B65-4E75-9AEF-2F64A0560BC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1026"/>
          <p:cNvSpPr>
            <a:spLocks noGrp="1" noChangeArrowheads="1"/>
          </p:cNvSpPr>
          <p:nvPr>
            <p:ph type="title"/>
          </p:nvPr>
        </p:nvSpPr>
        <p:spPr bwMode="auto">
          <a:xfrm>
            <a:off x="914400" y="76200"/>
            <a:ext cx="10363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1" name="Rectangle 1027"/>
          <p:cNvSpPr>
            <a:spLocks noGrp="1" noChangeArrowheads="1"/>
          </p:cNvSpPr>
          <p:nvPr>
            <p:ph type="body" idx="1"/>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5332"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a:defRPr/>
            </a:pPr>
            <a:endParaRPr lang="en-US"/>
          </a:p>
        </p:txBody>
      </p:sp>
      <p:sp>
        <p:nvSpPr>
          <p:cNvPr id="355333"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a:defRPr/>
            </a:pPr>
            <a:endParaRPr lang="en-US"/>
          </a:p>
        </p:txBody>
      </p:sp>
      <p:sp>
        <p:nvSpPr>
          <p:cNvPr id="355334"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a:defRPr/>
            </a:pPr>
            <a:fld id="{E82B1707-AA00-4D6D-BB5C-7E65ED67F775}" type="slidenum">
              <a:rPr lang="en-US"/>
              <a:pPr>
                <a:defRPr/>
              </a:pPr>
              <a:t>‹#›</a:t>
            </a:fld>
            <a:endParaRPr lang="en-US"/>
          </a:p>
        </p:txBody>
      </p:sp>
      <p:sp>
        <p:nvSpPr>
          <p:cNvPr id="355335" name="Line 1031"/>
          <p:cNvSpPr>
            <a:spLocks noChangeShapeType="1"/>
          </p:cNvSpPr>
          <p:nvPr/>
        </p:nvSpPr>
        <p:spPr bwMode="auto">
          <a:xfrm>
            <a:off x="914400" y="838200"/>
            <a:ext cx="10363200" cy="0"/>
          </a:xfrm>
          <a:prstGeom prst="line">
            <a:avLst/>
          </a:prstGeom>
          <a:noFill/>
          <a:ln w="38100">
            <a:solidFill>
              <a:schemeClr val="tx1"/>
            </a:solidFill>
            <a:round/>
            <a:headEnd/>
            <a:tailEnd/>
          </a:ln>
          <a:effectLst/>
        </p:spPr>
        <p:txBody>
          <a:bodyPr wrap="none" anchor="ctr"/>
          <a:lstStyle/>
          <a:p>
            <a:pPr>
              <a:defRPr/>
            </a:pPr>
            <a:endParaRPr lang="en-US" sz="240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en.wikipedia.org/wiki/B%C3%A9la_Julesz"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en.wikipedia.org/wiki/Random_dot_stereogram"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en.wikipedia.org/wiki/B%C3%A9la_Julesz"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en.wikipedia.org/wiki/Random_dot_stereogram" TargetMode="External"/><Relationship Id="rId4" Type="http://schemas.openxmlformats.org/officeDocument/2006/relationships/image" Target="../media/image23.gif"/></Relationships>
</file>

<file path=ppt/slides/_rels/slide13.xml.rels><?xml version="1.0" encoding="UTF-8" standalone="yes"?>
<Relationships xmlns="http://schemas.openxmlformats.org/package/2006/relationships"><Relationship Id="rId3" Type="http://schemas.openxmlformats.org/officeDocument/2006/relationships/hyperlink" Target="http://www.magiceye.com/"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hyperlink" Target="http://dev.ipol.im/~morel/Dossier_MVA_2011_Cours_Transparents_Documents/2011_Cours7_Document2_Loop-Zhang-CVPR1999.pdf"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dev.ipol.im/~morel/Dossier_MVA_2011_Cours_Transparents_Documents/2011_Cours7_Document2_Loop-Zhang-CVPR1999.pd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www2.informatik.uni-stuttgart.de/bibliothek/ftp/medoc.ustuttgart_fi/DIP-2016-11/DIP-2016-11.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www2.informatik.uni-stuttgart.de/bibliothek/ftp/medoc.ustuttgart_fi/DIP-2016-11/DIP-2016-11.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0.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notesSlide" Target="../notesSlides/notesSlide18.xml"/><Relationship Id="rId16"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430.png"/><Relationship Id="rId11" Type="http://schemas.openxmlformats.org/officeDocument/2006/relationships/image" Target="../media/image48.png"/><Relationship Id="rId5" Type="http://schemas.openxmlformats.org/officeDocument/2006/relationships/image" Target="../media/image420.pn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410.png"/><Relationship Id="rId9" Type="http://schemas.openxmlformats.org/officeDocument/2006/relationships/image" Target="../media/image46.png"/><Relationship Id="rId14" Type="http://schemas.openxmlformats.org/officeDocument/2006/relationships/image" Target="../media/image51.png"/></Relationships>
</file>

<file path=ppt/slides/_rels/slide2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3.png"/><Relationship Id="rId18" Type="http://schemas.openxmlformats.org/officeDocument/2006/relationships/image" Target="../media/image67.png"/><Relationship Id="rId3" Type="http://schemas.openxmlformats.org/officeDocument/2006/relationships/image" Target="../media/image55.png"/><Relationship Id="rId7" Type="http://schemas.openxmlformats.org/officeDocument/2006/relationships/image" Target="../media/image58.png"/><Relationship Id="rId12" Type="http://schemas.openxmlformats.org/officeDocument/2006/relationships/image" Target="../media/image62.png"/><Relationship Id="rId17" Type="http://schemas.openxmlformats.org/officeDocument/2006/relationships/image" Target="../media/image66.png"/><Relationship Id="rId2" Type="http://schemas.openxmlformats.org/officeDocument/2006/relationships/notesSlide" Target="../notesSlides/notesSlide19.xml"/><Relationship Id="rId16"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1.png"/><Relationship Id="rId5" Type="http://schemas.openxmlformats.org/officeDocument/2006/relationships/image" Target="../media/image56.png"/><Relationship Id="rId15" Type="http://schemas.openxmlformats.org/officeDocument/2006/relationships/image" Target="../media/image54.png"/><Relationship Id="rId10" Type="http://schemas.openxmlformats.org/officeDocument/2006/relationships/image" Target="../media/image400.png"/><Relationship Id="rId4" Type="http://schemas.openxmlformats.org/officeDocument/2006/relationships/image" Target="../media/image45.png"/><Relationship Id="rId9" Type="http://schemas.openxmlformats.org/officeDocument/2006/relationships/image" Target="../media/image60.png"/><Relationship Id="rId14" Type="http://schemas.openxmlformats.org/officeDocument/2006/relationships/image" Target="../media/image6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70.png"/></Relationships>
</file>

<file path=ppt/slides/_rels/slide32.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70.wmf"/><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1.wmf"/><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76.tiff"/><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hyperlink" Target="https://courses.engr.illinois.edu/cs598dwh/fa2021/lectures/Lecture%2002%20-%20Two-View%20Stereo%20-%203DVision.pptx" TargetMode="External"/><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6.tiff"/></Relationships>
</file>

<file path=ppt/slides/_rels/slide41.xml.rels><?xml version="1.0" encoding="UTF-8" standalone="yes"?>
<Relationships xmlns="http://schemas.openxmlformats.org/package/2006/relationships"><Relationship Id="rId3" Type="http://schemas.openxmlformats.org/officeDocument/2006/relationships/hyperlink" Target="https://courses.engr.illinois.edu/cs598dwh/fa2021/lectures/Lecture%2002%20-%20Two-View%20Stereo%20-%203DVision.pptx" TargetMode="External"/><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76.tiff"/></Relationships>
</file>

<file path=ppt/slides/_rels/slide42.xml.rels><?xml version="1.0" encoding="UTF-8" standalone="yes"?>
<Relationships xmlns="http://schemas.openxmlformats.org/package/2006/relationships"><Relationship Id="rId3" Type="http://schemas.openxmlformats.org/officeDocument/2006/relationships/hyperlink" Target="https://courses.engr.illinois.edu/cs598dwh/fa2021/lectures/Lecture%2002%20-%20Two-View%20Stereo%20-%203DVision.pptx" TargetMode="External"/><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76.tiff"/></Relationships>
</file>

<file path=ppt/slides/_rels/slide43.xml.rels><?xml version="1.0" encoding="UTF-8" standalone="yes"?>
<Relationships xmlns="http://schemas.openxmlformats.org/package/2006/relationships"><Relationship Id="rId3" Type="http://schemas.openxmlformats.org/officeDocument/2006/relationships/hyperlink" Target="https://courses.engr.illinois.edu/cs598dwh/fa2021/lectures/Lecture%2002%20-%20Two-View%20Stereo%20-%203DVision.pptx" TargetMode="External"/><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76.tiff"/></Relationships>
</file>

<file path=ppt/slides/_rels/slide44.xml.rels><?xml version="1.0" encoding="UTF-8" standalone="yes"?>
<Relationships xmlns="http://schemas.openxmlformats.org/package/2006/relationships"><Relationship Id="rId3" Type="http://schemas.openxmlformats.org/officeDocument/2006/relationships/hyperlink" Target="https://courses.engr.illinois.edu/cs598dwh/fa2021/lectures/Lecture%2002%20-%20Two-View%20Stereo%20-%203DVision.pptx" TargetMode="External"/><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76.tiff"/></Relationships>
</file>

<file path=ppt/slides/_rels/slide4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76.tiff"/><Relationship Id="rId4" Type="http://schemas.openxmlformats.org/officeDocument/2006/relationships/hyperlink" Target="https://courses.engr.illinois.edu/cs598dwh/fa2021/lectures/Lecture%2002%20-%20Two-View%20Stereo%20-%203DVision.pptx"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76.tiff"/><Relationship Id="rId4" Type="http://schemas.openxmlformats.org/officeDocument/2006/relationships/hyperlink" Target="https://courses.engr.illinois.edu/cs598dwh/fa2021/lectures/Lecture%2002%20-%20Two-View%20Stereo%20-%203DVision.pptx"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courses.engr.illinois.edu/cs598dwh/fa2021/lectures/Lecture%2002%20-%20Two-View%20Stereo%20-%203DVision.pptx" TargetMode="External"/><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76.tiff"/></Relationships>
</file>

<file path=ppt/slides/_rels/slide48.xml.rels><?xml version="1.0" encoding="UTF-8" standalone="yes"?>
<Relationships xmlns="http://schemas.openxmlformats.org/package/2006/relationships"><Relationship Id="rId3" Type="http://schemas.openxmlformats.org/officeDocument/2006/relationships/hyperlink" Target="https://courses.engr.illinois.edu/cs598dwh/fa2021/lectures/Lecture%2002%20-%20Two-View%20Stereo%20-%203DVision.pptx" TargetMode="External"/><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76.tiff"/></Relationships>
</file>

<file path=ppt/slides/_rels/slide4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hyperlink" Target="https://petapixel.com/2018/03/07/two-photographers-unknowingly-shot-millisecond-time/" TargetMode="Externa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oleObject" Target="../embeddings/oleObject1.bin"/><Relationship Id="rId7" Type="http://schemas.openxmlformats.org/officeDocument/2006/relationships/image" Target="../media/image90.jpe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89.png"/><Relationship Id="rId5" Type="http://schemas.openxmlformats.org/officeDocument/2006/relationships/oleObject" Target="../embeddings/oleObject2.bin"/><Relationship Id="rId4" Type="http://schemas.openxmlformats.org/officeDocument/2006/relationships/image" Target="../media/image88.png"/><Relationship Id="rId9" Type="http://schemas.openxmlformats.org/officeDocument/2006/relationships/hyperlink" Target="http://www.csd.uwo.ca/~yuri/Papers/pami01.pdf" TargetMode="External"/></Relationships>
</file>

<file path=ppt/slides/_rels/slide53.xml.rels><?xml version="1.0" encoding="UTF-8" standalone="yes"?>
<Relationships xmlns="http://schemas.openxmlformats.org/package/2006/relationships"><Relationship Id="rId2" Type="http://schemas.openxmlformats.org/officeDocument/2006/relationships/hyperlink" Target="https://web.eecs.umich.edu/~justincj/slides/eecs442/WI2021/442_WI2021_stereo.pptx"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web.eecs.umich.edu/~justincj/slides/eecs442/WI2021/442_WI2021_stereo.pptx"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web.eecs.umich.edu/~justincj/slides/eecs442/WI2021/442_WI2021_stereo.pptx"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web.eecs.umich.edu/~justincj/slides/eecs442/WI2021/442_WI2021_stereo.pptx"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oleObject" Target="../embeddings/oleObject1.bin"/><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helf2.library.cmu.edu/Tech/11868174.pdf" TargetMode="External"/><Relationship Id="rId5" Type="http://schemas.openxmlformats.org/officeDocument/2006/relationships/oleObject" Target="../embeddings/oleObject4.bin"/><Relationship Id="rId4" Type="http://schemas.openxmlformats.org/officeDocument/2006/relationships/image" Target="../media/image92.wmf"/></Relationships>
</file>

<file path=ppt/slides/_rels/slide59.xml.rels><?xml version="1.0" encoding="UTF-8" standalone="yes"?>
<Relationships xmlns="http://schemas.openxmlformats.org/package/2006/relationships"><Relationship Id="rId8" Type="http://schemas.openxmlformats.org/officeDocument/2006/relationships/image" Target="../media/image93.wmf"/><Relationship Id="rId13" Type="http://schemas.openxmlformats.org/officeDocument/2006/relationships/oleObject" Target="../embeddings/oleObject10.bin"/><Relationship Id="rId18" Type="http://schemas.openxmlformats.org/officeDocument/2006/relationships/image" Target="../media/image98.wmf"/><Relationship Id="rId3" Type="http://schemas.openxmlformats.org/officeDocument/2006/relationships/oleObject" Target="../embeddings/oleObject5.bin"/><Relationship Id="rId7" Type="http://schemas.openxmlformats.org/officeDocument/2006/relationships/oleObject" Target="../embeddings/oleObject7.bin"/><Relationship Id="rId12" Type="http://schemas.openxmlformats.org/officeDocument/2006/relationships/image" Target="../media/image95.wmf"/><Relationship Id="rId17" Type="http://schemas.openxmlformats.org/officeDocument/2006/relationships/oleObject" Target="../embeddings/oleObject12.bin"/><Relationship Id="rId2" Type="http://schemas.openxmlformats.org/officeDocument/2006/relationships/notesSlide" Target="../notesSlides/notesSlide30.xml"/><Relationship Id="rId16" Type="http://schemas.openxmlformats.org/officeDocument/2006/relationships/image" Target="../media/image97.wmf"/><Relationship Id="rId20" Type="http://schemas.openxmlformats.org/officeDocument/2006/relationships/image" Target="../media/image99.wmf"/><Relationship Id="rId1" Type="http://schemas.openxmlformats.org/officeDocument/2006/relationships/slideLayout" Target="../slideLayouts/slideLayout2.xml"/><Relationship Id="rId6" Type="http://schemas.openxmlformats.org/officeDocument/2006/relationships/hyperlink" Target="http://shelf2.library.cmu.edu/Tech/11868174.pdf" TargetMode="External"/><Relationship Id="rId11" Type="http://schemas.openxmlformats.org/officeDocument/2006/relationships/oleObject" Target="../embeddings/oleObject9.bin"/><Relationship Id="rId5" Type="http://schemas.openxmlformats.org/officeDocument/2006/relationships/oleObject" Target="../embeddings/oleObject6.bin"/><Relationship Id="rId15" Type="http://schemas.openxmlformats.org/officeDocument/2006/relationships/oleObject" Target="../embeddings/oleObject11.bin"/><Relationship Id="rId10" Type="http://schemas.openxmlformats.org/officeDocument/2006/relationships/image" Target="../media/image94.wmf"/><Relationship Id="rId19" Type="http://schemas.openxmlformats.org/officeDocument/2006/relationships/oleObject" Target="../embeddings/oleObject13.bin"/><Relationship Id="rId4" Type="http://schemas.openxmlformats.org/officeDocument/2006/relationships/image" Target="../media/image92.wmf"/><Relationship Id="rId9" Type="http://schemas.openxmlformats.org/officeDocument/2006/relationships/oleObject" Target="../embeddings/oleObject8.bin"/><Relationship Id="rId14" Type="http://schemas.openxmlformats.org/officeDocument/2006/relationships/image" Target="../media/image96.wm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s://petapixel.com/2018/03/07/two-photographers-unknowingly-shot-millisecond-time/"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1.t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1.tif"/><Relationship Id="rId2" Type="http://schemas.openxmlformats.org/officeDocument/2006/relationships/image" Target="../media/image102.t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03.emf"/><Relationship Id="rId1" Type="http://schemas.openxmlformats.org/officeDocument/2006/relationships/slideLayout" Target="../slideLayouts/slideLayout2.xml"/><Relationship Id="rId4" Type="http://schemas.openxmlformats.org/officeDocument/2006/relationships/image" Target="../media/image105.emf"/></Relationships>
</file>

<file path=ppt/slides/_rels/slide64.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3.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hyperlink" Target="http://www.csd.uwo.ca/~yuri/Papers/pami01.pdf"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000.png"/><Relationship Id="rId5" Type="http://schemas.openxmlformats.org/officeDocument/2006/relationships/hyperlink" Target="http://www.csd.uwo.ca/~yuri/Papers/pami01.pdf" TargetMode="External"/><Relationship Id="rId4" Type="http://schemas.openxmlformats.org/officeDocument/2006/relationships/image" Target="../media/image111.png"/></Relationships>
</file>

<file path=ppt/slides/_rels/slide68.xml.rels><?xml version="1.0" encoding="UTF-8" standalone="yes"?>
<Relationships xmlns="http://schemas.openxmlformats.org/package/2006/relationships"><Relationship Id="rId3" Type="http://schemas.openxmlformats.org/officeDocument/2006/relationships/hyperlink" Target="https://arxiv.org/pdf/2109.07547.pdf" TargetMode="External"/><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s://arxiv.org/pdf/1603.04992.pdf"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s://petapixel.com/2018/03/07/two-photographers-unknowingly-shot-millisecond-time/" TargetMode="External"/></Relationships>
</file>

<file path=ppt/slides/_rels/slide70.xml.rels><?xml version="1.0" encoding="UTF-8" standalone="yes"?>
<Relationships xmlns="http://schemas.openxmlformats.org/package/2006/relationships"><Relationship Id="rId3" Type="http://schemas.openxmlformats.org/officeDocument/2006/relationships/hyperlink" Target="http://www.cvlibs.net/datasets/kitti/" TargetMode="External"/><Relationship Id="rId2" Type="http://schemas.openxmlformats.org/officeDocument/2006/relationships/hyperlink" Target="http://vision.middlebury.edu/stereo/data/" TargetMode="Externa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hyperlink" Target="http://vladlen.info/publications/playing-for-benchmarks/"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grail.cs.washington.edu/projects/moscan/" TargetMode="External"/><Relationship Id="rId5" Type="http://schemas.openxmlformats.org/officeDocument/2006/relationships/image" Target="../media/image116.png"/><Relationship Id="rId4" Type="http://schemas.openxmlformats.org/officeDocument/2006/relationships/image" Target="../media/image115.png"/></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15.bin"/><Relationship Id="rId7" Type="http://schemas.openxmlformats.org/officeDocument/2006/relationships/hyperlink" Target="http://grail.cs.washington.edu/projects/moscan/"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19.wmf"/><Relationship Id="rId5" Type="http://schemas.openxmlformats.org/officeDocument/2006/relationships/image" Target="../media/image118.wmf"/><Relationship Id="rId4" Type="http://schemas.openxmlformats.org/officeDocument/2006/relationships/image" Target="../media/image117.png"/></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16.bin"/><Relationship Id="rId7" Type="http://schemas.openxmlformats.org/officeDocument/2006/relationships/image" Target="../media/image119.wmf"/><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18.wmf"/><Relationship Id="rId5" Type="http://schemas.openxmlformats.org/officeDocument/2006/relationships/hyperlink" Target="http://en.wikipedia.org/wiki/Structured-light_3D_scanner" TargetMode="External"/><Relationship Id="rId4" Type="http://schemas.openxmlformats.org/officeDocument/2006/relationships/image" Target="../media/image117.png"/></Relationships>
</file>

<file path=ppt/slides/_rels/slide75.xml.rels><?xml version="1.0" encoding="UTF-8" standalone="yes"?>
<Relationships xmlns="http://schemas.openxmlformats.org/package/2006/relationships"><Relationship Id="rId3" Type="http://schemas.openxmlformats.org/officeDocument/2006/relationships/hyperlink" Target="http://bbzippo.wordpress.com/2010/11/28/kinect-in-infrared/"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png"/></Relationships>
</file>

<file path=ppt/slides/_rels/slide76.xml.rels><?xml version="1.0" encoding="UTF-8" standalone="yes"?>
<Relationships xmlns="http://schemas.openxmlformats.org/package/2006/relationships"><Relationship Id="rId3" Type="http://schemas.openxmlformats.org/officeDocument/2006/relationships/hyperlink" Target="http://www.futurepicture.org/?p=97" TargetMode="External"/><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www.futurepicture.org/?p=97" TargetMode="External"/><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4" Type="http://schemas.openxmlformats.org/officeDocument/2006/relationships/hyperlink" Target="https://www.cnet.com/news/apple-face-id-truedepth-how-it-works/"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126.wmf"/><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hyperlink" Target="http://graphics.stanford.edu/projects/mich/" TargetMode="External"/><Relationship Id="rId4" Type="http://schemas.openxmlformats.org/officeDocument/2006/relationships/image" Target="../media/image127.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en.wikipedia.org/wiki/Gemma_Frisius"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graphics.stanford.edu/papers/volrange/" TargetMode="Externa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hyperlink" Target="https://en.wikipedia.org/wiki/Stereoscopy" TargetMode="Externa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dirty="0"/>
              <a:t>Two-View Stereo</a:t>
            </a:r>
          </a:p>
        </p:txBody>
      </p:sp>
      <p:sp>
        <p:nvSpPr>
          <p:cNvPr id="13315" name="Rectangle 3"/>
          <p:cNvSpPr>
            <a:spLocks noGrp="1" noChangeArrowheads="1"/>
          </p:cNvSpPr>
          <p:nvPr>
            <p:ph type="body" idx="1"/>
          </p:nvPr>
        </p:nvSpPr>
        <p:spPr/>
        <p:txBody>
          <a:bodyPr/>
          <a:lstStyle/>
          <a:p>
            <a:endParaRPr lang="en-US"/>
          </a:p>
        </p:txBody>
      </p:sp>
      <p:pic>
        <p:nvPicPr>
          <p:cNvPr id="7" name="Image" descr="Image">
            <a:extLst>
              <a:ext uri="{FF2B5EF4-FFF2-40B4-BE49-F238E27FC236}">
                <a16:creationId xmlns:a16="http://schemas.microsoft.com/office/drawing/2014/main" id="{90AA4F0E-33BA-1A42-B7D7-EE2DD74CE645}"/>
              </a:ext>
            </a:extLst>
          </p:cNvPr>
          <p:cNvPicPr>
            <a:picLocks noChangeAspect="1"/>
          </p:cNvPicPr>
          <p:nvPr/>
        </p:nvPicPr>
        <p:blipFill>
          <a:blip r:embed="rId3"/>
          <a:srcRect t="39767" b="5576"/>
          <a:stretch>
            <a:fillRect/>
          </a:stretch>
        </p:blipFill>
        <p:spPr>
          <a:xfrm>
            <a:off x="2697758" y="3581401"/>
            <a:ext cx="7055234" cy="2823823"/>
          </a:xfrm>
          <a:prstGeom prst="rect">
            <a:avLst/>
          </a:prstGeom>
          <a:ln w="12700">
            <a:miter lim="400000"/>
          </a:ln>
        </p:spPr>
      </p:pic>
      <p:pic>
        <p:nvPicPr>
          <p:cNvPr id="9" name="image6.png" descr="image6.png">
            <a:extLst>
              <a:ext uri="{FF2B5EF4-FFF2-40B4-BE49-F238E27FC236}">
                <a16:creationId xmlns:a16="http://schemas.microsoft.com/office/drawing/2014/main" id="{C5B194E4-BD03-0545-8D34-F5638669699A}"/>
              </a:ext>
            </a:extLst>
          </p:cNvPr>
          <p:cNvPicPr>
            <a:picLocks noChangeAspect="1"/>
          </p:cNvPicPr>
          <p:nvPr/>
        </p:nvPicPr>
        <p:blipFill>
          <a:blip r:embed="rId4"/>
          <a:srcRect l="3731" t="7915" r="35813" b="17204"/>
          <a:stretch>
            <a:fillRect/>
          </a:stretch>
        </p:blipFill>
        <p:spPr>
          <a:xfrm>
            <a:off x="3661082" y="1323714"/>
            <a:ext cx="4949518" cy="1952886"/>
          </a:xfrm>
          <a:prstGeom prst="rect">
            <a:avLst/>
          </a:prstGeom>
          <a:ln w="12700">
            <a:miter lim="400000"/>
          </a:ln>
        </p:spPr>
      </p:pic>
      <p:pic>
        <p:nvPicPr>
          <p:cNvPr id="10" name="Connection Line" descr="Connection Line">
            <a:extLst>
              <a:ext uri="{FF2B5EF4-FFF2-40B4-BE49-F238E27FC236}">
                <a16:creationId xmlns:a16="http://schemas.microsoft.com/office/drawing/2014/main" id="{8BB7CE3B-C610-4B4B-B3AC-D6EF42AC9974}"/>
              </a:ext>
            </a:extLst>
          </p:cNvPr>
          <p:cNvPicPr>
            <a:picLocks noChangeAspect="1"/>
          </p:cNvPicPr>
          <p:nvPr/>
        </p:nvPicPr>
        <p:blipFill>
          <a:blip r:embed="rId5"/>
          <a:stretch>
            <a:fillRect/>
          </a:stretch>
        </p:blipFill>
        <p:spPr>
          <a:xfrm>
            <a:off x="8268596" y="2130838"/>
            <a:ext cx="1413071" cy="3507963"/>
          </a:xfrm>
          <a:prstGeom prst="rect">
            <a:avLst/>
          </a:prstGeom>
          <a:ln w="12700">
            <a:miter lim="400000"/>
          </a:ln>
        </p:spPr>
      </p:pic>
      <p:sp>
        <p:nvSpPr>
          <p:cNvPr id="11" name="Text Box 4">
            <a:extLst>
              <a:ext uri="{FF2B5EF4-FFF2-40B4-BE49-F238E27FC236}">
                <a16:creationId xmlns:a16="http://schemas.microsoft.com/office/drawing/2014/main" id="{C1291168-21C7-3B47-A5A5-E29208E7D038}"/>
              </a:ext>
            </a:extLst>
          </p:cNvPr>
          <p:cNvSpPr txBox="1">
            <a:spLocks noChangeArrowheads="1"/>
          </p:cNvSpPr>
          <p:nvPr/>
        </p:nvSpPr>
        <p:spPr bwMode="auto">
          <a:xfrm>
            <a:off x="8975131" y="6477001"/>
            <a:ext cx="3160713" cy="304800"/>
          </a:xfrm>
          <a:prstGeom prst="rect">
            <a:avLst/>
          </a:prstGeom>
          <a:noFill/>
          <a:ln w="9525">
            <a:noFill/>
            <a:miter lim="800000"/>
            <a:headEnd/>
            <a:tailEnd/>
          </a:ln>
        </p:spPr>
        <p:txBody>
          <a:bodyPr wrap="none">
            <a:spAutoFit/>
          </a:bodyPr>
          <a:lstStyle/>
          <a:p>
            <a:r>
              <a:rPr lang="en-US" sz="1400" dirty="0"/>
              <a:t>Many slides adapted from Steve Seitz</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E5199-BB66-EB8A-4734-1055D4C4D90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DE5A8F5-CAF4-EE32-983F-0A200A93FBE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27A2012-CD75-D11D-7A7A-238D38C6417D}"/>
              </a:ext>
            </a:extLst>
          </p:cNvPr>
          <p:cNvPicPr>
            <a:picLocks noChangeAspect="1"/>
          </p:cNvPicPr>
          <p:nvPr/>
        </p:nvPicPr>
        <p:blipFill>
          <a:blip r:embed="rId2"/>
          <a:stretch>
            <a:fillRect/>
          </a:stretch>
        </p:blipFill>
        <p:spPr>
          <a:xfrm>
            <a:off x="762000" y="2060151"/>
            <a:ext cx="4876800" cy="4809783"/>
          </a:xfrm>
          <a:prstGeom prst="rect">
            <a:avLst/>
          </a:prstGeom>
        </p:spPr>
      </p:pic>
      <p:pic>
        <p:nvPicPr>
          <p:cNvPr id="5" name="Picture 4">
            <a:extLst>
              <a:ext uri="{FF2B5EF4-FFF2-40B4-BE49-F238E27FC236}">
                <a16:creationId xmlns:a16="http://schemas.microsoft.com/office/drawing/2014/main" id="{C389A5BB-E7D8-3EA7-7DA4-3D4E74A2EABA}"/>
              </a:ext>
            </a:extLst>
          </p:cNvPr>
          <p:cNvPicPr>
            <a:picLocks noChangeAspect="1"/>
          </p:cNvPicPr>
          <p:nvPr/>
        </p:nvPicPr>
        <p:blipFill>
          <a:blip r:embed="rId3"/>
          <a:stretch>
            <a:fillRect/>
          </a:stretch>
        </p:blipFill>
        <p:spPr>
          <a:xfrm>
            <a:off x="5867400" y="2060151"/>
            <a:ext cx="4835587" cy="4809783"/>
          </a:xfrm>
          <a:prstGeom prst="rect">
            <a:avLst/>
          </a:prstGeom>
        </p:spPr>
      </p:pic>
    </p:spTree>
    <p:extLst>
      <p:ext uri="{BB962C8B-B14F-4D97-AF65-F5344CB8AC3E}">
        <p14:creationId xmlns:p14="http://schemas.microsoft.com/office/powerpoint/2010/main" val="3921423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rmAutofit/>
          </a:bodyPr>
          <a:lstStyle/>
          <a:p>
            <a:r>
              <a:rPr lang="en-US" dirty="0"/>
              <a:t>History: Random dot stereograms</a:t>
            </a:r>
          </a:p>
        </p:txBody>
      </p:sp>
      <p:sp>
        <p:nvSpPr>
          <p:cNvPr id="2" name="Content Placeholder 1">
            <a:extLst>
              <a:ext uri="{FF2B5EF4-FFF2-40B4-BE49-F238E27FC236}">
                <a16:creationId xmlns:a16="http://schemas.microsoft.com/office/drawing/2014/main" id="{011A8D27-5562-5142-B051-0777F8A9E3CE}"/>
              </a:ext>
            </a:extLst>
          </p:cNvPr>
          <p:cNvSpPr>
            <a:spLocks noGrp="1"/>
          </p:cNvSpPr>
          <p:nvPr>
            <p:ph idx="1"/>
          </p:nvPr>
        </p:nvSpPr>
        <p:spPr/>
        <p:txBody>
          <a:bodyPr/>
          <a:lstStyle/>
          <a:p>
            <a:pPr>
              <a:buFont typeface="Arial" panose="020B0604020202020204" pitchFamily="34" charset="0"/>
              <a:buChar char="•"/>
            </a:pPr>
            <a:r>
              <a:rPr lang="en-US" sz="2800" dirty="0"/>
              <a:t>Invented by </a:t>
            </a:r>
            <a:r>
              <a:rPr lang="en-US" sz="2800" dirty="0">
                <a:hlinkClick r:id="rId3"/>
              </a:rPr>
              <a:t>Bela Julesz</a:t>
            </a:r>
            <a:r>
              <a:rPr lang="en-US" sz="2800" dirty="0"/>
              <a:t> in the mid-20</a:t>
            </a:r>
            <a:r>
              <a:rPr lang="en-US" sz="2800" baseline="30000" dirty="0"/>
              <a:t>th</a:t>
            </a:r>
            <a:r>
              <a:rPr lang="en-US" sz="2800" dirty="0"/>
              <a:t> century</a:t>
            </a:r>
          </a:p>
          <a:p>
            <a:pPr>
              <a:buFont typeface="Arial" panose="020B0604020202020204" pitchFamily="34" charset="0"/>
              <a:buChar char="•"/>
            </a:pPr>
            <a:r>
              <a:rPr lang="en-US" sz="2800" dirty="0"/>
              <a:t>Demonstration that stereo perception can happen without any monocular cues</a:t>
            </a:r>
          </a:p>
        </p:txBody>
      </p:sp>
      <p:sp>
        <p:nvSpPr>
          <p:cNvPr id="3" name="Rectangle 2">
            <a:extLst>
              <a:ext uri="{FF2B5EF4-FFF2-40B4-BE49-F238E27FC236}">
                <a16:creationId xmlns:a16="http://schemas.microsoft.com/office/drawing/2014/main" id="{476638D1-D7E7-944F-9A9F-F2D206D5A58D}"/>
              </a:ext>
            </a:extLst>
          </p:cNvPr>
          <p:cNvSpPr/>
          <p:nvPr/>
        </p:nvSpPr>
        <p:spPr>
          <a:xfrm>
            <a:off x="2057400" y="6091677"/>
            <a:ext cx="8077200" cy="461665"/>
          </a:xfrm>
          <a:prstGeom prst="rect">
            <a:avLst/>
          </a:prstGeom>
        </p:spPr>
        <p:txBody>
          <a:bodyPr wrap="square">
            <a:spAutoFit/>
          </a:bodyPr>
          <a:lstStyle/>
          <a:p>
            <a:pPr algn="ctr"/>
            <a:r>
              <a:rPr lang="en-US" dirty="0">
                <a:hlinkClick r:id="rId4"/>
              </a:rPr>
              <a:t>https://</a:t>
            </a:r>
            <a:r>
              <a:rPr lang="en-US" dirty="0" err="1">
                <a:hlinkClick r:id="rId4"/>
              </a:rPr>
              <a:t>en.wikipedia.org</a:t>
            </a:r>
            <a:r>
              <a:rPr lang="en-US" dirty="0">
                <a:hlinkClick r:id="rId4"/>
              </a:rPr>
              <a:t>/wiki/</a:t>
            </a:r>
            <a:r>
              <a:rPr lang="en-US" dirty="0" err="1">
                <a:hlinkClick r:id="rId4"/>
              </a:rPr>
              <a:t>Random_dot_stereogram</a:t>
            </a:r>
            <a:endParaRPr lang="en-US" dirty="0"/>
          </a:p>
        </p:txBody>
      </p:sp>
      <p:pic>
        <p:nvPicPr>
          <p:cNvPr id="4" name="Picture 3">
            <a:extLst>
              <a:ext uri="{FF2B5EF4-FFF2-40B4-BE49-F238E27FC236}">
                <a16:creationId xmlns:a16="http://schemas.microsoft.com/office/drawing/2014/main" id="{26309D0B-2CBA-D63A-8EC4-37C061EEBC97}"/>
              </a:ext>
            </a:extLst>
          </p:cNvPr>
          <p:cNvPicPr>
            <a:picLocks noChangeAspect="1"/>
          </p:cNvPicPr>
          <p:nvPr/>
        </p:nvPicPr>
        <p:blipFill>
          <a:blip r:embed="rId5"/>
          <a:stretch>
            <a:fillRect/>
          </a:stretch>
        </p:blipFill>
        <p:spPr>
          <a:xfrm>
            <a:off x="2763385" y="2441293"/>
            <a:ext cx="3701247" cy="3650384"/>
          </a:xfrm>
          <a:prstGeom prst="rect">
            <a:avLst/>
          </a:prstGeom>
        </p:spPr>
      </p:pic>
      <p:pic>
        <p:nvPicPr>
          <p:cNvPr id="5" name="Picture 4">
            <a:extLst>
              <a:ext uri="{FF2B5EF4-FFF2-40B4-BE49-F238E27FC236}">
                <a16:creationId xmlns:a16="http://schemas.microsoft.com/office/drawing/2014/main" id="{B3215498-3C25-F9A4-39B7-B22CAB9F907E}"/>
              </a:ext>
            </a:extLst>
          </p:cNvPr>
          <p:cNvPicPr>
            <a:picLocks noChangeAspect="1"/>
          </p:cNvPicPr>
          <p:nvPr/>
        </p:nvPicPr>
        <p:blipFill>
          <a:blip r:embed="rId6"/>
          <a:stretch>
            <a:fillRect/>
          </a:stretch>
        </p:blipFill>
        <p:spPr>
          <a:xfrm>
            <a:off x="6771867" y="2441293"/>
            <a:ext cx="3669968" cy="3650384"/>
          </a:xfrm>
          <a:prstGeom prst="rect">
            <a:avLst/>
          </a:prstGeom>
        </p:spPr>
      </p:pic>
    </p:spTree>
    <p:extLst>
      <p:ext uri="{BB962C8B-B14F-4D97-AF65-F5344CB8AC3E}">
        <p14:creationId xmlns:p14="http://schemas.microsoft.com/office/powerpoint/2010/main" val="1053981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rmAutofit/>
          </a:bodyPr>
          <a:lstStyle/>
          <a:p>
            <a:r>
              <a:rPr lang="en-US" dirty="0"/>
              <a:t>History: Random dot stereograms</a:t>
            </a:r>
          </a:p>
        </p:txBody>
      </p:sp>
      <p:sp>
        <p:nvSpPr>
          <p:cNvPr id="2" name="Content Placeholder 1">
            <a:extLst>
              <a:ext uri="{FF2B5EF4-FFF2-40B4-BE49-F238E27FC236}">
                <a16:creationId xmlns:a16="http://schemas.microsoft.com/office/drawing/2014/main" id="{7378B0D1-E313-B44A-9D1A-43C4C4313C25}"/>
              </a:ext>
            </a:extLst>
          </p:cNvPr>
          <p:cNvSpPr>
            <a:spLocks noGrp="1"/>
          </p:cNvSpPr>
          <p:nvPr>
            <p:ph idx="1"/>
          </p:nvPr>
        </p:nvSpPr>
        <p:spPr/>
        <p:txBody>
          <a:bodyPr/>
          <a:lstStyle/>
          <a:p>
            <a:pPr>
              <a:buFont typeface="Arial" panose="020B0604020202020204" pitchFamily="34" charset="0"/>
              <a:buChar char="•"/>
            </a:pPr>
            <a:r>
              <a:rPr lang="en-US" sz="2800" dirty="0"/>
              <a:t>Invented by </a:t>
            </a:r>
            <a:r>
              <a:rPr lang="en-US" sz="2800" dirty="0">
                <a:hlinkClick r:id="rId3"/>
              </a:rPr>
              <a:t>Bela Julesz</a:t>
            </a:r>
            <a:r>
              <a:rPr lang="en-US" sz="2800" dirty="0"/>
              <a:t> in the mid-20</a:t>
            </a:r>
            <a:r>
              <a:rPr lang="en-US" sz="2800" baseline="30000" dirty="0"/>
              <a:t>th</a:t>
            </a:r>
            <a:r>
              <a:rPr lang="en-US" sz="2800" dirty="0"/>
              <a:t> century</a:t>
            </a:r>
          </a:p>
          <a:p>
            <a:pPr>
              <a:buFont typeface="Arial" panose="020B0604020202020204" pitchFamily="34" charset="0"/>
              <a:buChar char="•"/>
            </a:pPr>
            <a:r>
              <a:rPr lang="en-US" sz="2800" dirty="0"/>
              <a:t>Demonstration that stereo perception can happen without any monocular cues</a:t>
            </a:r>
          </a:p>
        </p:txBody>
      </p:sp>
      <p:pic>
        <p:nvPicPr>
          <p:cNvPr id="8" name="Picture 7">
            <a:extLst>
              <a:ext uri="{FF2B5EF4-FFF2-40B4-BE49-F238E27FC236}">
                <a16:creationId xmlns:a16="http://schemas.microsoft.com/office/drawing/2014/main" id="{1C9365F4-02B7-4DDF-A52F-D6EF814184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2924" y="2362200"/>
            <a:ext cx="3495676" cy="3495676"/>
          </a:xfrm>
          <a:prstGeom prst="rect">
            <a:avLst/>
          </a:prstGeom>
        </p:spPr>
      </p:pic>
      <p:sp>
        <p:nvSpPr>
          <p:cNvPr id="9" name="Rectangle 8">
            <a:extLst>
              <a:ext uri="{FF2B5EF4-FFF2-40B4-BE49-F238E27FC236}">
                <a16:creationId xmlns:a16="http://schemas.microsoft.com/office/drawing/2014/main" id="{82468EBE-6884-CF46-A11D-75BC51E6D6BB}"/>
              </a:ext>
            </a:extLst>
          </p:cNvPr>
          <p:cNvSpPr/>
          <p:nvPr/>
        </p:nvSpPr>
        <p:spPr>
          <a:xfrm>
            <a:off x="2057400" y="6091677"/>
            <a:ext cx="8077200" cy="461665"/>
          </a:xfrm>
          <a:prstGeom prst="rect">
            <a:avLst/>
          </a:prstGeom>
        </p:spPr>
        <p:txBody>
          <a:bodyPr wrap="square">
            <a:spAutoFit/>
          </a:bodyPr>
          <a:lstStyle/>
          <a:p>
            <a:pPr algn="ctr"/>
            <a:r>
              <a:rPr lang="en-US" dirty="0">
                <a:hlinkClick r:id="rId5"/>
              </a:rPr>
              <a:t>https://</a:t>
            </a:r>
            <a:r>
              <a:rPr lang="en-US" dirty="0" err="1">
                <a:hlinkClick r:id="rId5"/>
              </a:rPr>
              <a:t>en.wikipedia.org</a:t>
            </a:r>
            <a:r>
              <a:rPr lang="en-US" dirty="0">
                <a:hlinkClick r:id="rId5"/>
              </a:rPr>
              <a:t>/wiki/</a:t>
            </a:r>
            <a:r>
              <a:rPr lang="en-US" dirty="0" err="1">
                <a:hlinkClick r:id="rId5"/>
              </a:rPr>
              <a:t>Random_dot_stereogram</a:t>
            </a:r>
            <a:endParaRPr lang="en-US" dirty="0"/>
          </a:p>
        </p:txBody>
      </p:sp>
    </p:spTree>
    <p:extLst>
      <p:ext uri="{BB962C8B-B14F-4D97-AF65-F5344CB8AC3E}">
        <p14:creationId xmlns:p14="http://schemas.microsoft.com/office/powerpoint/2010/main" val="29530841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dirty="0" err="1"/>
              <a:t>Autostereograms</a:t>
            </a:r>
            <a:endParaRPr lang="en-US" dirty="0"/>
          </a:p>
        </p:txBody>
      </p:sp>
      <p:sp>
        <p:nvSpPr>
          <p:cNvPr id="16387" name="Rectangle 3"/>
          <p:cNvSpPr>
            <a:spLocks noGrp="1" noChangeArrowheads="1"/>
          </p:cNvSpPr>
          <p:nvPr>
            <p:ph type="body" idx="1"/>
          </p:nvPr>
        </p:nvSpPr>
        <p:spPr/>
        <p:txBody>
          <a:bodyPr/>
          <a:lstStyle/>
          <a:p>
            <a:pPr>
              <a:buFontTx/>
              <a:buChar char="•"/>
            </a:pPr>
            <a:r>
              <a:rPr lang="en-US" sz="2800" dirty="0"/>
              <a:t>Humans can fuse pairs of images to get a sensation of depth</a:t>
            </a:r>
          </a:p>
        </p:txBody>
      </p:sp>
      <p:sp>
        <p:nvSpPr>
          <p:cNvPr id="16388" name="Rectangle 6"/>
          <p:cNvSpPr>
            <a:spLocks noChangeArrowheads="1"/>
          </p:cNvSpPr>
          <p:nvPr/>
        </p:nvSpPr>
        <p:spPr bwMode="auto">
          <a:xfrm>
            <a:off x="4114800" y="6186488"/>
            <a:ext cx="4083050" cy="366712"/>
          </a:xfrm>
          <a:prstGeom prst="rect">
            <a:avLst/>
          </a:prstGeom>
          <a:noFill/>
          <a:ln w="9525">
            <a:noFill/>
            <a:miter lim="800000"/>
            <a:headEnd/>
            <a:tailEnd/>
          </a:ln>
        </p:spPr>
        <p:txBody>
          <a:bodyPr wrap="none">
            <a:spAutoFit/>
          </a:bodyPr>
          <a:lstStyle/>
          <a:p>
            <a:r>
              <a:rPr lang="en-US" sz="1800" dirty="0" err="1"/>
              <a:t>Autostereograms</a:t>
            </a:r>
            <a:r>
              <a:rPr lang="en-US" sz="1800" dirty="0"/>
              <a:t>: </a:t>
            </a:r>
            <a:r>
              <a:rPr lang="en-US" sz="1800" dirty="0">
                <a:hlinkClick r:id="rId3"/>
              </a:rPr>
              <a:t>www.magiceye.com</a:t>
            </a:r>
            <a:endParaRPr lang="en-US" sz="1800" dirty="0"/>
          </a:p>
        </p:txBody>
      </p:sp>
      <p:pic>
        <p:nvPicPr>
          <p:cNvPr id="16389" name="Picture 7"/>
          <p:cNvPicPr>
            <a:picLocks noChangeAspect="1" noChangeArrowheads="1"/>
          </p:cNvPicPr>
          <p:nvPr/>
        </p:nvPicPr>
        <p:blipFill>
          <a:blip r:embed="rId4" cstate="print"/>
          <a:srcRect/>
          <a:stretch>
            <a:fillRect/>
          </a:stretch>
        </p:blipFill>
        <p:spPr bwMode="auto">
          <a:xfrm>
            <a:off x="3810000" y="2206625"/>
            <a:ext cx="4629150" cy="3970338"/>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dirty="0" err="1"/>
              <a:t>Autostereograms</a:t>
            </a:r>
            <a:endParaRPr lang="en-US" dirty="0"/>
          </a:p>
        </p:txBody>
      </p:sp>
      <p:sp>
        <p:nvSpPr>
          <p:cNvPr id="17411" name="Rectangle 3"/>
          <p:cNvSpPr>
            <a:spLocks noGrp="1" noChangeArrowheads="1"/>
          </p:cNvSpPr>
          <p:nvPr>
            <p:ph type="body" idx="1"/>
          </p:nvPr>
        </p:nvSpPr>
        <p:spPr/>
        <p:txBody>
          <a:bodyPr/>
          <a:lstStyle/>
          <a:p>
            <a:pPr>
              <a:buFontTx/>
              <a:buChar char="•"/>
            </a:pPr>
            <a:r>
              <a:rPr lang="en-US" sz="2800" dirty="0"/>
              <a:t>Humans can fuse pairs of images to get a sensation of depth</a:t>
            </a:r>
          </a:p>
        </p:txBody>
      </p:sp>
      <p:sp>
        <p:nvSpPr>
          <p:cNvPr id="17412" name="Rectangle 4"/>
          <p:cNvSpPr>
            <a:spLocks noChangeArrowheads="1"/>
          </p:cNvSpPr>
          <p:nvPr/>
        </p:nvSpPr>
        <p:spPr bwMode="auto">
          <a:xfrm>
            <a:off x="4114800" y="6186488"/>
            <a:ext cx="4083050" cy="366712"/>
          </a:xfrm>
          <a:prstGeom prst="rect">
            <a:avLst/>
          </a:prstGeom>
          <a:noFill/>
          <a:ln w="9525">
            <a:noFill/>
            <a:miter lim="800000"/>
            <a:headEnd/>
            <a:tailEnd/>
          </a:ln>
        </p:spPr>
        <p:txBody>
          <a:bodyPr wrap="none">
            <a:spAutoFit/>
          </a:bodyPr>
          <a:lstStyle/>
          <a:p>
            <a:r>
              <a:rPr lang="en-US" sz="1800"/>
              <a:t>Autostereograms: www.magiceye.com</a:t>
            </a:r>
          </a:p>
        </p:txBody>
      </p:sp>
      <p:pic>
        <p:nvPicPr>
          <p:cNvPr id="17413" name="Picture 5"/>
          <p:cNvPicPr>
            <a:picLocks noChangeAspect="1" noChangeArrowheads="1"/>
          </p:cNvPicPr>
          <p:nvPr/>
        </p:nvPicPr>
        <p:blipFill>
          <a:blip r:embed="rId3" cstate="print"/>
          <a:srcRect/>
          <a:stretch>
            <a:fillRect/>
          </a:stretch>
        </p:blipFill>
        <p:spPr bwMode="auto">
          <a:xfrm>
            <a:off x="3810000" y="2206625"/>
            <a:ext cx="4629150" cy="3970338"/>
          </a:xfrm>
          <a:prstGeom prst="rect">
            <a:avLst/>
          </a:prstGeom>
          <a:noFill/>
          <a:ln w="9525">
            <a:noFill/>
            <a:miter lim="800000"/>
            <a:headEnd/>
            <a:tailEnd/>
          </a:ln>
        </p:spPr>
      </p:pic>
      <p:pic>
        <p:nvPicPr>
          <p:cNvPr id="17414" name="Picture 6"/>
          <p:cNvPicPr>
            <a:picLocks noChangeAspect="1" noChangeArrowheads="1"/>
          </p:cNvPicPr>
          <p:nvPr/>
        </p:nvPicPr>
        <p:blipFill>
          <a:blip r:embed="rId4" cstate="print"/>
          <a:srcRect/>
          <a:stretch>
            <a:fillRect/>
          </a:stretch>
        </p:blipFill>
        <p:spPr bwMode="auto">
          <a:xfrm>
            <a:off x="3733800" y="2201863"/>
            <a:ext cx="4724400" cy="398145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838AD-75A0-C446-8AF5-31C2017E9AED}"/>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8B945E9B-8AC1-B045-91DD-71B9003EE84A}"/>
              </a:ext>
            </a:extLst>
          </p:cNvPr>
          <p:cNvSpPr>
            <a:spLocks noGrp="1"/>
          </p:cNvSpPr>
          <p:nvPr>
            <p:ph idx="1"/>
          </p:nvPr>
        </p:nvSpPr>
        <p:spPr/>
        <p:txBody>
          <a:bodyPr/>
          <a:lstStyle/>
          <a:p>
            <a:pPr>
              <a:buFont typeface="Arial" panose="020B0604020202020204" pitchFamily="34" charset="0"/>
              <a:buChar char="•"/>
            </a:pPr>
            <a:r>
              <a:rPr lang="en-US" sz="2800" dirty="0">
                <a:solidFill>
                  <a:schemeClr val="bg1">
                    <a:lumMod val="50000"/>
                  </a:schemeClr>
                </a:solidFill>
              </a:rPr>
              <a:t>Motivation and history</a:t>
            </a:r>
          </a:p>
          <a:p>
            <a:pPr>
              <a:buFont typeface="Arial" panose="020B0604020202020204" pitchFamily="34" charset="0"/>
              <a:buChar char="•"/>
            </a:pPr>
            <a:r>
              <a:rPr lang="en-US" sz="2800" dirty="0"/>
              <a:t>Basic two-view stereo setup</a:t>
            </a:r>
          </a:p>
          <a:p>
            <a:pPr>
              <a:buFont typeface="Arial" panose="020B0604020202020204" pitchFamily="34" charset="0"/>
              <a:buChar char="•"/>
            </a:pPr>
            <a:endParaRPr lang="en-US" sz="2800" dirty="0"/>
          </a:p>
          <a:p>
            <a:pPr>
              <a:buFont typeface="Arial" panose="020B0604020202020204" pitchFamily="34" charset="0"/>
              <a:buChar char="•"/>
            </a:pPr>
            <a:endParaRPr lang="en-US" sz="2800" dirty="0"/>
          </a:p>
        </p:txBody>
      </p:sp>
    </p:spTree>
    <p:extLst>
      <p:ext uri="{BB962C8B-B14F-4D97-AF65-F5344CB8AC3E}">
        <p14:creationId xmlns:p14="http://schemas.microsoft.com/office/powerpoint/2010/main" val="251076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dirty="0"/>
              <a:t>Problem formulation</a:t>
            </a:r>
          </a:p>
        </p:txBody>
      </p:sp>
      <p:sp>
        <p:nvSpPr>
          <p:cNvPr id="14339" name="Rectangle 3"/>
          <p:cNvSpPr>
            <a:spLocks noGrp="1" noChangeArrowheads="1"/>
          </p:cNvSpPr>
          <p:nvPr>
            <p:ph type="body" idx="1"/>
          </p:nvPr>
        </p:nvSpPr>
        <p:spPr/>
        <p:txBody>
          <a:bodyPr/>
          <a:lstStyle/>
          <a:p>
            <a:pPr>
              <a:buFontTx/>
              <a:buChar char="•"/>
            </a:pPr>
            <a:r>
              <a:rPr lang="en-US" sz="2800" b="1" dirty="0"/>
              <a:t>Given</a:t>
            </a:r>
            <a:r>
              <a:rPr lang="en-US" sz="2800" dirty="0"/>
              <a:t>: stereo pair (assumed calibrated) </a:t>
            </a:r>
          </a:p>
          <a:p>
            <a:pPr>
              <a:buFontTx/>
              <a:buChar char="•"/>
            </a:pPr>
            <a:r>
              <a:rPr lang="en-US" sz="2800" b="1" dirty="0"/>
              <a:t>Wanted</a:t>
            </a:r>
            <a:r>
              <a:rPr lang="en-US" sz="2800" dirty="0"/>
              <a:t>: dense depth map</a:t>
            </a:r>
          </a:p>
        </p:txBody>
      </p:sp>
      <p:pic>
        <p:nvPicPr>
          <p:cNvPr id="14343" name="Picture 13" descr="rect_006_007_left"/>
          <p:cNvPicPr>
            <a:picLocks noChangeAspect="1" noChangeArrowheads="1"/>
          </p:cNvPicPr>
          <p:nvPr/>
        </p:nvPicPr>
        <p:blipFill>
          <a:blip r:embed="rId3" cstate="print"/>
          <a:srcRect/>
          <a:stretch>
            <a:fillRect/>
          </a:stretch>
        </p:blipFill>
        <p:spPr bwMode="auto">
          <a:xfrm>
            <a:off x="3049588" y="2270125"/>
            <a:ext cx="2741612" cy="2012950"/>
          </a:xfrm>
          <a:prstGeom prst="rect">
            <a:avLst/>
          </a:prstGeom>
          <a:noFill/>
          <a:ln w="9525">
            <a:noFill/>
            <a:miter lim="800000"/>
            <a:headEnd/>
            <a:tailEnd/>
          </a:ln>
        </p:spPr>
      </p:pic>
      <p:pic>
        <p:nvPicPr>
          <p:cNvPr id="14344" name="Picture 14" descr="rect_006_007_right"/>
          <p:cNvPicPr>
            <a:picLocks noChangeAspect="1" noChangeArrowheads="1"/>
          </p:cNvPicPr>
          <p:nvPr/>
        </p:nvPicPr>
        <p:blipFill>
          <a:blip r:embed="rId4" cstate="print"/>
          <a:srcRect/>
          <a:stretch>
            <a:fillRect/>
          </a:stretch>
        </p:blipFill>
        <p:spPr bwMode="auto">
          <a:xfrm>
            <a:off x="6248400" y="2259013"/>
            <a:ext cx="2749550" cy="2012950"/>
          </a:xfrm>
          <a:prstGeom prst="rect">
            <a:avLst/>
          </a:prstGeom>
          <a:noFill/>
          <a:ln w="9525">
            <a:noFill/>
            <a:miter lim="800000"/>
            <a:headEnd/>
            <a:tailEnd/>
          </a:ln>
        </p:spPr>
      </p:pic>
      <p:pic>
        <p:nvPicPr>
          <p:cNvPr id="14345" name="Picture 15" descr="disparity_006_007_lr"/>
          <p:cNvPicPr>
            <a:picLocks noChangeAspect="1" noChangeArrowheads="1"/>
          </p:cNvPicPr>
          <p:nvPr/>
        </p:nvPicPr>
        <p:blipFill>
          <a:blip r:embed="rId5" cstate="print"/>
          <a:srcRect/>
          <a:stretch>
            <a:fillRect/>
          </a:stretch>
        </p:blipFill>
        <p:spPr bwMode="auto">
          <a:xfrm>
            <a:off x="4648200" y="4768850"/>
            <a:ext cx="2749550" cy="2012950"/>
          </a:xfrm>
          <a:prstGeom prst="rect">
            <a:avLst/>
          </a:prstGeom>
          <a:noFill/>
          <a:ln w="9525">
            <a:noFill/>
            <a:miter lim="800000"/>
            <a:headEnd/>
            <a:tailEnd/>
          </a:ln>
        </p:spPr>
      </p:pic>
    </p:spTree>
    <p:extLst>
      <p:ext uri="{BB962C8B-B14F-4D97-AF65-F5344CB8AC3E}">
        <p14:creationId xmlns:p14="http://schemas.microsoft.com/office/powerpoint/2010/main" val="4252124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t>Basic stereo matching algorithm</a:t>
            </a:r>
          </a:p>
        </p:txBody>
      </p:sp>
      <p:pic>
        <p:nvPicPr>
          <p:cNvPr id="18435" name="Picture 3" descr="lincoln_full"/>
          <p:cNvPicPr>
            <a:picLocks noChangeAspect="1" noChangeArrowheads="1"/>
          </p:cNvPicPr>
          <p:nvPr/>
        </p:nvPicPr>
        <p:blipFill>
          <a:blip r:embed="rId3" cstate="print"/>
          <a:srcRect/>
          <a:stretch>
            <a:fillRect/>
          </a:stretch>
        </p:blipFill>
        <p:spPr bwMode="auto">
          <a:xfrm>
            <a:off x="3581400" y="1066801"/>
            <a:ext cx="5029200" cy="2898775"/>
          </a:xfrm>
          <a:prstGeom prst="rect">
            <a:avLst/>
          </a:prstGeom>
          <a:noFill/>
          <a:ln w="9525">
            <a:noFill/>
            <a:miter lim="800000"/>
            <a:headEnd/>
            <a:tailEnd/>
          </a:ln>
        </p:spPr>
      </p:pic>
      <p:sp>
        <p:nvSpPr>
          <p:cNvPr id="395270" name="Line 6"/>
          <p:cNvSpPr>
            <a:spLocks noChangeShapeType="1"/>
          </p:cNvSpPr>
          <p:nvPr/>
        </p:nvSpPr>
        <p:spPr bwMode="auto">
          <a:xfrm>
            <a:off x="6096000" y="3124200"/>
            <a:ext cx="2514600" cy="0"/>
          </a:xfrm>
          <a:prstGeom prst="line">
            <a:avLst/>
          </a:prstGeom>
          <a:noFill/>
          <a:ln w="28575">
            <a:solidFill>
              <a:srgbClr val="00FFFF"/>
            </a:solidFill>
            <a:round/>
            <a:headEnd/>
            <a:tailEnd/>
          </a:ln>
        </p:spPr>
        <p:txBody>
          <a:bodyPr/>
          <a:lstStyle/>
          <a:p>
            <a:endParaRPr lang="en-US"/>
          </a:p>
        </p:txBody>
      </p:sp>
      <p:grpSp>
        <p:nvGrpSpPr>
          <p:cNvPr id="2" name="Group 14"/>
          <p:cNvGrpSpPr>
            <a:grpSpLocks/>
          </p:cNvGrpSpPr>
          <p:nvPr/>
        </p:nvGrpSpPr>
        <p:grpSpPr bwMode="auto">
          <a:xfrm>
            <a:off x="4876800" y="2971800"/>
            <a:ext cx="304800" cy="304800"/>
            <a:chOff x="2112" y="1872"/>
            <a:chExt cx="192" cy="192"/>
          </a:xfrm>
        </p:grpSpPr>
        <p:sp>
          <p:nvSpPr>
            <p:cNvPr id="18448" name="Oval 9"/>
            <p:cNvSpPr>
              <a:spLocks noChangeArrowheads="1"/>
            </p:cNvSpPr>
            <p:nvPr/>
          </p:nvSpPr>
          <p:spPr bwMode="auto">
            <a:xfrm>
              <a:off x="2174" y="1941"/>
              <a:ext cx="48" cy="48"/>
            </a:xfrm>
            <a:prstGeom prst="ellipse">
              <a:avLst/>
            </a:prstGeom>
            <a:solidFill>
              <a:srgbClr val="FFFF00"/>
            </a:solidFill>
            <a:ln w="9525">
              <a:solidFill>
                <a:schemeClr val="tx1"/>
              </a:solidFill>
              <a:round/>
              <a:headEnd/>
              <a:tailEnd/>
            </a:ln>
          </p:spPr>
          <p:txBody>
            <a:bodyPr wrap="none" anchor="ctr"/>
            <a:lstStyle/>
            <a:p>
              <a:endParaRPr lang="en-US"/>
            </a:p>
          </p:txBody>
        </p:sp>
        <p:sp>
          <p:nvSpPr>
            <p:cNvPr id="18449" name="Rectangle 16"/>
            <p:cNvSpPr>
              <a:spLocks noChangeArrowheads="1"/>
            </p:cNvSpPr>
            <p:nvPr/>
          </p:nvSpPr>
          <p:spPr bwMode="auto">
            <a:xfrm>
              <a:off x="2112" y="1872"/>
              <a:ext cx="192" cy="192"/>
            </a:xfrm>
            <a:prstGeom prst="rect">
              <a:avLst/>
            </a:prstGeom>
            <a:noFill/>
            <a:ln w="38100">
              <a:solidFill>
                <a:srgbClr val="FFFF00"/>
              </a:solidFill>
              <a:miter lim="800000"/>
              <a:headEnd/>
              <a:tailEnd/>
            </a:ln>
          </p:spPr>
          <p:txBody>
            <a:bodyPr wrap="none" anchor="ctr"/>
            <a:lstStyle/>
            <a:p>
              <a:endParaRPr lang="en-US"/>
            </a:p>
          </p:txBody>
        </p:sp>
      </p:grpSp>
      <p:grpSp>
        <p:nvGrpSpPr>
          <p:cNvPr id="3" name="Group 15"/>
          <p:cNvGrpSpPr>
            <a:grpSpLocks/>
          </p:cNvGrpSpPr>
          <p:nvPr/>
        </p:nvGrpSpPr>
        <p:grpSpPr bwMode="auto">
          <a:xfrm>
            <a:off x="6781800" y="2971800"/>
            <a:ext cx="304800" cy="304800"/>
            <a:chOff x="3600" y="1872"/>
            <a:chExt cx="192" cy="192"/>
          </a:xfrm>
        </p:grpSpPr>
        <p:sp>
          <p:nvSpPr>
            <p:cNvPr id="18446" name="Oval 7"/>
            <p:cNvSpPr>
              <a:spLocks noChangeArrowheads="1"/>
            </p:cNvSpPr>
            <p:nvPr/>
          </p:nvSpPr>
          <p:spPr bwMode="auto">
            <a:xfrm>
              <a:off x="3675" y="1947"/>
              <a:ext cx="48" cy="48"/>
            </a:xfrm>
            <a:prstGeom prst="ellipse">
              <a:avLst/>
            </a:prstGeom>
            <a:solidFill>
              <a:srgbClr val="FFFF00"/>
            </a:solidFill>
            <a:ln w="9525">
              <a:solidFill>
                <a:schemeClr val="tx1"/>
              </a:solidFill>
              <a:round/>
              <a:headEnd/>
              <a:tailEnd/>
            </a:ln>
          </p:spPr>
          <p:txBody>
            <a:bodyPr wrap="none" anchor="ctr"/>
            <a:lstStyle/>
            <a:p>
              <a:endParaRPr lang="en-US"/>
            </a:p>
          </p:txBody>
        </p:sp>
        <p:sp>
          <p:nvSpPr>
            <p:cNvPr id="18447" name="Rectangle 17"/>
            <p:cNvSpPr>
              <a:spLocks noChangeArrowheads="1"/>
            </p:cNvSpPr>
            <p:nvPr/>
          </p:nvSpPr>
          <p:spPr bwMode="auto">
            <a:xfrm>
              <a:off x="3600" y="1872"/>
              <a:ext cx="192" cy="192"/>
            </a:xfrm>
            <a:prstGeom prst="rect">
              <a:avLst/>
            </a:prstGeom>
            <a:noFill/>
            <a:ln w="38100">
              <a:solidFill>
                <a:srgbClr val="FFFF00"/>
              </a:solidFill>
              <a:miter lim="800000"/>
              <a:headEnd/>
              <a:tailEnd/>
            </a:ln>
          </p:spPr>
          <p:txBody>
            <a:bodyPr wrap="none" anchor="ctr"/>
            <a:lstStyle/>
            <a:p>
              <a:endParaRPr lang="en-US"/>
            </a:p>
          </p:txBody>
        </p:sp>
      </p:grpSp>
      <p:sp>
        <p:nvSpPr>
          <p:cNvPr id="396301" name="Rectangle 13"/>
          <p:cNvSpPr>
            <a:spLocks noGrp="1" noChangeArrowheads="1"/>
          </p:cNvSpPr>
          <p:nvPr>
            <p:ph type="body" idx="1"/>
          </p:nvPr>
        </p:nvSpPr>
        <p:spPr>
          <a:xfrm>
            <a:off x="1828800" y="4114800"/>
            <a:ext cx="8686800" cy="2438400"/>
          </a:xfrm>
        </p:spPr>
        <p:txBody>
          <a:bodyPr/>
          <a:lstStyle/>
          <a:p>
            <a:pPr>
              <a:lnSpc>
                <a:spcPct val="90000"/>
              </a:lnSpc>
              <a:buFontTx/>
              <a:buChar char="•"/>
            </a:pPr>
            <a:r>
              <a:rPr lang="en-US" dirty="0"/>
              <a:t>For each pixel in the first image</a:t>
            </a:r>
          </a:p>
          <a:p>
            <a:pPr lvl="1">
              <a:lnSpc>
                <a:spcPct val="90000"/>
              </a:lnSpc>
            </a:pPr>
            <a:r>
              <a:rPr lang="en-US" dirty="0"/>
              <a:t>Find corresponding </a:t>
            </a:r>
            <a:r>
              <a:rPr lang="en-US" dirty="0" err="1"/>
              <a:t>epipolar</a:t>
            </a:r>
            <a:r>
              <a:rPr lang="en-US" dirty="0"/>
              <a:t> line in the right image</a:t>
            </a:r>
          </a:p>
          <a:p>
            <a:pPr lvl="1">
              <a:lnSpc>
                <a:spcPct val="90000"/>
              </a:lnSpc>
            </a:pPr>
            <a:r>
              <a:rPr lang="en-US" dirty="0"/>
              <a:t>Examine all pixels on the </a:t>
            </a:r>
            <a:r>
              <a:rPr lang="en-US" dirty="0" err="1"/>
              <a:t>epipolar</a:t>
            </a:r>
            <a:r>
              <a:rPr lang="en-US" dirty="0"/>
              <a:t> line and pick the best match</a:t>
            </a:r>
          </a:p>
          <a:p>
            <a:pPr lvl="1">
              <a:lnSpc>
                <a:spcPct val="90000"/>
              </a:lnSpc>
            </a:pPr>
            <a:r>
              <a:rPr lang="en-US" dirty="0"/>
              <a:t>Triangulate the matches to get depth information</a:t>
            </a:r>
            <a:br>
              <a:rPr lang="en-US" dirty="0"/>
            </a:br>
            <a:endParaRPr lang="en-US" dirty="0"/>
          </a:p>
          <a:p>
            <a:pPr>
              <a:lnSpc>
                <a:spcPct val="90000"/>
              </a:lnSpc>
              <a:buFontTx/>
              <a:buChar char="•"/>
            </a:pPr>
            <a:r>
              <a:rPr lang="en-US" dirty="0"/>
              <a:t>Simplest case: </a:t>
            </a:r>
            <a:r>
              <a:rPr lang="en-US" dirty="0" err="1"/>
              <a:t>epipolar</a:t>
            </a:r>
            <a:r>
              <a:rPr lang="en-US" dirty="0"/>
              <a:t> lines are corresponding </a:t>
            </a:r>
            <a:r>
              <a:rPr lang="en-US" dirty="0" err="1"/>
              <a:t>scanlines</a:t>
            </a:r>
            <a:endParaRPr lang="en-US" dirty="0"/>
          </a:p>
          <a:p>
            <a:pPr lvl="1">
              <a:lnSpc>
                <a:spcPct val="90000"/>
              </a:lnSpc>
            </a:pPr>
            <a:r>
              <a:rPr lang="en-US" dirty="0"/>
              <a:t>When does this happen?</a:t>
            </a:r>
          </a:p>
        </p:txBody>
      </p:sp>
      <p:grpSp>
        <p:nvGrpSpPr>
          <p:cNvPr id="4" name="Group 16"/>
          <p:cNvGrpSpPr>
            <a:grpSpLocks/>
          </p:cNvGrpSpPr>
          <p:nvPr/>
        </p:nvGrpSpPr>
        <p:grpSpPr bwMode="auto">
          <a:xfrm>
            <a:off x="6324600" y="2971800"/>
            <a:ext cx="304800" cy="304800"/>
            <a:chOff x="3600" y="1872"/>
            <a:chExt cx="192" cy="192"/>
          </a:xfrm>
        </p:grpSpPr>
        <p:sp>
          <p:nvSpPr>
            <p:cNvPr id="18444" name="Oval 17"/>
            <p:cNvSpPr>
              <a:spLocks noChangeArrowheads="1"/>
            </p:cNvSpPr>
            <p:nvPr/>
          </p:nvSpPr>
          <p:spPr bwMode="auto">
            <a:xfrm>
              <a:off x="3675" y="1947"/>
              <a:ext cx="48" cy="48"/>
            </a:xfrm>
            <a:prstGeom prst="ellipse">
              <a:avLst/>
            </a:prstGeom>
            <a:solidFill>
              <a:srgbClr val="FFFF00"/>
            </a:solidFill>
            <a:ln w="9525">
              <a:solidFill>
                <a:schemeClr val="tx1"/>
              </a:solidFill>
              <a:round/>
              <a:headEnd/>
              <a:tailEnd/>
            </a:ln>
          </p:spPr>
          <p:txBody>
            <a:bodyPr wrap="none" anchor="ctr"/>
            <a:lstStyle/>
            <a:p>
              <a:endParaRPr lang="en-US"/>
            </a:p>
          </p:txBody>
        </p:sp>
        <p:sp>
          <p:nvSpPr>
            <p:cNvPr id="18445" name="Rectangle 18"/>
            <p:cNvSpPr>
              <a:spLocks noChangeArrowheads="1"/>
            </p:cNvSpPr>
            <p:nvPr/>
          </p:nvSpPr>
          <p:spPr bwMode="auto">
            <a:xfrm>
              <a:off x="3600" y="1872"/>
              <a:ext cx="192" cy="192"/>
            </a:xfrm>
            <a:prstGeom prst="rect">
              <a:avLst/>
            </a:prstGeom>
            <a:noFill/>
            <a:ln w="38100">
              <a:solidFill>
                <a:srgbClr val="FFFF00"/>
              </a:solidFill>
              <a:miter lim="800000"/>
              <a:headEnd/>
              <a:tailEnd/>
            </a:ln>
          </p:spPr>
          <p:txBody>
            <a:bodyPr wrap="none" anchor="ctr"/>
            <a:lstStyle/>
            <a:p>
              <a:endParaRPr lang="en-US"/>
            </a:p>
          </p:txBody>
        </p:sp>
      </p:grpSp>
      <p:grpSp>
        <p:nvGrpSpPr>
          <p:cNvPr id="5" name="Group 19"/>
          <p:cNvGrpSpPr>
            <a:grpSpLocks/>
          </p:cNvGrpSpPr>
          <p:nvPr/>
        </p:nvGrpSpPr>
        <p:grpSpPr bwMode="auto">
          <a:xfrm>
            <a:off x="7239000" y="2971800"/>
            <a:ext cx="304800" cy="304800"/>
            <a:chOff x="3600" y="1872"/>
            <a:chExt cx="192" cy="192"/>
          </a:xfrm>
        </p:grpSpPr>
        <p:sp>
          <p:nvSpPr>
            <p:cNvPr id="18442" name="Oval 20"/>
            <p:cNvSpPr>
              <a:spLocks noChangeArrowheads="1"/>
            </p:cNvSpPr>
            <p:nvPr/>
          </p:nvSpPr>
          <p:spPr bwMode="auto">
            <a:xfrm>
              <a:off x="3675" y="1947"/>
              <a:ext cx="48" cy="48"/>
            </a:xfrm>
            <a:prstGeom prst="ellipse">
              <a:avLst/>
            </a:prstGeom>
            <a:solidFill>
              <a:srgbClr val="FFFF00"/>
            </a:solidFill>
            <a:ln w="9525">
              <a:solidFill>
                <a:schemeClr val="tx1"/>
              </a:solidFill>
              <a:round/>
              <a:headEnd/>
              <a:tailEnd/>
            </a:ln>
          </p:spPr>
          <p:txBody>
            <a:bodyPr wrap="none" anchor="ctr"/>
            <a:lstStyle/>
            <a:p>
              <a:endParaRPr lang="en-US"/>
            </a:p>
          </p:txBody>
        </p:sp>
        <p:sp>
          <p:nvSpPr>
            <p:cNvPr id="18443" name="Rectangle 21"/>
            <p:cNvSpPr>
              <a:spLocks noChangeArrowheads="1"/>
            </p:cNvSpPr>
            <p:nvPr/>
          </p:nvSpPr>
          <p:spPr bwMode="auto">
            <a:xfrm>
              <a:off x="3600" y="1872"/>
              <a:ext cx="192" cy="192"/>
            </a:xfrm>
            <a:prstGeom prst="rect">
              <a:avLst/>
            </a:prstGeom>
            <a:noFill/>
            <a:ln w="38100">
              <a:solidFill>
                <a:srgbClr val="FFFF00"/>
              </a:solidFill>
              <a:miter lim="800000"/>
              <a:headEnd/>
              <a:tailEnd/>
            </a:ln>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6301">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96301">
                                            <p:txEl>
                                              <p:pRg st="1" end="1"/>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39527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96301">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96301">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96301">
                                            <p:txEl>
                                              <p:pRg st="4" end="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9630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70" grpId="0" animBg="1"/>
      <p:bldP spid="396301" grpId="0" build="p" bldLvl="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dirty="0"/>
              <a:t>Parallel images</a:t>
            </a:r>
          </a:p>
        </p:txBody>
      </p:sp>
      <p:grpSp>
        <p:nvGrpSpPr>
          <p:cNvPr id="20484" name="Group 29"/>
          <p:cNvGrpSpPr>
            <a:grpSpLocks/>
          </p:cNvGrpSpPr>
          <p:nvPr/>
        </p:nvGrpSpPr>
        <p:grpSpPr bwMode="auto">
          <a:xfrm>
            <a:off x="1295400" y="957264"/>
            <a:ext cx="4495800" cy="5519737"/>
            <a:chOff x="336" y="603"/>
            <a:chExt cx="2832" cy="3477"/>
          </a:xfrm>
        </p:grpSpPr>
        <p:sp>
          <p:nvSpPr>
            <p:cNvPr id="20485" name="Freeform 4"/>
            <p:cNvSpPr>
              <a:spLocks/>
            </p:cNvSpPr>
            <p:nvPr/>
          </p:nvSpPr>
          <p:spPr bwMode="auto">
            <a:xfrm>
              <a:off x="2193" y="603"/>
              <a:ext cx="769" cy="529"/>
            </a:xfrm>
            <a:custGeom>
              <a:avLst/>
              <a:gdLst>
                <a:gd name="T0" fmla="*/ 53 w 865"/>
                <a:gd name="T1" fmla="*/ 0 h 529"/>
                <a:gd name="T2" fmla="*/ 45 w 865"/>
                <a:gd name="T3" fmla="*/ 24 h 529"/>
                <a:gd name="T4" fmla="*/ 45 w 865"/>
                <a:gd name="T5" fmla="*/ 48 h 529"/>
                <a:gd name="T6" fmla="*/ 30 w 865"/>
                <a:gd name="T7" fmla="*/ 72 h 529"/>
                <a:gd name="T8" fmla="*/ 22 w 865"/>
                <a:gd name="T9" fmla="*/ 96 h 529"/>
                <a:gd name="T10" fmla="*/ 22 w 865"/>
                <a:gd name="T11" fmla="*/ 120 h 529"/>
                <a:gd name="T12" fmla="*/ 22 w 865"/>
                <a:gd name="T13" fmla="*/ 144 h 529"/>
                <a:gd name="T14" fmla="*/ 15 w 865"/>
                <a:gd name="T15" fmla="*/ 168 h 529"/>
                <a:gd name="T16" fmla="*/ 8 w 865"/>
                <a:gd name="T17" fmla="*/ 192 h 529"/>
                <a:gd name="T18" fmla="*/ 0 w 865"/>
                <a:gd name="T19" fmla="*/ 216 h 529"/>
                <a:gd name="T20" fmla="*/ 0 w 865"/>
                <a:gd name="T21" fmla="*/ 240 h 529"/>
                <a:gd name="T22" fmla="*/ 0 w 865"/>
                <a:gd name="T23" fmla="*/ 264 h 529"/>
                <a:gd name="T24" fmla="*/ 8 w 865"/>
                <a:gd name="T25" fmla="*/ 288 h 529"/>
                <a:gd name="T26" fmla="*/ 8 w 865"/>
                <a:gd name="T27" fmla="*/ 312 h 529"/>
                <a:gd name="T28" fmla="*/ 15 w 865"/>
                <a:gd name="T29" fmla="*/ 336 h 529"/>
                <a:gd name="T30" fmla="*/ 15 w 865"/>
                <a:gd name="T31" fmla="*/ 360 h 529"/>
                <a:gd name="T32" fmla="*/ 22 w 865"/>
                <a:gd name="T33" fmla="*/ 384 h 529"/>
                <a:gd name="T34" fmla="*/ 22 w 865"/>
                <a:gd name="T35" fmla="*/ 408 h 529"/>
                <a:gd name="T36" fmla="*/ 30 w 865"/>
                <a:gd name="T37" fmla="*/ 432 h 529"/>
                <a:gd name="T38" fmla="*/ 37 w 865"/>
                <a:gd name="T39" fmla="*/ 456 h 529"/>
                <a:gd name="T40" fmla="*/ 532 w 865"/>
                <a:gd name="T41" fmla="*/ 528 h 529"/>
                <a:gd name="T42" fmla="*/ 502 w 865"/>
                <a:gd name="T43" fmla="*/ 480 h 529"/>
                <a:gd name="T44" fmla="*/ 495 w 865"/>
                <a:gd name="T45" fmla="*/ 456 h 529"/>
                <a:gd name="T46" fmla="*/ 487 w 865"/>
                <a:gd name="T47" fmla="*/ 420 h 529"/>
                <a:gd name="T48" fmla="*/ 480 w 865"/>
                <a:gd name="T49" fmla="*/ 396 h 529"/>
                <a:gd name="T50" fmla="*/ 472 w 865"/>
                <a:gd name="T51" fmla="*/ 372 h 529"/>
                <a:gd name="T52" fmla="*/ 465 w 865"/>
                <a:gd name="T53" fmla="*/ 348 h 529"/>
                <a:gd name="T54" fmla="*/ 465 w 865"/>
                <a:gd name="T55" fmla="*/ 324 h 529"/>
                <a:gd name="T56" fmla="*/ 465 w 865"/>
                <a:gd name="T57" fmla="*/ 288 h 529"/>
                <a:gd name="T58" fmla="*/ 465 w 865"/>
                <a:gd name="T59" fmla="*/ 264 h 529"/>
                <a:gd name="T60" fmla="*/ 465 w 865"/>
                <a:gd name="T61" fmla="*/ 240 h 529"/>
                <a:gd name="T62" fmla="*/ 480 w 865"/>
                <a:gd name="T63" fmla="*/ 216 h 529"/>
                <a:gd name="T64" fmla="*/ 480 w 865"/>
                <a:gd name="T65" fmla="*/ 192 h 529"/>
                <a:gd name="T66" fmla="*/ 487 w 865"/>
                <a:gd name="T67" fmla="*/ 168 h 529"/>
                <a:gd name="T68" fmla="*/ 502 w 865"/>
                <a:gd name="T69" fmla="*/ 156 h 529"/>
                <a:gd name="T70" fmla="*/ 502 w 865"/>
                <a:gd name="T71" fmla="*/ 132 h 529"/>
                <a:gd name="T72" fmla="*/ 517 w 865"/>
                <a:gd name="T73" fmla="*/ 108 h 529"/>
                <a:gd name="T74" fmla="*/ 532 w 865"/>
                <a:gd name="T75" fmla="*/ 96 h 529"/>
                <a:gd name="T76" fmla="*/ 540 w 865"/>
                <a:gd name="T77" fmla="*/ 72 h 529"/>
                <a:gd name="T78" fmla="*/ 53 w 865"/>
                <a:gd name="T79" fmla="*/ 0 h 5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65"/>
                <a:gd name="T121" fmla="*/ 0 h 529"/>
                <a:gd name="T122" fmla="*/ 865 w 865"/>
                <a:gd name="T123" fmla="*/ 529 h 52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65" h="529">
                  <a:moveTo>
                    <a:pt x="84" y="0"/>
                  </a:moveTo>
                  <a:lnTo>
                    <a:pt x="72" y="24"/>
                  </a:lnTo>
                  <a:lnTo>
                    <a:pt x="72" y="48"/>
                  </a:lnTo>
                  <a:lnTo>
                    <a:pt x="48" y="72"/>
                  </a:lnTo>
                  <a:lnTo>
                    <a:pt x="36" y="96"/>
                  </a:lnTo>
                  <a:lnTo>
                    <a:pt x="36" y="120"/>
                  </a:lnTo>
                  <a:lnTo>
                    <a:pt x="36" y="144"/>
                  </a:lnTo>
                  <a:lnTo>
                    <a:pt x="24" y="168"/>
                  </a:lnTo>
                  <a:lnTo>
                    <a:pt x="12" y="192"/>
                  </a:lnTo>
                  <a:lnTo>
                    <a:pt x="0" y="216"/>
                  </a:lnTo>
                  <a:lnTo>
                    <a:pt x="0" y="240"/>
                  </a:lnTo>
                  <a:lnTo>
                    <a:pt x="0" y="264"/>
                  </a:lnTo>
                  <a:lnTo>
                    <a:pt x="12" y="288"/>
                  </a:lnTo>
                  <a:lnTo>
                    <a:pt x="12" y="312"/>
                  </a:lnTo>
                  <a:lnTo>
                    <a:pt x="24" y="336"/>
                  </a:lnTo>
                  <a:lnTo>
                    <a:pt x="24" y="360"/>
                  </a:lnTo>
                  <a:lnTo>
                    <a:pt x="36" y="384"/>
                  </a:lnTo>
                  <a:lnTo>
                    <a:pt x="36" y="408"/>
                  </a:lnTo>
                  <a:lnTo>
                    <a:pt x="48" y="432"/>
                  </a:lnTo>
                  <a:lnTo>
                    <a:pt x="60" y="456"/>
                  </a:lnTo>
                  <a:lnTo>
                    <a:pt x="852" y="528"/>
                  </a:lnTo>
                  <a:lnTo>
                    <a:pt x="804" y="480"/>
                  </a:lnTo>
                  <a:lnTo>
                    <a:pt x="792" y="456"/>
                  </a:lnTo>
                  <a:lnTo>
                    <a:pt x="780" y="420"/>
                  </a:lnTo>
                  <a:lnTo>
                    <a:pt x="768" y="396"/>
                  </a:lnTo>
                  <a:lnTo>
                    <a:pt x="756" y="372"/>
                  </a:lnTo>
                  <a:lnTo>
                    <a:pt x="744" y="348"/>
                  </a:lnTo>
                  <a:lnTo>
                    <a:pt x="744" y="324"/>
                  </a:lnTo>
                  <a:lnTo>
                    <a:pt x="744" y="288"/>
                  </a:lnTo>
                  <a:lnTo>
                    <a:pt x="744" y="264"/>
                  </a:lnTo>
                  <a:lnTo>
                    <a:pt x="744" y="240"/>
                  </a:lnTo>
                  <a:lnTo>
                    <a:pt x="768" y="216"/>
                  </a:lnTo>
                  <a:lnTo>
                    <a:pt x="768" y="192"/>
                  </a:lnTo>
                  <a:lnTo>
                    <a:pt x="780" y="168"/>
                  </a:lnTo>
                  <a:lnTo>
                    <a:pt x="804" y="156"/>
                  </a:lnTo>
                  <a:lnTo>
                    <a:pt x="804" y="132"/>
                  </a:lnTo>
                  <a:lnTo>
                    <a:pt x="828" y="108"/>
                  </a:lnTo>
                  <a:lnTo>
                    <a:pt x="852" y="96"/>
                  </a:lnTo>
                  <a:lnTo>
                    <a:pt x="864" y="72"/>
                  </a:lnTo>
                  <a:lnTo>
                    <a:pt x="84" y="0"/>
                  </a:lnTo>
                </a:path>
              </a:pathLst>
            </a:custGeom>
            <a:gradFill rotWithShape="0">
              <a:gsLst>
                <a:gs pos="0">
                  <a:srgbClr val="012501"/>
                </a:gs>
                <a:gs pos="100000">
                  <a:srgbClr val="037C03"/>
                </a:gs>
              </a:gsLst>
              <a:lin ang="18900000" scaled="1"/>
            </a:gradFill>
            <a:ln w="9525" cap="rnd">
              <a:noFill/>
              <a:round/>
              <a:headEnd/>
              <a:tailEnd/>
            </a:ln>
          </p:spPr>
          <p:txBody>
            <a:bodyPr/>
            <a:lstStyle/>
            <a:p>
              <a:endParaRPr lang="en-US"/>
            </a:p>
          </p:txBody>
        </p:sp>
        <p:sp>
          <p:nvSpPr>
            <p:cNvPr id="20486" name="Line 5"/>
            <p:cNvSpPr>
              <a:spLocks noChangeShapeType="1"/>
            </p:cNvSpPr>
            <p:nvPr/>
          </p:nvSpPr>
          <p:spPr bwMode="auto">
            <a:xfrm>
              <a:off x="561" y="2715"/>
              <a:ext cx="2048" cy="1152"/>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0487" name="Freeform 6"/>
            <p:cNvSpPr>
              <a:spLocks/>
            </p:cNvSpPr>
            <p:nvPr/>
          </p:nvSpPr>
          <p:spPr bwMode="auto">
            <a:xfrm>
              <a:off x="966" y="768"/>
              <a:ext cx="1557" cy="1551"/>
            </a:xfrm>
            <a:custGeom>
              <a:avLst/>
              <a:gdLst>
                <a:gd name="T0" fmla="*/ 0 w 1557"/>
                <a:gd name="T1" fmla="*/ 1551 h 1551"/>
                <a:gd name="T2" fmla="*/ 1557 w 1557"/>
                <a:gd name="T3" fmla="*/ 0 h 1551"/>
                <a:gd name="T4" fmla="*/ 0 60000 65536"/>
                <a:gd name="T5" fmla="*/ 0 60000 65536"/>
                <a:gd name="T6" fmla="*/ 0 w 1557"/>
                <a:gd name="T7" fmla="*/ 0 h 1551"/>
                <a:gd name="T8" fmla="*/ 1557 w 1557"/>
                <a:gd name="T9" fmla="*/ 1551 h 1551"/>
              </a:gdLst>
              <a:ahLst/>
              <a:cxnLst>
                <a:cxn ang="T4">
                  <a:pos x="T0" y="T1"/>
                </a:cxn>
                <a:cxn ang="T5">
                  <a:pos x="T2" y="T3"/>
                </a:cxn>
              </a:cxnLst>
              <a:rect l="T6" t="T7" r="T8" b="T9"/>
              <a:pathLst>
                <a:path w="1557" h="1551">
                  <a:moveTo>
                    <a:pt x="0" y="1551"/>
                  </a:moveTo>
                  <a:lnTo>
                    <a:pt x="1557" y="0"/>
                  </a:lnTo>
                </a:path>
              </a:pathLst>
            </a:custGeom>
            <a:noFill/>
            <a:ln w="12700">
              <a:solidFill>
                <a:schemeClr val="tx1"/>
              </a:solidFill>
              <a:round/>
              <a:headEnd type="none" w="sm" len="sm"/>
              <a:tailEnd type="none" w="sm" len="sm"/>
            </a:ln>
          </p:spPr>
          <p:txBody>
            <a:bodyPr wrap="none" anchor="ctr"/>
            <a:lstStyle/>
            <a:p>
              <a:endParaRPr lang="en-US"/>
            </a:p>
          </p:txBody>
        </p:sp>
        <p:sp>
          <p:nvSpPr>
            <p:cNvPr id="20488" name="Freeform 7"/>
            <p:cNvSpPr>
              <a:spLocks/>
            </p:cNvSpPr>
            <p:nvPr/>
          </p:nvSpPr>
          <p:spPr bwMode="auto">
            <a:xfrm>
              <a:off x="433" y="1569"/>
              <a:ext cx="769" cy="1261"/>
            </a:xfrm>
            <a:custGeom>
              <a:avLst/>
              <a:gdLst>
                <a:gd name="T0" fmla="*/ 0 w 865"/>
                <a:gd name="T1" fmla="*/ 828 h 1261"/>
                <a:gd name="T2" fmla="*/ 540 w 865"/>
                <a:gd name="T3" fmla="*/ 1260 h 1261"/>
                <a:gd name="T4" fmla="*/ 540 w 865"/>
                <a:gd name="T5" fmla="*/ 414 h 1261"/>
                <a:gd name="T6" fmla="*/ 0 w 865"/>
                <a:gd name="T7" fmla="*/ 0 h 1261"/>
                <a:gd name="T8" fmla="*/ 0 w 865"/>
                <a:gd name="T9" fmla="*/ 828 h 1261"/>
                <a:gd name="T10" fmla="*/ 0 60000 65536"/>
                <a:gd name="T11" fmla="*/ 0 60000 65536"/>
                <a:gd name="T12" fmla="*/ 0 60000 65536"/>
                <a:gd name="T13" fmla="*/ 0 60000 65536"/>
                <a:gd name="T14" fmla="*/ 0 60000 65536"/>
                <a:gd name="T15" fmla="*/ 0 w 865"/>
                <a:gd name="T16" fmla="*/ 0 h 1261"/>
                <a:gd name="T17" fmla="*/ 865 w 865"/>
                <a:gd name="T18" fmla="*/ 1261 h 1261"/>
              </a:gdLst>
              <a:ahLst/>
              <a:cxnLst>
                <a:cxn ang="T10">
                  <a:pos x="T0" y="T1"/>
                </a:cxn>
                <a:cxn ang="T11">
                  <a:pos x="T2" y="T3"/>
                </a:cxn>
                <a:cxn ang="T12">
                  <a:pos x="T4" y="T5"/>
                </a:cxn>
                <a:cxn ang="T13">
                  <a:pos x="T6" y="T7"/>
                </a:cxn>
                <a:cxn ang="T14">
                  <a:pos x="T8" y="T9"/>
                </a:cxn>
              </a:cxnLst>
              <a:rect l="T15" t="T16" r="T17" b="T18"/>
              <a:pathLst>
                <a:path w="865" h="1261">
                  <a:moveTo>
                    <a:pt x="0" y="828"/>
                  </a:moveTo>
                  <a:lnTo>
                    <a:pt x="864" y="1260"/>
                  </a:lnTo>
                  <a:lnTo>
                    <a:pt x="864" y="414"/>
                  </a:lnTo>
                  <a:lnTo>
                    <a:pt x="0" y="0"/>
                  </a:lnTo>
                  <a:lnTo>
                    <a:pt x="0" y="828"/>
                  </a:lnTo>
                </a:path>
              </a:pathLst>
            </a:custGeom>
            <a:solidFill>
              <a:srgbClr val="FEBF02"/>
            </a:solidFill>
            <a:ln w="12700" cap="rnd">
              <a:solidFill>
                <a:schemeClr val="bg2"/>
              </a:solidFill>
              <a:round/>
              <a:headEnd/>
              <a:tailEnd/>
            </a:ln>
          </p:spPr>
          <p:txBody>
            <a:bodyPr/>
            <a:lstStyle/>
            <a:p>
              <a:endParaRPr lang="en-US"/>
            </a:p>
          </p:txBody>
        </p:sp>
        <p:sp>
          <p:nvSpPr>
            <p:cNvPr id="20489" name="Freeform 8"/>
            <p:cNvSpPr>
              <a:spLocks/>
            </p:cNvSpPr>
            <p:nvPr/>
          </p:nvSpPr>
          <p:spPr bwMode="auto">
            <a:xfrm>
              <a:off x="2514" y="768"/>
              <a:ext cx="74" cy="2463"/>
            </a:xfrm>
            <a:custGeom>
              <a:avLst/>
              <a:gdLst>
                <a:gd name="T0" fmla="*/ 74 w 74"/>
                <a:gd name="T1" fmla="*/ 2463 h 2463"/>
                <a:gd name="T2" fmla="*/ 0 w 74"/>
                <a:gd name="T3" fmla="*/ 0 h 2463"/>
                <a:gd name="T4" fmla="*/ 0 60000 65536"/>
                <a:gd name="T5" fmla="*/ 0 60000 65536"/>
                <a:gd name="T6" fmla="*/ 0 w 74"/>
                <a:gd name="T7" fmla="*/ 0 h 2463"/>
                <a:gd name="T8" fmla="*/ 74 w 74"/>
                <a:gd name="T9" fmla="*/ 2463 h 2463"/>
              </a:gdLst>
              <a:ahLst/>
              <a:cxnLst>
                <a:cxn ang="T4">
                  <a:pos x="T0" y="T1"/>
                </a:cxn>
                <a:cxn ang="T5">
                  <a:pos x="T2" y="T3"/>
                </a:cxn>
              </a:cxnLst>
              <a:rect l="T6" t="T7" r="T8" b="T9"/>
              <a:pathLst>
                <a:path w="74" h="2463">
                  <a:moveTo>
                    <a:pt x="74" y="2463"/>
                  </a:moveTo>
                  <a:lnTo>
                    <a:pt x="0" y="0"/>
                  </a:lnTo>
                </a:path>
              </a:pathLst>
            </a:custGeom>
            <a:noFill/>
            <a:ln w="12700">
              <a:solidFill>
                <a:schemeClr val="tx1"/>
              </a:solidFill>
              <a:round/>
              <a:headEnd type="none" w="sm" len="sm"/>
              <a:tailEnd type="none" w="sm" len="sm"/>
            </a:ln>
          </p:spPr>
          <p:txBody>
            <a:bodyPr wrap="none" anchor="ctr"/>
            <a:lstStyle/>
            <a:p>
              <a:endParaRPr lang="en-US"/>
            </a:p>
          </p:txBody>
        </p:sp>
        <p:sp>
          <p:nvSpPr>
            <p:cNvPr id="20490" name="Freeform 9"/>
            <p:cNvSpPr>
              <a:spLocks/>
            </p:cNvSpPr>
            <p:nvPr/>
          </p:nvSpPr>
          <p:spPr bwMode="auto">
            <a:xfrm>
              <a:off x="2396" y="2651"/>
              <a:ext cx="769" cy="1261"/>
            </a:xfrm>
            <a:custGeom>
              <a:avLst/>
              <a:gdLst>
                <a:gd name="T0" fmla="*/ 0 w 865"/>
                <a:gd name="T1" fmla="*/ 828 h 1261"/>
                <a:gd name="T2" fmla="*/ 540 w 865"/>
                <a:gd name="T3" fmla="*/ 1260 h 1261"/>
                <a:gd name="T4" fmla="*/ 540 w 865"/>
                <a:gd name="T5" fmla="*/ 414 h 1261"/>
                <a:gd name="T6" fmla="*/ 0 w 865"/>
                <a:gd name="T7" fmla="*/ 0 h 1261"/>
                <a:gd name="T8" fmla="*/ 0 w 865"/>
                <a:gd name="T9" fmla="*/ 828 h 1261"/>
                <a:gd name="T10" fmla="*/ 0 60000 65536"/>
                <a:gd name="T11" fmla="*/ 0 60000 65536"/>
                <a:gd name="T12" fmla="*/ 0 60000 65536"/>
                <a:gd name="T13" fmla="*/ 0 60000 65536"/>
                <a:gd name="T14" fmla="*/ 0 60000 65536"/>
                <a:gd name="T15" fmla="*/ 0 w 865"/>
                <a:gd name="T16" fmla="*/ 0 h 1261"/>
                <a:gd name="T17" fmla="*/ 865 w 865"/>
                <a:gd name="T18" fmla="*/ 1261 h 1261"/>
              </a:gdLst>
              <a:ahLst/>
              <a:cxnLst>
                <a:cxn ang="T10">
                  <a:pos x="T0" y="T1"/>
                </a:cxn>
                <a:cxn ang="T11">
                  <a:pos x="T2" y="T3"/>
                </a:cxn>
                <a:cxn ang="T12">
                  <a:pos x="T4" y="T5"/>
                </a:cxn>
                <a:cxn ang="T13">
                  <a:pos x="T6" y="T7"/>
                </a:cxn>
                <a:cxn ang="T14">
                  <a:pos x="T8" y="T9"/>
                </a:cxn>
              </a:cxnLst>
              <a:rect l="T15" t="T16" r="T17" b="T18"/>
              <a:pathLst>
                <a:path w="865" h="1261">
                  <a:moveTo>
                    <a:pt x="0" y="828"/>
                  </a:moveTo>
                  <a:lnTo>
                    <a:pt x="864" y="1260"/>
                  </a:lnTo>
                  <a:lnTo>
                    <a:pt x="864" y="414"/>
                  </a:lnTo>
                  <a:lnTo>
                    <a:pt x="0" y="0"/>
                  </a:lnTo>
                  <a:lnTo>
                    <a:pt x="0" y="828"/>
                  </a:lnTo>
                </a:path>
              </a:pathLst>
            </a:custGeom>
            <a:solidFill>
              <a:srgbClr val="FEBF02"/>
            </a:solidFill>
            <a:ln w="12700" cap="rnd">
              <a:solidFill>
                <a:schemeClr val="bg2"/>
              </a:solidFill>
              <a:round/>
              <a:headEnd/>
              <a:tailEnd/>
            </a:ln>
          </p:spPr>
          <p:txBody>
            <a:bodyPr/>
            <a:lstStyle/>
            <a:p>
              <a:endParaRPr lang="en-US"/>
            </a:p>
          </p:txBody>
        </p:sp>
        <p:sp>
          <p:nvSpPr>
            <p:cNvPr id="20491" name="Line 10"/>
            <p:cNvSpPr>
              <a:spLocks noChangeShapeType="1"/>
            </p:cNvSpPr>
            <p:nvPr/>
          </p:nvSpPr>
          <p:spPr bwMode="auto">
            <a:xfrm flipV="1">
              <a:off x="561" y="2319"/>
              <a:ext cx="405" cy="396"/>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0492" name="Line 11"/>
            <p:cNvSpPr>
              <a:spLocks noChangeShapeType="1"/>
            </p:cNvSpPr>
            <p:nvPr/>
          </p:nvSpPr>
          <p:spPr bwMode="auto">
            <a:xfrm flipH="1" flipV="1">
              <a:off x="2588" y="3231"/>
              <a:ext cx="21" cy="636"/>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0493" name="Freeform 12"/>
            <p:cNvSpPr>
              <a:spLocks/>
            </p:cNvSpPr>
            <p:nvPr/>
          </p:nvSpPr>
          <p:spPr bwMode="auto">
            <a:xfrm>
              <a:off x="336" y="2684"/>
              <a:ext cx="248" cy="244"/>
            </a:xfrm>
            <a:custGeom>
              <a:avLst/>
              <a:gdLst>
                <a:gd name="T0" fmla="*/ 0 w 279"/>
                <a:gd name="T1" fmla="*/ 243 h 244"/>
                <a:gd name="T2" fmla="*/ 92 w 279"/>
                <a:gd name="T3" fmla="*/ 1 h 244"/>
                <a:gd name="T4" fmla="*/ 100 w 279"/>
                <a:gd name="T5" fmla="*/ 0 h 244"/>
                <a:gd name="T6" fmla="*/ 104 w 279"/>
                <a:gd name="T7" fmla="*/ 3 h 244"/>
                <a:gd name="T8" fmla="*/ 104 w 279"/>
                <a:gd name="T9" fmla="*/ 6 h 244"/>
                <a:gd name="T10" fmla="*/ 108 w 279"/>
                <a:gd name="T11" fmla="*/ 5 h 244"/>
                <a:gd name="T12" fmla="*/ 110 w 279"/>
                <a:gd name="T13" fmla="*/ 9 h 244"/>
                <a:gd name="T14" fmla="*/ 114 w 279"/>
                <a:gd name="T15" fmla="*/ 7 h 244"/>
                <a:gd name="T16" fmla="*/ 116 w 279"/>
                <a:gd name="T17" fmla="*/ 12 h 244"/>
                <a:gd name="T18" fmla="*/ 118 w 279"/>
                <a:gd name="T19" fmla="*/ 13 h 244"/>
                <a:gd name="T20" fmla="*/ 123 w 279"/>
                <a:gd name="T21" fmla="*/ 14 h 244"/>
                <a:gd name="T22" fmla="*/ 125 w 279"/>
                <a:gd name="T23" fmla="*/ 15 h 244"/>
                <a:gd name="T24" fmla="*/ 128 w 279"/>
                <a:gd name="T25" fmla="*/ 19 h 244"/>
                <a:gd name="T26" fmla="*/ 132 w 279"/>
                <a:gd name="T27" fmla="*/ 20 h 244"/>
                <a:gd name="T28" fmla="*/ 134 w 279"/>
                <a:gd name="T29" fmla="*/ 23 h 244"/>
                <a:gd name="T30" fmla="*/ 139 w 279"/>
                <a:gd name="T31" fmla="*/ 25 h 244"/>
                <a:gd name="T32" fmla="*/ 141 w 279"/>
                <a:gd name="T33" fmla="*/ 29 h 244"/>
                <a:gd name="T34" fmla="*/ 143 w 279"/>
                <a:gd name="T35" fmla="*/ 32 h 244"/>
                <a:gd name="T36" fmla="*/ 144 w 279"/>
                <a:gd name="T37" fmla="*/ 36 h 244"/>
                <a:gd name="T38" fmla="*/ 147 w 279"/>
                <a:gd name="T39" fmla="*/ 39 h 244"/>
                <a:gd name="T40" fmla="*/ 148 w 279"/>
                <a:gd name="T41" fmla="*/ 45 h 244"/>
                <a:gd name="T42" fmla="*/ 151 w 279"/>
                <a:gd name="T43" fmla="*/ 46 h 244"/>
                <a:gd name="T44" fmla="*/ 155 w 279"/>
                <a:gd name="T45" fmla="*/ 55 h 244"/>
                <a:gd name="T46" fmla="*/ 155 w 279"/>
                <a:gd name="T47" fmla="*/ 58 h 244"/>
                <a:gd name="T48" fmla="*/ 160 w 279"/>
                <a:gd name="T49" fmla="*/ 63 h 244"/>
                <a:gd name="T50" fmla="*/ 160 w 279"/>
                <a:gd name="T51" fmla="*/ 67 h 244"/>
                <a:gd name="T52" fmla="*/ 163 w 279"/>
                <a:gd name="T53" fmla="*/ 71 h 244"/>
                <a:gd name="T54" fmla="*/ 163 w 279"/>
                <a:gd name="T55" fmla="*/ 75 h 244"/>
                <a:gd name="T56" fmla="*/ 165 w 279"/>
                <a:gd name="T57" fmla="*/ 81 h 244"/>
                <a:gd name="T58" fmla="*/ 165 w 279"/>
                <a:gd name="T59" fmla="*/ 86 h 244"/>
                <a:gd name="T60" fmla="*/ 166 w 279"/>
                <a:gd name="T61" fmla="*/ 90 h 244"/>
                <a:gd name="T62" fmla="*/ 166 w 279"/>
                <a:gd name="T63" fmla="*/ 95 h 244"/>
                <a:gd name="T64" fmla="*/ 167 w 279"/>
                <a:gd name="T65" fmla="*/ 99 h 244"/>
                <a:gd name="T66" fmla="*/ 167 w 279"/>
                <a:gd name="T67" fmla="*/ 103 h 244"/>
                <a:gd name="T68" fmla="*/ 167 w 279"/>
                <a:gd name="T69" fmla="*/ 109 h 244"/>
                <a:gd name="T70" fmla="*/ 167 w 279"/>
                <a:gd name="T71" fmla="*/ 113 h 244"/>
                <a:gd name="T72" fmla="*/ 171 w 279"/>
                <a:gd name="T73" fmla="*/ 119 h 244"/>
                <a:gd name="T74" fmla="*/ 172 w 279"/>
                <a:gd name="T75" fmla="*/ 124 h 244"/>
                <a:gd name="T76" fmla="*/ 172 w 279"/>
                <a:gd name="T77" fmla="*/ 128 h 244"/>
                <a:gd name="T78" fmla="*/ 172 w 279"/>
                <a:gd name="T79" fmla="*/ 134 h 244"/>
                <a:gd name="T80" fmla="*/ 173 w 279"/>
                <a:gd name="T81" fmla="*/ 138 h 244"/>
                <a:gd name="T82" fmla="*/ 173 w 279"/>
                <a:gd name="T83" fmla="*/ 143 h 244"/>
                <a:gd name="T84" fmla="*/ 173 w 279"/>
                <a:gd name="T85" fmla="*/ 147 h 244"/>
                <a:gd name="T86" fmla="*/ 172 w 279"/>
                <a:gd name="T87" fmla="*/ 153 h 244"/>
                <a:gd name="T88" fmla="*/ 172 w 279"/>
                <a:gd name="T89" fmla="*/ 156 h 244"/>
                <a:gd name="T90" fmla="*/ 173 w 279"/>
                <a:gd name="T91" fmla="*/ 162 h 244"/>
                <a:gd name="T92" fmla="*/ 174 w 279"/>
                <a:gd name="T93" fmla="*/ 167 h 244"/>
                <a:gd name="T94" fmla="*/ 172 w 279"/>
                <a:gd name="T95" fmla="*/ 172 h 244"/>
                <a:gd name="T96" fmla="*/ 169 w 279"/>
                <a:gd name="T97" fmla="*/ 181 h 244"/>
                <a:gd name="T98" fmla="*/ 0 w 279"/>
                <a:gd name="T99" fmla="*/ 243 h 2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9"/>
                <a:gd name="T151" fmla="*/ 0 h 244"/>
                <a:gd name="T152" fmla="*/ 279 w 279"/>
                <a:gd name="T153" fmla="*/ 244 h 2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9" h="244">
                  <a:moveTo>
                    <a:pt x="0" y="243"/>
                  </a:moveTo>
                  <a:lnTo>
                    <a:pt x="148" y="1"/>
                  </a:lnTo>
                  <a:lnTo>
                    <a:pt x="160" y="0"/>
                  </a:lnTo>
                  <a:lnTo>
                    <a:pt x="167" y="3"/>
                  </a:lnTo>
                  <a:lnTo>
                    <a:pt x="168" y="6"/>
                  </a:lnTo>
                  <a:lnTo>
                    <a:pt x="173" y="5"/>
                  </a:lnTo>
                  <a:lnTo>
                    <a:pt x="177" y="9"/>
                  </a:lnTo>
                  <a:lnTo>
                    <a:pt x="182" y="7"/>
                  </a:lnTo>
                  <a:lnTo>
                    <a:pt x="184" y="12"/>
                  </a:lnTo>
                  <a:lnTo>
                    <a:pt x="190" y="13"/>
                  </a:lnTo>
                  <a:lnTo>
                    <a:pt x="196" y="14"/>
                  </a:lnTo>
                  <a:lnTo>
                    <a:pt x="201" y="15"/>
                  </a:lnTo>
                  <a:lnTo>
                    <a:pt x="205" y="19"/>
                  </a:lnTo>
                  <a:lnTo>
                    <a:pt x="210" y="20"/>
                  </a:lnTo>
                  <a:lnTo>
                    <a:pt x="215" y="23"/>
                  </a:lnTo>
                  <a:lnTo>
                    <a:pt x="222" y="25"/>
                  </a:lnTo>
                  <a:lnTo>
                    <a:pt x="226" y="29"/>
                  </a:lnTo>
                  <a:lnTo>
                    <a:pt x="229" y="32"/>
                  </a:lnTo>
                  <a:lnTo>
                    <a:pt x="231" y="36"/>
                  </a:lnTo>
                  <a:lnTo>
                    <a:pt x="235" y="39"/>
                  </a:lnTo>
                  <a:lnTo>
                    <a:pt x="238" y="45"/>
                  </a:lnTo>
                  <a:lnTo>
                    <a:pt x="242" y="46"/>
                  </a:lnTo>
                  <a:lnTo>
                    <a:pt x="248" y="55"/>
                  </a:lnTo>
                  <a:lnTo>
                    <a:pt x="249" y="58"/>
                  </a:lnTo>
                  <a:lnTo>
                    <a:pt x="255" y="63"/>
                  </a:lnTo>
                  <a:lnTo>
                    <a:pt x="256" y="67"/>
                  </a:lnTo>
                  <a:lnTo>
                    <a:pt x="261" y="71"/>
                  </a:lnTo>
                  <a:lnTo>
                    <a:pt x="261" y="75"/>
                  </a:lnTo>
                  <a:lnTo>
                    <a:pt x="264" y="81"/>
                  </a:lnTo>
                  <a:lnTo>
                    <a:pt x="264" y="86"/>
                  </a:lnTo>
                  <a:lnTo>
                    <a:pt x="266" y="90"/>
                  </a:lnTo>
                  <a:lnTo>
                    <a:pt x="266" y="95"/>
                  </a:lnTo>
                  <a:lnTo>
                    <a:pt x="268" y="99"/>
                  </a:lnTo>
                  <a:lnTo>
                    <a:pt x="267" y="103"/>
                  </a:lnTo>
                  <a:lnTo>
                    <a:pt x="268" y="109"/>
                  </a:lnTo>
                  <a:lnTo>
                    <a:pt x="269" y="113"/>
                  </a:lnTo>
                  <a:lnTo>
                    <a:pt x="273" y="119"/>
                  </a:lnTo>
                  <a:lnTo>
                    <a:pt x="274" y="124"/>
                  </a:lnTo>
                  <a:lnTo>
                    <a:pt x="275" y="128"/>
                  </a:lnTo>
                  <a:lnTo>
                    <a:pt x="276" y="134"/>
                  </a:lnTo>
                  <a:lnTo>
                    <a:pt x="277" y="138"/>
                  </a:lnTo>
                  <a:lnTo>
                    <a:pt x="277" y="143"/>
                  </a:lnTo>
                  <a:lnTo>
                    <a:pt x="277" y="147"/>
                  </a:lnTo>
                  <a:lnTo>
                    <a:pt x="274" y="153"/>
                  </a:lnTo>
                  <a:lnTo>
                    <a:pt x="276" y="156"/>
                  </a:lnTo>
                  <a:lnTo>
                    <a:pt x="277" y="162"/>
                  </a:lnTo>
                  <a:lnTo>
                    <a:pt x="278" y="167"/>
                  </a:lnTo>
                  <a:lnTo>
                    <a:pt x="275" y="172"/>
                  </a:lnTo>
                  <a:lnTo>
                    <a:pt x="271" y="181"/>
                  </a:lnTo>
                  <a:lnTo>
                    <a:pt x="0" y="243"/>
                  </a:lnTo>
                </a:path>
              </a:pathLst>
            </a:custGeom>
            <a:noFill/>
            <a:ln w="9525" cap="rnd">
              <a:noFill/>
              <a:round/>
              <a:headEnd/>
              <a:tailEnd/>
            </a:ln>
          </p:spPr>
          <p:txBody>
            <a:bodyPr/>
            <a:lstStyle/>
            <a:p>
              <a:endParaRPr lang="en-US"/>
            </a:p>
          </p:txBody>
        </p:sp>
        <p:sp>
          <p:nvSpPr>
            <p:cNvPr id="20494" name="Arc 13"/>
            <p:cNvSpPr>
              <a:spLocks/>
            </p:cNvSpPr>
            <p:nvPr/>
          </p:nvSpPr>
          <p:spPr bwMode="auto">
            <a:xfrm rot="720000">
              <a:off x="462" y="2694"/>
              <a:ext cx="133" cy="149"/>
            </a:xfrm>
            <a:custGeom>
              <a:avLst/>
              <a:gdLst>
                <a:gd name="T0" fmla="*/ 0 w 21745"/>
                <a:gd name="T1" fmla="*/ 0 h 21600"/>
                <a:gd name="T2" fmla="*/ 0 w 21745"/>
                <a:gd name="T3" fmla="*/ 0 h 21600"/>
                <a:gd name="T4" fmla="*/ 0 w 21745"/>
                <a:gd name="T5" fmla="*/ 0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noFill/>
            <a:ln w="25400" cap="rnd">
              <a:solidFill>
                <a:schemeClr val="tx1"/>
              </a:solidFill>
              <a:round/>
              <a:headEnd type="none" w="sm" len="sm"/>
              <a:tailEnd type="none" w="sm" len="sm"/>
            </a:ln>
          </p:spPr>
          <p:txBody>
            <a:bodyPr wrap="none" anchor="ctr"/>
            <a:lstStyle/>
            <a:p>
              <a:endParaRPr lang="en-US"/>
            </a:p>
          </p:txBody>
        </p:sp>
        <p:sp>
          <p:nvSpPr>
            <p:cNvPr id="20495" name="Line 14"/>
            <p:cNvSpPr>
              <a:spLocks noChangeShapeType="1"/>
            </p:cNvSpPr>
            <p:nvPr/>
          </p:nvSpPr>
          <p:spPr bwMode="auto">
            <a:xfrm flipH="1">
              <a:off x="336" y="2580"/>
              <a:ext cx="191" cy="347"/>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20496" name="Oval 15"/>
            <p:cNvSpPr>
              <a:spLocks noChangeArrowheads="1"/>
            </p:cNvSpPr>
            <p:nvPr/>
          </p:nvSpPr>
          <p:spPr bwMode="auto">
            <a:xfrm rot="-1860000">
              <a:off x="511" y="2697"/>
              <a:ext cx="63" cy="125"/>
            </a:xfrm>
            <a:prstGeom prst="ellipse">
              <a:avLst/>
            </a:prstGeom>
            <a:solidFill>
              <a:schemeClr val="tx1"/>
            </a:solidFill>
            <a:ln w="12700">
              <a:solidFill>
                <a:schemeClr val="tx1"/>
              </a:solidFill>
              <a:round/>
              <a:headEnd/>
              <a:tailEnd/>
            </a:ln>
          </p:spPr>
          <p:txBody>
            <a:bodyPr wrap="none" anchor="ctr"/>
            <a:lstStyle/>
            <a:p>
              <a:endParaRPr lang="en-US"/>
            </a:p>
          </p:txBody>
        </p:sp>
        <p:sp>
          <p:nvSpPr>
            <p:cNvPr id="20497" name="Line 16"/>
            <p:cNvSpPr>
              <a:spLocks noChangeShapeType="1"/>
            </p:cNvSpPr>
            <p:nvPr/>
          </p:nvSpPr>
          <p:spPr bwMode="auto">
            <a:xfrm flipV="1">
              <a:off x="336" y="2836"/>
              <a:ext cx="350" cy="91"/>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20498" name="Freeform 17"/>
            <p:cNvSpPr>
              <a:spLocks/>
            </p:cNvSpPr>
            <p:nvPr/>
          </p:nvSpPr>
          <p:spPr bwMode="auto">
            <a:xfrm>
              <a:off x="2384" y="3836"/>
              <a:ext cx="248" cy="244"/>
            </a:xfrm>
            <a:custGeom>
              <a:avLst/>
              <a:gdLst>
                <a:gd name="T0" fmla="*/ 0 w 279"/>
                <a:gd name="T1" fmla="*/ 243 h 244"/>
                <a:gd name="T2" fmla="*/ 92 w 279"/>
                <a:gd name="T3" fmla="*/ 1 h 244"/>
                <a:gd name="T4" fmla="*/ 100 w 279"/>
                <a:gd name="T5" fmla="*/ 0 h 244"/>
                <a:gd name="T6" fmla="*/ 104 w 279"/>
                <a:gd name="T7" fmla="*/ 3 h 244"/>
                <a:gd name="T8" fmla="*/ 104 w 279"/>
                <a:gd name="T9" fmla="*/ 6 h 244"/>
                <a:gd name="T10" fmla="*/ 108 w 279"/>
                <a:gd name="T11" fmla="*/ 5 h 244"/>
                <a:gd name="T12" fmla="*/ 110 w 279"/>
                <a:gd name="T13" fmla="*/ 9 h 244"/>
                <a:gd name="T14" fmla="*/ 114 w 279"/>
                <a:gd name="T15" fmla="*/ 7 h 244"/>
                <a:gd name="T16" fmla="*/ 116 w 279"/>
                <a:gd name="T17" fmla="*/ 12 h 244"/>
                <a:gd name="T18" fmla="*/ 118 w 279"/>
                <a:gd name="T19" fmla="*/ 13 h 244"/>
                <a:gd name="T20" fmla="*/ 123 w 279"/>
                <a:gd name="T21" fmla="*/ 14 h 244"/>
                <a:gd name="T22" fmla="*/ 125 w 279"/>
                <a:gd name="T23" fmla="*/ 15 h 244"/>
                <a:gd name="T24" fmla="*/ 128 w 279"/>
                <a:gd name="T25" fmla="*/ 19 h 244"/>
                <a:gd name="T26" fmla="*/ 132 w 279"/>
                <a:gd name="T27" fmla="*/ 20 h 244"/>
                <a:gd name="T28" fmla="*/ 134 w 279"/>
                <a:gd name="T29" fmla="*/ 23 h 244"/>
                <a:gd name="T30" fmla="*/ 139 w 279"/>
                <a:gd name="T31" fmla="*/ 25 h 244"/>
                <a:gd name="T32" fmla="*/ 141 w 279"/>
                <a:gd name="T33" fmla="*/ 29 h 244"/>
                <a:gd name="T34" fmla="*/ 143 w 279"/>
                <a:gd name="T35" fmla="*/ 32 h 244"/>
                <a:gd name="T36" fmla="*/ 144 w 279"/>
                <a:gd name="T37" fmla="*/ 36 h 244"/>
                <a:gd name="T38" fmla="*/ 147 w 279"/>
                <a:gd name="T39" fmla="*/ 39 h 244"/>
                <a:gd name="T40" fmla="*/ 148 w 279"/>
                <a:gd name="T41" fmla="*/ 45 h 244"/>
                <a:gd name="T42" fmla="*/ 151 w 279"/>
                <a:gd name="T43" fmla="*/ 46 h 244"/>
                <a:gd name="T44" fmla="*/ 155 w 279"/>
                <a:gd name="T45" fmla="*/ 55 h 244"/>
                <a:gd name="T46" fmla="*/ 155 w 279"/>
                <a:gd name="T47" fmla="*/ 58 h 244"/>
                <a:gd name="T48" fmla="*/ 160 w 279"/>
                <a:gd name="T49" fmla="*/ 63 h 244"/>
                <a:gd name="T50" fmla="*/ 160 w 279"/>
                <a:gd name="T51" fmla="*/ 67 h 244"/>
                <a:gd name="T52" fmla="*/ 163 w 279"/>
                <a:gd name="T53" fmla="*/ 71 h 244"/>
                <a:gd name="T54" fmla="*/ 163 w 279"/>
                <a:gd name="T55" fmla="*/ 75 h 244"/>
                <a:gd name="T56" fmla="*/ 165 w 279"/>
                <a:gd name="T57" fmla="*/ 81 h 244"/>
                <a:gd name="T58" fmla="*/ 165 w 279"/>
                <a:gd name="T59" fmla="*/ 86 h 244"/>
                <a:gd name="T60" fmla="*/ 166 w 279"/>
                <a:gd name="T61" fmla="*/ 90 h 244"/>
                <a:gd name="T62" fmla="*/ 166 w 279"/>
                <a:gd name="T63" fmla="*/ 95 h 244"/>
                <a:gd name="T64" fmla="*/ 167 w 279"/>
                <a:gd name="T65" fmla="*/ 99 h 244"/>
                <a:gd name="T66" fmla="*/ 167 w 279"/>
                <a:gd name="T67" fmla="*/ 103 h 244"/>
                <a:gd name="T68" fmla="*/ 167 w 279"/>
                <a:gd name="T69" fmla="*/ 109 h 244"/>
                <a:gd name="T70" fmla="*/ 167 w 279"/>
                <a:gd name="T71" fmla="*/ 113 h 244"/>
                <a:gd name="T72" fmla="*/ 171 w 279"/>
                <a:gd name="T73" fmla="*/ 119 h 244"/>
                <a:gd name="T74" fmla="*/ 172 w 279"/>
                <a:gd name="T75" fmla="*/ 124 h 244"/>
                <a:gd name="T76" fmla="*/ 172 w 279"/>
                <a:gd name="T77" fmla="*/ 128 h 244"/>
                <a:gd name="T78" fmla="*/ 172 w 279"/>
                <a:gd name="T79" fmla="*/ 134 h 244"/>
                <a:gd name="T80" fmla="*/ 173 w 279"/>
                <a:gd name="T81" fmla="*/ 138 h 244"/>
                <a:gd name="T82" fmla="*/ 173 w 279"/>
                <a:gd name="T83" fmla="*/ 143 h 244"/>
                <a:gd name="T84" fmla="*/ 173 w 279"/>
                <a:gd name="T85" fmla="*/ 147 h 244"/>
                <a:gd name="T86" fmla="*/ 172 w 279"/>
                <a:gd name="T87" fmla="*/ 153 h 244"/>
                <a:gd name="T88" fmla="*/ 172 w 279"/>
                <a:gd name="T89" fmla="*/ 156 h 244"/>
                <a:gd name="T90" fmla="*/ 173 w 279"/>
                <a:gd name="T91" fmla="*/ 162 h 244"/>
                <a:gd name="T92" fmla="*/ 174 w 279"/>
                <a:gd name="T93" fmla="*/ 167 h 244"/>
                <a:gd name="T94" fmla="*/ 172 w 279"/>
                <a:gd name="T95" fmla="*/ 172 h 244"/>
                <a:gd name="T96" fmla="*/ 169 w 279"/>
                <a:gd name="T97" fmla="*/ 181 h 244"/>
                <a:gd name="T98" fmla="*/ 0 w 279"/>
                <a:gd name="T99" fmla="*/ 243 h 2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9"/>
                <a:gd name="T151" fmla="*/ 0 h 244"/>
                <a:gd name="T152" fmla="*/ 279 w 279"/>
                <a:gd name="T153" fmla="*/ 244 h 2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9" h="244">
                  <a:moveTo>
                    <a:pt x="0" y="243"/>
                  </a:moveTo>
                  <a:lnTo>
                    <a:pt x="148" y="1"/>
                  </a:lnTo>
                  <a:lnTo>
                    <a:pt x="160" y="0"/>
                  </a:lnTo>
                  <a:lnTo>
                    <a:pt x="167" y="3"/>
                  </a:lnTo>
                  <a:lnTo>
                    <a:pt x="168" y="6"/>
                  </a:lnTo>
                  <a:lnTo>
                    <a:pt x="173" y="5"/>
                  </a:lnTo>
                  <a:lnTo>
                    <a:pt x="177" y="9"/>
                  </a:lnTo>
                  <a:lnTo>
                    <a:pt x="182" y="7"/>
                  </a:lnTo>
                  <a:lnTo>
                    <a:pt x="184" y="12"/>
                  </a:lnTo>
                  <a:lnTo>
                    <a:pt x="190" y="13"/>
                  </a:lnTo>
                  <a:lnTo>
                    <a:pt x="196" y="14"/>
                  </a:lnTo>
                  <a:lnTo>
                    <a:pt x="201" y="15"/>
                  </a:lnTo>
                  <a:lnTo>
                    <a:pt x="205" y="19"/>
                  </a:lnTo>
                  <a:lnTo>
                    <a:pt x="210" y="20"/>
                  </a:lnTo>
                  <a:lnTo>
                    <a:pt x="215" y="23"/>
                  </a:lnTo>
                  <a:lnTo>
                    <a:pt x="222" y="25"/>
                  </a:lnTo>
                  <a:lnTo>
                    <a:pt x="226" y="29"/>
                  </a:lnTo>
                  <a:lnTo>
                    <a:pt x="229" y="32"/>
                  </a:lnTo>
                  <a:lnTo>
                    <a:pt x="231" y="36"/>
                  </a:lnTo>
                  <a:lnTo>
                    <a:pt x="235" y="39"/>
                  </a:lnTo>
                  <a:lnTo>
                    <a:pt x="238" y="45"/>
                  </a:lnTo>
                  <a:lnTo>
                    <a:pt x="242" y="46"/>
                  </a:lnTo>
                  <a:lnTo>
                    <a:pt x="248" y="55"/>
                  </a:lnTo>
                  <a:lnTo>
                    <a:pt x="249" y="58"/>
                  </a:lnTo>
                  <a:lnTo>
                    <a:pt x="255" y="63"/>
                  </a:lnTo>
                  <a:lnTo>
                    <a:pt x="256" y="67"/>
                  </a:lnTo>
                  <a:lnTo>
                    <a:pt x="261" y="71"/>
                  </a:lnTo>
                  <a:lnTo>
                    <a:pt x="261" y="75"/>
                  </a:lnTo>
                  <a:lnTo>
                    <a:pt x="264" y="81"/>
                  </a:lnTo>
                  <a:lnTo>
                    <a:pt x="264" y="86"/>
                  </a:lnTo>
                  <a:lnTo>
                    <a:pt x="266" y="90"/>
                  </a:lnTo>
                  <a:lnTo>
                    <a:pt x="266" y="95"/>
                  </a:lnTo>
                  <a:lnTo>
                    <a:pt x="268" y="99"/>
                  </a:lnTo>
                  <a:lnTo>
                    <a:pt x="267" y="103"/>
                  </a:lnTo>
                  <a:lnTo>
                    <a:pt x="268" y="109"/>
                  </a:lnTo>
                  <a:lnTo>
                    <a:pt x="269" y="113"/>
                  </a:lnTo>
                  <a:lnTo>
                    <a:pt x="273" y="119"/>
                  </a:lnTo>
                  <a:lnTo>
                    <a:pt x="274" y="124"/>
                  </a:lnTo>
                  <a:lnTo>
                    <a:pt x="275" y="128"/>
                  </a:lnTo>
                  <a:lnTo>
                    <a:pt x="276" y="134"/>
                  </a:lnTo>
                  <a:lnTo>
                    <a:pt x="277" y="138"/>
                  </a:lnTo>
                  <a:lnTo>
                    <a:pt x="277" y="143"/>
                  </a:lnTo>
                  <a:lnTo>
                    <a:pt x="277" y="147"/>
                  </a:lnTo>
                  <a:lnTo>
                    <a:pt x="274" y="153"/>
                  </a:lnTo>
                  <a:lnTo>
                    <a:pt x="276" y="156"/>
                  </a:lnTo>
                  <a:lnTo>
                    <a:pt x="277" y="162"/>
                  </a:lnTo>
                  <a:lnTo>
                    <a:pt x="278" y="167"/>
                  </a:lnTo>
                  <a:lnTo>
                    <a:pt x="275" y="172"/>
                  </a:lnTo>
                  <a:lnTo>
                    <a:pt x="271" y="181"/>
                  </a:lnTo>
                  <a:lnTo>
                    <a:pt x="0" y="243"/>
                  </a:lnTo>
                </a:path>
              </a:pathLst>
            </a:custGeom>
            <a:noFill/>
            <a:ln w="9525" cap="rnd">
              <a:noFill/>
              <a:round/>
              <a:headEnd/>
              <a:tailEnd/>
            </a:ln>
          </p:spPr>
          <p:txBody>
            <a:bodyPr/>
            <a:lstStyle/>
            <a:p>
              <a:endParaRPr lang="en-US"/>
            </a:p>
          </p:txBody>
        </p:sp>
        <p:sp>
          <p:nvSpPr>
            <p:cNvPr id="20499" name="Arc 18"/>
            <p:cNvSpPr>
              <a:spLocks/>
            </p:cNvSpPr>
            <p:nvPr/>
          </p:nvSpPr>
          <p:spPr bwMode="auto">
            <a:xfrm rot="720000">
              <a:off x="2510" y="3846"/>
              <a:ext cx="133" cy="149"/>
            </a:xfrm>
            <a:custGeom>
              <a:avLst/>
              <a:gdLst>
                <a:gd name="T0" fmla="*/ 0 w 21745"/>
                <a:gd name="T1" fmla="*/ 0 h 21600"/>
                <a:gd name="T2" fmla="*/ 0 w 21745"/>
                <a:gd name="T3" fmla="*/ 0 h 21600"/>
                <a:gd name="T4" fmla="*/ 0 w 21745"/>
                <a:gd name="T5" fmla="*/ 0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noFill/>
            <a:ln w="25400" cap="rnd">
              <a:solidFill>
                <a:schemeClr val="tx1"/>
              </a:solidFill>
              <a:round/>
              <a:headEnd type="none" w="sm" len="sm"/>
              <a:tailEnd type="none" w="sm" len="sm"/>
            </a:ln>
          </p:spPr>
          <p:txBody>
            <a:bodyPr wrap="none" anchor="ctr"/>
            <a:lstStyle/>
            <a:p>
              <a:endParaRPr lang="en-US"/>
            </a:p>
          </p:txBody>
        </p:sp>
        <p:sp>
          <p:nvSpPr>
            <p:cNvPr id="20500" name="Line 19"/>
            <p:cNvSpPr>
              <a:spLocks noChangeShapeType="1"/>
            </p:cNvSpPr>
            <p:nvPr/>
          </p:nvSpPr>
          <p:spPr bwMode="auto">
            <a:xfrm flipH="1">
              <a:off x="2384" y="3732"/>
              <a:ext cx="191" cy="347"/>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20501" name="Oval 20"/>
            <p:cNvSpPr>
              <a:spLocks noChangeArrowheads="1"/>
            </p:cNvSpPr>
            <p:nvPr/>
          </p:nvSpPr>
          <p:spPr bwMode="auto">
            <a:xfrm rot="-1860000">
              <a:off x="2559" y="3849"/>
              <a:ext cx="63" cy="125"/>
            </a:xfrm>
            <a:prstGeom prst="ellipse">
              <a:avLst/>
            </a:prstGeom>
            <a:solidFill>
              <a:schemeClr val="tx1"/>
            </a:solidFill>
            <a:ln w="12700">
              <a:solidFill>
                <a:schemeClr val="tx1"/>
              </a:solidFill>
              <a:round/>
              <a:headEnd/>
              <a:tailEnd/>
            </a:ln>
          </p:spPr>
          <p:txBody>
            <a:bodyPr wrap="none" anchor="ctr"/>
            <a:lstStyle/>
            <a:p>
              <a:endParaRPr lang="en-US"/>
            </a:p>
          </p:txBody>
        </p:sp>
        <p:sp>
          <p:nvSpPr>
            <p:cNvPr id="20502" name="Line 21"/>
            <p:cNvSpPr>
              <a:spLocks noChangeShapeType="1"/>
            </p:cNvSpPr>
            <p:nvPr/>
          </p:nvSpPr>
          <p:spPr bwMode="auto">
            <a:xfrm flipV="1">
              <a:off x="2384" y="3988"/>
              <a:ext cx="350" cy="91"/>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20503" name="Line 22"/>
            <p:cNvSpPr>
              <a:spLocks noChangeShapeType="1"/>
            </p:cNvSpPr>
            <p:nvPr/>
          </p:nvSpPr>
          <p:spPr bwMode="auto">
            <a:xfrm>
              <a:off x="1207" y="1989"/>
              <a:ext cx="1193" cy="659"/>
            </a:xfrm>
            <a:prstGeom prst="line">
              <a:avLst/>
            </a:prstGeom>
            <a:noFill/>
            <a:ln w="12700">
              <a:solidFill>
                <a:schemeClr val="tx1"/>
              </a:solidFill>
              <a:prstDash val="dash"/>
              <a:round/>
              <a:headEnd/>
              <a:tailEnd/>
            </a:ln>
          </p:spPr>
          <p:txBody>
            <a:bodyPr/>
            <a:lstStyle/>
            <a:p>
              <a:endParaRPr lang="en-US"/>
            </a:p>
          </p:txBody>
        </p:sp>
        <p:sp>
          <p:nvSpPr>
            <p:cNvPr id="20504" name="Line 23"/>
            <p:cNvSpPr>
              <a:spLocks noChangeShapeType="1"/>
            </p:cNvSpPr>
            <p:nvPr/>
          </p:nvSpPr>
          <p:spPr bwMode="auto">
            <a:xfrm>
              <a:off x="1202" y="2827"/>
              <a:ext cx="1193" cy="659"/>
            </a:xfrm>
            <a:prstGeom prst="line">
              <a:avLst/>
            </a:prstGeom>
            <a:noFill/>
            <a:ln w="12700">
              <a:solidFill>
                <a:schemeClr val="tx1"/>
              </a:solidFill>
              <a:prstDash val="dash"/>
              <a:round/>
              <a:headEnd/>
              <a:tailEnd/>
            </a:ln>
          </p:spPr>
          <p:txBody>
            <a:bodyPr/>
            <a:lstStyle/>
            <a:p>
              <a:endParaRPr lang="en-US"/>
            </a:p>
          </p:txBody>
        </p:sp>
        <p:sp>
          <p:nvSpPr>
            <p:cNvPr id="20505" name="Line 24"/>
            <p:cNvSpPr>
              <a:spLocks noChangeShapeType="1"/>
            </p:cNvSpPr>
            <p:nvPr/>
          </p:nvSpPr>
          <p:spPr bwMode="auto">
            <a:xfrm>
              <a:off x="433" y="2021"/>
              <a:ext cx="762" cy="421"/>
            </a:xfrm>
            <a:prstGeom prst="line">
              <a:avLst/>
            </a:prstGeom>
            <a:noFill/>
            <a:ln w="12700">
              <a:solidFill>
                <a:schemeClr val="tx1"/>
              </a:solidFill>
              <a:round/>
              <a:headEnd/>
              <a:tailEnd/>
            </a:ln>
          </p:spPr>
          <p:txBody>
            <a:bodyPr/>
            <a:lstStyle/>
            <a:p>
              <a:endParaRPr lang="en-US"/>
            </a:p>
          </p:txBody>
        </p:sp>
        <p:sp>
          <p:nvSpPr>
            <p:cNvPr id="20506" name="Line 25"/>
            <p:cNvSpPr>
              <a:spLocks noChangeShapeType="1"/>
            </p:cNvSpPr>
            <p:nvPr/>
          </p:nvSpPr>
          <p:spPr bwMode="auto">
            <a:xfrm>
              <a:off x="2406" y="3121"/>
              <a:ext cx="762" cy="421"/>
            </a:xfrm>
            <a:prstGeom prst="line">
              <a:avLst/>
            </a:prstGeom>
            <a:noFill/>
            <a:ln w="12700">
              <a:solidFill>
                <a:schemeClr val="tx1"/>
              </a:solidFill>
              <a:round/>
              <a:headEnd/>
              <a:tailEnd/>
            </a:ln>
          </p:spPr>
          <p:txBody>
            <a:bodyPr/>
            <a:lstStyle/>
            <a:p>
              <a:endParaRPr lang="en-US"/>
            </a:p>
          </p:txBody>
        </p:sp>
        <p:sp>
          <p:nvSpPr>
            <p:cNvPr id="20507" name="Line 26"/>
            <p:cNvSpPr>
              <a:spLocks noChangeShapeType="1"/>
            </p:cNvSpPr>
            <p:nvPr/>
          </p:nvSpPr>
          <p:spPr bwMode="auto">
            <a:xfrm>
              <a:off x="1207" y="2453"/>
              <a:ext cx="1193" cy="659"/>
            </a:xfrm>
            <a:prstGeom prst="line">
              <a:avLst/>
            </a:prstGeom>
            <a:noFill/>
            <a:ln w="12700">
              <a:solidFill>
                <a:schemeClr val="tx1"/>
              </a:solidFill>
              <a:prstDash val="dash"/>
              <a:round/>
              <a:headEnd/>
              <a:tailEnd/>
            </a:ln>
          </p:spPr>
          <p:txBody>
            <a:bodyPr/>
            <a:lstStyle/>
            <a:p>
              <a:endParaRPr lang="en-US"/>
            </a:p>
          </p:txBody>
        </p:sp>
        <p:sp>
          <p:nvSpPr>
            <p:cNvPr id="20508" name="Oval 27"/>
            <p:cNvSpPr>
              <a:spLocks noChangeArrowheads="1"/>
            </p:cNvSpPr>
            <p:nvPr/>
          </p:nvSpPr>
          <p:spPr bwMode="auto">
            <a:xfrm>
              <a:off x="2570" y="3201"/>
              <a:ext cx="36" cy="40"/>
            </a:xfrm>
            <a:prstGeom prst="ellipse">
              <a:avLst/>
            </a:prstGeom>
            <a:solidFill>
              <a:srgbClr val="037C03"/>
            </a:solidFill>
            <a:ln w="12700">
              <a:solidFill>
                <a:schemeClr val="bg2"/>
              </a:solidFill>
              <a:round/>
              <a:headEnd/>
              <a:tailEnd/>
            </a:ln>
          </p:spPr>
          <p:txBody>
            <a:bodyPr wrap="none" anchor="ctr"/>
            <a:lstStyle/>
            <a:p>
              <a:endParaRPr lang="en-US"/>
            </a:p>
          </p:txBody>
        </p:sp>
        <p:sp>
          <p:nvSpPr>
            <p:cNvPr id="20509" name="Oval 28"/>
            <p:cNvSpPr>
              <a:spLocks noChangeArrowheads="1"/>
            </p:cNvSpPr>
            <p:nvPr/>
          </p:nvSpPr>
          <p:spPr bwMode="auto">
            <a:xfrm>
              <a:off x="948" y="2299"/>
              <a:ext cx="36" cy="40"/>
            </a:xfrm>
            <a:prstGeom prst="ellipse">
              <a:avLst/>
            </a:prstGeom>
            <a:solidFill>
              <a:srgbClr val="037C03"/>
            </a:solidFill>
            <a:ln w="12700">
              <a:solidFill>
                <a:schemeClr val="bg2"/>
              </a:solidFill>
              <a:round/>
              <a:headEnd/>
              <a:tailEnd/>
            </a:ln>
          </p:spPr>
          <p:txBody>
            <a:bodyPr wrap="none" anchor="ctr"/>
            <a:lstStyle/>
            <a:p>
              <a:endParaRPr lang="en-US"/>
            </a:p>
          </p:txBody>
        </p:sp>
      </p:grpSp>
      <p:sp>
        <p:nvSpPr>
          <p:cNvPr id="32" name="Rectangle 3">
            <a:extLst>
              <a:ext uri="{FF2B5EF4-FFF2-40B4-BE49-F238E27FC236}">
                <a16:creationId xmlns:a16="http://schemas.microsoft.com/office/drawing/2014/main" id="{B01A60C1-1295-8F4F-A401-D102512A64C6}"/>
              </a:ext>
            </a:extLst>
          </p:cNvPr>
          <p:cNvSpPr txBox="1">
            <a:spLocks noChangeArrowheads="1"/>
          </p:cNvSpPr>
          <p:nvPr/>
        </p:nvSpPr>
        <p:spPr bwMode="auto">
          <a:xfrm>
            <a:off x="6296025" y="914400"/>
            <a:ext cx="5010149"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a:buFontTx/>
              <a:buChar char="•"/>
            </a:pPr>
            <a:r>
              <a:rPr lang="en-US" sz="2800" kern="0" dirty="0"/>
              <a:t>Image planes of cameras are parallel to each other and to the baseline</a:t>
            </a:r>
          </a:p>
          <a:p>
            <a:pPr>
              <a:buFontTx/>
              <a:buChar char="•"/>
            </a:pPr>
            <a:r>
              <a:rPr lang="en-US" sz="2800" kern="0" dirty="0"/>
              <a:t>Camera centers are at the same height</a:t>
            </a:r>
          </a:p>
          <a:p>
            <a:pPr>
              <a:buFontTx/>
              <a:buChar char="•"/>
            </a:pPr>
            <a:r>
              <a:rPr lang="en-US" sz="2800" kern="0" dirty="0"/>
              <a:t>Focal lengths are the same</a:t>
            </a:r>
          </a:p>
          <a:p>
            <a:pPr>
              <a:buFontTx/>
              <a:buChar char="•"/>
            </a:pPr>
            <a:r>
              <a:rPr lang="en-US" sz="2800" kern="0" dirty="0"/>
              <a:t>Then </a:t>
            </a:r>
            <a:r>
              <a:rPr lang="en-US" sz="2800" kern="0" dirty="0" err="1"/>
              <a:t>epipolar</a:t>
            </a:r>
            <a:r>
              <a:rPr lang="en-US" sz="2800" kern="0" dirty="0"/>
              <a:t> lines fall along horizontal scan lines of the images</a:t>
            </a:r>
          </a:p>
          <a:p>
            <a:endParaRPr lang="en-US" sz="2000" kern="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2"/>
          <p:cNvSpPr>
            <a:spLocks noGrp="1" noChangeArrowheads="1"/>
          </p:cNvSpPr>
          <p:nvPr>
            <p:ph type="title"/>
          </p:nvPr>
        </p:nvSpPr>
        <p:spPr/>
        <p:txBody>
          <a:bodyPr/>
          <a:lstStyle/>
          <a:p>
            <a:r>
              <a:rPr lang="en-US"/>
              <a:t>Essential matrix for parallel images</a:t>
            </a:r>
          </a:p>
        </p:txBody>
      </p:sp>
      <mc:AlternateContent xmlns:mc="http://schemas.openxmlformats.org/markup-compatibility/2006" xmlns:a14="http://schemas.microsoft.com/office/drawing/2010/main">
        <mc:Choice Requires="a14">
          <p:sp>
            <p:nvSpPr>
              <p:cNvPr id="2054" name="Text Box 33"/>
              <p:cNvSpPr txBox="1">
                <a:spLocks noChangeArrowheads="1"/>
              </p:cNvSpPr>
              <p:nvPr/>
            </p:nvSpPr>
            <p:spPr bwMode="auto">
              <a:xfrm>
                <a:off x="6502195" y="989013"/>
                <a:ext cx="3715824" cy="1077218"/>
              </a:xfrm>
              <a:prstGeom prst="rect">
                <a:avLst/>
              </a:prstGeom>
              <a:noFill/>
              <a:ln w="9525">
                <a:noFill/>
                <a:miter lim="800000"/>
                <a:headEnd/>
                <a:tailEnd/>
              </a:ln>
            </p:spPr>
            <p:txBody>
              <a:bodyPr wrap="none">
                <a:spAutoFit/>
              </a:bodyPr>
              <a:lstStyle/>
              <a:p>
                <a:pPr algn="ctr"/>
                <a:r>
                  <a:rPr lang="en-US" sz="2800" dirty="0"/>
                  <a:t>Epipolar constraint: </a:t>
                </a:r>
                <a:br>
                  <a:rPr lang="en-US" sz="2800" dirty="0"/>
                </a:br>
                <a:endParaRPr lang="en-US" sz="120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p>
                        <m:sSupPr>
                          <m:ctrlPr>
                            <a:rPr lang="en-US" i="1" smtClean="0">
                              <a:solidFill>
                                <a:srgbClr val="7030A0"/>
                              </a:solidFill>
                              <a:latin typeface="Cambria Math" panose="02040503050406030204" pitchFamily="18" charset="0"/>
                            </a:rPr>
                          </m:ctrlPr>
                        </m:sSupPr>
                        <m:e>
                          <m:r>
                            <a:rPr lang="en-US" b="1" i="1" smtClean="0">
                              <a:solidFill>
                                <a:srgbClr val="7030A0"/>
                              </a:solidFill>
                              <a:latin typeface="Cambria Math" panose="02040503050406030204" pitchFamily="18" charset="0"/>
                            </a:rPr>
                            <m:t>𝒙</m:t>
                          </m:r>
                        </m:e>
                        <m:sup>
                          <m:r>
                            <a:rPr lang="en-US" b="0" i="1" smtClean="0">
                              <a:solidFill>
                                <a:srgbClr val="7030A0"/>
                              </a:solidFill>
                              <a:latin typeface="Cambria Math" panose="02040503050406030204" pitchFamily="18" charset="0"/>
                            </a:rPr>
                            <m:t>′</m:t>
                          </m:r>
                          <m:r>
                            <a:rPr lang="en-US" b="0" i="1" smtClean="0">
                              <a:solidFill>
                                <a:srgbClr val="7030A0"/>
                              </a:solidFill>
                              <a:latin typeface="Cambria Math" panose="02040503050406030204" pitchFamily="18" charset="0"/>
                            </a:rPr>
                            <m:t>𝑇</m:t>
                          </m:r>
                        </m:sup>
                      </m:sSup>
                      <m:r>
                        <a:rPr lang="en-US" b="1" i="1" smtClean="0">
                          <a:solidFill>
                            <a:srgbClr val="7030A0"/>
                          </a:solidFill>
                          <a:latin typeface="Cambria Math" panose="02040503050406030204" pitchFamily="18" charset="0"/>
                        </a:rPr>
                        <m:t>𝑬𝒙</m:t>
                      </m:r>
                      <m:r>
                        <a:rPr lang="en-US" b="0" i="1" smtClean="0">
                          <a:solidFill>
                            <a:srgbClr val="7030A0"/>
                          </a:solidFill>
                          <a:latin typeface="Cambria Math" panose="02040503050406030204" pitchFamily="18" charset="0"/>
                        </a:rPr>
                        <m:t>=0, </m:t>
                      </m:r>
                      <m:r>
                        <a:rPr lang="en-US" b="1" i="1" smtClean="0">
                          <a:solidFill>
                            <a:srgbClr val="7030A0"/>
                          </a:solidFill>
                          <a:latin typeface="Cambria Math" panose="02040503050406030204" pitchFamily="18" charset="0"/>
                        </a:rPr>
                        <m:t> </m:t>
                      </m:r>
                      <m:r>
                        <a:rPr lang="en-US" b="1" i="1" smtClean="0">
                          <a:solidFill>
                            <a:srgbClr val="7030A0"/>
                          </a:solidFill>
                          <a:latin typeface="Cambria Math" panose="02040503050406030204" pitchFamily="18" charset="0"/>
                        </a:rPr>
                        <m:t>𝑬</m:t>
                      </m:r>
                      <m:r>
                        <a:rPr lang="en-US" b="0" i="1" smtClean="0">
                          <a:solidFill>
                            <a:srgbClr val="7030A0"/>
                          </a:solidFill>
                          <a:latin typeface="Cambria Math" panose="02040503050406030204" pitchFamily="18" charset="0"/>
                        </a:rPr>
                        <m:t>=</m:t>
                      </m:r>
                      <m:d>
                        <m:dPr>
                          <m:begChr m:val="["/>
                          <m:endChr m:val="]"/>
                          <m:ctrlPr>
                            <a:rPr lang="en-US" b="0" i="1" smtClean="0">
                              <a:solidFill>
                                <a:srgbClr val="7030A0"/>
                              </a:solidFill>
                              <a:latin typeface="Cambria Math" panose="02040503050406030204" pitchFamily="18" charset="0"/>
                            </a:rPr>
                          </m:ctrlPr>
                        </m:dPr>
                        <m:e>
                          <m:sSub>
                            <m:sSubPr>
                              <m:ctrlPr>
                                <a:rPr lang="en-US" b="0" i="1" smtClean="0">
                                  <a:solidFill>
                                    <a:srgbClr val="7030A0"/>
                                  </a:solidFill>
                                  <a:latin typeface="Cambria Math" panose="02040503050406030204" pitchFamily="18" charset="0"/>
                                </a:rPr>
                              </m:ctrlPr>
                            </m:sSubPr>
                            <m:e>
                              <m:r>
                                <a:rPr lang="en-US" b="1" i="1" smtClean="0">
                                  <a:solidFill>
                                    <a:srgbClr val="7030A0"/>
                                  </a:solidFill>
                                  <a:latin typeface="Cambria Math" panose="02040503050406030204" pitchFamily="18" charset="0"/>
                                </a:rPr>
                                <m:t>𝒕</m:t>
                              </m:r>
                            </m:e>
                            <m:sub>
                              <m:r>
                                <a:rPr lang="en-US" b="0" i="1" smtClean="0">
                                  <a:solidFill>
                                    <a:srgbClr val="7030A0"/>
                                  </a:solidFill>
                                  <a:latin typeface="Cambria Math" panose="02040503050406030204" pitchFamily="18" charset="0"/>
                                  <a:ea typeface="Cambria Math" panose="02040503050406030204" pitchFamily="18" charset="0"/>
                                </a:rPr>
                                <m:t>×</m:t>
                              </m:r>
                            </m:sub>
                          </m:sSub>
                        </m:e>
                      </m:d>
                      <m:r>
                        <a:rPr lang="en-US" b="1" i="1" smtClean="0">
                          <a:solidFill>
                            <a:srgbClr val="7030A0"/>
                          </a:solidFill>
                          <a:latin typeface="Cambria Math" panose="02040503050406030204" pitchFamily="18" charset="0"/>
                        </a:rPr>
                        <m:t>𝑹</m:t>
                      </m:r>
                    </m:oMath>
                  </m:oMathPara>
                </a14:m>
                <a:endParaRPr lang="en-US" b="1" dirty="0">
                  <a:solidFill>
                    <a:srgbClr val="7030A0"/>
                  </a:solidFill>
                </a:endParaRPr>
              </a:p>
            </p:txBody>
          </p:sp>
        </mc:Choice>
        <mc:Fallback xmlns="">
          <p:sp>
            <p:nvSpPr>
              <p:cNvPr id="2054" name="Text Box 33"/>
              <p:cNvSpPr txBox="1">
                <a:spLocks noRot="1" noChangeAspect="1" noMove="1" noResize="1" noEditPoints="1" noAdjustHandles="1" noChangeArrowheads="1" noChangeShapeType="1" noTextEdit="1"/>
              </p:cNvSpPr>
              <p:nvPr/>
            </p:nvSpPr>
            <p:spPr bwMode="auto">
              <a:xfrm>
                <a:off x="6502195" y="989013"/>
                <a:ext cx="3715824" cy="1077218"/>
              </a:xfrm>
              <a:prstGeom prst="rect">
                <a:avLst/>
              </a:prstGeom>
              <a:blipFill>
                <a:blip r:embed="rId3"/>
                <a:stretch>
                  <a:fillRect t="-5814" b="-6977"/>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55" name="Text Box 38"/>
              <p:cNvSpPr txBox="1">
                <a:spLocks noChangeArrowheads="1"/>
              </p:cNvSpPr>
              <p:nvPr/>
            </p:nvSpPr>
            <p:spPr bwMode="auto">
              <a:xfrm>
                <a:off x="6781800" y="2357735"/>
                <a:ext cx="3100464" cy="461665"/>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rPr>
                        <m:t>𝑹</m:t>
                      </m:r>
                      <m:r>
                        <a:rPr lang="en-US" i="1" dirty="0">
                          <a:solidFill>
                            <a:srgbClr val="7030A0"/>
                          </a:solidFill>
                          <a:latin typeface="Cambria Math" panose="02040503050406030204" pitchFamily="18" charset="0"/>
                        </a:rPr>
                        <m:t> = </m:t>
                      </m:r>
                      <m:r>
                        <a:rPr lang="en-US" b="1" i="1" dirty="0">
                          <a:solidFill>
                            <a:srgbClr val="7030A0"/>
                          </a:solidFill>
                          <a:latin typeface="Cambria Math" panose="02040503050406030204" pitchFamily="18" charset="0"/>
                        </a:rPr>
                        <m:t>𝑰</m:t>
                      </m:r>
                      <m:r>
                        <a:rPr lang="en-US" i="1" dirty="0">
                          <a:solidFill>
                            <a:srgbClr val="7030A0"/>
                          </a:solidFill>
                          <a:latin typeface="Cambria Math" panose="02040503050406030204" pitchFamily="18" charset="0"/>
                        </a:rPr>
                        <m:t>	    </m:t>
                      </m:r>
                      <m:r>
                        <a:rPr lang="en-US" b="1" i="1" dirty="0">
                          <a:solidFill>
                            <a:srgbClr val="7030A0"/>
                          </a:solidFill>
                          <a:latin typeface="Cambria Math" panose="02040503050406030204" pitchFamily="18" charset="0"/>
                        </a:rPr>
                        <m:t>𝒕</m:t>
                      </m:r>
                      <m:r>
                        <a:rPr lang="en-US" i="1" dirty="0">
                          <a:solidFill>
                            <a:srgbClr val="7030A0"/>
                          </a:solidFill>
                          <a:latin typeface="Cambria Math" panose="02040503050406030204" pitchFamily="18" charset="0"/>
                        </a:rPr>
                        <m:t> = (</m:t>
                      </m:r>
                      <m:r>
                        <a:rPr lang="en-US" b="0" i="1" dirty="0" smtClean="0">
                          <a:solidFill>
                            <a:srgbClr val="7030A0"/>
                          </a:solidFill>
                          <a:latin typeface="Cambria Math" panose="02040503050406030204" pitchFamily="18" charset="0"/>
                        </a:rPr>
                        <m:t>𝑡</m:t>
                      </m:r>
                      <m:r>
                        <a:rPr lang="en-US" i="1" dirty="0">
                          <a:solidFill>
                            <a:srgbClr val="7030A0"/>
                          </a:solidFill>
                          <a:latin typeface="Cambria Math" panose="02040503050406030204" pitchFamily="18" charset="0"/>
                        </a:rPr>
                        <m:t>, 0, 0)</m:t>
                      </m:r>
                    </m:oMath>
                  </m:oMathPara>
                </a14:m>
                <a:endParaRPr lang="en-US" dirty="0">
                  <a:solidFill>
                    <a:srgbClr val="7030A0"/>
                  </a:solidFill>
                  <a:latin typeface="Times New Roman" pitchFamily="18" charset="0"/>
                </a:endParaRPr>
              </a:p>
            </p:txBody>
          </p:sp>
        </mc:Choice>
        <mc:Fallback xmlns="">
          <p:sp>
            <p:nvSpPr>
              <p:cNvPr id="2055" name="Text Box 38"/>
              <p:cNvSpPr txBox="1">
                <a:spLocks noRot="1" noChangeAspect="1" noMove="1" noResize="1" noEditPoints="1" noAdjustHandles="1" noChangeArrowheads="1" noChangeShapeType="1" noTextEdit="1"/>
              </p:cNvSpPr>
              <p:nvPr/>
            </p:nvSpPr>
            <p:spPr bwMode="auto">
              <a:xfrm>
                <a:off x="6781800" y="2357735"/>
                <a:ext cx="3100464" cy="461665"/>
              </a:xfrm>
              <a:prstGeom prst="rect">
                <a:avLst/>
              </a:prstGeom>
              <a:blipFill>
                <a:blip r:embed="rId4"/>
                <a:stretch>
                  <a:fillRect b="-18919"/>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6489" name="Text Box 41"/>
              <p:cNvSpPr txBox="1">
                <a:spLocks noChangeArrowheads="1"/>
              </p:cNvSpPr>
              <p:nvPr/>
            </p:nvSpPr>
            <p:spPr bwMode="auto">
              <a:xfrm>
                <a:off x="2132190" y="6273969"/>
                <a:ext cx="7927619" cy="461665"/>
              </a:xfrm>
              <a:prstGeom prst="rect">
                <a:avLst/>
              </a:prstGeom>
              <a:noFill/>
              <a:ln w="9525">
                <a:noFill/>
                <a:miter lim="800000"/>
                <a:headEnd/>
                <a:tailEnd/>
              </a:ln>
            </p:spPr>
            <p:txBody>
              <a:bodyPr wrap="none">
                <a:spAutoFit/>
              </a:bodyPr>
              <a:lstStyle/>
              <a:p>
                <a:r>
                  <a:rPr lang="en-US" dirty="0"/>
                  <a:t>The </a:t>
                </a:r>
                <a14:m>
                  <m:oMath xmlns:m="http://schemas.openxmlformats.org/officeDocument/2006/math">
                    <m:r>
                      <a:rPr lang="en-US" i="1" dirty="0" smtClean="0">
                        <a:latin typeface="Cambria Math" panose="02040503050406030204" pitchFamily="18" charset="0"/>
                      </a:rPr>
                      <m:t>𝑦</m:t>
                    </m:r>
                  </m:oMath>
                </a14:m>
                <a:r>
                  <a:rPr lang="en-US" dirty="0"/>
                  <a:t>-coordinates of corresponding points are the same!</a:t>
                </a:r>
              </a:p>
            </p:txBody>
          </p:sp>
        </mc:Choice>
        <mc:Fallback xmlns="">
          <p:sp>
            <p:nvSpPr>
              <p:cNvPr id="616489" name="Text Box 41"/>
              <p:cNvSpPr txBox="1">
                <a:spLocks noRot="1" noChangeAspect="1" noMove="1" noResize="1" noEditPoints="1" noAdjustHandles="1" noChangeArrowheads="1" noChangeShapeType="1" noTextEdit="1"/>
              </p:cNvSpPr>
              <p:nvPr/>
            </p:nvSpPr>
            <p:spPr bwMode="auto">
              <a:xfrm>
                <a:off x="2132190" y="6273969"/>
                <a:ext cx="7927619" cy="461665"/>
              </a:xfrm>
              <a:prstGeom prst="rect">
                <a:avLst/>
              </a:prstGeom>
              <a:blipFill>
                <a:blip r:embed="rId5"/>
                <a:stretch>
                  <a:fillRect l="-1282" t="-8108" r="-160" b="-27027"/>
                </a:stretch>
              </a:blipFill>
              <a:ln w="9525">
                <a:noFill/>
                <a:miter lim="800000"/>
                <a:headEnd/>
                <a:tailEnd/>
              </a:ln>
            </p:spPr>
            <p:txBody>
              <a:bodyPr/>
              <a:lstStyle/>
              <a:p>
                <a:r>
                  <a:rPr lang="en-US">
                    <a:noFill/>
                  </a:rPr>
                  <a:t> </a:t>
                </a:r>
              </a:p>
            </p:txBody>
          </p:sp>
        </mc:Fallback>
      </mc:AlternateContent>
      <p:grpSp>
        <p:nvGrpSpPr>
          <p:cNvPr id="2057" name="Group 42"/>
          <p:cNvGrpSpPr>
            <a:grpSpLocks/>
          </p:cNvGrpSpPr>
          <p:nvPr/>
        </p:nvGrpSpPr>
        <p:grpSpPr bwMode="auto">
          <a:xfrm>
            <a:off x="2057400" y="1033464"/>
            <a:ext cx="3124200" cy="3690937"/>
            <a:chOff x="336" y="603"/>
            <a:chExt cx="2832" cy="3477"/>
          </a:xfrm>
        </p:grpSpPr>
        <p:sp>
          <p:nvSpPr>
            <p:cNvPr id="2062" name="Freeform 43"/>
            <p:cNvSpPr>
              <a:spLocks/>
            </p:cNvSpPr>
            <p:nvPr/>
          </p:nvSpPr>
          <p:spPr bwMode="auto">
            <a:xfrm>
              <a:off x="2193" y="603"/>
              <a:ext cx="769" cy="529"/>
            </a:xfrm>
            <a:custGeom>
              <a:avLst/>
              <a:gdLst>
                <a:gd name="T0" fmla="*/ 53 w 865"/>
                <a:gd name="T1" fmla="*/ 0 h 529"/>
                <a:gd name="T2" fmla="*/ 45 w 865"/>
                <a:gd name="T3" fmla="*/ 24 h 529"/>
                <a:gd name="T4" fmla="*/ 45 w 865"/>
                <a:gd name="T5" fmla="*/ 48 h 529"/>
                <a:gd name="T6" fmla="*/ 30 w 865"/>
                <a:gd name="T7" fmla="*/ 72 h 529"/>
                <a:gd name="T8" fmla="*/ 22 w 865"/>
                <a:gd name="T9" fmla="*/ 96 h 529"/>
                <a:gd name="T10" fmla="*/ 22 w 865"/>
                <a:gd name="T11" fmla="*/ 120 h 529"/>
                <a:gd name="T12" fmla="*/ 22 w 865"/>
                <a:gd name="T13" fmla="*/ 144 h 529"/>
                <a:gd name="T14" fmla="*/ 15 w 865"/>
                <a:gd name="T15" fmla="*/ 168 h 529"/>
                <a:gd name="T16" fmla="*/ 8 w 865"/>
                <a:gd name="T17" fmla="*/ 192 h 529"/>
                <a:gd name="T18" fmla="*/ 0 w 865"/>
                <a:gd name="T19" fmla="*/ 216 h 529"/>
                <a:gd name="T20" fmla="*/ 0 w 865"/>
                <a:gd name="T21" fmla="*/ 240 h 529"/>
                <a:gd name="T22" fmla="*/ 0 w 865"/>
                <a:gd name="T23" fmla="*/ 264 h 529"/>
                <a:gd name="T24" fmla="*/ 8 w 865"/>
                <a:gd name="T25" fmla="*/ 288 h 529"/>
                <a:gd name="T26" fmla="*/ 8 w 865"/>
                <a:gd name="T27" fmla="*/ 312 h 529"/>
                <a:gd name="T28" fmla="*/ 15 w 865"/>
                <a:gd name="T29" fmla="*/ 336 h 529"/>
                <a:gd name="T30" fmla="*/ 15 w 865"/>
                <a:gd name="T31" fmla="*/ 360 h 529"/>
                <a:gd name="T32" fmla="*/ 22 w 865"/>
                <a:gd name="T33" fmla="*/ 384 h 529"/>
                <a:gd name="T34" fmla="*/ 22 w 865"/>
                <a:gd name="T35" fmla="*/ 408 h 529"/>
                <a:gd name="T36" fmla="*/ 30 w 865"/>
                <a:gd name="T37" fmla="*/ 432 h 529"/>
                <a:gd name="T38" fmla="*/ 37 w 865"/>
                <a:gd name="T39" fmla="*/ 456 h 529"/>
                <a:gd name="T40" fmla="*/ 532 w 865"/>
                <a:gd name="T41" fmla="*/ 528 h 529"/>
                <a:gd name="T42" fmla="*/ 502 w 865"/>
                <a:gd name="T43" fmla="*/ 480 h 529"/>
                <a:gd name="T44" fmla="*/ 495 w 865"/>
                <a:gd name="T45" fmla="*/ 456 h 529"/>
                <a:gd name="T46" fmla="*/ 487 w 865"/>
                <a:gd name="T47" fmla="*/ 420 h 529"/>
                <a:gd name="T48" fmla="*/ 480 w 865"/>
                <a:gd name="T49" fmla="*/ 396 h 529"/>
                <a:gd name="T50" fmla="*/ 472 w 865"/>
                <a:gd name="T51" fmla="*/ 372 h 529"/>
                <a:gd name="T52" fmla="*/ 465 w 865"/>
                <a:gd name="T53" fmla="*/ 348 h 529"/>
                <a:gd name="T54" fmla="*/ 465 w 865"/>
                <a:gd name="T55" fmla="*/ 324 h 529"/>
                <a:gd name="T56" fmla="*/ 465 w 865"/>
                <a:gd name="T57" fmla="*/ 288 h 529"/>
                <a:gd name="T58" fmla="*/ 465 w 865"/>
                <a:gd name="T59" fmla="*/ 264 h 529"/>
                <a:gd name="T60" fmla="*/ 465 w 865"/>
                <a:gd name="T61" fmla="*/ 240 h 529"/>
                <a:gd name="T62" fmla="*/ 480 w 865"/>
                <a:gd name="T63" fmla="*/ 216 h 529"/>
                <a:gd name="T64" fmla="*/ 480 w 865"/>
                <a:gd name="T65" fmla="*/ 192 h 529"/>
                <a:gd name="T66" fmla="*/ 487 w 865"/>
                <a:gd name="T67" fmla="*/ 168 h 529"/>
                <a:gd name="T68" fmla="*/ 502 w 865"/>
                <a:gd name="T69" fmla="*/ 156 h 529"/>
                <a:gd name="T70" fmla="*/ 502 w 865"/>
                <a:gd name="T71" fmla="*/ 132 h 529"/>
                <a:gd name="T72" fmla="*/ 517 w 865"/>
                <a:gd name="T73" fmla="*/ 108 h 529"/>
                <a:gd name="T74" fmla="*/ 532 w 865"/>
                <a:gd name="T75" fmla="*/ 96 h 529"/>
                <a:gd name="T76" fmla="*/ 540 w 865"/>
                <a:gd name="T77" fmla="*/ 72 h 529"/>
                <a:gd name="T78" fmla="*/ 53 w 865"/>
                <a:gd name="T79" fmla="*/ 0 h 5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65"/>
                <a:gd name="T121" fmla="*/ 0 h 529"/>
                <a:gd name="T122" fmla="*/ 865 w 865"/>
                <a:gd name="T123" fmla="*/ 529 h 52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65" h="529">
                  <a:moveTo>
                    <a:pt x="84" y="0"/>
                  </a:moveTo>
                  <a:lnTo>
                    <a:pt x="72" y="24"/>
                  </a:lnTo>
                  <a:lnTo>
                    <a:pt x="72" y="48"/>
                  </a:lnTo>
                  <a:lnTo>
                    <a:pt x="48" y="72"/>
                  </a:lnTo>
                  <a:lnTo>
                    <a:pt x="36" y="96"/>
                  </a:lnTo>
                  <a:lnTo>
                    <a:pt x="36" y="120"/>
                  </a:lnTo>
                  <a:lnTo>
                    <a:pt x="36" y="144"/>
                  </a:lnTo>
                  <a:lnTo>
                    <a:pt x="24" y="168"/>
                  </a:lnTo>
                  <a:lnTo>
                    <a:pt x="12" y="192"/>
                  </a:lnTo>
                  <a:lnTo>
                    <a:pt x="0" y="216"/>
                  </a:lnTo>
                  <a:lnTo>
                    <a:pt x="0" y="240"/>
                  </a:lnTo>
                  <a:lnTo>
                    <a:pt x="0" y="264"/>
                  </a:lnTo>
                  <a:lnTo>
                    <a:pt x="12" y="288"/>
                  </a:lnTo>
                  <a:lnTo>
                    <a:pt x="12" y="312"/>
                  </a:lnTo>
                  <a:lnTo>
                    <a:pt x="24" y="336"/>
                  </a:lnTo>
                  <a:lnTo>
                    <a:pt x="24" y="360"/>
                  </a:lnTo>
                  <a:lnTo>
                    <a:pt x="36" y="384"/>
                  </a:lnTo>
                  <a:lnTo>
                    <a:pt x="36" y="408"/>
                  </a:lnTo>
                  <a:lnTo>
                    <a:pt x="48" y="432"/>
                  </a:lnTo>
                  <a:lnTo>
                    <a:pt x="60" y="456"/>
                  </a:lnTo>
                  <a:lnTo>
                    <a:pt x="852" y="528"/>
                  </a:lnTo>
                  <a:lnTo>
                    <a:pt x="804" y="480"/>
                  </a:lnTo>
                  <a:lnTo>
                    <a:pt x="792" y="456"/>
                  </a:lnTo>
                  <a:lnTo>
                    <a:pt x="780" y="420"/>
                  </a:lnTo>
                  <a:lnTo>
                    <a:pt x="768" y="396"/>
                  </a:lnTo>
                  <a:lnTo>
                    <a:pt x="756" y="372"/>
                  </a:lnTo>
                  <a:lnTo>
                    <a:pt x="744" y="348"/>
                  </a:lnTo>
                  <a:lnTo>
                    <a:pt x="744" y="324"/>
                  </a:lnTo>
                  <a:lnTo>
                    <a:pt x="744" y="288"/>
                  </a:lnTo>
                  <a:lnTo>
                    <a:pt x="744" y="264"/>
                  </a:lnTo>
                  <a:lnTo>
                    <a:pt x="744" y="240"/>
                  </a:lnTo>
                  <a:lnTo>
                    <a:pt x="768" y="216"/>
                  </a:lnTo>
                  <a:lnTo>
                    <a:pt x="768" y="192"/>
                  </a:lnTo>
                  <a:lnTo>
                    <a:pt x="780" y="168"/>
                  </a:lnTo>
                  <a:lnTo>
                    <a:pt x="804" y="156"/>
                  </a:lnTo>
                  <a:lnTo>
                    <a:pt x="804" y="132"/>
                  </a:lnTo>
                  <a:lnTo>
                    <a:pt x="828" y="108"/>
                  </a:lnTo>
                  <a:lnTo>
                    <a:pt x="852" y="96"/>
                  </a:lnTo>
                  <a:lnTo>
                    <a:pt x="864" y="72"/>
                  </a:lnTo>
                  <a:lnTo>
                    <a:pt x="84" y="0"/>
                  </a:lnTo>
                </a:path>
              </a:pathLst>
            </a:custGeom>
            <a:gradFill rotWithShape="0">
              <a:gsLst>
                <a:gs pos="0">
                  <a:srgbClr val="012501"/>
                </a:gs>
                <a:gs pos="100000">
                  <a:srgbClr val="037C03"/>
                </a:gs>
              </a:gsLst>
              <a:lin ang="18900000" scaled="1"/>
            </a:gradFill>
            <a:ln w="9525" cap="rnd">
              <a:noFill/>
              <a:round/>
              <a:headEnd/>
              <a:tailEnd/>
            </a:ln>
          </p:spPr>
          <p:txBody>
            <a:bodyPr/>
            <a:lstStyle/>
            <a:p>
              <a:endParaRPr lang="en-US"/>
            </a:p>
          </p:txBody>
        </p:sp>
        <p:sp>
          <p:nvSpPr>
            <p:cNvPr id="2063" name="Line 44"/>
            <p:cNvSpPr>
              <a:spLocks noChangeShapeType="1"/>
            </p:cNvSpPr>
            <p:nvPr/>
          </p:nvSpPr>
          <p:spPr bwMode="auto">
            <a:xfrm>
              <a:off x="561" y="2715"/>
              <a:ext cx="2048" cy="1152"/>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064" name="Freeform 45"/>
            <p:cNvSpPr>
              <a:spLocks/>
            </p:cNvSpPr>
            <p:nvPr/>
          </p:nvSpPr>
          <p:spPr bwMode="auto">
            <a:xfrm>
              <a:off x="966" y="768"/>
              <a:ext cx="1557" cy="1551"/>
            </a:xfrm>
            <a:custGeom>
              <a:avLst/>
              <a:gdLst>
                <a:gd name="T0" fmla="*/ 0 w 1557"/>
                <a:gd name="T1" fmla="*/ 1551 h 1551"/>
                <a:gd name="T2" fmla="*/ 1557 w 1557"/>
                <a:gd name="T3" fmla="*/ 0 h 1551"/>
                <a:gd name="T4" fmla="*/ 0 60000 65536"/>
                <a:gd name="T5" fmla="*/ 0 60000 65536"/>
                <a:gd name="T6" fmla="*/ 0 w 1557"/>
                <a:gd name="T7" fmla="*/ 0 h 1551"/>
                <a:gd name="T8" fmla="*/ 1557 w 1557"/>
                <a:gd name="T9" fmla="*/ 1551 h 1551"/>
              </a:gdLst>
              <a:ahLst/>
              <a:cxnLst>
                <a:cxn ang="T4">
                  <a:pos x="T0" y="T1"/>
                </a:cxn>
                <a:cxn ang="T5">
                  <a:pos x="T2" y="T3"/>
                </a:cxn>
              </a:cxnLst>
              <a:rect l="T6" t="T7" r="T8" b="T9"/>
              <a:pathLst>
                <a:path w="1557" h="1551">
                  <a:moveTo>
                    <a:pt x="0" y="1551"/>
                  </a:moveTo>
                  <a:lnTo>
                    <a:pt x="1557" y="0"/>
                  </a:lnTo>
                </a:path>
              </a:pathLst>
            </a:custGeom>
            <a:noFill/>
            <a:ln w="12700">
              <a:solidFill>
                <a:schemeClr val="tx1"/>
              </a:solidFill>
              <a:round/>
              <a:headEnd type="none" w="sm" len="sm"/>
              <a:tailEnd type="none" w="sm" len="sm"/>
            </a:ln>
          </p:spPr>
          <p:txBody>
            <a:bodyPr wrap="none" anchor="ctr"/>
            <a:lstStyle/>
            <a:p>
              <a:endParaRPr lang="en-US"/>
            </a:p>
          </p:txBody>
        </p:sp>
        <p:sp>
          <p:nvSpPr>
            <p:cNvPr id="2065" name="Freeform 46"/>
            <p:cNvSpPr>
              <a:spLocks/>
            </p:cNvSpPr>
            <p:nvPr/>
          </p:nvSpPr>
          <p:spPr bwMode="auto">
            <a:xfrm>
              <a:off x="433" y="1569"/>
              <a:ext cx="769" cy="1261"/>
            </a:xfrm>
            <a:custGeom>
              <a:avLst/>
              <a:gdLst>
                <a:gd name="T0" fmla="*/ 0 w 865"/>
                <a:gd name="T1" fmla="*/ 828 h 1261"/>
                <a:gd name="T2" fmla="*/ 540 w 865"/>
                <a:gd name="T3" fmla="*/ 1260 h 1261"/>
                <a:gd name="T4" fmla="*/ 540 w 865"/>
                <a:gd name="T5" fmla="*/ 414 h 1261"/>
                <a:gd name="T6" fmla="*/ 0 w 865"/>
                <a:gd name="T7" fmla="*/ 0 h 1261"/>
                <a:gd name="T8" fmla="*/ 0 w 865"/>
                <a:gd name="T9" fmla="*/ 828 h 1261"/>
                <a:gd name="T10" fmla="*/ 0 60000 65536"/>
                <a:gd name="T11" fmla="*/ 0 60000 65536"/>
                <a:gd name="T12" fmla="*/ 0 60000 65536"/>
                <a:gd name="T13" fmla="*/ 0 60000 65536"/>
                <a:gd name="T14" fmla="*/ 0 60000 65536"/>
                <a:gd name="T15" fmla="*/ 0 w 865"/>
                <a:gd name="T16" fmla="*/ 0 h 1261"/>
                <a:gd name="T17" fmla="*/ 865 w 865"/>
                <a:gd name="T18" fmla="*/ 1261 h 1261"/>
              </a:gdLst>
              <a:ahLst/>
              <a:cxnLst>
                <a:cxn ang="T10">
                  <a:pos x="T0" y="T1"/>
                </a:cxn>
                <a:cxn ang="T11">
                  <a:pos x="T2" y="T3"/>
                </a:cxn>
                <a:cxn ang="T12">
                  <a:pos x="T4" y="T5"/>
                </a:cxn>
                <a:cxn ang="T13">
                  <a:pos x="T6" y="T7"/>
                </a:cxn>
                <a:cxn ang="T14">
                  <a:pos x="T8" y="T9"/>
                </a:cxn>
              </a:cxnLst>
              <a:rect l="T15" t="T16" r="T17" b="T18"/>
              <a:pathLst>
                <a:path w="865" h="1261">
                  <a:moveTo>
                    <a:pt x="0" y="828"/>
                  </a:moveTo>
                  <a:lnTo>
                    <a:pt x="864" y="1260"/>
                  </a:lnTo>
                  <a:lnTo>
                    <a:pt x="864" y="414"/>
                  </a:lnTo>
                  <a:lnTo>
                    <a:pt x="0" y="0"/>
                  </a:lnTo>
                  <a:lnTo>
                    <a:pt x="0" y="828"/>
                  </a:lnTo>
                </a:path>
              </a:pathLst>
            </a:custGeom>
            <a:solidFill>
              <a:srgbClr val="FEBF02"/>
            </a:solidFill>
            <a:ln w="12700" cap="rnd">
              <a:solidFill>
                <a:schemeClr val="bg2"/>
              </a:solidFill>
              <a:round/>
              <a:headEnd/>
              <a:tailEnd/>
            </a:ln>
          </p:spPr>
          <p:txBody>
            <a:bodyPr/>
            <a:lstStyle/>
            <a:p>
              <a:endParaRPr lang="en-US"/>
            </a:p>
          </p:txBody>
        </p:sp>
        <p:sp>
          <p:nvSpPr>
            <p:cNvPr id="2066" name="Freeform 47"/>
            <p:cNvSpPr>
              <a:spLocks/>
            </p:cNvSpPr>
            <p:nvPr/>
          </p:nvSpPr>
          <p:spPr bwMode="auto">
            <a:xfrm>
              <a:off x="2514" y="768"/>
              <a:ext cx="74" cy="2463"/>
            </a:xfrm>
            <a:custGeom>
              <a:avLst/>
              <a:gdLst>
                <a:gd name="T0" fmla="*/ 74 w 74"/>
                <a:gd name="T1" fmla="*/ 2463 h 2463"/>
                <a:gd name="T2" fmla="*/ 0 w 74"/>
                <a:gd name="T3" fmla="*/ 0 h 2463"/>
                <a:gd name="T4" fmla="*/ 0 60000 65536"/>
                <a:gd name="T5" fmla="*/ 0 60000 65536"/>
                <a:gd name="T6" fmla="*/ 0 w 74"/>
                <a:gd name="T7" fmla="*/ 0 h 2463"/>
                <a:gd name="T8" fmla="*/ 74 w 74"/>
                <a:gd name="T9" fmla="*/ 2463 h 2463"/>
              </a:gdLst>
              <a:ahLst/>
              <a:cxnLst>
                <a:cxn ang="T4">
                  <a:pos x="T0" y="T1"/>
                </a:cxn>
                <a:cxn ang="T5">
                  <a:pos x="T2" y="T3"/>
                </a:cxn>
              </a:cxnLst>
              <a:rect l="T6" t="T7" r="T8" b="T9"/>
              <a:pathLst>
                <a:path w="74" h="2463">
                  <a:moveTo>
                    <a:pt x="74" y="2463"/>
                  </a:moveTo>
                  <a:lnTo>
                    <a:pt x="0" y="0"/>
                  </a:lnTo>
                </a:path>
              </a:pathLst>
            </a:custGeom>
            <a:noFill/>
            <a:ln w="12700">
              <a:solidFill>
                <a:schemeClr val="tx1"/>
              </a:solidFill>
              <a:round/>
              <a:headEnd type="none" w="sm" len="sm"/>
              <a:tailEnd type="none" w="sm" len="sm"/>
            </a:ln>
          </p:spPr>
          <p:txBody>
            <a:bodyPr wrap="none" anchor="ctr"/>
            <a:lstStyle/>
            <a:p>
              <a:endParaRPr lang="en-US"/>
            </a:p>
          </p:txBody>
        </p:sp>
        <p:sp>
          <p:nvSpPr>
            <p:cNvPr id="2067" name="Freeform 48"/>
            <p:cNvSpPr>
              <a:spLocks/>
            </p:cNvSpPr>
            <p:nvPr/>
          </p:nvSpPr>
          <p:spPr bwMode="auto">
            <a:xfrm>
              <a:off x="2396" y="2651"/>
              <a:ext cx="769" cy="1261"/>
            </a:xfrm>
            <a:custGeom>
              <a:avLst/>
              <a:gdLst>
                <a:gd name="T0" fmla="*/ 0 w 865"/>
                <a:gd name="T1" fmla="*/ 828 h 1261"/>
                <a:gd name="T2" fmla="*/ 540 w 865"/>
                <a:gd name="T3" fmla="*/ 1260 h 1261"/>
                <a:gd name="T4" fmla="*/ 540 w 865"/>
                <a:gd name="T5" fmla="*/ 414 h 1261"/>
                <a:gd name="T6" fmla="*/ 0 w 865"/>
                <a:gd name="T7" fmla="*/ 0 h 1261"/>
                <a:gd name="T8" fmla="*/ 0 w 865"/>
                <a:gd name="T9" fmla="*/ 828 h 1261"/>
                <a:gd name="T10" fmla="*/ 0 60000 65536"/>
                <a:gd name="T11" fmla="*/ 0 60000 65536"/>
                <a:gd name="T12" fmla="*/ 0 60000 65536"/>
                <a:gd name="T13" fmla="*/ 0 60000 65536"/>
                <a:gd name="T14" fmla="*/ 0 60000 65536"/>
                <a:gd name="T15" fmla="*/ 0 w 865"/>
                <a:gd name="T16" fmla="*/ 0 h 1261"/>
                <a:gd name="T17" fmla="*/ 865 w 865"/>
                <a:gd name="T18" fmla="*/ 1261 h 1261"/>
              </a:gdLst>
              <a:ahLst/>
              <a:cxnLst>
                <a:cxn ang="T10">
                  <a:pos x="T0" y="T1"/>
                </a:cxn>
                <a:cxn ang="T11">
                  <a:pos x="T2" y="T3"/>
                </a:cxn>
                <a:cxn ang="T12">
                  <a:pos x="T4" y="T5"/>
                </a:cxn>
                <a:cxn ang="T13">
                  <a:pos x="T6" y="T7"/>
                </a:cxn>
                <a:cxn ang="T14">
                  <a:pos x="T8" y="T9"/>
                </a:cxn>
              </a:cxnLst>
              <a:rect l="T15" t="T16" r="T17" b="T18"/>
              <a:pathLst>
                <a:path w="865" h="1261">
                  <a:moveTo>
                    <a:pt x="0" y="828"/>
                  </a:moveTo>
                  <a:lnTo>
                    <a:pt x="864" y="1260"/>
                  </a:lnTo>
                  <a:lnTo>
                    <a:pt x="864" y="414"/>
                  </a:lnTo>
                  <a:lnTo>
                    <a:pt x="0" y="0"/>
                  </a:lnTo>
                  <a:lnTo>
                    <a:pt x="0" y="828"/>
                  </a:lnTo>
                </a:path>
              </a:pathLst>
            </a:custGeom>
            <a:solidFill>
              <a:srgbClr val="FEBF02"/>
            </a:solidFill>
            <a:ln w="12700" cap="rnd">
              <a:solidFill>
                <a:schemeClr val="bg2"/>
              </a:solidFill>
              <a:round/>
              <a:headEnd/>
              <a:tailEnd/>
            </a:ln>
          </p:spPr>
          <p:txBody>
            <a:bodyPr/>
            <a:lstStyle/>
            <a:p>
              <a:endParaRPr lang="en-US"/>
            </a:p>
          </p:txBody>
        </p:sp>
        <p:sp>
          <p:nvSpPr>
            <p:cNvPr id="2068" name="Line 49"/>
            <p:cNvSpPr>
              <a:spLocks noChangeShapeType="1"/>
            </p:cNvSpPr>
            <p:nvPr/>
          </p:nvSpPr>
          <p:spPr bwMode="auto">
            <a:xfrm flipV="1">
              <a:off x="561" y="2319"/>
              <a:ext cx="405" cy="396"/>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069" name="Line 50"/>
            <p:cNvSpPr>
              <a:spLocks noChangeShapeType="1"/>
            </p:cNvSpPr>
            <p:nvPr/>
          </p:nvSpPr>
          <p:spPr bwMode="auto">
            <a:xfrm flipH="1" flipV="1">
              <a:off x="2588" y="3231"/>
              <a:ext cx="21" cy="636"/>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070" name="Freeform 51"/>
            <p:cNvSpPr>
              <a:spLocks/>
            </p:cNvSpPr>
            <p:nvPr/>
          </p:nvSpPr>
          <p:spPr bwMode="auto">
            <a:xfrm>
              <a:off x="336" y="2684"/>
              <a:ext cx="248" cy="244"/>
            </a:xfrm>
            <a:custGeom>
              <a:avLst/>
              <a:gdLst>
                <a:gd name="T0" fmla="*/ 0 w 279"/>
                <a:gd name="T1" fmla="*/ 243 h 244"/>
                <a:gd name="T2" fmla="*/ 92 w 279"/>
                <a:gd name="T3" fmla="*/ 1 h 244"/>
                <a:gd name="T4" fmla="*/ 100 w 279"/>
                <a:gd name="T5" fmla="*/ 0 h 244"/>
                <a:gd name="T6" fmla="*/ 104 w 279"/>
                <a:gd name="T7" fmla="*/ 3 h 244"/>
                <a:gd name="T8" fmla="*/ 104 w 279"/>
                <a:gd name="T9" fmla="*/ 6 h 244"/>
                <a:gd name="T10" fmla="*/ 108 w 279"/>
                <a:gd name="T11" fmla="*/ 5 h 244"/>
                <a:gd name="T12" fmla="*/ 110 w 279"/>
                <a:gd name="T13" fmla="*/ 9 h 244"/>
                <a:gd name="T14" fmla="*/ 114 w 279"/>
                <a:gd name="T15" fmla="*/ 7 h 244"/>
                <a:gd name="T16" fmla="*/ 116 w 279"/>
                <a:gd name="T17" fmla="*/ 12 h 244"/>
                <a:gd name="T18" fmla="*/ 118 w 279"/>
                <a:gd name="T19" fmla="*/ 13 h 244"/>
                <a:gd name="T20" fmla="*/ 123 w 279"/>
                <a:gd name="T21" fmla="*/ 14 h 244"/>
                <a:gd name="T22" fmla="*/ 125 w 279"/>
                <a:gd name="T23" fmla="*/ 15 h 244"/>
                <a:gd name="T24" fmla="*/ 128 w 279"/>
                <a:gd name="T25" fmla="*/ 19 h 244"/>
                <a:gd name="T26" fmla="*/ 132 w 279"/>
                <a:gd name="T27" fmla="*/ 20 h 244"/>
                <a:gd name="T28" fmla="*/ 134 w 279"/>
                <a:gd name="T29" fmla="*/ 23 h 244"/>
                <a:gd name="T30" fmla="*/ 139 w 279"/>
                <a:gd name="T31" fmla="*/ 25 h 244"/>
                <a:gd name="T32" fmla="*/ 141 w 279"/>
                <a:gd name="T33" fmla="*/ 29 h 244"/>
                <a:gd name="T34" fmla="*/ 143 w 279"/>
                <a:gd name="T35" fmla="*/ 32 h 244"/>
                <a:gd name="T36" fmla="*/ 144 w 279"/>
                <a:gd name="T37" fmla="*/ 36 h 244"/>
                <a:gd name="T38" fmla="*/ 147 w 279"/>
                <a:gd name="T39" fmla="*/ 39 h 244"/>
                <a:gd name="T40" fmla="*/ 148 w 279"/>
                <a:gd name="T41" fmla="*/ 45 h 244"/>
                <a:gd name="T42" fmla="*/ 151 w 279"/>
                <a:gd name="T43" fmla="*/ 46 h 244"/>
                <a:gd name="T44" fmla="*/ 155 w 279"/>
                <a:gd name="T45" fmla="*/ 55 h 244"/>
                <a:gd name="T46" fmla="*/ 155 w 279"/>
                <a:gd name="T47" fmla="*/ 58 h 244"/>
                <a:gd name="T48" fmla="*/ 160 w 279"/>
                <a:gd name="T49" fmla="*/ 63 h 244"/>
                <a:gd name="T50" fmla="*/ 160 w 279"/>
                <a:gd name="T51" fmla="*/ 67 h 244"/>
                <a:gd name="T52" fmla="*/ 163 w 279"/>
                <a:gd name="T53" fmla="*/ 71 h 244"/>
                <a:gd name="T54" fmla="*/ 163 w 279"/>
                <a:gd name="T55" fmla="*/ 75 h 244"/>
                <a:gd name="T56" fmla="*/ 165 w 279"/>
                <a:gd name="T57" fmla="*/ 81 h 244"/>
                <a:gd name="T58" fmla="*/ 165 w 279"/>
                <a:gd name="T59" fmla="*/ 86 h 244"/>
                <a:gd name="T60" fmla="*/ 166 w 279"/>
                <a:gd name="T61" fmla="*/ 90 h 244"/>
                <a:gd name="T62" fmla="*/ 166 w 279"/>
                <a:gd name="T63" fmla="*/ 95 h 244"/>
                <a:gd name="T64" fmla="*/ 167 w 279"/>
                <a:gd name="T65" fmla="*/ 99 h 244"/>
                <a:gd name="T66" fmla="*/ 167 w 279"/>
                <a:gd name="T67" fmla="*/ 103 h 244"/>
                <a:gd name="T68" fmla="*/ 167 w 279"/>
                <a:gd name="T69" fmla="*/ 109 h 244"/>
                <a:gd name="T70" fmla="*/ 167 w 279"/>
                <a:gd name="T71" fmla="*/ 113 h 244"/>
                <a:gd name="T72" fmla="*/ 171 w 279"/>
                <a:gd name="T73" fmla="*/ 119 h 244"/>
                <a:gd name="T74" fmla="*/ 172 w 279"/>
                <a:gd name="T75" fmla="*/ 124 h 244"/>
                <a:gd name="T76" fmla="*/ 172 w 279"/>
                <a:gd name="T77" fmla="*/ 128 h 244"/>
                <a:gd name="T78" fmla="*/ 172 w 279"/>
                <a:gd name="T79" fmla="*/ 134 h 244"/>
                <a:gd name="T80" fmla="*/ 173 w 279"/>
                <a:gd name="T81" fmla="*/ 138 h 244"/>
                <a:gd name="T82" fmla="*/ 173 w 279"/>
                <a:gd name="T83" fmla="*/ 143 h 244"/>
                <a:gd name="T84" fmla="*/ 173 w 279"/>
                <a:gd name="T85" fmla="*/ 147 h 244"/>
                <a:gd name="T86" fmla="*/ 172 w 279"/>
                <a:gd name="T87" fmla="*/ 153 h 244"/>
                <a:gd name="T88" fmla="*/ 172 w 279"/>
                <a:gd name="T89" fmla="*/ 156 h 244"/>
                <a:gd name="T90" fmla="*/ 173 w 279"/>
                <a:gd name="T91" fmla="*/ 162 h 244"/>
                <a:gd name="T92" fmla="*/ 174 w 279"/>
                <a:gd name="T93" fmla="*/ 167 h 244"/>
                <a:gd name="T94" fmla="*/ 172 w 279"/>
                <a:gd name="T95" fmla="*/ 172 h 244"/>
                <a:gd name="T96" fmla="*/ 169 w 279"/>
                <a:gd name="T97" fmla="*/ 181 h 244"/>
                <a:gd name="T98" fmla="*/ 0 w 279"/>
                <a:gd name="T99" fmla="*/ 243 h 2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9"/>
                <a:gd name="T151" fmla="*/ 0 h 244"/>
                <a:gd name="T152" fmla="*/ 279 w 279"/>
                <a:gd name="T153" fmla="*/ 244 h 2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9" h="244">
                  <a:moveTo>
                    <a:pt x="0" y="243"/>
                  </a:moveTo>
                  <a:lnTo>
                    <a:pt x="148" y="1"/>
                  </a:lnTo>
                  <a:lnTo>
                    <a:pt x="160" y="0"/>
                  </a:lnTo>
                  <a:lnTo>
                    <a:pt x="167" y="3"/>
                  </a:lnTo>
                  <a:lnTo>
                    <a:pt x="168" y="6"/>
                  </a:lnTo>
                  <a:lnTo>
                    <a:pt x="173" y="5"/>
                  </a:lnTo>
                  <a:lnTo>
                    <a:pt x="177" y="9"/>
                  </a:lnTo>
                  <a:lnTo>
                    <a:pt x="182" y="7"/>
                  </a:lnTo>
                  <a:lnTo>
                    <a:pt x="184" y="12"/>
                  </a:lnTo>
                  <a:lnTo>
                    <a:pt x="190" y="13"/>
                  </a:lnTo>
                  <a:lnTo>
                    <a:pt x="196" y="14"/>
                  </a:lnTo>
                  <a:lnTo>
                    <a:pt x="201" y="15"/>
                  </a:lnTo>
                  <a:lnTo>
                    <a:pt x="205" y="19"/>
                  </a:lnTo>
                  <a:lnTo>
                    <a:pt x="210" y="20"/>
                  </a:lnTo>
                  <a:lnTo>
                    <a:pt x="215" y="23"/>
                  </a:lnTo>
                  <a:lnTo>
                    <a:pt x="222" y="25"/>
                  </a:lnTo>
                  <a:lnTo>
                    <a:pt x="226" y="29"/>
                  </a:lnTo>
                  <a:lnTo>
                    <a:pt x="229" y="32"/>
                  </a:lnTo>
                  <a:lnTo>
                    <a:pt x="231" y="36"/>
                  </a:lnTo>
                  <a:lnTo>
                    <a:pt x="235" y="39"/>
                  </a:lnTo>
                  <a:lnTo>
                    <a:pt x="238" y="45"/>
                  </a:lnTo>
                  <a:lnTo>
                    <a:pt x="242" y="46"/>
                  </a:lnTo>
                  <a:lnTo>
                    <a:pt x="248" y="55"/>
                  </a:lnTo>
                  <a:lnTo>
                    <a:pt x="249" y="58"/>
                  </a:lnTo>
                  <a:lnTo>
                    <a:pt x="255" y="63"/>
                  </a:lnTo>
                  <a:lnTo>
                    <a:pt x="256" y="67"/>
                  </a:lnTo>
                  <a:lnTo>
                    <a:pt x="261" y="71"/>
                  </a:lnTo>
                  <a:lnTo>
                    <a:pt x="261" y="75"/>
                  </a:lnTo>
                  <a:lnTo>
                    <a:pt x="264" y="81"/>
                  </a:lnTo>
                  <a:lnTo>
                    <a:pt x="264" y="86"/>
                  </a:lnTo>
                  <a:lnTo>
                    <a:pt x="266" y="90"/>
                  </a:lnTo>
                  <a:lnTo>
                    <a:pt x="266" y="95"/>
                  </a:lnTo>
                  <a:lnTo>
                    <a:pt x="268" y="99"/>
                  </a:lnTo>
                  <a:lnTo>
                    <a:pt x="267" y="103"/>
                  </a:lnTo>
                  <a:lnTo>
                    <a:pt x="268" y="109"/>
                  </a:lnTo>
                  <a:lnTo>
                    <a:pt x="269" y="113"/>
                  </a:lnTo>
                  <a:lnTo>
                    <a:pt x="273" y="119"/>
                  </a:lnTo>
                  <a:lnTo>
                    <a:pt x="274" y="124"/>
                  </a:lnTo>
                  <a:lnTo>
                    <a:pt x="275" y="128"/>
                  </a:lnTo>
                  <a:lnTo>
                    <a:pt x="276" y="134"/>
                  </a:lnTo>
                  <a:lnTo>
                    <a:pt x="277" y="138"/>
                  </a:lnTo>
                  <a:lnTo>
                    <a:pt x="277" y="143"/>
                  </a:lnTo>
                  <a:lnTo>
                    <a:pt x="277" y="147"/>
                  </a:lnTo>
                  <a:lnTo>
                    <a:pt x="274" y="153"/>
                  </a:lnTo>
                  <a:lnTo>
                    <a:pt x="276" y="156"/>
                  </a:lnTo>
                  <a:lnTo>
                    <a:pt x="277" y="162"/>
                  </a:lnTo>
                  <a:lnTo>
                    <a:pt x="278" y="167"/>
                  </a:lnTo>
                  <a:lnTo>
                    <a:pt x="275" y="172"/>
                  </a:lnTo>
                  <a:lnTo>
                    <a:pt x="271" y="181"/>
                  </a:lnTo>
                  <a:lnTo>
                    <a:pt x="0" y="243"/>
                  </a:lnTo>
                </a:path>
              </a:pathLst>
            </a:custGeom>
            <a:noFill/>
            <a:ln w="9525" cap="rnd">
              <a:noFill/>
              <a:round/>
              <a:headEnd/>
              <a:tailEnd/>
            </a:ln>
          </p:spPr>
          <p:txBody>
            <a:bodyPr/>
            <a:lstStyle/>
            <a:p>
              <a:endParaRPr lang="en-US"/>
            </a:p>
          </p:txBody>
        </p:sp>
        <p:sp>
          <p:nvSpPr>
            <p:cNvPr id="2071" name="Arc 52"/>
            <p:cNvSpPr>
              <a:spLocks/>
            </p:cNvSpPr>
            <p:nvPr/>
          </p:nvSpPr>
          <p:spPr bwMode="auto">
            <a:xfrm rot="720000">
              <a:off x="462" y="2694"/>
              <a:ext cx="133" cy="149"/>
            </a:xfrm>
            <a:custGeom>
              <a:avLst/>
              <a:gdLst>
                <a:gd name="T0" fmla="*/ 0 w 21745"/>
                <a:gd name="T1" fmla="*/ 0 h 21600"/>
                <a:gd name="T2" fmla="*/ 0 w 21745"/>
                <a:gd name="T3" fmla="*/ 0 h 21600"/>
                <a:gd name="T4" fmla="*/ 0 w 21745"/>
                <a:gd name="T5" fmla="*/ 0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noFill/>
            <a:ln w="25400" cap="rnd">
              <a:solidFill>
                <a:schemeClr val="tx1"/>
              </a:solidFill>
              <a:round/>
              <a:headEnd type="none" w="sm" len="sm"/>
              <a:tailEnd type="none" w="sm" len="sm"/>
            </a:ln>
          </p:spPr>
          <p:txBody>
            <a:bodyPr wrap="none" anchor="ctr"/>
            <a:lstStyle/>
            <a:p>
              <a:endParaRPr lang="en-US"/>
            </a:p>
          </p:txBody>
        </p:sp>
        <p:sp>
          <p:nvSpPr>
            <p:cNvPr id="2072" name="Line 53"/>
            <p:cNvSpPr>
              <a:spLocks noChangeShapeType="1"/>
            </p:cNvSpPr>
            <p:nvPr/>
          </p:nvSpPr>
          <p:spPr bwMode="auto">
            <a:xfrm flipH="1">
              <a:off x="336" y="2580"/>
              <a:ext cx="191" cy="347"/>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2073" name="Oval 54"/>
            <p:cNvSpPr>
              <a:spLocks noChangeArrowheads="1"/>
            </p:cNvSpPr>
            <p:nvPr/>
          </p:nvSpPr>
          <p:spPr bwMode="auto">
            <a:xfrm rot="-1860000">
              <a:off x="511" y="2697"/>
              <a:ext cx="63" cy="125"/>
            </a:xfrm>
            <a:prstGeom prst="ellipse">
              <a:avLst/>
            </a:prstGeom>
            <a:solidFill>
              <a:schemeClr val="tx1"/>
            </a:solidFill>
            <a:ln w="12700">
              <a:solidFill>
                <a:schemeClr val="tx1"/>
              </a:solidFill>
              <a:round/>
              <a:headEnd/>
              <a:tailEnd/>
            </a:ln>
          </p:spPr>
          <p:txBody>
            <a:bodyPr wrap="none" anchor="ctr"/>
            <a:lstStyle/>
            <a:p>
              <a:endParaRPr lang="en-US"/>
            </a:p>
          </p:txBody>
        </p:sp>
        <p:sp>
          <p:nvSpPr>
            <p:cNvPr id="2074" name="Line 55"/>
            <p:cNvSpPr>
              <a:spLocks noChangeShapeType="1"/>
            </p:cNvSpPr>
            <p:nvPr/>
          </p:nvSpPr>
          <p:spPr bwMode="auto">
            <a:xfrm flipV="1">
              <a:off x="336" y="2836"/>
              <a:ext cx="350" cy="91"/>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2075" name="Freeform 56"/>
            <p:cNvSpPr>
              <a:spLocks/>
            </p:cNvSpPr>
            <p:nvPr/>
          </p:nvSpPr>
          <p:spPr bwMode="auto">
            <a:xfrm>
              <a:off x="2384" y="3836"/>
              <a:ext cx="248" cy="244"/>
            </a:xfrm>
            <a:custGeom>
              <a:avLst/>
              <a:gdLst>
                <a:gd name="T0" fmla="*/ 0 w 279"/>
                <a:gd name="T1" fmla="*/ 243 h 244"/>
                <a:gd name="T2" fmla="*/ 92 w 279"/>
                <a:gd name="T3" fmla="*/ 1 h 244"/>
                <a:gd name="T4" fmla="*/ 100 w 279"/>
                <a:gd name="T5" fmla="*/ 0 h 244"/>
                <a:gd name="T6" fmla="*/ 104 w 279"/>
                <a:gd name="T7" fmla="*/ 3 h 244"/>
                <a:gd name="T8" fmla="*/ 104 w 279"/>
                <a:gd name="T9" fmla="*/ 6 h 244"/>
                <a:gd name="T10" fmla="*/ 108 w 279"/>
                <a:gd name="T11" fmla="*/ 5 h 244"/>
                <a:gd name="T12" fmla="*/ 110 w 279"/>
                <a:gd name="T13" fmla="*/ 9 h 244"/>
                <a:gd name="T14" fmla="*/ 114 w 279"/>
                <a:gd name="T15" fmla="*/ 7 h 244"/>
                <a:gd name="T16" fmla="*/ 116 w 279"/>
                <a:gd name="T17" fmla="*/ 12 h 244"/>
                <a:gd name="T18" fmla="*/ 118 w 279"/>
                <a:gd name="T19" fmla="*/ 13 h 244"/>
                <a:gd name="T20" fmla="*/ 123 w 279"/>
                <a:gd name="T21" fmla="*/ 14 h 244"/>
                <a:gd name="T22" fmla="*/ 125 w 279"/>
                <a:gd name="T23" fmla="*/ 15 h 244"/>
                <a:gd name="T24" fmla="*/ 128 w 279"/>
                <a:gd name="T25" fmla="*/ 19 h 244"/>
                <a:gd name="T26" fmla="*/ 132 w 279"/>
                <a:gd name="T27" fmla="*/ 20 h 244"/>
                <a:gd name="T28" fmla="*/ 134 w 279"/>
                <a:gd name="T29" fmla="*/ 23 h 244"/>
                <a:gd name="T30" fmla="*/ 139 w 279"/>
                <a:gd name="T31" fmla="*/ 25 h 244"/>
                <a:gd name="T32" fmla="*/ 141 w 279"/>
                <a:gd name="T33" fmla="*/ 29 h 244"/>
                <a:gd name="T34" fmla="*/ 143 w 279"/>
                <a:gd name="T35" fmla="*/ 32 h 244"/>
                <a:gd name="T36" fmla="*/ 144 w 279"/>
                <a:gd name="T37" fmla="*/ 36 h 244"/>
                <a:gd name="T38" fmla="*/ 147 w 279"/>
                <a:gd name="T39" fmla="*/ 39 h 244"/>
                <a:gd name="T40" fmla="*/ 148 w 279"/>
                <a:gd name="T41" fmla="*/ 45 h 244"/>
                <a:gd name="T42" fmla="*/ 151 w 279"/>
                <a:gd name="T43" fmla="*/ 46 h 244"/>
                <a:gd name="T44" fmla="*/ 155 w 279"/>
                <a:gd name="T45" fmla="*/ 55 h 244"/>
                <a:gd name="T46" fmla="*/ 155 w 279"/>
                <a:gd name="T47" fmla="*/ 58 h 244"/>
                <a:gd name="T48" fmla="*/ 160 w 279"/>
                <a:gd name="T49" fmla="*/ 63 h 244"/>
                <a:gd name="T50" fmla="*/ 160 w 279"/>
                <a:gd name="T51" fmla="*/ 67 h 244"/>
                <a:gd name="T52" fmla="*/ 163 w 279"/>
                <a:gd name="T53" fmla="*/ 71 h 244"/>
                <a:gd name="T54" fmla="*/ 163 w 279"/>
                <a:gd name="T55" fmla="*/ 75 h 244"/>
                <a:gd name="T56" fmla="*/ 165 w 279"/>
                <a:gd name="T57" fmla="*/ 81 h 244"/>
                <a:gd name="T58" fmla="*/ 165 w 279"/>
                <a:gd name="T59" fmla="*/ 86 h 244"/>
                <a:gd name="T60" fmla="*/ 166 w 279"/>
                <a:gd name="T61" fmla="*/ 90 h 244"/>
                <a:gd name="T62" fmla="*/ 166 w 279"/>
                <a:gd name="T63" fmla="*/ 95 h 244"/>
                <a:gd name="T64" fmla="*/ 167 w 279"/>
                <a:gd name="T65" fmla="*/ 99 h 244"/>
                <a:gd name="T66" fmla="*/ 167 w 279"/>
                <a:gd name="T67" fmla="*/ 103 h 244"/>
                <a:gd name="T68" fmla="*/ 167 w 279"/>
                <a:gd name="T69" fmla="*/ 109 h 244"/>
                <a:gd name="T70" fmla="*/ 167 w 279"/>
                <a:gd name="T71" fmla="*/ 113 h 244"/>
                <a:gd name="T72" fmla="*/ 171 w 279"/>
                <a:gd name="T73" fmla="*/ 119 h 244"/>
                <a:gd name="T74" fmla="*/ 172 w 279"/>
                <a:gd name="T75" fmla="*/ 124 h 244"/>
                <a:gd name="T76" fmla="*/ 172 w 279"/>
                <a:gd name="T77" fmla="*/ 128 h 244"/>
                <a:gd name="T78" fmla="*/ 172 w 279"/>
                <a:gd name="T79" fmla="*/ 134 h 244"/>
                <a:gd name="T80" fmla="*/ 173 w 279"/>
                <a:gd name="T81" fmla="*/ 138 h 244"/>
                <a:gd name="T82" fmla="*/ 173 w 279"/>
                <a:gd name="T83" fmla="*/ 143 h 244"/>
                <a:gd name="T84" fmla="*/ 173 w 279"/>
                <a:gd name="T85" fmla="*/ 147 h 244"/>
                <a:gd name="T86" fmla="*/ 172 w 279"/>
                <a:gd name="T87" fmla="*/ 153 h 244"/>
                <a:gd name="T88" fmla="*/ 172 w 279"/>
                <a:gd name="T89" fmla="*/ 156 h 244"/>
                <a:gd name="T90" fmla="*/ 173 w 279"/>
                <a:gd name="T91" fmla="*/ 162 h 244"/>
                <a:gd name="T92" fmla="*/ 174 w 279"/>
                <a:gd name="T93" fmla="*/ 167 h 244"/>
                <a:gd name="T94" fmla="*/ 172 w 279"/>
                <a:gd name="T95" fmla="*/ 172 h 244"/>
                <a:gd name="T96" fmla="*/ 169 w 279"/>
                <a:gd name="T97" fmla="*/ 181 h 244"/>
                <a:gd name="T98" fmla="*/ 0 w 279"/>
                <a:gd name="T99" fmla="*/ 243 h 2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9"/>
                <a:gd name="T151" fmla="*/ 0 h 244"/>
                <a:gd name="T152" fmla="*/ 279 w 279"/>
                <a:gd name="T153" fmla="*/ 244 h 2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9" h="244">
                  <a:moveTo>
                    <a:pt x="0" y="243"/>
                  </a:moveTo>
                  <a:lnTo>
                    <a:pt x="148" y="1"/>
                  </a:lnTo>
                  <a:lnTo>
                    <a:pt x="160" y="0"/>
                  </a:lnTo>
                  <a:lnTo>
                    <a:pt x="167" y="3"/>
                  </a:lnTo>
                  <a:lnTo>
                    <a:pt x="168" y="6"/>
                  </a:lnTo>
                  <a:lnTo>
                    <a:pt x="173" y="5"/>
                  </a:lnTo>
                  <a:lnTo>
                    <a:pt x="177" y="9"/>
                  </a:lnTo>
                  <a:lnTo>
                    <a:pt x="182" y="7"/>
                  </a:lnTo>
                  <a:lnTo>
                    <a:pt x="184" y="12"/>
                  </a:lnTo>
                  <a:lnTo>
                    <a:pt x="190" y="13"/>
                  </a:lnTo>
                  <a:lnTo>
                    <a:pt x="196" y="14"/>
                  </a:lnTo>
                  <a:lnTo>
                    <a:pt x="201" y="15"/>
                  </a:lnTo>
                  <a:lnTo>
                    <a:pt x="205" y="19"/>
                  </a:lnTo>
                  <a:lnTo>
                    <a:pt x="210" y="20"/>
                  </a:lnTo>
                  <a:lnTo>
                    <a:pt x="215" y="23"/>
                  </a:lnTo>
                  <a:lnTo>
                    <a:pt x="222" y="25"/>
                  </a:lnTo>
                  <a:lnTo>
                    <a:pt x="226" y="29"/>
                  </a:lnTo>
                  <a:lnTo>
                    <a:pt x="229" y="32"/>
                  </a:lnTo>
                  <a:lnTo>
                    <a:pt x="231" y="36"/>
                  </a:lnTo>
                  <a:lnTo>
                    <a:pt x="235" y="39"/>
                  </a:lnTo>
                  <a:lnTo>
                    <a:pt x="238" y="45"/>
                  </a:lnTo>
                  <a:lnTo>
                    <a:pt x="242" y="46"/>
                  </a:lnTo>
                  <a:lnTo>
                    <a:pt x="248" y="55"/>
                  </a:lnTo>
                  <a:lnTo>
                    <a:pt x="249" y="58"/>
                  </a:lnTo>
                  <a:lnTo>
                    <a:pt x="255" y="63"/>
                  </a:lnTo>
                  <a:lnTo>
                    <a:pt x="256" y="67"/>
                  </a:lnTo>
                  <a:lnTo>
                    <a:pt x="261" y="71"/>
                  </a:lnTo>
                  <a:lnTo>
                    <a:pt x="261" y="75"/>
                  </a:lnTo>
                  <a:lnTo>
                    <a:pt x="264" y="81"/>
                  </a:lnTo>
                  <a:lnTo>
                    <a:pt x="264" y="86"/>
                  </a:lnTo>
                  <a:lnTo>
                    <a:pt x="266" y="90"/>
                  </a:lnTo>
                  <a:lnTo>
                    <a:pt x="266" y="95"/>
                  </a:lnTo>
                  <a:lnTo>
                    <a:pt x="268" y="99"/>
                  </a:lnTo>
                  <a:lnTo>
                    <a:pt x="267" y="103"/>
                  </a:lnTo>
                  <a:lnTo>
                    <a:pt x="268" y="109"/>
                  </a:lnTo>
                  <a:lnTo>
                    <a:pt x="269" y="113"/>
                  </a:lnTo>
                  <a:lnTo>
                    <a:pt x="273" y="119"/>
                  </a:lnTo>
                  <a:lnTo>
                    <a:pt x="274" y="124"/>
                  </a:lnTo>
                  <a:lnTo>
                    <a:pt x="275" y="128"/>
                  </a:lnTo>
                  <a:lnTo>
                    <a:pt x="276" y="134"/>
                  </a:lnTo>
                  <a:lnTo>
                    <a:pt x="277" y="138"/>
                  </a:lnTo>
                  <a:lnTo>
                    <a:pt x="277" y="143"/>
                  </a:lnTo>
                  <a:lnTo>
                    <a:pt x="277" y="147"/>
                  </a:lnTo>
                  <a:lnTo>
                    <a:pt x="274" y="153"/>
                  </a:lnTo>
                  <a:lnTo>
                    <a:pt x="276" y="156"/>
                  </a:lnTo>
                  <a:lnTo>
                    <a:pt x="277" y="162"/>
                  </a:lnTo>
                  <a:lnTo>
                    <a:pt x="278" y="167"/>
                  </a:lnTo>
                  <a:lnTo>
                    <a:pt x="275" y="172"/>
                  </a:lnTo>
                  <a:lnTo>
                    <a:pt x="271" y="181"/>
                  </a:lnTo>
                  <a:lnTo>
                    <a:pt x="0" y="243"/>
                  </a:lnTo>
                </a:path>
              </a:pathLst>
            </a:custGeom>
            <a:noFill/>
            <a:ln w="9525" cap="rnd">
              <a:noFill/>
              <a:round/>
              <a:headEnd/>
              <a:tailEnd/>
            </a:ln>
          </p:spPr>
          <p:txBody>
            <a:bodyPr/>
            <a:lstStyle/>
            <a:p>
              <a:endParaRPr lang="en-US"/>
            </a:p>
          </p:txBody>
        </p:sp>
        <p:sp>
          <p:nvSpPr>
            <p:cNvPr id="2076" name="Arc 57"/>
            <p:cNvSpPr>
              <a:spLocks/>
            </p:cNvSpPr>
            <p:nvPr/>
          </p:nvSpPr>
          <p:spPr bwMode="auto">
            <a:xfrm rot="720000">
              <a:off x="2510" y="3846"/>
              <a:ext cx="133" cy="149"/>
            </a:xfrm>
            <a:custGeom>
              <a:avLst/>
              <a:gdLst>
                <a:gd name="T0" fmla="*/ 0 w 21745"/>
                <a:gd name="T1" fmla="*/ 0 h 21600"/>
                <a:gd name="T2" fmla="*/ 0 w 21745"/>
                <a:gd name="T3" fmla="*/ 0 h 21600"/>
                <a:gd name="T4" fmla="*/ 0 w 21745"/>
                <a:gd name="T5" fmla="*/ 0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noFill/>
            <a:ln w="25400" cap="rnd">
              <a:solidFill>
                <a:schemeClr val="tx1"/>
              </a:solidFill>
              <a:round/>
              <a:headEnd type="none" w="sm" len="sm"/>
              <a:tailEnd type="none" w="sm" len="sm"/>
            </a:ln>
          </p:spPr>
          <p:txBody>
            <a:bodyPr wrap="none" anchor="ctr"/>
            <a:lstStyle/>
            <a:p>
              <a:endParaRPr lang="en-US"/>
            </a:p>
          </p:txBody>
        </p:sp>
        <p:sp>
          <p:nvSpPr>
            <p:cNvPr id="2077" name="Line 58"/>
            <p:cNvSpPr>
              <a:spLocks noChangeShapeType="1"/>
            </p:cNvSpPr>
            <p:nvPr/>
          </p:nvSpPr>
          <p:spPr bwMode="auto">
            <a:xfrm flipH="1">
              <a:off x="2384" y="3732"/>
              <a:ext cx="191" cy="347"/>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2078" name="Oval 59"/>
            <p:cNvSpPr>
              <a:spLocks noChangeArrowheads="1"/>
            </p:cNvSpPr>
            <p:nvPr/>
          </p:nvSpPr>
          <p:spPr bwMode="auto">
            <a:xfrm rot="-1860000">
              <a:off x="2559" y="3849"/>
              <a:ext cx="63" cy="125"/>
            </a:xfrm>
            <a:prstGeom prst="ellipse">
              <a:avLst/>
            </a:prstGeom>
            <a:solidFill>
              <a:schemeClr val="tx1"/>
            </a:solidFill>
            <a:ln w="12700">
              <a:solidFill>
                <a:schemeClr val="tx1"/>
              </a:solidFill>
              <a:round/>
              <a:headEnd/>
              <a:tailEnd/>
            </a:ln>
          </p:spPr>
          <p:txBody>
            <a:bodyPr wrap="none" anchor="ctr"/>
            <a:lstStyle/>
            <a:p>
              <a:endParaRPr lang="en-US"/>
            </a:p>
          </p:txBody>
        </p:sp>
        <p:sp>
          <p:nvSpPr>
            <p:cNvPr id="2079" name="Line 60"/>
            <p:cNvSpPr>
              <a:spLocks noChangeShapeType="1"/>
            </p:cNvSpPr>
            <p:nvPr/>
          </p:nvSpPr>
          <p:spPr bwMode="auto">
            <a:xfrm flipV="1">
              <a:off x="2384" y="3988"/>
              <a:ext cx="350" cy="91"/>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2080" name="Line 61"/>
            <p:cNvSpPr>
              <a:spLocks noChangeShapeType="1"/>
            </p:cNvSpPr>
            <p:nvPr/>
          </p:nvSpPr>
          <p:spPr bwMode="auto">
            <a:xfrm>
              <a:off x="1207" y="1989"/>
              <a:ext cx="1193" cy="659"/>
            </a:xfrm>
            <a:prstGeom prst="line">
              <a:avLst/>
            </a:prstGeom>
            <a:noFill/>
            <a:ln w="12700">
              <a:solidFill>
                <a:schemeClr val="tx1"/>
              </a:solidFill>
              <a:prstDash val="dash"/>
              <a:round/>
              <a:headEnd/>
              <a:tailEnd/>
            </a:ln>
          </p:spPr>
          <p:txBody>
            <a:bodyPr/>
            <a:lstStyle/>
            <a:p>
              <a:endParaRPr lang="en-US"/>
            </a:p>
          </p:txBody>
        </p:sp>
        <p:sp>
          <p:nvSpPr>
            <p:cNvPr id="2081" name="Line 62"/>
            <p:cNvSpPr>
              <a:spLocks noChangeShapeType="1"/>
            </p:cNvSpPr>
            <p:nvPr/>
          </p:nvSpPr>
          <p:spPr bwMode="auto">
            <a:xfrm>
              <a:off x="1202" y="2827"/>
              <a:ext cx="1193" cy="659"/>
            </a:xfrm>
            <a:prstGeom prst="line">
              <a:avLst/>
            </a:prstGeom>
            <a:noFill/>
            <a:ln w="12700">
              <a:solidFill>
                <a:schemeClr val="tx1"/>
              </a:solidFill>
              <a:prstDash val="dash"/>
              <a:round/>
              <a:headEnd/>
              <a:tailEnd/>
            </a:ln>
          </p:spPr>
          <p:txBody>
            <a:bodyPr/>
            <a:lstStyle/>
            <a:p>
              <a:endParaRPr lang="en-US"/>
            </a:p>
          </p:txBody>
        </p:sp>
        <p:sp>
          <p:nvSpPr>
            <p:cNvPr id="2082" name="Line 63"/>
            <p:cNvSpPr>
              <a:spLocks noChangeShapeType="1"/>
            </p:cNvSpPr>
            <p:nvPr/>
          </p:nvSpPr>
          <p:spPr bwMode="auto">
            <a:xfrm>
              <a:off x="433" y="2021"/>
              <a:ext cx="762" cy="421"/>
            </a:xfrm>
            <a:prstGeom prst="line">
              <a:avLst/>
            </a:prstGeom>
            <a:noFill/>
            <a:ln w="12700">
              <a:solidFill>
                <a:schemeClr val="tx1"/>
              </a:solidFill>
              <a:round/>
              <a:headEnd/>
              <a:tailEnd/>
            </a:ln>
          </p:spPr>
          <p:txBody>
            <a:bodyPr/>
            <a:lstStyle/>
            <a:p>
              <a:endParaRPr lang="en-US"/>
            </a:p>
          </p:txBody>
        </p:sp>
        <p:sp>
          <p:nvSpPr>
            <p:cNvPr id="2083" name="Line 64"/>
            <p:cNvSpPr>
              <a:spLocks noChangeShapeType="1"/>
            </p:cNvSpPr>
            <p:nvPr/>
          </p:nvSpPr>
          <p:spPr bwMode="auto">
            <a:xfrm>
              <a:off x="2406" y="3121"/>
              <a:ext cx="762" cy="421"/>
            </a:xfrm>
            <a:prstGeom prst="line">
              <a:avLst/>
            </a:prstGeom>
            <a:noFill/>
            <a:ln w="12700">
              <a:solidFill>
                <a:schemeClr val="tx1"/>
              </a:solidFill>
              <a:round/>
              <a:headEnd/>
              <a:tailEnd/>
            </a:ln>
          </p:spPr>
          <p:txBody>
            <a:bodyPr/>
            <a:lstStyle/>
            <a:p>
              <a:endParaRPr lang="en-US"/>
            </a:p>
          </p:txBody>
        </p:sp>
        <p:sp>
          <p:nvSpPr>
            <p:cNvPr id="2084" name="Line 65"/>
            <p:cNvSpPr>
              <a:spLocks noChangeShapeType="1"/>
            </p:cNvSpPr>
            <p:nvPr/>
          </p:nvSpPr>
          <p:spPr bwMode="auto">
            <a:xfrm>
              <a:off x="1207" y="2453"/>
              <a:ext cx="1193" cy="659"/>
            </a:xfrm>
            <a:prstGeom prst="line">
              <a:avLst/>
            </a:prstGeom>
            <a:noFill/>
            <a:ln w="12700">
              <a:solidFill>
                <a:schemeClr val="tx1"/>
              </a:solidFill>
              <a:prstDash val="dash"/>
              <a:round/>
              <a:headEnd/>
              <a:tailEnd/>
            </a:ln>
          </p:spPr>
          <p:txBody>
            <a:bodyPr/>
            <a:lstStyle/>
            <a:p>
              <a:endParaRPr lang="en-US"/>
            </a:p>
          </p:txBody>
        </p:sp>
        <p:sp>
          <p:nvSpPr>
            <p:cNvPr id="2085" name="Oval 66"/>
            <p:cNvSpPr>
              <a:spLocks noChangeArrowheads="1"/>
            </p:cNvSpPr>
            <p:nvPr/>
          </p:nvSpPr>
          <p:spPr bwMode="auto">
            <a:xfrm>
              <a:off x="2570" y="3201"/>
              <a:ext cx="36" cy="40"/>
            </a:xfrm>
            <a:prstGeom prst="ellipse">
              <a:avLst/>
            </a:prstGeom>
            <a:solidFill>
              <a:srgbClr val="037C03"/>
            </a:solidFill>
            <a:ln w="12700">
              <a:solidFill>
                <a:schemeClr val="bg2"/>
              </a:solidFill>
              <a:round/>
              <a:headEnd/>
              <a:tailEnd/>
            </a:ln>
          </p:spPr>
          <p:txBody>
            <a:bodyPr wrap="none" anchor="ctr"/>
            <a:lstStyle/>
            <a:p>
              <a:endParaRPr lang="en-US"/>
            </a:p>
          </p:txBody>
        </p:sp>
        <p:sp>
          <p:nvSpPr>
            <p:cNvPr id="2086" name="Oval 67"/>
            <p:cNvSpPr>
              <a:spLocks noChangeArrowheads="1"/>
            </p:cNvSpPr>
            <p:nvPr/>
          </p:nvSpPr>
          <p:spPr bwMode="auto">
            <a:xfrm>
              <a:off x="948" y="2299"/>
              <a:ext cx="36" cy="40"/>
            </a:xfrm>
            <a:prstGeom prst="ellipse">
              <a:avLst/>
            </a:prstGeom>
            <a:solidFill>
              <a:srgbClr val="037C03"/>
            </a:solidFill>
            <a:ln w="12700">
              <a:solidFill>
                <a:schemeClr val="bg2"/>
              </a:solidFill>
              <a:round/>
              <a:headEnd/>
              <a:tailEnd/>
            </a:ln>
          </p:spPr>
          <p:txBody>
            <a:bodyPr wrap="none" anchor="ctr"/>
            <a:lstStyle/>
            <a:p>
              <a:endParaRPr lang="en-US"/>
            </a:p>
          </p:txBody>
        </p:sp>
      </p:grpSp>
      <p:sp>
        <p:nvSpPr>
          <p:cNvPr id="2058" name="Line 68"/>
          <p:cNvSpPr>
            <a:spLocks noChangeShapeType="1"/>
          </p:cNvSpPr>
          <p:nvPr/>
        </p:nvSpPr>
        <p:spPr bwMode="auto">
          <a:xfrm flipH="1" flipV="1">
            <a:off x="2895600" y="3886200"/>
            <a:ext cx="685800" cy="381000"/>
          </a:xfrm>
          <a:prstGeom prst="line">
            <a:avLst/>
          </a:prstGeom>
          <a:noFill/>
          <a:ln w="9525">
            <a:solidFill>
              <a:schemeClr val="tx1"/>
            </a:solidFill>
            <a:round/>
            <a:headEnd type="stealth"/>
            <a:tailEnd type="none" w="med" len="med"/>
          </a:ln>
        </p:spPr>
        <p:txBody>
          <a:bodyPr/>
          <a:lstStyle/>
          <a:p>
            <a:endParaRPr lang="en-US"/>
          </a:p>
        </p:txBody>
      </p:sp>
      <p:sp>
        <p:nvSpPr>
          <p:cNvPr id="2059" name="Text Box 69"/>
          <p:cNvSpPr txBox="1">
            <a:spLocks noChangeArrowheads="1"/>
          </p:cNvSpPr>
          <p:nvPr/>
        </p:nvSpPr>
        <p:spPr bwMode="auto">
          <a:xfrm>
            <a:off x="2955925" y="4076701"/>
            <a:ext cx="248786" cy="369332"/>
          </a:xfrm>
          <a:prstGeom prst="rect">
            <a:avLst/>
          </a:prstGeom>
          <a:noFill/>
          <a:ln w="9525">
            <a:noFill/>
            <a:miter lim="800000"/>
            <a:headEnd/>
            <a:tailEnd/>
          </a:ln>
        </p:spPr>
        <p:txBody>
          <a:bodyPr wrap="none">
            <a:spAutoFit/>
          </a:bodyPr>
          <a:lstStyle/>
          <a:p>
            <a:r>
              <a:rPr lang="en-US" sz="1800" b="1" i="1" dirty="0">
                <a:latin typeface="Times New Roman" pitchFamily="18" charset="0"/>
              </a:rPr>
              <a:t>t</a:t>
            </a:r>
          </a:p>
        </p:txBody>
      </p:sp>
      <p:sp>
        <p:nvSpPr>
          <p:cNvPr id="2060" name="Text Box 70"/>
          <p:cNvSpPr txBox="1">
            <a:spLocks noChangeArrowheads="1"/>
          </p:cNvSpPr>
          <p:nvPr/>
        </p:nvSpPr>
        <p:spPr bwMode="auto">
          <a:xfrm>
            <a:off x="2667000" y="2514601"/>
            <a:ext cx="300082" cy="369332"/>
          </a:xfrm>
          <a:prstGeom prst="rect">
            <a:avLst/>
          </a:prstGeom>
          <a:noFill/>
          <a:ln w="9525">
            <a:noFill/>
            <a:miter lim="800000"/>
            <a:headEnd/>
            <a:tailEnd/>
          </a:ln>
        </p:spPr>
        <p:txBody>
          <a:bodyPr wrap="none">
            <a:spAutoFit/>
          </a:bodyPr>
          <a:lstStyle/>
          <a:p>
            <a:r>
              <a:rPr lang="en-US" sz="1800" b="1" i="1" dirty="0">
                <a:latin typeface="Times New Roman" pitchFamily="18" charset="0"/>
              </a:rPr>
              <a:t>x</a:t>
            </a:r>
          </a:p>
        </p:txBody>
      </p:sp>
      <mc:AlternateContent xmlns:mc="http://schemas.openxmlformats.org/markup-compatibility/2006" xmlns:a14="http://schemas.microsoft.com/office/drawing/2010/main">
        <mc:Choice Requires="a14">
          <p:sp>
            <p:nvSpPr>
              <p:cNvPr id="2061" name="Text Box 71"/>
              <p:cNvSpPr txBox="1">
                <a:spLocks noChangeArrowheads="1"/>
              </p:cNvSpPr>
              <p:nvPr/>
            </p:nvSpPr>
            <p:spPr bwMode="auto">
              <a:xfrm>
                <a:off x="4514850" y="3505201"/>
                <a:ext cx="434734" cy="369332"/>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𝒙</m:t>
                      </m:r>
                      <m:r>
                        <a:rPr lang="en-US" sz="1800" b="1" i="1" smtClean="0">
                          <a:latin typeface="Cambria Math" panose="02040503050406030204" pitchFamily="18" charset="0"/>
                        </a:rPr>
                        <m:t>′</m:t>
                      </m:r>
                    </m:oMath>
                  </m:oMathPara>
                </a14:m>
                <a:endParaRPr lang="en-US" sz="1800" b="1" i="1" dirty="0">
                  <a:latin typeface="Times New Roman" pitchFamily="18" charset="0"/>
                </a:endParaRPr>
              </a:p>
            </p:txBody>
          </p:sp>
        </mc:Choice>
        <mc:Fallback xmlns="">
          <p:sp>
            <p:nvSpPr>
              <p:cNvPr id="2061" name="Text Box 71"/>
              <p:cNvSpPr txBox="1">
                <a:spLocks noRot="1" noChangeAspect="1" noMove="1" noResize="1" noEditPoints="1" noAdjustHandles="1" noChangeArrowheads="1" noChangeShapeType="1" noTextEdit="1"/>
              </p:cNvSpPr>
              <p:nvPr/>
            </p:nvSpPr>
            <p:spPr bwMode="auto">
              <a:xfrm>
                <a:off x="4514850" y="3505201"/>
                <a:ext cx="434734" cy="369332"/>
              </a:xfrm>
              <a:prstGeom prst="rect">
                <a:avLst/>
              </a:prstGeom>
              <a:blipFill>
                <a:blip r:embed="rId6"/>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97A7CBBF-D514-7B4F-BAED-0927EA71B205}"/>
                  </a:ext>
                </a:extLst>
              </p:cNvPr>
              <p:cNvSpPr/>
              <p:nvPr/>
            </p:nvSpPr>
            <p:spPr>
              <a:xfrm>
                <a:off x="6694267" y="3198253"/>
                <a:ext cx="3564629" cy="10689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smtClean="0">
                          <a:solidFill>
                            <a:srgbClr val="7030A0"/>
                          </a:solidFill>
                          <a:latin typeface="Cambria Math" panose="02040503050406030204" pitchFamily="18" charset="0"/>
                        </a:rPr>
                        <m:t>𝑬</m:t>
                      </m:r>
                      <m:r>
                        <a:rPr lang="en-US" i="1">
                          <a:solidFill>
                            <a:srgbClr val="7030A0"/>
                          </a:solidFill>
                          <a:latin typeface="Cambria Math" panose="02040503050406030204" pitchFamily="18" charset="0"/>
                        </a:rPr>
                        <m:t>=</m:t>
                      </m:r>
                      <m:d>
                        <m:dPr>
                          <m:begChr m:val="["/>
                          <m:endChr m:val="]"/>
                          <m:ctrlPr>
                            <a:rPr lang="en-US" i="1">
                              <a:solidFill>
                                <a:srgbClr val="7030A0"/>
                              </a:solidFill>
                              <a:latin typeface="Cambria Math" panose="02040503050406030204" pitchFamily="18" charset="0"/>
                            </a:rPr>
                          </m:ctrlPr>
                        </m:dPr>
                        <m:e>
                          <m:sSub>
                            <m:sSubPr>
                              <m:ctrlPr>
                                <a:rPr lang="en-US" i="1">
                                  <a:solidFill>
                                    <a:srgbClr val="7030A0"/>
                                  </a:solidFill>
                                  <a:latin typeface="Cambria Math" panose="02040503050406030204" pitchFamily="18" charset="0"/>
                                </a:rPr>
                              </m:ctrlPr>
                            </m:sSubPr>
                            <m:e>
                              <m:r>
                                <a:rPr lang="en-US" b="1" i="1">
                                  <a:solidFill>
                                    <a:srgbClr val="7030A0"/>
                                  </a:solidFill>
                                  <a:latin typeface="Cambria Math" panose="02040503050406030204" pitchFamily="18" charset="0"/>
                                </a:rPr>
                                <m:t>𝒕</m:t>
                              </m:r>
                            </m:e>
                            <m:sub>
                              <m:r>
                                <a:rPr lang="en-US" i="1">
                                  <a:solidFill>
                                    <a:srgbClr val="7030A0"/>
                                  </a:solidFill>
                                  <a:latin typeface="Cambria Math" panose="02040503050406030204" pitchFamily="18" charset="0"/>
                                  <a:ea typeface="Cambria Math" panose="02040503050406030204" pitchFamily="18" charset="0"/>
                                </a:rPr>
                                <m:t>×</m:t>
                              </m:r>
                            </m:sub>
                          </m:sSub>
                        </m:e>
                      </m:d>
                      <m:r>
                        <a:rPr lang="en-US" b="1" i="1">
                          <a:solidFill>
                            <a:srgbClr val="7030A0"/>
                          </a:solidFill>
                          <a:latin typeface="Cambria Math" panose="02040503050406030204" pitchFamily="18" charset="0"/>
                        </a:rPr>
                        <m:t>𝑹</m:t>
                      </m:r>
                      <m:r>
                        <a:rPr lang="en-US" b="1" i="1" smtClean="0">
                          <a:solidFill>
                            <a:srgbClr val="7030A0"/>
                          </a:solidFill>
                          <a:latin typeface="Cambria Math" panose="02040503050406030204" pitchFamily="18" charset="0"/>
                        </a:rPr>
                        <m:t>=</m:t>
                      </m:r>
                      <m:d>
                        <m:dPr>
                          <m:begChr m:val="["/>
                          <m:endChr m:val="]"/>
                          <m:ctrlPr>
                            <a:rPr lang="en-US" i="1" smtClean="0">
                              <a:solidFill>
                                <a:srgbClr val="7030A0"/>
                              </a:solidFill>
                              <a:latin typeface="Cambria Math" panose="02040503050406030204" pitchFamily="18" charset="0"/>
                            </a:rPr>
                          </m:ctrlPr>
                        </m:dPr>
                        <m:e>
                          <m:m>
                            <m:mPr>
                              <m:mcs>
                                <m:mc>
                                  <m:mcPr>
                                    <m:count m:val="3"/>
                                    <m:mcJc m:val="center"/>
                                  </m:mcPr>
                                </m:mc>
                              </m:mcs>
                              <m:ctrlPr>
                                <a:rPr lang="en-US" i="1" smtClean="0">
                                  <a:solidFill>
                                    <a:srgbClr val="7030A0"/>
                                  </a:solidFill>
                                  <a:latin typeface="Cambria Math" panose="02040503050406030204" pitchFamily="18" charset="0"/>
                                </a:rPr>
                              </m:ctrlPr>
                            </m:mPr>
                            <m:mr>
                              <m:e>
                                <m:r>
                                  <m:rPr>
                                    <m:brk m:alnAt="7"/>
                                  </m:rPr>
                                  <a:rPr lang="en-US" b="0" i="1" smtClean="0">
                                    <a:solidFill>
                                      <a:srgbClr val="7030A0"/>
                                    </a:solidFill>
                                    <a:latin typeface="Cambria Math" panose="02040503050406030204" pitchFamily="18" charset="0"/>
                                  </a:rPr>
                                  <m:t>0</m:t>
                                </m:r>
                              </m:e>
                              <m:e>
                                <m:r>
                                  <a:rPr lang="en-US" b="0" i="1" smtClean="0">
                                    <a:solidFill>
                                      <a:srgbClr val="7030A0"/>
                                    </a:solidFill>
                                    <a:latin typeface="Cambria Math" panose="02040503050406030204" pitchFamily="18" charset="0"/>
                                  </a:rPr>
                                  <m:t>0</m:t>
                                </m:r>
                              </m:e>
                              <m:e>
                                <m:r>
                                  <a:rPr lang="en-US" b="0" i="1" smtClean="0">
                                    <a:solidFill>
                                      <a:srgbClr val="7030A0"/>
                                    </a:solidFill>
                                    <a:latin typeface="Cambria Math" panose="02040503050406030204" pitchFamily="18" charset="0"/>
                                  </a:rPr>
                                  <m:t>0</m:t>
                                </m:r>
                              </m:e>
                            </m:mr>
                            <m:mr>
                              <m:e>
                                <m:r>
                                  <a:rPr lang="en-US" b="0" i="1" smtClean="0">
                                    <a:solidFill>
                                      <a:srgbClr val="7030A0"/>
                                    </a:solidFill>
                                    <a:latin typeface="Cambria Math" panose="02040503050406030204" pitchFamily="18" charset="0"/>
                                  </a:rPr>
                                  <m:t>0</m:t>
                                </m:r>
                              </m:e>
                              <m:e>
                                <m:r>
                                  <a:rPr lang="en-US" b="0" i="1" smtClean="0">
                                    <a:solidFill>
                                      <a:srgbClr val="7030A0"/>
                                    </a:solidFill>
                                    <a:latin typeface="Cambria Math" panose="02040503050406030204" pitchFamily="18" charset="0"/>
                                  </a:rPr>
                                  <m:t>0</m:t>
                                </m:r>
                              </m:e>
                              <m:e>
                                <m:r>
                                  <a:rPr lang="en-US" b="0" i="1" smtClean="0">
                                    <a:solidFill>
                                      <a:srgbClr val="7030A0"/>
                                    </a:solidFill>
                                    <a:latin typeface="Cambria Math" panose="02040503050406030204" pitchFamily="18" charset="0"/>
                                  </a:rPr>
                                  <m:t>−</m:t>
                                </m:r>
                                <m:r>
                                  <a:rPr lang="en-US" b="0" i="1" smtClean="0">
                                    <a:solidFill>
                                      <a:srgbClr val="7030A0"/>
                                    </a:solidFill>
                                    <a:latin typeface="Cambria Math" panose="02040503050406030204" pitchFamily="18" charset="0"/>
                                  </a:rPr>
                                  <m:t>𝑡</m:t>
                                </m:r>
                              </m:e>
                            </m:mr>
                            <m:mr>
                              <m:e>
                                <m:r>
                                  <a:rPr lang="en-US" b="0" i="1" smtClean="0">
                                    <a:solidFill>
                                      <a:srgbClr val="7030A0"/>
                                    </a:solidFill>
                                    <a:latin typeface="Cambria Math" panose="02040503050406030204" pitchFamily="18" charset="0"/>
                                  </a:rPr>
                                  <m:t>0</m:t>
                                </m:r>
                              </m:e>
                              <m:e>
                                <m:r>
                                  <a:rPr lang="en-US" b="0" i="1" smtClean="0">
                                    <a:solidFill>
                                      <a:srgbClr val="7030A0"/>
                                    </a:solidFill>
                                    <a:latin typeface="Cambria Math" panose="02040503050406030204" pitchFamily="18" charset="0"/>
                                  </a:rPr>
                                  <m:t>𝑡</m:t>
                                </m:r>
                              </m:e>
                              <m:e>
                                <m:r>
                                  <a:rPr lang="en-US" b="0" i="1" smtClean="0">
                                    <a:solidFill>
                                      <a:srgbClr val="7030A0"/>
                                    </a:solidFill>
                                    <a:latin typeface="Cambria Math" panose="02040503050406030204" pitchFamily="18" charset="0"/>
                                  </a:rPr>
                                  <m:t>0</m:t>
                                </m:r>
                              </m:e>
                            </m:mr>
                          </m:m>
                        </m:e>
                      </m:d>
                    </m:oMath>
                  </m:oMathPara>
                </a14:m>
                <a:endParaRPr lang="en-US" dirty="0">
                  <a:solidFill>
                    <a:srgbClr val="7030A0"/>
                  </a:solidFill>
                </a:endParaRPr>
              </a:p>
            </p:txBody>
          </p:sp>
        </mc:Choice>
        <mc:Fallback xmlns="">
          <p:sp>
            <p:nvSpPr>
              <p:cNvPr id="4" name="Rectangle 3">
                <a:extLst>
                  <a:ext uri="{FF2B5EF4-FFF2-40B4-BE49-F238E27FC236}">
                    <a16:creationId xmlns:a16="http://schemas.microsoft.com/office/drawing/2014/main" id="{97A7CBBF-D514-7B4F-BAED-0927EA71B205}"/>
                  </a:ext>
                </a:extLst>
              </p:cNvPr>
              <p:cNvSpPr>
                <a:spLocks noRot="1" noChangeAspect="1" noMove="1" noResize="1" noEditPoints="1" noAdjustHandles="1" noChangeArrowheads="1" noChangeShapeType="1" noTextEdit="1"/>
              </p:cNvSpPr>
              <p:nvPr/>
            </p:nvSpPr>
            <p:spPr>
              <a:xfrm>
                <a:off x="6694267" y="3198253"/>
                <a:ext cx="3564629" cy="1068947"/>
              </a:xfrm>
              <a:prstGeom prst="rect">
                <a:avLst/>
              </a:prstGeom>
              <a:blipFill>
                <a:blip r:embed="rId7"/>
                <a:stretch>
                  <a:fillRect b="-3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9A9A9762-B6E4-F847-90F1-E79B2EAE44B4}"/>
                  </a:ext>
                </a:extLst>
              </p:cNvPr>
              <p:cNvSpPr txBox="1"/>
              <p:nvPr/>
            </p:nvSpPr>
            <p:spPr>
              <a:xfrm>
                <a:off x="457200" y="4953705"/>
                <a:ext cx="3917867" cy="9766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2400" b="0" i="1" smtClean="0">
                              <a:solidFill>
                                <a:srgbClr val="7030A0"/>
                              </a:solidFill>
                              <a:latin typeface="Cambria Math" panose="02040503050406030204" pitchFamily="18" charset="0"/>
                            </a:rPr>
                          </m:ctrlPr>
                        </m:dPr>
                        <m:e>
                          <m:r>
                            <a:rPr lang="en-US" i="1">
                              <a:solidFill>
                                <a:srgbClr val="7030A0"/>
                              </a:solidFill>
                              <a:latin typeface="Cambria Math" panose="02040503050406030204" pitchFamily="18" charset="0"/>
                            </a:rPr>
                            <m:t>𝑢</m:t>
                          </m:r>
                          <m:r>
                            <a:rPr lang="en-US" b="0" i="1" smtClean="0">
                              <a:solidFill>
                                <a:srgbClr val="7030A0"/>
                              </a:solidFill>
                              <a:latin typeface="Cambria Math" panose="02040503050406030204" pitchFamily="18" charset="0"/>
                            </a:rPr>
                            <m:t>′</m:t>
                          </m:r>
                          <m:r>
                            <a:rPr lang="en-US" i="1">
                              <a:solidFill>
                                <a:srgbClr val="7030A0"/>
                              </a:solidFill>
                              <a:latin typeface="Cambria Math" panose="02040503050406030204" pitchFamily="18" charset="0"/>
                            </a:rPr>
                            <m:t> </m:t>
                          </m:r>
                          <m:r>
                            <a:rPr lang="en-US" i="1">
                              <a:solidFill>
                                <a:srgbClr val="7030A0"/>
                              </a:solidFill>
                              <a:latin typeface="Cambria Math" panose="02040503050406030204" pitchFamily="18" charset="0"/>
                            </a:rPr>
                            <m:t>𝑣</m:t>
                          </m:r>
                          <m:r>
                            <a:rPr lang="en-US" b="0" i="1" smtClean="0">
                              <a:solidFill>
                                <a:srgbClr val="7030A0"/>
                              </a:solidFill>
                              <a:latin typeface="Cambria Math" panose="02040503050406030204" pitchFamily="18" charset="0"/>
                            </a:rPr>
                            <m:t>′</m:t>
                          </m:r>
                          <m:r>
                            <a:rPr lang="en-US" i="1">
                              <a:solidFill>
                                <a:srgbClr val="7030A0"/>
                              </a:solidFill>
                              <a:latin typeface="Cambria Math" panose="02040503050406030204" pitchFamily="18" charset="0"/>
                            </a:rPr>
                            <m:t> 1</m:t>
                          </m:r>
                        </m:e>
                      </m:d>
                      <m:d>
                        <m:dPr>
                          <m:begChr m:val="["/>
                          <m:endChr m:val="]"/>
                          <m:ctrlPr>
                            <a:rPr lang="en-US" sz="2400" b="0" i="1" smtClean="0">
                              <a:solidFill>
                                <a:srgbClr val="7030A0"/>
                              </a:solidFill>
                              <a:latin typeface="Cambria Math" panose="02040503050406030204" pitchFamily="18" charset="0"/>
                            </a:rPr>
                          </m:ctrlPr>
                        </m:dPr>
                        <m:e>
                          <m:m>
                            <m:mPr>
                              <m:mcs>
                                <m:mc>
                                  <m:mcPr>
                                    <m:count m:val="3"/>
                                    <m:mcJc m:val="center"/>
                                  </m:mcPr>
                                </m:mc>
                              </m:mcs>
                              <m:ctrlPr>
                                <a:rPr lang="en-US" sz="2400" b="0" i="1" smtClean="0">
                                  <a:solidFill>
                                    <a:srgbClr val="7030A0"/>
                                  </a:solidFill>
                                  <a:latin typeface="Cambria Math" panose="02040503050406030204" pitchFamily="18" charset="0"/>
                                </a:rPr>
                              </m:ctrlPr>
                            </m:mPr>
                            <m:mr>
                              <m:e>
                                <m:r>
                                  <m:rPr>
                                    <m:brk m:alnAt="7"/>
                                  </m:rPr>
                                  <a:rPr lang="en-US" sz="2400" b="0" i="1" smtClean="0">
                                    <a:solidFill>
                                      <a:srgbClr val="7030A0"/>
                                    </a:solidFill>
                                    <a:latin typeface="Cambria Math" panose="02040503050406030204" pitchFamily="18" charset="0"/>
                                  </a:rPr>
                                  <m:t>0</m:t>
                                </m:r>
                              </m:e>
                              <m:e>
                                <m:r>
                                  <a:rPr lang="en-US" sz="2400" b="0" i="1" smtClean="0">
                                    <a:solidFill>
                                      <a:srgbClr val="7030A0"/>
                                    </a:solidFill>
                                    <a:latin typeface="Cambria Math" panose="02040503050406030204" pitchFamily="18" charset="0"/>
                                  </a:rPr>
                                  <m:t>0</m:t>
                                </m:r>
                              </m:e>
                              <m:e>
                                <m:r>
                                  <a:rPr lang="en-US" sz="2400" b="0" i="1" smtClean="0">
                                    <a:solidFill>
                                      <a:srgbClr val="7030A0"/>
                                    </a:solidFill>
                                    <a:latin typeface="Cambria Math" panose="02040503050406030204" pitchFamily="18" charset="0"/>
                                  </a:rPr>
                                  <m:t>0</m:t>
                                </m:r>
                              </m:e>
                            </m:mr>
                            <m:mr>
                              <m:e>
                                <m:r>
                                  <a:rPr lang="en-US" sz="2400" b="0" i="1" smtClean="0">
                                    <a:solidFill>
                                      <a:srgbClr val="7030A0"/>
                                    </a:solidFill>
                                    <a:latin typeface="Cambria Math" panose="02040503050406030204" pitchFamily="18" charset="0"/>
                                  </a:rPr>
                                  <m:t>0</m:t>
                                </m:r>
                              </m:e>
                              <m:e>
                                <m:r>
                                  <a:rPr lang="en-US" sz="2400" b="0" i="1" smtClean="0">
                                    <a:solidFill>
                                      <a:srgbClr val="7030A0"/>
                                    </a:solidFill>
                                    <a:latin typeface="Cambria Math" panose="02040503050406030204" pitchFamily="18" charset="0"/>
                                  </a:rPr>
                                  <m:t>0</m:t>
                                </m:r>
                              </m:e>
                              <m:e>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𝑡</m:t>
                                </m:r>
                              </m:e>
                            </m:mr>
                            <m:mr>
                              <m:e>
                                <m:r>
                                  <a:rPr lang="en-US" sz="2400" b="0" i="1" smtClean="0">
                                    <a:solidFill>
                                      <a:srgbClr val="7030A0"/>
                                    </a:solidFill>
                                    <a:latin typeface="Cambria Math" panose="02040503050406030204" pitchFamily="18" charset="0"/>
                                  </a:rPr>
                                  <m:t>0</m:t>
                                </m:r>
                              </m:e>
                              <m:e>
                                <m:r>
                                  <a:rPr lang="en-US" sz="2400" b="0" i="1" smtClean="0">
                                    <a:solidFill>
                                      <a:srgbClr val="7030A0"/>
                                    </a:solidFill>
                                    <a:latin typeface="Cambria Math" panose="02040503050406030204" pitchFamily="18" charset="0"/>
                                  </a:rPr>
                                  <m:t>𝑡</m:t>
                                </m:r>
                              </m:e>
                              <m:e>
                                <m:r>
                                  <a:rPr lang="en-US" sz="2400" b="0" i="1" smtClean="0">
                                    <a:solidFill>
                                      <a:srgbClr val="7030A0"/>
                                    </a:solidFill>
                                    <a:latin typeface="Cambria Math" panose="02040503050406030204" pitchFamily="18" charset="0"/>
                                  </a:rPr>
                                  <m:t>0</m:t>
                                </m:r>
                              </m:e>
                            </m:mr>
                          </m:m>
                        </m:e>
                      </m:d>
                      <m:d>
                        <m:dPr>
                          <m:ctrlPr>
                            <a:rPr lang="en-US" sz="2400" b="0" i="1" smtClean="0">
                              <a:solidFill>
                                <a:srgbClr val="7030A0"/>
                              </a:solidFill>
                              <a:latin typeface="Cambria Math" panose="02040503050406030204" pitchFamily="18" charset="0"/>
                            </a:rPr>
                          </m:ctrlPr>
                        </m:dPr>
                        <m:e>
                          <m:eqArr>
                            <m:eqArrPr>
                              <m:ctrlPr>
                                <a:rPr lang="en-US" sz="2400" b="0" i="1" smtClean="0">
                                  <a:solidFill>
                                    <a:srgbClr val="7030A0"/>
                                  </a:solidFill>
                                  <a:latin typeface="Cambria Math" panose="02040503050406030204" pitchFamily="18" charset="0"/>
                                </a:rPr>
                              </m:ctrlPr>
                            </m:eqArrPr>
                            <m:e>
                              <m:r>
                                <a:rPr lang="en-US" sz="2400" b="0" i="1" smtClean="0">
                                  <a:solidFill>
                                    <a:srgbClr val="7030A0"/>
                                  </a:solidFill>
                                  <a:latin typeface="Cambria Math" panose="02040503050406030204" pitchFamily="18" charset="0"/>
                                </a:rPr>
                                <m:t>𝑢</m:t>
                              </m:r>
                            </m:e>
                            <m:e>
                              <m:r>
                                <a:rPr lang="en-US" sz="2400" b="0" i="1" smtClean="0">
                                  <a:solidFill>
                                    <a:srgbClr val="7030A0"/>
                                  </a:solidFill>
                                  <a:latin typeface="Cambria Math" panose="02040503050406030204" pitchFamily="18" charset="0"/>
                                </a:rPr>
                                <m:t>𝑣</m:t>
                              </m:r>
                            </m:e>
                            <m:e>
                              <m:r>
                                <a:rPr lang="en-US" sz="2400" b="0" i="1" smtClean="0">
                                  <a:solidFill>
                                    <a:srgbClr val="7030A0"/>
                                  </a:solidFill>
                                  <a:latin typeface="Cambria Math" panose="02040503050406030204" pitchFamily="18" charset="0"/>
                                </a:rPr>
                                <m:t>1</m:t>
                              </m:r>
                            </m:e>
                          </m:eqArr>
                        </m:e>
                      </m:d>
                      <m:r>
                        <a:rPr lang="en-US" sz="2400" b="0" i="1" smtClean="0">
                          <a:solidFill>
                            <a:srgbClr val="7030A0"/>
                          </a:solidFill>
                          <a:latin typeface="Cambria Math" panose="02040503050406030204" pitchFamily="18" charset="0"/>
                        </a:rPr>
                        <m:t>=0</m:t>
                      </m:r>
                    </m:oMath>
                  </m:oMathPara>
                </a14:m>
                <a:endParaRPr lang="en-US" sz="2400" dirty="0">
                  <a:solidFill>
                    <a:srgbClr val="7030A0"/>
                  </a:solidFill>
                </a:endParaRPr>
              </a:p>
            </p:txBody>
          </p:sp>
        </mc:Choice>
        <mc:Fallback xmlns="">
          <p:sp>
            <p:nvSpPr>
              <p:cNvPr id="46" name="TextBox 45">
                <a:extLst>
                  <a:ext uri="{FF2B5EF4-FFF2-40B4-BE49-F238E27FC236}">
                    <a16:creationId xmlns:a16="http://schemas.microsoft.com/office/drawing/2014/main" id="{9A9A9762-B6E4-F847-90F1-E79B2EAE44B4}"/>
                  </a:ext>
                </a:extLst>
              </p:cNvPr>
              <p:cNvSpPr txBox="1">
                <a:spLocks noRot="1" noChangeAspect="1" noMove="1" noResize="1" noEditPoints="1" noAdjustHandles="1" noChangeArrowheads="1" noChangeShapeType="1" noTextEdit="1"/>
              </p:cNvSpPr>
              <p:nvPr/>
            </p:nvSpPr>
            <p:spPr>
              <a:xfrm>
                <a:off x="457200" y="4953705"/>
                <a:ext cx="3917867" cy="976614"/>
              </a:xfrm>
              <a:prstGeom prst="rect">
                <a:avLst/>
              </a:prstGeom>
              <a:blipFill>
                <a:blip r:embed="rId8"/>
                <a:stretch>
                  <a:fillRect r="-1299" b="-89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2CEFD95E-56B9-024B-9CA4-2059F122BD3C}"/>
                  </a:ext>
                </a:extLst>
              </p:cNvPr>
              <p:cNvSpPr txBox="1"/>
              <p:nvPr/>
            </p:nvSpPr>
            <p:spPr>
              <a:xfrm>
                <a:off x="9362590" y="5531911"/>
                <a:ext cx="9077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𝑣</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𝑣</m:t>
                      </m:r>
                      <m:r>
                        <a:rPr lang="en-US" sz="2400" b="0" i="1" smtClean="0">
                          <a:solidFill>
                            <a:srgbClr val="C00000"/>
                          </a:solidFill>
                          <a:latin typeface="Cambria Math" panose="02040503050406030204" pitchFamily="18" charset="0"/>
                        </a:rPr>
                        <m:t>′</m:t>
                      </m:r>
                    </m:oMath>
                  </m:oMathPara>
                </a14:m>
                <a:endParaRPr lang="en-US" sz="2400" dirty="0">
                  <a:solidFill>
                    <a:srgbClr val="C00000"/>
                  </a:solidFill>
                </a:endParaRPr>
              </a:p>
            </p:txBody>
          </p:sp>
        </mc:Choice>
        <mc:Fallback xmlns="">
          <p:sp>
            <p:nvSpPr>
              <p:cNvPr id="47" name="TextBox 46">
                <a:extLst>
                  <a:ext uri="{FF2B5EF4-FFF2-40B4-BE49-F238E27FC236}">
                    <a16:creationId xmlns:a16="http://schemas.microsoft.com/office/drawing/2014/main" id="{2CEFD95E-56B9-024B-9CA4-2059F122BD3C}"/>
                  </a:ext>
                </a:extLst>
              </p:cNvPr>
              <p:cNvSpPr txBox="1">
                <a:spLocks noRot="1" noChangeAspect="1" noMove="1" noResize="1" noEditPoints="1" noAdjustHandles="1" noChangeArrowheads="1" noChangeShapeType="1" noTextEdit="1"/>
              </p:cNvSpPr>
              <p:nvPr/>
            </p:nvSpPr>
            <p:spPr>
              <a:xfrm>
                <a:off x="9362590" y="5531911"/>
                <a:ext cx="907748" cy="369332"/>
              </a:xfrm>
              <a:prstGeom prst="rect">
                <a:avLst/>
              </a:prstGeom>
              <a:blipFill>
                <a:blip r:embed="rId9"/>
                <a:stretch>
                  <a:fillRect l="-2740" r="-6849"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D40C4F6B-0EB3-B445-AA47-7490D59A65BE}"/>
                  </a:ext>
                </a:extLst>
              </p:cNvPr>
              <p:cNvSpPr txBox="1"/>
              <p:nvPr/>
            </p:nvSpPr>
            <p:spPr>
              <a:xfrm>
                <a:off x="5345222" y="4953000"/>
                <a:ext cx="2503378" cy="97680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i="1" smtClean="0">
                              <a:solidFill>
                                <a:srgbClr val="7030A0"/>
                              </a:solidFill>
                              <a:latin typeface="Cambria Math" panose="02040503050406030204" pitchFamily="18" charset="0"/>
                            </a:rPr>
                          </m:ctrlPr>
                        </m:dPr>
                        <m:e>
                          <m:r>
                            <a:rPr lang="en-US" i="1">
                              <a:solidFill>
                                <a:srgbClr val="7030A0"/>
                              </a:solidFill>
                              <a:latin typeface="Cambria Math" panose="02040503050406030204" pitchFamily="18" charset="0"/>
                            </a:rPr>
                            <m:t>𝑢</m:t>
                          </m:r>
                          <m:r>
                            <a:rPr lang="en-US" i="1">
                              <a:solidFill>
                                <a:srgbClr val="7030A0"/>
                              </a:solidFill>
                              <a:latin typeface="Cambria Math" panose="02040503050406030204" pitchFamily="18" charset="0"/>
                            </a:rPr>
                            <m:t>′ </m:t>
                          </m:r>
                          <m:r>
                            <a:rPr lang="en-US" i="1">
                              <a:solidFill>
                                <a:srgbClr val="7030A0"/>
                              </a:solidFill>
                              <a:latin typeface="Cambria Math" panose="02040503050406030204" pitchFamily="18" charset="0"/>
                            </a:rPr>
                            <m:t>𝑣</m:t>
                          </m:r>
                          <m:r>
                            <a:rPr lang="en-US" i="1">
                              <a:solidFill>
                                <a:srgbClr val="7030A0"/>
                              </a:solidFill>
                              <a:latin typeface="Cambria Math" panose="02040503050406030204" pitchFamily="18" charset="0"/>
                            </a:rPr>
                            <m:t>′ 1</m:t>
                          </m:r>
                        </m:e>
                      </m:d>
                      <m:d>
                        <m:dPr>
                          <m:ctrlPr>
                            <a:rPr lang="en-US" i="1">
                              <a:solidFill>
                                <a:srgbClr val="7030A0"/>
                              </a:solidFill>
                              <a:latin typeface="Cambria Math" panose="02040503050406030204" pitchFamily="18" charset="0"/>
                            </a:rPr>
                          </m:ctrlPr>
                        </m:dPr>
                        <m:e>
                          <m:eqArr>
                            <m:eqArrPr>
                              <m:ctrlPr>
                                <a:rPr lang="en-US" i="1">
                                  <a:solidFill>
                                    <a:srgbClr val="7030A0"/>
                                  </a:solidFill>
                                  <a:latin typeface="Cambria Math" panose="02040503050406030204" pitchFamily="18" charset="0"/>
                                </a:rPr>
                              </m:ctrlPr>
                            </m:eqArrPr>
                            <m:e>
                              <m:r>
                                <a:rPr lang="en-US" b="0" i="1" smtClean="0">
                                  <a:solidFill>
                                    <a:srgbClr val="7030A0"/>
                                  </a:solidFill>
                                  <a:latin typeface="Cambria Math" panose="02040503050406030204" pitchFamily="18" charset="0"/>
                                </a:rPr>
                                <m:t>0</m:t>
                              </m:r>
                            </m:e>
                            <m:e>
                              <m:r>
                                <a:rPr lang="en-US" b="0" i="1" smtClean="0">
                                  <a:solidFill>
                                    <a:srgbClr val="7030A0"/>
                                  </a:solidFill>
                                  <a:latin typeface="Cambria Math" panose="02040503050406030204" pitchFamily="18" charset="0"/>
                                </a:rPr>
                                <m:t>−</m:t>
                              </m:r>
                              <m:r>
                                <a:rPr lang="en-US" b="0" i="1" smtClean="0">
                                  <a:solidFill>
                                    <a:srgbClr val="7030A0"/>
                                  </a:solidFill>
                                  <a:latin typeface="Cambria Math" panose="02040503050406030204" pitchFamily="18" charset="0"/>
                                </a:rPr>
                                <m:t>𝑡</m:t>
                              </m:r>
                            </m:e>
                            <m:e>
                              <m:r>
                                <a:rPr lang="en-US" b="0" i="1" smtClean="0">
                                  <a:solidFill>
                                    <a:srgbClr val="7030A0"/>
                                  </a:solidFill>
                                  <a:latin typeface="Cambria Math" panose="02040503050406030204" pitchFamily="18" charset="0"/>
                                </a:rPr>
                                <m:t>𝑡𝑣</m:t>
                              </m:r>
                            </m:e>
                          </m:eqArr>
                        </m:e>
                      </m:d>
                      <m:r>
                        <a:rPr lang="en-US" sz="2400" b="0" i="1" smtClean="0">
                          <a:solidFill>
                            <a:srgbClr val="7030A0"/>
                          </a:solidFill>
                          <a:latin typeface="Cambria Math" panose="02040503050406030204" pitchFamily="18" charset="0"/>
                        </a:rPr>
                        <m:t>=0</m:t>
                      </m:r>
                    </m:oMath>
                  </m:oMathPara>
                </a14:m>
                <a:endParaRPr lang="en-US" sz="2400" dirty="0">
                  <a:solidFill>
                    <a:srgbClr val="7030A0"/>
                  </a:solidFill>
                </a:endParaRPr>
              </a:p>
            </p:txBody>
          </p:sp>
        </mc:Choice>
        <mc:Fallback xmlns="">
          <p:sp>
            <p:nvSpPr>
              <p:cNvPr id="49" name="TextBox 48">
                <a:extLst>
                  <a:ext uri="{FF2B5EF4-FFF2-40B4-BE49-F238E27FC236}">
                    <a16:creationId xmlns:a16="http://schemas.microsoft.com/office/drawing/2014/main" id="{D40C4F6B-0EB3-B445-AA47-7490D59A65BE}"/>
                  </a:ext>
                </a:extLst>
              </p:cNvPr>
              <p:cNvSpPr txBox="1">
                <a:spLocks noRot="1" noChangeAspect="1" noMove="1" noResize="1" noEditPoints="1" noAdjustHandles="1" noChangeArrowheads="1" noChangeShapeType="1" noTextEdit="1"/>
              </p:cNvSpPr>
              <p:nvPr/>
            </p:nvSpPr>
            <p:spPr>
              <a:xfrm>
                <a:off x="5345222" y="4953000"/>
                <a:ext cx="2503378" cy="976806"/>
              </a:xfrm>
              <a:prstGeom prst="rect">
                <a:avLst/>
              </a:prstGeom>
              <a:blipFill>
                <a:blip r:embed="rId10"/>
                <a:stretch>
                  <a:fillRect r="-2020" b="-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E746FD74-77D2-254F-93E8-67FABB86C7C7}"/>
                  </a:ext>
                </a:extLst>
              </p:cNvPr>
              <p:cNvSpPr txBox="1"/>
              <p:nvPr/>
            </p:nvSpPr>
            <p:spPr>
              <a:xfrm>
                <a:off x="8858157" y="4953000"/>
                <a:ext cx="191661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𝑡𝑣</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𝑡𝑣</m:t>
                      </m:r>
                      <m:r>
                        <a:rPr lang="en-US" sz="2400" b="0" i="1" smtClean="0">
                          <a:solidFill>
                            <a:srgbClr val="7030A0"/>
                          </a:solidFill>
                          <a:latin typeface="Cambria Math" panose="02040503050406030204" pitchFamily="18" charset="0"/>
                        </a:rPr>
                        <m:t>′=0</m:t>
                      </m:r>
                    </m:oMath>
                  </m:oMathPara>
                </a14:m>
                <a:endParaRPr lang="en-US" sz="2400" dirty="0">
                  <a:solidFill>
                    <a:srgbClr val="7030A0"/>
                  </a:solidFill>
                </a:endParaRPr>
              </a:p>
            </p:txBody>
          </p:sp>
        </mc:Choice>
        <mc:Fallback xmlns="">
          <p:sp>
            <p:nvSpPr>
              <p:cNvPr id="52" name="TextBox 51">
                <a:extLst>
                  <a:ext uri="{FF2B5EF4-FFF2-40B4-BE49-F238E27FC236}">
                    <a16:creationId xmlns:a16="http://schemas.microsoft.com/office/drawing/2014/main" id="{E746FD74-77D2-254F-93E8-67FABB86C7C7}"/>
                  </a:ext>
                </a:extLst>
              </p:cNvPr>
              <p:cNvSpPr txBox="1">
                <a:spLocks noRot="1" noChangeAspect="1" noMove="1" noResize="1" noEditPoints="1" noAdjustHandles="1" noChangeArrowheads="1" noChangeShapeType="1" noTextEdit="1"/>
              </p:cNvSpPr>
              <p:nvPr/>
            </p:nvSpPr>
            <p:spPr>
              <a:xfrm>
                <a:off x="8858157" y="4953000"/>
                <a:ext cx="1916615" cy="369332"/>
              </a:xfrm>
              <a:prstGeom prst="rect">
                <a:avLst/>
              </a:prstGeom>
              <a:blipFill>
                <a:blip r:embed="rId11"/>
                <a:stretch>
                  <a:fillRect r="-2632" b="-10000"/>
                </a:stretch>
              </a:blipFill>
            </p:spPr>
            <p:txBody>
              <a:bodyPr/>
              <a:lstStyle/>
              <a:p>
                <a:r>
                  <a:rPr lang="en-US">
                    <a:noFill/>
                  </a:rPr>
                  <a:t> </a:t>
                </a:r>
              </a:p>
            </p:txBody>
          </p:sp>
        </mc:Fallback>
      </mc:AlternateContent>
    </p:spTree>
    <p:extLst>
      <p:ext uri="{BB962C8B-B14F-4D97-AF65-F5344CB8AC3E}">
        <p14:creationId xmlns:p14="http://schemas.microsoft.com/office/powerpoint/2010/main" val="137406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64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p:bldP spid="616489" grpId="0"/>
      <p:bldP spid="4" grpId="0"/>
      <p:bldP spid="46" grpId="0"/>
      <p:bldP spid="47" grpId="0"/>
      <p:bldP spid="49" grpId="0"/>
      <p:bldP spid="5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dirty="0"/>
              <a:t>Problem formulation</a:t>
            </a:r>
          </a:p>
        </p:txBody>
      </p:sp>
      <p:sp>
        <p:nvSpPr>
          <p:cNvPr id="14339" name="Rectangle 3"/>
          <p:cNvSpPr>
            <a:spLocks noGrp="1" noChangeArrowheads="1"/>
          </p:cNvSpPr>
          <p:nvPr>
            <p:ph type="body" idx="1"/>
          </p:nvPr>
        </p:nvSpPr>
        <p:spPr/>
        <p:txBody>
          <a:bodyPr/>
          <a:lstStyle/>
          <a:p>
            <a:pPr>
              <a:buFontTx/>
              <a:buChar char="•"/>
            </a:pPr>
            <a:r>
              <a:rPr lang="en-US" sz="2800" b="1" dirty="0"/>
              <a:t>Given</a:t>
            </a:r>
            <a:r>
              <a:rPr lang="en-US" sz="2800" dirty="0"/>
              <a:t>: stereo pair (assumed calibrated) </a:t>
            </a:r>
          </a:p>
          <a:p>
            <a:pPr>
              <a:buFontTx/>
              <a:buChar char="•"/>
            </a:pPr>
            <a:r>
              <a:rPr lang="en-US" sz="2800" b="1" dirty="0"/>
              <a:t>Wanted</a:t>
            </a:r>
            <a:r>
              <a:rPr lang="en-US" sz="2800" dirty="0"/>
              <a:t>: dense depth map</a:t>
            </a:r>
          </a:p>
        </p:txBody>
      </p:sp>
      <p:pic>
        <p:nvPicPr>
          <p:cNvPr id="14343" name="Picture 13" descr="rect_006_007_left"/>
          <p:cNvPicPr>
            <a:picLocks noChangeAspect="1" noChangeArrowheads="1"/>
          </p:cNvPicPr>
          <p:nvPr/>
        </p:nvPicPr>
        <p:blipFill>
          <a:blip r:embed="rId3" cstate="print"/>
          <a:srcRect/>
          <a:stretch>
            <a:fillRect/>
          </a:stretch>
        </p:blipFill>
        <p:spPr bwMode="auto">
          <a:xfrm>
            <a:off x="3049588" y="2270125"/>
            <a:ext cx="2741612" cy="2012950"/>
          </a:xfrm>
          <a:prstGeom prst="rect">
            <a:avLst/>
          </a:prstGeom>
          <a:noFill/>
          <a:ln w="9525">
            <a:noFill/>
            <a:miter lim="800000"/>
            <a:headEnd/>
            <a:tailEnd/>
          </a:ln>
        </p:spPr>
      </p:pic>
      <p:pic>
        <p:nvPicPr>
          <p:cNvPr id="14344" name="Picture 14" descr="rect_006_007_right"/>
          <p:cNvPicPr>
            <a:picLocks noChangeAspect="1" noChangeArrowheads="1"/>
          </p:cNvPicPr>
          <p:nvPr/>
        </p:nvPicPr>
        <p:blipFill>
          <a:blip r:embed="rId4" cstate="print"/>
          <a:srcRect/>
          <a:stretch>
            <a:fillRect/>
          </a:stretch>
        </p:blipFill>
        <p:spPr bwMode="auto">
          <a:xfrm>
            <a:off x="6248400" y="2259013"/>
            <a:ext cx="2749550" cy="2012950"/>
          </a:xfrm>
          <a:prstGeom prst="rect">
            <a:avLst/>
          </a:prstGeom>
          <a:noFill/>
          <a:ln w="9525">
            <a:noFill/>
            <a:miter lim="800000"/>
            <a:headEnd/>
            <a:tailEnd/>
          </a:ln>
        </p:spPr>
      </p:pic>
      <p:pic>
        <p:nvPicPr>
          <p:cNvPr id="14345" name="Picture 15" descr="disparity_006_007_lr"/>
          <p:cNvPicPr>
            <a:picLocks noChangeAspect="1" noChangeArrowheads="1"/>
          </p:cNvPicPr>
          <p:nvPr/>
        </p:nvPicPr>
        <p:blipFill>
          <a:blip r:embed="rId5" cstate="print"/>
          <a:srcRect/>
          <a:stretch>
            <a:fillRect/>
          </a:stretch>
        </p:blipFill>
        <p:spPr bwMode="auto">
          <a:xfrm>
            <a:off x="4648200" y="4768850"/>
            <a:ext cx="2749550" cy="2012950"/>
          </a:xfrm>
          <a:prstGeom prst="rect">
            <a:avLst/>
          </a:prstGeom>
          <a:noFill/>
          <a:ln w="9525">
            <a:noFill/>
            <a:miter lim="800000"/>
            <a:headEnd/>
            <a:tailEnd/>
          </a:ln>
        </p:spPr>
      </p:pic>
    </p:spTree>
    <p:extLst>
      <p:ext uri="{BB962C8B-B14F-4D97-AF65-F5344CB8AC3E}">
        <p14:creationId xmlns:p14="http://schemas.microsoft.com/office/powerpoint/2010/main" val="26100255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reeform 2"/>
          <p:cNvSpPr>
            <a:spLocks/>
          </p:cNvSpPr>
          <p:nvPr/>
        </p:nvSpPr>
        <p:spPr bwMode="auto">
          <a:xfrm>
            <a:off x="9120189" y="1041400"/>
            <a:ext cx="1220787" cy="839788"/>
          </a:xfrm>
          <a:custGeom>
            <a:avLst/>
            <a:gdLst>
              <a:gd name="T0" fmla="*/ 2147483647 w 865"/>
              <a:gd name="T1" fmla="*/ 0 h 529"/>
              <a:gd name="T2" fmla="*/ 2147483647 w 865"/>
              <a:gd name="T3" fmla="*/ 2147483647 h 529"/>
              <a:gd name="T4" fmla="*/ 2147483647 w 865"/>
              <a:gd name="T5" fmla="*/ 2147483647 h 529"/>
              <a:gd name="T6" fmla="*/ 2147483647 w 865"/>
              <a:gd name="T7" fmla="*/ 2147483647 h 529"/>
              <a:gd name="T8" fmla="*/ 2147483647 w 865"/>
              <a:gd name="T9" fmla="*/ 2147483647 h 529"/>
              <a:gd name="T10" fmla="*/ 2147483647 w 865"/>
              <a:gd name="T11" fmla="*/ 2147483647 h 529"/>
              <a:gd name="T12" fmla="*/ 2147483647 w 865"/>
              <a:gd name="T13" fmla="*/ 2147483647 h 529"/>
              <a:gd name="T14" fmla="*/ 2147483647 w 865"/>
              <a:gd name="T15" fmla="*/ 2147483647 h 529"/>
              <a:gd name="T16" fmla="*/ 2147483647 w 865"/>
              <a:gd name="T17" fmla="*/ 2147483647 h 529"/>
              <a:gd name="T18" fmla="*/ 0 w 865"/>
              <a:gd name="T19" fmla="*/ 2147483647 h 529"/>
              <a:gd name="T20" fmla="*/ 0 w 865"/>
              <a:gd name="T21" fmla="*/ 2147483647 h 529"/>
              <a:gd name="T22" fmla="*/ 0 w 865"/>
              <a:gd name="T23" fmla="*/ 2147483647 h 529"/>
              <a:gd name="T24" fmla="*/ 2147483647 w 865"/>
              <a:gd name="T25" fmla="*/ 2147483647 h 529"/>
              <a:gd name="T26" fmla="*/ 2147483647 w 865"/>
              <a:gd name="T27" fmla="*/ 2147483647 h 529"/>
              <a:gd name="T28" fmla="*/ 2147483647 w 865"/>
              <a:gd name="T29" fmla="*/ 2147483647 h 529"/>
              <a:gd name="T30" fmla="*/ 2147483647 w 865"/>
              <a:gd name="T31" fmla="*/ 2147483647 h 529"/>
              <a:gd name="T32" fmla="*/ 2147483647 w 865"/>
              <a:gd name="T33" fmla="*/ 2147483647 h 529"/>
              <a:gd name="T34" fmla="*/ 2147483647 w 865"/>
              <a:gd name="T35" fmla="*/ 2147483647 h 529"/>
              <a:gd name="T36" fmla="*/ 2147483647 w 865"/>
              <a:gd name="T37" fmla="*/ 2147483647 h 529"/>
              <a:gd name="T38" fmla="*/ 2147483647 w 865"/>
              <a:gd name="T39" fmla="*/ 2147483647 h 529"/>
              <a:gd name="T40" fmla="*/ 2147483647 w 865"/>
              <a:gd name="T41" fmla="*/ 2147483647 h 529"/>
              <a:gd name="T42" fmla="*/ 2147483647 w 865"/>
              <a:gd name="T43" fmla="*/ 2147483647 h 529"/>
              <a:gd name="T44" fmla="*/ 2147483647 w 865"/>
              <a:gd name="T45" fmla="*/ 2147483647 h 529"/>
              <a:gd name="T46" fmla="*/ 2147483647 w 865"/>
              <a:gd name="T47" fmla="*/ 2147483647 h 529"/>
              <a:gd name="T48" fmla="*/ 2147483647 w 865"/>
              <a:gd name="T49" fmla="*/ 2147483647 h 529"/>
              <a:gd name="T50" fmla="*/ 2147483647 w 865"/>
              <a:gd name="T51" fmla="*/ 2147483647 h 529"/>
              <a:gd name="T52" fmla="*/ 2147483647 w 865"/>
              <a:gd name="T53" fmla="*/ 2147483647 h 529"/>
              <a:gd name="T54" fmla="*/ 2147483647 w 865"/>
              <a:gd name="T55" fmla="*/ 2147483647 h 529"/>
              <a:gd name="T56" fmla="*/ 2147483647 w 865"/>
              <a:gd name="T57" fmla="*/ 2147483647 h 529"/>
              <a:gd name="T58" fmla="*/ 2147483647 w 865"/>
              <a:gd name="T59" fmla="*/ 2147483647 h 529"/>
              <a:gd name="T60" fmla="*/ 2147483647 w 865"/>
              <a:gd name="T61" fmla="*/ 2147483647 h 529"/>
              <a:gd name="T62" fmla="*/ 2147483647 w 865"/>
              <a:gd name="T63" fmla="*/ 2147483647 h 529"/>
              <a:gd name="T64" fmla="*/ 2147483647 w 865"/>
              <a:gd name="T65" fmla="*/ 2147483647 h 529"/>
              <a:gd name="T66" fmla="*/ 2147483647 w 865"/>
              <a:gd name="T67" fmla="*/ 2147483647 h 529"/>
              <a:gd name="T68" fmla="*/ 2147483647 w 865"/>
              <a:gd name="T69" fmla="*/ 2147483647 h 529"/>
              <a:gd name="T70" fmla="*/ 2147483647 w 865"/>
              <a:gd name="T71" fmla="*/ 2147483647 h 529"/>
              <a:gd name="T72" fmla="*/ 2147483647 w 865"/>
              <a:gd name="T73" fmla="*/ 2147483647 h 529"/>
              <a:gd name="T74" fmla="*/ 2147483647 w 865"/>
              <a:gd name="T75" fmla="*/ 2147483647 h 529"/>
              <a:gd name="T76" fmla="*/ 2147483647 w 865"/>
              <a:gd name="T77" fmla="*/ 2147483647 h 529"/>
              <a:gd name="T78" fmla="*/ 2147483647 w 865"/>
              <a:gd name="T79" fmla="*/ 0 h 5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65"/>
              <a:gd name="T121" fmla="*/ 0 h 529"/>
              <a:gd name="T122" fmla="*/ 865 w 865"/>
              <a:gd name="T123" fmla="*/ 529 h 52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65" h="529">
                <a:moveTo>
                  <a:pt x="84" y="0"/>
                </a:moveTo>
                <a:lnTo>
                  <a:pt x="72" y="24"/>
                </a:lnTo>
                <a:lnTo>
                  <a:pt x="72" y="48"/>
                </a:lnTo>
                <a:lnTo>
                  <a:pt x="48" y="72"/>
                </a:lnTo>
                <a:lnTo>
                  <a:pt x="36" y="96"/>
                </a:lnTo>
                <a:lnTo>
                  <a:pt x="36" y="120"/>
                </a:lnTo>
                <a:lnTo>
                  <a:pt x="36" y="144"/>
                </a:lnTo>
                <a:lnTo>
                  <a:pt x="24" y="168"/>
                </a:lnTo>
                <a:lnTo>
                  <a:pt x="12" y="192"/>
                </a:lnTo>
                <a:lnTo>
                  <a:pt x="0" y="216"/>
                </a:lnTo>
                <a:lnTo>
                  <a:pt x="0" y="240"/>
                </a:lnTo>
                <a:lnTo>
                  <a:pt x="0" y="264"/>
                </a:lnTo>
                <a:lnTo>
                  <a:pt x="12" y="288"/>
                </a:lnTo>
                <a:lnTo>
                  <a:pt x="12" y="312"/>
                </a:lnTo>
                <a:lnTo>
                  <a:pt x="24" y="336"/>
                </a:lnTo>
                <a:lnTo>
                  <a:pt x="24" y="360"/>
                </a:lnTo>
                <a:lnTo>
                  <a:pt x="36" y="384"/>
                </a:lnTo>
                <a:lnTo>
                  <a:pt x="36" y="408"/>
                </a:lnTo>
                <a:lnTo>
                  <a:pt x="48" y="432"/>
                </a:lnTo>
                <a:lnTo>
                  <a:pt x="60" y="456"/>
                </a:lnTo>
                <a:lnTo>
                  <a:pt x="852" y="528"/>
                </a:lnTo>
                <a:lnTo>
                  <a:pt x="804" y="480"/>
                </a:lnTo>
                <a:lnTo>
                  <a:pt x="792" y="456"/>
                </a:lnTo>
                <a:lnTo>
                  <a:pt x="780" y="420"/>
                </a:lnTo>
                <a:lnTo>
                  <a:pt x="768" y="396"/>
                </a:lnTo>
                <a:lnTo>
                  <a:pt x="756" y="372"/>
                </a:lnTo>
                <a:lnTo>
                  <a:pt x="744" y="348"/>
                </a:lnTo>
                <a:lnTo>
                  <a:pt x="744" y="324"/>
                </a:lnTo>
                <a:lnTo>
                  <a:pt x="744" y="288"/>
                </a:lnTo>
                <a:lnTo>
                  <a:pt x="744" y="264"/>
                </a:lnTo>
                <a:lnTo>
                  <a:pt x="744" y="240"/>
                </a:lnTo>
                <a:lnTo>
                  <a:pt x="768" y="216"/>
                </a:lnTo>
                <a:lnTo>
                  <a:pt x="768" y="192"/>
                </a:lnTo>
                <a:lnTo>
                  <a:pt x="780" y="168"/>
                </a:lnTo>
                <a:lnTo>
                  <a:pt x="804" y="156"/>
                </a:lnTo>
                <a:lnTo>
                  <a:pt x="804" y="132"/>
                </a:lnTo>
                <a:lnTo>
                  <a:pt x="828" y="108"/>
                </a:lnTo>
                <a:lnTo>
                  <a:pt x="852" y="96"/>
                </a:lnTo>
                <a:lnTo>
                  <a:pt x="864" y="72"/>
                </a:lnTo>
                <a:lnTo>
                  <a:pt x="84" y="0"/>
                </a:lnTo>
              </a:path>
            </a:pathLst>
          </a:custGeom>
          <a:gradFill rotWithShape="0">
            <a:gsLst>
              <a:gs pos="0">
                <a:srgbClr val="012501"/>
              </a:gs>
              <a:gs pos="100000">
                <a:srgbClr val="037C03"/>
              </a:gs>
            </a:gsLst>
            <a:lin ang="18900000" scaled="1"/>
          </a:gradFill>
          <a:ln w="9525" cap="rnd">
            <a:noFill/>
            <a:round/>
            <a:headEnd/>
            <a:tailEnd/>
          </a:ln>
        </p:spPr>
        <p:txBody>
          <a:bodyPr/>
          <a:lstStyle/>
          <a:p>
            <a:endParaRPr lang="en-US"/>
          </a:p>
        </p:txBody>
      </p:sp>
      <p:sp>
        <p:nvSpPr>
          <p:cNvPr id="22531" name="Line 3"/>
          <p:cNvSpPr>
            <a:spLocks noChangeShapeType="1"/>
          </p:cNvSpPr>
          <p:nvPr/>
        </p:nvSpPr>
        <p:spPr bwMode="auto">
          <a:xfrm>
            <a:off x="6529388" y="4394200"/>
            <a:ext cx="3251200" cy="182880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2532" name="Line 4"/>
          <p:cNvSpPr>
            <a:spLocks noChangeShapeType="1"/>
          </p:cNvSpPr>
          <p:nvPr/>
        </p:nvSpPr>
        <p:spPr bwMode="auto">
          <a:xfrm flipV="1">
            <a:off x="7850188" y="1346200"/>
            <a:ext cx="1795462" cy="177165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2533" name="Freeform 5"/>
          <p:cNvSpPr>
            <a:spLocks/>
          </p:cNvSpPr>
          <p:nvPr/>
        </p:nvSpPr>
        <p:spPr bwMode="auto">
          <a:xfrm>
            <a:off x="6461125" y="1803400"/>
            <a:ext cx="1695450" cy="1601788"/>
          </a:xfrm>
          <a:custGeom>
            <a:avLst/>
            <a:gdLst>
              <a:gd name="T0" fmla="*/ 2147483647 w 1201"/>
              <a:gd name="T1" fmla="*/ 2147483647 h 1009"/>
              <a:gd name="T2" fmla="*/ 2147483647 w 1201"/>
              <a:gd name="T3" fmla="*/ 2147483647 h 1009"/>
              <a:gd name="T4" fmla="*/ 2147483647 w 1201"/>
              <a:gd name="T5" fmla="*/ 2147483647 h 1009"/>
              <a:gd name="T6" fmla="*/ 0 w 1201"/>
              <a:gd name="T7" fmla="*/ 0 h 1009"/>
              <a:gd name="T8" fmla="*/ 2147483647 w 1201"/>
              <a:gd name="T9" fmla="*/ 2147483647 h 1009"/>
              <a:gd name="T10" fmla="*/ 0 60000 65536"/>
              <a:gd name="T11" fmla="*/ 0 60000 65536"/>
              <a:gd name="T12" fmla="*/ 0 60000 65536"/>
              <a:gd name="T13" fmla="*/ 0 60000 65536"/>
              <a:gd name="T14" fmla="*/ 0 60000 65536"/>
              <a:gd name="T15" fmla="*/ 0 w 1201"/>
              <a:gd name="T16" fmla="*/ 0 h 1009"/>
              <a:gd name="T17" fmla="*/ 1201 w 1201"/>
              <a:gd name="T18" fmla="*/ 1009 h 1009"/>
            </a:gdLst>
            <a:ahLst/>
            <a:cxnLst>
              <a:cxn ang="T10">
                <a:pos x="T0" y="T1"/>
              </a:cxn>
              <a:cxn ang="T11">
                <a:pos x="T2" y="T3"/>
              </a:cxn>
              <a:cxn ang="T12">
                <a:pos x="T4" y="T5"/>
              </a:cxn>
              <a:cxn ang="T13">
                <a:pos x="T6" y="T7"/>
              </a:cxn>
              <a:cxn ang="T14">
                <a:pos x="T8" y="T9"/>
              </a:cxn>
            </a:cxnLst>
            <a:rect l="T15" t="T16" r="T17" b="T18"/>
            <a:pathLst>
              <a:path w="1201" h="1009">
                <a:moveTo>
                  <a:pt x="336" y="576"/>
                </a:moveTo>
                <a:lnTo>
                  <a:pt x="1200" y="1008"/>
                </a:lnTo>
                <a:lnTo>
                  <a:pt x="864" y="432"/>
                </a:lnTo>
                <a:lnTo>
                  <a:pt x="0" y="0"/>
                </a:lnTo>
                <a:lnTo>
                  <a:pt x="336" y="576"/>
                </a:lnTo>
              </a:path>
            </a:pathLst>
          </a:custGeom>
          <a:solidFill>
            <a:srgbClr val="919191"/>
          </a:solidFill>
          <a:ln w="12700" cap="rnd">
            <a:solidFill>
              <a:schemeClr val="bg2"/>
            </a:solidFill>
            <a:round/>
            <a:headEnd/>
            <a:tailEnd/>
          </a:ln>
        </p:spPr>
        <p:txBody>
          <a:bodyPr/>
          <a:lstStyle/>
          <a:p>
            <a:endParaRPr lang="en-US"/>
          </a:p>
        </p:txBody>
      </p:sp>
      <p:sp>
        <p:nvSpPr>
          <p:cNvPr id="22534" name="Line 6"/>
          <p:cNvSpPr>
            <a:spLocks noChangeShapeType="1"/>
          </p:cNvSpPr>
          <p:nvPr/>
        </p:nvSpPr>
        <p:spPr bwMode="auto">
          <a:xfrm flipH="1" flipV="1">
            <a:off x="9645651" y="1346200"/>
            <a:ext cx="66675" cy="243840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2535" name="Line 7"/>
          <p:cNvSpPr>
            <a:spLocks noChangeShapeType="1"/>
          </p:cNvSpPr>
          <p:nvPr/>
        </p:nvSpPr>
        <p:spPr bwMode="auto">
          <a:xfrm flipV="1">
            <a:off x="7172326" y="3098800"/>
            <a:ext cx="677863" cy="66675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2537" name="Freeform 9"/>
          <p:cNvSpPr>
            <a:spLocks/>
          </p:cNvSpPr>
          <p:nvPr/>
        </p:nvSpPr>
        <p:spPr bwMode="auto">
          <a:xfrm>
            <a:off x="9239251" y="3098800"/>
            <a:ext cx="1558925" cy="1525588"/>
          </a:xfrm>
          <a:custGeom>
            <a:avLst/>
            <a:gdLst>
              <a:gd name="T0" fmla="*/ 0 w 1105"/>
              <a:gd name="T1" fmla="*/ 2147483647 h 961"/>
              <a:gd name="T2" fmla="*/ 0 w 1105"/>
              <a:gd name="T3" fmla="*/ 2147483647 h 961"/>
              <a:gd name="T4" fmla="*/ 2147483647 w 1105"/>
              <a:gd name="T5" fmla="*/ 2147483647 h 961"/>
              <a:gd name="T6" fmla="*/ 2147483647 w 1105"/>
              <a:gd name="T7" fmla="*/ 0 h 961"/>
              <a:gd name="T8" fmla="*/ 0 w 1105"/>
              <a:gd name="T9" fmla="*/ 2147483647 h 961"/>
              <a:gd name="T10" fmla="*/ 0 60000 65536"/>
              <a:gd name="T11" fmla="*/ 0 60000 65536"/>
              <a:gd name="T12" fmla="*/ 0 60000 65536"/>
              <a:gd name="T13" fmla="*/ 0 60000 65536"/>
              <a:gd name="T14" fmla="*/ 0 60000 65536"/>
              <a:gd name="T15" fmla="*/ 0 w 1105"/>
              <a:gd name="T16" fmla="*/ 0 h 961"/>
              <a:gd name="T17" fmla="*/ 1105 w 1105"/>
              <a:gd name="T18" fmla="*/ 961 h 961"/>
            </a:gdLst>
            <a:ahLst/>
            <a:cxnLst>
              <a:cxn ang="T10">
                <a:pos x="T0" y="T1"/>
              </a:cxn>
              <a:cxn ang="T11">
                <a:pos x="T2" y="T3"/>
              </a:cxn>
              <a:cxn ang="T12">
                <a:pos x="T4" y="T5"/>
              </a:cxn>
              <a:cxn ang="T13">
                <a:pos x="T6" y="T7"/>
              </a:cxn>
              <a:cxn ang="T14">
                <a:pos x="T8" y="T9"/>
              </a:cxn>
            </a:cxnLst>
            <a:rect l="T15" t="T16" r="T17" b="T18"/>
            <a:pathLst>
              <a:path w="1105" h="961">
                <a:moveTo>
                  <a:pt x="0" y="202"/>
                </a:moveTo>
                <a:lnTo>
                  <a:pt x="0" y="960"/>
                </a:lnTo>
                <a:lnTo>
                  <a:pt x="1104" y="758"/>
                </a:lnTo>
                <a:lnTo>
                  <a:pt x="1104" y="0"/>
                </a:lnTo>
                <a:lnTo>
                  <a:pt x="0" y="202"/>
                </a:lnTo>
              </a:path>
            </a:pathLst>
          </a:custGeom>
          <a:solidFill>
            <a:srgbClr val="919191"/>
          </a:solidFill>
          <a:ln w="12700" cap="rnd">
            <a:solidFill>
              <a:schemeClr val="bg2"/>
            </a:solidFill>
            <a:round/>
            <a:headEnd/>
            <a:tailEnd/>
          </a:ln>
        </p:spPr>
        <p:txBody>
          <a:bodyPr/>
          <a:lstStyle/>
          <a:p>
            <a:endParaRPr lang="en-US"/>
          </a:p>
        </p:txBody>
      </p:sp>
      <p:sp>
        <p:nvSpPr>
          <p:cNvPr id="22538" name="Line 10"/>
          <p:cNvSpPr>
            <a:spLocks noChangeShapeType="1"/>
          </p:cNvSpPr>
          <p:nvPr/>
        </p:nvSpPr>
        <p:spPr bwMode="auto">
          <a:xfrm flipH="1" flipV="1">
            <a:off x="9712326" y="3784600"/>
            <a:ext cx="34925" cy="142875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2540" name="Line 12"/>
          <p:cNvSpPr>
            <a:spLocks noChangeShapeType="1"/>
          </p:cNvSpPr>
          <p:nvPr/>
        </p:nvSpPr>
        <p:spPr bwMode="auto">
          <a:xfrm flipV="1">
            <a:off x="6529389" y="3765550"/>
            <a:ext cx="642937" cy="62865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2541" name="Line 13"/>
          <p:cNvSpPr>
            <a:spLocks noChangeShapeType="1"/>
          </p:cNvSpPr>
          <p:nvPr/>
        </p:nvSpPr>
        <p:spPr bwMode="auto">
          <a:xfrm flipH="1" flipV="1">
            <a:off x="9747250" y="5213350"/>
            <a:ext cx="33338" cy="100965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2542" name="Oval 16"/>
          <p:cNvSpPr>
            <a:spLocks noChangeArrowheads="1"/>
          </p:cNvSpPr>
          <p:nvPr/>
        </p:nvSpPr>
        <p:spPr bwMode="auto">
          <a:xfrm>
            <a:off x="9685338" y="3752850"/>
            <a:ext cx="55562" cy="63500"/>
          </a:xfrm>
          <a:prstGeom prst="ellipse">
            <a:avLst/>
          </a:prstGeom>
          <a:solidFill>
            <a:srgbClr val="037C03"/>
          </a:solidFill>
          <a:ln w="12700">
            <a:solidFill>
              <a:schemeClr val="bg2"/>
            </a:solidFill>
            <a:round/>
            <a:headEnd/>
            <a:tailEnd/>
          </a:ln>
        </p:spPr>
        <p:txBody>
          <a:bodyPr wrap="none" anchor="ctr"/>
          <a:lstStyle/>
          <a:p>
            <a:endParaRPr lang="en-US"/>
          </a:p>
        </p:txBody>
      </p:sp>
      <p:sp>
        <p:nvSpPr>
          <p:cNvPr id="22543" name="Oval 17"/>
          <p:cNvSpPr>
            <a:spLocks noChangeArrowheads="1"/>
          </p:cNvSpPr>
          <p:nvPr/>
        </p:nvSpPr>
        <p:spPr bwMode="auto">
          <a:xfrm>
            <a:off x="7821613" y="3086100"/>
            <a:ext cx="57150" cy="63500"/>
          </a:xfrm>
          <a:prstGeom prst="ellipse">
            <a:avLst/>
          </a:prstGeom>
          <a:solidFill>
            <a:srgbClr val="037C03"/>
          </a:solidFill>
          <a:ln w="12700">
            <a:solidFill>
              <a:schemeClr val="bg2"/>
            </a:solidFill>
            <a:round/>
            <a:headEnd/>
            <a:tailEnd/>
          </a:ln>
        </p:spPr>
        <p:txBody>
          <a:bodyPr wrap="none" anchor="ctr"/>
          <a:lstStyle/>
          <a:p>
            <a:endParaRPr lang="en-US"/>
          </a:p>
        </p:txBody>
      </p:sp>
      <p:sp>
        <p:nvSpPr>
          <p:cNvPr id="22544" name="Freeform 18"/>
          <p:cNvSpPr>
            <a:spLocks/>
          </p:cNvSpPr>
          <p:nvPr/>
        </p:nvSpPr>
        <p:spPr bwMode="auto">
          <a:xfrm>
            <a:off x="6172200" y="4344988"/>
            <a:ext cx="393700" cy="387350"/>
          </a:xfrm>
          <a:custGeom>
            <a:avLst/>
            <a:gdLst>
              <a:gd name="T0" fmla="*/ 0 w 279"/>
              <a:gd name="T1" fmla="*/ 2147483647 h 244"/>
              <a:gd name="T2" fmla="*/ 2147483647 w 279"/>
              <a:gd name="T3" fmla="*/ 2147483647 h 244"/>
              <a:gd name="T4" fmla="*/ 2147483647 w 279"/>
              <a:gd name="T5" fmla="*/ 0 h 244"/>
              <a:gd name="T6" fmla="*/ 2147483647 w 279"/>
              <a:gd name="T7" fmla="*/ 2147483647 h 244"/>
              <a:gd name="T8" fmla="*/ 2147483647 w 279"/>
              <a:gd name="T9" fmla="*/ 2147483647 h 244"/>
              <a:gd name="T10" fmla="*/ 2147483647 w 279"/>
              <a:gd name="T11" fmla="*/ 2147483647 h 244"/>
              <a:gd name="T12" fmla="*/ 2147483647 w 279"/>
              <a:gd name="T13" fmla="*/ 2147483647 h 244"/>
              <a:gd name="T14" fmla="*/ 2147483647 w 279"/>
              <a:gd name="T15" fmla="*/ 2147483647 h 244"/>
              <a:gd name="T16" fmla="*/ 2147483647 w 279"/>
              <a:gd name="T17" fmla="*/ 2147483647 h 244"/>
              <a:gd name="T18" fmla="*/ 2147483647 w 279"/>
              <a:gd name="T19" fmla="*/ 2147483647 h 244"/>
              <a:gd name="T20" fmla="*/ 2147483647 w 279"/>
              <a:gd name="T21" fmla="*/ 2147483647 h 244"/>
              <a:gd name="T22" fmla="*/ 2147483647 w 279"/>
              <a:gd name="T23" fmla="*/ 2147483647 h 244"/>
              <a:gd name="T24" fmla="*/ 2147483647 w 279"/>
              <a:gd name="T25" fmla="*/ 2147483647 h 244"/>
              <a:gd name="T26" fmla="*/ 2147483647 w 279"/>
              <a:gd name="T27" fmla="*/ 2147483647 h 244"/>
              <a:gd name="T28" fmla="*/ 2147483647 w 279"/>
              <a:gd name="T29" fmla="*/ 2147483647 h 244"/>
              <a:gd name="T30" fmla="*/ 2147483647 w 279"/>
              <a:gd name="T31" fmla="*/ 2147483647 h 244"/>
              <a:gd name="T32" fmla="*/ 2147483647 w 279"/>
              <a:gd name="T33" fmla="*/ 2147483647 h 244"/>
              <a:gd name="T34" fmla="*/ 2147483647 w 279"/>
              <a:gd name="T35" fmla="*/ 2147483647 h 244"/>
              <a:gd name="T36" fmla="*/ 2147483647 w 279"/>
              <a:gd name="T37" fmla="*/ 2147483647 h 244"/>
              <a:gd name="T38" fmla="*/ 2147483647 w 279"/>
              <a:gd name="T39" fmla="*/ 2147483647 h 244"/>
              <a:gd name="T40" fmla="*/ 2147483647 w 279"/>
              <a:gd name="T41" fmla="*/ 2147483647 h 244"/>
              <a:gd name="T42" fmla="*/ 2147483647 w 279"/>
              <a:gd name="T43" fmla="*/ 2147483647 h 244"/>
              <a:gd name="T44" fmla="*/ 2147483647 w 279"/>
              <a:gd name="T45" fmla="*/ 2147483647 h 244"/>
              <a:gd name="T46" fmla="*/ 2147483647 w 279"/>
              <a:gd name="T47" fmla="*/ 2147483647 h 244"/>
              <a:gd name="T48" fmla="*/ 2147483647 w 279"/>
              <a:gd name="T49" fmla="*/ 2147483647 h 244"/>
              <a:gd name="T50" fmla="*/ 2147483647 w 279"/>
              <a:gd name="T51" fmla="*/ 2147483647 h 244"/>
              <a:gd name="T52" fmla="*/ 2147483647 w 279"/>
              <a:gd name="T53" fmla="*/ 2147483647 h 244"/>
              <a:gd name="T54" fmla="*/ 2147483647 w 279"/>
              <a:gd name="T55" fmla="*/ 2147483647 h 244"/>
              <a:gd name="T56" fmla="*/ 2147483647 w 279"/>
              <a:gd name="T57" fmla="*/ 2147483647 h 244"/>
              <a:gd name="T58" fmla="*/ 2147483647 w 279"/>
              <a:gd name="T59" fmla="*/ 2147483647 h 244"/>
              <a:gd name="T60" fmla="*/ 2147483647 w 279"/>
              <a:gd name="T61" fmla="*/ 2147483647 h 244"/>
              <a:gd name="T62" fmla="*/ 2147483647 w 279"/>
              <a:gd name="T63" fmla="*/ 2147483647 h 244"/>
              <a:gd name="T64" fmla="*/ 2147483647 w 279"/>
              <a:gd name="T65" fmla="*/ 2147483647 h 244"/>
              <a:gd name="T66" fmla="*/ 2147483647 w 279"/>
              <a:gd name="T67" fmla="*/ 2147483647 h 244"/>
              <a:gd name="T68" fmla="*/ 2147483647 w 279"/>
              <a:gd name="T69" fmla="*/ 2147483647 h 244"/>
              <a:gd name="T70" fmla="*/ 2147483647 w 279"/>
              <a:gd name="T71" fmla="*/ 2147483647 h 244"/>
              <a:gd name="T72" fmla="*/ 2147483647 w 279"/>
              <a:gd name="T73" fmla="*/ 2147483647 h 244"/>
              <a:gd name="T74" fmla="*/ 2147483647 w 279"/>
              <a:gd name="T75" fmla="*/ 2147483647 h 244"/>
              <a:gd name="T76" fmla="*/ 2147483647 w 279"/>
              <a:gd name="T77" fmla="*/ 2147483647 h 244"/>
              <a:gd name="T78" fmla="*/ 2147483647 w 279"/>
              <a:gd name="T79" fmla="*/ 2147483647 h 244"/>
              <a:gd name="T80" fmla="*/ 2147483647 w 279"/>
              <a:gd name="T81" fmla="*/ 2147483647 h 244"/>
              <a:gd name="T82" fmla="*/ 2147483647 w 279"/>
              <a:gd name="T83" fmla="*/ 2147483647 h 244"/>
              <a:gd name="T84" fmla="*/ 2147483647 w 279"/>
              <a:gd name="T85" fmla="*/ 2147483647 h 244"/>
              <a:gd name="T86" fmla="*/ 2147483647 w 279"/>
              <a:gd name="T87" fmla="*/ 2147483647 h 244"/>
              <a:gd name="T88" fmla="*/ 2147483647 w 279"/>
              <a:gd name="T89" fmla="*/ 2147483647 h 244"/>
              <a:gd name="T90" fmla="*/ 2147483647 w 279"/>
              <a:gd name="T91" fmla="*/ 2147483647 h 244"/>
              <a:gd name="T92" fmla="*/ 2147483647 w 279"/>
              <a:gd name="T93" fmla="*/ 2147483647 h 244"/>
              <a:gd name="T94" fmla="*/ 2147483647 w 279"/>
              <a:gd name="T95" fmla="*/ 2147483647 h 244"/>
              <a:gd name="T96" fmla="*/ 2147483647 w 279"/>
              <a:gd name="T97" fmla="*/ 2147483647 h 244"/>
              <a:gd name="T98" fmla="*/ 0 w 279"/>
              <a:gd name="T99" fmla="*/ 2147483647 h 2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9"/>
              <a:gd name="T151" fmla="*/ 0 h 244"/>
              <a:gd name="T152" fmla="*/ 279 w 279"/>
              <a:gd name="T153" fmla="*/ 244 h 2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9" h="244">
                <a:moveTo>
                  <a:pt x="0" y="243"/>
                </a:moveTo>
                <a:lnTo>
                  <a:pt x="148" y="1"/>
                </a:lnTo>
                <a:lnTo>
                  <a:pt x="160" y="0"/>
                </a:lnTo>
                <a:lnTo>
                  <a:pt x="167" y="3"/>
                </a:lnTo>
                <a:lnTo>
                  <a:pt x="168" y="6"/>
                </a:lnTo>
                <a:lnTo>
                  <a:pt x="173" y="5"/>
                </a:lnTo>
                <a:lnTo>
                  <a:pt x="177" y="9"/>
                </a:lnTo>
                <a:lnTo>
                  <a:pt x="182" y="7"/>
                </a:lnTo>
                <a:lnTo>
                  <a:pt x="184" y="12"/>
                </a:lnTo>
                <a:lnTo>
                  <a:pt x="190" y="13"/>
                </a:lnTo>
                <a:lnTo>
                  <a:pt x="196" y="14"/>
                </a:lnTo>
                <a:lnTo>
                  <a:pt x="201" y="15"/>
                </a:lnTo>
                <a:lnTo>
                  <a:pt x="205" y="19"/>
                </a:lnTo>
                <a:lnTo>
                  <a:pt x="210" y="20"/>
                </a:lnTo>
                <a:lnTo>
                  <a:pt x="215" y="23"/>
                </a:lnTo>
                <a:lnTo>
                  <a:pt x="222" y="25"/>
                </a:lnTo>
                <a:lnTo>
                  <a:pt x="226" y="29"/>
                </a:lnTo>
                <a:lnTo>
                  <a:pt x="229" y="32"/>
                </a:lnTo>
                <a:lnTo>
                  <a:pt x="231" y="36"/>
                </a:lnTo>
                <a:lnTo>
                  <a:pt x="235" y="39"/>
                </a:lnTo>
                <a:lnTo>
                  <a:pt x="238" y="45"/>
                </a:lnTo>
                <a:lnTo>
                  <a:pt x="242" y="46"/>
                </a:lnTo>
                <a:lnTo>
                  <a:pt x="248" y="55"/>
                </a:lnTo>
                <a:lnTo>
                  <a:pt x="249" y="58"/>
                </a:lnTo>
                <a:lnTo>
                  <a:pt x="255" y="63"/>
                </a:lnTo>
                <a:lnTo>
                  <a:pt x="256" y="67"/>
                </a:lnTo>
                <a:lnTo>
                  <a:pt x="261" y="71"/>
                </a:lnTo>
                <a:lnTo>
                  <a:pt x="261" y="75"/>
                </a:lnTo>
                <a:lnTo>
                  <a:pt x="264" y="81"/>
                </a:lnTo>
                <a:lnTo>
                  <a:pt x="264" y="86"/>
                </a:lnTo>
                <a:lnTo>
                  <a:pt x="266" y="90"/>
                </a:lnTo>
                <a:lnTo>
                  <a:pt x="266" y="95"/>
                </a:lnTo>
                <a:lnTo>
                  <a:pt x="268" y="99"/>
                </a:lnTo>
                <a:lnTo>
                  <a:pt x="267" y="103"/>
                </a:lnTo>
                <a:lnTo>
                  <a:pt x="268" y="109"/>
                </a:lnTo>
                <a:lnTo>
                  <a:pt x="269" y="113"/>
                </a:lnTo>
                <a:lnTo>
                  <a:pt x="273" y="119"/>
                </a:lnTo>
                <a:lnTo>
                  <a:pt x="274" y="124"/>
                </a:lnTo>
                <a:lnTo>
                  <a:pt x="275" y="128"/>
                </a:lnTo>
                <a:lnTo>
                  <a:pt x="276" y="134"/>
                </a:lnTo>
                <a:lnTo>
                  <a:pt x="277" y="138"/>
                </a:lnTo>
                <a:lnTo>
                  <a:pt x="277" y="143"/>
                </a:lnTo>
                <a:lnTo>
                  <a:pt x="277" y="147"/>
                </a:lnTo>
                <a:lnTo>
                  <a:pt x="274" y="153"/>
                </a:lnTo>
                <a:lnTo>
                  <a:pt x="276" y="156"/>
                </a:lnTo>
                <a:lnTo>
                  <a:pt x="277" y="162"/>
                </a:lnTo>
                <a:lnTo>
                  <a:pt x="278" y="167"/>
                </a:lnTo>
                <a:lnTo>
                  <a:pt x="275" y="172"/>
                </a:lnTo>
                <a:lnTo>
                  <a:pt x="271" y="181"/>
                </a:lnTo>
                <a:lnTo>
                  <a:pt x="0" y="243"/>
                </a:lnTo>
              </a:path>
            </a:pathLst>
          </a:custGeom>
          <a:noFill/>
          <a:ln w="9525" cap="rnd">
            <a:noFill/>
            <a:round/>
            <a:headEnd/>
            <a:tailEnd/>
          </a:ln>
        </p:spPr>
        <p:txBody>
          <a:bodyPr/>
          <a:lstStyle/>
          <a:p>
            <a:endParaRPr lang="en-US"/>
          </a:p>
        </p:txBody>
      </p:sp>
      <p:sp>
        <p:nvSpPr>
          <p:cNvPr id="22545" name="Arc 19"/>
          <p:cNvSpPr>
            <a:spLocks/>
          </p:cNvSpPr>
          <p:nvPr/>
        </p:nvSpPr>
        <p:spPr bwMode="auto">
          <a:xfrm rot="720000">
            <a:off x="6372225" y="4360864"/>
            <a:ext cx="211138" cy="236537"/>
          </a:xfrm>
          <a:custGeom>
            <a:avLst/>
            <a:gdLst>
              <a:gd name="T0" fmla="*/ 0 w 21745"/>
              <a:gd name="T1" fmla="*/ 0 h 21600"/>
              <a:gd name="T2" fmla="*/ 1876695861 w 21745"/>
              <a:gd name="T3" fmla="*/ 2147483647 h 21600"/>
              <a:gd name="T4" fmla="*/ 12514760 w 21745"/>
              <a:gd name="T5" fmla="*/ 2147483647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noFill/>
          <a:ln w="25400" cap="rnd">
            <a:solidFill>
              <a:schemeClr val="tx1"/>
            </a:solidFill>
            <a:round/>
            <a:headEnd type="none" w="sm" len="sm"/>
            <a:tailEnd type="none" w="sm" len="sm"/>
          </a:ln>
        </p:spPr>
        <p:txBody>
          <a:bodyPr wrap="none" anchor="ctr"/>
          <a:lstStyle/>
          <a:p>
            <a:endParaRPr lang="en-US"/>
          </a:p>
        </p:txBody>
      </p:sp>
      <p:sp>
        <p:nvSpPr>
          <p:cNvPr id="22546" name="Line 20"/>
          <p:cNvSpPr>
            <a:spLocks noChangeShapeType="1"/>
          </p:cNvSpPr>
          <p:nvPr/>
        </p:nvSpPr>
        <p:spPr bwMode="auto">
          <a:xfrm flipH="1">
            <a:off x="6172201" y="4179888"/>
            <a:ext cx="303213" cy="550862"/>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22547" name="Oval 21"/>
          <p:cNvSpPr>
            <a:spLocks noChangeArrowheads="1"/>
          </p:cNvSpPr>
          <p:nvPr/>
        </p:nvSpPr>
        <p:spPr bwMode="auto">
          <a:xfrm rot="-1860000">
            <a:off x="6450013" y="4365625"/>
            <a:ext cx="100012" cy="198438"/>
          </a:xfrm>
          <a:prstGeom prst="ellipse">
            <a:avLst/>
          </a:prstGeom>
          <a:solidFill>
            <a:schemeClr val="tx1"/>
          </a:solidFill>
          <a:ln w="12700">
            <a:solidFill>
              <a:schemeClr val="tx1"/>
            </a:solidFill>
            <a:round/>
            <a:headEnd/>
            <a:tailEnd/>
          </a:ln>
        </p:spPr>
        <p:txBody>
          <a:bodyPr wrap="none" anchor="ctr"/>
          <a:lstStyle/>
          <a:p>
            <a:endParaRPr lang="en-US"/>
          </a:p>
        </p:txBody>
      </p:sp>
      <p:sp>
        <p:nvSpPr>
          <p:cNvPr id="22548" name="Line 22"/>
          <p:cNvSpPr>
            <a:spLocks noChangeShapeType="1"/>
          </p:cNvSpPr>
          <p:nvPr/>
        </p:nvSpPr>
        <p:spPr bwMode="auto">
          <a:xfrm flipV="1">
            <a:off x="6172201" y="4586288"/>
            <a:ext cx="555625" cy="144462"/>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22549" name="Freeform 23"/>
          <p:cNvSpPr>
            <a:spLocks/>
          </p:cNvSpPr>
          <p:nvPr/>
        </p:nvSpPr>
        <p:spPr bwMode="auto">
          <a:xfrm>
            <a:off x="9423400" y="6173788"/>
            <a:ext cx="393700" cy="387350"/>
          </a:xfrm>
          <a:custGeom>
            <a:avLst/>
            <a:gdLst>
              <a:gd name="T0" fmla="*/ 0 w 279"/>
              <a:gd name="T1" fmla="*/ 2147483647 h 244"/>
              <a:gd name="T2" fmla="*/ 2147483647 w 279"/>
              <a:gd name="T3" fmla="*/ 2147483647 h 244"/>
              <a:gd name="T4" fmla="*/ 2147483647 w 279"/>
              <a:gd name="T5" fmla="*/ 0 h 244"/>
              <a:gd name="T6" fmla="*/ 2147483647 w 279"/>
              <a:gd name="T7" fmla="*/ 2147483647 h 244"/>
              <a:gd name="T8" fmla="*/ 2147483647 w 279"/>
              <a:gd name="T9" fmla="*/ 2147483647 h 244"/>
              <a:gd name="T10" fmla="*/ 2147483647 w 279"/>
              <a:gd name="T11" fmla="*/ 2147483647 h 244"/>
              <a:gd name="T12" fmla="*/ 2147483647 w 279"/>
              <a:gd name="T13" fmla="*/ 2147483647 h 244"/>
              <a:gd name="T14" fmla="*/ 2147483647 w 279"/>
              <a:gd name="T15" fmla="*/ 2147483647 h 244"/>
              <a:gd name="T16" fmla="*/ 2147483647 w 279"/>
              <a:gd name="T17" fmla="*/ 2147483647 h 244"/>
              <a:gd name="T18" fmla="*/ 2147483647 w 279"/>
              <a:gd name="T19" fmla="*/ 2147483647 h 244"/>
              <a:gd name="T20" fmla="*/ 2147483647 w 279"/>
              <a:gd name="T21" fmla="*/ 2147483647 h 244"/>
              <a:gd name="T22" fmla="*/ 2147483647 w 279"/>
              <a:gd name="T23" fmla="*/ 2147483647 h 244"/>
              <a:gd name="T24" fmla="*/ 2147483647 w 279"/>
              <a:gd name="T25" fmla="*/ 2147483647 h 244"/>
              <a:gd name="T26" fmla="*/ 2147483647 w 279"/>
              <a:gd name="T27" fmla="*/ 2147483647 h 244"/>
              <a:gd name="T28" fmla="*/ 2147483647 w 279"/>
              <a:gd name="T29" fmla="*/ 2147483647 h 244"/>
              <a:gd name="T30" fmla="*/ 2147483647 w 279"/>
              <a:gd name="T31" fmla="*/ 2147483647 h 244"/>
              <a:gd name="T32" fmla="*/ 2147483647 w 279"/>
              <a:gd name="T33" fmla="*/ 2147483647 h 244"/>
              <a:gd name="T34" fmla="*/ 2147483647 w 279"/>
              <a:gd name="T35" fmla="*/ 2147483647 h 244"/>
              <a:gd name="T36" fmla="*/ 2147483647 w 279"/>
              <a:gd name="T37" fmla="*/ 2147483647 h 244"/>
              <a:gd name="T38" fmla="*/ 2147483647 w 279"/>
              <a:gd name="T39" fmla="*/ 2147483647 h 244"/>
              <a:gd name="T40" fmla="*/ 2147483647 w 279"/>
              <a:gd name="T41" fmla="*/ 2147483647 h 244"/>
              <a:gd name="T42" fmla="*/ 2147483647 w 279"/>
              <a:gd name="T43" fmla="*/ 2147483647 h 244"/>
              <a:gd name="T44" fmla="*/ 2147483647 w 279"/>
              <a:gd name="T45" fmla="*/ 2147483647 h 244"/>
              <a:gd name="T46" fmla="*/ 2147483647 w 279"/>
              <a:gd name="T47" fmla="*/ 2147483647 h 244"/>
              <a:gd name="T48" fmla="*/ 2147483647 w 279"/>
              <a:gd name="T49" fmla="*/ 2147483647 h 244"/>
              <a:gd name="T50" fmla="*/ 2147483647 w 279"/>
              <a:gd name="T51" fmla="*/ 2147483647 h 244"/>
              <a:gd name="T52" fmla="*/ 2147483647 w 279"/>
              <a:gd name="T53" fmla="*/ 2147483647 h 244"/>
              <a:gd name="T54" fmla="*/ 2147483647 w 279"/>
              <a:gd name="T55" fmla="*/ 2147483647 h 244"/>
              <a:gd name="T56" fmla="*/ 2147483647 w 279"/>
              <a:gd name="T57" fmla="*/ 2147483647 h 244"/>
              <a:gd name="T58" fmla="*/ 2147483647 w 279"/>
              <a:gd name="T59" fmla="*/ 2147483647 h 244"/>
              <a:gd name="T60" fmla="*/ 2147483647 w 279"/>
              <a:gd name="T61" fmla="*/ 2147483647 h 244"/>
              <a:gd name="T62" fmla="*/ 2147483647 w 279"/>
              <a:gd name="T63" fmla="*/ 2147483647 h 244"/>
              <a:gd name="T64" fmla="*/ 2147483647 w 279"/>
              <a:gd name="T65" fmla="*/ 2147483647 h 244"/>
              <a:gd name="T66" fmla="*/ 2147483647 w 279"/>
              <a:gd name="T67" fmla="*/ 2147483647 h 244"/>
              <a:gd name="T68" fmla="*/ 2147483647 w 279"/>
              <a:gd name="T69" fmla="*/ 2147483647 h 244"/>
              <a:gd name="T70" fmla="*/ 2147483647 w 279"/>
              <a:gd name="T71" fmla="*/ 2147483647 h 244"/>
              <a:gd name="T72" fmla="*/ 2147483647 w 279"/>
              <a:gd name="T73" fmla="*/ 2147483647 h 244"/>
              <a:gd name="T74" fmla="*/ 2147483647 w 279"/>
              <a:gd name="T75" fmla="*/ 2147483647 h 244"/>
              <a:gd name="T76" fmla="*/ 2147483647 w 279"/>
              <a:gd name="T77" fmla="*/ 2147483647 h 244"/>
              <a:gd name="T78" fmla="*/ 2147483647 w 279"/>
              <a:gd name="T79" fmla="*/ 2147483647 h 244"/>
              <a:gd name="T80" fmla="*/ 2147483647 w 279"/>
              <a:gd name="T81" fmla="*/ 2147483647 h 244"/>
              <a:gd name="T82" fmla="*/ 2147483647 w 279"/>
              <a:gd name="T83" fmla="*/ 2147483647 h 244"/>
              <a:gd name="T84" fmla="*/ 2147483647 w 279"/>
              <a:gd name="T85" fmla="*/ 2147483647 h 244"/>
              <a:gd name="T86" fmla="*/ 2147483647 w 279"/>
              <a:gd name="T87" fmla="*/ 2147483647 h 244"/>
              <a:gd name="T88" fmla="*/ 2147483647 w 279"/>
              <a:gd name="T89" fmla="*/ 2147483647 h 244"/>
              <a:gd name="T90" fmla="*/ 2147483647 w 279"/>
              <a:gd name="T91" fmla="*/ 2147483647 h 244"/>
              <a:gd name="T92" fmla="*/ 2147483647 w 279"/>
              <a:gd name="T93" fmla="*/ 2147483647 h 244"/>
              <a:gd name="T94" fmla="*/ 2147483647 w 279"/>
              <a:gd name="T95" fmla="*/ 2147483647 h 244"/>
              <a:gd name="T96" fmla="*/ 2147483647 w 279"/>
              <a:gd name="T97" fmla="*/ 2147483647 h 244"/>
              <a:gd name="T98" fmla="*/ 0 w 279"/>
              <a:gd name="T99" fmla="*/ 2147483647 h 2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9"/>
              <a:gd name="T151" fmla="*/ 0 h 244"/>
              <a:gd name="T152" fmla="*/ 279 w 279"/>
              <a:gd name="T153" fmla="*/ 244 h 2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9" h="244">
                <a:moveTo>
                  <a:pt x="0" y="243"/>
                </a:moveTo>
                <a:lnTo>
                  <a:pt x="148" y="1"/>
                </a:lnTo>
                <a:lnTo>
                  <a:pt x="160" y="0"/>
                </a:lnTo>
                <a:lnTo>
                  <a:pt x="167" y="3"/>
                </a:lnTo>
                <a:lnTo>
                  <a:pt x="168" y="6"/>
                </a:lnTo>
                <a:lnTo>
                  <a:pt x="173" y="5"/>
                </a:lnTo>
                <a:lnTo>
                  <a:pt x="177" y="9"/>
                </a:lnTo>
                <a:lnTo>
                  <a:pt x="182" y="7"/>
                </a:lnTo>
                <a:lnTo>
                  <a:pt x="184" y="12"/>
                </a:lnTo>
                <a:lnTo>
                  <a:pt x="190" y="13"/>
                </a:lnTo>
                <a:lnTo>
                  <a:pt x="196" y="14"/>
                </a:lnTo>
                <a:lnTo>
                  <a:pt x="201" y="15"/>
                </a:lnTo>
                <a:lnTo>
                  <a:pt x="205" y="19"/>
                </a:lnTo>
                <a:lnTo>
                  <a:pt x="210" y="20"/>
                </a:lnTo>
                <a:lnTo>
                  <a:pt x="215" y="23"/>
                </a:lnTo>
                <a:lnTo>
                  <a:pt x="222" y="25"/>
                </a:lnTo>
                <a:lnTo>
                  <a:pt x="226" y="29"/>
                </a:lnTo>
                <a:lnTo>
                  <a:pt x="229" y="32"/>
                </a:lnTo>
                <a:lnTo>
                  <a:pt x="231" y="36"/>
                </a:lnTo>
                <a:lnTo>
                  <a:pt x="235" y="39"/>
                </a:lnTo>
                <a:lnTo>
                  <a:pt x="238" y="45"/>
                </a:lnTo>
                <a:lnTo>
                  <a:pt x="242" y="46"/>
                </a:lnTo>
                <a:lnTo>
                  <a:pt x="248" y="55"/>
                </a:lnTo>
                <a:lnTo>
                  <a:pt x="249" y="58"/>
                </a:lnTo>
                <a:lnTo>
                  <a:pt x="255" y="63"/>
                </a:lnTo>
                <a:lnTo>
                  <a:pt x="256" y="67"/>
                </a:lnTo>
                <a:lnTo>
                  <a:pt x="261" y="71"/>
                </a:lnTo>
                <a:lnTo>
                  <a:pt x="261" y="75"/>
                </a:lnTo>
                <a:lnTo>
                  <a:pt x="264" y="81"/>
                </a:lnTo>
                <a:lnTo>
                  <a:pt x="264" y="86"/>
                </a:lnTo>
                <a:lnTo>
                  <a:pt x="266" y="90"/>
                </a:lnTo>
                <a:lnTo>
                  <a:pt x="266" y="95"/>
                </a:lnTo>
                <a:lnTo>
                  <a:pt x="268" y="99"/>
                </a:lnTo>
                <a:lnTo>
                  <a:pt x="267" y="103"/>
                </a:lnTo>
                <a:lnTo>
                  <a:pt x="268" y="109"/>
                </a:lnTo>
                <a:lnTo>
                  <a:pt x="269" y="113"/>
                </a:lnTo>
                <a:lnTo>
                  <a:pt x="273" y="119"/>
                </a:lnTo>
                <a:lnTo>
                  <a:pt x="274" y="124"/>
                </a:lnTo>
                <a:lnTo>
                  <a:pt x="275" y="128"/>
                </a:lnTo>
                <a:lnTo>
                  <a:pt x="276" y="134"/>
                </a:lnTo>
                <a:lnTo>
                  <a:pt x="277" y="138"/>
                </a:lnTo>
                <a:lnTo>
                  <a:pt x="277" y="143"/>
                </a:lnTo>
                <a:lnTo>
                  <a:pt x="277" y="147"/>
                </a:lnTo>
                <a:lnTo>
                  <a:pt x="274" y="153"/>
                </a:lnTo>
                <a:lnTo>
                  <a:pt x="276" y="156"/>
                </a:lnTo>
                <a:lnTo>
                  <a:pt x="277" y="162"/>
                </a:lnTo>
                <a:lnTo>
                  <a:pt x="278" y="167"/>
                </a:lnTo>
                <a:lnTo>
                  <a:pt x="275" y="172"/>
                </a:lnTo>
                <a:lnTo>
                  <a:pt x="271" y="181"/>
                </a:lnTo>
                <a:lnTo>
                  <a:pt x="0" y="243"/>
                </a:lnTo>
              </a:path>
            </a:pathLst>
          </a:custGeom>
          <a:noFill/>
          <a:ln w="9525" cap="rnd">
            <a:noFill/>
            <a:round/>
            <a:headEnd/>
            <a:tailEnd/>
          </a:ln>
        </p:spPr>
        <p:txBody>
          <a:bodyPr/>
          <a:lstStyle/>
          <a:p>
            <a:endParaRPr lang="en-US"/>
          </a:p>
        </p:txBody>
      </p:sp>
      <p:sp>
        <p:nvSpPr>
          <p:cNvPr id="22550" name="Arc 24"/>
          <p:cNvSpPr>
            <a:spLocks/>
          </p:cNvSpPr>
          <p:nvPr/>
        </p:nvSpPr>
        <p:spPr bwMode="auto">
          <a:xfrm rot="720000">
            <a:off x="9623425" y="6189664"/>
            <a:ext cx="211138" cy="236537"/>
          </a:xfrm>
          <a:custGeom>
            <a:avLst/>
            <a:gdLst>
              <a:gd name="T0" fmla="*/ 0 w 21745"/>
              <a:gd name="T1" fmla="*/ 0 h 21600"/>
              <a:gd name="T2" fmla="*/ 1876695861 w 21745"/>
              <a:gd name="T3" fmla="*/ 2147483647 h 21600"/>
              <a:gd name="T4" fmla="*/ 12514760 w 21745"/>
              <a:gd name="T5" fmla="*/ 2147483647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noFill/>
          <a:ln w="25400" cap="rnd">
            <a:solidFill>
              <a:schemeClr val="tx1"/>
            </a:solidFill>
            <a:round/>
            <a:headEnd type="none" w="sm" len="sm"/>
            <a:tailEnd type="none" w="sm" len="sm"/>
          </a:ln>
        </p:spPr>
        <p:txBody>
          <a:bodyPr wrap="none" anchor="ctr"/>
          <a:lstStyle/>
          <a:p>
            <a:endParaRPr lang="en-US"/>
          </a:p>
        </p:txBody>
      </p:sp>
      <p:sp>
        <p:nvSpPr>
          <p:cNvPr id="22551" name="Line 25"/>
          <p:cNvSpPr>
            <a:spLocks noChangeShapeType="1"/>
          </p:cNvSpPr>
          <p:nvPr/>
        </p:nvSpPr>
        <p:spPr bwMode="auto">
          <a:xfrm flipH="1">
            <a:off x="9423401" y="6008688"/>
            <a:ext cx="303213" cy="550862"/>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22552" name="Oval 26"/>
          <p:cNvSpPr>
            <a:spLocks noChangeArrowheads="1"/>
          </p:cNvSpPr>
          <p:nvPr/>
        </p:nvSpPr>
        <p:spPr bwMode="auto">
          <a:xfrm rot="-1860000">
            <a:off x="9701213" y="6194425"/>
            <a:ext cx="100012" cy="198438"/>
          </a:xfrm>
          <a:prstGeom prst="ellipse">
            <a:avLst/>
          </a:prstGeom>
          <a:solidFill>
            <a:schemeClr val="tx1"/>
          </a:solidFill>
          <a:ln w="12700">
            <a:solidFill>
              <a:schemeClr val="tx1"/>
            </a:solidFill>
            <a:round/>
            <a:headEnd/>
            <a:tailEnd/>
          </a:ln>
        </p:spPr>
        <p:txBody>
          <a:bodyPr wrap="none" anchor="ctr"/>
          <a:lstStyle/>
          <a:p>
            <a:endParaRPr lang="en-US"/>
          </a:p>
        </p:txBody>
      </p:sp>
      <p:sp>
        <p:nvSpPr>
          <p:cNvPr id="22553" name="Line 27"/>
          <p:cNvSpPr>
            <a:spLocks noChangeShapeType="1"/>
          </p:cNvSpPr>
          <p:nvPr/>
        </p:nvSpPr>
        <p:spPr bwMode="auto">
          <a:xfrm flipV="1">
            <a:off x="9423401" y="6415088"/>
            <a:ext cx="555625" cy="144462"/>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22554" name="Rectangle 28"/>
          <p:cNvSpPr>
            <a:spLocks noGrp="1" noChangeArrowheads="1"/>
          </p:cNvSpPr>
          <p:nvPr>
            <p:ph type="title"/>
          </p:nvPr>
        </p:nvSpPr>
        <p:spPr>
          <a:noFill/>
        </p:spPr>
        <p:txBody>
          <a:bodyPr/>
          <a:lstStyle/>
          <a:p>
            <a:r>
              <a:rPr lang="en-US"/>
              <a:t>Stereo image rectification</a:t>
            </a:r>
          </a:p>
        </p:txBody>
      </p:sp>
      <p:sp>
        <p:nvSpPr>
          <p:cNvPr id="416797" name="Rectangle 29"/>
          <p:cNvSpPr>
            <a:spLocks noGrp="1" noChangeArrowheads="1"/>
          </p:cNvSpPr>
          <p:nvPr>
            <p:ph type="body" idx="1"/>
          </p:nvPr>
        </p:nvSpPr>
        <p:spPr>
          <a:xfrm>
            <a:off x="533400" y="6400800"/>
            <a:ext cx="7391400" cy="406399"/>
          </a:xfrm>
          <a:noFill/>
        </p:spPr>
        <p:txBody>
          <a:bodyPr/>
          <a:lstStyle/>
          <a:p>
            <a:pPr marL="0" indent="0"/>
            <a:r>
              <a:rPr lang="en-US" sz="1400" dirty="0"/>
              <a:t>C. Loop and Z. Zhang. </a:t>
            </a:r>
            <a:r>
              <a:rPr lang="en-US" sz="1400" dirty="0">
                <a:hlinkClick r:id="rId3"/>
              </a:rPr>
              <a:t>Computing Rectifying Homographies for Stereo Vision</a:t>
            </a:r>
            <a:r>
              <a:rPr lang="en-US" sz="1400" dirty="0"/>
              <a:t>. CVPR 1999</a:t>
            </a:r>
            <a:endParaRPr lang="en-US" sz="1600" dirty="0"/>
          </a:p>
        </p:txBody>
      </p:sp>
      <p:sp>
        <p:nvSpPr>
          <p:cNvPr id="2" name="TextBox 1">
            <a:extLst>
              <a:ext uri="{FF2B5EF4-FFF2-40B4-BE49-F238E27FC236}">
                <a16:creationId xmlns:a16="http://schemas.microsoft.com/office/drawing/2014/main" id="{F8F59EA1-ABB9-2942-9195-597C9E78D8F7}"/>
              </a:ext>
            </a:extLst>
          </p:cNvPr>
          <p:cNvSpPr txBox="1"/>
          <p:nvPr/>
        </p:nvSpPr>
        <p:spPr>
          <a:xfrm>
            <a:off x="850750" y="1034714"/>
            <a:ext cx="5898507" cy="2677656"/>
          </a:xfrm>
          <a:prstGeom prst="rect">
            <a:avLst/>
          </a:prstGeom>
          <a:noFill/>
        </p:spPr>
        <p:txBody>
          <a:bodyPr wrap="square" rtlCol="0">
            <a:spAutoFit/>
          </a:bodyPr>
          <a:lstStyle/>
          <a:p>
            <a:pPr marL="342900" indent="-342900">
              <a:buFont typeface="Arial" panose="020B0604020202020204" pitchFamily="34" charset="0"/>
              <a:buChar char="•"/>
            </a:pPr>
            <a:r>
              <a:rPr lang="en-US" sz="2800" dirty="0"/>
              <a:t>If the image planes are not parallel, we can find </a:t>
            </a:r>
            <a:r>
              <a:rPr lang="en-US" sz="2800" dirty="0" err="1"/>
              <a:t>homographies</a:t>
            </a:r>
            <a:r>
              <a:rPr lang="en-US" sz="2800" dirty="0"/>
              <a:t> to project each view onto a common plane parallel to the baseline</a:t>
            </a:r>
          </a:p>
          <a:p>
            <a:pPr marL="342900" indent="-342900">
              <a:buFont typeface="Arial" panose="020B0604020202020204" pitchFamily="34" charset="0"/>
              <a:buChar char="•"/>
            </a:pPr>
            <a:endParaRPr lang="en-US" sz="2800" dirty="0"/>
          </a:p>
        </p:txBody>
      </p:sp>
    </p:spTree>
    <p:extLst>
      <p:ext uri="{BB962C8B-B14F-4D97-AF65-F5344CB8AC3E}">
        <p14:creationId xmlns:p14="http://schemas.microsoft.com/office/powerpoint/2010/main" val="127726727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reeform 2"/>
          <p:cNvSpPr>
            <a:spLocks/>
          </p:cNvSpPr>
          <p:nvPr/>
        </p:nvSpPr>
        <p:spPr bwMode="auto">
          <a:xfrm>
            <a:off x="9120189" y="1041400"/>
            <a:ext cx="1220787" cy="839788"/>
          </a:xfrm>
          <a:custGeom>
            <a:avLst/>
            <a:gdLst>
              <a:gd name="T0" fmla="*/ 2147483647 w 865"/>
              <a:gd name="T1" fmla="*/ 0 h 529"/>
              <a:gd name="T2" fmla="*/ 2147483647 w 865"/>
              <a:gd name="T3" fmla="*/ 2147483647 h 529"/>
              <a:gd name="T4" fmla="*/ 2147483647 w 865"/>
              <a:gd name="T5" fmla="*/ 2147483647 h 529"/>
              <a:gd name="T6" fmla="*/ 2147483647 w 865"/>
              <a:gd name="T7" fmla="*/ 2147483647 h 529"/>
              <a:gd name="T8" fmla="*/ 2147483647 w 865"/>
              <a:gd name="T9" fmla="*/ 2147483647 h 529"/>
              <a:gd name="T10" fmla="*/ 2147483647 w 865"/>
              <a:gd name="T11" fmla="*/ 2147483647 h 529"/>
              <a:gd name="T12" fmla="*/ 2147483647 w 865"/>
              <a:gd name="T13" fmla="*/ 2147483647 h 529"/>
              <a:gd name="T14" fmla="*/ 2147483647 w 865"/>
              <a:gd name="T15" fmla="*/ 2147483647 h 529"/>
              <a:gd name="T16" fmla="*/ 2147483647 w 865"/>
              <a:gd name="T17" fmla="*/ 2147483647 h 529"/>
              <a:gd name="T18" fmla="*/ 0 w 865"/>
              <a:gd name="T19" fmla="*/ 2147483647 h 529"/>
              <a:gd name="T20" fmla="*/ 0 w 865"/>
              <a:gd name="T21" fmla="*/ 2147483647 h 529"/>
              <a:gd name="T22" fmla="*/ 0 w 865"/>
              <a:gd name="T23" fmla="*/ 2147483647 h 529"/>
              <a:gd name="T24" fmla="*/ 2147483647 w 865"/>
              <a:gd name="T25" fmla="*/ 2147483647 h 529"/>
              <a:gd name="T26" fmla="*/ 2147483647 w 865"/>
              <a:gd name="T27" fmla="*/ 2147483647 h 529"/>
              <a:gd name="T28" fmla="*/ 2147483647 w 865"/>
              <a:gd name="T29" fmla="*/ 2147483647 h 529"/>
              <a:gd name="T30" fmla="*/ 2147483647 w 865"/>
              <a:gd name="T31" fmla="*/ 2147483647 h 529"/>
              <a:gd name="T32" fmla="*/ 2147483647 w 865"/>
              <a:gd name="T33" fmla="*/ 2147483647 h 529"/>
              <a:gd name="T34" fmla="*/ 2147483647 w 865"/>
              <a:gd name="T35" fmla="*/ 2147483647 h 529"/>
              <a:gd name="T36" fmla="*/ 2147483647 w 865"/>
              <a:gd name="T37" fmla="*/ 2147483647 h 529"/>
              <a:gd name="T38" fmla="*/ 2147483647 w 865"/>
              <a:gd name="T39" fmla="*/ 2147483647 h 529"/>
              <a:gd name="T40" fmla="*/ 2147483647 w 865"/>
              <a:gd name="T41" fmla="*/ 2147483647 h 529"/>
              <a:gd name="T42" fmla="*/ 2147483647 w 865"/>
              <a:gd name="T43" fmla="*/ 2147483647 h 529"/>
              <a:gd name="T44" fmla="*/ 2147483647 w 865"/>
              <a:gd name="T45" fmla="*/ 2147483647 h 529"/>
              <a:gd name="T46" fmla="*/ 2147483647 w 865"/>
              <a:gd name="T47" fmla="*/ 2147483647 h 529"/>
              <a:gd name="T48" fmla="*/ 2147483647 w 865"/>
              <a:gd name="T49" fmla="*/ 2147483647 h 529"/>
              <a:gd name="T50" fmla="*/ 2147483647 w 865"/>
              <a:gd name="T51" fmla="*/ 2147483647 h 529"/>
              <a:gd name="T52" fmla="*/ 2147483647 w 865"/>
              <a:gd name="T53" fmla="*/ 2147483647 h 529"/>
              <a:gd name="T54" fmla="*/ 2147483647 w 865"/>
              <a:gd name="T55" fmla="*/ 2147483647 h 529"/>
              <a:gd name="T56" fmla="*/ 2147483647 w 865"/>
              <a:gd name="T57" fmla="*/ 2147483647 h 529"/>
              <a:gd name="T58" fmla="*/ 2147483647 w 865"/>
              <a:gd name="T59" fmla="*/ 2147483647 h 529"/>
              <a:gd name="T60" fmla="*/ 2147483647 w 865"/>
              <a:gd name="T61" fmla="*/ 2147483647 h 529"/>
              <a:gd name="T62" fmla="*/ 2147483647 w 865"/>
              <a:gd name="T63" fmla="*/ 2147483647 h 529"/>
              <a:gd name="T64" fmla="*/ 2147483647 w 865"/>
              <a:gd name="T65" fmla="*/ 2147483647 h 529"/>
              <a:gd name="T66" fmla="*/ 2147483647 w 865"/>
              <a:gd name="T67" fmla="*/ 2147483647 h 529"/>
              <a:gd name="T68" fmla="*/ 2147483647 w 865"/>
              <a:gd name="T69" fmla="*/ 2147483647 h 529"/>
              <a:gd name="T70" fmla="*/ 2147483647 w 865"/>
              <a:gd name="T71" fmla="*/ 2147483647 h 529"/>
              <a:gd name="T72" fmla="*/ 2147483647 w 865"/>
              <a:gd name="T73" fmla="*/ 2147483647 h 529"/>
              <a:gd name="T74" fmla="*/ 2147483647 w 865"/>
              <a:gd name="T75" fmla="*/ 2147483647 h 529"/>
              <a:gd name="T76" fmla="*/ 2147483647 w 865"/>
              <a:gd name="T77" fmla="*/ 2147483647 h 529"/>
              <a:gd name="T78" fmla="*/ 2147483647 w 865"/>
              <a:gd name="T79" fmla="*/ 0 h 5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65"/>
              <a:gd name="T121" fmla="*/ 0 h 529"/>
              <a:gd name="T122" fmla="*/ 865 w 865"/>
              <a:gd name="T123" fmla="*/ 529 h 52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65" h="529">
                <a:moveTo>
                  <a:pt x="84" y="0"/>
                </a:moveTo>
                <a:lnTo>
                  <a:pt x="72" y="24"/>
                </a:lnTo>
                <a:lnTo>
                  <a:pt x="72" y="48"/>
                </a:lnTo>
                <a:lnTo>
                  <a:pt x="48" y="72"/>
                </a:lnTo>
                <a:lnTo>
                  <a:pt x="36" y="96"/>
                </a:lnTo>
                <a:lnTo>
                  <a:pt x="36" y="120"/>
                </a:lnTo>
                <a:lnTo>
                  <a:pt x="36" y="144"/>
                </a:lnTo>
                <a:lnTo>
                  <a:pt x="24" y="168"/>
                </a:lnTo>
                <a:lnTo>
                  <a:pt x="12" y="192"/>
                </a:lnTo>
                <a:lnTo>
                  <a:pt x="0" y="216"/>
                </a:lnTo>
                <a:lnTo>
                  <a:pt x="0" y="240"/>
                </a:lnTo>
                <a:lnTo>
                  <a:pt x="0" y="264"/>
                </a:lnTo>
                <a:lnTo>
                  <a:pt x="12" y="288"/>
                </a:lnTo>
                <a:lnTo>
                  <a:pt x="12" y="312"/>
                </a:lnTo>
                <a:lnTo>
                  <a:pt x="24" y="336"/>
                </a:lnTo>
                <a:lnTo>
                  <a:pt x="24" y="360"/>
                </a:lnTo>
                <a:lnTo>
                  <a:pt x="36" y="384"/>
                </a:lnTo>
                <a:lnTo>
                  <a:pt x="36" y="408"/>
                </a:lnTo>
                <a:lnTo>
                  <a:pt x="48" y="432"/>
                </a:lnTo>
                <a:lnTo>
                  <a:pt x="60" y="456"/>
                </a:lnTo>
                <a:lnTo>
                  <a:pt x="852" y="528"/>
                </a:lnTo>
                <a:lnTo>
                  <a:pt x="804" y="480"/>
                </a:lnTo>
                <a:lnTo>
                  <a:pt x="792" y="456"/>
                </a:lnTo>
                <a:lnTo>
                  <a:pt x="780" y="420"/>
                </a:lnTo>
                <a:lnTo>
                  <a:pt x="768" y="396"/>
                </a:lnTo>
                <a:lnTo>
                  <a:pt x="756" y="372"/>
                </a:lnTo>
                <a:lnTo>
                  <a:pt x="744" y="348"/>
                </a:lnTo>
                <a:lnTo>
                  <a:pt x="744" y="324"/>
                </a:lnTo>
                <a:lnTo>
                  <a:pt x="744" y="288"/>
                </a:lnTo>
                <a:lnTo>
                  <a:pt x="744" y="264"/>
                </a:lnTo>
                <a:lnTo>
                  <a:pt x="744" y="240"/>
                </a:lnTo>
                <a:lnTo>
                  <a:pt x="768" y="216"/>
                </a:lnTo>
                <a:lnTo>
                  <a:pt x="768" y="192"/>
                </a:lnTo>
                <a:lnTo>
                  <a:pt x="780" y="168"/>
                </a:lnTo>
                <a:lnTo>
                  <a:pt x="804" y="156"/>
                </a:lnTo>
                <a:lnTo>
                  <a:pt x="804" y="132"/>
                </a:lnTo>
                <a:lnTo>
                  <a:pt x="828" y="108"/>
                </a:lnTo>
                <a:lnTo>
                  <a:pt x="852" y="96"/>
                </a:lnTo>
                <a:lnTo>
                  <a:pt x="864" y="72"/>
                </a:lnTo>
                <a:lnTo>
                  <a:pt x="84" y="0"/>
                </a:lnTo>
              </a:path>
            </a:pathLst>
          </a:custGeom>
          <a:gradFill rotWithShape="0">
            <a:gsLst>
              <a:gs pos="0">
                <a:srgbClr val="012501"/>
              </a:gs>
              <a:gs pos="100000">
                <a:srgbClr val="037C03"/>
              </a:gs>
            </a:gsLst>
            <a:lin ang="18900000" scaled="1"/>
          </a:gradFill>
          <a:ln w="9525" cap="rnd">
            <a:noFill/>
            <a:round/>
            <a:headEnd/>
            <a:tailEnd/>
          </a:ln>
        </p:spPr>
        <p:txBody>
          <a:bodyPr/>
          <a:lstStyle/>
          <a:p>
            <a:endParaRPr lang="en-US"/>
          </a:p>
        </p:txBody>
      </p:sp>
      <p:sp>
        <p:nvSpPr>
          <p:cNvPr id="22531" name="Line 3"/>
          <p:cNvSpPr>
            <a:spLocks noChangeShapeType="1"/>
          </p:cNvSpPr>
          <p:nvPr/>
        </p:nvSpPr>
        <p:spPr bwMode="auto">
          <a:xfrm>
            <a:off x="6529388" y="4394200"/>
            <a:ext cx="3251200" cy="182880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2532" name="Line 4"/>
          <p:cNvSpPr>
            <a:spLocks noChangeShapeType="1"/>
          </p:cNvSpPr>
          <p:nvPr/>
        </p:nvSpPr>
        <p:spPr bwMode="auto">
          <a:xfrm flipV="1">
            <a:off x="7850188" y="1346200"/>
            <a:ext cx="1795462" cy="177165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2533" name="Freeform 5"/>
          <p:cNvSpPr>
            <a:spLocks/>
          </p:cNvSpPr>
          <p:nvPr/>
        </p:nvSpPr>
        <p:spPr bwMode="auto">
          <a:xfrm>
            <a:off x="6461125" y="1803400"/>
            <a:ext cx="1695450" cy="1601788"/>
          </a:xfrm>
          <a:custGeom>
            <a:avLst/>
            <a:gdLst>
              <a:gd name="T0" fmla="*/ 2147483647 w 1201"/>
              <a:gd name="T1" fmla="*/ 2147483647 h 1009"/>
              <a:gd name="T2" fmla="*/ 2147483647 w 1201"/>
              <a:gd name="T3" fmla="*/ 2147483647 h 1009"/>
              <a:gd name="T4" fmla="*/ 2147483647 w 1201"/>
              <a:gd name="T5" fmla="*/ 2147483647 h 1009"/>
              <a:gd name="T6" fmla="*/ 0 w 1201"/>
              <a:gd name="T7" fmla="*/ 0 h 1009"/>
              <a:gd name="T8" fmla="*/ 2147483647 w 1201"/>
              <a:gd name="T9" fmla="*/ 2147483647 h 1009"/>
              <a:gd name="T10" fmla="*/ 0 60000 65536"/>
              <a:gd name="T11" fmla="*/ 0 60000 65536"/>
              <a:gd name="T12" fmla="*/ 0 60000 65536"/>
              <a:gd name="T13" fmla="*/ 0 60000 65536"/>
              <a:gd name="T14" fmla="*/ 0 60000 65536"/>
              <a:gd name="T15" fmla="*/ 0 w 1201"/>
              <a:gd name="T16" fmla="*/ 0 h 1009"/>
              <a:gd name="T17" fmla="*/ 1201 w 1201"/>
              <a:gd name="T18" fmla="*/ 1009 h 1009"/>
            </a:gdLst>
            <a:ahLst/>
            <a:cxnLst>
              <a:cxn ang="T10">
                <a:pos x="T0" y="T1"/>
              </a:cxn>
              <a:cxn ang="T11">
                <a:pos x="T2" y="T3"/>
              </a:cxn>
              <a:cxn ang="T12">
                <a:pos x="T4" y="T5"/>
              </a:cxn>
              <a:cxn ang="T13">
                <a:pos x="T6" y="T7"/>
              </a:cxn>
              <a:cxn ang="T14">
                <a:pos x="T8" y="T9"/>
              </a:cxn>
            </a:cxnLst>
            <a:rect l="T15" t="T16" r="T17" b="T18"/>
            <a:pathLst>
              <a:path w="1201" h="1009">
                <a:moveTo>
                  <a:pt x="336" y="576"/>
                </a:moveTo>
                <a:lnTo>
                  <a:pt x="1200" y="1008"/>
                </a:lnTo>
                <a:lnTo>
                  <a:pt x="864" y="432"/>
                </a:lnTo>
                <a:lnTo>
                  <a:pt x="0" y="0"/>
                </a:lnTo>
                <a:lnTo>
                  <a:pt x="336" y="576"/>
                </a:lnTo>
              </a:path>
            </a:pathLst>
          </a:custGeom>
          <a:solidFill>
            <a:srgbClr val="919191"/>
          </a:solidFill>
          <a:ln w="12700" cap="rnd">
            <a:solidFill>
              <a:schemeClr val="bg2"/>
            </a:solidFill>
            <a:round/>
            <a:headEnd/>
            <a:tailEnd/>
          </a:ln>
        </p:spPr>
        <p:txBody>
          <a:bodyPr/>
          <a:lstStyle/>
          <a:p>
            <a:endParaRPr lang="en-US"/>
          </a:p>
        </p:txBody>
      </p:sp>
      <p:sp>
        <p:nvSpPr>
          <p:cNvPr id="22534" name="Line 6"/>
          <p:cNvSpPr>
            <a:spLocks noChangeShapeType="1"/>
          </p:cNvSpPr>
          <p:nvPr/>
        </p:nvSpPr>
        <p:spPr bwMode="auto">
          <a:xfrm flipH="1" flipV="1">
            <a:off x="9645651" y="1346200"/>
            <a:ext cx="66675" cy="243840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2535" name="Line 7"/>
          <p:cNvSpPr>
            <a:spLocks noChangeShapeType="1"/>
          </p:cNvSpPr>
          <p:nvPr/>
        </p:nvSpPr>
        <p:spPr bwMode="auto">
          <a:xfrm flipV="1">
            <a:off x="7172326" y="3098800"/>
            <a:ext cx="677863" cy="66675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2536" name="Freeform 8"/>
          <p:cNvSpPr>
            <a:spLocks/>
          </p:cNvSpPr>
          <p:nvPr/>
        </p:nvSpPr>
        <p:spPr bwMode="auto">
          <a:xfrm>
            <a:off x="6326189" y="2574925"/>
            <a:ext cx="1220787" cy="2001838"/>
          </a:xfrm>
          <a:custGeom>
            <a:avLst/>
            <a:gdLst>
              <a:gd name="T0" fmla="*/ 0 w 865"/>
              <a:gd name="T1" fmla="*/ 2147483647 h 1261"/>
              <a:gd name="T2" fmla="*/ 2147483647 w 865"/>
              <a:gd name="T3" fmla="*/ 2147483647 h 1261"/>
              <a:gd name="T4" fmla="*/ 2147483647 w 865"/>
              <a:gd name="T5" fmla="*/ 2147483647 h 1261"/>
              <a:gd name="T6" fmla="*/ 0 w 865"/>
              <a:gd name="T7" fmla="*/ 0 h 1261"/>
              <a:gd name="T8" fmla="*/ 0 w 865"/>
              <a:gd name="T9" fmla="*/ 2147483647 h 1261"/>
              <a:gd name="T10" fmla="*/ 0 60000 65536"/>
              <a:gd name="T11" fmla="*/ 0 60000 65536"/>
              <a:gd name="T12" fmla="*/ 0 60000 65536"/>
              <a:gd name="T13" fmla="*/ 0 60000 65536"/>
              <a:gd name="T14" fmla="*/ 0 60000 65536"/>
              <a:gd name="T15" fmla="*/ 0 w 865"/>
              <a:gd name="T16" fmla="*/ 0 h 1261"/>
              <a:gd name="T17" fmla="*/ 865 w 865"/>
              <a:gd name="T18" fmla="*/ 1261 h 1261"/>
            </a:gdLst>
            <a:ahLst/>
            <a:cxnLst>
              <a:cxn ang="T10">
                <a:pos x="T0" y="T1"/>
              </a:cxn>
              <a:cxn ang="T11">
                <a:pos x="T2" y="T3"/>
              </a:cxn>
              <a:cxn ang="T12">
                <a:pos x="T4" y="T5"/>
              </a:cxn>
              <a:cxn ang="T13">
                <a:pos x="T6" y="T7"/>
              </a:cxn>
              <a:cxn ang="T14">
                <a:pos x="T8" y="T9"/>
              </a:cxn>
            </a:cxnLst>
            <a:rect l="T15" t="T16" r="T17" b="T18"/>
            <a:pathLst>
              <a:path w="865" h="1261">
                <a:moveTo>
                  <a:pt x="0" y="828"/>
                </a:moveTo>
                <a:lnTo>
                  <a:pt x="864" y="1260"/>
                </a:lnTo>
                <a:lnTo>
                  <a:pt x="864" y="414"/>
                </a:lnTo>
                <a:lnTo>
                  <a:pt x="0" y="0"/>
                </a:lnTo>
                <a:lnTo>
                  <a:pt x="0" y="828"/>
                </a:lnTo>
              </a:path>
            </a:pathLst>
          </a:custGeom>
          <a:solidFill>
            <a:srgbClr val="FEBF02"/>
          </a:solidFill>
          <a:ln w="12700" cap="rnd">
            <a:solidFill>
              <a:schemeClr val="bg2"/>
            </a:solidFill>
            <a:round/>
            <a:headEnd/>
            <a:tailEnd/>
          </a:ln>
        </p:spPr>
        <p:txBody>
          <a:bodyPr/>
          <a:lstStyle/>
          <a:p>
            <a:endParaRPr lang="en-US"/>
          </a:p>
        </p:txBody>
      </p:sp>
      <p:sp>
        <p:nvSpPr>
          <p:cNvPr id="22537" name="Freeform 9"/>
          <p:cNvSpPr>
            <a:spLocks/>
          </p:cNvSpPr>
          <p:nvPr/>
        </p:nvSpPr>
        <p:spPr bwMode="auto">
          <a:xfrm>
            <a:off x="9239251" y="3098800"/>
            <a:ext cx="1558925" cy="1525588"/>
          </a:xfrm>
          <a:custGeom>
            <a:avLst/>
            <a:gdLst>
              <a:gd name="T0" fmla="*/ 0 w 1105"/>
              <a:gd name="T1" fmla="*/ 2147483647 h 961"/>
              <a:gd name="T2" fmla="*/ 0 w 1105"/>
              <a:gd name="T3" fmla="*/ 2147483647 h 961"/>
              <a:gd name="T4" fmla="*/ 2147483647 w 1105"/>
              <a:gd name="T5" fmla="*/ 2147483647 h 961"/>
              <a:gd name="T6" fmla="*/ 2147483647 w 1105"/>
              <a:gd name="T7" fmla="*/ 0 h 961"/>
              <a:gd name="T8" fmla="*/ 0 w 1105"/>
              <a:gd name="T9" fmla="*/ 2147483647 h 961"/>
              <a:gd name="T10" fmla="*/ 0 60000 65536"/>
              <a:gd name="T11" fmla="*/ 0 60000 65536"/>
              <a:gd name="T12" fmla="*/ 0 60000 65536"/>
              <a:gd name="T13" fmla="*/ 0 60000 65536"/>
              <a:gd name="T14" fmla="*/ 0 60000 65536"/>
              <a:gd name="T15" fmla="*/ 0 w 1105"/>
              <a:gd name="T16" fmla="*/ 0 h 961"/>
              <a:gd name="T17" fmla="*/ 1105 w 1105"/>
              <a:gd name="T18" fmla="*/ 961 h 961"/>
            </a:gdLst>
            <a:ahLst/>
            <a:cxnLst>
              <a:cxn ang="T10">
                <a:pos x="T0" y="T1"/>
              </a:cxn>
              <a:cxn ang="T11">
                <a:pos x="T2" y="T3"/>
              </a:cxn>
              <a:cxn ang="T12">
                <a:pos x="T4" y="T5"/>
              </a:cxn>
              <a:cxn ang="T13">
                <a:pos x="T6" y="T7"/>
              </a:cxn>
              <a:cxn ang="T14">
                <a:pos x="T8" y="T9"/>
              </a:cxn>
            </a:cxnLst>
            <a:rect l="T15" t="T16" r="T17" b="T18"/>
            <a:pathLst>
              <a:path w="1105" h="961">
                <a:moveTo>
                  <a:pt x="0" y="202"/>
                </a:moveTo>
                <a:lnTo>
                  <a:pt x="0" y="960"/>
                </a:lnTo>
                <a:lnTo>
                  <a:pt x="1104" y="758"/>
                </a:lnTo>
                <a:lnTo>
                  <a:pt x="1104" y="0"/>
                </a:lnTo>
                <a:lnTo>
                  <a:pt x="0" y="202"/>
                </a:lnTo>
              </a:path>
            </a:pathLst>
          </a:custGeom>
          <a:solidFill>
            <a:srgbClr val="919191"/>
          </a:solidFill>
          <a:ln w="12700" cap="rnd">
            <a:solidFill>
              <a:schemeClr val="bg2"/>
            </a:solidFill>
            <a:round/>
            <a:headEnd/>
            <a:tailEnd/>
          </a:ln>
        </p:spPr>
        <p:txBody>
          <a:bodyPr/>
          <a:lstStyle/>
          <a:p>
            <a:endParaRPr lang="en-US"/>
          </a:p>
        </p:txBody>
      </p:sp>
      <p:sp>
        <p:nvSpPr>
          <p:cNvPr id="22538" name="Line 10"/>
          <p:cNvSpPr>
            <a:spLocks noChangeShapeType="1"/>
          </p:cNvSpPr>
          <p:nvPr/>
        </p:nvSpPr>
        <p:spPr bwMode="auto">
          <a:xfrm flipH="1" flipV="1">
            <a:off x="9712326" y="3784600"/>
            <a:ext cx="34925" cy="142875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2539" name="Freeform 11"/>
          <p:cNvSpPr>
            <a:spLocks/>
          </p:cNvSpPr>
          <p:nvPr/>
        </p:nvSpPr>
        <p:spPr bwMode="auto">
          <a:xfrm>
            <a:off x="9442450" y="4292600"/>
            <a:ext cx="1220788" cy="2001838"/>
          </a:xfrm>
          <a:custGeom>
            <a:avLst/>
            <a:gdLst>
              <a:gd name="T0" fmla="*/ 0 w 865"/>
              <a:gd name="T1" fmla="*/ 2147483647 h 1261"/>
              <a:gd name="T2" fmla="*/ 2147483647 w 865"/>
              <a:gd name="T3" fmla="*/ 2147483647 h 1261"/>
              <a:gd name="T4" fmla="*/ 2147483647 w 865"/>
              <a:gd name="T5" fmla="*/ 2147483647 h 1261"/>
              <a:gd name="T6" fmla="*/ 0 w 865"/>
              <a:gd name="T7" fmla="*/ 0 h 1261"/>
              <a:gd name="T8" fmla="*/ 0 w 865"/>
              <a:gd name="T9" fmla="*/ 2147483647 h 1261"/>
              <a:gd name="T10" fmla="*/ 0 60000 65536"/>
              <a:gd name="T11" fmla="*/ 0 60000 65536"/>
              <a:gd name="T12" fmla="*/ 0 60000 65536"/>
              <a:gd name="T13" fmla="*/ 0 60000 65536"/>
              <a:gd name="T14" fmla="*/ 0 60000 65536"/>
              <a:gd name="T15" fmla="*/ 0 w 865"/>
              <a:gd name="T16" fmla="*/ 0 h 1261"/>
              <a:gd name="T17" fmla="*/ 865 w 865"/>
              <a:gd name="T18" fmla="*/ 1261 h 1261"/>
            </a:gdLst>
            <a:ahLst/>
            <a:cxnLst>
              <a:cxn ang="T10">
                <a:pos x="T0" y="T1"/>
              </a:cxn>
              <a:cxn ang="T11">
                <a:pos x="T2" y="T3"/>
              </a:cxn>
              <a:cxn ang="T12">
                <a:pos x="T4" y="T5"/>
              </a:cxn>
              <a:cxn ang="T13">
                <a:pos x="T6" y="T7"/>
              </a:cxn>
              <a:cxn ang="T14">
                <a:pos x="T8" y="T9"/>
              </a:cxn>
            </a:cxnLst>
            <a:rect l="T15" t="T16" r="T17" b="T18"/>
            <a:pathLst>
              <a:path w="865" h="1261">
                <a:moveTo>
                  <a:pt x="0" y="828"/>
                </a:moveTo>
                <a:lnTo>
                  <a:pt x="864" y="1260"/>
                </a:lnTo>
                <a:lnTo>
                  <a:pt x="864" y="414"/>
                </a:lnTo>
                <a:lnTo>
                  <a:pt x="0" y="0"/>
                </a:lnTo>
                <a:lnTo>
                  <a:pt x="0" y="828"/>
                </a:lnTo>
              </a:path>
            </a:pathLst>
          </a:custGeom>
          <a:solidFill>
            <a:srgbClr val="FEBF02"/>
          </a:solidFill>
          <a:ln w="12700" cap="rnd">
            <a:solidFill>
              <a:schemeClr val="bg2"/>
            </a:solidFill>
            <a:round/>
            <a:headEnd/>
            <a:tailEnd/>
          </a:ln>
        </p:spPr>
        <p:txBody>
          <a:bodyPr/>
          <a:lstStyle/>
          <a:p>
            <a:endParaRPr lang="en-US"/>
          </a:p>
        </p:txBody>
      </p:sp>
      <p:sp>
        <p:nvSpPr>
          <p:cNvPr id="22540" name="Line 12"/>
          <p:cNvSpPr>
            <a:spLocks noChangeShapeType="1"/>
          </p:cNvSpPr>
          <p:nvPr/>
        </p:nvSpPr>
        <p:spPr bwMode="auto">
          <a:xfrm flipV="1">
            <a:off x="6529389" y="3765550"/>
            <a:ext cx="642937" cy="62865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2541" name="Line 13"/>
          <p:cNvSpPr>
            <a:spLocks noChangeShapeType="1"/>
          </p:cNvSpPr>
          <p:nvPr/>
        </p:nvSpPr>
        <p:spPr bwMode="auto">
          <a:xfrm flipH="1" flipV="1">
            <a:off x="9747250" y="5213350"/>
            <a:ext cx="33338" cy="100965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2542" name="Oval 16"/>
          <p:cNvSpPr>
            <a:spLocks noChangeArrowheads="1"/>
          </p:cNvSpPr>
          <p:nvPr/>
        </p:nvSpPr>
        <p:spPr bwMode="auto">
          <a:xfrm>
            <a:off x="9685338" y="3752850"/>
            <a:ext cx="55562" cy="63500"/>
          </a:xfrm>
          <a:prstGeom prst="ellipse">
            <a:avLst/>
          </a:prstGeom>
          <a:solidFill>
            <a:srgbClr val="037C03"/>
          </a:solidFill>
          <a:ln w="12700">
            <a:solidFill>
              <a:schemeClr val="bg2"/>
            </a:solidFill>
            <a:round/>
            <a:headEnd/>
            <a:tailEnd/>
          </a:ln>
        </p:spPr>
        <p:txBody>
          <a:bodyPr wrap="none" anchor="ctr"/>
          <a:lstStyle/>
          <a:p>
            <a:endParaRPr lang="en-US"/>
          </a:p>
        </p:txBody>
      </p:sp>
      <p:sp>
        <p:nvSpPr>
          <p:cNvPr id="22543" name="Oval 17"/>
          <p:cNvSpPr>
            <a:spLocks noChangeArrowheads="1"/>
          </p:cNvSpPr>
          <p:nvPr/>
        </p:nvSpPr>
        <p:spPr bwMode="auto">
          <a:xfrm>
            <a:off x="7821613" y="3086100"/>
            <a:ext cx="57150" cy="63500"/>
          </a:xfrm>
          <a:prstGeom prst="ellipse">
            <a:avLst/>
          </a:prstGeom>
          <a:solidFill>
            <a:srgbClr val="037C03"/>
          </a:solidFill>
          <a:ln w="12700">
            <a:solidFill>
              <a:schemeClr val="bg2"/>
            </a:solidFill>
            <a:round/>
            <a:headEnd/>
            <a:tailEnd/>
          </a:ln>
        </p:spPr>
        <p:txBody>
          <a:bodyPr wrap="none" anchor="ctr"/>
          <a:lstStyle/>
          <a:p>
            <a:endParaRPr lang="en-US"/>
          </a:p>
        </p:txBody>
      </p:sp>
      <p:sp>
        <p:nvSpPr>
          <p:cNvPr id="22544" name="Freeform 18"/>
          <p:cNvSpPr>
            <a:spLocks/>
          </p:cNvSpPr>
          <p:nvPr/>
        </p:nvSpPr>
        <p:spPr bwMode="auto">
          <a:xfrm>
            <a:off x="6172200" y="4344988"/>
            <a:ext cx="393700" cy="387350"/>
          </a:xfrm>
          <a:custGeom>
            <a:avLst/>
            <a:gdLst>
              <a:gd name="T0" fmla="*/ 0 w 279"/>
              <a:gd name="T1" fmla="*/ 2147483647 h 244"/>
              <a:gd name="T2" fmla="*/ 2147483647 w 279"/>
              <a:gd name="T3" fmla="*/ 2147483647 h 244"/>
              <a:gd name="T4" fmla="*/ 2147483647 w 279"/>
              <a:gd name="T5" fmla="*/ 0 h 244"/>
              <a:gd name="T6" fmla="*/ 2147483647 w 279"/>
              <a:gd name="T7" fmla="*/ 2147483647 h 244"/>
              <a:gd name="T8" fmla="*/ 2147483647 w 279"/>
              <a:gd name="T9" fmla="*/ 2147483647 h 244"/>
              <a:gd name="T10" fmla="*/ 2147483647 w 279"/>
              <a:gd name="T11" fmla="*/ 2147483647 h 244"/>
              <a:gd name="T12" fmla="*/ 2147483647 w 279"/>
              <a:gd name="T13" fmla="*/ 2147483647 h 244"/>
              <a:gd name="T14" fmla="*/ 2147483647 w 279"/>
              <a:gd name="T15" fmla="*/ 2147483647 h 244"/>
              <a:gd name="T16" fmla="*/ 2147483647 w 279"/>
              <a:gd name="T17" fmla="*/ 2147483647 h 244"/>
              <a:gd name="T18" fmla="*/ 2147483647 w 279"/>
              <a:gd name="T19" fmla="*/ 2147483647 h 244"/>
              <a:gd name="T20" fmla="*/ 2147483647 w 279"/>
              <a:gd name="T21" fmla="*/ 2147483647 h 244"/>
              <a:gd name="T22" fmla="*/ 2147483647 w 279"/>
              <a:gd name="T23" fmla="*/ 2147483647 h 244"/>
              <a:gd name="T24" fmla="*/ 2147483647 w 279"/>
              <a:gd name="T25" fmla="*/ 2147483647 h 244"/>
              <a:gd name="T26" fmla="*/ 2147483647 w 279"/>
              <a:gd name="T27" fmla="*/ 2147483647 h 244"/>
              <a:gd name="T28" fmla="*/ 2147483647 w 279"/>
              <a:gd name="T29" fmla="*/ 2147483647 h 244"/>
              <a:gd name="T30" fmla="*/ 2147483647 w 279"/>
              <a:gd name="T31" fmla="*/ 2147483647 h 244"/>
              <a:gd name="T32" fmla="*/ 2147483647 w 279"/>
              <a:gd name="T33" fmla="*/ 2147483647 h 244"/>
              <a:gd name="T34" fmla="*/ 2147483647 w 279"/>
              <a:gd name="T35" fmla="*/ 2147483647 h 244"/>
              <a:gd name="T36" fmla="*/ 2147483647 w 279"/>
              <a:gd name="T37" fmla="*/ 2147483647 h 244"/>
              <a:gd name="T38" fmla="*/ 2147483647 w 279"/>
              <a:gd name="T39" fmla="*/ 2147483647 h 244"/>
              <a:gd name="T40" fmla="*/ 2147483647 w 279"/>
              <a:gd name="T41" fmla="*/ 2147483647 h 244"/>
              <a:gd name="T42" fmla="*/ 2147483647 w 279"/>
              <a:gd name="T43" fmla="*/ 2147483647 h 244"/>
              <a:gd name="T44" fmla="*/ 2147483647 w 279"/>
              <a:gd name="T45" fmla="*/ 2147483647 h 244"/>
              <a:gd name="T46" fmla="*/ 2147483647 w 279"/>
              <a:gd name="T47" fmla="*/ 2147483647 h 244"/>
              <a:gd name="T48" fmla="*/ 2147483647 w 279"/>
              <a:gd name="T49" fmla="*/ 2147483647 h 244"/>
              <a:gd name="T50" fmla="*/ 2147483647 w 279"/>
              <a:gd name="T51" fmla="*/ 2147483647 h 244"/>
              <a:gd name="T52" fmla="*/ 2147483647 w 279"/>
              <a:gd name="T53" fmla="*/ 2147483647 h 244"/>
              <a:gd name="T54" fmla="*/ 2147483647 w 279"/>
              <a:gd name="T55" fmla="*/ 2147483647 h 244"/>
              <a:gd name="T56" fmla="*/ 2147483647 w 279"/>
              <a:gd name="T57" fmla="*/ 2147483647 h 244"/>
              <a:gd name="T58" fmla="*/ 2147483647 w 279"/>
              <a:gd name="T59" fmla="*/ 2147483647 h 244"/>
              <a:gd name="T60" fmla="*/ 2147483647 w 279"/>
              <a:gd name="T61" fmla="*/ 2147483647 h 244"/>
              <a:gd name="T62" fmla="*/ 2147483647 w 279"/>
              <a:gd name="T63" fmla="*/ 2147483647 h 244"/>
              <a:gd name="T64" fmla="*/ 2147483647 w 279"/>
              <a:gd name="T65" fmla="*/ 2147483647 h 244"/>
              <a:gd name="T66" fmla="*/ 2147483647 w 279"/>
              <a:gd name="T67" fmla="*/ 2147483647 h 244"/>
              <a:gd name="T68" fmla="*/ 2147483647 w 279"/>
              <a:gd name="T69" fmla="*/ 2147483647 h 244"/>
              <a:gd name="T70" fmla="*/ 2147483647 w 279"/>
              <a:gd name="T71" fmla="*/ 2147483647 h 244"/>
              <a:gd name="T72" fmla="*/ 2147483647 w 279"/>
              <a:gd name="T73" fmla="*/ 2147483647 h 244"/>
              <a:gd name="T74" fmla="*/ 2147483647 w 279"/>
              <a:gd name="T75" fmla="*/ 2147483647 h 244"/>
              <a:gd name="T76" fmla="*/ 2147483647 w 279"/>
              <a:gd name="T77" fmla="*/ 2147483647 h 244"/>
              <a:gd name="T78" fmla="*/ 2147483647 w 279"/>
              <a:gd name="T79" fmla="*/ 2147483647 h 244"/>
              <a:gd name="T80" fmla="*/ 2147483647 w 279"/>
              <a:gd name="T81" fmla="*/ 2147483647 h 244"/>
              <a:gd name="T82" fmla="*/ 2147483647 w 279"/>
              <a:gd name="T83" fmla="*/ 2147483647 h 244"/>
              <a:gd name="T84" fmla="*/ 2147483647 w 279"/>
              <a:gd name="T85" fmla="*/ 2147483647 h 244"/>
              <a:gd name="T86" fmla="*/ 2147483647 w 279"/>
              <a:gd name="T87" fmla="*/ 2147483647 h 244"/>
              <a:gd name="T88" fmla="*/ 2147483647 w 279"/>
              <a:gd name="T89" fmla="*/ 2147483647 h 244"/>
              <a:gd name="T90" fmla="*/ 2147483647 w 279"/>
              <a:gd name="T91" fmla="*/ 2147483647 h 244"/>
              <a:gd name="T92" fmla="*/ 2147483647 w 279"/>
              <a:gd name="T93" fmla="*/ 2147483647 h 244"/>
              <a:gd name="T94" fmla="*/ 2147483647 w 279"/>
              <a:gd name="T95" fmla="*/ 2147483647 h 244"/>
              <a:gd name="T96" fmla="*/ 2147483647 w 279"/>
              <a:gd name="T97" fmla="*/ 2147483647 h 244"/>
              <a:gd name="T98" fmla="*/ 0 w 279"/>
              <a:gd name="T99" fmla="*/ 2147483647 h 2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9"/>
              <a:gd name="T151" fmla="*/ 0 h 244"/>
              <a:gd name="T152" fmla="*/ 279 w 279"/>
              <a:gd name="T153" fmla="*/ 244 h 2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9" h="244">
                <a:moveTo>
                  <a:pt x="0" y="243"/>
                </a:moveTo>
                <a:lnTo>
                  <a:pt x="148" y="1"/>
                </a:lnTo>
                <a:lnTo>
                  <a:pt x="160" y="0"/>
                </a:lnTo>
                <a:lnTo>
                  <a:pt x="167" y="3"/>
                </a:lnTo>
                <a:lnTo>
                  <a:pt x="168" y="6"/>
                </a:lnTo>
                <a:lnTo>
                  <a:pt x="173" y="5"/>
                </a:lnTo>
                <a:lnTo>
                  <a:pt x="177" y="9"/>
                </a:lnTo>
                <a:lnTo>
                  <a:pt x="182" y="7"/>
                </a:lnTo>
                <a:lnTo>
                  <a:pt x="184" y="12"/>
                </a:lnTo>
                <a:lnTo>
                  <a:pt x="190" y="13"/>
                </a:lnTo>
                <a:lnTo>
                  <a:pt x="196" y="14"/>
                </a:lnTo>
                <a:lnTo>
                  <a:pt x="201" y="15"/>
                </a:lnTo>
                <a:lnTo>
                  <a:pt x="205" y="19"/>
                </a:lnTo>
                <a:lnTo>
                  <a:pt x="210" y="20"/>
                </a:lnTo>
                <a:lnTo>
                  <a:pt x="215" y="23"/>
                </a:lnTo>
                <a:lnTo>
                  <a:pt x="222" y="25"/>
                </a:lnTo>
                <a:lnTo>
                  <a:pt x="226" y="29"/>
                </a:lnTo>
                <a:lnTo>
                  <a:pt x="229" y="32"/>
                </a:lnTo>
                <a:lnTo>
                  <a:pt x="231" y="36"/>
                </a:lnTo>
                <a:lnTo>
                  <a:pt x="235" y="39"/>
                </a:lnTo>
                <a:lnTo>
                  <a:pt x="238" y="45"/>
                </a:lnTo>
                <a:lnTo>
                  <a:pt x="242" y="46"/>
                </a:lnTo>
                <a:lnTo>
                  <a:pt x="248" y="55"/>
                </a:lnTo>
                <a:lnTo>
                  <a:pt x="249" y="58"/>
                </a:lnTo>
                <a:lnTo>
                  <a:pt x="255" y="63"/>
                </a:lnTo>
                <a:lnTo>
                  <a:pt x="256" y="67"/>
                </a:lnTo>
                <a:lnTo>
                  <a:pt x="261" y="71"/>
                </a:lnTo>
                <a:lnTo>
                  <a:pt x="261" y="75"/>
                </a:lnTo>
                <a:lnTo>
                  <a:pt x="264" y="81"/>
                </a:lnTo>
                <a:lnTo>
                  <a:pt x="264" y="86"/>
                </a:lnTo>
                <a:lnTo>
                  <a:pt x="266" y="90"/>
                </a:lnTo>
                <a:lnTo>
                  <a:pt x="266" y="95"/>
                </a:lnTo>
                <a:lnTo>
                  <a:pt x="268" y="99"/>
                </a:lnTo>
                <a:lnTo>
                  <a:pt x="267" y="103"/>
                </a:lnTo>
                <a:lnTo>
                  <a:pt x="268" y="109"/>
                </a:lnTo>
                <a:lnTo>
                  <a:pt x="269" y="113"/>
                </a:lnTo>
                <a:lnTo>
                  <a:pt x="273" y="119"/>
                </a:lnTo>
                <a:lnTo>
                  <a:pt x="274" y="124"/>
                </a:lnTo>
                <a:lnTo>
                  <a:pt x="275" y="128"/>
                </a:lnTo>
                <a:lnTo>
                  <a:pt x="276" y="134"/>
                </a:lnTo>
                <a:lnTo>
                  <a:pt x="277" y="138"/>
                </a:lnTo>
                <a:lnTo>
                  <a:pt x="277" y="143"/>
                </a:lnTo>
                <a:lnTo>
                  <a:pt x="277" y="147"/>
                </a:lnTo>
                <a:lnTo>
                  <a:pt x="274" y="153"/>
                </a:lnTo>
                <a:lnTo>
                  <a:pt x="276" y="156"/>
                </a:lnTo>
                <a:lnTo>
                  <a:pt x="277" y="162"/>
                </a:lnTo>
                <a:lnTo>
                  <a:pt x="278" y="167"/>
                </a:lnTo>
                <a:lnTo>
                  <a:pt x="275" y="172"/>
                </a:lnTo>
                <a:lnTo>
                  <a:pt x="271" y="181"/>
                </a:lnTo>
                <a:lnTo>
                  <a:pt x="0" y="243"/>
                </a:lnTo>
              </a:path>
            </a:pathLst>
          </a:custGeom>
          <a:noFill/>
          <a:ln w="9525" cap="rnd">
            <a:noFill/>
            <a:round/>
            <a:headEnd/>
            <a:tailEnd/>
          </a:ln>
        </p:spPr>
        <p:txBody>
          <a:bodyPr/>
          <a:lstStyle/>
          <a:p>
            <a:endParaRPr lang="en-US"/>
          </a:p>
        </p:txBody>
      </p:sp>
      <p:sp>
        <p:nvSpPr>
          <p:cNvPr id="22545" name="Arc 19"/>
          <p:cNvSpPr>
            <a:spLocks/>
          </p:cNvSpPr>
          <p:nvPr/>
        </p:nvSpPr>
        <p:spPr bwMode="auto">
          <a:xfrm rot="720000">
            <a:off x="6372225" y="4360864"/>
            <a:ext cx="211138" cy="236537"/>
          </a:xfrm>
          <a:custGeom>
            <a:avLst/>
            <a:gdLst>
              <a:gd name="T0" fmla="*/ 0 w 21745"/>
              <a:gd name="T1" fmla="*/ 0 h 21600"/>
              <a:gd name="T2" fmla="*/ 1876695861 w 21745"/>
              <a:gd name="T3" fmla="*/ 2147483647 h 21600"/>
              <a:gd name="T4" fmla="*/ 12514760 w 21745"/>
              <a:gd name="T5" fmla="*/ 2147483647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noFill/>
          <a:ln w="25400" cap="rnd">
            <a:solidFill>
              <a:schemeClr val="tx1"/>
            </a:solidFill>
            <a:round/>
            <a:headEnd type="none" w="sm" len="sm"/>
            <a:tailEnd type="none" w="sm" len="sm"/>
          </a:ln>
        </p:spPr>
        <p:txBody>
          <a:bodyPr wrap="none" anchor="ctr"/>
          <a:lstStyle/>
          <a:p>
            <a:endParaRPr lang="en-US"/>
          </a:p>
        </p:txBody>
      </p:sp>
      <p:sp>
        <p:nvSpPr>
          <p:cNvPr id="22546" name="Line 20"/>
          <p:cNvSpPr>
            <a:spLocks noChangeShapeType="1"/>
          </p:cNvSpPr>
          <p:nvPr/>
        </p:nvSpPr>
        <p:spPr bwMode="auto">
          <a:xfrm flipH="1">
            <a:off x="6172201" y="4179888"/>
            <a:ext cx="303213" cy="550862"/>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22547" name="Oval 21"/>
          <p:cNvSpPr>
            <a:spLocks noChangeArrowheads="1"/>
          </p:cNvSpPr>
          <p:nvPr/>
        </p:nvSpPr>
        <p:spPr bwMode="auto">
          <a:xfrm rot="-1860000">
            <a:off x="6450013" y="4365625"/>
            <a:ext cx="100012" cy="198438"/>
          </a:xfrm>
          <a:prstGeom prst="ellipse">
            <a:avLst/>
          </a:prstGeom>
          <a:solidFill>
            <a:schemeClr val="tx1"/>
          </a:solidFill>
          <a:ln w="12700">
            <a:solidFill>
              <a:schemeClr val="tx1"/>
            </a:solidFill>
            <a:round/>
            <a:headEnd/>
            <a:tailEnd/>
          </a:ln>
        </p:spPr>
        <p:txBody>
          <a:bodyPr wrap="none" anchor="ctr"/>
          <a:lstStyle/>
          <a:p>
            <a:endParaRPr lang="en-US"/>
          </a:p>
        </p:txBody>
      </p:sp>
      <p:sp>
        <p:nvSpPr>
          <p:cNvPr id="22548" name="Line 22"/>
          <p:cNvSpPr>
            <a:spLocks noChangeShapeType="1"/>
          </p:cNvSpPr>
          <p:nvPr/>
        </p:nvSpPr>
        <p:spPr bwMode="auto">
          <a:xfrm flipV="1">
            <a:off x="6172201" y="4586288"/>
            <a:ext cx="555625" cy="144462"/>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22549" name="Freeform 23"/>
          <p:cNvSpPr>
            <a:spLocks/>
          </p:cNvSpPr>
          <p:nvPr/>
        </p:nvSpPr>
        <p:spPr bwMode="auto">
          <a:xfrm>
            <a:off x="9423400" y="6173788"/>
            <a:ext cx="393700" cy="387350"/>
          </a:xfrm>
          <a:custGeom>
            <a:avLst/>
            <a:gdLst>
              <a:gd name="T0" fmla="*/ 0 w 279"/>
              <a:gd name="T1" fmla="*/ 2147483647 h 244"/>
              <a:gd name="T2" fmla="*/ 2147483647 w 279"/>
              <a:gd name="T3" fmla="*/ 2147483647 h 244"/>
              <a:gd name="T4" fmla="*/ 2147483647 w 279"/>
              <a:gd name="T5" fmla="*/ 0 h 244"/>
              <a:gd name="T6" fmla="*/ 2147483647 w 279"/>
              <a:gd name="T7" fmla="*/ 2147483647 h 244"/>
              <a:gd name="T8" fmla="*/ 2147483647 w 279"/>
              <a:gd name="T9" fmla="*/ 2147483647 h 244"/>
              <a:gd name="T10" fmla="*/ 2147483647 w 279"/>
              <a:gd name="T11" fmla="*/ 2147483647 h 244"/>
              <a:gd name="T12" fmla="*/ 2147483647 w 279"/>
              <a:gd name="T13" fmla="*/ 2147483647 h 244"/>
              <a:gd name="T14" fmla="*/ 2147483647 w 279"/>
              <a:gd name="T15" fmla="*/ 2147483647 h 244"/>
              <a:gd name="T16" fmla="*/ 2147483647 w 279"/>
              <a:gd name="T17" fmla="*/ 2147483647 h 244"/>
              <a:gd name="T18" fmla="*/ 2147483647 w 279"/>
              <a:gd name="T19" fmla="*/ 2147483647 h 244"/>
              <a:gd name="T20" fmla="*/ 2147483647 w 279"/>
              <a:gd name="T21" fmla="*/ 2147483647 h 244"/>
              <a:gd name="T22" fmla="*/ 2147483647 w 279"/>
              <a:gd name="T23" fmla="*/ 2147483647 h 244"/>
              <a:gd name="T24" fmla="*/ 2147483647 w 279"/>
              <a:gd name="T25" fmla="*/ 2147483647 h 244"/>
              <a:gd name="T26" fmla="*/ 2147483647 w 279"/>
              <a:gd name="T27" fmla="*/ 2147483647 h 244"/>
              <a:gd name="T28" fmla="*/ 2147483647 w 279"/>
              <a:gd name="T29" fmla="*/ 2147483647 h 244"/>
              <a:gd name="T30" fmla="*/ 2147483647 w 279"/>
              <a:gd name="T31" fmla="*/ 2147483647 h 244"/>
              <a:gd name="T32" fmla="*/ 2147483647 w 279"/>
              <a:gd name="T33" fmla="*/ 2147483647 h 244"/>
              <a:gd name="T34" fmla="*/ 2147483647 w 279"/>
              <a:gd name="T35" fmla="*/ 2147483647 h 244"/>
              <a:gd name="T36" fmla="*/ 2147483647 w 279"/>
              <a:gd name="T37" fmla="*/ 2147483647 h 244"/>
              <a:gd name="T38" fmla="*/ 2147483647 w 279"/>
              <a:gd name="T39" fmla="*/ 2147483647 h 244"/>
              <a:gd name="T40" fmla="*/ 2147483647 w 279"/>
              <a:gd name="T41" fmla="*/ 2147483647 h 244"/>
              <a:gd name="T42" fmla="*/ 2147483647 w 279"/>
              <a:gd name="T43" fmla="*/ 2147483647 h 244"/>
              <a:gd name="T44" fmla="*/ 2147483647 w 279"/>
              <a:gd name="T45" fmla="*/ 2147483647 h 244"/>
              <a:gd name="T46" fmla="*/ 2147483647 w 279"/>
              <a:gd name="T47" fmla="*/ 2147483647 h 244"/>
              <a:gd name="T48" fmla="*/ 2147483647 w 279"/>
              <a:gd name="T49" fmla="*/ 2147483647 h 244"/>
              <a:gd name="T50" fmla="*/ 2147483647 w 279"/>
              <a:gd name="T51" fmla="*/ 2147483647 h 244"/>
              <a:gd name="T52" fmla="*/ 2147483647 w 279"/>
              <a:gd name="T53" fmla="*/ 2147483647 h 244"/>
              <a:gd name="T54" fmla="*/ 2147483647 w 279"/>
              <a:gd name="T55" fmla="*/ 2147483647 h 244"/>
              <a:gd name="T56" fmla="*/ 2147483647 w 279"/>
              <a:gd name="T57" fmla="*/ 2147483647 h 244"/>
              <a:gd name="T58" fmla="*/ 2147483647 w 279"/>
              <a:gd name="T59" fmla="*/ 2147483647 h 244"/>
              <a:gd name="T60" fmla="*/ 2147483647 w 279"/>
              <a:gd name="T61" fmla="*/ 2147483647 h 244"/>
              <a:gd name="T62" fmla="*/ 2147483647 w 279"/>
              <a:gd name="T63" fmla="*/ 2147483647 h 244"/>
              <a:gd name="T64" fmla="*/ 2147483647 w 279"/>
              <a:gd name="T65" fmla="*/ 2147483647 h 244"/>
              <a:gd name="T66" fmla="*/ 2147483647 w 279"/>
              <a:gd name="T67" fmla="*/ 2147483647 h 244"/>
              <a:gd name="T68" fmla="*/ 2147483647 w 279"/>
              <a:gd name="T69" fmla="*/ 2147483647 h 244"/>
              <a:gd name="T70" fmla="*/ 2147483647 w 279"/>
              <a:gd name="T71" fmla="*/ 2147483647 h 244"/>
              <a:gd name="T72" fmla="*/ 2147483647 w 279"/>
              <a:gd name="T73" fmla="*/ 2147483647 h 244"/>
              <a:gd name="T74" fmla="*/ 2147483647 w 279"/>
              <a:gd name="T75" fmla="*/ 2147483647 h 244"/>
              <a:gd name="T76" fmla="*/ 2147483647 w 279"/>
              <a:gd name="T77" fmla="*/ 2147483647 h 244"/>
              <a:gd name="T78" fmla="*/ 2147483647 w 279"/>
              <a:gd name="T79" fmla="*/ 2147483647 h 244"/>
              <a:gd name="T80" fmla="*/ 2147483647 w 279"/>
              <a:gd name="T81" fmla="*/ 2147483647 h 244"/>
              <a:gd name="T82" fmla="*/ 2147483647 w 279"/>
              <a:gd name="T83" fmla="*/ 2147483647 h 244"/>
              <a:gd name="T84" fmla="*/ 2147483647 w 279"/>
              <a:gd name="T85" fmla="*/ 2147483647 h 244"/>
              <a:gd name="T86" fmla="*/ 2147483647 w 279"/>
              <a:gd name="T87" fmla="*/ 2147483647 h 244"/>
              <a:gd name="T88" fmla="*/ 2147483647 w 279"/>
              <a:gd name="T89" fmla="*/ 2147483647 h 244"/>
              <a:gd name="T90" fmla="*/ 2147483647 w 279"/>
              <a:gd name="T91" fmla="*/ 2147483647 h 244"/>
              <a:gd name="T92" fmla="*/ 2147483647 w 279"/>
              <a:gd name="T93" fmla="*/ 2147483647 h 244"/>
              <a:gd name="T94" fmla="*/ 2147483647 w 279"/>
              <a:gd name="T95" fmla="*/ 2147483647 h 244"/>
              <a:gd name="T96" fmla="*/ 2147483647 w 279"/>
              <a:gd name="T97" fmla="*/ 2147483647 h 244"/>
              <a:gd name="T98" fmla="*/ 0 w 279"/>
              <a:gd name="T99" fmla="*/ 2147483647 h 2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9"/>
              <a:gd name="T151" fmla="*/ 0 h 244"/>
              <a:gd name="T152" fmla="*/ 279 w 279"/>
              <a:gd name="T153" fmla="*/ 244 h 2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9" h="244">
                <a:moveTo>
                  <a:pt x="0" y="243"/>
                </a:moveTo>
                <a:lnTo>
                  <a:pt x="148" y="1"/>
                </a:lnTo>
                <a:lnTo>
                  <a:pt x="160" y="0"/>
                </a:lnTo>
                <a:lnTo>
                  <a:pt x="167" y="3"/>
                </a:lnTo>
                <a:lnTo>
                  <a:pt x="168" y="6"/>
                </a:lnTo>
                <a:lnTo>
                  <a:pt x="173" y="5"/>
                </a:lnTo>
                <a:lnTo>
                  <a:pt x="177" y="9"/>
                </a:lnTo>
                <a:lnTo>
                  <a:pt x="182" y="7"/>
                </a:lnTo>
                <a:lnTo>
                  <a:pt x="184" y="12"/>
                </a:lnTo>
                <a:lnTo>
                  <a:pt x="190" y="13"/>
                </a:lnTo>
                <a:lnTo>
                  <a:pt x="196" y="14"/>
                </a:lnTo>
                <a:lnTo>
                  <a:pt x="201" y="15"/>
                </a:lnTo>
                <a:lnTo>
                  <a:pt x="205" y="19"/>
                </a:lnTo>
                <a:lnTo>
                  <a:pt x="210" y="20"/>
                </a:lnTo>
                <a:lnTo>
                  <a:pt x="215" y="23"/>
                </a:lnTo>
                <a:lnTo>
                  <a:pt x="222" y="25"/>
                </a:lnTo>
                <a:lnTo>
                  <a:pt x="226" y="29"/>
                </a:lnTo>
                <a:lnTo>
                  <a:pt x="229" y="32"/>
                </a:lnTo>
                <a:lnTo>
                  <a:pt x="231" y="36"/>
                </a:lnTo>
                <a:lnTo>
                  <a:pt x="235" y="39"/>
                </a:lnTo>
                <a:lnTo>
                  <a:pt x="238" y="45"/>
                </a:lnTo>
                <a:lnTo>
                  <a:pt x="242" y="46"/>
                </a:lnTo>
                <a:lnTo>
                  <a:pt x="248" y="55"/>
                </a:lnTo>
                <a:lnTo>
                  <a:pt x="249" y="58"/>
                </a:lnTo>
                <a:lnTo>
                  <a:pt x="255" y="63"/>
                </a:lnTo>
                <a:lnTo>
                  <a:pt x="256" y="67"/>
                </a:lnTo>
                <a:lnTo>
                  <a:pt x="261" y="71"/>
                </a:lnTo>
                <a:lnTo>
                  <a:pt x="261" y="75"/>
                </a:lnTo>
                <a:lnTo>
                  <a:pt x="264" y="81"/>
                </a:lnTo>
                <a:lnTo>
                  <a:pt x="264" y="86"/>
                </a:lnTo>
                <a:lnTo>
                  <a:pt x="266" y="90"/>
                </a:lnTo>
                <a:lnTo>
                  <a:pt x="266" y="95"/>
                </a:lnTo>
                <a:lnTo>
                  <a:pt x="268" y="99"/>
                </a:lnTo>
                <a:lnTo>
                  <a:pt x="267" y="103"/>
                </a:lnTo>
                <a:lnTo>
                  <a:pt x="268" y="109"/>
                </a:lnTo>
                <a:lnTo>
                  <a:pt x="269" y="113"/>
                </a:lnTo>
                <a:lnTo>
                  <a:pt x="273" y="119"/>
                </a:lnTo>
                <a:lnTo>
                  <a:pt x="274" y="124"/>
                </a:lnTo>
                <a:lnTo>
                  <a:pt x="275" y="128"/>
                </a:lnTo>
                <a:lnTo>
                  <a:pt x="276" y="134"/>
                </a:lnTo>
                <a:lnTo>
                  <a:pt x="277" y="138"/>
                </a:lnTo>
                <a:lnTo>
                  <a:pt x="277" y="143"/>
                </a:lnTo>
                <a:lnTo>
                  <a:pt x="277" y="147"/>
                </a:lnTo>
                <a:lnTo>
                  <a:pt x="274" y="153"/>
                </a:lnTo>
                <a:lnTo>
                  <a:pt x="276" y="156"/>
                </a:lnTo>
                <a:lnTo>
                  <a:pt x="277" y="162"/>
                </a:lnTo>
                <a:lnTo>
                  <a:pt x="278" y="167"/>
                </a:lnTo>
                <a:lnTo>
                  <a:pt x="275" y="172"/>
                </a:lnTo>
                <a:lnTo>
                  <a:pt x="271" y="181"/>
                </a:lnTo>
                <a:lnTo>
                  <a:pt x="0" y="243"/>
                </a:lnTo>
              </a:path>
            </a:pathLst>
          </a:custGeom>
          <a:noFill/>
          <a:ln w="9525" cap="rnd">
            <a:noFill/>
            <a:round/>
            <a:headEnd/>
            <a:tailEnd/>
          </a:ln>
        </p:spPr>
        <p:txBody>
          <a:bodyPr/>
          <a:lstStyle/>
          <a:p>
            <a:endParaRPr lang="en-US"/>
          </a:p>
        </p:txBody>
      </p:sp>
      <p:sp>
        <p:nvSpPr>
          <p:cNvPr id="22550" name="Arc 24"/>
          <p:cNvSpPr>
            <a:spLocks/>
          </p:cNvSpPr>
          <p:nvPr/>
        </p:nvSpPr>
        <p:spPr bwMode="auto">
          <a:xfrm rot="720000">
            <a:off x="9623425" y="6189664"/>
            <a:ext cx="211138" cy="236537"/>
          </a:xfrm>
          <a:custGeom>
            <a:avLst/>
            <a:gdLst>
              <a:gd name="T0" fmla="*/ 0 w 21745"/>
              <a:gd name="T1" fmla="*/ 0 h 21600"/>
              <a:gd name="T2" fmla="*/ 1876695861 w 21745"/>
              <a:gd name="T3" fmla="*/ 2147483647 h 21600"/>
              <a:gd name="T4" fmla="*/ 12514760 w 21745"/>
              <a:gd name="T5" fmla="*/ 2147483647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noFill/>
          <a:ln w="25400" cap="rnd">
            <a:solidFill>
              <a:schemeClr val="tx1"/>
            </a:solidFill>
            <a:round/>
            <a:headEnd type="none" w="sm" len="sm"/>
            <a:tailEnd type="none" w="sm" len="sm"/>
          </a:ln>
        </p:spPr>
        <p:txBody>
          <a:bodyPr wrap="none" anchor="ctr"/>
          <a:lstStyle/>
          <a:p>
            <a:endParaRPr lang="en-US"/>
          </a:p>
        </p:txBody>
      </p:sp>
      <p:sp>
        <p:nvSpPr>
          <p:cNvPr id="22551" name="Line 25"/>
          <p:cNvSpPr>
            <a:spLocks noChangeShapeType="1"/>
          </p:cNvSpPr>
          <p:nvPr/>
        </p:nvSpPr>
        <p:spPr bwMode="auto">
          <a:xfrm flipH="1">
            <a:off x="9423401" y="6008688"/>
            <a:ext cx="303213" cy="550862"/>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22552" name="Oval 26"/>
          <p:cNvSpPr>
            <a:spLocks noChangeArrowheads="1"/>
          </p:cNvSpPr>
          <p:nvPr/>
        </p:nvSpPr>
        <p:spPr bwMode="auto">
          <a:xfrm rot="-1860000">
            <a:off x="9701213" y="6194425"/>
            <a:ext cx="100012" cy="198438"/>
          </a:xfrm>
          <a:prstGeom prst="ellipse">
            <a:avLst/>
          </a:prstGeom>
          <a:solidFill>
            <a:schemeClr val="tx1"/>
          </a:solidFill>
          <a:ln w="12700">
            <a:solidFill>
              <a:schemeClr val="tx1"/>
            </a:solidFill>
            <a:round/>
            <a:headEnd/>
            <a:tailEnd/>
          </a:ln>
        </p:spPr>
        <p:txBody>
          <a:bodyPr wrap="none" anchor="ctr"/>
          <a:lstStyle/>
          <a:p>
            <a:endParaRPr lang="en-US"/>
          </a:p>
        </p:txBody>
      </p:sp>
      <p:sp>
        <p:nvSpPr>
          <p:cNvPr id="22553" name="Line 27"/>
          <p:cNvSpPr>
            <a:spLocks noChangeShapeType="1"/>
          </p:cNvSpPr>
          <p:nvPr/>
        </p:nvSpPr>
        <p:spPr bwMode="auto">
          <a:xfrm flipV="1">
            <a:off x="9423401" y="6415088"/>
            <a:ext cx="555625" cy="144462"/>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22554" name="Rectangle 28"/>
          <p:cNvSpPr>
            <a:spLocks noGrp="1" noChangeArrowheads="1"/>
          </p:cNvSpPr>
          <p:nvPr>
            <p:ph type="title"/>
          </p:nvPr>
        </p:nvSpPr>
        <p:spPr>
          <a:noFill/>
        </p:spPr>
        <p:txBody>
          <a:bodyPr/>
          <a:lstStyle/>
          <a:p>
            <a:r>
              <a:rPr lang="en-US" dirty="0"/>
              <a:t>Stereo image rectification</a:t>
            </a:r>
          </a:p>
        </p:txBody>
      </p:sp>
      <p:sp>
        <p:nvSpPr>
          <p:cNvPr id="416797" name="Rectangle 29"/>
          <p:cNvSpPr>
            <a:spLocks noGrp="1" noChangeArrowheads="1"/>
          </p:cNvSpPr>
          <p:nvPr>
            <p:ph type="body" idx="1"/>
          </p:nvPr>
        </p:nvSpPr>
        <p:spPr>
          <a:xfrm>
            <a:off x="533400" y="6400800"/>
            <a:ext cx="7391400" cy="406399"/>
          </a:xfrm>
          <a:noFill/>
        </p:spPr>
        <p:txBody>
          <a:bodyPr/>
          <a:lstStyle/>
          <a:p>
            <a:pPr marL="0" indent="0"/>
            <a:r>
              <a:rPr lang="en-US" sz="1400" dirty="0"/>
              <a:t>C. Loop and Z. Zhang. </a:t>
            </a:r>
            <a:r>
              <a:rPr lang="en-US" sz="1400" dirty="0">
                <a:hlinkClick r:id="rId3"/>
              </a:rPr>
              <a:t>Computing Rectifying Homographies for Stereo Vision</a:t>
            </a:r>
            <a:r>
              <a:rPr lang="en-US" sz="1400" dirty="0"/>
              <a:t>. CVPR 1999</a:t>
            </a:r>
            <a:endParaRPr lang="en-US" sz="1600" dirty="0"/>
          </a:p>
        </p:txBody>
      </p:sp>
      <p:sp>
        <p:nvSpPr>
          <p:cNvPr id="22556" name="Line 35"/>
          <p:cNvSpPr>
            <a:spLocks noChangeShapeType="1"/>
          </p:cNvSpPr>
          <p:nvPr/>
        </p:nvSpPr>
        <p:spPr bwMode="auto">
          <a:xfrm>
            <a:off x="7554914" y="3241676"/>
            <a:ext cx="1893887" cy="1046163"/>
          </a:xfrm>
          <a:prstGeom prst="line">
            <a:avLst/>
          </a:prstGeom>
          <a:noFill/>
          <a:ln w="12700">
            <a:solidFill>
              <a:schemeClr val="tx1"/>
            </a:solidFill>
            <a:prstDash val="dash"/>
            <a:round/>
            <a:headEnd/>
            <a:tailEnd/>
          </a:ln>
        </p:spPr>
        <p:txBody>
          <a:bodyPr/>
          <a:lstStyle/>
          <a:p>
            <a:endParaRPr lang="en-US"/>
          </a:p>
        </p:txBody>
      </p:sp>
      <p:sp>
        <p:nvSpPr>
          <p:cNvPr id="22557" name="Line 36"/>
          <p:cNvSpPr>
            <a:spLocks noChangeShapeType="1"/>
          </p:cNvSpPr>
          <p:nvPr/>
        </p:nvSpPr>
        <p:spPr bwMode="auto">
          <a:xfrm>
            <a:off x="7546975" y="4572001"/>
            <a:ext cx="1893888" cy="1046163"/>
          </a:xfrm>
          <a:prstGeom prst="line">
            <a:avLst/>
          </a:prstGeom>
          <a:noFill/>
          <a:ln w="12700">
            <a:solidFill>
              <a:schemeClr val="tx1"/>
            </a:solidFill>
            <a:prstDash val="dash"/>
            <a:round/>
            <a:headEnd/>
            <a:tailEnd/>
          </a:ln>
        </p:spPr>
        <p:txBody>
          <a:bodyPr/>
          <a:lstStyle/>
          <a:p>
            <a:endParaRPr lang="en-US"/>
          </a:p>
        </p:txBody>
      </p:sp>
      <p:sp>
        <p:nvSpPr>
          <p:cNvPr id="416798" name="Line 30"/>
          <p:cNvSpPr>
            <a:spLocks noChangeShapeType="1"/>
          </p:cNvSpPr>
          <p:nvPr/>
        </p:nvSpPr>
        <p:spPr bwMode="auto">
          <a:xfrm>
            <a:off x="6326189" y="3292475"/>
            <a:ext cx="1209675" cy="668338"/>
          </a:xfrm>
          <a:prstGeom prst="line">
            <a:avLst/>
          </a:prstGeom>
          <a:noFill/>
          <a:ln w="12700">
            <a:solidFill>
              <a:schemeClr val="tx1"/>
            </a:solidFill>
            <a:round/>
            <a:headEnd/>
            <a:tailEnd/>
          </a:ln>
        </p:spPr>
        <p:txBody>
          <a:bodyPr/>
          <a:lstStyle/>
          <a:p>
            <a:endParaRPr lang="en-US"/>
          </a:p>
        </p:txBody>
      </p:sp>
      <p:sp>
        <p:nvSpPr>
          <p:cNvPr id="416799" name="Line 31"/>
          <p:cNvSpPr>
            <a:spLocks noChangeShapeType="1"/>
          </p:cNvSpPr>
          <p:nvPr/>
        </p:nvSpPr>
        <p:spPr bwMode="auto">
          <a:xfrm>
            <a:off x="9458326" y="5038725"/>
            <a:ext cx="1209675" cy="668338"/>
          </a:xfrm>
          <a:prstGeom prst="line">
            <a:avLst/>
          </a:prstGeom>
          <a:noFill/>
          <a:ln w="12700">
            <a:solidFill>
              <a:schemeClr val="tx1"/>
            </a:solidFill>
            <a:round/>
            <a:headEnd/>
            <a:tailEnd/>
          </a:ln>
        </p:spPr>
        <p:txBody>
          <a:bodyPr/>
          <a:lstStyle/>
          <a:p>
            <a:endParaRPr lang="en-US"/>
          </a:p>
        </p:txBody>
      </p:sp>
      <p:sp>
        <p:nvSpPr>
          <p:cNvPr id="416806" name="Line 38"/>
          <p:cNvSpPr>
            <a:spLocks noChangeShapeType="1"/>
          </p:cNvSpPr>
          <p:nvPr/>
        </p:nvSpPr>
        <p:spPr bwMode="auto">
          <a:xfrm>
            <a:off x="7554914" y="3978276"/>
            <a:ext cx="1893887" cy="1046163"/>
          </a:xfrm>
          <a:prstGeom prst="line">
            <a:avLst/>
          </a:prstGeom>
          <a:noFill/>
          <a:ln w="12700">
            <a:solidFill>
              <a:schemeClr val="tx1"/>
            </a:solidFill>
            <a:prstDash val="dash"/>
            <a:round/>
            <a:headEnd/>
            <a:tailEnd/>
          </a:ln>
        </p:spPr>
        <p:txBody>
          <a:bodyPr/>
          <a:lstStyle/>
          <a:p>
            <a:endParaRPr lang="en-US"/>
          </a:p>
        </p:txBody>
      </p:sp>
      <p:sp>
        <p:nvSpPr>
          <p:cNvPr id="22561" name="Oval 14"/>
          <p:cNvSpPr>
            <a:spLocks noChangeArrowheads="1"/>
          </p:cNvSpPr>
          <p:nvPr/>
        </p:nvSpPr>
        <p:spPr bwMode="auto">
          <a:xfrm>
            <a:off x="9718675" y="5165725"/>
            <a:ext cx="57150" cy="63500"/>
          </a:xfrm>
          <a:prstGeom prst="ellipse">
            <a:avLst/>
          </a:prstGeom>
          <a:solidFill>
            <a:srgbClr val="037C03"/>
          </a:solidFill>
          <a:ln w="12700">
            <a:solidFill>
              <a:schemeClr val="bg2"/>
            </a:solidFill>
            <a:round/>
            <a:headEnd/>
            <a:tailEnd/>
          </a:ln>
        </p:spPr>
        <p:txBody>
          <a:bodyPr wrap="none" anchor="ctr"/>
          <a:lstStyle/>
          <a:p>
            <a:endParaRPr lang="en-US"/>
          </a:p>
        </p:txBody>
      </p:sp>
      <p:sp>
        <p:nvSpPr>
          <p:cNvPr id="22562" name="Oval 15"/>
          <p:cNvSpPr>
            <a:spLocks noChangeArrowheads="1"/>
          </p:cNvSpPr>
          <p:nvPr/>
        </p:nvSpPr>
        <p:spPr bwMode="auto">
          <a:xfrm>
            <a:off x="7143750" y="3733800"/>
            <a:ext cx="57150" cy="63500"/>
          </a:xfrm>
          <a:prstGeom prst="ellipse">
            <a:avLst/>
          </a:prstGeom>
          <a:solidFill>
            <a:srgbClr val="037C03"/>
          </a:solidFill>
          <a:ln w="12700">
            <a:solidFill>
              <a:schemeClr val="bg2"/>
            </a:solidFill>
            <a:round/>
            <a:headEnd/>
            <a:tailEnd/>
          </a:ln>
        </p:spPr>
        <p:txBody>
          <a:bodyPr wrap="none" anchor="ctr"/>
          <a:lstStyle/>
          <a:p>
            <a:endParaRPr lang="en-US"/>
          </a:p>
        </p:txBody>
      </p:sp>
      <p:sp>
        <p:nvSpPr>
          <p:cNvPr id="2" name="TextBox 1">
            <a:extLst>
              <a:ext uri="{FF2B5EF4-FFF2-40B4-BE49-F238E27FC236}">
                <a16:creationId xmlns:a16="http://schemas.microsoft.com/office/drawing/2014/main" id="{F8F59EA1-ABB9-2942-9195-597C9E78D8F7}"/>
              </a:ext>
            </a:extLst>
          </p:cNvPr>
          <p:cNvSpPr txBox="1"/>
          <p:nvPr/>
        </p:nvSpPr>
        <p:spPr>
          <a:xfrm>
            <a:off x="850750" y="1034714"/>
            <a:ext cx="5898507" cy="2246769"/>
          </a:xfrm>
          <a:prstGeom prst="rect">
            <a:avLst/>
          </a:prstGeom>
          <a:noFill/>
        </p:spPr>
        <p:txBody>
          <a:bodyPr wrap="square" rtlCol="0">
            <a:spAutoFit/>
          </a:bodyPr>
          <a:lstStyle/>
          <a:p>
            <a:pPr marL="342900" indent="-342900">
              <a:buFont typeface="Arial" panose="020B0604020202020204" pitchFamily="34" charset="0"/>
              <a:buChar char="•"/>
            </a:pPr>
            <a:r>
              <a:rPr lang="en-US" sz="2800" dirty="0"/>
              <a:t>If the image planes are not parallel, we can find </a:t>
            </a:r>
            <a:r>
              <a:rPr lang="en-US" sz="2800" dirty="0" err="1"/>
              <a:t>homographies</a:t>
            </a:r>
            <a:r>
              <a:rPr lang="en-US" sz="2800" dirty="0"/>
              <a:t> to project each view onto a common plane parallel to the baseline</a:t>
            </a:r>
          </a:p>
        </p:txBody>
      </p:sp>
    </p:spTree>
    <p:extLst>
      <p:ext uri="{BB962C8B-B14F-4D97-AF65-F5344CB8AC3E}">
        <p14:creationId xmlns:p14="http://schemas.microsoft.com/office/powerpoint/2010/main" val="104485141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dirty="0"/>
              <a:t>Stereo image rectification</a:t>
            </a:r>
          </a:p>
        </p:txBody>
      </p:sp>
      <p:sp>
        <p:nvSpPr>
          <p:cNvPr id="23555" name="Rectangle 3"/>
          <p:cNvSpPr>
            <a:spLocks noGrp="1" noChangeArrowheads="1"/>
          </p:cNvSpPr>
          <p:nvPr>
            <p:ph type="body" idx="1"/>
          </p:nvPr>
        </p:nvSpPr>
        <p:spPr/>
        <p:txBody>
          <a:bodyPr/>
          <a:lstStyle/>
          <a:p>
            <a:pPr>
              <a:buFont typeface="Arial" panose="020B0604020202020204" pitchFamily="34" charset="0"/>
              <a:buChar char="•"/>
            </a:pPr>
            <a:r>
              <a:rPr lang="en-US" sz="2800" dirty="0"/>
              <a:t>Before rectification:</a:t>
            </a:r>
          </a:p>
        </p:txBody>
      </p:sp>
      <p:pic>
        <p:nvPicPr>
          <p:cNvPr id="3" name="Picture 2">
            <a:extLst>
              <a:ext uri="{FF2B5EF4-FFF2-40B4-BE49-F238E27FC236}">
                <a16:creationId xmlns:a16="http://schemas.microsoft.com/office/drawing/2014/main" id="{626DE314-91B5-AF4E-B0DA-C8CBD359D8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585785"/>
            <a:ext cx="11811000" cy="4738815"/>
          </a:xfrm>
          <a:prstGeom prst="rect">
            <a:avLst/>
          </a:prstGeom>
        </p:spPr>
      </p:pic>
      <p:sp>
        <p:nvSpPr>
          <p:cNvPr id="6" name="TextBox 5">
            <a:extLst>
              <a:ext uri="{FF2B5EF4-FFF2-40B4-BE49-F238E27FC236}">
                <a16:creationId xmlns:a16="http://schemas.microsoft.com/office/drawing/2014/main" id="{21921E21-E378-F340-8AA4-1A9401146AAA}"/>
              </a:ext>
            </a:extLst>
          </p:cNvPr>
          <p:cNvSpPr txBox="1"/>
          <p:nvPr/>
        </p:nvSpPr>
        <p:spPr>
          <a:xfrm>
            <a:off x="10790584" y="6474023"/>
            <a:ext cx="1268296" cy="307777"/>
          </a:xfrm>
          <a:prstGeom prst="rect">
            <a:avLst/>
          </a:prstGeom>
          <a:noFill/>
        </p:spPr>
        <p:txBody>
          <a:bodyPr wrap="none" rtlCol="0">
            <a:spAutoFit/>
          </a:bodyPr>
          <a:lstStyle/>
          <a:p>
            <a:r>
              <a:rPr lang="en-US" sz="1400" dirty="0">
                <a:hlinkClick r:id="rId4"/>
              </a:rPr>
              <a:t>Image source</a:t>
            </a:r>
            <a:endParaRPr lang="en-US" sz="1400" dirty="0"/>
          </a:p>
        </p:txBody>
      </p:sp>
    </p:spTree>
    <p:extLst>
      <p:ext uri="{BB962C8B-B14F-4D97-AF65-F5344CB8AC3E}">
        <p14:creationId xmlns:p14="http://schemas.microsoft.com/office/powerpoint/2010/main" val="1310166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dirty="0"/>
              <a:t>Stereo image rectification</a:t>
            </a:r>
          </a:p>
        </p:txBody>
      </p:sp>
      <p:sp>
        <p:nvSpPr>
          <p:cNvPr id="23555" name="Rectangle 3"/>
          <p:cNvSpPr>
            <a:spLocks noGrp="1" noChangeArrowheads="1"/>
          </p:cNvSpPr>
          <p:nvPr>
            <p:ph type="body" idx="1"/>
          </p:nvPr>
        </p:nvSpPr>
        <p:spPr/>
        <p:txBody>
          <a:bodyPr/>
          <a:lstStyle/>
          <a:p>
            <a:pPr>
              <a:buFont typeface="Arial" panose="020B0604020202020204" pitchFamily="34" charset="0"/>
              <a:buChar char="•"/>
            </a:pPr>
            <a:r>
              <a:rPr lang="en-US" sz="2800" dirty="0"/>
              <a:t>After rectification:</a:t>
            </a:r>
          </a:p>
        </p:txBody>
      </p:sp>
      <p:pic>
        <p:nvPicPr>
          <p:cNvPr id="5" name="Picture 4">
            <a:extLst>
              <a:ext uri="{FF2B5EF4-FFF2-40B4-BE49-F238E27FC236}">
                <a16:creationId xmlns:a16="http://schemas.microsoft.com/office/drawing/2014/main" id="{C90E79AD-3D4D-B14F-81A4-404A682AD6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868" y="1371600"/>
            <a:ext cx="11895732" cy="5334000"/>
          </a:xfrm>
          <a:prstGeom prst="rect">
            <a:avLst/>
          </a:prstGeom>
        </p:spPr>
      </p:pic>
      <p:sp>
        <p:nvSpPr>
          <p:cNvPr id="6" name="TextBox 5">
            <a:extLst>
              <a:ext uri="{FF2B5EF4-FFF2-40B4-BE49-F238E27FC236}">
                <a16:creationId xmlns:a16="http://schemas.microsoft.com/office/drawing/2014/main" id="{EDD77D0C-E84F-8546-9880-43571ADB8133}"/>
              </a:ext>
            </a:extLst>
          </p:cNvPr>
          <p:cNvSpPr txBox="1"/>
          <p:nvPr/>
        </p:nvSpPr>
        <p:spPr>
          <a:xfrm>
            <a:off x="10790584" y="6474023"/>
            <a:ext cx="1268296" cy="307777"/>
          </a:xfrm>
          <a:prstGeom prst="rect">
            <a:avLst/>
          </a:prstGeom>
          <a:noFill/>
        </p:spPr>
        <p:txBody>
          <a:bodyPr wrap="none" rtlCol="0">
            <a:spAutoFit/>
          </a:bodyPr>
          <a:lstStyle/>
          <a:p>
            <a:r>
              <a:rPr lang="en-US" sz="1400" dirty="0">
                <a:hlinkClick r:id="rId4"/>
              </a:rPr>
              <a:t>Image source</a:t>
            </a:r>
            <a:endParaRPr lang="en-US" sz="1400" dirty="0"/>
          </a:p>
        </p:txBody>
      </p:sp>
    </p:spTree>
    <p:extLst>
      <p:ext uri="{BB962C8B-B14F-4D97-AF65-F5344CB8AC3E}">
        <p14:creationId xmlns:p14="http://schemas.microsoft.com/office/powerpoint/2010/main" val="18386228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FBA07-5826-6340-B31B-EBBE9455E11E}"/>
              </a:ext>
            </a:extLst>
          </p:cNvPr>
          <p:cNvSpPr>
            <a:spLocks noGrp="1"/>
          </p:cNvSpPr>
          <p:nvPr>
            <p:ph type="title"/>
          </p:nvPr>
        </p:nvSpPr>
        <p:spPr/>
        <p:txBody>
          <a:bodyPr/>
          <a:lstStyle/>
          <a:p>
            <a:r>
              <a:rPr lang="en-US" dirty="0"/>
              <a:t>Another rectification example</a:t>
            </a:r>
          </a:p>
        </p:txBody>
      </p:sp>
      <p:sp>
        <p:nvSpPr>
          <p:cNvPr id="3" name="Content Placeholder 2">
            <a:extLst>
              <a:ext uri="{FF2B5EF4-FFF2-40B4-BE49-F238E27FC236}">
                <a16:creationId xmlns:a16="http://schemas.microsoft.com/office/drawing/2014/main" id="{546E9E27-A424-A445-9FA9-FD58EE3930AB}"/>
              </a:ext>
            </a:extLst>
          </p:cNvPr>
          <p:cNvSpPr>
            <a:spLocks noGrp="1"/>
          </p:cNvSpPr>
          <p:nvPr>
            <p:ph idx="1"/>
          </p:nvPr>
        </p:nvSpPr>
        <p:spPr/>
        <p:txBody>
          <a:bodyPr/>
          <a:lstStyle/>
          <a:p>
            <a:endParaRPr lang="en-US"/>
          </a:p>
        </p:txBody>
      </p:sp>
      <p:pic>
        <p:nvPicPr>
          <p:cNvPr id="4" name="http://www.ifp.illinois.edu/~yuhuang/rectify/orig_4_5_bd.JPG" descr="http://www.ifp.illinois.edu/~yuhuang/rectify/orig_4_5_bd.JPG">
            <a:extLst>
              <a:ext uri="{FF2B5EF4-FFF2-40B4-BE49-F238E27FC236}">
                <a16:creationId xmlns:a16="http://schemas.microsoft.com/office/drawing/2014/main" id="{BCB99079-3133-504A-BFAF-4823DCB5A605}"/>
              </a:ext>
            </a:extLst>
          </p:cNvPr>
          <p:cNvPicPr>
            <a:picLocks noChangeAspect="1"/>
          </p:cNvPicPr>
          <p:nvPr/>
        </p:nvPicPr>
        <p:blipFill>
          <a:blip r:embed="rId2"/>
          <a:stretch>
            <a:fillRect/>
          </a:stretch>
        </p:blipFill>
        <p:spPr>
          <a:xfrm>
            <a:off x="2257424" y="933183"/>
            <a:ext cx="7724776" cy="2873376"/>
          </a:xfrm>
          <a:prstGeom prst="rect">
            <a:avLst/>
          </a:prstGeom>
          <a:ln w="12700">
            <a:miter lim="400000"/>
          </a:ln>
        </p:spPr>
      </p:pic>
      <p:pic>
        <p:nvPicPr>
          <p:cNvPr id="5" name="http://www.ifp.illinois.edu/~yuhuang/rectify/rectif_4_5_bd.JPG" descr="http://www.ifp.illinois.edu/~yuhuang/rectify/rectif_4_5_bd.JPG">
            <a:extLst>
              <a:ext uri="{FF2B5EF4-FFF2-40B4-BE49-F238E27FC236}">
                <a16:creationId xmlns:a16="http://schemas.microsoft.com/office/drawing/2014/main" id="{B4DECC29-7F05-6F43-9D29-697C583DDA61}"/>
              </a:ext>
            </a:extLst>
          </p:cNvPr>
          <p:cNvPicPr>
            <a:picLocks noChangeAspect="1"/>
          </p:cNvPicPr>
          <p:nvPr/>
        </p:nvPicPr>
        <p:blipFill>
          <a:blip r:embed="rId3"/>
          <a:stretch>
            <a:fillRect/>
          </a:stretch>
        </p:blipFill>
        <p:spPr>
          <a:xfrm>
            <a:off x="2209800" y="3904982"/>
            <a:ext cx="7772401" cy="2859090"/>
          </a:xfrm>
          <a:prstGeom prst="rect">
            <a:avLst/>
          </a:prstGeom>
          <a:ln w="12700">
            <a:miter lim="400000"/>
          </a:ln>
        </p:spPr>
      </p:pic>
      <p:sp>
        <p:nvSpPr>
          <p:cNvPr id="6" name="Line">
            <a:extLst>
              <a:ext uri="{FF2B5EF4-FFF2-40B4-BE49-F238E27FC236}">
                <a16:creationId xmlns:a16="http://schemas.microsoft.com/office/drawing/2014/main" id="{1ED715F3-0514-994B-8A74-BBF4308AEB16}"/>
              </a:ext>
            </a:extLst>
          </p:cNvPr>
          <p:cNvSpPr/>
          <p:nvPr/>
        </p:nvSpPr>
        <p:spPr>
          <a:xfrm>
            <a:off x="2257424" y="1618984"/>
            <a:ext cx="7724776" cy="1"/>
          </a:xfrm>
          <a:prstGeom prst="line">
            <a:avLst/>
          </a:prstGeom>
          <a:ln w="12700">
            <a:solidFill>
              <a:srgbClr val="33CC33"/>
            </a:solidFill>
          </a:ln>
        </p:spPr>
        <p:txBody>
          <a:bodyPr lIns="45719" rIns="45719"/>
          <a:lstStyle/>
          <a:p>
            <a:endParaRPr/>
          </a:p>
        </p:txBody>
      </p:sp>
      <p:sp>
        <p:nvSpPr>
          <p:cNvPr id="7" name="Line">
            <a:extLst>
              <a:ext uri="{FF2B5EF4-FFF2-40B4-BE49-F238E27FC236}">
                <a16:creationId xmlns:a16="http://schemas.microsoft.com/office/drawing/2014/main" id="{C325BE09-9203-274C-934E-56FF52E5D730}"/>
              </a:ext>
            </a:extLst>
          </p:cNvPr>
          <p:cNvSpPr/>
          <p:nvPr/>
        </p:nvSpPr>
        <p:spPr>
          <a:xfrm>
            <a:off x="2257424" y="2171434"/>
            <a:ext cx="7724776" cy="1"/>
          </a:xfrm>
          <a:prstGeom prst="line">
            <a:avLst/>
          </a:prstGeom>
          <a:ln w="12700">
            <a:solidFill>
              <a:srgbClr val="33CC33"/>
            </a:solidFill>
          </a:ln>
        </p:spPr>
        <p:txBody>
          <a:bodyPr lIns="45719" rIns="45719"/>
          <a:lstStyle/>
          <a:p>
            <a:endParaRPr/>
          </a:p>
        </p:txBody>
      </p:sp>
      <p:sp>
        <p:nvSpPr>
          <p:cNvPr id="8" name="Line">
            <a:extLst>
              <a:ext uri="{FF2B5EF4-FFF2-40B4-BE49-F238E27FC236}">
                <a16:creationId xmlns:a16="http://schemas.microsoft.com/office/drawing/2014/main" id="{F7C143A0-CD5B-8945-9DF2-A1079CE3E394}"/>
              </a:ext>
            </a:extLst>
          </p:cNvPr>
          <p:cNvSpPr/>
          <p:nvPr/>
        </p:nvSpPr>
        <p:spPr>
          <a:xfrm>
            <a:off x="2257424" y="3546209"/>
            <a:ext cx="7724776" cy="1"/>
          </a:xfrm>
          <a:prstGeom prst="line">
            <a:avLst/>
          </a:prstGeom>
          <a:ln w="12700">
            <a:solidFill>
              <a:srgbClr val="33CC33"/>
            </a:solidFill>
          </a:ln>
        </p:spPr>
        <p:txBody>
          <a:bodyPr lIns="45719" rIns="45719"/>
          <a:lstStyle/>
          <a:p>
            <a:endParaRPr/>
          </a:p>
        </p:txBody>
      </p:sp>
      <p:sp>
        <p:nvSpPr>
          <p:cNvPr id="9" name="Unrectified">
            <a:extLst>
              <a:ext uri="{FF2B5EF4-FFF2-40B4-BE49-F238E27FC236}">
                <a16:creationId xmlns:a16="http://schemas.microsoft.com/office/drawing/2014/main" id="{1B82985A-E5A9-6243-B33D-BC7F4A49B12F}"/>
              </a:ext>
            </a:extLst>
          </p:cNvPr>
          <p:cNvSpPr txBox="1"/>
          <p:nvPr/>
        </p:nvSpPr>
        <p:spPr>
          <a:xfrm>
            <a:off x="2257424" y="947470"/>
            <a:ext cx="2590800" cy="4462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defTabSz="642915">
              <a:defRPr sz="2300">
                <a:latin typeface="Times New Roman"/>
                <a:ea typeface="Times New Roman"/>
                <a:cs typeface="Times New Roman"/>
                <a:sym typeface="Times New Roman"/>
              </a:defRPr>
            </a:lvl1pPr>
          </a:lstStyle>
          <a:p>
            <a:r>
              <a:rPr dirty="0">
                <a:solidFill>
                  <a:schemeClr val="bg1"/>
                </a:solidFill>
              </a:rPr>
              <a:t>Unrectified</a:t>
            </a:r>
          </a:p>
        </p:txBody>
      </p:sp>
      <p:sp>
        <p:nvSpPr>
          <p:cNvPr id="10" name="Rectified">
            <a:extLst>
              <a:ext uri="{FF2B5EF4-FFF2-40B4-BE49-F238E27FC236}">
                <a16:creationId xmlns:a16="http://schemas.microsoft.com/office/drawing/2014/main" id="{90E4CE26-BD78-9B45-9C69-70546E5AA920}"/>
              </a:ext>
            </a:extLst>
          </p:cNvPr>
          <p:cNvSpPr txBox="1"/>
          <p:nvPr/>
        </p:nvSpPr>
        <p:spPr>
          <a:xfrm>
            <a:off x="2219324" y="3904982"/>
            <a:ext cx="2590800" cy="4462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defTabSz="642915">
              <a:defRPr sz="2300">
                <a:latin typeface="Times New Roman"/>
                <a:ea typeface="Times New Roman"/>
                <a:cs typeface="Times New Roman"/>
                <a:sym typeface="Times New Roman"/>
              </a:defRPr>
            </a:lvl1pPr>
          </a:lstStyle>
          <a:p>
            <a:r>
              <a:rPr>
                <a:solidFill>
                  <a:schemeClr val="bg1"/>
                </a:solidFill>
              </a:rPr>
              <a:t>Rectified</a:t>
            </a:r>
          </a:p>
        </p:txBody>
      </p:sp>
      <p:sp>
        <p:nvSpPr>
          <p:cNvPr id="11" name="Line">
            <a:extLst>
              <a:ext uri="{FF2B5EF4-FFF2-40B4-BE49-F238E27FC236}">
                <a16:creationId xmlns:a16="http://schemas.microsoft.com/office/drawing/2014/main" id="{01A59DAA-3C0B-5B45-A805-552A3D5620EC}"/>
              </a:ext>
            </a:extLst>
          </p:cNvPr>
          <p:cNvSpPr/>
          <p:nvPr/>
        </p:nvSpPr>
        <p:spPr>
          <a:xfrm>
            <a:off x="2233613" y="4376472"/>
            <a:ext cx="7724777" cy="1"/>
          </a:xfrm>
          <a:prstGeom prst="line">
            <a:avLst/>
          </a:prstGeom>
          <a:ln w="12700">
            <a:solidFill>
              <a:srgbClr val="33CC33"/>
            </a:solidFill>
          </a:ln>
        </p:spPr>
        <p:txBody>
          <a:bodyPr lIns="45719" rIns="45719"/>
          <a:lstStyle/>
          <a:p>
            <a:endParaRPr/>
          </a:p>
        </p:txBody>
      </p:sp>
      <p:sp>
        <p:nvSpPr>
          <p:cNvPr id="12" name="Line">
            <a:extLst>
              <a:ext uri="{FF2B5EF4-FFF2-40B4-BE49-F238E27FC236}">
                <a16:creationId xmlns:a16="http://schemas.microsoft.com/office/drawing/2014/main" id="{16CAFAA1-4802-6442-8330-6F491117E262}"/>
              </a:ext>
            </a:extLst>
          </p:cNvPr>
          <p:cNvSpPr/>
          <p:nvPr/>
        </p:nvSpPr>
        <p:spPr>
          <a:xfrm>
            <a:off x="2217738" y="4859072"/>
            <a:ext cx="7724777" cy="1"/>
          </a:xfrm>
          <a:prstGeom prst="line">
            <a:avLst/>
          </a:prstGeom>
          <a:ln w="12700">
            <a:solidFill>
              <a:srgbClr val="33CC33"/>
            </a:solidFill>
          </a:ln>
        </p:spPr>
        <p:txBody>
          <a:bodyPr lIns="45719" rIns="45719"/>
          <a:lstStyle/>
          <a:p>
            <a:endParaRPr/>
          </a:p>
        </p:txBody>
      </p:sp>
      <p:sp>
        <p:nvSpPr>
          <p:cNvPr id="13" name="Line">
            <a:extLst>
              <a:ext uri="{FF2B5EF4-FFF2-40B4-BE49-F238E27FC236}">
                <a16:creationId xmlns:a16="http://schemas.microsoft.com/office/drawing/2014/main" id="{AF506EF7-6A22-8B40-840A-4BC3D2641E8A}"/>
              </a:ext>
            </a:extLst>
          </p:cNvPr>
          <p:cNvSpPr/>
          <p:nvPr/>
        </p:nvSpPr>
        <p:spPr>
          <a:xfrm>
            <a:off x="2233613" y="5341672"/>
            <a:ext cx="7724777" cy="1"/>
          </a:xfrm>
          <a:prstGeom prst="line">
            <a:avLst/>
          </a:prstGeom>
          <a:ln w="12700">
            <a:solidFill>
              <a:srgbClr val="33CC33"/>
            </a:solidFill>
          </a:ln>
        </p:spPr>
        <p:txBody>
          <a:bodyPr lIns="45719" rIns="45719"/>
          <a:lstStyle/>
          <a:p>
            <a:endParaRPr/>
          </a:p>
        </p:txBody>
      </p:sp>
      <p:sp>
        <p:nvSpPr>
          <p:cNvPr id="14" name="Line">
            <a:extLst>
              <a:ext uri="{FF2B5EF4-FFF2-40B4-BE49-F238E27FC236}">
                <a16:creationId xmlns:a16="http://schemas.microsoft.com/office/drawing/2014/main" id="{D998F410-A4EE-E341-80B5-7732B59841DF}"/>
              </a:ext>
            </a:extLst>
          </p:cNvPr>
          <p:cNvSpPr/>
          <p:nvPr/>
        </p:nvSpPr>
        <p:spPr>
          <a:xfrm>
            <a:off x="2233613" y="5817922"/>
            <a:ext cx="7724777" cy="1"/>
          </a:xfrm>
          <a:prstGeom prst="line">
            <a:avLst/>
          </a:prstGeom>
          <a:ln w="12700">
            <a:solidFill>
              <a:srgbClr val="33CC33"/>
            </a:solidFill>
          </a:ln>
        </p:spPr>
        <p:txBody>
          <a:bodyPr lIns="45719" rIns="45719"/>
          <a:lstStyle/>
          <a:p>
            <a:endParaRPr/>
          </a:p>
        </p:txBody>
      </p:sp>
      <p:sp>
        <p:nvSpPr>
          <p:cNvPr id="15" name="Line">
            <a:extLst>
              <a:ext uri="{FF2B5EF4-FFF2-40B4-BE49-F238E27FC236}">
                <a16:creationId xmlns:a16="http://schemas.microsoft.com/office/drawing/2014/main" id="{30EBC9F2-CFEB-F148-A4B4-D3D04E4E5BC3}"/>
              </a:ext>
            </a:extLst>
          </p:cNvPr>
          <p:cNvSpPr/>
          <p:nvPr/>
        </p:nvSpPr>
        <p:spPr>
          <a:xfrm>
            <a:off x="2219324" y="6298934"/>
            <a:ext cx="7724776" cy="1"/>
          </a:xfrm>
          <a:prstGeom prst="line">
            <a:avLst/>
          </a:prstGeom>
          <a:ln w="12700">
            <a:solidFill>
              <a:srgbClr val="33CC33"/>
            </a:solidFill>
          </a:ln>
        </p:spPr>
        <p:txBody>
          <a:bodyPr lIns="45719" rIns="45719"/>
          <a:lstStyle/>
          <a:p>
            <a:endParaRPr/>
          </a:p>
        </p:txBody>
      </p:sp>
    </p:spTree>
    <p:extLst>
      <p:ext uri="{BB962C8B-B14F-4D97-AF65-F5344CB8AC3E}">
        <p14:creationId xmlns:p14="http://schemas.microsoft.com/office/powerpoint/2010/main" val="36975796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t>Basic stereo matching algorithm</a:t>
            </a:r>
          </a:p>
        </p:txBody>
      </p:sp>
      <p:pic>
        <p:nvPicPr>
          <p:cNvPr id="28675" name="Picture 3" descr="lincoln_full"/>
          <p:cNvPicPr>
            <a:picLocks noChangeAspect="1" noChangeArrowheads="1"/>
          </p:cNvPicPr>
          <p:nvPr/>
        </p:nvPicPr>
        <p:blipFill>
          <a:blip r:embed="rId3" cstate="print"/>
          <a:srcRect/>
          <a:stretch>
            <a:fillRect/>
          </a:stretch>
        </p:blipFill>
        <p:spPr bwMode="auto">
          <a:xfrm>
            <a:off x="3581400" y="1066801"/>
            <a:ext cx="5029200" cy="2898775"/>
          </a:xfrm>
          <a:prstGeom prst="rect">
            <a:avLst/>
          </a:prstGeom>
          <a:noFill/>
          <a:ln w="9525">
            <a:noFill/>
            <a:miter lim="800000"/>
            <a:headEnd/>
            <a:tailEnd/>
          </a:ln>
        </p:spPr>
      </p:pic>
      <p:sp>
        <p:nvSpPr>
          <p:cNvPr id="731140" name="Line 4"/>
          <p:cNvSpPr>
            <a:spLocks noChangeShapeType="1"/>
          </p:cNvSpPr>
          <p:nvPr/>
        </p:nvSpPr>
        <p:spPr bwMode="auto">
          <a:xfrm>
            <a:off x="6096000" y="3124200"/>
            <a:ext cx="2514600" cy="0"/>
          </a:xfrm>
          <a:prstGeom prst="line">
            <a:avLst/>
          </a:prstGeom>
          <a:noFill/>
          <a:ln w="28575">
            <a:solidFill>
              <a:srgbClr val="00FFFF"/>
            </a:solidFill>
            <a:round/>
            <a:headEnd/>
            <a:tailEnd/>
          </a:ln>
        </p:spPr>
        <p:txBody>
          <a:bodyPr/>
          <a:lstStyle/>
          <a:p>
            <a:endParaRPr lang="en-US"/>
          </a:p>
        </p:txBody>
      </p:sp>
      <p:grpSp>
        <p:nvGrpSpPr>
          <p:cNvPr id="2" name="Group 5"/>
          <p:cNvGrpSpPr>
            <a:grpSpLocks/>
          </p:cNvGrpSpPr>
          <p:nvPr/>
        </p:nvGrpSpPr>
        <p:grpSpPr bwMode="auto">
          <a:xfrm>
            <a:off x="4876800" y="2971800"/>
            <a:ext cx="304800" cy="304800"/>
            <a:chOff x="2112" y="1872"/>
            <a:chExt cx="192" cy="192"/>
          </a:xfrm>
        </p:grpSpPr>
        <p:sp>
          <p:nvSpPr>
            <p:cNvPr id="28688" name="Oval 6"/>
            <p:cNvSpPr>
              <a:spLocks noChangeArrowheads="1"/>
            </p:cNvSpPr>
            <p:nvPr/>
          </p:nvSpPr>
          <p:spPr bwMode="auto">
            <a:xfrm>
              <a:off x="2174" y="1941"/>
              <a:ext cx="48" cy="48"/>
            </a:xfrm>
            <a:prstGeom prst="ellipse">
              <a:avLst/>
            </a:prstGeom>
            <a:solidFill>
              <a:srgbClr val="FFFF00"/>
            </a:solidFill>
            <a:ln w="9525">
              <a:solidFill>
                <a:schemeClr val="tx1"/>
              </a:solidFill>
              <a:round/>
              <a:headEnd/>
              <a:tailEnd/>
            </a:ln>
          </p:spPr>
          <p:txBody>
            <a:bodyPr wrap="none" anchor="ctr"/>
            <a:lstStyle/>
            <a:p>
              <a:endParaRPr lang="en-US"/>
            </a:p>
          </p:txBody>
        </p:sp>
        <p:sp>
          <p:nvSpPr>
            <p:cNvPr id="28689" name="Rectangle 7"/>
            <p:cNvSpPr>
              <a:spLocks noChangeArrowheads="1"/>
            </p:cNvSpPr>
            <p:nvPr/>
          </p:nvSpPr>
          <p:spPr bwMode="auto">
            <a:xfrm>
              <a:off x="2112" y="1872"/>
              <a:ext cx="192" cy="192"/>
            </a:xfrm>
            <a:prstGeom prst="rect">
              <a:avLst/>
            </a:prstGeom>
            <a:noFill/>
            <a:ln w="38100">
              <a:solidFill>
                <a:srgbClr val="FFFF00"/>
              </a:solidFill>
              <a:miter lim="800000"/>
              <a:headEnd/>
              <a:tailEnd/>
            </a:ln>
          </p:spPr>
          <p:txBody>
            <a:bodyPr wrap="none" anchor="ctr"/>
            <a:lstStyle/>
            <a:p>
              <a:endParaRPr lang="en-US"/>
            </a:p>
          </p:txBody>
        </p:sp>
      </p:grpSp>
      <mc:AlternateContent xmlns:mc="http://schemas.openxmlformats.org/markup-compatibility/2006" xmlns:a14="http://schemas.microsoft.com/office/drawing/2010/main">
        <mc:Choice Requires="a14">
          <p:sp>
            <p:nvSpPr>
              <p:cNvPr id="731147" name="Rectangle 11"/>
              <p:cNvSpPr>
                <a:spLocks noGrp="1" noChangeArrowheads="1"/>
              </p:cNvSpPr>
              <p:nvPr>
                <p:ph type="body" idx="1"/>
              </p:nvPr>
            </p:nvSpPr>
            <p:spPr>
              <a:xfrm>
                <a:off x="1828800" y="4114800"/>
                <a:ext cx="8686800" cy="2438400"/>
              </a:xfrm>
            </p:spPr>
            <p:txBody>
              <a:bodyPr/>
              <a:lstStyle/>
              <a:p>
                <a:pPr>
                  <a:buFontTx/>
                  <a:buChar char="•"/>
                </a:pPr>
                <a:r>
                  <a:rPr lang="en-US" dirty="0"/>
                  <a:t>If necessary, rectify the two stereo images to transform </a:t>
                </a:r>
                <a:r>
                  <a:rPr lang="en-US" dirty="0" err="1"/>
                  <a:t>epipolar</a:t>
                </a:r>
                <a:r>
                  <a:rPr lang="en-US" dirty="0"/>
                  <a:t> lines into </a:t>
                </a:r>
                <a:r>
                  <a:rPr lang="en-US" dirty="0" err="1"/>
                  <a:t>scanlines</a:t>
                </a:r>
                <a:endParaRPr lang="en-US" dirty="0"/>
              </a:p>
              <a:p>
                <a:pPr>
                  <a:buFontTx/>
                  <a:buChar char="•"/>
                </a:pPr>
                <a:r>
                  <a:rPr lang="en-US" dirty="0"/>
                  <a:t>For each pixel </a:t>
                </a:r>
                <a14:m>
                  <m:oMath xmlns:m="http://schemas.openxmlformats.org/officeDocument/2006/math">
                    <m:r>
                      <a:rPr lang="en-US" b="0" i="1" dirty="0" smtClean="0">
                        <a:solidFill>
                          <a:srgbClr val="7030A0"/>
                        </a:solidFill>
                        <a:latin typeface="Cambria Math" panose="02040503050406030204" pitchFamily="18" charset="0"/>
                      </a:rPr>
                      <m:t>𝑥</m:t>
                    </m:r>
                  </m:oMath>
                </a14:m>
                <a:r>
                  <a:rPr lang="en-US" dirty="0"/>
                  <a:t> in the first image</a:t>
                </a:r>
              </a:p>
              <a:p>
                <a:pPr lvl="1"/>
                <a:r>
                  <a:rPr lang="en-US" dirty="0"/>
                  <a:t>Find corresponding </a:t>
                </a:r>
                <a:r>
                  <a:rPr lang="en-US" dirty="0" err="1"/>
                  <a:t>epipolar</a:t>
                </a:r>
                <a:r>
                  <a:rPr lang="en-US" dirty="0"/>
                  <a:t> </a:t>
                </a:r>
                <a:r>
                  <a:rPr lang="en-US" dirty="0" err="1"/>
                  <a:t>scanline</a:t>
                </a:r>
                <a:r>
                  <a:rPr lang="en-US" dirty="0"/>
                  <a:t> in the right image</a:t>
                </a:r>
              </a:p>
              <a:p>
                <a:pPr lvl="1"/>
                <a:r>
                  <a:rPr lang="en-US" dirty="0"/>
                  <a:t>Examine all pixels on the </a:t>
                </a:r>
                <a:r>
                  <a:rPr lang="en-US" dirty="0" err="1"/>
                  <a:t>scanline</a:t>
                </a:r>
                <a:r>
                  <a:rPr lang="en-US" dirty="0"/>
                  <a:t> and pick the best match </a:t>
                </a:r>
                <a14:m>
                  <m:oMath xmlns:m="http://schemas.openxmlformats.org/officeDocument/2006/math">
                    <m:r>
                      <a:rPr lang="en-US" b="0" i="1" dirty="0" smtClean="0">
                        <a:solidFill>
                          <a:srgbClr val="7030A0"/>
                        </a:solidFill>
                        <a:latin typeface="Cambria Math" panose="02040503050406030204" pitchFamily="18" charset="0"/>
                      </a:rPr>
                      <m:t>𝑥</m:t>
                    </m:r>
                    <m:r>
                      <a:rPr lang="en-US" b="0" i="1" dirty="0" smtClean="0">
                        <a:solidFill>
                          <a:srgbClr val="7030A0"/>
                        </a:solidFill>
                        <a:latin typeface="Cambria Math" panose="02040503050406030204" pitchFamily="18" charset="0"/>
                      </a:rPr>
                      <m:t>′</m:t>
                    </m:r>
                  </m:oMath>
                </a14:m>
                <a:endParaRPr lang="en-US" dirty="0">
                  <a:solidFill>
                    <a:srgbClr val="0066FF"/>
                  </a:solidFill>
                </a:endParaRPr>
              </a:p>
              <a:p>
                <a:pPr lvl="1"/>
                <a:r>
                  <a:rPr lang="en-US" dirty="0"/>
                  <a:t>Triangulate the matches to get depth information</a:t>
                </a:r>
                <a:br>
                  <a:rPr lang="en-US" dirty="0"/>
                </a:br>
                <a:endParaRPr lang="en-US" dirty="0"/>
              </a:p>
            </p:txBody>
          </p:sp>
        </mc:Choice>
        <mc:Fallback xmlns="">
          <p:sp>
            <p:nvSpPr>
              <p:cNvPr id="731147" name="Rectangle 11"/>
              <p:cNvSpPr>
                <a:spLocks noGrp="1" noRot="1" noChangeAspect="1" noMove="1" noResize="1" noEditPoints="1" noAdjustHandles="1" noChangeArrowheads="1" noChangeShapeType="1" noTextEdit="1"/>
              </p:cNvSpPr>
              <p:nvPr>
                <p:ph type="body" idx="1"/>
              </p:nvPr>
            </p:nvSpPr>
            <p:spPr>
              <a:xfrm>
                <a:off x="1828800" y="4114800"/>
                <a:ext cx="8686800" cy="2438400"/>
              </a:xfrm>
              <a:blipFill>
                <a:blip r:embed="rId4"/>
                <a:stretch>
                  <a:fillRect l="-1023" t="-2083" b="-1042"/>
                </a:stretch>
              </a:blipFill>
            </p:spPr>
            <p:txBody>
              <a:bodyPr/>
              <a:lstStyle/>
              <a:p>
                <a:r>
                  <a:rPr lang="en-US">
                    <a:noFill/>
                  </a:rPr>
                  <a:t> </a:t>
                </a:r>
              </a:p>
            </p:txBody>
          </p:sp>
        </mc:Fallback>
      </mc:AlternateContent>
      <p:grpSp>
        <p:nvGrpSpPr>
          <p:cNvPr id="5" name="Group 15"/>
          <p:cNvGrpSpPr>
            <a:grpSpLocks/>
          </p:cNvGrpSpPr>
          <p:nvPr/>
        </p:nvGrpSpPr>
        <p:grpSpPr bwMode="auto">
          <a:xfrm>
            <a:off x="7239000" y="2971800"/>
            <a:ext cx="304800" cy="304800"/>
            <a:chOff x="3600" y="1872"/>
            <a:chExt cx="192" cy="192"/>
          </a:xfrm>
        </p:grpSpPr>
        <p:sp>
          <p:nvSpPr>
            <p:cNvPr id="28682" name="Oval 16"/>
            <p:cNvSpPr>
              <a:spLocks noChangeArrowheads="1"/>
            </p:cNvSpPr>
            <p:nvPr/>
          </p:nvSpPr>
          <p:spPr bwMode="auto">
            <a:xfrm>
              <a:off x="3675" y="1947"/>
              <a:ext cx="48" cy="48"/>
            </a:xfrm>
            <a:prstGeom prst="ellipse">
              <a:avLst/>
            </a:prstGeom>
            <a:solidFill>
              <a:srgbClr val="FFFF00"/>
            </a:solidFill>
            <a:ln w="9525">
              <a:solidFill>
                <a:schemeClr val="tx1"/>
              </a:solidFill>
              <a:round/>
              <a:headEnd/>
              <a:tailEnd/>
            </a:ln>
          </p:spPr>
          <p:txBody>
            <a:bodyPr wrap="none" anchor="ctr"/>
            <a:lstStyle/>
            <a:p>
              <a:endParaRPr lang="en-US"/>
            </a:p>
          </p:txBody>
        </p:sp>
        <p:sp>
          <p:nvSpPr>
            <p:cNvPr id="28683" name="Rectangle 17"/>
            <p:cNvSpPr>
              <a:spLocks noChangeArrowheads="1"/>
            </p:cNvSpPr>
            <p:nvPr/>
          </p:nvSpPr>
          <p:spPr bwMode="auto">
            <a:xfrm>
              <a:off x="3600" y="1872"/>
              <a:ext cx="192" cy="192"/>
            </a:xfrm>
            <a:prstGeom prst="rect">
              <a:avLst/>
            </a:prstGeom>
            <a:noFill/>
            <a:ln w="38100">
              <a:solidFill>
                <a:srgbClr val="FFFF00"/>
              </a:solidFill>
              <a:miter lim="800000"/>
              <a:headEnd/>
              <a:tailEnd/>
            </a:ln>
          </p:spPr>
          <p:txBody>
            <a:bodyPr wrap="none" anchor="ctr"/>
            <a:lstStyle/>
            <a:p>
              <a:endParaRPr lang="en-US"/>
            </a:p>
          </p:txBody>
        </p:sp>
      </p:grpSp>
      <p:sp>
        <p:nvSpPr>
          <p:cNvPr id="3" name="Rounded Rectangle 2">
            <a:extLst>
              <a:ext uri="{FF2B5EF4-FFF2-40B4-BE49-F238E27FC236}">
                <a16:creationId xmlns:a16="http://schemas.microsoft.com/office/drawing/2014/main" id="{51FD14D8-9C23-7C41-8FEC-6994F88CB5AA}"/>
              </a:ext>
            </a:extLst>
          </p:cNvPr>
          <p:cNvSpPr/>
          <p:nvPr/>
        </p:nvSpPr>
        <p:spPr bwMode="auto">
          <a:xfrm>
            <a:off x="1676400" y="4114800"/>
            <a:ext cx="8153400" cy="838200"/>
          </a:xfrm>
          <a:prstGeom prst="roundRect">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3" name="Rounded Rectangle 12">
            <a:extLst>
              <a:ext uri="{FF2B5EF4-FFF2-40B4-BE49-F238E27FC236}">
                <a16:creationId xmlns:a16="http://schemas.microsoft.com/office/drawing/2014/main" id="{4E202D0B-3506-CB4D-8C88-0DE2A3D194F1}"/>
              </a:ext>
            </a:extLst>
          </p:cNvPr>
          <p:cNvSpPr/>
          <p:nvPr/>
        </p:nvSpPr>
        <p:spPr bwMode="auto">
          <a:xfrm>
            <a:off x="1676400" y="6096000"/>
            <a:ext cx="8153400" cy="381000"/>
          </a:xfrm>
          <a:prstGeom prst="roundRect">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1AA2E-8ECC-F574-77FD-9C94FD06D447}"/>
              </a:ext>
            </a:extLst>
          </p:cNvPr>
          <p:cNvSpPr>
            <a:spLocks noGrp="1"/>
          </p:cNvSpPr>
          <p:nvPr>
            <p:ph type="title"/>
          </p:nvPr>
        </p:nvSpPr>
        <p:spPr/>
        <p:txBody>
          <a:bodyPr/>
          <a:lstStyle/>
          <a:p>
            <a:r>
              <a:rPr lang="en-US" dirty="0"/>
              <a:t>Two cameras view a point…</a:t>
            </a:r>
          </a:p>
        </p:txBody>
      </p:sp>
      <p:sp>
        <p:nvSpPr>
          <p:cNvPr id="3" name="Content Placeholder 2">
            <a:extLst>
              <a:ext uri="{FF2B5EF4-FFF2-40B4-BE49-F238E27FC236}">
                <a16:creationId xmlns:a16="http://schemas.microsoft.com/office/drawing/2014/main" id="{84F54B24-6080-3D18-59E6-1CB3558219A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A53B452-9D4C-543D-9457-5C60E751FE23}"/>
              </a:ext>
            </a:extLst>
          </p:cNvPr>
          <p:cNvPicPr>
            <a:picLocks noChangeAspect="1"/>
          </p:cNvPicPr>
          <p:nvPr/>
        </p:nvPicPr>
        <p:blipFill>
          <a:blip r:embed="rId2"/>
          <a:stretch>
            <a:fillRect/>
          </a:stretch>
        </p:blipFill>
        <p:spPr>
          <a:xfrm>
            <a:off x="1597423" y="901547"/>
            <a:ext cx="8997153" cy="3219360"/>
          </a:xfrm>
          <a:prstGeom prst="rect">
            <a:avLst/>
          </a:prstGeom>
        </p:spPr>
      </p:pic>
      <p:pic>
        <p:nvPicPr>
          <p:cNvPr id="5" name="Picture 4">
            <a:extLst>
              <a:ext uri="{FF2B5EF4-FFF2-40B4-BE49-F238E27FC236}">
                <a16:creationId xmlns:a16="http://schemas.microsoft.com/office/drawing/2014/main" id="{19BAF678-2462-695E-196C-D40570B9E132}"/>
              </a:ext>
            </a:extLst>
          </p:cNvPr>
          <p:cNvPicPr>
            <a:picLocks noChangeAspect="1"/>
          </p:cNvPicPr>
          <p:nvPr/>
        </p:nvPicPr>
        <p:blipFill>
          <a:blip r:embed="rId3"/>
          <a:stretch>
            <a:fillRect/>
          </a:stretch>
        </p:blipFill>
        <p:spPr>
          <a:xfrm>
            <a:off x="1597423" y="4343400"/>
            <a:ext cx="7872608" cy="1371600"/>
          </a:xfrm>
          <a:prstGeom prst="rect">
            <a:avLst/>
          </a:prstGeom>
        </p:spPr>
      </p:pic>
    </p:spTree>
    <p:extLst>
      <p:ext uri="{BB962C8B-B14F-4D97-AF65-F5344CB8AC3E}">
        <p14:creationId xmlns:p14="http://schemas.microsoft.com/office/powerpoint/2010/main" val="18214919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05FA8-597C-560D-F8D4-A3BF3924A422}"/>
              </a:ext>
            </a:extLst>
          </p:cNvPr>
          <p:cNvSpPr>
            <a:spLocks noGrp="1"/>
          </p:cNvSpPr>
          <p:nvPr>
            <p:ph type="title"/>
          </p:nvPr>
        </p:nvSpPr>
        <p:spPr/>
        <p:txBody>
          <a:bodyPr/>
          <a:lstStyle/>
          <a:p>
            <a:r>
              <a:rPr lang="en-US" dirty="0"/>
              <a:t>Two cameras view a point…</a:t>
            </a:r>
          </a:p>
        </p:txBody>
      </p:sp>
      <p:sp>
        <p:nvSpPr>
          <p:cNvPr id="3" name="Content Placeholder 2">
            <a:extLst>
              <a:ext uri="{FF2B5EF4-FFF2-40B4-BE49-F238E27FC236}">
                <a16:creationId xmlns:a16="http://schemas.microsoft.com/office/drawing/2014/main" id="{893902F1-B44C-B225-58BE-0279364A1AC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3707792-7BFB-43B2-FE0E-299101264E32}"/>
              </a:ext>
            </a:extLst>
          </p:cNvPr>
          <p:cNvPicPr>
            <a:picLocks noChangeAspect="1"/>
          </p:cNvPicPr>
          <p:nvPr/>
        </p:nvPicPr>
        <p:blipFill>
          <a:blip r:embed="rId2"/>
          <a:stretch>
            <a:fillRect/>
          </a:stretch>
        </p:blipFill>
        <p:spPr>
          <a:xfrm>
            <a:off x="3962400" y="667512"/>
            <a:ext cx="7772400" cy="3498026"/>
          </a:xfrm>
          <a:prstGeom prst="rect">
            <a:avLst/>
          </a:prstGeom>
        </p:spPr>
      </p:pic>
      <p:pic>
        <p:nvPicPr>
          <p:cNvPr id="5" name="Picture 4">
            <a:extLst>
              <a:ext uri="{FF2B5EF4-FFF2-40B4-BE49-F238E27FC236}">
                <a16:creationId xmlns:a16="http://schemas.microsoft.com/office/drawing/2014/main" id="{CD04A462-54C3-3D5E-665B-A5A517994B03}"/>
              </a:ext>
            </a:extLst>
          </p:cNvPr>
          <p:cNvPicPr>
            <a:picLocks noChangeAspect="1"/>
          </p:cNvPicPr>
          <p:nvPr/>
        </p:nvPicPr>
        <p:blipFill>
          <a:blip r:embed="rId3"/>
          <a:stretch>
            <a:fillRect/>
          </a:stretch>
        </p:blipFill>
        <p:spPr>
          <a:xfrm>
            <a:off x="0" y="3398887"/>
            <a:ext cx="8458200" cy="3468257"/>
          </a:xfrm>
          <a:prstGeom prst="rect">
            <a:avLst/>
          </a:prstGeom>
        </p:spPr>
      </p:pic>
    </p:spTree>
    <p:extLst>
      <p:ext uri="{BB962C8B-B14F-4D97-AF65-F5344CB8AC3E}">
        <p14:creationId xmlns:p14="http://schemas.microsoft.com/office/powerpoint/2010/main" val="28236020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r>
              <a:rPr lang="en-US"/>
              <a:t>Depth from disparity</a:t>
            </a:r>
          </a:p>
        </p:txBody>
      </p:sp>
      <p:sp>
        <p:nvSpPr>
          <p:cNvPr id="3078" name="Oval 5"/>
          <p:cNvSpPr>
            <a:spLocks noChangeArrowheads="1"/>
          </p:cNvSpPr>
          <p:nvPr/>
        </p:nvSpPr>
        <p:spPr bwMode="auto">
          <a:xfrm>
            <a:off x="2447926" y="4069126"/>
            <a:ext cx="90487" cy="91782"/>
          </a:xfrm>
          <a:prstGeom prst="ellipse">
            <a:avLst/>
          </a:prstGeom>
          <a:solidFill>
            <a:schemeClr val="tx1"/>
          </a:solidFill>
          <a:ln w="12700">
            <a:solidFill>
              <a:schemeClr val="tx1"/>
            </a:solidFill>
            <a:round/>
            <a:headEnd/>
            <a:tailEnd/>
          </a:ln>
        </p:spPr>
        <p:txBody>
          <a:bodyPr wrap="none" anchor="ctr"/>
          <a:lstStyle/>
          <a:p>
            <a:endParaRPr lang="en-US"/>
          </a:p>
        </p:txBody>
      </p:sp>
      <p:sp>
        <p:nvSpPr>
          <p:cNvPr id="3079" name="Oval 6"/>
          <p:cNvSpPr>
            <a:spLocks noChangeArrowheads="1"/>
          </p:cNvSpPr>
          <p:nvPr/>
        </p:nvSpPr>
        <p:spPr bwMode="auto">
          <a:xfrm>
            <a:off x="4891088" y="4069126"/>
            <a:ext cx="90487" cy="91782"/>
          </a:xfrm>
          <a:prstGeom prst="ellipse">
            <a:avLst/>
          </a:prstGeom>
          <a:solidFill>
            <a:schemeClr val="tx1"/>
          </a:solidFill>
          <a:ln w="12700">
            <a:solidFill>
              <a:schemeClr val="tx1"/>
            </a:solidFill>
            <a:round/>
            <a:headEnd/>
            <a:tailEnd/>
          </a:ln>
        </p:spPr>
        <p:txBody>
          <a:bodyPr wrap="none" anchor="ctr"/>
          <a:lstStyle/>
          <a:p>
            <a:endParaRPr lang="en-US"/>
          </a:p>
        </p:txBody>
      </p:sp>
      <p:sp>
        <p:nvSpPr>
          <p:cNvPr id="3080" name="Line 7"/>
          <p:cNvSpPr>
            <a:spLocks noChangeShapeType="1"/>
          </p:cNvSpPr>
          <p:nvPr/>
        </p:nvSpPr>
        <p:spPr bwMode="auto">
          <a:xfrm>
            <a:off x="1905001" y="3426651"/>
            <a:ext cx="1176337" cy="0"/>
          </a:xfrm>
          <a:prstGeom prst="line">
            <a:avLst/>
          </a:prstGeom>
          <a:noFill/>
          <a:ln w="12700">
            <a:solidFill>
              <a:schemeClr val="tx1"/>
            </a:solidFill>
            <a:round/>
            <a:headEnd/>
            <a:tailEnd/>
          </a:ln>
        </p:spPr>
        <p:txBody>
          <a:bodyPr wrap="none" anchor="ctr"/>
          <a:lstStyle/>
          <a:p>
            <a:endParaRPr lang="en-US"/>
          </a:p>
        </p:txBody>
      </p:sp>
      <p:sp>
        <p:nvSpPr>
          <p:cNvPr id="3081" name="Line 8"/>
          <p:cNvSpPr>
            <a:spLocks noChangeShapeType="1"/>
          </p:cNvSpPr>
          <p:nvPr/>
        </p:nvSpPr>
        <p:spPr bwMode="auto">
          <a:xfrm>
            <a:off x="4348163" y="3426651"/>
            <a:ext cx="1176337" cy="0"/>
          </a:xfrm>
          <a:prstGeom prst="line">
            <a:avLst/>
          </a:prstGeom>
          <a:noFill/>
          <a:ln w="12700">
            <a:solidFill>
              <a:schemeClr val="tx1"/>
            </a:solidFill>
            <a:round/>
            <a:headEnd/>
            <a:tailEnd/>
          </a:ln>
        </p:spPr>
        <p:txBody>
          <a:bodyPr wrap="none" anchor="ctr"/>
          <a:lstStyle/>
          <a:p>
            <a:endParaRPr lang="en-US"/>
          </a:p>
        </p:txBody>
      </p:sp>
      <p:sp>
        <p:nvSpPr>
          <p:cNvPr id="3082" name="Oval 9"/>
          <p:cNvSpPr>
            <a:spLocks noChangeArrowheads="1"/>
          </p:cNvSpPr>
          <p:nvPr/>
        </p:nvSpPr>
        <p:spPr bwMode="auto">
          <a:xfrm>
            <a:off x="3586560" y="1459071"/>
            <a:ext cx="90487" cy="91782"/>
          </a:xfrm>
          <a:prstGeom prst="ellipse">
            <a:avLst/>
          </a:prstGeom>
          <a:solidFill>
            <a:schemeClr val="tx1"/>
          </a:solidFill>
          <a:ln w="12700">
            <a:solidFill>
              <a:schemeClr val="tx1"/>
            </a:solidFill>
            <a:round/>
            <a:headEnd/>
            <a:tailEnd/>
          </a:ln>
        </p:spPr>
        <p:txBody>
          <a:bodyPr wrap="none" anchor="ctr"/>
          <a:lstStyle/>
          <a:p>
            <a:endParaRPr lang="en-US"/>
          </a:p>
        </p:txBody>
      </p:sp>
      <p:sp>
        <p:nvSpPr>
          <p:cNvPr id="3083" name="Line 10"/>
          <p:cNvSpPr>
            <a:spLocks noChangeShapeType="1"/>
          </p:cNvSpPr>
          <p:nvPr/>
        </p:nvSpPr>
        <p:spPr bwMode="auto">
          <a:xfrm flipV="1">
            <a:off x="2538412" y="1499226"/>
            <a:ext cx="1085850" cy="2569900"/>
          </a:xfrm>
          <a:prstGeom prst="line">
            <a:avLst/>
          </a:prstGeom>
          <a:noFill/>
          <a:ln w="12700">
            <a:solidFill>
              <a:schemeClr val="tx1"/>
            </a:solidFill>
            <a:round/>
            <a:headEnd/>
            <a:tailEnd/>
          </a:ln>
        </p:spPr>
        <p:txBody>
          <a:bodyPr wrap="none" anchor="ctr"/>
          <a:lstStyle/>
          <a:p>
            <a:endParaRPr lang="en-US"/>
          </a:p>
        </p:txBody>
      </p:sp>
      <p:sp>
        <p:nvSpPr>
          <p:cNvPr id="3084" name="Line 11"/>
          <p:cNvSpPr>
            <a:spLocks noChangeShapeType="1"/>
          </p:cNvSpPr>
          <p:nvPr/>
        </p:nvSpPr>
        <p:spPr bwMode="auto">
          <a:xfrm flipH="1" flipV="1">
            <a:off x="3624262" y="1499226"/>
            <a:ext cx="1357312" cy="2661682"/>
          </a:xfrm>
          <a:prstGeom prst="line">
            <a:avLst/>
          </a:prstGeom>
          <a:noFill/>
          <a:ln w="12700">
            <a:solidFill>
              <a:schemeClr val="tx1"/>
            </a:solidFill>
            <a:round/>
            <a:headEnd/>
            <a:tailEnd/>
          </a:ln>
        </p:spPr>
        <p:txBody>
          <a:bodyPr wrap="none" anchor="ctr"/>
          <a:lstStyle/>
          <a:p>
            <a:endParaRPr lang="en-US"/>
          </a:p>
        </p:txBody>
      </p:sp>
      <p:sp>
        <p:nvSpPr>
          <p:cNvPr id="3085" name="Line 12"/>
          <p:cNvSpPr>
            <a:spLocks noChangeShapeType="1"/>
          </p:cNvSpPr>
          <p:nvPr/>
        </p:nvSpPr>
        <p:spPr bwMode="auto">
          <a:xfrm flipV="1">
            <a:off x="2500709" y="3426652"/>
            <a:ext cx="0" cy="642475"/>
          </a:xfrm>
          <a:prstGeom prst="line">
            <a:avLst/>
          </a:prstGeom>
          <a:noFill/>
          <a:ln w="12700">
            <a:solidFill>
              <a:schemeClr val="tx1"/>
            </a:solidFill>
            <a:round/>
            <a:headEnd/>
            <a:tailEnd type="arrow" w="med" len="med"/>
          </a:ln>
        </p:spPr>
        <p:txBody>
          <a:bodyPr wrap="none" anchor="ctr"/>
          <a:lstStyle/>
          <a:p>
            <a:endParaRPr lang="en-US"/>
          </a:p>
        </p:txBody>
      </p:sp>
      <mc:AlternateContent xmlns:mc="http://schemas.openxmlformats.org/markup-compatibility/2006" xmlns:a14="http://schemas.microsoft.com/office/drawing/2010/main">
        <mc:Choice Requires="a14">
          <p:sp>
            <p:nvSpPr>
              <p:cNvPr id="3086" name="Text Box 13"/>
              <p:cNvSpPr txBox="1">
                <a:spLocks noChangeArrowheads="1"/>
              </p:cNvSpPr>
              <p:nvPr/>
            </p:nvSpPr>
            <p:spPr bwMode="auto">
              <a:xfrm>
                <a:off x="2102714" y="3558260"/>
                <a:ext cx="418961" cy="430887"/>
              </a:xfrm>
              <a:prstGeom prst="rect">
                <a:avLst/>
              </a:prstGeom>
              <a:noFill/>
              <a:ln w="12700">
                <a:noFill/>
                <a:miter lim="800000"/>
                <a:headEnd/>
                <a:tailEnd/>
              </a:ln>
            </p:spPr>
            <p:txBody>
              <a:bodyPr wrap="none" anchor="ctr">
                <a:spAutoFit/>
              </a:bodyPr>
              <a:lstStyle/>
              <a:p>
                <a:pPr algn="ctr">
                  <a:spcBef>
                    <a:spcPct val="20000"/>
                  </a:spcBef>
                </a:pPr>
                <a14:m>
                  <m:oMathPara xmlns:m="http://schemas.openxmlformats.org/officeDocument/2006/math">
                    <m:oMathParaPr>
                      <m:jc m:val="centerGroup"/>
                    </m:oMathParaPr>
                    <m:oMath xmlns:m="http://schemas.openxmlformats.org/officeDocument/2006/math">
                      <m:r>
                        <a:rPr lang="en-US" sz="2200" i="1" dirty="0" smtClean="0">
                          <a:solidFill>
                            <a:srgbClr val="7030A0"/>
                          </a:solidFill>
                          <a:latin typeface="Cambria Math" panose="02040503050406030204" pitchFamily="18" charset="0"/>
                          <a:cs typeface="Times New Roman" panose="02020603050405020304" pitchFamily="18" charset="0"/>
                        </a:rPr>
                        <m:t>𝑓</m:t>
                      </m:r>
                    </m:oMath>
                  </m:oMathPara>
                </a14:m>
                <a:endParaRPr lang="en-US" sz="2200" i="1" dirty="0">
                  <a:solidFill>
                    <a:srgbClr val="7030A0"/>
                  </a:solidFill>
                  <a:latin typeface="Times New Roman" panose="02020603050405020304" pitchFamily="18" charset="0"/>
                  <a:cs typeface="Times New Roman" panose="02020603050405020304" pitchFamily="18" charset="0"/>
                </a:endParaRPr>
              </a:p>
            </p:txBody>
          </p:sp>
        </mc:Choice>
        <mc:Fallback xmlns="">
          <p:sp>
            <p:nvSpPr>
              <p:cNvPr id="3086" name="Text Box 13"/>
              <p:cNvSpPr txBox="1">
                <a:spLocks noRot="1" noChangeAspect="1" noMove="1" noResize="1" noEditPoints="1" noAdjustHandles="1" noChangeArrowheads="1" noChangeShapeType="1" noTextEdit="1"/>
              </p:cNvSpPr>
              <p:nvPr/>
            </p:nvSpPr>
            <p:spPr bwMode="auto">
              <a:xfrm>
                <a:off x="2102714" y="3558260"/>
                <a:ext cx="418961" cy="430887"/>
              </a:xfrm>
              <a:prstGeom prst="rect">
                <a:avLst/>
              </a:prstGeom>
              <a:blipFill>
                <a:blip r:embed="rId3"/>
                <a:stretch>
                  <a:fillRect l="-8824" b="-17143"/>
                </a:stretch>
              </a:blipFill>
              <a:ln w="12700">
                <a:noFill/>
                <a:miter lim="800000"/>
                <a:headEnd/>
                <a:tailEnd/>
              </a:ln>
            </p:spPr>
            <p:txBody>
              <a:bodyPr/>
              <a:lstStyle/>
              <a:p>
                <a:r>
                  <a:rPr lang="en-US">
                    <a:noFill/>
                  </a:rPr>
                  <a:t> </a:t>
                </a:r>
              </a:p>
            </p:txBody>
          </p:sp>
        </mc:Fallback>
      </mc:AlternateContent>
      <p:sp>
        <p:nvSpPr>
          <p:cNvPr id="3087" name="Oval 14"/>
          <p:cNvSpPr>
            <a:spLocks noChangeArrowheads="1"/>
          </p:cNvSpPr>
          <p:nvPr/>
        </p:nvSpPr>
        <p:spPr bwMode="auto">
          <a:xfrm>
            <a:off x="2772173" y="3375023"/>
            <a:ext cx="90487" cy="91782"/>
          </a:xfrm>
          <a:prstGeom prst="ellipse">
            <a:avLst/>
          </a:prstGeom>
          <a:solidFill>
            <a:schemeClr val="tx1"/>
          </a:solidFill>
          <a:ln w="12700">
            <a:solidFill>
              <a:schemeClr val="tx1"/>
            </a:solidFill>
            <a:round/>
            <a:headEnd/>
            <a:tailEnd/>
          </a:ln>
        </p:spPr>
        <p:txBody>
          <a:bodyPr wrap="none" anchor="ctr"/>
          <a:lstStyle/>
          <a:p>
            <a:endParaRPr lang="en-US"/>
          </a:p>
        </p:txBody>
      </p:sp>
      <p:sp>
        <p:nvSpPr>
          <p:cNvPr id="3088" name="Oval 15"/>
          <p:cNvSpPr>
            <a:spLocks noChangeArrowheads="1"/>
          </p:cNvSpPr>
          <p:nvPr/>
        </p:nvSpPr>
        <p:spPr bwMode="auto">
          <a:xfrm>
            <a:off x="4568726" y="3375023"/>
            <a:ext cx="90487" cy="91782"/>
          </a:xfrm>
          <a:prstGeom prst="ellipse">
            <a:avLst/>
          </a:prstGeom>
          <a:solidFill>
            <a:schemeClr val="tx1"/>
          </a:solidFill>
          <a:ln w="12700">
            <a:solidFill>
              <a:schemeClr val="tx1"/>
            </a:solidFill>
            <a:round/>
            <a:headEnd/>
            <a:tailEnd/>
          </a:ln>
        </p:spPr>
        <p:txBody>
          <a:bodyPr wrap="none" anchor="ctr"/>
          <a:lstStyle/>
          <a:p>
            <a:endParaRPr lang="en-US"/>
          </a:p>
        </p:txBody>
      </p:sp>
      <p:sp>
        <p:nvSpPr>
          <p:cNvPr id="3089" name="Line 16"/>
          <p:cNvSpPr>
            <a:spLocks noChangeShapeType="1"/>
          </p:cNvSpPr>
          <p:nvPr/>
        </p:nvSpPr>
        <p:spPr bwMode="auto">
          <a:xfrm flipV="1">
            <a:off x="4941986" y="3426652"/>
            <a:ext cx="0" cy="642475"/>
          </a:xfrm>
          <a:prstGeom prst="line">
            <a:avLst/>
          </a:prstGeom>
          <a:noFill/>
          <a:ln w="12700">
            <a:solidFill>
              <a:schemeClr val="tx1"/>
            </a:solidFill>
            <a:round/>
            <a:headEnd/>
            <a:tailEnd type="arrow" w="med" len="med"/>
          </a:ln>
        </p:spPr>
        <p:txBody>
          <a:bodyPr wrap="none" anchor="ctr"/>
          <a:lstStyle/>
          <a:p>
            <a:endParaRPr lang="en-US"/>
          </a:p>
        </p:txBody>
      </p:sp>
      <p:sp>
        <p:nvSpPr>
          <p:cNvPr id="3090" name="Line 17"/>
          <p:cNvSpPr>
            <a:spLocks noChangeShapeType="1"/>
          </p:cNvSpPr>
          <p:nvPr/>
        </p:nvSpPr>
        <p:spPr bwMode="auto">
          <a:xfrm>
            <a:off x="2447925" y="3334869"/>
            <a:ext cx="361950" cy="0"/>
          </a:xfrm>
          <a:prstGeom prst="line">
            <a:avLst/>
          </a:prstGeom>
          <a:noFill/>
          <a:ln w="12700">
            <a:solidFill>
              <a:schemeClr val="tx1"/>
            </a:solidFill>
            <a:round/>
            <a:headEnd type="none" w="med" len="sm"/>
            <a:tailEnd type="arrow" w="med" len="sm"/>
          </a:ln>
        </p:spPr>
        <p:txBody>
          <a:bodyPr wrap="none" anchor="ctr"/>
          <a:lstStyle/>
          <a:p>
            <a:endParaRPr lang="en-US"/>
          </a:p>
        </p:txBody>
      </p:sp>
      <mc:AlternateContent xmlns:mc="http://schemas.openxmlformats.org/markup-compatibility/2006" xmlns:a14="http://schemas.microsoft.com/office/drawing/2010/main">
        <mc:Choice Requires="a14">
          <p:sp>
            <p:nvSpPr>
              <p:cNvPr id="3091" name="Text Box 18"/>
              <p:cNvSpPr txBox="1">
                <a:spLocks noChangeArrowheads="1"/>
              </p:cNvSpPr>
              <p:nvPr/>
            </p:nvSpPr>
            <p:spPr bwMode="auto">
              <a:xfrm>
                <a:off x="2448088" y="2917697"/>
                <a:ext cx="414409" cy="430887"/>
              </a:xfrm>
              <a:prstGeom prst="rect">
                <a:avLst/>
              </a:prstGeom>
              <a:noFill/>
              <a:ln w="12700">
                <a:noFill/>
                <a:miter lim="800000"/>
                <a:headEnd/>
                <a:tailEnd/>
              </a:ln>
            </p:spPr>
            <p:txBody>
              <a:bodyPr wrap="none" anchor="ctr">
                <a:spAutoFit/>
              </a:bodyPr>
              <a:lstStyle/>
              <a:p>
                <a:pPr algn="ctr">
                  <a:spcBef>
                    <a:spcPct val="20000"/>
                  </a:spcBef>
                </a:pPr>
                <a14:m>
                  <m:oMathPara xmlns:m="http://schemas.openxmlformats.org/officeDocument/2006/math">
                    <m:oMathParaPr>
                      <m:jc m:val="centerGroup"/>
                    </m:oMathParaPr>
                    <m:oMath xmlns:m="http://schemas.openxmlformats.org/officeDocument/2006/math">
                      <m:r>
                        <a:rPr lang="en-US" sz="2200" i="1" dirty="0" smtClean="0">
                          <a:solidFill>
                            <a:srgbClr val="7030A0"/>
                          </a:solidFill>
                          <a:latin typeface="Cambria Math" panose="02040503050406030204" pitchFamily="18" charset="0"/>
                          <a:cs typeface="Times New Roman" panose="02020603050405020304" pitchFamily="18" charset="0"/>
                        </a:rPr>
                        <m:t>𝑥</m:t>
                      </m:r>
                    </m:oMath>
                  </m:oMathPara>
                </a14:m>
                <a:endParaRPr lang="en-US" sz="2200" i="1" dirty="0">
                  <a:solidFill>
                    <a:srgbClr val="7030A0"/>
                  </a:solidFill>
                  <a:latin typeface="Times New Roman" panose="02020603050405020304" pitchFamily="18" charset="0"/>
                  <a:cs typeface="Times New Roman" panose="02020603050405020304" pitchFamily="18" charset="0"/>
                </a:endParaRPr>
              </a:p>
            </p:txBody>
          </p:sp>
        </mc:Choice>
        <mc:Fallback xmlns="">
          <p:sp>
            <p:nvSpPr>
              <p:cNvPr id="3091" name="Text Box 18"/>
              <p:cNvSpPr txBox="1">
                <a:spLocks noRot="1" noChangeAspect="1" noMove="1" noResize="1" noEditPoints="1" noAdjustHandles="1" noChangeArrowheads="1" noChangeShapeType="1" noTextEdit="1"/>
              </p:cNvSpPr>
              <p:nvPr/>
            </p:nvSpPr>
            <p:spPr bwMode="auto">
              <a:xfrm>
                <a:off x="2448088" y="2917697"/>
                <a:ext cx="414409" cy="430887"/>
              </a:xfrm>
              <a:prstGeom prst="rect">
                <a:avLst/>
              </a:prstGeom>
              <a:blipFill>
                <a:blip r:embed="rId4"/>
                <a:stretch>
                  <a:fillRect/>
                </a:stretch>
              </a:blipFill>
              <a:ln w="12700">
                <a:noFill/>
                <a:miter lim="800000"/>
                <a:headEnd/>
                <a:tailEnd/>
              </a:ln>
            </p:spPr>
            <p:txBody>
              <a:bodyPr/>
              <a:lstStyle/>
              <a:p>
                <a:r>
                  <a:rPr lang="en-US">
                    <a:noFill/>
                  </a:rPr>
                  <a:t> </a:t>
                </a:r>
              </a:p>
            </p:txBody>
          </p:sp>
        </mc:Fallback>
      </mc:AlternateContent>
      <p:sp>
        <p:nvSpPr>
          <p:cNvPr id="3092" name="Line 19"/>
          <p:cNvSpPr>
            <a:spLocks noChangeShapeType="1"/>
          </p:cNvSpPr>
          <p:nvPr/>
        </p:nvSpPr>
        <p:spPr bwMode="auto">
          <a:xfrm>
            <a:off x="4619625" y="3334869"/>
            <a:ext cx="324247" cy="0"/>
          </a:xfrm>
          <a:prstGeom prst="line">
            <a:avLst/>
          </a:prstGeom>
          <a:noFill/>
          <a:ln w="12700">
            <a:solidFill>
              <a:schemeClr val="tx1"/>
            </a:solidFill>
            <a:round/>
            <a:headEnd type="arrow" w="med" len="sm"/>
            <a:tailEnd type="none" w="med" len="sm"/>
          </a:ln>
        </p:spPr>
        <p:txBody>
          <a:bodyPr wrap="none" anchor="ctr"/>
          <a:lstStyle/>
          <a:p>
            <a:endParaRPr lang="en-US"/>
          </a:p>
        </p:txBody>
      </p:sp>
      <mc:AlternateContent xmlns:mc="http://schemas.openxmlformats.org/markup-compatibility/2006" xmlns:a14="http://schemas.microsoft.com/office/drawing/2010/main">
        <mc:Choice Requires="a14">
          <p:sp>
            <p:nvSpPr>
              <p:cNvPr id="3093" name="Text Box 20"/>
              <p:cNvSpPr txBox="1">
                <a:spLocks noChangeArrowheads="1"/>
              </p:cNvSpPr>
              <p:nvPr/>
            </p:nvSpPr>
            <p:spPr bwMode="auto">
              <a:xfrm>
                <a:off x="4550283" y="2917697"/>
                <a:ext cx="478015" cy="430887"/>
              </a:xfrm>
              <a:prstGeom prst="rect">
                <a:avLst/>
              </a:prstGeom>
              <a:noFill/>
              <a:ln w="12700">
                <a:noFill/>
                <a:miter lim="800000"/>
                <a:headEnd/>
                <a:tailEnd/>
              </a:ln>
            </p:spPr>
            <p:txBody>
              <a:bodyPr wrap="none" anchor="ctr">
                <a:spAutoFit/>
              </a:bodyPr>
              <a:lstStyle/>
              <a:p>
                <a:pPr algn="ctr">
                  <a:spcBef>
                    <a:spcPct val="20000"/>
                  </a:spcBef>
                </a:pPr>
                <a14:m>
                  <m:oMathPara xmlns:m="http://schemas.openxmlformats.org/officeDocument/2006/math">
                    <m:oMathParaPr>
                      <m:jc m:val="centerGroup"/>
                    </m:oMathParaPr>
                    <m:oMath xmlns:m="http://schemas.openxmlformats.org/officeDocument/2006/math">
                      <m:r>
                        <a:rPr lang="en-US" sz="2200" i="1" dirty="0" smtClean="0">
                          <a:solidFill>
                            <a:srgbClr val="7030A0"/>
                          </a:solidFill>
                          <a:latin typeface="Cambria Math" panose="02040503050406030204" pitchFamily="18" charset="0"/>
                          <a:cs typeface="Times New Roman" panose="02020603050405020304" pitchFamily="18" charset="0"/>
                        </a:rPr>
                        <m:t>𝑥</m:t>
                      </m:r>
                      <m:r>
                        <a:rPr lang="en-US" sz="2200" b="0" i="1" dirty="0" smtClean="0">
                          <a:solidFill>
                            <a:srgbClr val="7030A0"/>
                          </a:solidFill>
                          <a:latin typeface="Cambria Math" panose="02040503050406030204" pitchFamily="18" charset="0"/>
                          <a:cs typeface="Times New Roman" panose="02020603050405020304" pitchFamily="18" charset="0"/>
                        </a:rPr>
                        <m:t>′</m:t>
                      </m:r>
                    </m:oMath>
                  </m:oMathPara>
                </a14:m>
                <a:endParaRPr lang="en-US" sz="2200" i="1" dirty="0">
                  <a:solidFill>
                    <a:srgbClr val="7030A0"/>
                  </a:solidFill>
                  <a:latin typeface="Times New Roman" panose="02020603050405020304" pitchFamily="18" charset="0"/>
                  <a:cs typeface="Times New Roman" panose="02020603050405020304" pitchFamily="18" charset="0"/>
                </a:endParaRPr>
              </a:p>
            </p:txBody>
          </p:sp>
        </mc:Choice>
        <mc:Fallback xmlns="">
          <p:sp>
            <p:nvSpPr>
              <p:cNvPr id="3093" name="Text Box 20"/>
              <p:cNvSpPr txBox="1">
                <a:spLocks noRot="1" noChangeAspect="1" noMove="1" noResize="1" noEditPoints="1" noAdjustHandles="1" noChangeArrowheads="1" noChangeShapeType="1" noTextEdit="1"/>
              </p:cNvSpPr>
              <p:nvPr/>
            </p:nvSpPr>
            <p:spPr bwMode="auto">
              <a:xfrm>
                <a:off x="4550283" y="2917697"/>
                <a:ext cx="478015" cy="430887"/>
              </a:xfrm>
              <a:prstGeom prst="rect">
                <a:avLst/>
              </a:prstGeom>
              <a:blipFill>
                <a:blip r:embed="rId5"/>
                <a:stretch>
                  <a:fillRect/>
                </a:stretch>
              </a:blipFill>
              <a:ln w="12700">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94" name="Text Box 21"/>
              <p:cNvSpPr txBox="1">
                <a:spLocks noChangeArrowheads="1"/>
              </p:cNvSpPr>
              <p:nvPr/>
            </p:nvSpPr>
            <p:spPr bwMode="auto">
              <a:xfrm>
                <a:off x="3071912" y="4143700"/>
                <a:ext cx="1266825" cy="768675"/>
              </a:xfrm>
              <a:prstGeom prst="rect">
                <a:avLst/>
              </a:prstGeom>
              <a:noFill/>
              <a:ln w="12700">
                <a:noFill/>
                <a:miter lim="800000"/>
                <a:headEnd/>
                <a:tailEnd/>
              </a:ln>
            </p:spPr>
            <p:txBody>
              <a:bodyPr wrap="none" anchor="ctr">
                <a:spAutoFit/>
              </a:bodyPr>
              <a:lstStyle/>
              <a:p>
                <a:pPr algn="ctr">
                  <a:spcBef>
                    <a:spcPct val="20000"/>
                  </a:spcBef>
                </a:pPr>
                <a:r>
                  <a:rPr lang="en-US" sz="2200" dirty="0">
                    <a:latin typeface="+mn-lt"/>
                    <a:cs typeface="Times New Roman" panose="02020603050405020304" pitchFamily="18" charset="0"/>
                  </a:rPr>
                  <a:t>Baseline</a:t>
                </a:r>
                <a:br>
                  <a:rPr lang="en-US" sz="2200" dirty="0">
                    <a:latin typeface="+mn-lt"/>
                    <a:cs typeface="Times New Roman" panose="02020603050405020304" pitchFamily="18" charset="0"/>
                  </a:rPr>
                </a:br>
                <a14:m>
                  <m:oMathPara xmlns:m="http://schemas.openxmlformats.org/officeDocument/2006/math">
                    <m:oMathParaPr>
                      <m:jc m:val="centerGroup"/>
                    </m:oMathParaPr>
                    <m:oMath xmlns:m="http://schemas.openxmlformats.org/officeDocument/2006/math">
                      <m:r>
                        <a:rPr lang="en-US" sz="2200" i="1" dirty="0" smtClean="0">
                          <a:solidFill>
                            <a:srgbClr val="7030A0"/>
                          </a:solidFill>
                          <a:latin typeface="Cambria Math" panose="02040503050406030204" pitchFamily="18" charset="0"/>
                          <a:cs typeface="Times New Roman" panose="02020603050405020304" pitchFamily="18" charset="0"/>
                        </a:rPr>
                        <m:t>𝐵</m:t>
                      </m:r>
                    </m:oMath>
                  </m:oMathPara>
                </a14:m>
                <a:endParaRPr lang="en-US" sz="2200" i="1" dirty="0">
                  <a:solidFill>
                    <a:srgbClr val="7030A0"/>
                  </a:solidFill>
                  <a:latin typeface="Times New Roman" panose="02020603050405020304" pitchFamily="18" charset="0"/>
                  <a:cs typeface="Times New Roman" panose="02020603050405020304" pitchFamily="18" charset="0"/>
                </a:endParaRPr>
              </a:p>
            </p:txBody>
          </p:sp>
        </mc:Choice>
        <mc:Fallback xmlns="">
          <p:sp>
            <p:nvSpPr>
              <p:cNvPr id="3094" name="Text Box 21"/>
              <p:cNvSpPr txBox="1">
                <a:spLocks noRot="1" noChangeAspect="1" noMove="1" noResize="1" noEditPoints="1" noAdjustHandles="1" noChangeArrowheads="1" noChangeShapeType="1" noTextEdit="1"/>
              </p:cNvSpPr>
              <p:nvPr/>
            </p:nvSpPr>
            <p:spPr bwMode="auto">
              <a:xfrm>
                <a:off x="3071912" y="4143700"/>
                <a:ext cx="1266825" cy="768675"/>
              </a:xfrm>
              <a:prstGeom prst="rect">
                <a:avLst/>
              </a:prstGeom>
              <a:blipFill>
                <a:blip r:embed="rId6"/>
                <a:stretch>
                  <a:fillRect l="-4950" t="-3226" r="-4950"/>
                </a:stretch>
              </a:blipFill>
              <a:ln w="12700">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96" name="Text Box 23"/>
              <p:cNvSpPr txBox="1">
                <a:spLocks noChangeArrowheads="1"/>
              </p:cNvSpPr>
              <p:nvPr/>
            </p:nvSpPr>
            <p:spPr bwMode="auto">
              <a:xfrm>
                <a:off x="3652548" y="2456874"/>
                <a:ext cx="396262" cy="430887"/>
              </a:xfrm>
              <a:prstGeom prst="rect">
                <a:avLst/>
              </a:prstGeom>
              <a:noFill/>
              <a:ln w="12700">
                <a:noFill/>
                <a:miter lim="800000"/>
                <a:headEnd/>
                <a:tailEnd/>
              </a:ln>
            </p:spPr>
            <p:txBody>
              <a:bodyPr wrap="none" anchor="ctr">
                <a:spAutoFit/>
              </a:bodyPr>
              <a:lstStyle/>
              <a:p>
                <a:pPr algn="ctr">
                  <a:spcBef>
                    <a:spcPct val="20000"/>
                  </a:spcBef>
                </a:pPr>
                <a14:m>
                  <m:oMathPara xmlns:m="http://schemas.openxmlformats.org/officeDocument/2006/math">
                    <m:oMathParaPr>
                      <m:jc m:val="centerGroup"/>
                    </m:oMathParaPr>
                    <m:oMath xmlns:m="http://schemas.openxmlformats.org/officeDocument/2006/math">
                      <m:r>
                        <a:rPr lang="en-US" sz="2200" i="1" dirty="0" smtClean="0">
                          <a:solidFill>
                            <a:srgbClr val="7030A0"/>
                          </a:solidFill>
                          <a:latin typeface="Cambria Math" panose="02040503050406030204" pitchFamily="18" charset="0"/>
                          <a:cs typeface="Times New Roman" panose="02020603050405020304" pitchFamily="18" charset="0"/>
                        </a:rPr>
                        <m:t>𝑧</m:t>
                      </m:r>
                    </m:oMath>
                  </m:oMathPara>
                </a14:m>
                <a:endParaRPr lang="en-US" sz="2200" i="1" dirty="0">
                  <a:solidFill>
                    <a:srgbClr val="7030A0"/>
                  </a:solidFill>
                  <a:latin typeface="Times New Roman" panose="02020603050405020304" pitchFamily="18" charset="0"/>
                  <a:cs typeface="Times New Roman" panose="02020603050405020304" pitchFamily="18" charset="0"/>
                </a:endParaRPr>
              </a:p>
            </p:txBody>
          </p:sp>
        </mc:Choice>
        <mc:Fallback xmlns="">
          <p:sp>
            <p:nvSpPr>
              <p:cNvPr id="3096" name="Text Box 23"/>
              <p:cNvSpPr txBox="1">
                <a:spLocks noRot="1" noChangeAspect="1" noMove="1" noResize="1" noEditPoints="1" noAdjustHandles="1" noChangeArrowheads="1" noChangeShapeType="1" noTextEdit="1"/>
              </p:cNvSpPr>
              <p:nvPr/>
            </p:nvSpPr>
            <p:spPr bwMode="auto">
              <a:xfrm>
                <a:off x="3652548" y="2456874"/>
                <a:ext cx="396262" cy="430887"/>
              </a:xfrm>
              <a:prstGeom prst="rect">
                <a:avLst/>
              </a:prstGeom>
              <a:blipFill>
                <a:blip r:embed="rId7"/>
                <a:stretch>
                  <a:fillRect/>
                </a:stretch>
              </a:blipFill>
              <a:ln w="12700">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97" name="Text Box 24"/>
              <p:cNvSpPr txBox="1">
                <a:spLocks noChangeArrowheads="1"/>
              </p:cNvSpPr>
              <p:nvPr/>
            </p:nvSpPr>
            <p:spPr bwMode="auto">
              <a:xfrm>
                <a:off x="2048272" y="4147524"/>
                <a:ext cx="916186" cy="430229"/>
              </a:xfrm>
              <a:prstGeom prst="rect">
                <a:avLst/>
              </a:prstGeom>
              <a:noFill/>
              <a:ln w="12700">
                <a:noFill/>
                <a:miter lim="800000"/>
                <a:headEnd/>
                <a:tailEnd/>
              </a:ln>
            </p:spPr>
            <p:txBody>
              <a:bodyPr anchor="ctr">
                <a:spAutoFit/>
              </a:bodyPr>
              <a:lstStyle/>
              <a:p>
                <a:pPr algn="ctr">
                  <a:spcBef>
                    <a:spcPct val="20000"/>
                  </a:spcBef>
                </a:pPr>
                <a14:m>
                  <m:oMathPara xmlns:m="http://schemas.openxmlformats.org/officeDocument/2006/math">
                    <m:oMathParaPr>
                      <m:jc m:val="centerGroup"/>
                    </m:oMathParaPr>
                    <m:oMath xmlns:m="http://schemas.openxmlformats.org/officeDocument/2006/math">
                      <m:r>
                        <a:rPr lang="en-US" sz="2200" i="1" dirty="0" smtClean="0">
                          <a:solidFill>
                            <a:srgbClr val="7030A0"/>
                          </a:solidFill>
                          <a:latin typeface="Cambria Math" panose="02040503050406030204" pitchFamily="18" charset="0"/>
                          <a:cs typeface="Times New Roman" panose="02020603050405020304" pitchFamily="18" charset="0"/>
                        </a:rPr>
                        <m:t>𝑂</m:t>
                      </m:r>
                    </m:oMath>
                  </m:oMathPara>
                </a14:m>
                <a:endParaRPr lang="en-US" sz="2200" i="1" baseline="-25000" dirty="0">
                  <a:solidFill>
                    <a:srgbClr val="7030A0"/>
                  </a:solidFill>
                  <a:latin typeface="Times New Roman" panose="02020603050405020304" pitchFamily="18" charset="0"/>
                  <a:cs typeface="Times New Roman" panose="02020603050405020304" pitchFamily="18" charset="0"/>
                </a:endParaRPr>
              </a:p>
            </p:txBody>
          </p:sp>
        </mc:Choice>
        <mc:Fallback xmlns="">
          <p:sp>
            <p:nvSpPr>
              <p:cNvPr id="3097" name="Text Box 24"/>
              <p:cNvSpPr txBox="1">
                <a:spLocks noRot="1" noChangeAspect="1" noMove="1" noResize="1" noEditPoints="1" noAdjustHandles="1" noChangeArrowheads="1" noChangeShapeType="1" noTextEdit="1"/>
              </p:cNvSpPr>
              <p:nvPr/>
            </p:nvSpPr>
            <p:spPr bwMode="auto">
              <a:xfrm>
                <a:off x="2048272" y="4147524"/>
                <a:ext cx="916186" cy="430229"/>
              </a:xfrm>
              <a:prstGeom prst="rect">
                <a:avLst/>
              </a:prstGeom>
              <a:blipFill>
                <a:blip r:embed="rId8"/>
                <a:stretch>
                  <a:fillRect/>
                </a:stretch>
              </a:blipFill>
              <a:ln w="12700">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98" name="Text Box 25"/>
              <p:cNvSpPr txBox="1">
                <a:spLocks noChangeArrowheads="1"/>
              </p:cNvSpPr>
              <p:nvPr/>
            </p:nvSpPr>
            <p:spPr bwMode="auto">
              <a:xfrm>
                <a:off x="4529137" y="4147524"/>
                <a:ext cx="916186" cy="430229"/>
              </a:xfrm>
              <a:prstGeom prst="rect">
                <a:avLst/>
              </a:prstGeom>
              <a:noFill/>
              <a:ln w="12700">
                <a:noFill/>
                <a:miter lim="800000"/>
                <a:headEnd/>
                <a:tailEnd/>
              </a:ln>
            </p:spPr>
            <p:txBody>
              <a:bodyPr anchor="ctr">
                <a:spAutoFit/>
              </a:bodyPr>
              <a:lstStyle/>
              <a:p>
                <a:pPr algn="ctr">
                  <a:spcBef>
                    <a:spcPct val="20000"/>
                  </a:spcBef>
                </a:pPr>
                <a14:m>
                  <m:oMathPara xmlns:m="http://schemas.openxmlformats.org/officeDocument/2006/math">
                    <m:oMathParaPr>
                      <m:jc m:val="centerGroup"/>
                    </m:oMathParaPr>
                    <m:oMath xmlns:m="http://schemas.openxmlformats.org/officeDocument/2006/math">
                      <m:r>
                        <a:rPr lang="en-US" sz="2200" i="1" dirty="0" smtClean="0">
                          <a:solidFill>
                            <a:srgbClr val="7030A0"/>
                          </a:solidFill>
                          <a:latin typeface="Cambria Math" panose="02040503050406030204" pitchFamily="18" charset="0"/>
                          <a:cs typeface="Times New Roman" panose="02020603050405020304" pitchFamily="18" charset="0"/>
                        </a:rPr>
                        <m:t>𝑂</m:t>
                      </m:r>
                      <m:r>
                        <a:rPr lang="en-US" sz="2200" b="0" i="1" dirty="0" smtClean="0">
                          <a:solidFill>
                            <a:srgbClr val="7030A0"/>
                          </a:solidFill>
                          <a:latin typeface="Cambria Math" panose="02040503050406030204" pitchFamily="18" charset="0"/>
                          <a:cs typeface="Times New Roman" panose="02020603050405020304" pitchFamily="18" charset="0"/>
                        </a:rPr>
                        <m:t>′</m:t>
                      </m:r>
                    </m:oMath>
                  </m:oMathPara>
                </a14:m>
                <a:endParaRPr lang="en-US" sz="2200" i="1" baseline="-25000" dirty="0">
                  <a:solidFill>
                    <a:srgbClr val="7030A0"/>
                  </a:solidFill>
                  <a:latin typeface="Times New Roman" panose="02020603050405020304" pitchFamily="18" charset="0"/>
                  <a:cs typeface="Times New Roman" panose="02020603050405020304" pitchFamily="18" charset="0"/>
                </a:endParaRPr>
              </a:p>
            </p:txBody>
          </p:sp>
        </mc:Choice>
        <mc:Fallback xmlns="">
          <p:sp>
            <p:nvSpPr>
              <p:cNvPr id="3098" name="Text Box 25"/>
              <p:cNvSpPr txBox="1">
                <a:spLocks noRot="1" noChangeAspect="1" noMove="1" noResize="1" noEditPoints="1" noAdjustHandles="1" noChangeArrowheads="1" noChangeShapeType="1" noTextEdit="1"/>
              </p:cNvSpPr>
              <p:nvPr/>
            </p:nvSpPr>
            <p:spPr bwMode="auto">
              <a:xfrm>
                <a:off x="4529137" y="4147524"/>
                <a:ext cx="916186" cy="430229"/>
              </a:xfrm>
              <a:prstGeom prst="rect">
                <a:avLst/>
              </a:prstGeom>
              <a:blipFill>
                <a:blip r:embed="rId9"/>
                <a:stretch>
                  <a:fillRect/>
                </a:stretch>
              </a:blipFill>
              <a:ln w="12700">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99" name="Text Box 26"/>
              <p:cNvSpPr txBox="1">
                <a:spLocks noChangeArrowheads="1"/>
              </p:cNvSpPr>
              <p:nvPr/>
            </p:nvSpPr>
            <p:spPr bwMode="auto">
              <a:xfrm>
                <a:off x="3171825" y="990601"/>
                <a:ext cx="916186" cy="428317"/>
              </a:xfrm>
              <a:prstGeom prst="rect">
                <a:avLst/>
              </a:prstGeom>
              <a:noFill/>
              <a:ln w="12700">
                <a:noFill/>
                <a:miter lim="800000"/>
                <a:headEnd/>
                <a:tailEnd/>
              </a:ln>
            </p:spPr>
            <p:txBody>
              <a:bodyPr anchor="ctr">
                <a:spAutoFit/>
              </a:bodyPr>
              <a:lstStyle/>
              <a:p>
                <a:pPr algn="ctr">
                  <a:spcBef>
                    <a:spcPct val="20000"/>
                  </a:spcBef>
                </a:pPr>
                <a14:m>
                  <m:oMathPara xmlns:m="http://schemas.openxmlformats.org/officeDocument/2006/math">
                    <m:oMathParaPr>
                      <m:jc m:val="centerGroup"/>
                    </m:oMathParaPr>
                    <m:oMath xmlns:m="http://schemas.openxmlformats.org/officeDocument/2006/math">
                      <m:r>
                        <a:rPr lang="en-US" sz="2200" i="1" dirty="0" smtClean="0">
                          <a:solidFill>
                            <a:srgbClr val="7030A0"/>
                          </a:solidFill>
                          <a:latin typeface="Cambria Math" panose="02040503050406030204" pitchFamily="18" charset="0"/>
                          <a:cs typeface="Times New Roman" panose="02020603050405020304" pitchFamily="18" charset="0"/>
                        </a:rPr>
                        <m:t>𝑋</m:t>
                      </m:r>
                    </m:oMath>
                  </m:oMathPara>
                </a14:m>
                <a:endParaRPr lang="en-US" sz="2200" i="1" baseline="-25000" dirty="0">
                  <a:solidFill>
                    <a:srgbClr val="7030A0"/>
                  </a:solidFill>
                  <a:latin typeface="Times New Roman" panose="02020603050405020304" pitchFamily="18" charset="0"/>
                  <a:cs typeface="Times New Roman" panose="02020603050405020304" pitchFamily="18" charset="0"/>
                </a:endParaRPr>
              </a:p>
            </p:txBody>
          </p:sp>
        </mc:Choice>
        <mc:Fallback xmlns="">
          <p:sp>
            <p:nvSpPr>
              <p:cNvPr id="3099" name="Text Box 26"/>
              <p:cNvSpPr txBox="1">
                <a:spLocks noRot="1" noChangeAspect="1" noMove="1" noResize="1" noEditPoints="1" noAdjustHandles="1" noChangeArrowheads="1" noChangeShapeType="1" noTextEdit="1"/>
              </p:cNvSpPr>
              <p:nvPr/>
            </p:nvSpPr>
            <p:spPr bwMode="auto">
              <a:xfrm>
                <a:off x="3171825" y="990601"/>
                <a:ext cx="916186" cy="428317"/>
              </a:xfrm>
              <a:prstGeom prst="rect">
                <a:avLst/>
              </a:prstGeom>
              <a:blipFill>
                <a:blip r:embed="rId10"/>
                <a:stretch>
                  <a:fillRect/>
                </a:stretch>
              </a:blipFill>
              <a:ln w="12700">
                <a:noFill/>
                <a:miter lim="800000"/>
                <a:headEnd/>
                <a:tailEnd/>
              </a:ln>
            </p:spPr>
            <p:txBody>
              <a:bodyPr/>
              <a:lstStyle/>
              <a:p>
                <a:r>
                  <a:rPr lang="en-US">
                    <a:noFill/>
                  </a:rPr>
                  <a:t> </a:t>
                </a:r>
              </a:p>
            </p:txBody>
          </p:sp>
        </mc:Fallback>
      </mc:AlternateContent>
      <p:sp>
        <p:nvSpPr>
          <p:cNvPr id="3100" name="Line 27"/>
          <p:cNvSpPr>
            <a:spLocks noChangeShapeType="1"/>
          </p:cNvSpPr>
          <p:nvPr/>
        </p:nvSpPr>
        <p:spPr bwMode="auto">
          <a:xfrm>
            <a:off x="2591198" y="4109280"/>
            <a:ext cx="2262187" cy="0"/>
          </a:xfrm>
          <a:prstGeom prst="line">
            <a:avLst/>
          </a:prstGeom>
          <a:noFill/>
          <a:ln w="19050">
            <a:solidFill>
              <a:schemeClr val="tx1"/>
            </a:solidFill>
            <a:round/>
            <a:headEnd/>
            <a:tailEnd type="triangle" w="med" len="med"/>
          </a:ln>
        </p:spPr>
        <p:txBody>
          <a:bodyPr wrap="none" anchor="ctr"/>
          <a:lstStyle/>
          <a:p>
            <a:endParaRPr lang="en-US"/>
          </a:p>
        </p:txBody>
      </p:sp>
      <mc:AlternateContent xmlns:mc="http://schemas.openxmlformats.org/markup-compatibility/2006" xmlns:a14="http://schemas.microsoft.com/office/drawing/2010/main">
        <mc:Choice Requires="a14">
          <p:sp>
            <p:nvSpPr>
              <p:cNvPr id="3101" name="Text Box 28"/>
              <p:cNvSpPr txBox="1">
                <a:spLocks noChangeArrowheads="1"/>
              </p:cNvSpPr>
              <p:nvPr/>
            </p:nvSpPr>
            <p:spPr bwMode="auto">
              <a:xfrm>
                <a:off x="4991239" y="3558260"/>
                <a:ext cx="418961" cy="430887"/>
              </a:xfrm>
              <a:prstGeom prst="rect">
                <a:avLst/>
              </a:prstGeom>
              <a:noFill/>
              <a:ln w="12700">
                <a:noFill/>
                <a:miter lim="800000"/>
                <a:headEnd/>
                <a:tailEnd/>
              </a:ln>
            </p:spPr>
            <p:txBody>
              <a:bodyPr wrap="none" anchor="ctr">
                <a:spAutoFit/>
              </a:bodyPr>
              <a:lstStyle/>
              <a:p>
                <a:pPr algn="ctr">
                  <a:spcBef>
                    <a:spcPct val="20000"/>
                  </a:spcBef>
                </a:pPr>
                <a14:m>
                  <m:oMathPara xmlns:m="http://schemas.openxmlformats.org/officeDocument/2006/math">
                    <m:oMathParaPr>
                      <m:jc m:val="centerGroup"/>
                    </m:oMathParaPr>
                    <m:oMath xmlns:m="http://schemas.openxmlformats.org/officeDocument/2006/math">
                      <m:r>
                        <a:rPr lang="en-US" sz="2200" i="1" dirty="0" smtClean="0">
                          <a:solidFill>
                            <a:srgbClr val="7030A0"/>
                          </a:solidFill>
                          <a:latin typeface="Cambria Math" panose="02040503050406030204" pitchFamily="18" charset="0"/>
                          <a:cs typeface="Times New Roman" panose="02020603050405020304" pitchFamily="18" charset="0"/>
                        </a:rPr>
                        <m:t>𝑓</m:t>
                      </m:r>
                    </m:oMath>
                  </m:oMathPara>
                </a14:m>
                <a:endParaRPr lang="en-US" sz="2200" i="1" dirty="0">
                  <a:solidFill>
                    <a:srgbClr val="7030A0"/>
                  </a:solidFill>
                  <a:latin typeface="Times New Roman" panose="02020603050405020304" pitchFamily="18" charset="0"/>
                  <a:cs typeface="Times New Roman" panose="02020603050405020304" pitchFamily="18" charset="0"/>
                </a:endParaRPr>
              </a:p>
            </p:txBody>
          </p:sp>
        </mc:Choice>
        <mc:Fallback xmlns="">
          <p:sp>
            <p:nvSpPr>
              <p:cNvPr id="3101" name="Text Box 28"/>
              <p:cNvSpPr txBox="1">
                <a:spLocks noRot="1" noChangeAspect="1" noMove="1" noResize="1" noEditPoints="1" noAdjustHandles="1" noChangeArrowheads="1" noChangeShapeType="1" noTextEdit="1"/>
              </p:cNvSpPr>
              <p:nvPr/>
            </p:nvSpPr>
            <p:spPr bwMode="auto">
              <a:xfrm>
                <a:off x="4991239" y="3558260"/>
                <a:ext cx="418961" cy="430887"/>
              </a:xfrm>
              <a:prstGeom prst="rect">
                <a:avLst/>
              </a:prstGeom>
              <a:blipFill>
                <a:blip r:embed="rId11"/>
                <a:stretch>
                  <a:fillRect l="-5882" b="-17143"/>
                </a:stretch>
              </a:blipFill>
              <a:ln w="12700">
                <a:noFill/>
                <a:miter lim="800000"/>
                <a:headEnd/>
                <a:tailEnd/>
              </a:ln>
            </p:spPr>
            <p:txBody>
              <a:bodyPr/>
              <a:lstStyle/>
              <a:p>
                <a:r>
                  <a:rPr lang="en-US">
                    <a:noFill/>
                  </a:rPr>
                  <a:t> </a:t>
                </a:r>
              </a:p>
            </p:txBody>
          </p:sp>
        </mc:Fallback>
      </mc:AlternateContent>
      <p:cxnSp>
        <p:nvCxnSpPr>
          <p:cNvPr id="3" name="Straight Connector 2"/>
          <p:cNvCxnSpPr>
            <a:stCxn id="3084" idx="1"/>
          </p:cNvCxnSpPr>
          <p:nvPr/>
        </p:nvCxnSpPr>
        <p:spPr bwMode="auto">
          <a:xfrm>
            <a:off x="3624263" y="1499226"/>
            <a:ext cx="3175" cy="2615574"/>
          </a:xfrm>
          <a:prstGeom prst="line">
            <a:avLst/>
          </a:prstGeom>
          <a:solidFill>
            <a:schemeClr val="accent1"/>
          </a:solidFill>
          <a:ln w="9525" cap="flat" cmpd="sng" algn="ctr">
            <a:solidFill>
              <a:schemeClr val="tx1"/>
            </a:solidFill>
            <a:prstDash val="sysDash"/>
            <a:round/>
            <a:headEnd type="none" w="med" len="med"/>
            <a:tailEnd type="none" w="med" len="med"/>
          </a:ln>
          <a:effectLst/>
        </p:spPr>
      </p:cxnSp>
      <mc:AlternateContent xmlns:mc="http://schemas.openxmlformats.org/markup-compatibility/2006" xmlns:a14="http://schemas.microsoft.com/office/drawing/2010/main">
        <mc:Choice Requires="a14">
          <p:sp>
            <p:nvSpPr>
              <p:cNvPr id="32" name="Text Box 24"/>
              <p:cNvSpPr txBox="1">
                <a:spLocks noChangeArrowheads="1"/>
              </p:cNvSpPr>
              <p:nvPr/>
            </p:nvSpPr>
            <p:spPr bwMode="auto">
              <a:xfrm>
                <a:off x="2636837" y="3657601"/>
                <a:ext cx="916186" cy="430229"/>
              </a:xfrm>
              <a:prstGeom prst="rect">
                <a:avLst/>
              </a:prstGeom>
              <a:noFill/>
              <a:ln w="12700">
                <a:noFill/>
                <a:miter lim="800000"/>
                <a:headEnd/>
                <a:tailEnd/>
              </a:ln>
            </p:spPr>
            <p:txBody>
              <a:bodyPr anchor="ctr">
                <a:spAutoFit/>
              </a:bodyPr>
              <a:lstStyle/>
              <a:p>
                <a:pPr algn="ctr">
                  <a:spcBef>
                    <a:spcPct val="20000"/>
                  </a:spcBef>
                </a:pPr>
                <a14:m>
                  <m:oMathPara xmlns:m="http://schemas.openxmlformats.org/officeDocument/2006/math">
                    <m:oMathParaPr>
                      <m:jc m:val="centerGroup"/>
                    </m:oMathParaPr>
                    <m:oMath xmlns:m="http://schemas.openxmlformats.org/officeDocument/2006/math">
                      <m:r>
                        <a:rPr lang="en-US" sz="2200" i="1" dirty="0" smtClean="0">
                          <a:solidFill>
                            <a:srgbClr val="7030A0"/>
                          </a:solidFill>
                          <a:latin typeface="Cambria Math" panose="02040503050406030204" pitchFamily="18" charset="0"/>
                          <a:cs typeface="Times New Roman" panose="02020603050405020304" pitchFamily="18" charset="0"/>
                        </a:rPr>
                        <m:t>𝐵</m:t>
                      </m:r>
                      <m:r>
                        <a:rPr lang="en-US" sz="2200" i="1" baseline="-25000" dirty="0">
                          <a:solidFill>
                            <a:srgbClr val="7030A0"/>
                          </a:solidFill>
                          <a:latin typeface="Cambria Math" panose="02040503050406030204" pitchFamily="18" charset="0"/>
                          <a:cs typeface="Times New Roman" panose="02020603050405020304" pitchFamily="18" charset="0"/>
                        </a:rPr>
                        <m:t>1</m:t>
                      </m:r>
                    </m:oMath>
                  </m:oMathPara>
                </a14:m>
                <a:endParaRPr lang="en-US" sz="2200" baseline="-25000" dirty="0">
                  <a:solidFill>
                    <a:srgbClr val="7030A0"/>
                  </a:solidFill>
                  <a:latin typeface="Times New Roman" panose="02020603050405020304" pitchFamily="18" charset="0"/>
                  <a:cs typeface="Times New Roman" panose="02020603050405020304" pitchFamily="18" charset="0"/>
                </a:endParaRPr>
              </a:p>
            </p:txBody>
          </p:sp>
        </mc:Choice>
        <mc:Fallback xmlns="">
          <p:sp>
            <p:nvSpPr>
              <p:cNvPr id="32" name="Text Box 24"/>
              <p:cNvSpPr txBox="1">
                <a:spLocks noRot="1" noChangeAspect="1" noMove="1" noResize="1" noEditPoints="1" noAdjustHandles="1" noChangeArrowheads="1" noChangeShapeType="1" noTextEdit="1"/>
              </p:cNvSpPr>
              <p:nvPr/>
            </p:nvSpPr>
            <p:spPr bwMode="auto">
              <a:xfrm>
                <a:off x="2636837" y="3657601"/>
                <a:ext cx="916186" cy="430229"/>
              </a:xfrm>
              <a:prstGeom prst="rect">
                <a:avLst/>
              </a:prstGeom>
              <a:blipFill>
                <a:blip r:embed="rId12"/>
                <a:stretch>
                  <a:fillRect b="-2941"/>
                </a:stretch>
              </a:blipFill>
              <a:ln w="12700">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 Box 24"/>
              <p:cNvSpPr txBox="1">
                <a:spLocks noChangeArrowheads="1"/>
              </p:cNvSpPr>
              <p:nvPr/>
            </p:nvSpPr>
            <p:spPr bwMode="auto">
              <a:xfrm>
                <a:off x="3778051" y="3657601"/>
                <a:ext cx="916186" cy="430229"/>
              </a:xfrm>
              <a:prstGeom prst="rect">
                <a:avLst/>
              </a:prstGeom>
              <a:noFill/>
              <a:ln w="12700">
                <a:noFill/>
                <a:miter lim="800000"/>
                <a:headEnd/>
                <a:tailEnd/>
              </a:ln>
            </p:spPr>
            <p:txBody>
              <a:bodyPr anchor="ctr">
                <a:spAutoFit/>
              </a:bodyPr>
              <a:lstStyle/>
              <a:p>
                <a:pPr algn="ctr">
                  <a:spcBef>
                    <a:spcPct val="20000"/>
                  </a:spcBef>
                </a:pPr>
                <a14:m>
                  <m:oMathPara xmlns:m="http://schemas.openxmlformats.org/officeDocument/2006/math">
                    <m:oMathParaPr>
                      <m:jc m:val="centerGroup"/>
                    </m:oMathParaPr>
                    <m:oMath xmlns:m="http://schemas.openxmlformats.org/officeDocument/2006/math">
                      <m:r>
                        <a:rPr lang="en-US" sz="2200" i="1" dirty="0" smtClean="0">
                          <a:solidFill>
                            <a:srgbClr val="7030A0"/>
                          </a:solidFill>
                          <a:latin typeface="Cambria Math" panose="02040503050406030204" pitchFamily="18" charset="0"/>
                          <a:cs typeface="Times New Roman" panose="02020603050405020304" pitchFamily="18" charset="0"/>
                        </a:rPr>
                        <m:t>𝐵</m:t>
                      </m:r>
                      <m:r>
                        <a:rPr lang="en-US" sz="2200" i="1" baseline="-25000" dirty="0">
                          <a:solidFill>
                            <a:srgbClr val="7030A0"/>
                          </a:solidFill>
                          <a:latin typeface="Cambria Math" panose="02040503050406030204" pitchFamily="18" charset="0"/>
                          <a:cs typeface="Times New Roman" panose="02020603050405020304" pitchFamily="18" charset="0"/>
                        </a:rPr>
                        <m:t>2</m:t>
                      </m:r>
                    </m:oMath>
                  </m:oMathPara>
                </a14:m>
                <a:endParaRPr lang="en-US" sz="2200" baseline="-25000" dirty="0">
                  <a:solidFill>
                    <a:srgbClr val="7030A0"/>
                  </a:solidFill>
                  <a:latin typeface="Times New Roman" panose="02020603050405020304" pitchFamily="18" charset="0"/>
                  <a:cs typeface="Times New Roman" panose="02020603050405020304" pitchFamily="18" charset="0"/>
                </a:endParaRPr>
              </a:p>
            </p:txBody>
          </p:sp>
        </mc:Choice>
        <mc:Fallback xmlns="">
          <p:sp>
            <p:nvSpPr>
              <p:cNvPr id="33" name="Text Box 24"/>
              <p:cNvSpPr txBox="1">
                <a:spLocks noRot="1" noChangeAspect="1" noMove="1" noResize="1" noEditPoints="1" noAdjustHandles="1" noChangeArrowheads="1" noChangeShapeType="1" noTextEdit="1"/>
              </p:cNvSpPr>
              <p:nvPr/>
            </p:nvSpPr>
            <p:spPr bwMode="auto">
              <a:xfrm>
                <a:off x="3778051" y="3657601"/>
                <a:ext cx="916186" cy="430229"/>
              </a:xfrm>
              <a:prstGeom prst="rect">
                <a:avLst/>
              </a:prstGeom>
              <a:blipFill>
                <a:blip r:embed="rId13"/>
                <a:stretch>
                  <a:fillRect b="-2941"/>
                </a:stretch>
              </a:blipFill>
              <a:ln w="12700">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448ACF2A-686C-0741-B08F-2892D95D6237}"/>
                  </a:ext>
                </a:extLst>
              </p:cNvPr>
              <p:cNvSpPr txBox="1"/>
              <p:nvPr/>
            </p:nvSpPr>
            <p:spPr>
              <a:xfrm>
                <a:off x="8440037" y="1219200"/>
                <a:ext cx="1505092" cy="9178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solidFill>
                                <a:srgbClr val="7030A0"/>
                              </a:solidFill>
                              <a:latin typeface="Cambria Math" panose="02040503050406030204" pitchFamily="18" charset="0"/>
                            </a:rPr>
                          </m:ctrlPr>
                        </m:fPr>
                        <m:num>
                          <m:r>
                            <a:rPr lang="en-US" sz="2800" b="0" i="1" smtClean="0">
                              <a:solidFill>
                                <a:srgbClr val="7030A0"/>
                              </a:solidFill>
                              <a:latin typeface="Cambria Math" panose="02040503050406030204" pitchFamily="18" charset="0"/>
                            </a:rPr>
                            <m:t>−</m:t>
                          </m:r>
                          <m:r>
                            <a:rPr lang="en-US" sz="2800" b="0" i="1" smtClean="0">
                              <a:solidFill>
                                <a:srgbClr val="7030A0"/>
                              </a:solidFill>
                              <a:latin typeface="Cambria Math" panose="02040503050406030204" pitchFamily="18" charset="0"/>
                            </a:rPr>
                            <m:t>𝑥</m:t>
                          </m:r>
                          <m:r>
                            <a:rPr lang="en-US" sz="2800" b="0" i="1" smtClean="0">
                              <a:solidFill>
                                <a:srgbClr val="7030A0"/>
                              </a:solidFill>
                              <a:latin typeface="Cambria Math" panose="02040503050406030204" pitchFamily="18" charset="0"/>
                            </a:rPr>
                            <m:t>′</m:t>
                          </m:r>
                        </m:num>
                        <m:den>
                          <m:r>
                            <a:rPr lang="en-US" sz="2800" b="0" i="1" smtClean="0">
                              <a:solidFill>
                                <a:srgbClr val="7030A0"/>
                              </a:solidFill>
                              <a:latin typeface="Cambria Math" panose="02040503050406030204" pitchFamily="18" charset="0"/>
                            </a:rPr>
                            <m:t>𝑓</m:t>
                          </m:r>
                        </m:den>
                      </m:f>
                      <m:r>
                        <a:rPr lang="en-US" sz="2800" b="0" i="1" smtClean="0">
                          <a:solidFill>
                            <a:srgbClr val="7030A0"/>
                          </a:solidFill>
                          <a:latin typeface="Cambria Math" panose="02040503050406030204" pitchFamily="18" charset="0"/>
                        </a:rPr>
                        <m:t>=</m:t>
                      </m:r>
                      <m:f>
                        <m:fPr>
                          <m:ctrlPr>
                            <a:rPr lang="en-US" sz="2800" b="0" i="1" smtClean="0">
                              <a:solidFill>
                                <a:srgbClr val="7030A0"/>
                              </a:solidFill>
                              <a:latin typeface="Cambria Math" panose="02040503050406030204" pitchFamily="18" charset="0"/>
                            </a:rPr>
                          </m:ctrlPr>
                        </m:fPr>
                        <m:num>
                          <m:sSub>
                            <m:sSubPr>
                              <m:ctrlPr>
                                <a:rPr lang="en-US" sz="2800" b="0" i="1" smtClean="0">
                                  <a:solidFill>
                                    <a:srgbClr val="7030A0"/>
                                  </a:solidFill>
                                  <a:latin typeface="Cambria Math" panose="02040503050406030204" pitchFamily="18" charset="0"/>
                                </a:rPr>
                              </m:ctrlPr>
                            </m:sSubPr>
                            <m:e>
                              <m:r>
                                <a:rPr lang="en-US" sz="2800" b="0" i="1" smtClean="0">
                                  <a:solidFill>
                                    <a:srgbClr val="7030A0"/>
                                  </a:solidFill>
                                  <a:latin typeface="Cambria Math" panose="02040503050406030204" pitchFamily="18" charset="0"/>
                                </a:rPr>
                                <m:t>𝐵</m:t>
                              </m:r>
                            </m:e>
                            <m:sub>
                              <m:r>
                                <a:rPr lang="en-US" sz="2800" b="0" i="1" smtClean="0">
                                  <a:solidFill>
                                    <a:srgbClr val="7030A0"/>
                                  </a:solidFill>
                                  <a:latin typeface="Cambria Math" panose="02040503050406030204" pitchFamily="18" charset="0"/>
                                </a:rPr>
                                <m:t>2</m:t>
                              </m:r>
                            </m:sub>
                          </m:sSub>
                        </m:num>
                        <m:den>
                          <m:r>
                            <a:rPr lang="en-US" sz="2800" b="0" i="1" smtClean="0">
                              <a:solidFill>
                                <a:srgbClr val="7030A0"/>
                              </a:solidFill>
                              <a:latin typeface="Cambria Math" panose="02040503050406030204" pitchFamily="18" charset="0"/>
                            </a:rPr>
                            <m:t>𝑧</m:t>
                          </m:r>
                        </m:den>
                      </m:f>
                    </m:oMath>
                  </m:oMathPara>
                </a14:m>
                <a:endParaRPr lang="en-US" sz="2800" dirty="0">
                  <a:solidFill>
                    <a:srgbClr val="7030A0"/>
                  </a:solidFill>
                </a:endParaRPr>
              </a:p>
            </p:txBody>
          </p:sp>
        </mc:Choice>
        <mc:Fallback xmlns="">
          <p:sp>
            <p:nvSpPr>
              <p:cNvPr id="37" name="TextBox 36">
                <a:extLst>
                  <a:ext uri="{FF2B5EF4-FFF2-40B4-BE49-F238E27FC236}">
                    <a16:creationId xmlns:a16="http://schemas.microsoft.com/office/drawing/2014/main" id="{448ACF2A-686C-0741-B08F-2892D95D6237}"/>
                  </a:ext>
                </a:extLst>
              </p:cNvPr>
              <p:cNvSpPr txBox="1">
                <a:spLocks noRot="1" noChangeAspect="1" noMove="1" noResize="1" noEditPoints="1" noAdjustHandles="1" noChangeArrowheads="1" noChangeShapeType="1" noTextEdit="1"/>
              </p:cNvSpPr>
              <p:nvPr/>
            </p:nvSpPr>
            <p:spPr>
              <a:xfrm>
                <a:off x="8440037" y="1219200"/>
                <a:ext cx="1505092" cy="917815"/>
              </a:xfrm>
              <a:prstGeom prst="rect">
                <a:avLst/>
              </a:prstGeom>
              <a:blipFill>
                <a:blip r:embed="rId14"/>
                <a:stretch>
                  <a:fillRect t="-1389"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A78A5177-BAD6-C749-8FFF-1EEBC4E2D5E0}"/>
                  </a:ext>
                </a:extLst>
              </p:cNvPr>
              <p:cNvSpPr txBox="1"/>
              <p:nvPr/>
            </p:nvSpPr>
            <p:spPr>
              <a:xfrm>
                <a:off x="6777314" y="2590800"/>
                <a:ext cx="2672270" cy="9178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solidFill>
                                <a:srgbClr val="7030A0"/>
                              </a:solidFill>
                              <a:latin typeface="Cambria Math" panose="02040503050406030204" pitchFamily="18" charset="0"/>
                            </a:rPr>
                          </m:ctrlPr>
                        </m:fPr>
                        <m:num>
                          <m:r>
                            <a:rPr lang="en-US" sz="2800" b="0" i="1" smtClean="0">
                              <a:solidFill>
                                <a:srgbClr val="7030A0"/>
                              </a:solidFill>
                              <a:latin typeface="Cambria Math" panose="02040503050406030204" pitchFamily="18" charset="0"/>
                            </a:rPr>
                            <m:t>𝑥</m:t>
                          </m:r>
                          <m:r>
                            <a:rPr lang="en-US" sz="2800" b="0" i="1" smtClean="0">
                              <a:solidFill>
                                <a:srgbClr val="7030A0"/>
                              </a:solidFill>
                              <a:latin typeface="Cambria Math" panose="02040503050406030204" pitchFamily="18" charset="0"/>
                            </a:rPr>
                            <m:t>−</m:t>
                          </m:r>
                          <m:r>
                            <a:rPr lang="en-US" sz="2800" b="0" i="1" smtClean="0">
                              <a:solidFill>
                                <a:srgbClr val="7030A0"/>
                              </a:solidFill>
                              <a:latin typeface="Cambria Math" panose="02040503050406030204" pitchFamily="18" charset="0"/>
                            </a:rPr>
                            <m:t>𝑥</m:t>
                          </m:r>
                          <m:r>
                            <a:rPr lang="en-US" sz="2800" b="0" i="1" smtClean="0">
                              <a:solidFill>
                                <a:srgbClr val="7030A0"/>
                              </a:solidFill>
                              <a:latin typeface="Cambria Math" panose="02040503050406030204" pitchFamily="18" charset="0"/>
                            </a:rPr>
                            <m:t>′</m:t>
                          </m:r>
                        </m:num>
                        <m:den>
                          <m:r>
                            <a:rPr lang="en-US" sz="2800" b="0" i="1" smtClean="0">
                              <a:solidFill>
                                <a:srgbClr val="7030A0"/>
                              </a:solidFill>
                              <a:latin typeface="Cambria Math" panose="02040503050406030204" pitchFamily="18" charset="0"/>
                            </a:rPr>
                            <m:t>𝑓</m:t>
                          </m:r>
                        </m:den>
                      </m:f>
                      <m:r>
                        <a:rPr lang="en-US" sz="2800" b="0" i="1" smtClean="0">
                          <a:solidFill>
                            <a:srgbClr val="7030A0"/>
                          </a:solidFill>
                          <a:latin typeface="Cambria Math" panose="02040503050406030204" pitchFamily="18" charset="0"/>
                        </a:rPr>
                        <m:t>=</m:t>
                      </m:r>
                      <m:f>
                        <m:fPr>
                          <m:ctrlPr>
                            <a:rPr lang="en-US" sz="2800" b="0" i="1" smtClean="0">
                              <a:solidFill>
                                <a:srgbClr val="7030A0"/>
                              </a:solidFill>
                              <a:latin typeface="Cambria Math" panose="02040503050406030204" pitchFamily="18" charset="0"/>
                            </a:rPr>
                          </m:ctrlPr>
                        </m:fPr>
                        <m:num>
                          <m:sSub>
                            <m:sSubPr>
                              <m:ctrlPr>
                                <a:rPr lang="en-US" sz="2800" b="0" i="1" smtClean="0">
                                  <a:solidFill>
                                    <a:srgbClr val="7030A0"/>
                                  </a:solidFill>
                                  <a:latin typeface="Cambria Math" panose="02040503050406030204" pitchFamily="18" charset="0"/>
                                </a:rPr>
                              </m:ctrlPr>
                            </m:sSubPr>
                            <m:e>
                              <m:r>
                                <a:rPr lang="en-US" sz="2800" b="0" i="1" smtClean="0">
                                  <a:solidFill>
                                    <a:srgbClr val="7030A0"/>
                                  </a:solidFill>
                                  <a:latin typeface="Cambria Math" panose="02040503050406030204" pitchFamily="18" charset="0"/>
                                </a:rPr>
                                <m:t>𝐵</m:t>
                              </m:r>
                            </m:e>
                            <m:sub>
                              <m:r>
                                <a:rPr lang="en-US" sz="2800" b="0" i="1" smtClean="0">
                                  <a:solidFill>
                                    <a:srgbClr val="7030A0"/>
                                  </a:solidFill>
                                  <a:latin typeface="Cambria Math" panose="02040503050406030204" pitchFamily="18" charset="0"/>
                                </a:rPr>
                                <m:t>1</m:t>
                              </m:r>
                            </m:sub>
                          </m:sSub>
                          <m:r>
                            <a:rPr lang="en-US" sz="2800" b="0" i="1" smtClean="0">
                              <a:solidFill>
                                <a:srgbClr val="7030A0"/>
                              </a:solidFill>
                              <a:latin typeface="Cambria Math" panose="02040503050406030204" pitchFamily="18" charset="0"/>
                            </a:rPr>
                            <m:t>+</m:t>
                          </m:r>
                          <m:sSub>
                            <m:sSubPr>
                              <m:ctrlPr>
                                <a:rPr lang="en-US" sz="2800" b="0" i="1" smtClean="0">
                                  <a:solidFill>
                                    <a:srgbClr val="7030A0"/>
                                  </a:solidFill>
                                  <a:latin typeface="Cambria Math" panose="02040503050406030204" pitchFamily="18" charset="0"/>
                                </a:rPr>
                              </m:ctrlPr>
                            </m:sSubPr>
                            <m:e>
                              <m:r>
                                <a:rPr lang="en-US" sz="2800" b="0" i="1" smtClean="0">
                                  <a:solidFill>
                                    <a:srgbClr val="7030A0"/>
                                  </a:solidFill>
                                  <a:latin typeface="Cambria Math" panose="02040503050406030204" pitchFamily="18" charset="0"/>
                                </a:rPr>
                                <m:t>𝐵</m:t>
                              </m:r>
                            </m:e>
                            <m:sub>
                              <m:r>
                                <a:rPr lang="en-US" sz="2800" b="0" i="1" smtClean="0">
                                  <a:solidFill>
                                    <a:srgbClr val="7030A0"/>
                                  </a:solidFill>
                                  <a:latin typeface="Cambria Math" panose="02040503050406030204" pitchFamily="18" charset="0"/>
                                </a:rPr>
                                <m:t>2</m:t>
                              </m:r>
                            </m:sub>
                          </m:sSub>
                        </m:num>
                        <m:den>
                          <m:r>
                            <a:rPr lang="en-US" sz="2800" b="0" i="1" smtClean="0">
                              <a:solidFill>
                                <a:srgbClr val="7030A0"/>
                              </a:solidFill>
                              <a:latin typeface="Cambria Math" panose="02040503050406030204" pitchFamily="18" charset="0"/>
                            </a:rPr>
                            <m:t>𝑧</m:t>
                          </m:r>
                        </m:den>
                      </m:f>
                    </m:oMath>
                  </m:oMathPara>
                </a14:m>
                <a:endParaRPr lang="en-US" sz="2800" dirty="0">
                  <a:solidFill>
                    <a:srgbClr val="7030A0"/>
                  </a:solidFill>
                </a:endParaRPr>
              </a:p>
            </p:txBody>
          </p:sp>
        </mc:Choice>
        <mc:Fallback xmlns="">
          <p:sp>
            <p:nvSpPr>
              <p:cNvPr id="40" name="TextBox 39">
                <a:extLst>
                  <a:ext uri="{FF2B5EF4-FFF2-40B4-BE49-F238E27FC236}">
                    <a16:creationId xmlns:a16="http://schemas.microsoft.com/office/drawing/2014/main" id="{A78A5177-BAD6-C749-8FFF-1EEBC4E2D5E0}"/>
                  </a:ext>
                </a:extLst>
              </p:cNvPr>
              <p:cNvSpPr txBox="1">
                <a:spLocks noRot="1" noChangeAspect="1" noMove="1" noResize="1" noEditPoints="1" noAdjustHandles="1" noChangeArrowheads="1" noChangeShapeType="1" noTextEdit="1"/>
              </p:cNvSpPr>
              <p:nvPr/>
            </p:nvSpPr>
            <p:spPr>
              <a:xfrm>
                <a:off x="6777314" y="2590800"/>
                <a:ext cx="2672270" cy="917815"/>
              </a:xfrm>
              <a:prstGeom prst="rect">
                <a:avLst/>
              </a:prstGeom>
              <a:blipFill>
                <a:blip r:embed="rId15"/>
                <a:stretch>
                  <a:fillRect l="-948" t="-1389"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3CE86201-D63D-C247-B50D-2EFE0EB29B60}"/>
                  </a:ext>
                </a:extLst>
              </p:cNvPr>
              <p:cNvSpPr txBox="1"/>
              <p:nvPr/>
            </p:nvSpPr>
            <p:spPr>
              <a:xfrm>
                <a:off x="7199509" y="3808622"/>
                <a:ext cx="1921680" cy="8163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solidFill>
                            <a:srgbClr val="7030A0"/>
                          </a:solidFill>
                          <a:latin typeface="Cambria Math" panose="02040503050406030204" pitchFamily="18" charset="0"/>
                        </a:rPr>
                        <m:t>𝑥</m:t>
                      </m:r>
                      <m:r>
                        <a:rPr lang="en-US" sz="2800" b="0" i="1" smtClean="0">
                          <a:solidFill>
                            <a:srgbClr val="7030A0"/>
                          </a:solidFill>
                          <a:latin typeface="Cambria Math" panose="02040503050406030204" pitchFamily="18" charset="0"/>
                        </a:rPr>
                        <m:t>−</m:t>
                      </m:r>
                      <m:r>
                        <a:rPr lang="en-US" sz="2800" b="0" i="1" smtClean="0">
                          <a:solidFill>
                            <a:srgbClr val="7030A0"/>
                          </a:solidFill>
                          <a:latin typeface="Cambria Math" panose="02040503050406030204" pitchFamily="18" charset="0"/>
                        </a:rPr>
                        <m:t>𝑥</m:t>
                      </m:r>
                      <m:r>
                        <a:rPr lang="en-US" sz="2800" b="0" i="1" smtClean="0">
                          <a:solidFill>
                            <a:srgbClr val="7030A0"/>
                          </a:solidFill>
                          <a:latin typeface="Cambria Math" panose="02040503050406030204" pitchFamily="18" charset="0"/>
                        </a:rPr>
                        <m:t>′=</m:t>
                      </m:r>
                      <m:f>
                        <m:fPr>
                          <m:ctrlPr>
                            <a:rPr lang="en-US" sz="2800" b="0" i="1" smtClean="0">
                              <a:solidFill>
                                <a:srgbClr val="7030A0"/>
                              </a:solidFill>
                              <a:latin typeface="Cambria Math" panose="02040503050406030204" pitchFamily="18" charset="0"/>
                            </a:rPr>
                          </m:ctrlPr>
                        </m:fPr>
                        <m:num>
                          <m:r>
                            <a:rPr lang="en-US" sz="2800" b="0" i="1" smtClean="0">
                              <a:solidFill>
                                <a:srgbClr val="7030A0"/>
                              </a:solidFill>
                              <a:latin typeface="Cambria Math" panose="02040503050406030204" pitchFamily="18" charset="0"/>
                            </a:rPr>
                            <m:t>𝑓𝐵</m:t>
                          </m:r>
                        </m:num>
                        <m:den>
                          <m:r>
                            <a:rPr lang="en-US" sz="2800" b="0" i="1" smtClean="0">
                              <a:solidFill>
                                <a:srgbClr val="7030A0"/>
                              </a:solidFill>
                              <a:latin typeface="Cambria Math" panose="02040503050406030204" pitchFamily="18" charset="0"/>
                            </a:rPr>
                            <m:t>𝑧</m:t>
                          </m:r>
                        </m:den>
                      </m:f>
                    </m:oMath>
                  </m:oMathPara>
                </a14:m>
                <a:endParaRPr lang="en-US" sz="2800" dirty="0">
                  <a:solidFill>
                    <a:srgbClr val="7030A0"/>
                  </a:solidFill>
                </a:endParaRPr>
              </a:p>
            </p:txBody>
          </p:sp>
        </mc:Choice>
        <mc:Fallback xmlns="">
          <p:sp>
            <p:nvSpPr>
              <p:cNvPr id="41" name="TextBox 40">
                <a:extLst>
                  <a:ext uri="{FF2B5EF4-FFF2-40B4-BE49-F238E27FC236}">
                    <a16:creationId xmlns:a16="http://schemas.microsoft.com/office/drawing/2014/main" id="{3CE86201-D63D-C247-B50D-2EFE0EB29B60}"/>
                  </a:ext>
                </a:extLst>
              </p:cNvPr>
              <p:cNvSpPr txBox="1">
                <a:spLocks noRot="1" noChangeAspect="1" noMove="1" noResize="1" noEditPoints="1" noAdjustHandles="1" noChangeArrowheads="1" noChangeShapeType="1" noTextEdit="1"/>
              </p:cNvSpPr>
              <p:nvPr/>
            </p:nvSpPr>
            <p:spPr>
              <a:xfrm>
                <a:off x="7199509" y="3808622"/>
                <a:ext cx="1921680" cy="816314"/>
              </a:xfrm>
              <a:prstGeom prst="rect">
                <a:avLst/>
              </a:prstGeom>
              <a:blipFill>
                <a:blip r:embed="rId16"/>
                <a:stretch>
                  <a:fillRect l="-1316" t="-3125" r="-4605" b="-9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AF543785-2B82-8C46-9708-1B41DA2196B8}"/>
                  </a:ext>
                </a:extLst>
              </p:cNvPr>
              <p:cNvSpPr txBox="1"/>
              <p:nvPr/>
            </p:nvSpPr>
            <p:spPr>
              <a:xfrm>
                <a:off x="6315946" y="1239527"/>
                <a:ext cx="1153073" cy="8821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solidFill>
                                <a:srgbClr val="7030A0"/>
                              </a:solidFill>
                              <a:latin typeface="Cambria Math" panose="02040503050406030204" pitchFamily="18" charset="0"/>
                            </a:rPr>
                          </m:ctrlPr>
                        </m:fPr>
                        <m:num>
                          <m:r>
                            <a:rPr lang="en-US" sz="2800" b="0" i="1" smtClean="0">
                              <a:solidFill>
                                <a:srgbClr val="7030A0"/>
                              </a:solidFill>
                              <a:latin typeface="Cambria Math" panose="02040503050406030204" pitchFamily="18" charset="0"/>
                            </a:rPr>
                            <m:t>𝑥</m:t>
                          </m:r>
                        </m:num>
                        <m:den>
                          <m:r>
                            <a:rPr lang="en-US" sz="2800" b="0" i="1" smtClean="0">
                              <a:solidFill>
                                <a:srgbClr val="7030A0"/>
                              </a:solidFill>
                              <a:latin typeface="Cambria Math" panose="02040503050406030204" pitchFamily="18" charset="0"/>
                            </a:rPr>
                            <m:t>𝑓</m:t>
                          </m:r>
                        </m:den>
                      </m:f>
                      <m:r>
                        <a:rPr lang="en-US" sz="2800" b="0" i="1" smtClean="0">
                          <a:solidFill>
                            <a:srgbClr val="7030A0"/>
                          </a:solidFill>
                          <a:latin typeface="Cambria Math" panose="02040503050406030204" pitchFamily="18" charset="0"/>
                        </a:rPr>
                        <m:t>=</m:t>
                      </m:r>
                      <m:f>
                        <m:fPr>
                          <m:ctrlPr>
                            <a:rPr lang="en-US" sz="2800" b="0" i="1" smtClean="0">
                              <a:solidFill>
                                <a:srgbClr val="7030A0"/>
                              </a:solidFill>
                              <a:latin typeface="Cambria Math" panose="02040503050406030204" pitchFamily="18" charset="0"/>
                            </a:rPr>
                          </m:ctrlPr>
                        </m:fPr>
                        <m:num>
                          <m:sSub>
                            <m:sSubPr>
                              <m:ctrlPr>
                                <a:rPr lang="en-US" sz="2800" b="0" i="1" smtClean="0">
                                  <a:solidFill>
                                    <a:srgbClr val="7030A0"/>
                                  </a:solidFill>
                                  <a:latin typeface="Cambria Math" panose="02040503050406030204" pitchFamily="18" charset="0"/>
                                </a:rPr>
                              </m:ctrlPr>
                            </m:sSubPr>
                            <m:e>
                              <m:r>
                                <a:rPr lang="en-US" sz="2800" b="0" i="1" smtClean="0">
                                  <a:solidFill>
                                    <a:srgbClr val="7030A0"/>
                                  </a:solidFill>
                                  <a:latin typeface="Cambria Math" panose="02040503050406030204" pitchFamily="18" charset="0"/>
                                </a:rPr>
                                <m:t>𝐵</m:t>
                              </m:r>
                            </m:e>
                            <m:sub>
                              <m:r>
                                <a:rPr lang="en-US" sz="2800" b="0" i="1" smtClean="0">
                                  <a:solidFill>
                                    <a:srgbClr val="7030A0"/>
                                  </a:solidFill>
                                  <a:latin typeface="Cambria Math" panose="02040503050406030204" pitchFamily="18" charset="0"/>
                                </a:rPr>
                                <m:t>1</m:t>
                              </m:r>
                            </m:sub>
                          </m:sSub>
                        </m:num>
                        <m:den>
                          <m:r>
                            <a:rPr lang="en-US" sz="2800" b="0" i="1" smtClean="0">
                              <a:solidFill>
                                <a:srgbClr val="7030A0"/>
                              </a:solidFill>
                              <a:latin typeface="Cambria Math" panose="02040503050406030204" pitchFamily="18" charset="0"/>
                            </a:rPr>
                            <m:t>𝑧</m:t>
                          </m:r>
                        </m:den>
                      </m:f>
                    </m:oMath>
                  </m:oMathPara>
                </a14:m>
                <a:endParaRPr lang="en-US" sz="2800" dirty="0">
                  <a:solidFill>
                    <a:srgbClr val="7030A0"/>
                  </a:solidFill>
                </a:endParaRPr>
              </a:p>
            </p:txBody>
          </p:sp>
        </mc:Choice>
        <mc:Fallback xmlns="">
          <p:sp>
            <p:nvSpPr>
              <p:cNvPr id="42" name="TextBox 41">
                <a:extLst>
                  <a:ext uri="{FF2B5EF4-FFF2-40B4-BE49-F238E27FC236}">
                    <a16:creationId xmlns:a16="http://schemas.microsoft.com/office/drawing/2014/main" id="{AF543785-2B82-8C46-9708-1B41DA2196B8}"/>
                  </a:ext>
                </a:extLst>
              </p:cNvPr>
              <p:cNvSpPr txBox="1">
                <a:spLocks noRot="1" noChangeAspect="1" noMove="1" noResize="1" noEditPoints="1" noAdjustHandles="1" noChangeArrowheads="1" noChangeShapeType="1" noTextEdit="1"/>
              </p:cNvSpPr>
              <p:nvPr/>
            </p:nvSpPr>
            <p:spPr>
              <a:xfrm>
                <a:off x="6315946" y="1239527"/>
                <a:ext cx="1153073" cy="882165"/>
              </a:xfrm>
              <a:prstGeom prst="rect">
                <a:avLst/>
              </a:prstGeom>
              <a:blipFill>
                <a:blip r:embed="rId17"/>
                <a:stretch>
                  <a:fillRect l="-8696" b="-17143"/>
                </a:stretch>
              </a:blipFill>
            </p:spPr>
            <p:txBody>
              <a:bodyPr/>
              <a:lstStyle/>
              <a:p>
                <a:r>
                  <a:rPr lang="en-US">
                    <a:noFill/>
                  </a:rPr>
                  <a:t> </a:t>
                </a:r>
              </a:p>
            </p:txBody>
          </p:sp>
        </mc:Fallback>
      </mc:AlternateContent>
      <p:grpSp>
        <p:nvGrpSpPr>
          <p:cNvPr id="43" name="Group 42">
            <a:extLst>
              <a:ext uri="{FF2B5EF4-FFF2-40B4-BE49-F238E27FC236}">
                <a16:creationId xmlns:a16="http://schemas.microsoft.com/office/drawing/2014/main" id="{2C9FAE3B-B0E2-1943-8895-AA1916229C39}"/>
              </a:ext>
            </a:extLst>
          </p:cNvPr>
          <p:cNvGrpSpPr/>
          <p:nvPr/>
        </p:nvGrpSpPr>
        <p:grpSpPr>
          <a:xfrm>
            <a:off x="6315946" y="4541908"/>
            <a:ext cx="2805243" cy="1922918"/>
            <a:chOff x="4926589" y="5372506"/>
            <a:chExt cx="2805243" cy="1922918"/>
          </a:xfrm>
        </p:grpSpPr>
        <p:sp>
          <p:nvSpPr>
            <p:cNvPr id="44" name="Right Brace 43">
              <a:extLst>
                <a:ext uri="{FF2B5EF4-FFF2-40B4-BE49-F238E27FC236}">
                  <a16:creationId xmlns:a16="http://schemas.microsoft.com/office/drawing/2014/main" id="{654DC27D-FD82-F249-917E-5598CF363E08}"/>
                </a:ext>
              </a:extLst>
            </p:cNvPr>
            <p:cNvSpPr/>
            <p:nvPr/>
          </p:nvSpPr>
          <p:spPr>
            <a:xfrm rot="5400000">
              <a:off x="6209552" y="4941543"/>
              <a:ext cx="199727" cy="1061654"/>
            </a:xfrm>
            <a:prstGeom prst="rightBrace">
              <a:avLst>
                <a:gd name="adj1" fmla="val 60745"/>
                <a:gd name="adj2"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solidFill>
                  <a:srgbClr val="7030A0"/>
                </a:solidFill>
              </a:endParaRPr>
            </a:p>
          </p:txBody>
        </p:sp>
        <p:sp>
          <p:nvSpPr>
            <p:cNvPr id="45" name="TextBox 44">
              <a:extLst>
                <a:ext uri="{FF2B5EF4-FFF2-40B4-BE49-F238E27FC236}">
                  <a16:creationId xmlns:a16="http://schemas.microsoft.com/office/drawing/2014/main" id="{DD72F0C5-C0DD-5A4E-9738-5664B616E67F}"/>
                </a:ext>
              </a:extLst>
            </p:cNvPr>
            <p:cNvSpPr txBox="1"/>
            <p:nvPr/>
          </p:nvSpPr>
          <p:spPr>
            <a:xfrm>
              <a:off x="4926589" y="5725764"/>
              <a:ext cx="2805243" cy="1569660"/>
            </a:xfrm>
            <a:prstGeom prst="rect">
              <a:avLst/>
            </a:prstGeom>
            <a:noFill/>
          </p:spPr>
          <p:txBody>
            <a:bodyPr wrap="square" rtlCol="0">
              <a:spAutoFit/>
            </a:bodyPr>
            <a:lstStyle/>
            <a:p>
              <a:pPr algn="ctr"/>
              <a:r>
                <a:rPr lang="en-US" dirty="0">
                  <a:solidFill>
                    <a:srgbClr val="7030A0"/>
                  </a:solidFill>
                </a:rPr>
                <a:t>Disparity is inversely proportional to depth!</a:t>
              </a:r>
              <a:endParaRPr lang="en-US" baseline="-25000" dirty="0">
                <a:solidFill>
                  <a:srgbClr val="7030A0"/>
                </a:solidFill>
              </a:endParaRPr>
            </a:p>
          </p:txBody>
        </p:sp>
      </p:grpSp>
      <p:sp>
        <p:nvSpPr>
          <p:cNvPr id="2" name="Triangle 1">
            <a:extLst>
              <a:ext uri="{FF2B5EF4-FFF2-40B4-BE49-F238E27FC236}">
                <a16:creationId xmlns:a16="http://schemas.microsoft.com/office/drawing/2014/main" id="{40700309-8F3C-4F49-820C-CF7AC6D5BE0E}"/>
              </a:ext>
            </a:extLst>
          </p:cNvPr>
          <p:cNvSpPr/>
          <p:nvPr/>
        </p:nvSpPr>
        <p:spPr bwMode="auto">
          <a:xfrm flipV="1">
            <a:off x="2514600" y="3428999"/>
            <a:ext cx="289848" cy="703569"/>
          </a:xfrm>
          <a:prstGeom prst="triangle">
            <a:avLst>
              <a:gd name="adj" fmla="val 0"/>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38" name="Triangle 37">
            <a:extLst>
              <a:ext uri="{FF2B5EF4-FFF2-40B4-BE49-F238E27FC236}">
                <a16:creationId xmlns:a16="http://schemas.microsoft.com/office/drawing/2014/main" id="{B7959567-25D0-9D43-A615-D17768D29CE2}"/>
              </a:ext>
            </a:extLst>
          </p:cNvPr>
          <p:cNvSpPr/>
          <p:nvPr/>
        </p:nvSpPr>
        <p:spPr bwMode="auto">
          <a:xfrm flipH="1">
            <a:off x="2549024" y="1550853"/>
            <a:ext cx="1075236" cy="2539723"/>
          </a:xfrm>
          <a:prstGeom prst="triangle">
            <a:avLst>
              <a:gd name="adj" fmla="val 0"/>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39" name="Triangle 38">
            <a:extLst>
              <a:ext uri="{FF2B5EF4-FFF2-40B4-BE49-F238E27FC236}">
                <a16:creationId xmlns:a16="http://schemas.microsoft.com/office/drawing/2014/main" id="{064A77B3-3DCB-634F-B3CC-0DFFD1FD43C9}"/>
              </a:ext>
            </a:extLst>
          </p:cNvPr>
          <p:cNvSpPr/>
          <p:nvPr/>
        </p:nvSpPr>
        <p:spPr bwMode="auto">
          <a:xfrm>
            <a:off x="3617914" y="1558303"/>
            <a:ext cx="1313772" cy="2539723"/>
          </a:xfrm>
          <a:prstGeom prst="triangle">
            <a:avLst>
              <a:gd name="adj" fmla="val 0"/>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46" name="Triangle 45">
            <a:extLst>
              <a:ext uri="{FF2B5EF4-FFF2-40B4-BE49-F238E27FC236}">
                <a16:creationId xmlns:a16="http://schemas.microsoft.com/office/drawing/2014/main" id="{51B51A7B-177A-634B-93F9-2FBBD2CCAE80}"/>
              </a:ext>
            </a:extLst>
          </p:cNvPr>
          <p:cNvSpPr/>
          <p:nvPr/>
        </p:nvSpPr>
        <p:spPr bwMode="auto">
          <a:xfrm flipH="1" flipV="1">
            <a:off x="4611675" y="3449864"/>
            <a:ext cx="347229" cy="655612"/>
          </a:xfrm>
          <a:prstGeom prst="triangle">
            <a:avLst>
              <a:gd name="adj" fmla="val 0"/>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7153242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3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4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0" grpId="0"/>
      <p:bldP spid="41" grpId="0"/>
      <p:bldP spid="42" grpId="0"/>
      <p:bldP spid="2" grpId="0" animBg="1"/>
      <p:bldP spid="2" grpId="1" animBg="1"/>
      <p:bldP spid="38" grpId="0" animBg="1"/>
      <p:bldP spid="38" grpId="1" animBg="1"/>
      <p:bldP spid="39" grpId="0" animBg="1"/>
      <p:bldP spid="39" grpId="1" animBg="1"/>
      <p:bldP spid="46" grpId="0" animBg="1"/>
      <p:bldP spid="46" grpId="1"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r>
              <a:rPr lang="en-US"/>
              <a:t>Depth from disparity</a:t>
            </a:r>
          </a:p>
        </p:txBody>
      </p:sp>
      <p:sp>
        <p:nvSpPr>
          <p:cNvPr id="3078" name="Oval 5"/>
          <p:cNvSpPr>
            <a:spLocks noChangeArrowheads="1"/>
          </p:cNvSpPr>
          <p:nvPr/>
        </p:nvSpPr>
        <p:spPr bwMode="auto">
          <a:xfrm>
            <a:off x="2447926" y="4069126"/>
            <a:ext cx="90487" cy="91782"/>
          </a:xfrm>
          <a:prstGeom prst="ellipse">
            <a:avLst/>
          </a:prstGeom>
          <a:solidFill>
            <a:schemeClr val="tx1"/>
          </a:solidFill>
          <a:ln w="12700">
            <a:solidFill>
              <a:schemeClr val="tx1"/>
            </a:solidFill>
            <a:round/>
            <a:headEnd/>
            <a:tailEnd/>
          </a:ln>
        </p:spPr>
        <p:txBody>
          <a:bodyPr wrap="none" anchor="ctr"/>
          <a:lstStyle/>
          <a:p>
            <a:endParaRPr lang="en-US"/>
          </a:p>
        </p:txBody>
      </p:sp>
      <p:sp>
        <p:nvSpPr>
          <p:cNvPr id="3079" name="Oval 6"/>
          <p:cNvSpPr>
            <a:spLocks noChangeArrowheads="1"/>
          </p:cNvSpPr>
          <p:nvPr/>
        </p:nvSpPr>
        <p:spPr bwMode="auto">
          <a:xfrm>
            <a:off x="3895726" y="4069126"/>
            <a:ext cx="90487" cy="91782"/>
          </a:xfrm>
          <a:prstGeom prst="ellipse">
            <a:avLst/>
          </a:prstGeom>
          <a:solidFill>
            <a:schemeClr val="tx1"/>
          </a:solidFill>
          <a:ln w="12700">
            <a:solidFill>
              <a:schemeClr val="tx1"/>
            </a:solidFill>
            <a:round/>
            <a:headEnd/>
            <a:tailEnd/>
          </a:ln>
        </p:spPr>
        <p:txBody>
          <a:bodyPr wrap="none" anchor="ctr"/>
          <a:lstStyle/>
          <a:p>
            <a:endParaRPr lang="en-US"/>
          </a:p>
        </p:txBody>
      </p:sp>
      <p:sp>
        <p:nvSpPr>
          <p:cNvPr id="3080" name="Line 7"/>
          <p:cNvSpPr>
            <a:spLocks noChangeShapeType="1"/>
          </p:cNvSpPr>
          <p:nvPr/>
        </p:nvSpPr>
        <p:spPr bwMode="auto">
          <a:xfrm>
            <a:off x="1905001" y="3426651"/>
            <a:ext cx="1176337" cy="0"/>
          </a:xfrm>
          <a:prstGeom prst="line">
            <a:avLst/>
          </a:prstGeom>
          <a:noFill/>
          <a:ln w="12700">
            <a:solidFill>
              <a:schemeClr val="tx1"/>
            </a:solidFill>
            <a:round/>
            <a:headEnd/>
            <a:tailEnd/>
          </a:ln>
        </p:spPr>
        <p:txBody>
          <a:bodyPr wrap="none" anchor="ctr"/>
          <a:lstStyle/>
          <a:p>
            <a:endParaRPr lang="en-US"/>
          </a:p>
        </p:txBody>
      </p:sp>
      <p:sp>
        <p:nvSpPr>
          <p:cNvPr id="3081" name="Line 8"/>
          <p:cNvSpPr>
            <a:spLocks noChangeShapeType="1"/>
          </p:cNvSpPr>
          <p:nvPr/>
        </p:nvSpPr>
        <p:spPr bwMode="auto">
          <a:xfrm>
            <a:off x="3352801" y="3426651"/>
            <a:ext cx="1176337" cy="0"/>
          </a:xfrm>
          <a:prstGeom prst="line">
            <a:avLst/>
          </a:prstGeom>
          <a:noFill/>
          <a:ln w="12700">
            <a:solidFill>
              <a:schemeClr val="tx1"/>
            </a:solidFill>
            <a:round/>
            <a:headEnd/>
            <a:tailEnd/>
          </a:ln>
        </p:spPr>
        <p:txBody>
          <a:bodyPr wrap="none" anchor="ctr"/>
          <a:lstStyle/>
          <a:p>
            <a:endParaRPr lang="en-US"/>
          </a:p>
        </p:txBody>
      </p:sp>
      <p:sp>
        <p:nvSpPr>
          <p:cNvPr id="3082" name="Oval 9"/>
          <p:cNvSpPr>
            <a:spLocks noChangeArrowheads="1"/>
          </p:cNvSpPr>
          <p:nvPr/>
        </p:nvSpPr>
        <p:spPr bwMode="auto">
          <a:xfrm>
            <a:off x="4800601" y="1447800"/>
            <a:ext cx="90487" cy="91782"/>
          </a:xfrm>
          <a:prstGeom prst="ellipse">
            <a:avLst/>
          </a:prstGeom>
          <a:solidFill>
            <a:schemeClr val="tx1"/>
          </a:solidFill>
          <a:ln w="12700">
            <a:solidFill>
              <a:schemeClr val="tx1"/>
            </a:solidFill>
            <a:round/>
            <a:headEnd/>
            <a:tailEnd/>
          </a:ln>
        </p:spPr>
        <p:txBody>
          <a:bodyPr wrap="none" anchor="ctr"/>
          <a:lstStyle/>
          <a:p>
            <a:endParaRPr lang="en-US"/>
          </a:p>
        </p:txBody>
      </p:sp>
      <p:sp>
        <p:nvSpPr>
          <p:cNvPr id="3083" name="Line 10"/>
          <p:cNvSpPr>
            <a:spLocks noChangeShapeType="1"/>
          </p:cNvSpPr>
          <p:nvPr/>
        </p:nvSpPr>
        <p:spPr bwMode="auto">
          <a:xfrm flipV="1">
            <a:off x="2538412" y="1447800"/>
            <a:ext cx="2338388" cy="2621326"/>
          </a:xfrm>
          <a:prstGeom prst="line">
            <a:avLst/>
          </a:prstGeom>
          <a:noFill/>
          <a:ln w="12700">
            <a:solidFill>
              <a:schemeClr val="tx1"/>
            </a:solidFill>
            <a:round/>
            <a:headEnd/>
            <a:tailEnd/>
          </a:ln>
        </p:spPr>
        <p:txBody>
          <a:bodyPr wrap="none" anchor="ctr"/>
          <a:lstStyle/>
          <a:p>
            <a:endParaRPr lang="en-US"/>
          </a:p>
        </p:txBody>
      </p:sp>
      <p:sp>
        <p:nvSpPr>
          <p:cNvPr id="3084" name="Line 11"/>
          <p:cNvSpPr>
            <a:spLocks noChangeShapeType="1"/>
          </p:cNvSpPr>
          <p:nvPr/>
        </p:nvSpPr>
        <p:spPr bwMode="auto">
          <a:xfrm flipV="1">
            <a:off x="3962400" y="1447800"/>
            <a:ext cx="914400" cy="2667000"/>
          </a:xfrm>
          <a:prstGeom prst="line">
            <a:avLst/>
          </a:prstGeom>
          <a:noFill/>
          <a:ln w="12700">
            <a:solidFill>
              <a:schemeClr val="tx1"/>
            </a:solidFill>
            <a:round/>
            <a:headEnd/>
            <a:tailEnd/>
          </a:ln>
        </p:spPr>
        <p:txBody>
          <a:bodyPr wrap="none" anchor="ctr"/>
          <a:lstStyle/>
          <a:p>
            <a:endParaRPr lang="en-US"/>
          </a:p>
        </p:txBody>
      </p:sp>
      <p:sp>
        <p:nvSpPr>
          <p:cNvPr id="3085" name="Line 12"/>
          <p:cNvSpPr>
            <a:spLocks noChangeShapeType="1"/>
          </p:cNvSpPr>
          <p:nvPr/>
        </p:nvSpPr>
        <p:spPr bwMode="auto">
          <a:xfrm flipV="1">
            <a:off x="2500709" y="3426652"/>
            <a:ext cx="0" cy="642475"/>
          </a:xfrm>
          <a:prstGeom prst="line">
            <a:avLst/>
          </a:prstGeom>
          <a:noFill/>
          <a:ln w="12700">
            <a:solidFill>
              <a:schemeClr val="tx1"/>
            </a:solidFill>
            <a:round/>
            <a:headEnd/>
            <a:tailEnd type="arrow" w="med" len="med"/>
          </a:ln>
        </p:spPr>
        <p:txBody>
          <a:bodyPr wrap="none" anchor="ctr"/>
          <a:lstStyle/>
          <a:p>
            <a:endParaRPr lang="en-US"/>
          </a:p>
        </p:txBody>
      </p:sp>
      <p:sp>
        <p:nvSpPr>
          <p:cNvPr id="3087" name="Oval 14"/>
          <p:cNvSpPr>
            <a:spLocks noChangeArrowheads="1"/>
          </p:cNvSpPr>
          <p:nvPr/>
        </p:nvSpPr>
        <p:spPr bwMode="auto">
          <a:xfrm>
            <a:off x="3033714" y="3375023"/>
            <a:ext cx="90487" cy="91782"/>
          </a:xfrm>
          <a:prstGeom prst="ellipse">
            <a:avLst/>
          </a:prstGeom>
          <a:solidFill>
            <a:schemeClr val="tx1"/>
          </a:solidFill>
          <a:ln w="12700">
            <a:solidFill>
              <a:schemeClr val="tx1"/>
            </a:solidFill>
            <a:round/>
            <a:headEnd/>
            <a:tailEnd/>
          </a:ln>
        </p:spPr>
        <p:txBody>
          <a:bodyPr wrap="none" anchor="ctr"/>
          <a:lstStyle/>
          <a:p>
            <a:endParaRPr lang="en-US"/>
          </a:p>
        </p:txBody>
      </p:sp>
      <p:sp>
        <p:nvSpPr>
          <p:cNvPr id="3088" name="Oval 15"/>
          <p:cNvSpPr>
            <a:spLocks noChangeArrowheads="1"/>
          </p:cNvSpPr>
          <p:nvPr/>
        </p:nvSpPr>
        <p:spPr bwMode="auto">
          <a:xfrm>
            <a:off x="4176714" y="3375023"/>
            <a:ext cx="90487" cy="91782"/>
          </a:xfrm>
          <a:prstGeom prst="ellipse">
            <a:avLst/>
          </a:prstGeom>
          <a:solidFill>
            <a:schemeClr val="tx1"/>
          </a:solidFill>
          <a:ln w="12700">
            <a:solidFill>
              <a:schemeClr val="tx1"/>
            </a:solidFill>
            <a:round/>
            <a:headEnd/>
            <a:tailEnd/>
          </a:ln>
        </p:spPr>
        <p:txBody>
          <a:bodyPr wrap="none" anchor="ctr"/>
          <a:lstStyle/>
          <a:p>
            <a:endParaRPr lang="en-US"/>
          </a:p>
        </p:txBody>
      </p:sp>
      <p:sp>
        <p:nvSpPr>
          <p:cNvPr id="3089" name="Line 16"/>
          <p:cNvSpPr>
            <a:spLocks noChangeShapeType="1"/>
          </p:cNvSpPr>
          <p:nvPr/>
        </p:nvSpPr>
        <p:spPr bwMode="auto">
          <a:xfrm flipV="1">
            <a:off x="3946624" y="3426652"/>
            <a:ext cx="0" cy="642475"/>
          </a:xfrm>
          <a:prstGeom prst="line">
            <a:avLst/>
          </a:prstGeom>
          <a:noFill/>
          <a:ln w="12700">
            <a:solidFill>
              <a:schemeClr val="tx1"/>
            </a:solidFill>
            <a:round/>
            <a:headEnd/>
            <a:tailEnd type="arrow" w="med" len="med"/>
          </a:ln>
        </p:spPr>
        <p:txBody>
          <a:bodyPr wrap="none" anchor="ctr"/>
          <a:lstStyle/>
          <a:p>
            <a:endParaRPr lang="en-US"/>
          </a:p>
        </p:txBody>
      </p:sp>
      <p:sp>
        <p:nvSpPr>
          <p:cNvPr id="3090" name="Line 17"/>
          <p:cNvSpPr>
            <a:spLocks noChangeShapeType="1"/>
          </p:cNvSpPr>
          <p:nvPr/>
        </p:nvSpPr>
        <p:spPr bwMode="auto">
          <a:xfrm>
            <a:off x="2447925" y="3334869"/>
            <a:ext cx="600075" cy="17931"/>
          </a:xfrm>
          <a:prstGeom prst="line">
            <a:avLst/>
          </a:prstGeom>
          <a:noFill/>
          <a:ln w="12700">
            <a:solidFill>
              <a:schemeClr val="tx1"/>
            </a:solidFill>
            <a:round/>
            <a:headEnd type="none" w="med" len="sm"/>
            <a:tailEnd type="arrow" w="med" len="sm"/>
          </a:ln>
        </p:spPr>
        <p:txBody>
          <a:bodyPr wrap="none" anchor="ctr"/>
          <a:lstStyle/>
          <a:p>
            <a:endParaRPr lang="en-US"/>
          </a:p>
        </p:txBody>
      </p:sp>
      <p:sp>
        <p:nvSpPr>
          <p:cNvPr id="3100" name="Line 27"/>
          <p:cNvSpPr>
            <a:spLocks noChangeShapeType="1"/>
          </p:cNvSpPr>
          <p:nvPr/>
        </p:nvSpPr>
        <p:spPr bwMode="auto">
          <a:xfrm>
            <a:off x="2591198" y="4109280"/>
            <a:ext cx="1295003" cy="5520"/>
          </a:xfrm>
          <a:prstGeom prst="line">
            <a:avLst/>
          </a:prstGeom>
          <a:noFill/>
          <a:ln w="19050">
            <a:solidFill>
              <a:schemeClr val="tx1"/>
            </a:solidFill>
            <a:round/>
            <a:headEnd/>
            <a:tailEnd type="triangle" w="med" len="med"/>
          </a:ln>
        </p:spPr>
        <p:txBody>
          <a:bodyPr wrap="none" anchor="ctr"/>
          <a:lstStyle/>
          <a:p>
            <a:endParaRPr lang="en-US"/>
          </a:p>
        </p:txBody>
      </p:sp>
      <p:cxnSp>
        <p:nvCxnSpPr>
          <p:cNvPr id="3" name="Straight Connector 2"/>
          <p:cNvCxnSpPr/>
          <p:nvPr/>
        </p:nvCxnSpPr>
        <p:spPr bwMode="auto">
          <a:xfrm flipH="1">
            <a:off x="4876801" y="1459072"/>
            <a:ext cx="4365" cy="2655729"/>
          </a:xfrm>
          <a:prstGeom prst="line">
            <a:avLst/>
          </a:prstGeom>
          <a:solidFill>
            <a:schemeClr val="accent1"/>
          </a:solidFill>
          <a:ln w="9525" cap="flat" cmpd="sng" algn="ctr">
            <a:solidFill>
              <a:schemeClr val="tx1"/>
            </a:solidFill>
            <a:prstDash val="sysDash"/>
            <a:round/>
            <a:headEnd type="none" w="med" len="med"/>
            <a:tailEnd type="none" w="med" len="med"/>
          </a:ln>
          <a:effectLst/>
        </p:spPr>
      </p:cxnSp>
      <p:sp>
        <p:nvSpPr>
          <p:cNvPr id="39" name="Line 17"/>
          <p:cNvSpPr>
            <a:spLocks noChangeShapeType="1"/>
          </p:cNvSpPr>
          <p:nvPr/>
        </p:nvSpPr>
        <p:spPr bwMode="auto">
          <a:xfrm>
            <a:off x="3981450" y="3352800"/>
            <a:ext cx="209550" cy="0"/>
          </a:xfrm>
          <a:prstGeom prst="line">
            <a:avLst/>
          </a:prstGeom>
          <a:noFill/>
          <a:ln w="12700">
            <a:solidFill>
              <a:schemeClr val="tx1"/>
            </a:solidFill>
            <a:round/>
            <a:headEnd type="none" w="med" len="sm"/>
            <a:tailEnd type="arrow" w="med" len="sm"/>
          </a:ln>
        </p:spPr>
        <p:txBody>
          <a:bodyPr wrap="none" anchor="ctr"/>
          <a:lstStyle/>
          <a:p>
            <a:endParaRPr lang="en-US"/>
          </a:p>
        </p:txBody>
      </p:sp>
      <mc:AlternateContent xmlns:mc="http://schemas.openxmlformats.org/markup-compatibility/2006" xmlns:a14="http://schemas.microsoft.com/office/drawing/2010/main">
        <mc:Choice Requires="a14">
          <p:sp>
            <p:nvSpPr>
              <p:cNvPr id="40" name="Text Box 24"/>
              <p:cNvSpPr txBox="1">
                <a:spLocks noChangeArrowheads="1"/>
              </p:cNvSpPr>
              <p:nvPr/>
            </p:nvSpPr>
            <p:spPr bwMode="auto">
              <a:xfrm>
                <a:off x="2743200" y="3657601"/>
                <a:ext cx="916186" cy="430229"/>
              </a:xfrm>
              <a:prstGeom prst="rect">
                <a:avLst/>
              </a:prstGeom>
              <a:noFill/>
              <a:ln w="12700">
                <a:noFill/>
                <a:miter lim="800000"/>
                <a:headEnd/>
                <a:tailEnd/>
              </a:ln>
            </p:spPr>
            <p:txBody>
              <a:bodyPr anchor="ctr">
                <a:spAutoFit/>
              </a:bodyPr>
              <a:lstStyle/>
              <a:p>
                <a:pPr algn="ctr">
                  <a:spcBef>
                    <a:spcPct val="20000"/>
                  </a:spcBef>
                </a:pPr>
                <a14:m>
                  <m:oMathPara xmlns:m="http://schemas.openxmlformats.org/officeDocument/2006/math">
                    <m:oMathParaPr>
                      <m:jc m:val="centerGroup"/>
                    </m:oMathParaPr>
                    <m:oMath xmlns:m="http://schemas.openxmlformats.org/officeDocument/2006/math">
                      <m:r>
                        <a:rPr lang="en-US" sz="2200" i="1" dirty="0" smtClean="0">
                          <a:solidFill>
                            <a:srgbClr val="7030A0"/>
                          </a:solidFill>
                          <a:latin typeface="Cambria Math" panose="02040503050406030204" pitchFamily="18" charset="0"/>
                          <a:cs typeface="Times New Roman" panose="02020603050405020304" pitchFamily="18" charset="0"/>
                        </a:rPr>
                        <m:t>𝐵</m:t>
                      </m:r>
                    </m:oMath>
                  </m:oMathPara>
                </a14:m>
                <a:endParaRPr lang="en-US" sz="2200" baseline="-25000" dirty="0">
                  <a:solidFill>
                    <a:srgbClr val="7030A0"/>
                  </a:solidFill>
                  <a:latin typeface="Times New Roman" panose="02020603050405020304" pitchFamily="18" charset="0"/>
                  <a:cs typeface="Times New Roman" panose="02020603050405020304" pitchFamily="18" charset="0"/>
                </a:endParaRPr>
              </a:p>
            </p:txBody>
          </p:sp>
        </mc:Choice>
        <mc:Fallback xmlns="">
          <p:sp>
            <p:nvSpPr>
              <p:cNvPr id="40" name="Text Box 24"/>
              <p:cNvSpPr txBox="1">
                <a:spLocks noRot="1" noChangeAspect="1" noMove="1" noResize="1" noEditPoints="1" noAdjustHandles="1" noChangeArrowheads="1" noChangeShapeType="1" noTextEdit="1"/>
              </p:cNvSpPr>
              <p:nvPr/>
            </p:nvSpPr>
            <p:spPr bwMode="auto">
              <a:xfrm>
                <a:off x="2743200" y="3657601"/>
                <a:ext cx="916186" cy="430229"/>
              </a:xfrm>
              <a:prstGeom prst="rect">
                <a:avLst/>
              </a:prstGeom>
              <a:blipFill>
                <a:blip r:embed="rId3"/>
                <a:stretch>
                  <a:fillRect/>
                </a:stretch>
              </a:blipFill>
              <a:ln w="12700">
                <a:noFill/>
                <a:miter lim="800000"/>
                <a:headEnd/>
                <a:tailEnd/>
              </a:ln>
            </p:spPr>
            <p:txBody>
              <a:bodyPr/>
              <a:lstStyle/>
              <a:p>
                <a:r>
                  <a:rPr lang="en-US">
                    <a:noFill/>
                  </a:rPr>
                  <a:t> </a:t>
                </a:r>
              </a:p>
            </p:txBody>
          </p:sp>
        </mc:Fallback>
      </mc:AlternateContent>
      <p:sp>
        <p:nvSpPr>
          <p:cNvPr id="8" name="Right Brace 7"/>
          <p:cNvSpPr/>
          <p:nvPr/>
        </p:nvSpPr>
        <p:spPr bwMode="auto">
          <a:xfrm rot="5400000">
            <a:off x="3581400" y="3505200"/>
            <a:ext cx="228600" cy="2362200"/>
          </a:xfrm>
          <a:prstGeom prst="rightBrac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3" name="Right Brace 42"/>
          <p:cNvSpPr/>
          <p:nvPr/>
        </p:nvSpPr>
        <p:spPr bwMode="auto">
          <a:xfrm rot="5400000">
            <a:off x="4305300" y="4838700"/>
            <a:ext cx="228600" cy="914400"/>
          </a:xfrm>
          <a:prstGeom prst="rightBrac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37" name="Text Box 24">
                <a:extLst>
                  <a:ext uri="{FF2B5EF4-FFF2-40B4-BE49-F238E27FC236}">
                    <a16:creationId xmlns:a16="http://schemas.microsoft.com/office/drawing/2014/main" id="{7B4A99B2-D775-354E-A36D-2274AC3DBB53}"/>
                  </a:ext>
                </a:extLst>
              </p:cNvPr>
              <p:cNvSpPr txBox="1">
                <a:spLocks noChangeArrowheads="1"/>
              </p:cNvSpPr>
              <p:nvPr/>
            </p:nvSpPr>
            <p:spPr bwMode="auto">
              <a:xfrm>
                <a:off x="2048272" y="4147524"/>
                <a:ext cx="916186" cy="430229"/>
              </a:xfrm>
              <a:prstGeom prst="rect">
                <a:avLst/>
              </a:prstGeom>
              <a:noFill/>
              <a:ln w="12700">
                <a:noFill/>
                <a:miter lim="800000"/>
                <a:headEnd/>
                <a:tailEnd/>
              </a:ln>
            </p:spPr>
            <p:txBody>
              <a:bodyPr anchor="ctr">
                <a:spAutoFit/>
              </a:bodyPr>
              <a:lstStyle/>
              <a:p>
                <a:pPr algn="ctr">
                  <a:spcBef>
                    <a:spcPct val="20000"/>
                  </a:spcBef>
                </a:pPr>
                <a14:m>
                  <m:oMathPara xmlns:m="http://schemas.openxmlformats.org/officeDocument/2006/math">
                    <m:oMathParaPr>
                      <m:jc m:val="centerGroup"/>
                    </m:oMathParaPr>
                    <m:oMath xmlns:m="http://schemas.openxmlformats.org/officeDocument/2006/math">
                      <m:r>
                        <a:rPr lang="en-US" sz="2200" i="1" dirty="0" smtClean="0">
                          <a:solidFill>
                            <a:srgbClr val="7030A0"/>
                          </a:solidFill>
                          <a:latin typeface="Cambria Math" panose="02040503050406030204" pitchFamily="18" charset="0"/>
                          <a:cs typeface="Times New Roman" panose="02020603050405020304" pitchFamily="18" charset="0"/>
                        </a:rPr>
                        <m:t>𝑂</m:t>
                      </m:r>
                    </m:oMath>
                  </m:oMathPara>
                </a14:m>
                <a:endParaRPr lang="en-US" sz="2200" i="1" baseline="-25000" dirty="0">
                  <a:solidFill>
                    <a:srgbClr val="7030A0"/>
                  </a:solidFill>
                  <a:latin typeface="Times New Roman" panose="02020603050405020304" pitchFamily="18" charset="0"/>
                  <a:cs typeface="Times New Roman" panose="02020603050405020304" pitchFamily="18" charset="0"/>
                </a:endParaRPr>
              </a:p>
            </p:txBody>
          </p:sp>
        </mc:Choice>
        <mc:Fallback xmlns="">
          <p:sp>
            <p:nvSpPr>
              <p:cNvPr id="37" name="Text Box 24">
                <a:extLst>
                  <a:ext uri="{FF2B5EF4-FFF2-40B4-BE49-F238E27FC236}">
                    <a16:creationId xmlns:a16="http://schemas.microsoft.com/office/drawing/2014/main" id="{7B4A99B2-D775-354E-A36D-2274AC3DBB53}"/>
                  </a:ext>
                </a:extLst>
              </p:cNvPr>
              <p:cNvSpPr txBox="1">
                <a:spLocks noRot="1" noChangeAspect="1" noMove="1" noResize="1" noEditPoints="1" noAdjustHandles="1" noChangeArrowheads="1" noChangeShapeType="1" noTextEdit="1"/>
              </p:cNvSpPr>
              <p:nvPr/>
            </p:nvSpPr>
            <p:spPr bwMode="auto">
              <a:xfrm>
                <a:off x="2048272" y="4147524"/>
                <a:ext cx="916186" cy="430229"/>
              </a:xfrm>
              <a:prstGeom prst="rect">
                <a:avLst/>
              </a:prstGeom>
              <a:blipFill>
                <a:blip r:embed="rId4"/>
                <a:stretch>
                  <a:fillRect/>
                </a:stretch>
              </a:blipFill>
              <a:ln w="12700">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 Box 25">
                <a:extLst>
                  <a:ext uri="{FF2B5EF4-FFF2-40B4-BE49-F238E27FC236}">
                    <a16:creationId xmlns:a16="http://schemas.microsoft.com/office/drawing/2014/main" id="{D028D6A2-E7F3-B94B-A6C5-6EC44AEB40E4}"/>
                  </a:ext>
                </a:extLst>
              </p:cNvPr>
              <p:cNvSpPr txBox="1">
                <a:spLocks noChangeArrowheads="1"/>
              </p:cNvSpPr>
              <p:nvPr/>
            </p:nvSpPr>
            <p:spPr bwMode="auto">
              <a:xfrm>
                <a:off x="3581400" y="4147524"/>
                <a:ext cx="916186" cy="430229"/>
              </a:xfrm>
              <a:prstGeom prst="rect">
                <a:avLst/>
              </a:prstGeom>
              <a:noFill/>
              <a:ln w="12700">
                <a:noFill/>
                <a:miter lim="800000"/>
                <a:headEnd/>
                <a:tailEnd/>
              </a:ln>
            </p:spPr>
            <p:txBody>
              <a:bodyPr anchor="ctr">
                <a:spAutoFit/>
              </a:bodyPr>
              <a:lstStyle/>
              <a:p>
                <a:pPr algn="ctr">
                  <a:spcBef>
                    <a:spcPct val="20000"/>
                  </a:spcBef>
                </a:pPr>
                <a14:m>
                  <m:oMathPara xmlns:m="http://schemas.openxmlformats.org/officeDocument/2006/math">
                    <m:oMathParaPr>
                      <m:jc m:val="centerGroup"/>
                    </m:oMathParaPr>
                    <m:oMath xmlns:m="http://schemas.openxmlformats.org/officeDocument/2006/math">
                      <m:r>
                        <a:rPr lang="en-US" sz="2200" i="1" dirty="0" smtClean="0">
                          <a:solidFill>
                            <a:srgbClr val="7030A0"/>
                          </a:solidFill>
                          <a:latin typeface="Cambria Math" panose="02040503050406030204" pitchFamily="18" charset="0"/>
                          <a:cs typeface="Times New Roman" panose="02020603050405020304" pitchFamily="18" charset="0"/>
                        </a:rPr>
                        <m:t>𝑂</m:t>
                      </m:r>
                      <m:r>
                        <a:rPr lang="en-US" sz="2200" b="0" i="1" dirty="0" smtClean="0">
                          <a:solidFill>
                            <a:srgbClr val="7030A0"/>
                          </a:solidFill>
                          <a:latin typeface="Cambria Math" panose="02040503050406030204" pitchFamily="18" charset="0"/>
                          <a:cs typeface="Times New Roman" panose="02020603050405020304" pitchFamily="18" charset="0"/>
                        </a:rPr>
                        <m:t>′</m:t>
                      </m:r>
                    </m:oMath>
                  </m:oMathPara>
                </a14:m>
                <a:endParaRPr lang="en-US" sz="2200" i="1" baseline="-25000" dirty="0">
                  <a:solidFill>
                    <a:srgbClr val="7030A0"/>
                  </a:solidFill>
                  <a:latin typeface="Times New Roman" panose="02020603050405020304" pitchFamily="18" charset="0"/>
                  <a:cs typeface="Times New Roman" panose="02020603050405020304" pitchFamily="18" charset="0"/>
                </a:endParaRPr>
              </a:p>
            </p:txBody>
          </p:sp>
        </mc:Choice>
        <mc:Fallback xmlns="">
          <p:sp>
            <p:nvSpPr>
              <p:cNvPr id="38" name="Text Box 25">
                <a:extLst>
                  <a:ext uri="{FF2B5EF4-FFF2-40B4-BE49-F238E27FC236}">
                    <a16:creationId xmlns:a16="http://schemas.microsoft.com/office/drawing/2014/main" id="{D028D6A2-E7F3-B94B-A6C5-6EC44AEB40E4}"/>
                  </a:ext>
                </a:extLst>
              </p:cNvPr>
              <p:cNvSpPr txBox="1">
                <a:spLocks noRot="1" noChangeAspect="1" noMove="1" noResize="1" noEditPoints="1" noAdjustHandles="1" noChangeArrowheads="1" noChangeShapeType="1" noTextEdit="1"/>
              </p:cNvSpPr>
              <p:nvPr/>
            </p:nvSpPr>
            <p:spPr bwMode="auto">
              <a:xfrm>
                <a:off x="3581400" y="4147524"/>
                <a:ext cx="916186" cy="430229"/>
              </a:xfrm>
              <a:prstGeom prst="rect">
                <a:avLst/>
              </a:prstGeom>
              <a:blipFill>
                <a:blip r:embed="rId5"/>
                <a:stretch>
                  <a:fillRect/>
                </a:stretch>
              </a:blipFill>
              <a:ln w="12700">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 Box 24">
                <a:extLst>
                  <a:ext uri="{FF2B5EF4-FFF2-40B4-BE49-F238E27FC236}">
                    <a16:creationId xmlns:a16="http://schemas.microsoft.com/office/drawing/2014/main" id="{0767C00E-F117-C24D-BB3F-A18B3574D0C6}"/>
                  </a:ext>
                </a:extLst>
              </p:cNvPr>
              <p:cNvSpPr txBox="1">
                <a:spLocks noChangeArrowheads="1"/>
              </p:cNvSpPr>
              <p:nvPr/>
            </p:nvSpPr>
            <p:spPr bwMode="auto">
              <a:xfrm>
                <a:off x="3263146" y="4788409"/>
                <a:ext cx="916186" cy="430229"/>
              </a:xfrm>
              <a:prstGeom prst="rect">
                <a:avLst/>
              </a:prstGeom>
              <a:noFill/>
              <a:ln w="12700">
                <a:noFill/>
                <a:miter lim="800000"/>
                <a:headEnd/>
                <a:tailEnd/>
              </a:ln>
            </p:spPr>
            <p:txBody>
              <a:bodyPr anchor="ctr">
                <a:spAutoFit/>
              </a:bodyPr>
              <a:lstStyle/>
              <a:p>
                <a:pPr algn="ctr">
                  <a:spcBef>
                    <a:spcPct val="20000"/>
                  </a:spcBef>
                </a:pPr>
                <a14:m>
                  <m:oMathPara xmlns:m="http://schemas.openxmlformats.org/officeDocument/2006/math">
                    <m:oMathParaPr>
                      <m:jc m:val="centerGroup"/>
                    </m:oMathParaPr>
                    <m:oMath xmlns:m="http://schemas.openxmlformats.org/officeDocument/2006/math">
                      <m:r>
                        <a:rPr lang="en-US" sz="2200" i="1" dirty="0" smtClean="0">
                          <a:solidFill>
                            <a:srgbClr val="7030A0"/>
                          </a:solidFill>
                          <a:latin typeface="Cambria Math" panose="02040503050406030204" pitchFamily="18" charset="0"/>
                          <a:cs typeface="Times New Roman" panose="02020603050405020304" pitchFamily="18" charset="0"/>
                        </a:rPr>
                        <m:t>𝐵</m:t>
                      </m:r>
                      <m:r>
                        <a:rPr lang="en-US" sz="2200" i="1" baseline="-25000" dirty="0">
                          <a:solidFill>
                            <a:srgbClr val="7030A0"/>
                          </a:solidFill>
                          <a:latin typeface="Cambria Math" panose="02040503050406030204" pitchFamily="18" charset="0"/>
                          <a:cs typeface="Times New Roman" panose="02020603050405020304" pitchFamily="18" charset="0"/>
                        </a:rPr>
                        <m:t>1</m:t>
                      </m:r>
                    </m:oMath>
                  </m:oMathPara>
                </a14:m>
                <a:endParaRPr lang="en-US" sz="2200" baseline="-25000" dirty="0">
                  <a:solidFill>
                    <a:srgbClr val="7030A0"/>
                  </a:solidFill>
                  <a:latin typeface="Times New Roman" panose="02020603050405020304" pitchFamily="18" charset="0"/>
                  <a:cs typeface="Times New Roman" panose="02020603050405020304" pitchFamily="18" charset="0"/>
                </a:endParaRPr>
              </a:p>
            </p:txBody>
          </p:sp>
        </mc:Choice>
        <mc:Fallback xmlns="">
          <p:sp>
            <p:nvSpPr>
              <p:cNvPr id="41" name="Text Box 24">
                <a:extLst>
                  <a:ext uri="{FF2B5EF4-FFF2-40B4-BE49-F238E27FC236}">
                    <a16:creationId xmlns:a16="http://schemas.microsoft.com/office/drawing/2014/main" id="{0767C00E-F117-C24D-BB3F-A18B3574D0C6}"/>
                  </a:ext>
                </a:extLst>
              </p:cNvPr>
              <p:cNvSpPr txBox="1">
                <a:spLocks noRot="1" noChangeAspect="1" noMove="1" noResize="1" noEditPoints="1" noAdjustHandles="1" noChangeArrowheads="1" noChangeShapeType="1" noTextEdit="1"/>
              </p:cNvSpPr>
              <p:nvPr/>
            </p:nvSpPr>
            <p:spPr bwMode="auto">
              <a:xfrm>
                <a:off x="3263146" y="4788409"/>
                <a:ext cx="916186" cy="430229"/>
              </a:xfrm>
              <a:prstGeom prst="rect">
                <a:avLst/>
              </a:prstGeom>
              <a:blipFill>
                <a:blip r:embed="rId6"/>
                <a:stretch>
                  <a:fillRect b="-2857"/>
                </a:stretch>
              </a:blipFill>
              <a:ln w="12700">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 Box 24">
                <a:extLst>
                  <a:ext uri="{FF2B5EF4-FFF2-40B4-BE49-F238E27FC236}">
                    <a16:creationId xmlns:a16="http://schemas.microsoft.com/office/drawing/2014/main" id="{AB4836C5-300F-6541-BF6A-53D856FF18C8}"/>
                  </a:ext>
                </a:extLst>
              </p:cNvPr>
              <p:cNvSpPr txBox="1">
                <a:spLocks noChangeArrowheads="1"/>
              </p:cNvSpPr>
              <p:nvPr/>
            </p:nvSpPr>
            <p:spPr bwMode="auto">
              <a:xfrm>
                <a:off x="3962400" y="5486400"/>
                <a:ext cx="916186" cy="430229"/>
              </a:xfrm>
              <a:prstGeom prst="rect">
                <a:avLst/>
              </a:prstGeom>
              <a:noFill/>
              <a:ln w="12700">
                <a:noFill/>
                <a:miter lim="800000"/>
                <a:headEnd/>
                <a:tailEnd/>
              </a:ln>
            </p:spPr>
            <p:txBody>
              <a:bodyPr anchor="ctr">
                <a:spAutoFit/>
              </a:bodyPr>
              <a:lstStyle/>
              <a:p>
                <a:pPr algn="ctr">
                  <a:spcBef>
                    <a:spcPct val="20000"/>
                  </a:spcBef>
                </a:pPr>
                <a14:m>
                  <m:oMathPara xmlns:m="http://schemas.openxmlformats.org/officeDocument/2006/math">
                    <m:oMathParaPr>
                      <m:jc m:val="centerGroup"/>
                    </m:oMathParaPr>
                    <m:oMath xmlns:m="http://schemas.openxmlformats.org/officeDocument/2006/math">
                      <m:r>
                        <a:rPr lang="en-US" sz="2200" i="1" dirty="0" smtClean="0">
                          <a:solidFill>
                            <a:srgbClr val="7030A0"/>
                          </a:solidFill>
                          <a:latin typeface="Cambria Math" panose="02040503050406030204" pitchFamily="18" charset="0"/>
                          <a:cs typeface="Times New Roman" panose="02020603050405020304" pitchFamily="18" charset="0"/>
                        </a:rPr>
                        <m:t>𝐵</m:t>
                      </m:r>
                      <m:r>
                        <a:rPr lang="en-US" sz="2200" i="1" baseline="-25000" dirty="0">
                          <a:solidFill>
                            <a:srgbClr val="7030A0"/>
                          </a:solidFill>
                          <a:latin typeface="Cambria Math" panose="02040503050406030204" pitchFamily="18" charset="0"/>
                          <a:cs typeface="Times New Roman" panose="02020603050405020304" pitchFamily="18" charset="0"/>
                        </a:rPr>
                        <m:t>2</m:t>
                      </m:r>
                    </m:oMath>
                  </m:oMathPara>
                </a14:m>
                <a:endParaRPr lang="en-US" sz="2200" baseline="-25000" dirty="0">
                  <a:solidFill>
                    <a:srgbClr val="7030A0"/>
                  </a:solidFill>
                  <a:latin typeface="Times New Roman" panose="02020603050405020304" pitchFamily="18" charset="0"/>
                  <a:cs typeface="Times New Roman" panose="02020603050405020304" pitchFamily="18" charset="0"/>
                </a:endParaRPr>
              </a:p>
            </p:txBody>
          </p:sp>
        </mc:Choice>
        <mc:Fallback xmlns="">
          <p:sp>
            <p:nvSpPr>
              <p:cNvPr id="42" name="Text Box 24">
                <a:extLst>
                  <a:ext uri="{FF2B5EF4-FFF2-40B4-BE49-F238E27FC236}">
                    <a16:creationId xmlns:a16="http://schemas.microsoft.com/office/drawing/2014/main" id="{AB4836C5-300F-6541-BF6A-53D856FF18C8}"/>
                  </a:ext>
                </a:extLst>
              </p:cNvPr>
              <p:cNvSpPr txBox="1">
                <a:spLocks noRot="1" noChangeAspect="1" noMove="1" noResize="1" noEditPoints="1" noAdjustHandles="1" noChangeArrowheads="1" noChangeShapeType="1" noTextEdit="1"/>
              </p:cNvSpPr>
              <p:nvPr/>
            </p:nvSpPr>
            <p:spPr bwMode="auto">
              <a:xfrm>
                <a:off x="3962400" y="5486400"/>
                <a:ext cx="916186" cy="430229"/>
              </a:xfrm>
              <a:prstGeom prst="rect">
                <a:avLst/>
              </a:prstGeom>
              <a:blipFill>
                <a:blip r:embed="rId7"/>
                <a:stretch>
                  <a:fillRect b="-2941"/>
                </a:stretch>
              </a:blipFill>
              <a:ln w="12700">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 Box 18">
                <a:extLst>
                  <a:ext uri="{FF2B5EF4-FFF2-40B4-BE49-F238E27FC236}">
                    <a16:creationId xmlns:a16="http://schemas.microsoft.com/office/drawing/2014/main" id="{4CB9683F-0A65-F244-A25F-B6E9A7DDE28F}"/>
                  </a:ext>
                </a:extLst>
              </p:cNvPr>
              <p:cNvSpPr txBox="1">
                <a:spLocks noChangeArrowheads="1"/>
              </p:cNvSpPr>
              <p:nvPr/>
            </p:nvSpPr>
            <p:spPr bwMode="auto">
              <a:xfrm>
                <a:off x="2601390" y="2917697"/>
                <a:ext cx="414409" cy="430887"/>
              </a:xfrm>
              <a:prstGeom prst="rect">
                <a:avLst/>
              </a:prstGeom>
              <a:noFill/>
              <a:ln w="12700">
                <a:noFill/>
                <a:miter lim="800000"/>
                <a:headEnd/>
                <a:tailEnd/>
              </a:ln>
            </p:spPr>
            <p:txBody>
              <a:bodyPr wrap="none" anchor="ctr">
                <a:spAutoFit/>
              </a:bodyPr>
              <a:lstStyle/>
              <a:p>
                <a:pPr algn="ctr">
                  <a:spcBef>
                    <a:spcPct val="20000"/>
                  </a:spcBef>
                </a:pPr>
                <a14:m>
                  <m:oMathPara xmlns:m="http://schemas.openxmlformats.org/officeDocument/2006/math">
                    <m:oMathParaPr>
                      <m:jc m:val="centerGroup"/>
                    </m:oMathParaPr>
                    <m:oMath xmlns:m="http://schemas.openxmlformats.org/officeDocument/2006/math">
                      <m:r>
                        <a:rPr lang="en-US" sz="2200" i="1" dirty="0" smtClean="0">
                          <a:solidFill>
                            <a:srgbClr val="7030A0"/>
                          </a:solidFill>
                          <a:latin typeface="Cambria Math" panose="02040503050406030204" pitchFamily="18" charset="0"/>
                          <a:cs typeface="Times New Roman" panose="02020603050405020304" pitchFamily="18" charset="0"/>
                        </a:rPr>
                        <m:t>𝑥</m:t>
                      </m:r>
                    </m:oMath>
                  </m:oMathPara>
                </a14:m>
                <a:endParaRPr lang="en-US" sz="2200" i="1" dirty="0">
                  <a:solidFill>
                    <a:srgbClr val="7030A0"/>
                  </a:solidFill>
                  <a:latin typeface="Times New Roman" panose="02020603050405020304" pitchFamily="18" charset="0"/>
                  <a:cs typeface="Times New Roman" panose="02020603050405020304" pitchFamily="18" charset="0"/>
                </a:endParaRPr>
              </a:p>
            </p:txBody>
          </p:sp>
        </mc:Choice>
        <mc:Fallback xmlns="">
          <p:sp>
            <p:nvSpPr>
              <p:cNvPr id="46" name="Text Box 18">
                <a:extLst>
                  <a:ext uri="{FF2B5EF4-FFF2-40B4-BE49-F238E27FC236}">
                    <a16:creationId xmlns:a16="http://schemas.microsoft.com/office/drawing/2014/main" id="{4CB9683F-0A65-F244-A25F-B6E9A7DDE28F}"/>
                  </a:ext>
                </a:extLst>
              </p:cNvPr>
              <p:cNvSpPr txBox="1">
                <a:spLocks noRot="1" noChangeAspect="1" noMove="1" noResize="1" noEditPoints="1" noAdjustHandles="1" noChangeArrowheads="1" noChangeShapeType="1" noTextEdit="1"/>
              </p:cNvSpPr>
              <p:nvPr/>
            </p:nvSpPr>
            <p:spPr bwMode="auto">
              <a:xfrm>
                <a:off x="2601390" y="2917697"/>
                <a:ext cx="414409" cy="430887"/>
              </a:xfrm>
              <a:prstGeom prst="rect">
                <a:avLst/>
              </a:prstGeom>
              <a:blipFill>
                <a:blip r:embed="rId8"/>
                <a:stretch>
                  <a:fillRect/>
                </a:stretch>
              </a:blipFill>
              <a:ln w="12700">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 Box 20">
                <a:extLst>
                  <a:ext uri="{FF2B5EF4-FFF2-40B4-BE49-F238E27FC236}">
                    <a16:creationId xmlns:a16="http://schemas.microsoft.com/office/drawing/2014/main" id="{0353805B-92D0-3945-A4C1-272C8B31FDFE}"/>
                  </a:ext>
                </a:extLst>
              </p:cNvPr>
              <p:cNvSpPr txBox="1">
                <a:spLocks noChangeArrowheads="1"/>
              </p:cNvSpPr>
              <p:nvPr/>
            </p:nvSpPr>
            <p:spPr bwMode="auto">
              <a:xfrm>
                <a:off x="3962400" y="2917697"/>
                <a:ext cx="478015" cy="430887"/>
              </a:xfrm>
              <a:prstGeom prst="rect">
                <a:avLst/>
              </a:prstGeom>
              <a:noFill/>
              <a:ln w="12700">
                <a:noFill/>
                <a:miter lim="800000"/>
                <a:headEnd/>
                <a:tailEnd/>
              </a:ln>
            </p:spPr>
            <p:txBody>
              <a:bodyPr wrap="none" anchor="ctr">
                <a:spAutoFit/>
              </a:bodyPr>
              <a:lstStyle/>
              <a:p>
                <a:pPr algn="ctr">
                  <a:spcBef>
                    <a:spcPct val="20000"/>
                  </a:spcBef>
                </a:pPr>
                <a14:m>
                  <m:oMathPara xmlns:m="http://schemas.openxmlformats.org/officeDocument/2006/math">
                    <m:oMathParaPr>
                      <m:jc m:val="centerGroup"/>
                    </m:oMathParaPr>
                    <m:oMath xmlns:m="http://schemas.openxmlformats.org/officeDocument/2006/math">
                      <m:r>
                        <a:rPr lang="en-US" sz="2200" i="1" dirty="0" smtClean="0">
                          <a:solidFill>
                            <a:srgbClr val="7030A0"/>
                          </a:solidFill>
                          <a:latin typeface="Cambria Math" panose="02040503050406030204" pitchFamily="18" charset="0"/>
                          <a:cs typeface="Times New Roman" panose="02020603050405020304" pitchFamily="18" charset="0"/>
                        </a:rPr>
                        <m:t>𝑥</m:t>
                      </m:r>
                      <m:r>
                        <a:rPr lang="en-US" sz="2200" b="0" i="1" dirty="0" smtClean="0">
                          <a:solidFill>
                            <a:srgbClr val="7030A0"/>
                          </a:solidFill>
                          <a:latin typeface="Cambria Math" panose="02040503050406030204" pitchFamily="18" charset="0"/>
                          <a:cs typeface="Times New Roman" panose="02020603050405020304" pitchFamily="18" charset="0"/>
                        </a:rPr>
                        <m:t>′</m:t>
                      </m:r>
                    </m:oMath>
                  </m:oMathPara>
                </a14:m>
                <a:endParaRPr lang="en-US" sz="2200" i="1" dirty="0">
                  <a:solidFill>
                    <a:srgbClr val="7030A0"/>
                  </a:solidFill>
                  <a:latin typeface="Times New Roman" panose="02020603050405020304" pitchFamily="18" charset="0"/>
                  <a:cs typeface="Times New Roman" panose="02020603050405020304" pitchFamily="18" charset="0"/>
                </a:endParaRPr>
              </a:p>
            </p:txBody>
          </p:sp>
        </mc:Choice>
        <mc:Fallback xmlns="">
          <p:sp>
            <p:nvSpPr>
              <p:cNvPr id="47" name="Text Box 20">
                <a:extLst>
                  <a:ext uri="{FF2B5EF4-FFF2-40B4-BE49-F238E27FC236}">
                    <a16:creationId xmlns:a16="http://schemas.microsoft.com/office/drawing/2014/main" id="{0353805B-92D0-3945-A4C1-272C8B31FDFE}"/>
                  </a:ext>
                </a:extLst>
              </p:cNvPr>
              <p:cNvSpPr txBox="1">
                <a:spLocks noRot="1" noChangeAspect="1" noMove="1" noResize="1" noEditPoints="1" noAdjustHandles="1" noChangeArrowheads="1" noChangeShapeType="1" noTextEdit="1"/>
              </p:cNvSpPr>
              <p:nvPr/>
            </p:nvSpPr>
            <p:spPr bwMode="auto">
              <a:xfrm>
                <a:off x="3962400" y="2917697"/>
                <a:ext cx="478015" cy="430887"/>
              </a:xfrm>
              <a:prstGeom prst="rect">
                <a:avLst/>
              </a:prstGeom>
              <a:blipFill>
                <a:blip r:embed="rId9"/>
                <a:stretch>
                  <a:fillRect/>
                </a:stretch>
              </a:blipFill>
              <a:ln w="12700">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 Box 13">
                <a:extLst>
                  <a:ext uri="{FF2B5EF4-FFF2-40B4-BE49-F238E27FC236}">
                    <a16:creationId xmlns:a16="http://schemas.microsoft.com/office/drawing/2014/main" id="{B33355FA-5441-394B-ABD6-47477BE66FE7}"/>
                  </a:ext>
                </a:extLst>
              </p:cNvPr>
              <p:cNvSpPr txBox="1">
                <a:spLocks noChangeArrowheads="1"/>
              </p:cNvSpPr>
              <p:nvPr/>
            </p:nvSpPr>
            <p:spPr bwMode="auto">
              <a:xfrm>
                <a:off x="2102714" y="3558260"/>
                <a:ext cx="418961" cy="430887"/>
              </a:xfrm>
              <a:prstGeom prst="rect">
                <a:avLst/>
              </a:prstGeom>
              <a:noFill/>
              <a:ln w="12700">
                <a:noFill/>
                <a:miter lim="800000"/>
                <a:headEnd/>
                <a:tailEnd/>
              </a:ln>
            </p:spPr>
            <p:txBody>
              <a:bodyPr wrap="none" anchor="ctr">
                <a:spAutoFit/>
              </a:bodyPr>
              <a:lstStyle/>
              <a:p>
                <a:pPr algn="ctr">
                  <a:spcBef>
                    <a:spcPct val="20000"/>
                  </a:spcBef>
                </a:pPr>
                <a14:m>
                  <m:oMathPara xmlns:m="http://schemas.openxmlformats.org/officeDocument/2006/math">
                    <m:oMathParaPr>
                      <m:jc m:val="centerGroup"/>
                    </m:oMathParaPr>
                    <m:oMath xmlns:m="http://schemas.openxmlformats.org/officeDocument/2006/math">
                      <m:r>
                        <a:rPr lang="en-US" sz="2200" i="1" dirty="0" smtClean="0">
                          <a:solidFill>
                            <a:srgbClr val="7030A0"/>
                          </a:solidFill>
                          <a:latin typeface="Cambria Math" panose="02040503050406030204" pitchFamily="18" charset="0"/>
                          <a:cs typeface="Times New Roman" panose="02020603050405020304" pitchFamily="18" charset="0"/>
                        </a:rPr>
                        <m:t>𝑓</m:t>
                      </m:r>
                    </m:oMath>
                  </m:oMathPara>
                </a14:m>
                <a:endParaRPr lang="en-US" sz="2200" i="1" dirty="0">
                  <a:solidFill>
                    <a:srgbClr val="7030A0"/>
                  </a:solidFill>
                  <a:latin typeface="Times New Roman" panose="02020603050405020304" pitchFamily="18" charset="0"/>
                  <a:cs typeface="Times New Roman" panose="02020603050405020304" pitchFamily="18" charset="0"/>
                </a:endParaRPr>
              </a:p>
            </p:txBody>
          </p:sp>
        </mc:Choice>
        <mc:Fallback xmlns="">
          <p:sp>
            <p:nvSpPr>
              <p:cNvPr id="48" name="Text Box 13">
                <a:extLst>
                  <a:ext uri="{FF2B5EF4-FFF2-40B4-BE49-F238E27FC236}">
                    <a16:creationId xmlns:a16="http://schemas.microsoft.com/office/drawing/2014/main" id="{B33355FA-5441-394B-ABD6-47477BE66FE7}"/>
                  </a:ext>
                </a:extLst>
              </p:cNvPr>
              <p:cNvSpPr txBox="1">
                <a:spLocks noRot="1" noChangeAspect="1" noMove="1" noResize="1" noEditPoints="1" noAdjustHandles="1" noChangeArrowheads="1" noChangeShapeType="1" noTextEdit="1"/>
              </p:cNvSpPr>
              <p:nvPr/>
            </p:nvSpPr>
            <p:spPr bwMode="auto">
              <a:xfrm>
                <a:off x="2102714" y="3558260"/>
                <a:ext cx="418961" cy="430887"/>
              </a:xfrm>
              <a:prstGeom prst="rect">
                <a:avLst/>
              </a:prstGeom>
              <a:blipFill>
                <a:blip r:embed="rId10"/>
                <a:stretch>
                  <a:fillRect l="-8824" b="-17143"/>
                </a:stretch>
              </a:blipFill>
              <a:ln w="12700">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 Box 23">
                <a:extLst>
                  <a:ext uri="{FF2B5EF4-FFF2-40B4-BE49-F238E27FC236}">
                    <a16:creationId xmlns:a16="http://schemas.microsoft.com/office/drawing/2014/main" id="{F4FB2092-3937-B249-9C3B-18835C8F34C2}"/>
                  </a:ext>
                </a:extLst>
              </p:cNvPr>
              <p:cNvSpPr txBox="1">
                <a:spLocks noChangeArrowheads="1"/>
              </p:cNvSpPr>
              <p:nvPr/>
            </p:nvSpPr>
            <p:spPr bwMode="auto">
              <a:xfrm>
                <a:off x="4556738" y="2456874"/>
                <a:ext cx="396262" cy="430887"/>
              </a:xfrm>
              <a:prstGeom prst="rect">
                <a:avLst/>
              </a:prstGeom>
              <a:noFill/>
              <a:ln w="12700">
                <a:noFill/>
                <a:miter lim="800000"/>
                <a:headEnd/>
                <a:tailEnd/>
              </a:ln>
            </p:spPr>
            <p:txBody>
              <a:bodyPr wrap="none" anchor="ctr">
                <a:spAutoFit/>
              </a:bodyPr>
              <a:lstStyle/>
              <a:p>
                <a:pPr algn="ctr">
                  <a:spcBef>
                    <a:spcPct val="20000"/>
                  </a:spcBef>
                </a:pPr>
                <a14:m>
                  <m:oMathPara xmlns:m="http://schemas.openxmlformats.org/officeDocument/2006/math">
                    <m:oMathParaPr>
                      <m:jc m:val="centerGroup"/>
                    </m:oMathParaPr>
                    <m:oMath xmlns:m="http://schemas.openxmlformats.org/officeDocument/2006/math">
                      <m:r>
                        <a:rPr lang="en-US" sz="2200" i="1" dirty="0" smtClean="0">
                          <a:solidFill>
                            <a:srgbClr val="7030A0"/>
                          </a:solidFill>
                          <a:latin typeface="Cambria Math" panose="02040503050406030204" pitchFamily="18" charset="0"/>
                          <a:cs typeface="Times New Roman" panose="02020603050405020304" pitchFamily="18" charset="0"/>
                        </a:rPr>
                        <m:t>𝑧</m:t>
                      </m:r>
                    </m:oMath>
                  </m:oMathPara>
                </a14:m>
                <a:endParaRPr lang="en-US" sz="2200" i="1" dirty="0">
                  <a:solidFill>
                    <a:srgbClr val="7030A0"/>
                  </a:solidFill>
                  <a:latin typeface="Times New Roman" panose="02020603050405020304" pitchFamily="18" charset="0"/>
                  <a:cs typeface="Times New Roman" panose="02020603050405020304" pitchFamily="18" charset="0"/>
                </a:endParaRPr>
              </a:p>
            </p:txBody>
          </p:sp>
        </mc:Choice>
        <mc:Fallback xmlns="">
          <p:sp>
            <p:nvSpPr>
              <p:cNvPr id="49" name="Text Box 23">
                <a:extLst>
                  <a:ext uri="{FF2B5EF4-FFF2-40B4-BE49-F238E27FC236}">
                    <a16:creationId xmlns:a16="http://schemas.microsoft.com/office/drawing/2014/main" id="{F4FB2092-3937-B249-9C3B-18835C8F34C2}"/>
                  </a:ext>
                </a:extLst>
              </p:cNvPr>
              <p:cNvSpPr txBox="1">
                <a:spLocks noRot="1" noChangeAspect="1" noMove="1" noResize="1" noEditPoints="1" noAdjustHandles="1" noChangeArrowheads="1" noChangeShapeType="1" noTextEdit="1"/>
              </p:cNvSpPr>
              <p:nvPr/>
            </p:nvSpPr>
            <p:spPr bwMode="auto">
              <a:xfrm>
                <a:off x="4556738" y="2456874"/>
                <a:ext cx="396262" cy="430887"/>
              </a:xfrm>
              <a:prstGeom prst="rect">
                <a:avLst/>
              </a:prstGeom>
              <a:blipFill>
                <a:blip r:embed="rId11"/>
                <a:stretch>
                  <a:fillRect/>
                </a:stretch>
              </a:blipFill>
              <a:ln w="12700">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 Box 26">
                <a:extLst>
                  <a:ext uri="{FF2B5EF4-FFF2-40B4-BE49-F238E27FC236}">
                    <a16:creationId xmlns:a16="http://schemas.microsoft.com/office/drawing/2014/main" id="{9B971BB3-A5A2-FE4D-B018-A7CA57951D56}"/>
                  </a:ext>
                </a:extLst>
              </p:cNvPr>
              <p:cNvSpPr txBox="1">
                <a:spLocks noChangeArrowheads="1"/>
              </p:cNvSpPr>
              <p:nvPr/>
            </p:nvSpPr>
            <p:spPr bwMode="auto">
              <a:xfrm>
                <a:off x="4419600" y="990601"/>
                <a:ext cx="916186" cy="428317"/>
              </a:xfrm>
              <a:prstGeom prst="rect">
                <a:avLst/>
              </a:prstGeom>
              <a:noFill/>
              <a:ln w="12700">
                <a:noFill/>
                <a:miter lim="800000"/>
                <a:headEnd/>
                <a:tailEnd/>
              </a:ln>
            </p:spPr>
            <p:txBody>
              <a:bodyPr anchor="ctr">
                <a:spAutoFit/>
              </a:bodyPr>
              <a:lstStyle/>
              <a:p>
                <a:pPr algn="ctr">
                  <a:spcBef>
                    <a:spcPct val="20000"/>
                  </a:spcBef>
                </a:pPr>
                <a14:m>
                  <m:oMathPara xmlns:m="http://schemas.openxmlformats.org/officeDocument/2006/math">
                    <m:oMathParaPr>
                      <m:jc m:val="centerGroup"/>
                    </m:oMathParaPr>
                    <m:oMath xmlns:m="http://schemas.openxmlformats.org/officeDocument/2006/math">
                      <m:r>
                        <a:rPr lang="en-US" sz="2200" i="1" dirty="0" smtClean="0">
                          <a:solidFill>
                            <a:srgbClr val="7030A0"/>
                          </a:solidFill>
                          <a:latin typeface="Cambria Math" panose="02040503050406030204" pitchFamily="18" charset="0"/>
                          <a:cs typeface="Times New Roman" panose="02020603050405020304" pitchFamily="18" charset="0"/>
                        </a:rPr>
                        <m:t>𝑋</m:t>
                      </m:r>
                    </m:oMath>
                  </m:oMathPara>
                </a14:m>
                <a:endParaRPr lang="en-US" sz="2200" i="1" baseline="-25000" dirty="0">
                  <a:solidFill>
                    <a:srgbClr val="7030A0"/>
                  </a:solidFill>
                  <a:latin typeface="Times New Roman" panose="02020603050405020304" pitchFamily="18" charset="0"/>
                  <a:cs typeface="Times New Roman" panose="02020603050405020304" pitchFamily="18" charset="0"/>
                </a:endParaRPr>
              </a:p>
            </p:txBody>
          </p:sp>
        </mc:Choice>
        <mc:Fallback xmlns="">
          <p:sp>
            <p:nvSpPr>
              <p:cNvPr id="50" name="Text Box 26">
                <a:extLst>
                  <a:ext uri="{FF2B5EF4-FFF2-40B4-BE49-F238E27FC236}">
                    <a16:creationId xmlns:a16="http://schemas.microsoft.com/office/drawing/2014/main" id="{9B971BB3-A5A2-FE4D-B018-A7CA57951D56}"/>
                  </a:ext>
                </a:extLst>
              </p:cNvPr>
              <p:cNvSpPr txBox="1">
                <a:spLocks noRot="1" noChangeAspect="1" noMove="1" noResize="1" noEditPoints="1" noAdjustHandles="1" noChangeArrowheads="1" noChangeShapeType="1" noTextEdit="1"/>
              </p:cNvSpPr>
              <p:nvPr/>
            </p:nvSpPr>
            <p:spPr bwMode="auto">
              <a:xfrm>
                <a:off x="4419600" y="990601"/>
                <a:ext cx="916186" cy="428317"/>
              </a:xfrm>
              <a:prstGeom prst="rect">
                <a:avLst/>
              </a:prstGeom>
              <a:blipFill>
                <a:blip r:embed="rId12"/>
                <a:stretch>
                  <a:fillRect/>
                </a:stretch>
              </a:blipFill>
              <a:ln w="12700">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 Box 28">
                <a:extLst>
                  <a:ext uri="{FF2B5EF4-FFF2-40B4-BE49-F238E27FC236}">
                    <a16:creationId xmlns:a16="http://schemas.microsoft.com/office/drawing/2014/main" id="{0DC49B11-D23E-F542-B7EE-08ADE496E431}"/>
                  </a:ext>
                </a:extLst>
              </p:cNvPr>
              <p:cNvSpPr txBox="1">
                <a:spLocks noChangeArrowheads="1"/>
              </p:cNvSpPr>
              <p:nvPr/>
            </p:nvSpPr>
            <p:spPr bwMode="auto">
              <a:xfrm>
                <a:off x="3581400" y="3558260"/>
                <a:ext cx="418961" cy="430887"/>
              </a:xfrm>
              <a:prstGeom prst="rect">
                <a:avLst/>
              </a:prstGeom>
              <a:noFill/>
              <a:ln w="12700">
                <a:noFill/>
                <a:miter lim="800000"/>
                <a:headEnd/>
                <a:tailEnd/>
              </a:ln>
            </p:spPr>
            <p:txBody>
              <a:bodyPr wrap="none" anchor="ctr">
                <a:spAutoFit/>
              </a:bodyPr>
              <a:lstStyle/>
              <a:p>
                <a:pPr algn="ctr">
                  <a:spcBef>
                    <a:spcPct val="20000"/>
                  </a:spcBef>
                </a:pPr>
                <a14:m>
                  <m:oMathPara xmlns:m="http://schemas.openxmlformats.org/officeDocument/2006/math">
                    <m:oMathParaPr>
                      <m:jc m:val="centerGroup"/>
                    </m:oMathParaPr>
                    <m:oMath xmlns:m="http://schemas.openxmlformats.org/officeDocument/2006/math">
                      <m:r>
                        <a:rPr lang="en-US" sz="2200" i="1" dirty="0" smtClean="0">
                          <a:solidFill>
                            <a:srgbClr val="7030A0"/>
                          </a:solidFill>
                          <a:latin typeface="Cambria Math" panose="02040503050406030204" pitchFamily="18" charset="0"/>
                          <a:cs typeface="Times New Roman" panose="02020603050405020304" pitchFamily="18" charset="0"/>
                        </a:rPr>
                        <m:t>𝑓</m:t>
                      </m:r>
                    </m:oMath>
                  </m:oMathPara>
                </a14:m>
                <a:endParaRPr lang="en-US" sz="2200" i="1" dirty="0">
                  <a:solidFill>
                    <a:srgbClr val="7030A0"/>
                  </a:solidFill>
                  <a:latin typeface="Times New Roman" panose="02020603050405020304" pitchFamily="18" charset="0"/>
                  <a:cs typeface="Times New Roman" panose="02020603050405020304" pitchFamily="18" charset="0"/>
                </a:endParaRPr>
              </a:p>
            </p:txBody>
          </p:sp>
        </mc:Choice>
        <mc:Fallback xmlns="">
          <p:sp>
            <p:nvSpPr>
              <p:cNvPr id="51" name="Text Box 28">
                <a:extLst>
                  <a:ext uri="{FF2B5EF4-FFF2-40B4-BE49-F238E27FC236}">
                    <a16:creationId xmlns:a16="http://schemas.microsoft.com/office/drawing/2014/main" id="{0DC49B11-D23E-F542-B7EE-08ADE496E431}"/>
                  </a:ext>
                </a:extLst>
              </p:cNvPr>
              <p:cNvSpPr txBox="1">
                <a:spLocks noRot="1" noChangeAspect="1" noMove="1" noResize="1" noEditPoints="1" noAdjustHandles="1" noChangeArrowheads="1" noChangeShapeType="1" noTextEdit="1"/>
              </p:cNvSpPr>
              <p:nvPr/>
            </p:nvSpPr>
            <p:spPr bwMode="auto">
              <a:xfrm>
                <a:off x="3581400" y="3558260"/>
                <a:ext cx="418961" cy="430887"/>
              </a:xfrm>
              <a:prstGeom prst="rect">
                <a:avLst/>
              </a:prstGeom>
              <a:blipFill>
                <a:blip r:embed="rId13"/>
                <a:stretch>
                  <a:fillRect l="-8824" b="-17143"/>
                </a:stretch>
              </a:blipFill>
              <a:ln w="12700">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7A1A9726-27E3-574F-8FB1-CA0D814835E3}"/>
                  </a:ext>
                </a:extLst>
              </p:cNvPr>
              <p:cNvSpPr txBox="1"/>
              <p:nvPr/>
            </p:nvSpPr>
            <p:spPr>
              <a:xfrm>
                <a:off x="8440037" y="1219200"/>
                <a:ext cx="1237390" cy="9178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solidFill>
                                <a:srgbClr val="7030A0"/>
                              </a:solidFill>
                              <a:latin typeface="Cambria Math" panose="02040503050406030204" pitchFamily="18" charset="0"/>
                            </a:rPr>
                          </m:ctrlPr>
                        </m:fPr>
                        <m:num>
                          <m:r>
                            <a:rPr lang="en-US" sz="2800" b="0" i="1" smtClean="0">
                              <a:solidFill>
                                <a:srgbClr val="7030A0"/>
                              </a:solidFill>
                              <a:latin typeface="Cambria Math" panose="02040503050406030204" pitchFamily="18" charset="0"/>
                            </a:rPr>
                            <m:t>𝑥</m:t>
                          </m:r>
                          <m:r>
                            <a:rPr lang="en-US" sz="2800" b="0" i="1" smtClean="0">
                              <a:solidFill>
                                <a:srgbClr val="7030A0"/>
                              </a:solidFill>
                              <a:latin typeface="Cambria Math" panose="02040503050406030204" pitchFamily="18" charset="0"/>
                            </a:rPr>
                            <m:t>′</m:t>
                          </m:r>
                        </m:num>
                        <m:den>
                          <m:r>
                            <a:rPr lang="en-US" sz="2800" b="0" i="1" smtClean="0">
                              <a:solidFill>
                                <a:srgbClr val="7030A0"/>
                              </a:solidFill>
                              <a:latin typeface="Cambria Math" panose="02040503050406030204" pitchFamily="18" charset="0"/>
                            </a:rPr>
                            <m:t>𝑓</m:t>
                          </m:r>
                        </m:den>
                      </m:f>
                      <m:r>
                        <a:rPr lang="en-US" sz="2800" b="0" i="1" smtClean="0">
                          <a:solidFill>
                            <a:srgbClr val="7030A0"/>
                          </a:solidFill>
                          <a:latin typeface="Cambria Math" panose="02040503050406030204" pitchFamily="18" charset="0"/>
                        </a:rPr>
                        <m:t>=</m:t>
                      </m:r>
                      <m:f>
                        <m:fPr>
                          <m:ctrlPr>
                            <a:rPr lang="en-US" sz="2800" b="0" i="1" smtClean="0">
                              <a:solidFill>
                                <a:srgbClr val="7030A0"/>
                              </a:solidFill>
                              <a:latin typeface="Cambria Math" panose="02040503050406030204" pitchFamily="18" charset="0"/>
                            </a:rPr>
                          </m:ctrlPr>
                        </m:fPr>
                        <m:num>
                          <m:sSub>
                            <m:sSubPr>
                              <m:ctrlPr>
                                <a:rPr lang="en-US" sz="2800" b="0" i="1" smtClean="0">
                                  <a:solidFill>
                                    <a:srgbClr val="7030A0"/>
                                  </a:solidFill>
                                  <a:latin typeface="Cambria Math" panose="02040503050406030204" pitchFamily="18" charset="0"/>
                                </a:rPr>
                              </m:ctrlPr>
                            </m:sSubPr>
                            <m:e>
                              <m:r>
                                <a:rPr lang="en-US" sz="2800" b="0" i="1" smtClean="0">
                                  <a:solidFill>
                                    <a:srgbClr val="7030A0"/>
                                  </a:solidFill>
                                  <a:latin typeface="Cambria Math" panose="02040503050406030204" pitchFamily="18" charset="0"/>
                                </a:rPr>
                                <m:t>𝐵</m:t>
                              </m:r>
                            </m:e>
                            <m:sub>
                              <m:r>
                                <a:rPr lang="en-US" sz="2800" b="0" i="1" smtClean="0">
                                  <a:solidFill>
                                    <a:srgbClr val="7030A0"/>
                                  </a:solidFill>
                                  <a:latin typeface="Cambria Math" panose="02040503050406030204" pitchFamily="18" charset="0"/>
                                </a:rPr>
                                <m:t>2</m:t>
                              </m:r>
                            </m:sub>
                          </m:sSub>
                        </m:num>
                        <m:den>
                          <m:r>
                            <a:rPr lang="en-US" sz="2800" b="0" i="1" smtClean="0">
                              <a:solidFill>
                                <a:srgbClr val="7030A0"/>
                              </a:solidFill>
                              <a:latin typeface="Cambria Math" panose="02040503050406030204" pitchFamily="18" charset="0"/>
                            </a:rPr>
                            <m:t>𝑧</m:t>
                          </m:r>
                        </m:den>
                      </m:f>
                    </m:oMath>
                  </m:oMathPara>
                </a14:m>
                <a:endParaRPr lang="en-US" sz="2800" dirty="0">
                  <a:solidFill>
                    <a:srgbClr val="7030A0"/>
                  </a:solidFill>
                </a:endParaRPr>
              </a:p>
            </p:txBody>
          </p:sp>
        </mc:Choice>
        <mc:Fallback xmlns="">
          <p:sp>
            <p:nvSpPr>
              <p:cNvPr id="52" name="TextBox 51">
                <a:extLst>
                  <a:ext uri="{FF2B5EF4-FFF2-40B4-BE49-F238E27FC236}">
                    <a16:creationId xmlns:a16="http://schemas.microsoft.com/office/drawing/2014/main" id="{7A1A9726-27E3-574F-8FB1-CA0D814835E3}"/>
                  </a:ext>
                </a:extLst>
              </p:cNvPr>
              <p:cNvSpPr txBox="1">
                <a:spLocks noRot="1" noChangeAspect="1" noMove="1" noResize="1" noEditPoints="1" noAdjustHandles="1" noChangeArrowheads="1" noChangeShapeType="1" noTextEdit="1"/>
              </p:cNvSpPr>
              <p:nvPr/>
            </p:nvSpPr>
            <p:spPr>
              <a:xfrm>
                <a:off x="8440037" y="1219200"/>
                <a:ext cx="1237390" cy="917815"/>
              </a:xfrm>
              <a:prstGeom prst="rect">
                <a:avLst/>
              </a:prstGeom>
              <a:blipFill>
                <a:blip r:embed="rId14"/>
                <a:stretch>
                  <a:fillRect l="-6122" t="-1389"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169F57C8-FE16-1C45-A42B-811992911AC1}"/>
                  </a:ext>
                </a:extLst>
              </p:cNvPr>
              <p:cNvSpPr txBox="1"/>
              <p:nvPr/>
            </p:nvSpPr>
            <p:spPr>
              <a:xfrm>
                <a:off x="6315946" y="1239527"/>
                <a:ext cx="1153073" cy="8821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solidFill>
                                <a:srgbClr val="7030A0"/>
                              </a:solidFill>
                              <a:latin typeface="Cambria Math" panose="02040503050406030204" pitchFamily="18" charset="0"/>
                            </a:rPr>
                          </m:ctrlPr>
                        </m:fPr>
                        <m:num>
                          <m:r>
                            <a:rPr lang="en-US" sz="2800" b="0" i="1" smtClean="0">
                              <a:solidFill>
                                <a:srgbClr val="7030A0"/>
                              </a:solidFill>
                              <a:latin typeface="Cambria Math" panose="02040503050406030204" pitchFamily="18" charset="0"/>
                            </a:rPr>
                            <m:t>𝑥</m:t>
                          </m:r>
                        </m:num>
                        <m:den>
                          <m:r>
                            <a:rPr lang="en-US" sz="2800" b="0" i="1" smtClean="0">
                              <a:solidFill>
                                <a:srgbClr val="7030A0"/>
                              </a:solidFill>
                              <a:latin typeface="Cambria Math" panose="02040503050406030204" pitchFamily="18" charset="0"/>
                            </a:rPr>
                            <m:t>𝑓</m:t>
                          </m:r>
                        </m:den>
                      </m:f>
                      <m:r>
                        <a:rPr lang="en-US" sz="2800" b="0" i="1" smtClean="0">
                          <a:solidFill>
                            <a:srgbClr val="7030A0"/>
                          </a:solidFill>
                          <a:latin typeface="Cambria Math" panose="02040503050406030204" pitchFamily="18" charset="0"/>
                        </a:rPr>
                        <m:t>=</m:t>
                      </m:r>
                      <m:f>
                        <m:fPr>
                          <m:ctrlPr>
                            <a:rPr lang="en-US" sz="2800" b="0" i="1" smtClean="0">
                              <a:solidFill>
                                <a:srgbClr val="7030A0"/>
                              </a:solidFill>
                              <a:latin typeface="Cambria Math" panose="02040503050406030204" pitchFamily="18" charset="0"/>
                            </a:rPr>
                          </m:ctrlPr>
                        </m:fPr>
                        <m:num>
                          <m:sSub>
                            <m:sSubPr>
                              <m:ctrlPr>
                                <a:rPr lang="en-US" sz="2800" b="0" i="1" smtClean="0">
                                  <a:solidFill>
                                    <a:srgbClr val="7030A0"/>
                                  </a:solidFill>
                                  <a:latin typeface="Cambria Math" panose="02040503050406030204" pitchFamily="18" charset="0"/>
                                </a:rPr>
                              </m:ctrlPr>
                            </m:sSubPr>
                            <m:e>
                              <m:r>
                                <a:rPr lang="en-US" sz="2800" b="0" i="1" smtClean="0">
                                  <a:solidFill>
                                    <a:srgbClr val="7030A0"/>
                                  </a:solidFill>
                                  <a:latin typeface="Cambria Math" panose="02040503050406030204" pitchFamily="18" charset="0"/>
                                </a:rPr>
                                <m:t>𝐵</m:t>
                              </m:r>
                            </m:e>
                            <m:sub>
                              <m:r>
                                <a:rPr lang="en-US" sz="2800" b="0" i="1" smtClean="0">
                                  <a:solidFill>
                                    <a:srgbClr val="7030A0"/>
                                  </a:solidFill>
                                  <a:latin typeface="Cambria Math" panose="02040503050406030204" pitchFamily="18" charset="0"/>
                                </a:rPr>
                                <m:t>1</m:t>
                              </m:r>
                            </m:sub>
                          </m:sSub>
                        </m:num>
                        <m:den>
                          <m:r>
                            <a:rPr lang="en-US" sz="2800" b="0" i="1" smtClean="0">
                              <a:solidFill>
                                <a:srgbClr val="7030A0"/>
                              </a:solidFill>
                              <a:latin typeface="Cambria Math" panose="02040503050406030204" pitchFamily="18" charset="0"/>
                            </a:rPr>
                            <m:t>𝑧</m:t>
                          </m:r>
                        </m:den>
                      </m:f>
                    </m:oMath>
                  </m:oMathPara>
                </a14:m>
                <a:endParaRPr lang="en-US" sz="2800" dirty="0">
                  <a:solidFill>
                    <a:srgbClr val="7030A0"/>
                  </a:solidFill>
                </a:endParaRPr>
              </a:p>
            </p:txBody>
          </p:sp>
        </mc:Choice>
        <mc:Fallback xmlns="">
          <p:sp>
            <p:nvSpPr>
              <p:cNvPr id="53" name="TextBox 52">
                <a:extLst>
                  <a:ext uri="{FF2B5EF4-FFF2-40B4-BE49-F238E27FC236}">
                    <a16:creationId xmlns:a16="http://schemas.microsoft.com/office/drawing/2014/main" id="{169F57C8-FE16-1C45-A42B-811992911AC1}"/>
                  </a:ext>
                </a:extLst>
              </p:cNvPr>
              <p:cNvSpPr txBox="1">
                <a:spLocks noRot="1" noChangeAspect="1" noMove="1" noResize="1" noEditPoints="1" noAdjustHandles="1" noChangeArrowheads="1" noChangeShapeType="1" noTextEdit="1"/>
              </p:cNvSpPr>
              <p:nvPr/>
            </p:nvSpPr>
            <p:spPr>
              <a:xfrm>
                <a:off x="6315946" y="1239527"/>
                <a:ext cx="1153073" cy="882165"/>
              </a:xfrm>
              <a:prstGeom prst="rect">
                <a:avLst/>
              </a:prstGeom>
              <a:blipFill>
                <a:blip r:embed="rId15"/>
                <a:stretch>
                  <a:fillRect l="-8696" b="-1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A4A7CEA0-ABF7-AE49-B97A-280A9390354E}"/>
                  </a:ext>
                </a:extLst>
              </p:cNvPr>
              <p:cNvSpPr/>
              <p:nvPr/>
            </p:nvSpPr>
            <p:spPr>
              <a:xfrm>
                <a:off x="6823031" y="2741796"/>
                <a:ext cx="2856936" cy="10101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800" i="1" smtClean="0">
                              <a:solidFill>
                                <a:srgbClr val="7030A0"/>
                              </a:solidFill>
                              <a:latin typeface="Cambria Math" panose="02040503050406030204" pitchFamily="18" charset="0"/>
                            </a:rPr>
                          </m:ctrlPr>
                        </m:fPr>
                        <m:num>
                          <m:r>
                            <a:rPr lang="en-US" sz="2800" i="1">
                              <a:solidFill>
                                <a:srgbClr val="7030A0"/>
                              </a:solidFill>
                              <a:latin typeface="Cambria Math" panose="02040503050406030204" pitchFamily="18" charset="0"/>
                            </a:rPr>
                            <m:t>𝑥</m:t>
                          </m:r>
                          <m:r>
                            <a:rPr lang="en-US" sz="2800" i="1">
                              <a:solidFill>
                                <a:srgbClr val="7030A0"/>
                              </a:solidFill>
                              <a:latin typeface="Cambria Math" panose="02040503050406030204" pitchFamily="18" charset="0"/>
                            </a:rPr>
                            <m:t>−</m:t>
                          </m:r>
                          <m:r>
                            <a:rPr lang="en-US" sz="2800" i="1">
                              <a:solidFill>
                                <a:srgbClr val="7030A0"/>
                              </a:solidFill>
                              <a:latin typeface="Cambria Math" panose="02040503050406030204" pitchFamily="18" charset="0"/>
                            </a:rPr>
                            <m:t>𝑥</m:t>
                          </m:r>
                          <m:r>
                            <a:rPr lang="en-US" sz="2800" i="1">
                              <a:solidFill>
                                <a:srgbClr val="7030A0"/>
                              </a:solidFill>
                              <a:latin typeface="Cambria Math" panose="02040503050406030204" pitchFamily="18" charset="0"/>
                            </a:rPr>
                            <m:t>′</m:t>
                          </m:r>
                        </m:num>
                        <m:den>
                          <m:r>
                            <a:rPr lang="en-US" sz="2800" i="1">
                              <a:solidFill>
                                <a:srgbClr val="7030A0"/>
                              </a:solidFill>
                              <a:latin typeface="Cambria Math" panose="02040503050406030204" pitchFamily="18" charset="0"/>
                            </a:rPr>
                            <m:t>𝑓</m:t>
                          </m:r>
                        </m:den>
                      </m:f>
                      <m:r>
                        <a:rPr lang="en-US" sz="2800" i="1">
                          <a:solidFill>
                            <a:srgbClr val="7030A0"/>
                          </a:solidFill>
                          <a:latin typeface="Cambria Math" panose="02040503050406030204" pitchFamily="18" charset="0"/>
                        </a:rPr>
                        <m:t>=</m:t>
                      </m:r>
                      <m:f>
                        <m:fPr>
                          <m:ctrlPr>
                            <a:rPr lang="en-US" sz="2800" i="1">
                              <a:solidFill>
                                <a:srgbClr val="7030A0"/>
                              </a:solidFill>
                              <a:latin typeface="Cambria Math" panose="02040503050406030204" pitchFamily="18" charset="0"/>
                            </a:rPr>
                          </m:ctrlPr>
                        </m:fPr>
                        <m:num>
                          <m:sSub>
                            <m:sSubPr>
                              <m:ctrlPr>
                                <a:rPr lang="en-US" sz="2800" i="1">
                                  <a:solidFill>
                                    <a:srgbClr val="7030A0"/>
                                  </a:solidFill>
                                  <a:latin typeface="Cambria Math" panose="02040503050406030204" pitchFamily="18" charset="0"/>
                                </a:rPr>
                              </m:ctrlPr>
                            </m:sSubPr>
                            <m:e>
                              <m:r>
                                <a:rPr lang="en-US" sz="2800" i="1">
                                  <a:solidFill>
                                    <a:srgbClr val="7030A0"/>
                                  </a:solidFill>
                                  <a:latin typeface="Cambria Math" panose="02040503050406030204" pitchFamily="18" charset="0"/>
                                </a:rPr>
                                <m:t>𝐵</m:t>
                              </m:r>
                            </m:e>
                            <m:sub>
                              <m:r>
                                <a:rPr lang="en-US" sz="2800" i="1">
                                  <a:solidFill>
                                    <a:srgbClr val="7030A0"/>
                                  </a:solidFill>
                                  <a:latin typeface="Cambria Math" panose="02040503050406030204" pitchFamily="18" charset="0"/>
                                </a:rPr>
                                <m:t>1</m:t>
                              </m:r>
                            </m:sub>
                          </m:sSub>
                          <m:r>
                            <a:rPr lang="en-US" sz="2800" b="0" i="1" smtClean="0">
                              <a:solidFill>
                                <a:srgbClr val="7030A0"/>
                              </a:solidFill>
                              <a:latin typeface="Cambria Math" panose="02040503050406030204" pitchFamily="18" charset="0"/>
                            </a:rPr>
                            <m:t>−</m:t>
                          </m:r>
                          <m:sSub>
                            <m:sSubPr>
                              <m:ctrlPr>
                                <a:rPr lang="en-US" sz="2800" i="1">
                                  <a:solidFill>
                                    <a:srgbClr val="7030A0"/>
                                  </a:solidFill>
                                  <a:latin typeface="Cambria Math" panose="02040503050406030204" pitchFamily="18" charset="0"/>
                                </a:rPr>
                              </m:ctrlPr>
                            </m:sSubPr>
                            <m:e>
                              <m:r>
                                <a:rPr lang="en-US" sz="2800" i="1">
                                  <a:solidFill>
                                    <a:srgbClr val="7030A0"/>
                                  </a:solidFill>
                                  <a:latin typeface="Cambria Math" panose="02040503050406030204" pitchFamily="18" charset="0"/>
                                </a:rPr>
                                <m:t>𝐵</m:t>
                              </m:r>
                            </m:e>
                            <m:sub>
                              <m:r>
                                <a:rPr lang="en-US" sz="2800" i="1">
                                  <a:solidFill>
                                    <a:srgbClr val="7030A0"/>
                                  </a:solidFill>
                                  <a:latin typeface="Cambria Math" panose="02040503050406030204" pitchFamily="18" charset="0"/>
                                </a:rPr>
                                <m:t>2</m:t>
                              </m:r>
                            </m:sub>
                          </m:sSub>
                        </m:num>
                        <m:den>
                          <m:r>
                            <a:rPr lang="en-US" sz="2800" i="1">
                              <a:solidFill>
                                <a:srgbClr val="7030A0"/>
                              </a:solidFill>
                              <a:latin typeface="Cambria Math" panose="02040503050406030204" pitchFamily="18" charset="0"/>
                            </a:rPr>
                            <m:t>𝑧</m:t>
                          </m:r>
                        </m:den>
                      </m:f>
                    </m:oMath>
                  </m:oMathPara>
                </a14:m>
                <a:endParaRPr lang="en-US" sz="2800" dirty="0"/>
              </a:p>
            </p:txBody>
          </p:sp>
        </mc:Choice>
        <mc:Fallback xmlns="">
          <p:sp>
            <p:nvSpPr>
              <p:cNvPr id="2" name="Rectangle 1">
                <a:extLst>
                  <a:ext uri="{FF2B5EF4-FFF2-40B4-BE49-F238E27FC236}">
                    <a16:creationId xmlns:a16="http://schemas.microsoft.com/office/drawing/2014/main" id="{A4A7CEA0-ABF7-AE49-B97A-280A9390354E}"/>
                  </a:ext>
                </a:extLst>
              </p:cNvPr>
              <p:cNvSpPr>
                <a:spLocks noRot="1" noChangeAspect="1" noMove="1" noResize="1" noEditPoints="1" noAdjustHandles="1" noChangeArrowheads="1" noChangeShapeType="1" noTextEdit="1"/>
              </p:cNvSpPr>
              <p:nvPr/>
            </p:nvSpPr>
            <p:spPr>
              <a:xfrm>
                <a:off x="6823031" y="2741796"/>
                <a:ext cx="2856936" cy="1010148"/>
              </a:xfrm>
              <a:prstGeom prst="rect">
                <a:avLst/>
              </a:prstGeom>
              <a:blipFill>
                <a:blip r:embed="rId16"/>
                <a:stretch>
                  <a:fillRect b="-101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FD65C1C2-EC34-8643-A89F-B41AF0E98221}"/>
                  </a:ext>
                </a:extLst>
              </p:cNvPr>
              <p:cNvSpPr txBox="1"/>
              <p:nvPr/>
            </p:nvSpPr>
            <p:spPr>
              <a:xfrm>
                <a:off x="7199509" y="4029036"/>
                <a:ext cx="1921680" cy="8163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solidFill>
                            <a:srgbClr val="7030A0"/>
                          </a:solidFill>
                          <a:latin typeface="Cambria Math" panose="02040503050406030204" pitchFamily="18" charset="0"/>
                        </a:rPr>
                        <m:t>𝑥</m:t>
                      </m:r>
                      <m:r>
                        <a:rPr lang="en-US" sz="2800" b="0" i="1" smtClean="0">
                          <a:solidFill>
                            <a:srgbClr val="7030A0"/>
                          </a:solidFill>
                          <a:latin typeface="Cambria Math" panose="02040503050406030204" pitchFamily="18" charset="0"/>
                        </a:rPr>
                        <m:t>−</m:t>
                      </m:r>
                      <m:r>
                        <a:rPr lang="en-US" sz="2800" b="0" i="1" smtClean="0">
                          <a:solidFill>
                            <a:srgbClr val="7030A0"/>
                          </a:solidFill>
                          <a:latin typeface="Cambria Math" panose="02040503050406030204" pitchFamily="18" charset="0"/>
                        </a:rPr>
                        <m:t>𝑥</m:t>
                      </m:r>
                      <m:r>
                        <a:rPr lang="en-US" sz="2800" b="0" i="1" smtClean="0">
                          <a:solidFill>
                            <a:srgbClr val="7030A0"/>
                          </a:solidFill>
                          <a:latin typeface="Cambria Math" panose="02040503050406030204" pitchFamily="18" charset="0"/>
                        </a:rPr>
                        <m:t>′=</m:t>
                      </m:r>
                      <m:f>
                        <m:fPr>
                          <m:ctrlPr>
                            <a:rPr lang="en-US" sz="2800" b="0" i="1" smtClean="0">
                              <a:solidFill>
                                <a:srgbClr val="7030A0"/>
                              </a:solidFill>
                              <a:latin typeface="Cambria Math" panose="02040503050406030204" pitchFamily="18" charset="0"/>
                            </a:rPr>
                          </m:ctrlPr>
                        </m:fPr>
                        <m:num>
                          <m:r>
                            <a:rPr lang="en-US" sz="2800" b="0" i="1" smtClean="0">
                              <a:solidFill>
                                <a:srgbClr val="7030A0"/>
                              </a:solidFill>
                              <a:latin typeface="Cambria Math" panose="02040503050406030204" pitchFamily="18" charset="0"/>
                            </a:rPr>
                            <m:t>𝑓𝐵</m:t>
                          </m:r>
                        </m:num>
                        <m:den>
                          <m:r>
                            <a:rPr lang="en-US" sz="2800" b="0" i="1" smtClean="0">
                              <a:solidFill>
                                <a:srgbClr val="7030A0"/>
                              </a:solidFill>
                              <a:latin typeface="Cambria Math" panose="02040503050406030204" pitchFamily="18" charset="0"/>
                            </a:rPr>
                            <m:t>𝑧</m:t>
                          </m:r>
                        </m:den>
                      </m:f>
                    </m:oMath>
                  </m:oMathPara>
                </a14:m>
                <a:endParaRPr lang="en-US" sz="2800" dirty="0">
                  <a:solidFill>
                    <a:srgbClr val="7030A0"/>
                  </a:solidFill>
                </a:endParaRPr>
              </a:p>
            </p:txBody>
          </p:sp>
        </mc:Choice>
        <mc:Fallback xmlns="">
          <p:sp>
            <p:nvSpPr>
              <p:cNvPr id="54" name="TextBox 53">
                <a:extLst>
                  <a:ext uri="{FF2B5EF4-FFF2-40B4-BE49-F238E27FC236}">
                    <a16:creationId xmlns:a16="http://schemas.microsoft.com/office/drawing/2014/main" id="{FD65C1C2-EC34-8643-A89F-B41AF0E98221}"/>
                  </a:ext>
                </a:extLst>
              </p:cNvPr>
              <p:cNvSpPr txBox="1">
                <a:spLocks noRot="1" noChangeAspect="1" noMove="1" noResize="1" noEditPoints="1" noAdjustHandles="1" noChangeArrowheads="1" noChangeShapeType="1" noTextEdit="1"/>
              </p:cNvSpPr>
              <p:nvPr/>
            </p:nvSpPr>
            <p:spPr>
              <a:xfrm>
                <a:off x="7199509" y="4029036"/>
                <a:ext cx="1921680" cy="816314"/>
              </a:xfrm>
              <a:prstGeom prst="rect">
                <a:avLst/>
              </a:prstGeom>
              <a:blipFill>
                <a:blip r:embed="rId17"/>
                <a:stretch>
                  <a:fillRect l="-1316" t="-1515" r="-4605" b="-7576"/>
                </a:stretch>
              </a:blipFill>
            </p:spPr>
            <p:txBody>
              <a:bodyPr/>
              <a:lstStyle/>
              <a:p>
                <a:r>
                  <a:rPr lang="en-US">
                    <a:noFill/>
                  </a:rPr>
                  <a:t> </a:t>
                </a:r>
              </a:p>
            </p:txBody>
          </p:sp>
        </mc:Fallback>
      </mc:AlternateContent>
      <p:sp>
        <p:nvSpPr>
          <p:cNvPr id="35" name="Triangle 34">
            <a:extLst>
              <a:ext uri="{FF2B5EF4-FFF2-40B4-BE49-F238E27FC236}">
                <a16:creationId xmlns:a16="http://schemas.microsoft.com/office/drawing/2014/main" id="{592FD029-98A4-3C47-BE5A-BC3345845C23}"/>
              </a:ext>
            </a:extLst>
          </p:cNvPr>
          <p:cNvSpPr/>
          <p:nvPr/>
        </p:nvSpPr>
        <p:spPr bwMode="auto">
          <a:xfrm flipV="1">
            <a:off x="2514600" y="3428998"/>
            <a:ext cx="622088" cy="703569"/>
          </a:xfrm>
          <a:prstGeom prst="triangle">
            <a:avLst>
              <a:gd name="adj" fmla="val 0"/>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36" name="Triangle 35">
            <a:extLst>
              <a:ext uri="{FF2B5EF4-FFF2-40B4-BE49-F238E27FC236}">
                <a16:creationId xmlns:a16="http://schemas.microsoft.com/office/drawing/2014/main" id="{0D22B320-B031-DE42-BB9B-2C3D08E6FCF5}"/>
              </a:ext>
            </a:extLst>
          </p:cNvPr>
          <p:cNvSpPr/>
          <p:nvPr/>
        </p:nvSpPr>
        <p:spPr bwMode="auto">
          <a:xfrm flipH="1">
            <a:off x="2549024" y="1472893"/>
            <a:ext cx="2307732" cy="2617683"/>
          </a:xfrm>
          <a:prstGeom prst="triangle">
            <a:avLst>
              <a:gd name="adj" fmla="val 0"/>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55" name="Triangle 54">
            <a:extLst>
              <a:ext uri="{FF2B5EF4-FFF2-40B4-BE49-F238E27FC236}">
                <a16:creationId xmlns:a16="http://schemas.microsoft.com/office/drawing/2014/main" id="{111437CC-3C30-3F43-B134-19085C34ECC1}"/>
              </a:ext>
            </a:extLst>
          </p:cNvPr>
          <p:cNvSpPr/>
          <p:nvPr/>
        </p:nvSpPr>
        <p:spPr bwMode="auto">
          <a:xfrm flipV="1">
            <a:off x="3978207" y="3424784"/>
            <a:ext cx="225282" cy="703569"/>
          </a:xfrm>
          <a:prstGeom prst="triangle">
            <a:avLst>
              <a:gd name="adj" fmla="val 0"/>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56" name="Triangle 55">
            <a:extLst>
              <a:ext uri="{FF2B5EF4-FFF2-40B4-BE49-F238E27FC236}">
                <a16:creationId xmlns:a16="http://schemas.microsoft.com/office/drawing/2014/main" id="{3E626119-C647-0244-933A-BF94A3F32CEF}"/>
              </a:ext>
            </a:extLst>
          </p:cNvPr>
          <p:cNvSpPr/>
          <p:nvPr/>
        </p:nvSpPr>
        <p:spPr bwMode="auto">
          <a:xfrm flipH="1">
            <a:off x="4014942" y="1480178"/>
            <a:ext cx="835717" cy="2617683"/>
          </a:xfrm>
          <a:prstGeom prst="triangle">
            <a:avLst>
              <a:gd name="adj" fmla="val 0"/>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C093FA0D-2C80-DF43-979C-9F418C14F9E7}"/>
                  </a:ext>
                </a:extLst>
              </p:cNvPr>
              <p:cNvSpPr txBox="1"/>
              <p:nvPr/>
            </p:nvSpPr>
            <p:spPr>
              <a:xfrm>
                <a:off x="7331083" y="5306434"/>
                <a:ext cx="1658531" cy="8190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C00000"/>
                          </a:solidFill>
                          <a:latin typeface="Cambria Math" panose="02040503050406030204" pitchFamily="18" charset="0"/>
                        </a:rPr>
                        <m:t>𝑧</m:t>
                      </m:r>
                      <m:r>
                        <a:rPr lang="en-US" sz="2800" b="0" i="1" smtClean="0">
                          <a:solidFill>
                            <a:srgbClr val="C00000"/>
                          </a:solidFill>
                          <a:latin typeface="Cambria Math" panose="02040503050406030204" pitchFamily="18" charset="0"/>
                        </a:rPr>
                        <m:t>=</m:t>
                      </m:r>
                      <m:f>
                        <m:fPr>
                          <m:ctrlPr>
                            <a:rPr lang="en-US" sz="2800" b="0" i="1" smtClean="0">
                              <a:solidFill>
                                <a:srgbClr val="C00000"/>
                              </a:solidFill>
                              <a:latin typeface="Cambria Math" panose="02040503050406030204" pitchFamily="18" charset="0"/>
                            </a:rPr>
                          </m:ctrlPr>
                        </m:fPr>
                        <m:num>
                          <m:r>
                            <a:rPr lang="en-US" sz="2800" b="0" i="1" smtClean="0">
                              <a:solidFill>
                                <a:srgbClr val="C00000"/>
                              </a:solidFill>
                              <a:latin typeface="Cambria Math" panose="02040503050406030204" pitchFamily="18" charset="0"/>
                            </a:rPr>
                            <m:t>𝑓𝐵</m:t>
                          </m:r>
                        </m:num>
                        <m:den>
                          <m:r>
                            <a:rPr lang="en-US" sz="2800" i="1">
                              <a:solidFill>
                                <a:srgbClr val="C00000"/>
                              </a:solidFill>
                              <a:latin typeface="Cambria Math" panose="02040503050406030204" pitchFamily="18" charset="0"/>
                            </a:rPr>
                            <m:t>𝑥</m:t>
                          </m:r>
                          <m:r>
                            <a:rPr lang="en-US" sz="2800" i="1">
                              <a:solidFill>
                                <a:srgbClr val="C00000"/>
                              </a:solidFill>
                              <a:latin typeface="Cambria Math" panose="02040503050406030204" pitchFamily="18" charset="0"/>
                            </a:rPr>
                            <m:t>−</m:t>
                          </m:r>
                          <m:r>
                            <a:rPr lang="en-US" sz="2800" i="1">
                              <a:solidFill>
                                <a:srgbClr val="C00000"/>
                              </a:solidFill>
                              <a:latin typeface="Cambria Math" panose="02040503050406030204" pitchFamily="18" charset="0"/>
                            </a:rPr>
                            <m:t>𝑥</m:t>
                          </m:r>
                          <m:r>
                            <a:rPr lang="en-US" sz="2800" i="1">
                              <a:solidFill>
                                <a:srgbClr val="C00000"/>
                              </a:solidFill>
                              <a:latin typeface="Cambria Math" panose="02040503050406030204" pitchFamily="18" charset="0"/>
                            </a:rPr>
                            <m:t>′</m:t>
                          </m:r>
                        </m:den>
                      </m:f>
                    </m:oMath>
                  </m:oMathPara>
                </a14:m>
                <a:endParaRPr lang="en-US" sz="2800" dirty="0">
                  <a:solidFill>
                    <a:srgbClr val="C00000"/>
                  </a:solidFill>
                </a:endParaRPr>
              </a:p>
            </p:txBody>
          </p:sp>
        </mc:Choice>
        <mc:Fallback xmlns="">
          <p:sp>
            <p:nvSpPr>
              <p:cNvPr id="57" name="TextBox 56">
                <a:extLst>
                  <a:ext uri="{FF2B5EF4-FFF2-40B4-BE49-F238E27FC236}">
                    <a16:creationId xmlns:a16="http://schemas.microsoft.com/office/drawing/2014/main" id="{C093FA0D-2C80-DF43-979C-9F418C14F9E7}"/>
                  </a:ext>
                </a:extLst>
              </p:cNvPr>
              <p:cNvSpPr txBox="1">
                <a:spLocks noRot="1" noChangeAspect="1" noMove="1" noResize="1" noEditPoints="1" noAdjustHandles="1" noChangeArrowheads="1" noChangeShapeType="1" noTextEdit="1"/>
              </p:cNvSpPr>
              <p:nvPr/>
            </p:nvSpPr>
            <p:spPr>
              <a:xfrm>
                <a:off x="7331083" y="5306434"/>
                <a:ext cx="1658531" cy="819070"/>
              </a:xfrm>
              <a:prstGeom prst="rect">
                <a:avLst/>
              </a:prstGeom>
              <a:blipFill>
                <a:blip r:embed="rId18"/>
                <a:stretch>
                  <a:fillRect l="-758" t="-1538" r="-4545" b="-15385"/>
                </a:stretch>
              </a:blipFill>
            </p:spPr>
            <p:txBody>
              <a:bodyPr/>
              <a:lstStyle/>
              <a:p>
                <a:r>
                  <a:rPr lang="en-US">
                    <a:noFill/>
                  </a:rPr>
                  <a:t> </a:t>
                </a:r>
              </a:p>
            </p:txBody>
          </p:sp>
        </mc:Fallback>
      </mc:AlternateContent>
    </p:spTree>
    <p:extLst>
      <p:ext uri="{BB962C8B-B14F-4D97-AF65-F5344CB8AC3E}">
        <p14:creationId xmlns:p14="http://schemas.microsoft.com/office/powerpoint/2010/main" val="6372653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5"/>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3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55"/>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5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3" grpId="0" animBg="1"/>
      <p:bldP spid="41" grpId="0"/>
      <p:bldP spid="42" grpId="0"/>
      <p:bldP spid="52" grpId="0"/>
      <p:bldP spid="53" grpId="0"/>
      <p:bldP spid="2" grpId="0"/>
      <p:bldP spid="54" grpId="0"/>
      <p:bldP spid="35" grpId="0" animBg="1"/>
      <p:bldP spid="35" grpId="1" animBg="1"/>
      <p:bldP spid="36" grpId="0" animBg="1"/>
      <p:bldP spid="36" grpId="1" animBg="1"/>
      <p:bldP spid="55" grpId="0" animBg="1"/>
      <p:bldP spid="55" grpId="1" animBg="1"/>
      <p:bldP spid="56" grpId="0" animBg="1"/>
      <p:bldP spid="56" grpId="1" animBg="1"/>
      <p:bldP spid="5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838AD-75A0-C446-8AF5-31C2017E9AED}"/>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8B945E9B-8AC1-B045-91DD-71B9003EE84A}"/>
              </a:ext>
            </a:extLst>
          </p:cNvPr>
          <p:cNvSpPr>
            <a:spLocks noGrp="1"/>
          </p:cNvSpPr>
          <p:nvPr>
            <p:ph idx="1"/>
          </p:nvPr>
        </p:nvSpPr>
        <p:spPr/>
        <p:txBody>
          <a:bodyPr/>
          <a:lstStyle/>
          <a:p>
            <a:pPr>
              <a:buFont typeface="Arial" panose="020B0604020202020204" pitchFamily="34" charset="0"/>
              <a:buChar char="•"/>
            </a:pPr>
            <a:r>
              <a:rPr lang="en-US" sz="2800" dirty="0"/>
              <a:t>Motivation and history</a:t>
            </a:r>
          </a:p>
          <a:p>
            <a:pPr>
              <a:buFont typeface="Arial" panose="020B0604020202020204" pitchFamily="34" charset="0"/>
              <a:buChar char="•"/>
            </a:pPr>
            <a:r>
              <a:rPr lang="en-US" sz="2800" dirty="0"/>
              <a:t>Basic two-view stereo setup</a:t>
            </a:r>
          </a:p>
          <a:p>
            <a:pPr>
              <a:buFont typeface="Arial" panose="020B0604020202020204" pitchFamily="34" charset="0"/>
              <a:buChar char="•"/>
            </a:pPr>
            <a:r>
              <a:rPr lang="en-US" sz="2800" dirty="0"/>
              <a:t>Local stereo matching algorithm</a:t>
            </a:r>
          </a:p>
          <a:p>
            <a:pPr>
              <a:buFont typeface="Arial" panose="020B0604020202020204" pitchFamily="34" charset="0"/>
              <a:buChar char="•"/>
            </a:pPr>
            <a:r>
              <a:rPr lang="en-US" sz="2800" dirty="0"/>
              <a:t>Beyond local stereo matching</a:t>
            </a:r>
          </a:p>
          <a:p>
            <a:pPr>
              <a:buFont typeface="Arial" panose="020B0604020202020204" pitchFamily="34" charset="0"/>
              <a:buChar char="•"/>
            </a:pPr>
            <a:r>
              <a:rPr lang="en-US" sz="2800" dirty="0"/>
              <a:t>Active stereo with structured light</a:t>
            </a:r>
          </a:p>
          <a:p>
            <a:pPr>
              <a:buFont typeface="Arial" panose="020B0604020202020204" pitchFamily="34" charset="0"/>
              <a:buChar char="•"/>
            </a:pPr>
            <a:endParaRPr lang="en-US" sz="2800" dirty="0"/>
          </a:p>
          <a:p>
            <a:pPr>
              <a:buFont typeface="Arial" panose="020B0604020202020204" pitchFamily="34" charset="0"/>
              <a:buChar char="•"/>
            </a:pPr>
            <a:endParaRPr lang="en-US" sz="2800" dirty="0"/>
          </a:p>
        </p:txBody>
      </p:sp>
    </p:spTree>
    <p:extLst>
      <p:ext uri="{BB962C8B-B14F-4D97-AF65-F5344CB8AC3E}">
        <p14:creationId xmlns:p14="http://schemas.microsoft.com/office/powerpoint/2010/main" val="7861024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90" name="Line 3">
            <a:extLst>
              <a:ext uri="{FF2B5EF4-FFF2-40B4-BE49-F238E27FC236}">
                <a16:creationId xmlns:a16="http://schemas.microsoft.com/office/drawing/2014/main" id="{4BC76F45-C278-6F4B-B4ED-9D510A9A34F8}"/>
              </a:ext>
            </a:extLst>
          </p:cNvPr>
          <p:cNvSpPr>
            <a:spLocks noChangeShapeType="1"/>
          </p:cNvSpPr>
          <p:nvPr/>
        </p:nvSpPr>
        <p:spPr bwMode="auto">
          <a:xfrm flipH="1">
            <a:off x="2365376" y="1935164"/>
            <a:ext cx="1292225" cy="22129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591" name="Line 4">
            <a:extLst>
              <a:ext uri="{FF2B5EF4-FFF2-40B4-BE49-F238E27FC236}">
                <a16:creationId xmlns:a16="http://schemas.microsoft.com/office/drawing/2014/main" id="{F33A6319-2BC1-9344-9FC8-AB7389D3792D}"/>
              </a:ext>
            </a:extLst>
          </p:cNvPr>
          <p:cNvSpPr>
            <a:spLocks noChangeShapeType="1"/>
          </p:cNvSpPr>
          <p:nvPr/>
        </p:nvSpPr>
        <p:spPr bwMode="auto">
          <a:xfrm flipH="1">
            <a:off x="2365376" y="2163764"/>
            <a:ext cx="1673225" cy="19843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592" name="Line 5">
            <a:extLst>
              <a:ext uri="{FF2B5EF4-FFF2-40B4-BE49-F238E27FC236}">
                <a16:creationId xmlns:a16="http://schemas.microsoft.com/office/drawing/2014/main" id="{78586680-41FD-E94A-B872-A4412C3D8A5E}"/>
              </a:ext>
            </a:extLst>
          </p:cNvPr>
          <p:cNvSpPr>
            <a:spLocks noChangeShapeType="1"/>
          </p:cNvSpPr>
          <p:nvPr/>
        </p:nvSpPr>
        <p:spPr bwMode="auto">
          <a:xfrm flipH="1" flipV="1">
            <a:off x="2971800" y="2011363"/>
            <a:ext cx="1524000" cy="213360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593" name="Line 6">
            <a:extLst>
              <a:ext uri="{FF2B5EF4-FFF2-40B4-BE49-F238E27FC236}">
                <a16:creationId xmlns:a16="http://schemas.microsoft.com/office/drawing/2014/main" id="{42120F76-D53E-7242-8874-23D555DCB7C4}"/>
              </a:ext>
            </a:extLst>
          </p:cNvPr>
          <p:cNvSpPr>
            <a:spLocks noChangeShapeType="1"/>
          </p:cNvSpPr>
          <p:nvPr/>
        </p:nvSpPr>
        <p:spPr bwMode="auto">
          <a:xfrm flipH="1" flipV="1">
            <a:off x="2743200" y="2392363"/>
            <a:ext cx="1752600" cy="175260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594" name="Rectangle 7">
            <a:extLst>
              <a:ext uri="{FF2B5EF4-FFF2-40B4-BE49-F238E27FC236}">
                <a16:creationId xmlns:a16="http://schemas.microsoft.com/office/drawing/2014/main" id="{954A3A47-BBD0-F145-8E0E-52E489AFFEF4}"/>
              </a:ext>
            </a:extLst>
          </p:cNvPr>
          <p:cNvSpPr>
            <a:spLocks noGrp="1" noChangeArrowheads="1"/>
          </p:cNvSpPr>
          <p:nvPr>
            <p:ph type="title"/>
          </p:nvPr>
        </p:nvSpPr>
        <p:spPr/>
        <p:txBody>
          <a:bodyPr/>
          <a:lstStyle/>
          <a:p>
            <a:pPr eaLnBrk="1" hangingPunct="1"/>
            <a:r>
              <a:rPr lang="en-US" altLang="en-US" dirty="0"/>
              <a:t>Effect of baseline on stereo results</a:t>
            </a:r>
          </a:p>
        </p:txBody>
      </p:sp>
      <p:sp>
        <p:nvSpPr>
          <p:cNvPr id="67596" name="Oval 9">
            <a:extLst>
              <a:ext uri="{FF2B5EF4-FFF2-40B4-BE49-F238E27FC236}">
                <a16:creationId xmlns:a16="http://schemas.microsoft.com/office/drawing/2014/main" id="{5925615D-3E73-2D4D-879E-DBBB3A25F6D7}"/>
              </a:ext>
            </a:extLst>
          </p:cNvPr>
          <p:cNvSpPr>
            <a:spLocks noChangeArrowheads="1"/>
          </p:cNvSpPr>
          <p:nvPr/>
        </p:nvSpPr>
        <p:spPr bwMode="auto">
          <a:xfrm>
            <a:off x="2362200" y="4068763"/>
            <a:ext cx="76200" cy="76200"/>
          </a:xfrm>
          <a:prstGeom prst="ellipse">
            <a:avLst/>
          </a:prstGeom>
          <a:solidFill>
            <a:schemeClr val="bg2"/>
          </a:solidFill>
          <a:ln w="12700">
            <a:solidFill>
              <a:schemeClr val="bg2"/>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sk-SK" altLang="en-US"/>
          </a:p>
        </p:txBody>
      </p:sp>
      <p:sp>
        <p:nvSpPr>
          <p:cNvPr id="67597" name="Oval 10">
            <a:extLst>
              <a:ext uri="{FF2B5EF4-FFF2-40B4-BE49-F238E27FC236}">
                <a16:creationId xmlns:a16="http://schemas.microsoft.com/office/drawing/2014/main" id="{604C85F5-EA24-1347-865E-42D0EBDA13EA}"/>
              </a:ext>
            </a:extLst>
          </p:cNvPr>
          <p:cNvSpPr>
            <a:spLocks noChangeArrowheads="1"/>
          </p:cNvSpPr>
          <p:nvPr/>
        </p:nvSpPr>
        <p:spPr bwMode="auto">
          <a:xfrm>
            <a:off x="4419600" y="4068763"/>
            <a:ext cx="76200" cy="76200"/>
          </a:xfrm>
          <a:prstGeom prst="ellipse">
            <a:avLst/>
          </a:prstGeom>
          <a:solidFill>
            <a:schemeClr val="bg2"/>
          </a:solidFill>
          <a:ln w="12700">
            <a:solidFill>
              <a:schemeClr val="bg2"/>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sk-SK" altLang="en-US"/>
          </a:p>
        </p:txBody>
      </p:sp>
      <p:sp>
        <p:nvSpPr>
          <p:cNvPr id="67598" name="Line 11">
            <a:extLst>
              <a:ext uri="{FF2B5EF4-FFF2-40B4-BE49-F238E27FC236}">
                <a16:creationId xmlns:a16="http://schemas.microsoft.com/office/drawing/2014/main" id="{A1A5AF99-F578-0C41-B427-0E8A770690C6}"/>
              </a:ext>
            </a:extLst>
          </p:cNvPr>
          <p:cNvSpPr>
            <a:spLocks noChangeShapeType="1"/>
          </p:cNvSpPr>
          <p:nvPr/>
        </p:nvSpPr>
        <p:spPr bwMode="auto">
          <a:xfrm>
            <a:off x="1905000" y="3763963"/>
            <a:ext cx="99060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599" name="Line 12">
            <a:extLst>
              <a:ext uri="{FF2B5EF4-FFF2-40B4-BE49-F238E27FC236}">
                <a16:creationId xmlns:a16="http://schemas.microsoft.com/office/drawing/2014/main" id="{61B8D38D-D8F2-A740-91E2-7301AAF9427D}"/>
              </a:ext>
            </a:extLst>
          </p:cNvPr>
          <p:cNvSpPr>
            <a:spLocks noChangeShapeType="1"/>
          </p:cNvSpPr>
          <p:nvPr/>
        </p:nvSpPr>
        <p:spPr bwMode="auto">
          <a:xfrm>
            <a:off x="3962400" y="3763963"/>
            <a:ext cx="99060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01" name="Line 14">
            <a:extLst>
              <a:ext uri="{FF2B5EF4-FFF2-40B4-BE49-F238E27FC236}">
                <a16:creationId xmlns:a16="http://schemas.microsoft.com/office/drawing/2014/main" id="{142B9305-B83F-8347-852F-D51EFF63D614}"/>
              </a:ext>
            </a:extLst>
          </p:cNvPr>
          <p:cNvSpPr>
            <a:spLocks noChangeShapeType="1"/>
          </p:cNvSpPr>
          <p:nvPr/>
        </p:nvSpPr>
        <p:spPr bwMode="auto">
          <a:xfrm flipH="1">
            <a:off x="7924800" y="1858963"/>
            <a:ext cx="914400" cy="22860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02" name="Line 15">
            <a:extLst>
              <a:ext uri="{FF2B5EF4-FFF2-40B4-BE49-F238E27FC236}">
                <a16:creationId xmlns:a16="http://schemas.microsoft.com/office/drawing/2014/main" id="{54F27120-57DB-2049-97F1-05CB3BBC8360}"/>
              </a:ext>
            </a:extLst>
          </p:cNvPr>
          <p:cNvSpPr>
            <a:spLocks noChangeShapeType="1"/>
          </p:cNvSpPr>
          <p:nvPr/>
        </p:nvSpPr>
        <p:spPr bwMode="auto">
          <a:xfrm>
            <a:off x="7620000" y="3763963"/>
            <a:ext cx="99060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03" name="Line 16">
            <a:extLst>
              <a:ext uri="{FF2B5EF4-FFF2-40B4-BE49-F238E27FC236}">
                <a16:creationId xmlns:a16="http://schemas.microsoft.com/office/drawing/2014/main" id="{3604064D-A17C-264C-8ABA-F194CB9AF9B0}"/>
              </a:ext>
            </a:extLst>
          </p:cNvPr>
          <p:cNvSpPr>
            <a:spLocks noChangeShapeType="1"/>
          </p:cNvSpPr>
          <p:nvPr/>
        </p:nvSpPr>
        <p:spPr bwMode="auto">
          <a:xfrm>
            <a:off x="8077200" y="3763963"/>
            <a:ext cx="99060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04" name="Line 17">
            <a:extLst>
              <a:ext uri="{FF2B5EF4-FFF2-40B4-BE49-F238E27FC236}">
                <a16:creationId xmlns:a16="http://schemas.microsoft.com/office/drawing/2014/main" id="{6E6F8493-C680-1149-B683-A7A3CFBE66DA}"/>
              </a:ext>
            </a:extLst>
          </p:cNvPr>
          <p:cNvSpPr>
            <a:spLocks noChangeShapeType="1"/>
          </p:cNvSpPr>
          <p:nvPr/>
        </p:nvSpPr>
        <p:spPr bwMode="auto">
          <a:xfrm flipH="1">
            <a:off x="7924800" y="1706563"/>
            <a:ext cx="457200" cy="24384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05" name="Line 18">
            <a:extLst>
              <a:ext uri="{FF2B5EF4-FFF2-40B4-BE49-F238E27FC236}">
                <a16:creationId xmlns:a16="http://schemas.microsoft.com/office/drawing/2014/main" id="{D0C7BD1E-16D7-7F44-95CF-A868E2BCE711}"/>
              </a:ext>
            </a:extLst>
          </p:cNvPr>
          <p:cNvSpPr>
            <a:spLocks noChangeShapeType="1"/>
          </p:cNvSpPr>
          <p:nvPr/>
        </p:nvSpPr>
        <p:spPr bwMode="auto">
          <a:xfrm flipH="1" flipV="1">
            <a:off x="8166101" y="1706563"/>
            <a:ext cx="444499" cy="243840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06" name="Line 19">
            <a:extLst>
              <a:ext uri="{FF2B5EF4-FFF2-40B4-BE49-F238E27FC236}">
                <a16:creationId xmlns:a16="http://schemas.microsoft.com/office/drawing/2014/main" id="{4094E7D9-8DA7-224A-8E5B-6F0E86AD0E45}"/>
              </a:ext>
            </a:extLst>
          </p:cNvPr>
          <p:cNvSpPr>
            <a:spLocks noChangeShapeType="1"/>
          </p:cNvSpPr>
          <p:nvPr/>
        </p:nvSpPr>
        <p:spPr bwMode="auto">
          <a:xfrm flipH="1" flipV="1">
            <a:off x="7696200" y="1858963"/>
            <a:ext cx="914400" cy="228600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07" name="Oval 20">
            <a:extLst>
              <a:ext uri="{FF2B5EF4-FFF2-40B4-BE49-F238E27FC236}">
                <a16:creationId xmlns:a16="http://schemas.microsoft.com/office/drawing/2014/main" id="{3ED4FA86-CE9A-2D45-99F6-CBBE75919833}"/>
              </a:ext>
            </a:extLst>
          </p:cNvPr>
          <p:cNvSpPr>
            <a:spLocks noChangeArrowheads="1"/>
          </p:cNvSpPr>
          <p:nvPr/>
        </p:nvSpPr>
        <p:spPr bwMode="auto">
          <a:xfrm>
            <a:off x="3298825" y="2751138"/>
            <a:ext cx="76200" cy="76200"/>
          </a:xfrm>
          <a:prstGeom prst="ellipse">
            <a:avLst/>
          </a:prstGeom>
          <a:solidFill>
            <a:schemeClr val="bg2"/>
          </a:solidFill>
          <a:ln w="12700">
            <a:solidFill>
              <a:schemeClr val="bg2"/>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sk-SK" altLang="en-US"/>
          </a:p>
        </p:txBody>
      </p:sp>
      <p:sp>
        <p:nvSpPr>
          <p:cNvPr id="67608" name="Oval 21">
            <a:extLst>
              <a:ext uri="{FF2B5EF4-FFF2-40B4-BE49-F238E27FC236}">
                <a16:creationId xmlns:a16="http://schemas.microsoft.com/office/drawing/2014/main" id="{61633288-B551-184C-A824-854EC98289E9}"/>
              </a:ext>
            </a:extLst>
          </p:cNvPr>
          <p:cNvSpPr>
            <a:spLocks noChangeArrowheads="1"/>
          </p:cNvSpPr>
          <p:nvPr/>
        </p:nvSpPr>
        <p:spPr bwMode="auto">
          <a:xfrm>
            <a:off x="8229600" y="2895600"/>
            <a:ext cx="76200" cy="76200"/>
          </a:xfrm>
          <a:prstGeom prst="ellipse">
            <a:avLst/>
          </a:prstGeom>
          <a:solidFill>
            <a:schemeClr val="bg2"/>
          </a:solidFill>
          <a:ln w="12700">
            <a:solidFill>
              <a:schemeClr val="bg2"/>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sk-SK" altLang="en-US"/>
          </a:p>
        </p:txBody>
      </p:sp>
      <p:sp>
        <p:nvSpPr>
          <p:cNvPr id="67609" name="Oval 22">
            <a:extLst>
              <a:ext uri="{FF2B5EF4-FFF2-40B4-BE49-F238E27FC236}">
                <a16:creationId xmlns:a16="http://schemas.microsoft.com/office/drawing/2014/main" id="{43896F1A-FE5E-8846-8A9C-A0FDC9326C10}"/>
              </a:ext>
            </a:extLst>
          </p:cNvPr>
          <p:cNvSpPr>
            <a:spLocks noChangeArrowheads="1"/>
          </p:cNvSpPr>
          <p:nvPr/>
        </p:nvSpPr>
        <p:spPr bwMode="auto">
          <a:xfrm>
            <a:off x="7904163" y="4068763"/>
            <a:ext cx="76200" cy="76200"/>
          </a:xfrm>
          <a:prstGeom prst="ellipse">
            <a:avLst/>
          </a:prstGeom>
          <a:solidFill>
            <a:schemeClr val="bg2"/>
          </a:solidFill>
          <a:ln w="12700">
            <a:solidFill>
              <a:schemeClr val="bg2"/>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sk-SK" altLang="en-US"/>
          </a:p>
        </p:txBody>
      </p:sp>
      <p:sp>
        <p:nvSpPr>
          <p:cNvPr id="67610" name="Oval 23">
            <a:extLst>
              <a:ext uri="{FF2B5EF4-FFF2-40B4-BE49-F238E27FC236}">
                <a16:creationId xmlns:a16="http://schemas.microsoft.com/office/drawing/2014/main" id="{453A6895-3C49-6F44-A19A-5142A8F2561B}"/>
              </a:ext>
            </a:extLst>
          </p:cNvPr>
          <p:cNvSpPr>
            <a:spLocks noChangeArrowheads="1"/>
          </p:cNvSpPr>
          <p:nvPr/>
        </p:nvSpPr>
        <p:spPr bwMode="auto">
          <a:xfrm>
            <a:off x="8567738" y="4068763"/>
            <a:ext cx="76200" cy="76200"/>
          </a:xfrm>
          <a:prstGeom prst="ellipse">
            <a:avLst/>
          </a:prstGeom>
          <a:solidFill>
            <a:schemeClr val="bg2"/>
          </a:solidFill>
          <a:ln w="12700">
            <a:solidFill>
              <a:schemeClr val="bg2"/>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sk-SK" altLang="en-US"/>
          </a:p>
        </p:txBody>
      </p:sp>
      <p:sp>
        <p:nvSpPr>
          <p:cNvPr id="33" name="Rectangle 4">
            <a:extLst>
              <a:ext uri="{FF2B5EF4-FFF2-40B4-BE49-F238E27FC236}">
                <a16:creationId xmlns:a16="http://schemas.microsoft.com/office/drawing/2014/main" id="{06F81EF0-27D4-A04D-BCE7-A8FBD31165E1}"/>
              </a:ext>
            </a:extLst>
          </p:cNvPr>
          <p:cNvSpPr txBox="1">
            <a:spLocks noChangeArrowheads="1"/>
          </p:cNvSpPr>
          <p:nvPr/>
        </p:nvSpPr>
        <p:spPr bwMode="auto">
          <a:xfrm>
            <a:off x="1600199" y="4556126"/>
            <a:ext cx="4788409" cy="2438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lvl="1"/>
            <a:r>
              <a:rPr lang="en-US" sz="2400" kern="0" dirty="0"/>
              <a:t>Larger baseline</a:t>
            </a:r>
          </a:p>
          <a:p>
            <a:pPr lvl="2">
              <a:buFont typeface="Times New Roman" pitchFamily="18" charset="0"/>
              <a:buChar char="+"/>
            </a:pPr>
            <a:r>
              <a:rPr lang="en-US" sz="2400" kern="0" dirty="0"/>
              <a:t> </a:t>
            </a:r>
            <a:r>
              <a:rPr lang="en-US" sz="2200" kern="0" dirty="0"/>
              <a:t>Smaller triangulation error</a:t>
            </a:r>
          </a:p>
          <a:p>
            <a:pPr lvl="2"/>
            <a:r>
              <a:rPr lang="en-US" sz="2200" kern="0" dirty="0"/>
              <a:t> Matching is more difficult</a:t>
            </a:r>
          </a:p>
        </p:txBody>
      </p:sp>
      <p:sp>
        <p:nvSpPr>
          <p:cNvPr id="34" name="Rectangle 4">
            <a:extLst>
              <a:ext uri="{FF2B5EF4-FFF2-40B4-BE49-F238E27FC236}">
                <a16:creationId xmlns:a16="http://schemas.microsoft.com/office/drawing/2014/main" id="{CB9302B2-9063-C14A-956B-76788245C83D}"/>
              </a:ext>
            </a:extLst>
          </p:cNvPr>
          <p:cNvSpPr txBox="1">
            <a:spLocks noChangeArrowheads="1"/>
          </p:cNvSpPr>
          <p:nvPr/>
        </p:nvSpPr>
        <p:spPr bwMode="auto">
          <a:xfrm>
            <a:off x="6388609" y="4543724"/>
            <a:ext cx="5373244" cy="2438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lvl="1"/>
            <a:r>
              <a:rPr lang="en-US" sz="2400" kern="0" dirty="0"/>
              <a:t>Smaller baseline</a:t>
            </a:r>
          </a:p>
          <a:p>
            <a:pPr lvl="2"/>
            <a:r>
              <a:rPr lang="en-US" sz="2200" kern="0" dirty="0"/>
              <a:t> Higher triangulation error</a:t>
            </a:r>
          </a:p>
          <a:p>
            <a:pPr lvl="2">
              <a:buFont typeface="Times New Roman" pitchFamily="18" charset="0"/>
              <a:buChar char="+"/>
            </a:pPr>
            <a:r>
              <a:rPr lang="en-US" sz="2200" kern="0" dirty="0"/>
              <a:t> Matching is easier</a:t>
            </a:r>
          </a:p>
        </p:txBody>
      </p:sp>
    </p:spTree>
    <p:extLst>
      <p:ext uri="{BB962C8B-B14F-4D97-AF65-F5344CB8AC3E}">
        <p14:creationId xmlns:p14="http://schemas.microsoft.com/office/powerpoint/2010/main" val="121590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t>Basic stereo matching algorithm</a:t>
            </a:r>
          </a:p>
        </p:txBody>
      </p:sp>
      <p:pic>
        <p:nvPicPr>
          <p:cNvPr id="28675" name="Picture 3" descr="lincoln_full"/>
          <p:cNvPicPr>
            <a:picLocks noChangeAspect="1" noChangeArrowheads="1"/>
          </p:cNvPicPr>
          <p:nvPr/>
        </p:nvPicPr>
        <p:blipFill>
          <a:blip r:embed="rId3" cstate="print"/>
          <a:srcRect/>
          <a:stretch>
            <a:fillRect/>
          </a:stretch>
        </p:blipFill>
        <p:spPr bwMode="auto">
          <a:xfrm>
            <a:off x="3581400" y="1066801"/>
            <a:ext cx="5029200" cy="2898775"/>
          </a:xfrm>
          <a:prstGeom prst="rect">
            <a:avLst/>
          </a:prstGeom>
          <a:noFill/>
          <a:ln w="9525">
            <a:noFill/>
            <a:miter lim="800000"/>
            <a:headEnd/>
            <a:tailEnd/>
          </a:ln>
        </p:spPr>
      </p:pic>
      <p:sp>
        <p:nvSpPr>
          <p:cNvPr id="731140" name="Line 4"/>
          <p:cNvSpPr>
            <a:spLocks noChangeShapeType="1"/>
          </p:cNvSpPr>
          <p:nvPr/>
        </p:nvSpPr>
        <p:spPr bwMode="auto">
          <a:xfrm>
            <a:off x="6096000" y="3124200"/>
            <a:ext cx="2514600" cy="0"/>
          </a:xfrm>
          <a:prstGeom prst="line">
            <a:avLst/>
          </a:prstGeom>
          <a:noFill/>
          <a:ln w="28575">
            <a:solidFill>
              <a:srgbClr val="00FFFF"/>
            </a:solidFill>
            <a:round/>
            <a:headEnd/>
            <a:tailEnd/>
          </a:ln>
        </p:spPr>
        <p:txBody>
          <a:bodyPr/>
          <a:lstStyle/>
          <a:p>
            <a:endParaRPr lang="en-US"/>
          </a:p>
        </p:txBody>
      </p:sp>
      <p:grpSp>
        <p:nvGrpSpPr>
          <p:cNvPr id="2" name="Group 5"/>
          <p:cNvGrpSpPr>
            <a:grpSpLocks/>
          </p:cNvGrpSpPr>
          <p:nvPr/>
        </p:nvGrpSpPr>
        <p:grpSpPr bwMode="auto">
          <a:xfrm>
            <a:off x="4876800" y="2971800"/>
            <a:ext cx="304800" cy="304800"/>
            <a:chOff x="2112" y="1872"/>
            <a:chExt cx="192" cy="192"/>
          </a:xfrm>
        </p:grpSpPr>
        <p:sp>
          <p:nvSpPr>
            <p:cNvPr id="28688" name="Oval 6"/>
            <p:cNvSpPr>
              <a:spLocks noChangeArrowheads="1"/>
            </p:cNvSpPr>
            <p:nvPr/>
          </p:nvSpPr>
          <p:spPr bwMode="auto">
            <a:xfrm>
              <a:off x="2174" y="1941"/>
              <a:ext cx="48" cy="48"/>
            </a:xfrm>
            <a:prstGeom prst="ellipse">
              <a:avLst/>
            </a:prstGeom>
            <a:solidFill>
              <a:srgbClr val="FFFF00"/>
            </a:solidFill>
            <a:ln w="9525">
              <a:solidFill>
                <a:schemeClr val="tx1"/>
              </a:solidFill>
              <a:round/>
              <a:headEnd/>
              <a:tailEnd/>
            </a:ln>
          </p:spPr>
          <p:txBody>
            <a:bodyPr wrap="none" anchor="ctr"/>
            <a:lstStyle/>
            <a:p>
              <a:endParaRPr lang="en-US"/>
            </a:p>
          </p:txBody>
        </p:sp>
        <p:sp>
          <p:nvSpPr>
            <p:cNvPr id="28689" name="Rectangle 7"/>
            <p:cNvSpPr>
              <a:spLocks noChangeArrowheads="1"/>
            </p:cNvSpPr>
            <p:nvPr/>
          </p:nvSpPr>
          <p:spPr bwMode="auto">
            <a:xfrm>
              <a:off x="2112" y="1872"/>
              <a:ext cx="192" cy="192"/>
            </a:xfrm>
            <a:prstGeom prst="rect">
              <a:avLst/>
            </a:prstGeom>
            <a:noFill/>
            <a:ln w="38100">
              <a:solidFill>
                <a:srgbClr val="FFFF00"/>
              </a:solidFill>
              <a:miter lim="800000"/>
              <a:headEnd/>
              <a:tailEnd/>
            </a:ln>
          </p:spPr>
          <p:txBody>
            <a:bodyPr wrap="none" anchor="ctr"/>
            <a:lstStyle/>
            <a:p>
              <a:endParaRPr lang="en-US"/>
            </a:p>
          </p:txBody>
        </p:sp>
      </p:grpSp>
      <mc:AlternateContent xmlns:mc="http://schemas.openxmlformats.org/markup-compatibility/2006" xmlns:a14="http://schemas.microsoft.com/office/drawing/2010/main">
        <mc:Choice Requires="a14">
          <p:sp>
            <p:nvSpPr>
              <p:cNvPr id="731147" name="Rectangle 11"/>
              <p:cNvSpPr>
                <a:spLocks noGrp="1" noChangeArrowheads="1"/>
              </p:cNvSpPr>
              <p:nvPr>
                <p:ph type="body" idx="1"/>
              </p:nvPr>
            </p:nvSpPr>
            <p:spPr>
              <a:xfrm>
                <a:off x="1828800" y="4114800"/>
                <a:ext cx="8686800" cy="2438400"/>
              </a:xfrm>
            </p:spPr>
            <p:txBody>
              <a:bodyPr/>
              <a:lstStyle/>
              <a:p>
                <a:pPr>
                  <a:buFontTx/>
                  <a:buChar char="•"/>
                </a:pPr>
                <a:r>
                  <a:rPr lang="en-US" dirty="0"/>
                  <a:t>If necessary, rectify the two stereo images to transform </a:t>
                </a:r>
                <a:r>
                  <a:rPr lang="en-US" dirty="0" err="1"/>
                  <a:t>epipolar</a:t>
                </a:r>
                <a:r>
                  <a:rPr lang="en-US" dirty="0"/>
                  <a:t> lines into </a:t>
                </a:r>
                <a:r>
                  <a:rPr lang="en-US" dirty="0" err="1"/>
                  <a:t>scanlines</a:t>
                </a:r>
                <a:endParaRPr lang="en-US" dirty="0"/>
              </a:p>
              <a:p>
                <a:pPr>
                  <a:buFontTx/>
                  <a:buChar char="•"/>
                </a:pPr>
                <a:r>
                  <a:rPr lang="en-US" dirty="0"/>
                  <a:t>For each pixel </a:t>
                </a:r>
                <a14:m>
                  <m:oMath xmlns:m="http://schemas.openxmlformats.org/officeDocument/2006/math">
                    <m:r>
                      <a:rPr lang="en-US" b="0" i="1" dirty="0" smtClean="0">
                        <a:solidFill>
                          <a:srgbClr val="7030A0"/>
                        </a:solidFill>
                        <a:latin typeface="Cambria Math" panose="02040503050406030204" pitchFamily="18" charset="0"/>
                      </a:rPr>
                      <m:t>𝑥</m:t>
                    </m:r>
                  </m:oMath>
                </a14:m>
                <a:r>
                  <a:rPr lang="en-US" dirty="0"/>
                  <a:t> in the first image</a:t>
                </a:r>
              </a:p>
              <a:p>
                <a:pPr lvl="1"/>
                <a:r>
                  <a:rPr lang="en-US" dirty="0"/>
                  <a:t>Find corresponding </a:t>
                </a:r>
                <a:r>
                  <a:rPr lang="en-US" dirty="0" err="1"/>
                  <a:t>epipolar</a:t>
                </a:r>
                <a:r>
                  <a:rPr lang="en-US" dirty="0"/>
                  <a:t> </a:t>
                </a:r>
                <a:r>
                  <a:rPr lang="en-US" dirty="0" err="1"/>
                  <a:t>scanline</a:t>
                </a:r>
                <a:r>
                  <a:rPr lang="en-US" dirty="0"/>
                  <a:t> in the right image</a:t>
                </a:r>
              </a:p>
              <a:p>
                <a:pPr lvl="1"/>
                <a:r>
                  <a:rPr lang="en-US" dirty="0"/>
                  <a:t>Examine all pixels on the </a:t>
                </a:r>
                <a:r>
                  <a:rPr lang="en-US" dirty="0" err="1"/>
                  <a:t>scanline</a:t>
                </a:r>
                <a:r>
                  <a:rPr lang="en-US" dirty="0"/>
                  <a:t> and pick the best match </a:t>
                </a:r>
                <a14:m>
                  <m:oMath xmlns:m="http://schemas.openxmlformats.org/officeDocument/2006/math">
                    <m:r>
                      <a:rPr lang="en-US" b="0" i="1" dirty="0" smtClean="0">
                        <a:solidFill>
                          <a:srgbClr val="7030A0"/>
                        </a:solidFill>
                        <a:latin typeface="Cambria Math" panose="02040503050406030204" pitchFamily="18" charset="0"/>
                      </a:rPr>
                      <m:t>𝑥</m:t>
                    </m:r>
                    <m:r>
                      <a:rPr lang="en-US" b="1" i="1" dirty="0" smtClean="0">
                        <a:solidFill>
                          <a:srgbClr val="7030A0"/>
                        </a:solidFill>
                        <a:latin typeface="Cambria Math" panose="02040503050406030204" pitchFamily="18" charset="0"/>
                      </a:rPr>
                      <m:t>′</m:t>
                    </m:r>
                  </m:oMath>
                </a14:m>
                <a:endParaRPr lang="en-US" b="1" dirty="0">
                  <a:solidFill>
                    <a:srgbClr val="0066FF"/>
                  </a:solidFill>
                </a:endParaRPr>
              </a:p>
              <a:p>
                <a:pPr lvl="1"/>
                <a:r>
                  <a:rPr lang="en-US" dirty="0"/>
                  <a:t>Compute disparity </a:t>
                </a:r>
                <a14:m>
                  <m:oMath xmlns:m="http://schemas.openxmlformats.org/officeDocument/2006/math">
                    <m:r>
                      <a:rPr lang="en-US" b="0" i="1" dirty="0" smtClean="0">
                        <a:solidFill>
                          <a:srgbClr val="7030A0"/>
                        </a:solidFill>
                        <a:latin typeface="Cambria Math" panose="02040503050406030204" pitchFamily="18" charset="0"/>
                      </a:rPr>
                      <m:t>𝑥</m:t>
                    </m:r>
                    <m:r>
                      <a:rPr lang="en-US" b="0" i="1" dirty="0" smtClean="0">
                        <a:solidFill>
                          <a:srgbClr val="7030A0"/>
                        </a:solidFill>
                        <a:latin typeface="Cambria Math" panose="02040503050406030204" pitchFamily="18" charset="0"/>
                      </a:rPr>
                      <m:t>−</m:t>
                    </m:r>
                    <m:r>
                      <a:rPr lang="en-US" b="0" i="1" dirty="0" smtClean="0">
                        <a:solidFill>
                          <a:srgbClr val="7030A0"/>
                        </a:solidFill>
                        <a:latin typeface="Cambria Math" panose="02040503050406030204" pitchFamily="18" charset="0"/>
                      </a:rPr>
                      <m:t>𝑥</m:t>
                    </m:r>
                    <m:r>
                      <a:rPr lang="en-US" b="0" i="1" dirty="0" smtClean="0">
                        <a:solidFill>
                          <a:srgbClr val="7030A0"/>
                        </a:solidFill>
                        <a:latin typeface="Cambria Math" panose="02040503050406030204" pitchFamily="18" charset="0"/>
                      </a:rPr>
                      <m:t>′</m:t>
                    </m:r>
                  </m:oMath>
                </a14:m>
                <a:r>
                  <a:rPr lang="en-US" dirty="0"/>
                  <a:t> and set </a:t>
                </a:r>
                <a14:m>
                  <m:oMath xmlns:m="http://schemas.openxmlformats.org/officeDocument/2006/math">
                    <m:r>
                      <m:rPr>
                        <m:sty m:val="p"/>
                      </m:rPr>
                      <a:rPr lang="en-US" i="0" dirty="0" smtClean="0">
                        <a:solidFill>
                          <a:srgbClr val="7030A0"/>
                        </a:solidFill>
                        <a:latin typeface="Cambria Math" panose="02040503050406030204" pitchFamily="18" charset="0"/>
                      </a:rPr>
                      <m:t>depth</m:t>
                    </m:r>
                    <m:r>
                      <a:rPr lang="en-US" i="1" dirty="0" smtClean="0">
                        <a:solidFill>
                          <a:srgbClr val="7030A0"/>
                        </a:solidFill>
                        <a:latin typeface="Cambria Math" panose="02040503050406030204" pitchFamily="18" charset="0"/>
                      </a:rPr>
                      <m:t>(</m:t>
                    </m:r>
                    <m:r>
                      <a:rPr lang="en-US" b="0" i="1" dirty="0" smtClean="0">
                        <a:solidFill>
                          <a:srgbClr val="7030A0"/>
                        </a:solidFill>
                        <a:latin typeface="Cambria Math" panose="02040503050406030204" pitchFamily="18" charset="0"/>
                      </a:rPr>
                      <m:t>𝑥</m:t>
                    </m:r>
                    <m:r>
                      <a:rPr lang="en-US" i="1" dirty="0" smtClean="0">
                        <a:solidFill>
                          <a:srgbClr val="7030A0"/>
                        </a:solidFill>
                        <a:latin typeface="Cambria Math" panose="02040503050406030204" pitchFamily="18" charset="0"/>
                      </a:rPr>
                      <m:t>) = </m:t>
                    </m:r>
                    <m:r>
                      <a:rPr lang="en-US" i="1" dirty="0" smtClean="0">
                        <a:solidFill>
                          <a:srgbClr val="7030A0"/>
                        </a:solidFill>
                        <a:latin typeface="Cambria Math" panose="02040503050406030204" pitchFamily="18" charset="0"/>
                      </a:rPr>
                      <m:t>𝐵𝑓</m:t>
                    </m:r>
                    <m:r>
                      <a:rPr lang="en-US" i="1" dirty="0" smtClean="0">
                        <a:solidFill>
                          <a:srgbClr val="7030A0"/>
                        </a:solidFill>
                        <a:latin typeface="Cambria Math" panose="02040503050406030204" pitchFamily="18" charset="0"/>
                      </a:rPr>
                      <m:t>/(</m:t>
                    </m:r>
                    <m:r>
                      <a:rPr lang="en-US" b="0" i="1" dirty="0">
                        <a:solidFill>
                          <a:srgbClr val="7030A0"/>
                        </a:solidFill>
                        <a:latin typeface="Cambria Math" panose="02040503050406030204" pitchFamily="18" charset="0"/>
                      </a:rPr>
                      <m:t>𝑥</m:t>
                    </m:r>
                    <m:r>
                      <a:rPr lang="en-US" b="0" i="1" dirty="0">
                        <a:solidFill>
                          <a:srgbClr val="7030A0"/>
                        </a:solidFill>
                        <a:latin typeface="Cambria Math" panose="02040503050406030204" pitchFamily="18" charset="0"/>
                      </a:rPr>
                      <m:t>−</m:t>
                    </m:r>
                    <m:r>
                      <a:rPr lang="en-US" b="0" i="1" dirty="0">
                        <a:solidFill>
                          <a:srgbClr val="7030A0"/>
                        </a:solidFill>
                        <a:latin typeface="Cambria Math" panose="02040503050406030204" pitchFamily="18" charset="0"/>
                      </a:rPr>
                      <m:t>𝑥</m:t>
                    </m:r>
                    <m:r>
                      <a:rPr lang="en-US" b="0" i="1" dirty="0">
                        <a:solidFill>
                          <a:srgbClr val="7030A0"/>
                        </a:solidFill>
                        <a:latin typeface="Cambria Math" panose="02040503050406030204" pitchFamily="18" charset="0"/>
                      </a:rPr>
                      <m:t>′)</m:t>
                    </m:r>
                  </m:oMath>
                </a14:m>
                <a:endParaRPr lang="en-US" dirty="0">
                  <a:solidFill>
                    <a:srgbClr val="0066FF"/>
                  </a:solidFill>
                </a:endParaRPr>
              </a:p>
            </p:txBody>
          </p:sp>
        </mc:Choice>
        <mc:Fallback xmlns="">
          <p:sp>
            <p:nvSpPr>
              <p:cNvPr id="731147" name="Rectangle 11"/>
              <p:cNvSpPr>
                <a:spLocks noGrp="1" noRot="1" noChangeAspect="1" noMove="1" noResize="1" noEditPoints="1" noAdjustHandles="1" noChangeArrowheads="1" noChangeShapeType="1" noTextEdit="1"/>
              </p:cNvSpPr>
              <p:nvPr>
                <p:ph type="body" idx="1"/>
              </p:nvPr>
            </p:nvSpPr>
            <p:spPr>
              <a:xfrm>
                <a:off x="1828800" y="4114800"/>
                <a:ext cx="8686800" cy="2438400"/>
              </a:xfrm>
              <a:blipFill>
                <a:blip r:embed="rId4"/>
                <a:stretch>
                  <a:fillRect l="-1023" t="-2083" b="-1042"/>
                </a:stretch>
              </a:blipFill>
            </p:spPr>
            <p:txBody>
              <a:bodyPr/>
              <a:lstStyle/>
              <a:p>
                <a:r>
                  <a:rPr lang="en-US">
                    <a:noFill/>
                  </a:rPr>
                  <a:t> </a:t>
                </a:r>
              </a:p>
            </p:txBody>
          </p:sp>
        </mc:Fallback>
      </mc:AlternateContent>
      <p:grpSp>
        <p:nvGrpSpPr>
          <p:cNvPr id="5" name="Group 15"/>
          <p:cNvGrpSpPr>
            <a:grpSpLocks/>
          </p:cNvGrpSpPr>
          <p:nvPr/>
        </p:nvGrpSpPr>
        <p:grpSpPr bwMode="auto">
          <a:xfrm>
            <a:off x="7239000" y="2971800"/>
            <a:ext cx="304800" cy="304800"/>
            <a:chOff x="3600" y="1872"/>
            <a:chExt cx="192" cy="192"/>
          </a:xfrm>
        </p:grpSpPr>
        <p:sp>
          <p:nvSpPr>
            <p:cNvPr id="28682" name="Oval 16"/>
            <p:cNvSpPr>
              <a:spLocks noChangeArrowheads="1"/>
            </p:cNvSpPr>
            <p:nvPr/>
          </p:nvSpPr>
          <p:spPr bwMode="auto">
            <a:xfrm>
              <a:off x="3675" y="1947"/>
              <a:ext cx="48" cy="48"/>
            </a:xfrm>
            <a:prstGeom prst="ellipse">
              <a:avLst/>
            </a:prstGeom>
            <a:solidFill>
              <a:srgbClr val="FFFF00"/>
            </a:solidFill>
            <a:ln w="9525">
              <a:solidFill>
                <a:schemeClr val="tx1"/>
              </a:solidFill>
              <a:round/>
              <a:headEnd/>
              <a:tailEnd/>
            </a:ln>
          </p:spPr>
          <p:txBody>
            <a:bodyPr wrap="none" anchor="ctr"/>
            <a:lstStyle/>
            <a:p>
              <a:endParaRPr lang="en-US"/>
            </a:p>
          </p:txBody>
        </p:sp>
        <p:sp>
          <p:nvSpPr>
            <p:cNvPr id="28683" name="Rectangle 17"/>
            <p:cNvSpPr>
              <a:spLocks noChangeArrowheads="1"/>
            </p:cNvSpPr>
            <p:nvPr/>
          </p:nvSpPr>
          <p:spPr bwMode="auto">
            <a:xfrm>
              <a:off x="3600" y="1872"/>
              <a:ext cx="192" cy="192"/>
            </a:xfrm>
            <a:prstGeom prst="rect">
              <a:avLst/>
            </a:prstGeom>
            <a:noFill/>
            <a:ln w="38100">
              <a:solidFill>
                <a:srgbClr val="FFFF00"/>
              </a:solidFill>
              <a:miter lim="800000"/>
              <a:headEnd/>
              <a:tailEnd/>
            </a:ln>
          </p:spPr>
          <p:txBody>
            <a:bodyPr wrap="none" anchor="ctr"/>
            <a:lstStyle/>
            <a:p>
              <a:endParaRPr lang="en-US"/>
            </a:p>
          </p:txBody>
        </p:sp>
      </p:grpSp>
      <p:sp>
        <p:nvSpPr>
          <p:cNvPr id="12" name="Rounded Rectangle 11">
            <a:extLst>
              <a:ext uri="{FF2B5EF4-FFF2-40B4-BE49-F238E27FC236}">
                <a16:creationId xmlns:a16="http://schemas.microsoft.com/office/drawing/2014/main" id="{69D6A294-BC74-3041-AFB8-7D794B6E2730}"/>
              </a:ext>
            </a:extLst>
          </p:cNvPr>
          <p:cNvSpPr/>
          <p:nvPr/>
        </p:nvSpPr>
        <p:spPr bwMode="auto">
          <a:xfrm>
            <a:off x="2057400" y="6095999"/>
            <a:ext cx="7543800" cy="381001"/>
          </a:xfrm>
          <a:prstGeom prst="roundRect">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3" name="Rounded Rectangle 12">
            <a:extLst>
              <a:ext uri="{FF2B5EF4-FFF2-40B4-BE49-F238E27FC236}">
                <a16:creationId xmlns:a16="http://schemas.microsoft.com/office/drawing/2014/main" id="{40E90FBC-C0FB-124A-AE1F-597C98286AAA}"/>
              </a:ext>
            </a:extLst>
          </p:cNvPr>
          <p:cNvSpPr/>
          <p:nvPr/>
        </p:nvSpPr>
        <p:spPr bwMode="auto">
          <a:xfrm>
            <a:off x="2051304" y="5714999"/>
            <a:ext cx="7549896" cy="381001"/>
          </a:xfrm>
          <a:prstGeom prst="roundRect">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58247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7F871-5FC9-BDCA-75DC-45859F974CAA}"/>
              </a:ext>
            </a:extLst>
          </p:cNvPr>
          <p:cNvSpPr>
            <a:spLocks noGrp="1"/>
          </p:cNvSpPr>
          <p:nvPr>
            <p:ph type="title"/>
          </p:nvPr>
        </p:nvSpPr>
        <p:spPr/>
        <p:txBody>
          <a:bodyPr/>
          <a:lstStyle/>
          <a:p>
            <a:r>
              <a:rPr lang="en-US" dirty="0"/>
              <a:t>Some points don’t have matches - I</a:t>
            </a:r>
          </a:p>
        </p:txBody>
      </p:sp>
      <p:pic>
        <p:nvPicPr>
          <p:cNvPr id="4" name="Picture 3">
            <a:extLst>
              <a:ext uri="{FF2B5EF4-FFF2-40B4-BE49-F238E27FC236}">
                <a16:creationId xmlns:a16="http://schemas.microsoft.com/office/drawing/2014/main" id="{7A598815-8FE7-67EB-A4BE-C6906B736F87}"/>
              </a:ext>
            </a:extLst>
          </p:cNvPr>
          <p:cNvPicPr>
            <a:picLocks noChangeAspect="1"/>
          </p:cNvPicPr>
          <p:nvPr/>
        </p:nvPicPr>
        <p:blipFill>
          <a:blip r:embed="rId2"/>
          <a:stretch>
            <a:fillRect/>
          </a:stretch>
        </p:blipFill>
        <p:spPr>
          <a:xfrm>
            <a:off x="1143000" y="1342871"/>
            <a:ext cx="6140450" cy="5424240"/>
          </a:xfrm>
          <a:prstGeom prst="rect">
            <a:avLst/>
          </a:prstGeom>
        </p:spPr>
      </p:pic>
      <p:sp>
        <p:nvSpPr>
          <p:cNvPr id="5" name="TextBox 4">
            <a:extLst>
              <a:ext uri="{FF2B5EF4-FFF2-40B4-BE49-F238E27FC236}">
                <a16:creationId xmlns:a16="http://schemas.microsoft.com/office/drawing/2014/main" id="{D9AC0310-1411-917C-EA7B-ED4039B45E9D}"/>
              </a:ext>
            </a:extLst>
          </p:cNvPr>
          <p:cNvSpPr txBox="1"/>
          <p:nvPr/>
        </p:nvSpPr>
        <p:spPr>
          <a:xfrm>
            <a:off x="7772400" y="2057400"/>
            <a:ext cx="4167763" cy="1938992"/>
          </a:xfrm>
          <a:prstGeom prst="rect">
            <a:avLst/>
          </a:prstGeom>
          <a:noFill/>
        </p:spPr>
        <p:txBody>
          <a:bodyPr wrap="square" rtlCol="0">
            <a:spAutoFit/>
          </a:bodyPr>
          <a:lstStyle/>
          <a:p>
            <a:r>
              <a:rPr lang="en-US" dirty="0"/>
              <a:t>This is a depth cue, though not much used directly</a:t>
            </a:r>
          </a:p>
          <a:p>
            <a:endParaRPr lang="en-US" dirty="0"/>
          </a:p>
          <a:p>
            <a:r>
              <a:rPr lang="en-US" dirty="0"/>
              <a:t>Effect sometimes known as </a:t>
            </a:r>
          </a:p>
          <a:p>
            <a:r>
              <a:rPr lang="en-US" dirty="0"/>
              <a:t>Da Vinci stereopsis</a:t>
            </a:r>
          </a:p>
        </p:txBody>
      </p:sp>
    </p:spTree>
    <p:extLst>
      <p:ext uri="{BB962C8B-B14F-4D97-AF65-F5344CB8AC3E}">
        <p14:creationId xmlns:p14="http://schemas.microsoft.com/office/powerpoint/2010/main" val="30636727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7F871-5FC9-BDCA-75DC-45859F974CAA}"/>
              </a:ext>
            </a:extLst>
          </p:cNvPr>
          <p:cNvSpPr>
            <a:spLocks noGrp="1"/>
          </p:cNvSpPr>
          <p:nvPr>
            <p:ph type="title"/>
          </p:nvPr>
        </p:nvSpPr>
        <p:spPr/>
        <p:txBody>
          <a:bodyPr/>
          <a:lstStyle/>
          <a:p>
            <a:r>
              <a:rPr lang="en-US" dirty="0"/>
              <a:t>Some points don’t have matches - II</a:t>
            </a:r>
          </a:p>
        </p:txBody>
      </p:sp>
      <p:sp>
        <p:nvSpPr>
          <p:cNvPr id="5" name="TextBox 4">
            <a:extLst>
              <a:ext uri="{FF2B5EF4-FFF2-40B4-BE49-F238E27FC236}">
                <a16:creationId xmlns:a16="http://schemas.microsoft.com/office/drawing/2014/main" id="{D9AC0310-1411-917C-EA7B-ED4039B45E9D}"/>
              </a:ext>
            </a:extLst>
          </p:cNvPr>
          <p:cNvSpPr txBox="1"/>
          <p:nvPr/>
        </p:nvSpPr>
        <p:spPr>
          <a:xfrm>
            <a:off x="7772400" y="2057400"/>
            <a:ext cx="4167763" cy="1938992"/>
          </a:xfrm>
          <a:prstGeom prst="rect">
            <a:avLst/>
          </a:prstGeom>
          <a:noFill/>
        </p:spPr>
        <p:txBody>
          <a:bodyPr wrap="square" rtlCol="0">
            <a:spAutoFit/>
          </a:bodyPr>
          <a:lstStyle/>
          <a:p>
            <a:r>
              <a:rPr lang="en-US" dirty="0"/>
              <a:t>This is a depth cue, though not much used directly</a:t>
            </a:r>
          </a:p>
          <a:p>
            <a:endParaRPr lang="en-US" dirty="0"/>
          </a:p>
          <a:p>
            <a:r>
              <a:rPr lang="en-US" dirty="0"/>
              <a:t>Effect sometimes known as </a:t>
            </a:r>
          </a:p>
          <a:p>
            <a:r>
              <a:rPr lang="en-US" dirty="0"/>
              <a:t>Da Vinci stereopsis</a:t>
            </a:r>
          </a:p>
        </p:txBody>
      </p:sp>
      <p:pic>
        <p:nvPicPr>
          <p:cNvPr id="3" name="Picture 2">
            <a:extLst>
              <a:ext uri="{FF2B5EF4-FFF2-40B4-BE49-F238E27FC236}">
                <a16:creationId xmlns:a16="http://schemas.microsoft.com/office/drawing/2014/main" id="{D13DA1AC-3E70-A8E7-2185-2E33FF54AB2E}"/>
              </a:ext>
            </a:extLst>
          </p:cNvPr>
          <p:cNvPicPr>
            <a:picLocks noChangeAspect="1"/>
          </p:cNvPicPr>
          <p:nvPr/>
        </p:nvPicPr>
        <p:blipFill>
          <a:blip r:embed="rId2"/>
          <a:stretch>
            <a:fillRect/>
          </a:stretch>
        </p:blipFill>
        <p:spPr>
          <a:xfrm>
            <a:off x="806450" y="926003"/>
            <a:ext cx="5899150" cy="5854879"/>
          </a:xfrm>
          <a:prstGeom prst="rect">
            <a:avLst/>
          </a:prstGeom>
        </p:spPr>
      </p:pic>
    </p:spTree>
    <p:extLst>
      <p:ext uri="{BB962C8B-B14F-4D97-AF65-F5344CB8AC3E}">
        <p14:creationId xmlns:p14="http://schemas.microsoft.com/office/powerpoint/2010/main" val="33271017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838AD-75A0-C446-8AF5-31C2017E9AED}"/>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8B945E9B-8AC1-B045-91DD-71B9003EE84A}"/>
              </a:ext>
            </a:extLst>
          </p:cNvPr>
          <p:cNvSpPr>
            <a:spLocks noGrp="1"/>
          </p:cNvSpPr>
          <p:nvPr>
            <p:ph idx="1"/>
          </p:nvPr>
        </p:nvSpPr>
        <p:spPr/>
        <p:txBody>
          <a:bodyPr/>
          <a:lstStyle/>
          <a:p>
            <a:pPr>
              <a:buFont typeface="Arial" panose="020B0604020202020204" pitchFamily="34" charset="0"/>
              <a:buChar char="•"/>
            </a:pPr>
            <a:r>
              <a:rPr lang="en-US" sz="2800" dirty="0">
                <a:solidFill>
                  <a:schemeClr val="bg1">
                    <a:lumMod val="50000"/>
                  </a:schemeClr>
                </a:solidFill>
              </a:rPr>
              <a:t>Motivation and history</a:t>
            </a:r>
          </a:p>
          <a:p>
            <a:pPr>
              <a:buFont typeface="Arial" panose="020B0604020202020204" pitchFamily="34" charset="0"/>
              <a:buChar char="•"/>
            </a:pPr>
            <a:r>
              <a:rPr lang="en-US" sz="2800" dirty="0">
                <a:solidFill>
                  <a:schemeClr val="bg1">
                    <a:lumMod val="50000"/>
                  </a:schemeClr>
                </a:solidFill>
              </a:rPr>
              <a:t>Basic two-view stereo setup</a:t>
            </a:r>
          </a:p>
          <a:p>
            <a:pPr>
              <a:buFont typeface="Arial" panose="020B0604020202020204" pitchFamily="34" charset="0"/>
              <a:buChar char="•"/>
            </a:pPr>
            <a:r>
              <a:rPr lang="en-US" sz="2800" dirty="0"/>
              <a:t>Local stereo matching algorithm</a:t>
            </a:r>
          </a:p>
          <a:p>
            <a:pPr>
              <a:buFont typeface="Arial" panose="020B0604020202020204" pitchFamily="34" charset="0"/>
              <a:buChar char="•"/>
            </a:pPr>
            <a:endParaRPr lang="en-US" sz="2800" dirty="0"/>
          </a:p>
        </p:txBody>
      </p:sp>
    </p:spTree>
    <p:extLst>
      <p:ext uri="{BB962C8B-B14F-4D97-AF65-F5344CB8AC3E}">
        <p14:creationId xmlns:p14="http://schemas.microsoft.com/office/powerpoint/2010/main" val="28297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reeform 5"/>
          <p:cNvSpPr>
            <a:spLocks/>
          </p:cNvSpPr>
          <p:nvPr/>
        </p:nvSpPr>
        <p:spPr bwMode="auto">
          <a:xfrm>
            <a:off x="7229476" y="3859214"/>
            <a:ext cx="1884363" cy="314325"/>
          </a:xfrm>
          <a:custGeom>
            <a:avLst/>
            <a:gdLst>
              <a:gd name="T0" fmla="*/ 0 w 1468"/>
              <a:gd name="T1" fmla="*/ 2147483647 h 252"/>
              <a:gd name="T2" fmla="*/ 2147483647 w 1468"/>
              <a:gd name="T3" fmla="*/ 2147483647 h 252"/>
              <a:gd name="T4" fmla="*/ 2147483647 w 1468"/>
              <a:gd name="T5" fmla="*/ 2147483647 h 252"/>
              <a:gd name="T6" fmla="*/ 2147483647 w 1468"/>
              <a:gd name="T7" fmla="*/ 2147483647 h 252"/>
              <a:gd name="T8" fmla="*/ 2147483647 w 1468"/>
              <a:gd name="T9" fmla="*/ 2147483647 h 252"/>
              <a:gd name="T10" fmla="*/ 2147483647 w 1468"/>
              <a:gd name="T11" fmla="*/ 0 h 252"/>
              <a:gd name="T12" fmla="*/ 2147483647 w 1468"/>
              <a:gd name="T13" fmla="*/ 2147483647 h 252"/>
              <a:gd name="T14" fmla="*/ 2147483647 w 1468"/>
              <a:gd name="T15" fmla="*/ 2147483647 h 252"/>
              <a:gd name="T16" fmla="*/ 2147483647 w 1468"/>
              <a:gd name="T17" fmla="*/ 2147483647 h 252"/>
              <a:gd name="T18" fmla="*/ 2147483647 w 1468"/>
              <a:gd name="T19" fmla="*/ 2147483647 h 252"/>
              <a:gd name="T20" fmla="*/ 2147483647 w 1468"/>
              <a:gd name="T21" fmla="*/ 2147483647 h 252"/>
              <a:gd name="T22" fmla="*/ 2147483647 w 1468"/>
              <a:gd name="T23" fmla="*/ 2147483647 h 252"/>
              <a:gd name="T24" fmla="*/ 2147483647 w 1468"/>
              <a:gd name="T25" fmla="*/ 2147483647 h 252"/>
              <a:gd name="T26" fmla="*/ 2147483647 w 1468"/>
              <a:gd name="T27" fmla="*/ 2147483647 h 252"/>
              <a:gd name="T28" fmla="*/ 2147483647 w 1468"/>
              <a:gd name="T29" fmla="*/ 2147483647 h 252"/>
              <a:gd name="T30" fmla="*/ 2147483647 w 1468"/>
              <a:gd name="T31" fmla="*/ 2147483647 h 252"/>
              <a:gd name="T32" fmla="*/ 2147483647 w 1468"/>
              <a:gd name="T33" fmla="*/ 2147483647 h 252"/>
              <a:gd name="T34" fmla="*/ 2147483647 w 1468"/>
              <a:gd name="T35" fmla="*/ 2147483647 h 252"/>
              <a:gd name="T36" fmla="*/ 2147483647 w 1468"/>
              <a:gd name="T37" fmla="*/ 2147483647 h 252"/>
              <a:gd name="T38" fmla="*/ 2147483647 w 1468"/>
              <a:gd name="T39" fmla="*/ 2147483647 h 252"/>
              <a:gd name="T40" fmla="*/ 2147483647 w 1468"/>
              <a:gd name="T41" fmla="*/ 2147483647 h 252"/>
              <a:gd name="T42" fmla="*/ 2147483647 w 1468"/>
              <a:gd name="T43" fmla="*/ 2147483647 h 252"/>
              <a:gd name="T44" fmla="*/ 2147483647 w 1468"/>
              <a:gd name="T45" fmla="*/ 2147483647 h 252"/>
              <a:gd name="T46" fmla="*/ 2147483647 w 1468"/>
              <a:gd name="T47" fmla="*/ 2147483647 h 252"/>
              <a:gd name="T48" fmla="*/ 2147483647 w 1468"/>
              <a:gd name="T49" fmla="*/ 2147483647 h 252"/>
              <a:gd name="T50" fmla="*/ 2147483647 w 1468"/>
              <a:gd name="T51" fmla="*/ 2147483647 h 252"/>
              <a:gd name="T52" fmla="*/ 2147483647 w 1468"/>
              <a:gd name="T53" fmla="*/ 2147483647 h 252"/>
              <a:gd name="T54" fmla="*/ 2147483647 w 1468"/>
              <a:gd name="T55" fmla="*/ 2147483647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468"/>
              <a:gd name="T85" fmla="*/ 0 h 252"/>
              <a:gd name="T86" fmla="*/ 1468 w 1468"/>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468" h="252">
                <a:moveTo>
                  <a:pt x="0" y="5"/>
                </a:moveTo>
                <a:cubicBezTo>
                  <a:pt x="22" y="20"/>
                  <a:pt x="30" y="32"/>
                  <a:pt x="56" y="41"/>
                </a:cubicBezTo>
                <a:cubicBezTo>
                  <a:pt x="61" y="39"/>
                  <a:pt x="67" y="39"/>
                  <a:pt x="71" y="36"/>
                </a:cubicBezTo>
                <a:cubicBezTo>
                  <a:pt x="75" y="33"/>
                  <a:pt x="77" y="27"/>
                  <a:pt x="81" y="25"/>
                </a:cubicBezTo>
                <a:cubicBezTo>
                  <a:pt x="95" y="18"/>
                  <a:pt x="112" y="15"/>
                  <a:pt x="127" y="10"/>
                </a:cubicBezTo>
                <a:cubicBezTo>
                  <a:pt x="137" y="7"/>
                  <a:pt x="157" y="0"/>
                  <a:pt x="157" y="0"/>
                </a:cubicBezTo>
                <a:cubicBezTo>
                  <a:pt x="196" y="13"/>
                  <a:pt x="233" y="31"/>
                  <a:pt x="273" y="41"/>
                </a:cubicBezTo>
                <a:cubicBezTo>
                  <a:pt x="283" y="40"/>
                  <a:pt x="353" y="26"/>
                  <a:pt x="369" y="30"/>
                </a:cubicBezTo>
                <a:cubicBezTo>
                  <a:pt x="390" y="54"/>
                  <a:pt x="366" y="30"/>
                  <a:pt x="395" y="46"/>
                </a:cubicBezTo>
                <a:cubicBezTo>
                  <a:pt x="406" y="52"/>
                  <a:pt x="450" y="137"/>
                  <a:pt x="455" y="121"/>
                </a:cubicBezTo>
                <a:cubicBezTo>
                  <a:pt x="486" y="168"/>
                  <a:pt x="519" y="233"/>
                  <a:pt x="576" y="252"/>
                </a:cubicBezTo>
                <a:cubicBezTo>
                  <a:pt x="603" y="245"/>
                  <a:pt x="593" y="186"/>
                  <a:pt x="615" y="171"/>
                </a:cubicBezTo>
                <a:cubicBezTo>
                  <a:pt x="618" y="161"/>
                  <a:pt x="624" y="139"/>
                  <a:pt x="627" y="129"/>
                </a:cubicBezTo>
                <a:cubicBezTo>
                  <a:pt x="629" y="124"/>
                  <a:pt x="646" y="102"/>
                  <a:pt x="651" y="99"/>
                </a:cubicBezTo>
                <a:cubicBezTo>
                  <a:pt x="661" y="92"/>
                  <a:pt x="681" y="78"/>
                  <a:pt x="681" y="78"/>
                </a:cubicBezTo>
                <a:cubicBezTo>
                  <a:pt x="694" y="59"/>
                  <a:pt x="724" y="71"/>
                  <a:pt x="747" y="78"/>
                </a:cubicBezTo>
                <a:cubicBezTo>
                  <a:pt x="768" y="86"/>
                  <a:pt x="791" y="116"/>
                  <a:pt x="809" y="126"/>
                </a:cubicBezTo>
                <a:cubicBezTo>
                  <a:pt x="824" y="127"/>
                  <a:pt x="854" y="137"/>
                  <a:pt x="854" y="137"/>
                </a:cubicBezTo>
                <a:cubicBezTo>
                  <a:pt x="919" y="131"/>
                  <a:pt x="895" y="133"/>
                  <a:pt x="935" y="106"/>
                </a:cubicBezTo>
                <a:cubicBezTo>
                  <a:pt x="954" y="94"/>
                  <a:pt x="979" y="98"/>
                  <a:pt x="1001" y="96"/>
                </a:cubicBezTo>
                <a:cubicBezTo>
                  <a:pt x="1020" y="83"/>
                  <a:pt x="1042" y="78"/>
                  <a:pt x="1062" y="66"/>
                </a:cubicBezTo>
                <a:cubicBezTo>
                  <a:pt x="1096" y="71"/>
                  <a:pt x="1169" y="82"/>
                  <a:pt x="1198" y="101"/>
                </a:cubicBezTo>
                <a:cubicBezTo>
                  <a:pt x="1221" y="117"/>
                  <a:pt x="1247" y="133"/>
                  <a:pt x="1274" y="142"/>
                </a:cubicBezTo>
                <a:cubicBezTo>
                  <a:pt x="1291" y="159"/>
                  <a:pt x="1312" y="170"/>
                  <a:pt x="1334" y="177"/>
                </a:cubicBezTo>
                <a:cubicBezTo>
                  <a:pt x="1370" y="173"/>
                  <a:pt x="1383" y="175"/>
                  <a:pt x="1410" y="157"/>
                </a:cubicBezTo>
                <a:cubicBezTo>
                  <a:pt x="1417" y="135"/>
                  <a:pt x="1429" y="117"/>
                  <a:pt x="1446" y="101"/>
                </a:cubicBezTo>
                <a:cubicBezTo>
                  <a:pt x="1448" y="96"/>
                  <a:pt x="1447" y="90"/>
                  <a:pt x="1451" y="86"/>
                </a:cubicBezTo>
                <a:cubicBezTo>
                  <a:pt x="1468" y="69"/>
                  <a:pt x="1466" y="90"/>
                  <a:pt x="1466" y="76"/>
                </a:cubicBezTo>
              </a:path>
            </a:pathLst>
          </a:custGeom>
          <a:noFill/>
          <a:ln w="9525">
            <a:solidFill>
              <a:schemeClr val="tx1"/>
            </a:solidFill>
            <a:round/>
            <a:headEnd/>
            <a:tailEnd/>
          </a:ln>
        </p:spPr>
        <p:txBody>
          <a:bodyPr/>
          <a:lstStyle/>
          <a:p>
            <a:endParaRPr lang="en-US"/>
          </a:p>
        </p:txBody>
      </p:sp>
      <p:grpSp>
        <p:nvGrpSpPr>
          <p:cNvPr id="24579" name="Group 6"/>
          <p:cNvGrpSpPr>
            <a:grpSpLocks/>
          </p:cNvGrpSpPr>
          <p:nvPr/>
        </p:nvGrpSpPr>
        <p:grpSpPr bwMode="auto">
          <a:xfrm>
            <a:off x="7232651" y="3721100"/>
            <a:ext cx="1909763" cy="477838"/>
            <a:chOff x="2064" y="2160"/>
            <a:chExt cx="1488" cy="384"/>
          </a:xfrm>
        </p:grpSpPr>
        <p:sp>
          <p:nvSpPr>
            <p:cNvPr id="24598" name="Line 7"/>
            <p:cNvSpPr>
              <a:spLocks noChangeShapeType="1"/>
            </p:cNvSpPr>
            <p:nvPr/>
          </p:nvSpPr>
          <p:spPr bwMode="auto">
            <a:xfrm flipV="1">
              <a:off x="2064" y="2160"/>
              <a:ext cx="0" cy="384"/>
            </a:xfrm>
            <a:prstGeom prst="line">
              <a:avLst/>
            </a:prstGeom>
            <a:noFill/>
            <a:ln w="9525">
              <a:solidFill>
                <a:schemeClr val="tx1"/>
              </a:solidFill>
              <a:round/>
              <a:headEnd/>
              <a:tailEnd type="triangle" w="med" len="med"/>
            </a:ln>
          </p:spPr>
          <p:txBody>
            <a:bodyPr/>
            <a:lstStyle/>
            <a:p>
              <a:endParaRPr lang="en-US"/>
            </a:p>
          </p:txBody>
        </p:sp>
        <p:sp>
          <p:nvSpPr>
            <p:cNvPr id="24599" name="Line 8"/>
            <p:cNvSpPr>
              <a:spLocks noChangeShapeType="1"/>
            </p:cNvSpPr>
            <p:nvPr/>
          </p:nvSpPr>
          <p:spPr bwMode="auto">
            <a:xfrm>
              <a:off x="2064" y="2544"/>
              <a:ext cx="1488" cy="0"/>
            </a:xfrm>
            <a:prstGeom prst="line">
              <a:avLst/>
            </a:prstGeom>
            <a:noFill/>
            <a:ln w="9525">
              <a:solidFill>
                <a:schemeClr val="tx1"/>
              </a:solidFill>
              <a:round/>
              <a:headEnd/>
              <a:tailEnd type="triangle" w="med" len="med"/>
            </a:ln>
          </p:spPr>
          <p:txBody>
            <a:bodyPr/>
            <a:lstStyle/>
            <a:p>
              <a:endParaRPr lang="en-US"/>
            </a:p>
          </p:txBody>
        </p:sp>
      </p:grpSp>
      <p:sp>
        <p:nvSpPr>
          <p:cNvPr id="24580" name="Text Box 9"/>
          <p:cNvSpPr txBox="1">
            <a:spLocks noChangeArrowheads="1"/>
          </p:cNvSpPr>
          <p:nvPr/>
        </p:nvSpPr>
        <p:spPr bwMode="auto">
          <a:xfrm>
            <a:off x="5867401" y="3581400"/>
            <a:ext cx="1344613" cy="336550"/>
          </a:xfrm>
          <a:prstGeom prst="rect">
            <a:avLst/>
          </a:prstGeom>
          <a:noFill/>
          <a:ln w="9525">
            <a:noFill/>
            <a:miter lim="800000"/>
            <a:headEnd/>
            <a:tailEnd/>
          </a:ln>
        </p:spPr>
        <p:txBody>
          <a:bodyPr wrap="none">
            <a:spAutoFit/>
          </a:bodyPr>
          <a:lstStyle/>
          <a:p>
            <a:r>
              <a:rPr lang="en-US" sz="1600">
                <a:solidFill>
                  <a:schemeClr val="tx2"/>
                </a:solidFill>
                <a:latin typeface="Times New Roman" pitchFamily="18" charset="0"/>
                <a:ea typeface="SimSun" pitchFamily="2" charset="-122"/>
              </a:rPr>
              <a:t>Matching cost</a:t>
            </a:r>
          </a:p>
        </p:txBody>
      </p:sp>
      <p:sp>
        <p:nvSpPr>
          <p:cNvPr id="24581" name="Text Box 10"/>
          <p:cNvSpPr txBox="1">
            <a:spLocks noChangeArrowheads="1"/>
          </p:cNvSpPr>
          <p:nvPr/>
        </p:nvSpPr>
        <p:spPr bwMode="auto">
          <a:xfrm>
            <a:off x="9159876" y="3962400"/>
            <a:ext cx="898525" cy="336550"/>
          </a:xfrm>
          <a:prstGeom prst="rect">
            <a:avLst/>
          </a:prstGeom>
          <a:noFill/>
          <a:ln w="9525">
            <a:noFill/>
            <a:miter lim="800000"/>
            <a:headEnd/>
            <a:tailEnd/>
          </a:ln>
        </p:spPr>
        <p:txBody>
          <a:bodyPr wrap="none">
            <a:spAutoFit/>
          </a:bodyPr>
          <a:lstStyle/>
          <a:p>
            <a:r>
              <a:rPr lang="en-US" sz="1600">
                <a:solidFill>
                  <a:schemeClr val="tx2"/>
                </a:solidFill>
                <a:latin typeface="Times New Roman" pitchFamily="18" charset="0"/>
                <a:ea typeface="SimSun" pitchFamily="2" charset="-122"/>
              </a:rPr>
              <a:t>disparity</a:t>
            </a:r>
          </a:p>
        </p:txBody>
      </p:sp>
      <p:pic>
        <p:nvPicPr>
          <p:cNvPr id="24582" name="Picture 11" descr="left"/>
          <p:cNvPicPr>
            <a:picLocks noChangeAspect="1" noChangeArrowheads="1"/>
          </p:cNvPicPr>
          <p:nvPr/>
        </p:nvPicPr>
        <p:blipFill>
          <a:blip r:embed="rId3" cstate="print"/>
          <a:srcRect/>
          <a:stretch>
            <a:fillRect/>
          </a:stretch>
        </p:blipFill>
        <p:spPr bwMode="auto">
          <a:xfrm>
            <a:off x="3148013" y="1212851"/>
            <a:ext cx="2957512" cy="2151063"/>
          </a:xfrm>
          <a:prstGeom prst="rect">
            <a:avLst/>
          </a:prstGeom>
          <a:noFill/>
          <a:ln w="9525">
            <a:noFill/>
            <a:miter lim="800000"/>
            <a:headEnd/>
            <a:tailEnd/>
          </a:ln>
        </p:spPr>
      </p:pic>
      <p:pic>
        <p:nvPicPr>
          <p:cNvPr id="24583" name="Picture 12" descr="right"/>
          <p:cNvPicPr>
            <a:picLocks noChangeAspect="1" noChangeArrowheads="1"/>
          </p:cNvPicPr>
          <p:nvPr/>
        </p:nvPicPr>
        <p:blipFill>
          <a:blip r:embed="rId4" cstate="print"/>
          <a:srcRect/>
          <a:stretch>
            <a:fillRect/>
          </a:stretch>
        </p:blipFill>
        <p:spPr bwMode="auto">
          <a:xfrm>
            <a:off x="6535738" y="1212851"/>
            <a:ext cx="2957512" cy="2151063"/>
          </a:xfrm>
          <a:prstGeom prst="rect">
            <a:avLst/>
          </a:prstGeom>
          <a:noFill/>
          <a:ln w="9525">
            <a:noFill/>
            <a:miter lim="800000"/>
            <a:headEnd/>
            <a:tailEnd/>
          </a:ln>
        </p:spPr>
      </p:pic>
      <p:sp>
        <p:nvSpPr>
          <p:cNvPr id="24584" name="Line 13"/>
          <p:cNvSpPr>
            <a:spLocks noChangeShapeType="1"/>
          </p:cNvSpPr>
          <p:nvPr/>
        </p:nvSpPr>
        <p:spPr bwMode="auto">
          <a:xfrm>
            <a:off x="2963864" y="2108200"/>
            <a:ext cx="6713537" cy="0"/>
          </a:xfrm>
          <a:prstGeom prst="line">
            <a:avLst/>
          </a:prstGeom>
          <a:noFill/>
          <a:ln w="12700">
            <a:solidFill>
              <a:schemeClr val="folHlink"/>
            </a:solidFill>
            <a:round/>
            <a:headEnd/>
            <a:tailEnd/>
          </a:ln>
        </p:spPr>
        <p:txBody>
          <a:bodyPr/>
          <a:lstStyle/>
          <a:p>
            <a:endParaRPr lang="en-US"/>
          </a:p>
        </p:txBody>
      </p:sp>
      <p:sp>
        <p:nvSpPr>
          <p:cNvPr id="24585" name="Rectangle 14"/>
          <p:cNvSpPr>
            <a:spLocks noChangeArrowheads="1"/>
          </p:cNvSpPr>
          <p:nvPr/>
        </p:nvSpPr>
        <p:spPr bwMode="auto">
          <a:xfrm>
            <a:off x="4541839" y="2049463"/>
            <a:ext cx="123825" cy="119062"/>
          </a:xfrm>
          <a:prstGeom prst="rect">
            <a:avLst/>
          </a:prstGeom>
          <a:noFill/>
          <a:ln w="15875">
            <a:solidFill>
              <a:srgbClr val="FF0000"/>
            </a:solidFill>
            <a:miter lim="800000"/>
            <a:headEnd/>
            <a:tailEnd/>
          </a:ln>
        </p:spPr>
        <p:txBody>
          <a:bodyPr wrap="none" anchor="ctr"/>
          <a:lstStyle/>
          <a:p>
            <a:endParaRPr lang="en-US"/>
          </a:p>
        </p:txBody>
      </p:sp>
      <p:grpSp>
        <p:nvGrpSpPr>
          <p:cNvPr id="24586" name="Group 15"/>
          <p:cNvGrpSpPr>
            <a:grpSpLocks/>
          </p:cNvGrpSpPr>
          <p:nvPr/>
        </p:nvGrpSpPr>
        <p:grpSpPr bwMode="auto">
          <a:xfrm>
            <a:off x="7545388" y="2049463"/>
            <a:ext cx="862012" cy="119062"/>
            <a:chOff x="3111" y="3838"/>
            <a:chExt cx="672" cy="96"/>
          </a:xfrm>
        </p:grpSpPr>
        <p:sp>
          <p:nvSpPr>
            <p:cNvPr id="24593" name="Rectangle 16"/>
            <p:cNvSpPr>
              <a:spLocks noChangeArrowheads="1"/>
            </p:cNvSpPr>
            <p:nvPr/>
          </p:nvSpPr>
          <p:spPr bwMode="auto">
            <a:xfrm>
              <a:off x="3399" y="3838"/>
              <a:ext cx="96" cy="96"/>
            </a:xfrm>
            <a:prstGeom prst="rect">
              <a:avLst/>
            </a:prstGeom>
            <a:noFill/>
            <a:ln w="15875">
              <a:solidFill>
                <a:srgbClr val="FF0000"/>
              </a:solidFill>
              <a:miter lim="800000"/>
              <a:headEnd/>
              <a:tailEnd/>
            </a:ln>
          </p:spPr>
          <p:txBody>
            <a:bodyPr wrap="none" anchor="ctr"/>
            <a:lstStyle/>
            <a:p>
              <a:endParaRPr lang="en-US"/>
            </a:p>
          </p:txBody>
        </p:sp>
        <p:sp>
          <p:nvSpPr>
            <p:cNvPr id="24594" name="Rectangle 17"/>
            <p:cNvSpPr>
              <a:spLocks noChangeArrowheads="1"/>
            </p:cNvSpPr>
            <p:nvPr/>
          </p:nvSpPr>
          <p:spPr bwMode="auto">
            <a:xfrm>
              <a:off x="3111" y="3838"/>
              <a:ext cx="96" cy="96"/>
            </a:xfrm>
            <a:prstGeom prst="rect">
              <a:avLst/>
            </a:prstGeom>
            <a:noFill/>
            <a:ln w="15875">
              <a:solidFill>
                <a:srgbClr val="00FFFF"/>
              </a:solidFill>
              <a:miter lim="800000"/>
              <a:headEnd/>
              <a:tailEnd/>
            </a:ln>
          </p:spPr>
          <p:txBody>
            <a:bodyPr wrap="none" anchor="ctr"/>
            <a:lstStyle/>
            <a:p>
              <a:endParaRPr lang="en-US"/>
            </a:p>
          </p:txBody>
        </p:sp>
        <p:sp>
          <p:nvSpPr>
            <p:cNvPr id="24595" name="Rectangle 18"/>
            <p:cNvSpPr>
              <a:spLocks noChangeArrowheads="1"/>
            </p:cNvSpPr>
            <p:nvPr/>
          </p:nvSpPr>
          <p:spPr bwMode="auto">
            <a:xfrm>
              <a:off x="3255" y="3838"/>
              <a:ext cx="96" cy="96"/>
            </a:xfrm>
            <a:prstGeom prst="rect">
              <a:avLst/>
            </a:prstGeom>
            <a:noFill/>
            <a:ln w="15875">
              <a:solidFill>
                <a:srgbClr val="00FFFF"/>
              </a:solidFill>
              <a:miter lim="800000"/>
              <a:headEnd/>
              <a:tailEnd/>
            </a:ln>
          </p:spPr>
          <p:txBody>
            <a:bodyPr wrap="none" anchor="ctr"/>
            <a:lstStyle/>
            <a:p>
              <a:endParaRPr lang="en-US"/>
            </a:p>
          </p:txBody>
        </p:sp>
        <p:sp>
          <p:nvSpPr>
            <p:cNvPr id="24596" name="Rectangle 19"/>
            <p:cNvSpPr>
              <a:spLocks noChangeArrowheads="1"/>
            </p:cNvSpPr>
            <p:nvPr/>
          </p:nvSpPr>
          <p:spPr bwMode="auto">
            <a:xfrm>
              <a:off x="3543" y="3838"/>
              <a:ext cx="96" cy="96"/>
            </a:xfrm>
            <a:prstGeom prst="rect">
              <a:avLst/>
            </a:prstGeom>
            <a:noFill/>
            <a:ln w="15875">
              <a:solidFill>
                <a:srgbClr val="00FFFF"/>
              </a:solidFill>
              <a:miter lim="800000"/>
              <a:headEnd/>
              <a:tailEnd/>
            </a:ln>
          </p:spPr>
          <p:txBody>
            <a:bodyPr wrap="none" anchor="ctr"/>
            <a:lstStyle/>
            <a:p>
              <a:endParaRPr lang="en-US"/>
            </a:p>
          </p:txBody>
        </p:sp>
        <p:sp>
          <p:nvSpPr>
            <p:cNvPr id="24597" name="Rectangle 20"/>
            <p:cNvSpPr>
              <a:spLocks noChangeArrowheads="1"/>
            </p:cNvSpPr>
            <p:nvPr/>
          </p:nvSpPr>
          <p:spPr bwMode="auto">
            <a:xfrm>
              <a:off x="3687" y="3838"/>
              <a:ext cx="96" cy="96"/>
            </a:xfrm>
            <a:prstGeom prst="rect">
              <a:avLst/>
            </a:prstGeom>
            <a:noFill/>
            <a:ln w="15875">
              <a:solidFill>
                <a:srgbClr val="00FFFF"/>
              </a:solidFill>
              <a:miter lim="800000"/>
              <a:headEnd/>
              <a:tailEnd/>
            </a:ln>
          </p:spPr>
          <p:txBody>
            <a:bodyPr wrap="none" anchor="ctr"/>
            <a:lstStyle/>
            <a:p>
              <a:endParaRPr lang="en-US"/>
            </a:p>
          </p:txBody>
        </p:sp>
      </p:grpSp>
      <p:sp>
        <p:nvSpPr>
          <p:cNvPr id="24587" name="Text Box 21"/>
          <p:cNvSpPr txBox="1">
            <a:spLocks noChangeArrowheads="1"/>
          </p:cNvSpPr>
          <p:nvPr/>
        </p:nvSpPr>
        <p:spPr bwMode="auto">
          <a:xfrm>
            <a:off x="4449764" y="914400"/>
            <a:ext cx="523875" cy="336550"/>
          </a:xfrm>
          <a:prstGeom prst="rect">
            <a:avLst/>
          </a:prstGeom>
          <a:noFill/>
          <a:ln w="9525">
            <a:noFill/>
            <a:miter lim="800000"/>
            <a:headEnd/>
            <a:tailEnd/>
          </a:ln>
        </p:spPr>
        <p:txBody>
          <a:bodyPr wrap="none">
            <a:spAutoFit/>
          </a:bodyPr>
          <a:lstStyle/>
          <a:p>
            <a:r>
              <a:rPr lang="en-US" sz="1600">
                <a:solidFill>
                  <a:schemeClr val="tx2"/>
                </a:solidFill>
                <a:latin typeface="Times New Roman" pitchFamily="18" charset="0"/>
                <a:ea typeface="SimSun" pitchFamily="2" charset="-122"/>
              </a:rPr>
              <a:t>Left</a:t>
            </a:r>
          </a:p>
        </p:txBody>
      </p:sp>
      <p:sp>
        <p:nvSpPr>
          <p:cNvPr id="24588" name="Text Box 22"/>
          <p:cNvSpPr txBox="1">
            <a:spLocks noChangeArrowheads="1"/>
          </p:cNvSpPr>
          <p:nvPr/>
        </p:nvSpPr>
        <p:spPr bwMode="auto">
          <a:xfrm>
            <a:off x="7747000" y="914400"/>
            <a:ext cx="636588" cy="336550"/>
          </a:xfrm>
          <a:prstGeom prst="rect">
            <a:avLst/>
          </a:prstGeom>
          <a:noFill/>
          <a:ln w="9525">
            <a:noFill/>
            <a:miter lim="800000"/>
            <a:headEnd/>
            <a:tailEnd/>
          </a:ln>
        </p:spPr>
        <p:txBody>
          <a:bodyPr wrap="none">
            <a:spAutoFit/>
          </a:bodyPr>
          <a:lstStyle/>
          <a:p>
            <a:r>
              <a:rPr lang="en-US" sz="1600">
                <a:solidFill>
                  <a:schemeClr val="tx2"/>
                </a:solidFill>
                <a:latin typeface="Times New Roman" pitchFamily="18" charset="0"/>
                <a:ea typeface="SimSun" pitchFamily="2" charset="-122"/>
              </a:rPr>
              <a:t>Right</a:t>
            </a:r>
          </a:p>
        </p:txBody>
      </p:sp>
      <p:sp>
        <p:nvSpPr>
          <p:cNvPr id="24589" name="Freeform 23"/>
          <p:cNvSpPr>
            <a:spLocks/>
          </p:cNvSpPr>
          <p:nvPr/>
        </p:nvSpPr>
        <p:spPr bwMode="auto">
          <a:xfrm>
            <a:off x="7954963" y="1212850"/>
            <a:ext cx="23812" cy="3219450"/>
          </a:xfrm>
          <a:custGeom>
            <a:avLst/>
            <a:gdLst>
              <a:gd name="T0" fmla="*/ 2147483647 w 18"/>
              <a:gd name="T1" fmla="*/ 0 h 2587"/>
              <a:gd name="T2" fmla="*/ 0 w 18"/>
              <a:gd name="T3" fmla="*/ 2147483647 h 2587"/>
              <a:gd name="T4" fmla="*/ 0 60000 65536"/>
              <a:gd name="T5" fmla="*/ 0 60000 65536"/>
              <a:gd name="T6" fmla="*/ 0 w 18"/>
              <a:gd name="T7" fmla="*/ 0 h 2587"/>
              <a:gd name="T8" fmla="*/ 18 w 18"/>
              <a:gd name="T9" fmla="*/ 2587 h 2587"/>
            </a:gdLst>
            <a:ahLst/>
            <a:cxnLst>
              <a:cxn ang="T4">
                <a:pos x="T0" y="T1"/>
              </a:cxn>
              <a:cxn ang="T5">
                <a:pos x="T2" y="T3"/>
              </a:cxn>
            </a:cxnLst>
            <a:rect l="T6" t="T7" r="T8" b="T9"/>
            <a:pathLst>
              <a:path w="18" h="2587">
                <a:moveTo>
                  <a:pt x="18" y="0"/>
                </a:moveTo>
                <a:lnTo>
                  <a:pt x="0" y="2587"/>
                </a:lnTo>
              </a:path>
            </a:pathLst>
          </a:custGeom>
          <a:noFill/>
          <a:ln w="12700">
            <a:solidFill>
              <a:srgbClr val="FF0000"/>
            </a:solidFill>
            <a:round/>
            <a:headEnd/>
            <a:tailEnd/>
          </a:ln>
        </p:spPr>
        <p:txBody>
          <a:bodyPr/>
          <a:lstStyle/>
          <a:p>
            <a:endParaRPr lang="en-US"/>
          </a:p>
        </p:txBody>
      </p:sp>
      <p:sp>
        <p:nvSpPr>
          <p:cNvPr id="24590" name="Text Box 24"/>
          <p:cNvSpPr txBox="1">
            <a:spLocks noChangeArrowheads="1"/>
          </p:cNvSpPr>
          <p:nvPr/>
        </p:nvSpPr>
        <p:spPr bwMode="auto">
          <a:xfrm>
            <a:off x="2119314" y="1905000"/>
            <a:ext cx="852487" cy="336550"/>
          </a:xfrm>
          <a:prstGeom prst="rect">
            <a:avLst/>
          </a:prstGeom>
          <a:noFill/>
          <a:ln w="9525">
            <a:noFill/>
            <a:miter lim="800000"/>
            <a:headEnd/>
            <a:tailEnd/>
          </a:ln>
        </p:spPr>
        <p:txBody>
          <a:bodyPr wrap="none">
            <a:spAutoFit/>
          </a:bodyPr>
          <a:lstStyle/>
          <a:p>
            <a:r>
              <a:rPr lang="en-US" sz="1600">
                <a:solidFill>
                  <a:schemeClr val="tx2"/>
                </a:solidFill>
                <a:latin typeface="Times New Roman" pitchFamily="18" charset="0"/>
                <a:ea typeface="SimSun" pitchFamily="2" charset="-122"/>
              </a:rPr>
              <a:t>scanline</a:t>
            </a:r>
          </a:p>
        </p:txBody>
      </p:sp>
      <p:sp>
        <p:nvSpPr>
          <p:cNvPr id="24592" name="Rectangle 26"/>
          <p:cNvSpPr>
            <a:spLocks noGrp="1" noChangeArrowheads="1"/>
          </p:cNvSpPr>
          <p:nvPr>
            <p:ph type="body" idx="1"/>
          </p:nvPr>
        </p:nvSpPr>
        <p:spPr>
          <a:xfrm>
            <a:off x="2209800" y="4572000"/>
            <a:ext cx="7772400" cy="1981200"/>
          </a:xfrm>
        </p:spPr>
        <p:txBody>
          <a:bodyPr/>
          <a:lstStyle/>
          <a:p>
            <a:pPr>
              <a:buFontTx/>
              <a:buChar char="•"/>
            </a:pPr>
            <a:r>
              <a:rPr lang="en-US" dirty="0"/>
              <a:t>Slide a window along the right </a:t>
            </a:r>
            <a:r>
              <a:rPr lang="en-US" dirty="0" err="1"/>
              <a:t>scanline</a:t>
            </a:r>
            <a:r>
              <a:rPr lang="en-US" dirty="0"/>
              <a:t> and compare contents of that window with the reference window in the left image</a:t>
            </a:r>
          </a:p>
          <a:p>
            <a:pPr>
              <a:buFontTx/>
              <a:buChar char="•"/>
            </a:pPr>
            <a:r>
              <a:rPr lang="en-US" dirty="0"/>
              <a:t>Matching cost: SSD or normalized correlation</a:t>
            </a:r>
          </a:p>
        </p:txBody>
      </p:sp>
      <p:sp>
        <p:nvSpPr>
          <p:cNvPr id="26" name="Rectangle 25">
            <a:extLst>
              <a:ext uri="{FF2B5EF4-FFF2-40B4-BE49-F238E27FC236}">
                <a16:creationId xmlns:a16="http://schemas.microsoft.com/office/drawing/2014/main" id="{1EBCD0B2-F0F2-004C-9A6C-B877ECFCA0BA}"/>
              </a:ext>
            </a:extLst>
          </p:cNvPr>
          <p:cNvSpPr>
            <a:spLocks noGrp="1" noChangeArrowheads="1"/>
          </p:cNvSpPr>
          <p:nvPr>
            <p:ph type="title"/>
          </p:nvPr>
        </p:nvSpPr>
        <p:spPr/>
        <p:txBody>
          <a:bodyPr/>
          <a:lstStyle/>
          <a:p>
            <a:r>
              <a:rPr lang="en-US" dirty="0"/>
              <a:t>Correspondence search</a:t>
            </a:r>
          </a:p>
        </p:txBody>
      </p:sp>
    </p:spTree>
    <p:extLst>
      <p:ext uri="{BB962C8B-B14F-4D97-AF65-F5344CB8AC3E}">
        <p14:creationId xmlns:p14="http://schemas.microsoft.com/office/powerpoint/2010/main" val="1981715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59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9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92"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8" descr="left"/>
          <p:cNvPicPr>
            <a:picLocks noChangeAspect="1" noChangeArrowheads="1"/>
          </p:cNvPicPr>
          <p:nvPr/>
        </p:nvPicPr>
        <p:blipFill>
          <a:blip r:embed="rId3" cstate="print"/>
          <a:srcRect/>
          <a:stretch>
            <a:fillRect/>
          </a:stretch>
        </p:blipFill>
        <p:spPr bwMode="auto">
          <a:xfrm>
            <a:off x="3148013" y="1212851"/>
            <a:ext cx="2957512" cy="2151063"/>
          </a:xfrm>
          <a:prstGeom prst="rect">
            <a:avLst/>
          </a:prstGeom>
          <a:noFill/>
          <a:ln w="9525">
            <a:noFill/>
            <a:miter lim="800000"/>
            <a:headEnd/>
            <a:tailEnd/>
          </a:ln>
        </p:spPr>
      </p:pic>
      <p:pic>
        <p:nvPicPr>
          <p:cNvPr id="25603" name="Picture 9" descr="right"/>
          <p:cNvPicPr>
            <a:picLocks noChangeAspect="1" noChangeArrowheads="1"/>
          </p:cNvPicPr>
          <p:nvPr/>
        </p:nvPicPr>
        <p:blipFill>
          <a:blip r:embed="rId4" cstate="print"/>
          <a:srcRect/>
          <a:stretch>
            <a:fillRect/>
          </a:stretch>
        </p:blipFill>
        <p:spPr bwMode="auto">
          <a:xfrm>
            <a:off x="6535738" y="1212851"/>
            <a:ext cx="2957512" cy="2151063"/>
          </a:xfrm>
          <a:prstGeom prst="rect">
            <a:avLst/>
          </a:prstGeom>
          <a:noFill/>
          <a:ln w="9525">
            <a:noFill/>
            <a:miter lim="800000"/>
            <a:headEnd/>
            <a:tailEnd/>
          </a:ln>
        </p:spPr>
      </p:pic>
      <p:sp>
        <p:nvSpPr>
          <p:cNvPr id="25604" name="Line 10"/>
          <p:cNvSpPr>
            <a:spLocks noChangeShapeType="1"/>
          </p:cNvSpPr>
          <p:nvPr/>
        </p:nvSpPr>
        <p:spPr bwMode="auto">
          <a:xfrm>
            <a:off x="2963864" y="2108200"/>
            <a:ext cx="6713537" cy="0"/>
          </a:xfrm>
          <a:prstGeom prst="line">
            <a:avLst/>
          </a:prstGeom>
          <a:noFill/>
          <a:ln w="12700">
            <a:solidFill>
              <a:schemeClr val="folHlink"/>
            </a:solidFill>
            <a:round/>
            <a:headEnd/>
            <a:tailEnd/>
          </a:ln>
        </p:spPr>
        <p:txBody>
          <a:bodyPr/>
          <a:lstStyle/>
          <a:p>
            <a:endParaRPr lang="en-US"/>
          </a:p>
        </p:txBody>
      </p:sp>
      <p:sp>
        <p:nvSpPr>
          <p:cNvPr id="25605" name="Rectangle 11"/>
          <p:cNvSpPr>
            <a:spLocks noChangeArrowheads="1"/>
          </p:cNvSpPr>
          <p:nvPr/>
        </p:nvSpPr>
        <p:spPr bwMode="auto">
          <a:xfrm>
            <a:off x="4541839" y="2049463"/>
            <a:ext cx="123825" cy="119062"/>
          </a:xfrm>
          <a:prstGeom prst="rect">
            <a:avLst/>
          </a:prstGeom>
          <a:noFill/>
          <a:ln w="15875">
            <a:solidFill>
              <a:srgbClr val="FF0000"/>
            </a:solidFill>
            <a:miter lim="800000"/>
            <a:headEnd/>
            <a:tailEnd/>
          </a:ln>
        </p:spPr>
        <p:txBody>
          <a:bodyPr wrap="none" anchor="ctr"/>
          <a:lstStyle/>
          <a:p>
            <a:endParaRPr lang="en-US"/>
          </a:p>
        </p:txBody>
      </p:sp>
      <p:sp>
        <p:nvSpPr>
          <p:cNvPr id="25606" name="Text Box 18"/>
          <p:cNvSpPr txBox="1">
            <a:spLocks noChangeArrowheads="1"/>
          </p:cNvSpPr>
          <p:nvPr/>
        </p:nvSpPr>
        <p:spPr bwMode="auto">
          <a:xfrm>
            <a:off x="4449764" y="914400"/>
            <a:ext cx="523875" cy="336550"/>
          </a:xfrm>
          <a:prstGeom prst="rect">
            <a:avLst/>
          </a:prstGeom>
          <a:noFill/>
          <a:ln w="9525">
            <a:noFill/>
            <a:miter lim="800000"/>
            <a:headEnd/>
            <a:tailEnd/>
          </a:ln>
        </p:spPr>
        <p:txBody>
          <a:bodyPr wrap="none">
            <a:spAutoFit/>
          </a:bodyPr>
          <a:lstStyle/>
          <a:p>
            <a:r>
              <a:rPr lang="en-US" sz="1600">
                <a:solidFill>
                  <a:schemeClr val="tx2"/>
                </a:solidFill>
                <a:latin typeface="Times New Roman" pitchFamily="18" charset="0"/>
                <a:ea typeface="SimSun" pitchFamily="2" charset="-122"/>
              </a:rPr>
              <a:t>Left</a:t>
            </a:r>
          </a:p>
        </p:txBody>
      </p:sp>
      <p:sp>
        <p:nvSpPr>
          <p:cNvPr id="25607" name="Text Box 19"/>
          <p:cNvSpPr txBox="1">
            <a:spLocks noChangeArrowheads="1"/>
          </p:cNvSpPr>
          <p:nvPr/>
        </p:nvSpPr>
        <p:spPr bwMode="auto">
          <a:xfrm>
            <a:off x="7747000" y="914400"/>
            <a:ext cx="636588" cy="336550"/>
          </a:xfrm>
          <a:prstGeom prst="rect">
            <a:avLst/>
          </a:prstGeom>
          <a:noFill/>
          <a:ln w="9525">
            <a:noFill/>
            <a:miter lim="800000"/>
            <a:headEnd/>
            <a:tailEnd/>
          </a:ln>
        </p:spPr>
        <p:txBody>
          <a:bodyPr wrap="none">
            <a:spAutoFit/>
          </a:bodyPr>
          <a:lstStyle/>
          <a:p>
            <a:r>
              <a:rPr lang="en-US" sz="1600">
                <a:solidFill>
                  <a:schemeClr val="tx2"/>
                </a:solidFill>
                <a:latin typeface="Times New Roman" pitchFamily="18" charset="0"/>
                <a:ea typeface="SimSun" pitchFamily="2" charset="-122"/>
              </a:rPr>
              <a:t>Right</a:t>
            </a:r>
          </a:p>
        </p:txBody>
      </p:sp>
      <p:sp>
        <p:nvSpPr>
          <p:cNvPr id="25608" name="Text Box 21"/>
          <p:cNvSpPr txBox="1">
            <a:spLocks noChangeArrowheads="1"/>
          </p:cNvSpPr>
          <p:nvPr/>
        </p:nvSpPr>
        <p:spPr bwMode="auto">
          <a:xfrm>
            <a:off x="2119314" y="1905000"/>
            <a:ext cx="852487" cy="336550"/>
          </a:xfrm>
          <a:prstGeom prst="rect">
            <a:avLst/>
          </a:prstGeom>
          <a:noFill/>
          <a:ln w="9525">
            <a:noFill/>
            <a:miter lim="800000"/>
            <a:headEnd/>
            <a:tailEnd/>
          </a:ln>
        </p:spPr>
        <p:txBody>
          <a:bodyPr wrap="none">
            <a:spAutoFit/>
          </a:bodyPr>
          <a:lstStyle/>
          <a:p>
            <a:r>
              <a:rPr lang="en-US" sz="1600">
                <a:solidFill>
                  <a:schemeClr val="tx2"/>
                </a:solidFill>
                <a:latin typeface="Times New Roman" pitchFamily="18" charset="0"/>
                <a:ea typeface="SimSun" pitchFamily="2" charset="-122"/>
              </a:rPr>
              <a:t>scanline</a:t>
            </a:r>
          </a:p>
        </p:txBody>
      </p:sp>
      <p:pic>
        <p:nvPicPr>
          <p:cNvPr id="25610" name="Picture 25"/>
          <p:cNvPicPr>
            <a:picLocks noChangeAspect="1" noChangeArrowheads="1"/>
          </p:cNvPicPr>
          <p:nvPr/>
        </p:nvPicPr>
        <p:blipFill>
          <a:blip r:embed="rId5" cstate="print"/>
          <a:srcRect/>
          <a:stretch>
            <a:fillRect/>
          </a:stretch>
        </p:blipFill>
        <p:spPr bwMode="auto">
          <a:xfrm>
            <a:off x="6440488" y="3733801"/>
            <a:ext cx="3200400" cy="2398713"/>
          </a:xfrm>
          <a:prstGeom prst="rect">
            <a:avLst/>
          </a:prstGeom>
          <a:noFill/>
          <a:ln w="9525">
            <a:noFill/>
            <a:miter lim="800000"/>
            <a:headEnd/>
            <a:tailEnd/>
          </a:ln>
        </p:spPr>
      </p:pic>
      <p:sp>
        <p:nvSpPr>
          <p:cNvPr id="25611" name="Text Box 26"/>
          <p:cNvSpPr txBox="1">
            <a:spLocks noChangeArrowheads="1"/>
          </p:cNvSpPr>
          <p:nvPr/>
        </p:nvSpPr>
        <p:spPr bwMode="auto">
          <a:xfrm>
            <a:off x="7651750" y="6262688"/>
            <a:ext cx="654050" cy="366712"/>
          </a:xfrm>
          <a:prstGeom prst="rect">
            <a:avLst/>
          </a:prstGeom>
          <a:noFill/>
          <a:ln w="9525">
            <a:noFill/>
            <a:miter lim="800000"/>
            <a:headEnd/>
            <a:tailEnd/>
          </a:ln>
        </p:spPr>
        <p:txBody>
          <a:bodyPr wrap="none">
            <a:spAutoFit/>
          </a:bodyPr>
          <a:lstStyle/>
          <a:p>
            <a:r>
              <a:rPr lang="en-US" sz="1800"/>
              <a:t>SSD</a:t>
            </a:r>
          </a:p>
        </p:txBody>
      </p:sp>
      <p:sp>
        <p:nvSpPr>
          <p:cNvPr id="25612" name="Freeform 27"/>
          <p:cNvSpPr>
            <a:spLocks/>
          </p:cNvSpPr>
          <p:nvPr/>
        </p:nvSpPr>
        <p:spPr bwMode="auto">
          <a:xfrm>
            <a:off x="7978776" y="1212850"/>
            <a:ext cx="4763" cy="5043488"/>
          </a:xfrm>
          <a:custGeom>
            <a:avLst/>
            <a:gdLst>
              <a:gd name="T0" fmla="*/ 0 w 3"/>
              <a:gd name="T1" fmla="*/ 0 h 3177"/>
              <a:gd name="T2" fmla="*/ 2147483647 w 3"/>
              <a:gd name="T3" fmla="*/ 2147483647 h 3177"/>
              <a:gd name="T4" fmla="*/ 0 60000 65536"/>
              <a:gd name="T5" fmla="*/ 0 60000 65536"/>
              <a:gd name="T6" fmla="*/ 0 w 3"/>
              <a:gd name="T7" fmla="*/ 0 h 3177"/>
              <a:gd name="T8" fmla="*/ 3 w 3"/>
              <a:gd name="T9" fmla="*/ 3177 h 3177"/>
            </a:gdLst>
            <a:ahLst/>
            <a:cxnLst>
              <a:cxn ang="T4">
                <a:pos x="T0" y="T1"/>
              </a:cxn>
              <a:cxn ang="T5">
                <a:pos x="T2" y="T3"/>
              </a:cxn>
            </a:cxnLst>
            <a:rect l="T6" t="T7" r="T8" b="T9"/>
            <a:pathLst>
              <a:path w="3" h="3177">
                <a:moveTo>
                  <a:pt x="0" y="0"/>
                </a:moveTo>
                <a:lnTo>
                  <a:pt x="3" y="3177"/>
                </a:lnTo>
              </a:path>
            </a:pathLst>
          </a:custGeom>
          <a:noFill/>
          <a:ln w="12700">
            <a:solidFill>
              <a:srgbClr val="FF0000"/>
            </a:solidFill>
            <a:round/>
            <a:headEnd/>
            <a:tailEnd/>
          </a:ln>
        </p:spPr>
        <p:txBody>
          <a:bodyPr/>
          <a:lstStyle/>
          <a:p>
            <a:endParaRPr lang="en-US"/>
          </a:p>
        </p:txBody>
      </p:sp>
      <p:sp>
        <p:nvSpPr>
          <p:cNvPr id="15" name="Rectangle 25">
            <a:extLst>
              <a:ext uri="{FF2B5EF4-FFF2-40B4-BE49-F238E27FC236}">
                <a16:creationId xmlns:a16="http://schemas.microsoft.com/office/drawing/2014/main" id="{06523843-60F4-604D-8154-68A45DECCB9E}"/>
              </a:ext>
            </a:extLst>
          </p:cNvPr>
          <p:cNvSpPr>
            <a:spLocks noGrp="1" noChangeArrowheads="1"/>
          </p:cNvSpPr>
          <p:nvPr>
            <p:ph type="title"/>
          </p:nvPr>
        </p:nvSpPr>
        <p:spPr/>
        <p:txBody>
          <a:bodyPr/>
          <a:lstStyle/>
          <a:p>
            <a:r>
              <a:rPr lang="en-US" dirty="0"/>
              <a:t>Correspondence search</a:t>
            </a:r>
          </a:p>
        </p:txBody>
      </p:sp>
    </p:spTree>
    <p:extLst>
      <p:ext uri="{BB962C8B-B14F-4D97-AF65-F5344CB8AC3E}">
        <p14:creationId xmlns:p14="http://schemas.microsoft.com/office/powerpoint/2010/main" val="40404846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left"/>
          <p:cNvPicPr>
            <a:picLocks noChangeAspect="1" noChangeArrowheads="1"/>
          </p:cNvPicPr>
          <p:nvPr/>
        </p:nvPicPr>
        <p:blipFill>
          <a:blip r:embed="rId3" cstate="print"/>
          <a:srcRect/>
          <a:stretch>
            <a:fillRect/>
          </a:stretch>
        </p:blipFill>
        <p:spPr bwMode="auto">
          <a:xfrm>
            <a:off x="3148013" y="1212851"/>
            <a:ext cx="2957512" cy="2151063"/>
          </a:xfrm>
          <a:prstGeom prst="rect">
            <a:avLst/>
          </a:prstGeom>
          <a:noFill/>
          <a:ln w="9525">
            <a:noFill/>
            <a:miter lim="800000"/>
            <a:headEnd/>
            <a:tailEnd/>
          </a:ln>
        </p:spPr>
      </p:pic>
      <p:pic>
        <p:nvPicPr>
          <p:cNvPr id="26627" name="Picture 3" descr="right"/>
          <p:cNvPicPr>
            <a:picLocks noChangeAspect="1" noChangeArrowheads="1"/>
          </p:cNvPicPr>
          <p:nvPr/>
        </p:nvPicPr>
        <p:blipFill>
          <a:blip r:embed="rId4" cstate="print"/>
          <a:srcRect/>
          <a:stretch>
            <a:fillRect/>
          </a:stretch>
        </p:blipFill>
        <p:spPr bwMode="auto">
          <a:xfrm>
            <a:off x="6535738" y="1212851"/>
            <a:ext cx="2957512" cy="2151063"/>
          </a:xfrm>
          <a:prstGeom prst="rect">
            <a:avLst/>
          </a:prstGeom>
          <a:noFill/>
          <a:ln w="9525">
            <a:noFill/>
            <a:miter lim="800000"/>
            <a:headEnd/>
            <a:tailEnd/>
          </a:ln>
        </p:spPr>
      </p:pic>
      <p:sp>
        <p:nvSpPr>
          <p:cNvPr id="26628" name="Line 4"/>
          <p:cNvSpPr>
            <a:spLocks noChangeShapeType="1"/>
          </p:cNvSpPr>
          <p:nvPr/>
        </p:nvSpPr>
        <p:spPr bwMode="auto">
          <a:xfrm>
            <a:off x="2963864" y="2108200"/>
            <a:ext cx="6713537" cy="0"/>
          </a:xfrm>
          <a:prstGeom prst="line">
            <a:avLst/>
          </a:prstGeom>
          <a:noFill/>
          <a:ln w="12700">
            <a:solidFill>
              <a:schemeClr val="folHlink"/>
            </a:solidFill>
            <a:round/>
            <a:headEnd/>
            <a:tailEnd/>
          </a:ln>
        </p:spPr>
        <p:txBody>
          <a:bodyPr/>
          <a:lstStyle/>
          <a:p>
            <a:endParaRPr lang="en-US"/>
          </a:p>
        </p:txBody>
      </p:sp>
      <p:sp>
        <p:nvSpPr>
          <p:cNvPr id="26629" name="Rectangle 5"/>
          <p:cNvSpPr>
            <a:spLocks noChangeArrowheads="1"/>
          </p:cNvSpPr>
          <p:nvPr/>
        </p:nvSpPr>
        <p:spPr bwMode="auto">
          <a:xfrm>
            <a:off x="4541839" y="2049463"/>
            <a:ext cx="123825" cy="119062"/>
          </a:xfrm>
          <a:prstGeom prst="rect">
            <a:avLst/>
          </a:prstGeom>
          <a:noFill/>
          <a:ln w="15875">
            <a:solidFill>
              <a:srgbClr val="FF0000"/>
            </a:solidFill>
            <a:miter lim="800000"/>
            <a:headEnd/>
            <a:tailEnd/>
          </a:ln>
        </p:spPr>
        <p:txBody>
          <a:bodyPr wrap="none" anchor="ctr"/>
          <a:lstStyle/>
          <a:p>
            <a:endParaRPr lang="en-US"/>
          </a:p>
        </p:txBody>
      </p:sp>
      <p:sp>
        <p:nvSpPr>
          <p:cNvPr id="26630" name="Text Box 6"/>
          <p:cNvSpPr txBox="1">
            <a:spLocks noChangeArrowheads="1"/>
          </p:cNvSpPr>
          <p:nvPr/>
        </p:nvSpPr>
        <p:spPr bwMode="auto">
          <a:xfrm>
            <a:off x="4449764" y="914400"/>
            <a:ext cx="523875" cy="336550"/>
          </a:xfrm>
          <a:prstGeom prst="rect">
            <a:avLst/>
          </a:prstGeom>
          <a:noFill/>
          <a:ln w="9525">
            <a:noFill/>
            <a:miter lim="800000"/>
            <a:headEnd/>
            <a:tailEnd/>
          </a:ln>
        </p:spPr>
        <p:txBody>
          <a:bodyPr wrap="none">
            <a:spAutoFit/>
          </a:bodyPr>
          <a:lstStyle/>
          <a:p>
            <a:r>
              <a:rPr lang="en-US" sz="1600">
                <a:solidFill>
                  <a:schemeClr val="tx2"/>
                </a:solidFill>
                <a:latin typeface="Times New Roman" pitchFamily="18" charset="0"/>
                <a:ea typeface="SimSun" pitchFamily="2" charset="-122"/>
              </a:rPr>
              <a:t>Left</a:t>
            </a:r>
          </a:p>
        </p:txBody>
      </p:sp>
      <p:sp>
        <p:nvSpPr>
          <p:cNvPr id="26631" name="Text Box 7"/>
          <p:cNvSpPr txBox="1">
            <a:spLocks noChangeArrowheads="1"/>
          </p:cNvSpPr>
          <p:nvPr/>
        </p:nvSpPr>
        <p:spPr bwMode="auto">
          <a:xfrm>
            <a:off x="7747000" y="914400"/>
            <a:ext cx="636588" cy="336550"/>
          </a:xfrm>
          <a:prstGeom prst="rect">
            <a:avLst/>
          </a:prstGeom>
          <a:noFill/>
          <a:ln w="9525">
            <a:noFill/>
            <a:miter lim="800000"/>
            <a:headEnd/>
            <a:tailEnd/>
          </a:ln>
        </p:spPr>
        <p:txBody>
          <a:bodyPr wrap="none">
            <a:spAutoFit/>
          </a:bodyPr>
          <a:lstStyle/>
          <a:p>
            <a:r>
              <a:rPr lang="en-US" sz="1600">
                <a:solidFill>
                  <a:schemeClr val="tx2"/>
                </a:solidFill>
                <a:latin typeface="Times New Roman" pitchFamily="18" charset="0"/>
                <a:ea typeface="SimSun" pitchFamily="2" charset="-122"/>
              </a:rPr>
              <a:t>Right</a:t>
            </a:r>
          </a:p>
        </p:txBody>
      </p:sp>
      <p:sp>
        <p:nvSpPr>
          <p:cNvPr id="26632" name="Text Box 8"/>
          <p:cNvSpPr txBox="1">
            <a:spLocks noChangeArrowheads="1"/>
          </p:cNvSpPr>
          <p:nvPr/>
        </p:nvSpPr>
        <p:spPr bwMode="auto">
          <a:xfrm>
            <a:off x="2119314" y="1905000"/>
            <a:ext cx="852487" cy="336550"/>
          </a:xfrm>
          <a:prstGeom prst="rect">
            <a:avLst/>
          </a:prstGeom>
          <a:noFill/>
          <a:ln w="9525">
            <a:noFill/>
            <a:miter lim="800000"/>
            <a:headEnd/>
            <a:tailEnd/>
          </a:ln>
        </p:spPr>
        <p:txBody>
          <a:bodyPr wrap="none">
            <a:spAutoFit/>
          </a:bodyPr>
          <a:lstStyle/>
          <a:p>
            <a:r>
              <a:rPr lang="en-US" sz="1600">
                <a:solidFill>
                  <a:schemeClr val="tx2"/>
                </a:solidFill>
                <a:latin typeface="Times New Roman" pitchFamily="18" charset="0"/>
                <a:ea typeface="SimSun" pitchFamily="2" charset="-122"/>
              </a:rPr>
              <a:t>scanline</a:t>
            </a:r>
          </a:p>
        </p:txBody>
      </p:sp>
      <p:sp>
        <p:nvSpPr>
          <p:cNvPr id="26634" name="Text Box 11"/>
          <p:cNvSpPr txBox="1">
            <a:spLocks noChangeArrowheads="1"/>
          </p:cNvSpPr>
          <p:nvPr/>
        </p:nvSpPr>
        <p:spPr bwMode="auto">
          <a:xfrm>
            <a:off x="7359650" y="6262688"/>
            <a:ext cx="1263650" cy="366712"/>
          </a:xfrm>
          <a:prstGeom prst="rect">
            <a:avLst/>
          </a:prstGeom>
          <a:noFill/>
          <a:ln w="9525">
            <a:noFill/>
            <a:miter lim="800000"/>
            <a:headEnd/>
            <a:tailEnd/>
          </a:ln>
        </p:spPr>
        <p:txBody>
          <a:bodyPr wrap="none">
            <a:spAutoFit/>
          </a:bodyPr>
          <a:lstStyle/>
          <a:p>
            <a:r>
              <a:rPr lang="en-US" sz="1800"/>
              <a:t>Norm. corr</a:t>
            </a:r>
          </a:p>
        </p:txBody>
      </p:sp>
      <p:pic>
        <p:nvPicPr>
          <p:cNvPr id="26635" name="Picture 13"/>
          <p:cNvPicPr>
            <a:picLocks noChangeAspect="1" noChangeArrowheads="1"/>
          </p:cNvPicPr>
          <p:nvPr/>
        </p:nvPicPr>
        <p:blipFill>
          <a:blip r:embed="rId5" cstate="print"/>
          <a:srcRect/>
          <a:stretch>
            <a:fillRect/>
          </a:stretch>
        </p:blipFill>
        <p:spPr bwMode="auto">
          <a:xfrm>
            <a:off x="6424614" y="3730626"/>
            <a:ext cx="3176587" cy="2365375"/>
          </a:xfrm>
          <a:prstGeom prst="rect">
            <a:avLst/>
          </a:prstGeom>
          <a:noFill/>
          <a:ln w="9525">
            <a:noFill/>
            <a:miter lim="800000"/>
            <a:headEnd/>
            <a:tailEnd/>
          </a:ln>
        </p:spPr>
      </p:pic>
      <p:sp>
        <p:nvSpPr>
          <p:cNvPr id="26636" name="Freeform 12"/>
          <p:cNvSpPr>
            <a:spLocks/>
          </p:cNvSpPr>
          <p:nvPr/>
        </p:nvSpPr>
        <p:spPr bwMode="auto">
          <a:xfrm>
            <a:off x="7978776" y="1212850"/>
            <a:ext cx="4763" cy="5043488"/>
          </a:xfrm>
          <a:custGeom>
            <a:avLst/>
            <a:gdLst>
              <a:gd name="T0" fmla="*/ 0 w 3"/>
              <a:gd name="T1" fmla="*/ 0 h 3177"/>
              <a:gd name="T2" fmla="*/ 2147483647 w 3"/>
              <a:gd name="T3" fmla="*/ 2147483647 h 3177"/>
              <a:gd name="T4" fmla="*/ 0 60000 65536"/>
              <a:gd name="T5" fmla="*/ 0 60000 65536"/>
              <a:gd name="T6" fmla="*/ 0 w 3"/>
              <a:gd name="T7" fmla="*/ 0 h 3177"/>
              <a:gd name="T8" fmla="*/ 3 w 3"/>
              <a:gd name="T9" fmla="*/ 3177 h 3177"/>
            </a:gdLst>
            <a:ahLst/>
            <a:cxnLst>
              <a:cxn ang="T4">
                <a:pos x="T0" y="T1"/>
              </a:cxn>
              <a:cxn ang="T5">
                <a:pos x="T2" y="T3"/>
              </a:cxn>
            </a:cxnLst>
            <a:rect l="T6" t="T7" r="T8" b="T9"/>
            <a:pathLst>
              <a:path w="3" h="3177">
                <a:moveTo>
                  <a:pt x="0" y="0"/>
                </a:moveTo>
                <a:lnTo>
                  <a:pt x="3" y="3177"/>
                </a:lnTo>
              </a:path>
            </a:pathLst>
          </a:custGeom>
          <a:noFill/>
          <a:ln w="12700">
            <a:solidFill>
              <a:srgbClr val="FF0000"/>
            </a:solidFill>
            <a:round/>
            <a:headEnd/>
            <a:tailEnd/>
          </a:ln>
        </p:spPr>
        <p:txBody>
          <a:bodyPr/>
          <a:lstStyle/>
          <a:p>
            <a:endParaRPr lang="en-US"/>
          </a:p>
        </p:txBody>
      </p:sp>
      <p:sp>
        <p:nvSpPr>
          <p:cNvPr id="15" name="Rectangle 25">
            <a:extLst>
              <a:ext uri="{FF2B5EF4-FFF2-40B4-BE49-F238E27FC236}">
                <a16:creationId xmlns:a16="http://schemas.microsoft.com/office/drawing/2014/main" id="{70EF75CC-31E5-5A4B-87E3-D49E2925B8CE}"/>
              </a:ext>
            </a:extLst>
          </p:cNvPr>
          <p:cNvSpPr>
            <a:spLocks noGrp="1" noChangeArrowheads="1"/>
          </p:cNvSpPr>
          <p:nvPr>
            <p:ph type="title"/>
          </p:nvPr>
        </p:nvSpPr>
        <p:spPr/>
        <p:txBody>
          <a:bodyPr/>
          <a:lstStyle/>
          <a:p>
            <a:r>
              <a:rPr lang="en-US" dirty="0"/>
              <a:t>Correspondence search</a:t>
            </a:r>
          </a:p>
        </p:txBody>
      </p:sp>
    </p:spTree>
    <p:extLst>
      <p:ext uri="{BB962C8B-B14F-4D97-AF65-F5344CB8AC3E}">
        <p14:creationId xmlns:p14="http://schemas.microsoft.com/office/powerpoint/2010/main" val="14089024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3"/>
          <p:cNvSpPr>
            <a:spLocks noGrp="1" noChangeArrowheads="1"/>
          </p:cNvSpPr>
          <p:nvPr>
            <p:ph type="title"/>
          </p:nvPr>
        </p:nvSpPr>
        <p:spPr/>
        <p:txBody>
          <a:bodyPr/>
          <a:lstStyle/>
          <a:p>
            <a:r>
              <a:rPr lang="en-US" dirty="0"/>
              <a:t>Effect of window size on correspondence search</a:t>
            </a:r>
          </a:p>
        </p:txBody>
      </p:sp>
      <p:sp>
        <p:nvSpPr>
          <p:cNvPr id="396292" name="Rectangle 4"/>
          <p:cNvSpPr>
            <a:spLocks noGrp="1" noChangeArrowheads="1"/>
          </p:cNvSpPr>
          <p:nvPr>
            <p:ph type="body" idx="1"/>
          </p:nvPr>
        </p:nvSpPr>
        <p:spPr>
          <a:xfrm>
            <a:off x="4419600" y="4169664"/>
            <a:ext cx="3962400" cy="2438400"/>
          </a:xfrm>
        </p:spPr>
        <p:txBody>
          <a:bodyPr/>
          <a:lstStyle/>
          <a:p>
            <a:pPr lvl="1"/>
            <a:r>
              <a:rPr lang="en-US" sz="2400" dirty="0"/>
              <a:t>Smaller window:</a:t>
            </a:r>
          </a:p>
          <a:p>
            <a:pPr lvl="2">
              <a:buFont typeface="Times New Roman" pitchFamily="18" charset="0"/>
              <a:buChar char="+"/>
            </a:pPr>
            <a:r>
              <a:rPr lang="en-US" sz="2400" dirty="0"/>
              <a:t> </a:t>
            </a:r>
            <a:r>
              <a:rPr lang="en-US" sz="2200" dirty="0"/>
              <a:t>More detail</a:t>
            </a:r>
          </a:p>
          <a:p>
            <a:pPr lvl="2"/>
            <a:r>
              <a:rPr lang="en-US" sz="2200" dirty="0"/>
              <a:t> More noise</a:t>
            </a:r>
            <a:br>
              <a:rPr lang="en-US" sz="2200" dirty="0"/>
            </a:br>
            <a:endParaRPr lang="en-US" sz="2200" dirty="0"/>
          </a:p>
        </p:txBody>
      </p:sp>
      <p:pic>
        <p:nvPicPr>
          <p:cNvPr id="30724" name="Picture 5" descr="sri20"/>
          <p:cNvPicPr>
            <a:picLocks noChangeAspect="1" noChangeArrowheads="1"/>
          </p:cNvPicPr>
          <p:nvPr/>
        </p:nvPicPr>
        <p:blipFill>
          <a:blip r:embed="rId3" cstate="print"/>
          <a:srcRect/>
          <a:stretch>
            <a:fillRect/>
          </a:stretch>
        </p:blipFill>
        <p:spPr bwMode="auto">
          <a:xfrm>
            <a:off x="2057400" y="1057276"/>
            <a:ext cx="2522538" cy="2295525"/>
          </a:xfrm>
          <a:prstGeom prst="rect">
            <a:avLst/>
          </a:prstGeom>
          <a:noFill/>
          <a:ln w="9525">
            <a:noFill/>
            <a:miter lim="800000"/>
            <a:headEnd/>
            <a:tailEnd/>
          </a:ln>
        </p:spPr>
      </p:pic>
      <p:pic>
        <p:nvPicPr>
          <p:cNvPr id="30725" name="Picture 2" descr="SSDWindowSize"/>
          <p:cNvPicPr>
            <a:picLocks noChangeAspect="1" noChangeArrowheads="1"/>
          </p:cNvPicPr>
          <p:nvPr/>
        </p:nvPicPr>
        <p:blipFill>
          <a:blip r:embed="rId4" cstate="print"/>
          <a:srcRect/>
          <a:stretch>
            <a:fillRect/>
          </a:stretch>
        </p:blipFill>
        <p:spPr bwMode="auto">
          <a:xfrm>
            <a:off x="4876800" y="1012825"/>
            <a:ext cx="5562600" cy="2540000"/>
          </a:xfrm>
          <a:prstGeom prst="rect">
            <a:avLst/>
          </a:prstGeom>
          <a:noFill/>
          <a:ln w="9525">
            <a:noFill/>
            <a:miter lim="800000"/>
            <a:headEnd/>
            <a:tailEnd/>
          </a:ln>
        </p:spPr>
      </p:pic>
      <p:sp>
        <p:nvSpPr>
          <p:cNvPr id="30726" name="Text Box 6"/>
          <p:cNvSpPr txBox="1">
            <a:spLocks noChangeArrowheads="1"/>
          </p:cNvSpPr>
          <p:nvPr/>
        </p:nvSpPr>
        <p:spPr bwMode="auto">
          <a:xfrm>
            <a:off x="5181600" y="3505200"/>
            <a:ext cx="2170787" cy="461665"/>
          </a:xfrm>
          <a:prstGeom prst="rect">
            <a:avLst/>
          </a:prstGeom>
          <a:noFill/>
          <a:ln w="9525">
            <a:noFill/>
            <a:miter lim="800000"/>
            <a:headEnd/>
            <a:tailEnd/>
          </a:ln>
        </p:spPr>
        <p:txBody>
          <a:bodyPr wrap="none">
            <a:spAutoFit/>
          </a:bodyPr>
          <a:lstStyle/>
          <a:p>
            <a:r>
              <a:rPr lang="en-US" dirty="0">
                <a:latin typeface="+mn-lt"/>
              </a:rPr>
              <a:t>Window size 3</a:t>
            </a:r>
          </a:p>
        </p:txBody>
      </p:sp>
      <p:sp>
        <p:nvSpPr>
          <p:cNvPr id="30727" name="Text Box 7"/>
          <p:cNvSpPr txBox="1">
            <a:spLocks noChangeArrowheads="1"/>
          </p:cNvSpPr>
          <p:nvPr/>
        </p:nvSpPr>
        <p:spPr bwMode="auto">
          <a:xfrm>
            <a:off x="7924800" y="3505200"/>
            <a:ext cx="2342308" cy="461665"/>
          </a:xfrm>
          <a:prstGeom prst="rect">
            <a:avLst/>
          </a:prstGeom>
          <a:noFill/>
          <a:ln w="9525">
            <a:noFill/>
            <a:miter lim="800000"/>
            <a:headEnd/>
            <a:tailEnd/>
          </a:ln>
        </p:spPr>
        <p:txBody>
          <a:bodyPr wrap="none">
            <a:spAutoFit/>
          </a:bodyPr>
          <a:lstStyle/>
          <a:p>
            <a:r>
              <a:rPr lang="en-US" dirty="0">
                <a:latin typeface="+mn-lt"/>
              </a:rPr>
              <a:t>Window size 20</a:t>
            </a:r>
          </a:p>
        </p:txBody>
      </p:sp>
      <p:pic>
        <p:nvPicPr>
          <p:cNvPr id="30728" name="Picture 9" descr="sri20"/>
          <p:cNvPicPr>
            <a:picLocks noChangeAspect="1" noChangeArrowheads="1"/>
          </p:cNvPicPr>
          <p:nvPr/>
        </p:nvPicPr>
        <p:blipFill>
          <a:blip r:embed="rId3" cstate="print"/>
          <a:srcRect/>
          <a:stretch>
            <a:fillRect/>
          </a:stretch>
        </p:blipFill>
        <p:spPr bwMode="auto">
          <a:xfrm>
            <a:off x="2209800" y="1209676"/>
            <a:ext cx="2522538" cy="2295525"/>
          </a:xfrm>
          <a:prstGeom prst="rect">
            <a:avLst/>
          </a:prstGeom>
          <a:noFill/>
          <a:ln w="9525">
            <a:solidFill>
              <a:schemeClr val="bg1"/>
            </a:solidFill>
            <a:miter lim="800000"/>
            <a:headEnd/>
            <a:tailEnd/>
          </a:ln>
        </p:spPr>
      </p:pic>
      <p:sp>
        <p:nvSpPr>
          <p:cNvPr id="10" name="Rectangle 4">
            <a:extLst>
              <a:ext uri="{FF2B5EF4-FFF2-40B4-BE49-F238E27FC236}">
                <a16:creationId xmlns:a16="http://schemas.microsoft.com/office/drawing/2014/main" id="{3743C79E-B24D-774F-8EF0-D5A1C8AF5209}"/>
              </a:ext>
            </a:extLst>
          </p:cNvPr>
          <p:cNvSpPr txBox="1">
            <a:spLocks noChangeArrowheads="1"/>
          </p:cNvSpPr>
          <p:nvPr/>
        </p:nvSpPr>
        <p:spPr bwMode="auto">
          <a:xfrm>
            <a:off x="7282052" y="4145280"/>
            <a:ext cx="5373244" cy="2438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lvl="1"/>
            <a:r>
              <a:rPr lang="en-US" sz="2400" kern="0" dirty="0"/>
              <a:t>Larger window:</a:t>
            </a:r>
          </a:p>
          <a:p>
            <a:pPr lvl="2">
              <a:buFont typeface="Times New Roman" pitchFamily="18" charset="0"/>
              <a:buChar char="+"/>
            </a:pPr>
            <a:r>
              <a:rPr lang="en-US" sz="2200" kern="0" dirty="0"/>
              <a:t> Smoother disparity maps</a:t>
            </a:r>
          </a:p>
          <a:p>
            <a:pPr lvl="2"/>
            <a:r>
              <a:rPr lang="en-US" sz="2200" kern="0" dirty="0"/>
              <a:t> Less detail</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629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629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629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292" grpId="0" build="p" bldLvl="2"/>
      <p:bldP spid="10" grpId="0" build="p" bldLvl="2"/>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Where will basic window search fail?</a:t>
            </a:r>
          </a:p>
        </p:txBody>
      </p:sp>
      <p:pic>
        <p:nvPicPr>
          <p:cNvPr id="624644" name="Picture 4"/>
          <p:cNvPicPr>
            <a:picLocks noChangeAspect="1" noChangeArrowheads="1"/>
          </p:cNvPicPr>
          <p:nvPr/>
        </p:nvPicPr>
        <p:blipFill>
          <a:blip r:embed="rId3" cstate="print"/>
          <a:srcRect/>
          <a:stretch>
            <a:fillRect/>
          </a:stretch>
        </p:blipFill>
        <p:spPr bwMode="auto">
          <a:xfrm>
            <a:off x="1981200" y="1074739"/>
            <a:ext cx="3733800" cy="2147887"/>
          </a:xfrm>
          <a:prstGeom prst="rect">
            <a:avLst/>
          </a:prstGeom>
          <a:noFill/>
          <a:ln w="9525">
            <a:noFill/>
            <a:miter lim="800000"/>
            <a:headEnd/>
            <a:tailEnd/>
          </a:ln>
        </p:spPr>
      </p:pic>
      <p:pic>
        <p:nvPicPr>
          <p:cNvPr id="624645" name="Picture 5"/>
          <p:cNvPicPr>
            <a:picLocks noChangeAspect="1" noChangeArrowheads="1"/>
          </p:cNvPicPr>
          <p:nvPr/>
        </p:nvPicPr>
        <p:blipFill>
          <a:blip r:embed="rId4" cstate="print"/>
          <a:srcRect/>
          <a:stretch>
            <a:fillRect/>
          </a:stretch>
        </p:blipFill>
        <p:spPr bwMode="auto">
          <a:xfrm>
            <a:off x="6019800" y="1066800"/>
            <a:ext cx="4191000" cy="2152650"/>
          </a:xfrm>
          <a:prstGeom prst="rect">
            <a:avLst/>
          </a:prstGeom>
          <a:noFill/>
          <a:ln w="9525">
            <a:noFill/>
            <a:miter lim="800000"/>
            <a:headEnd/>
            <a:tailEnd/>
          </a:ln>
        </p:spPr>
      </p:pic>
      <p:sp>
        <p:nvSpPr>
          <p:cNvPr id="624646" name="Text Box 6"/>
          <p:cNvSpPr txBox="1">
            <a:spLocks noChangeArrowheads="1"/>
          </p:cNvSpPr>
          <p:nvPr/>
        </p:nvSpPr>
        <p:spPr bwMode="auto">
          <a:xfrm>
            <a:off x="2389188" y="3198813"/>
            <a:ext cx="2997200" cy="457200"/>
          </a:xfrm>
          <a:prstGeom prst="rect">
            <a:avLst/>
          </a:prstGeom>
          <a:noFill/>
          <a:ln w="9525">
            <a:noFill/>
            <a:miter lim="800000"/>
            <a:headEnd/>
            <a:tailEnd/>
          </a:ln>
        </p:spPr>
        <p:txBody>
          <a:bodyPr wrap="none">
            <a:spAutoFit/>
          </a:bodyPr>
          <a:lstStyle/>
          <a:p>
            <a:r>
              <a:rPr lang="en-US" dirty="0" err="1"/>
              <a:t>Textureless</a:t>
            </a:r>
            <a:r>
              <a:rPr lang="en-US" dirty="0"/>
              <a:t> surfaces</a:t>
            </a:r>
          </a:p>
        </p:txBody>
      </p:sp>
      <p:sp>
        <p:nvSpPr>
          <p:cNvPr id="624647" name="Text Box 7"/>
          <p:cNvSpPr txBox="1">
            <a:spLocks noChangeArrowheads="1"/>
          </p:cNvSpPr>
          <p:nvPr/>
        </p:nvSpPr>
        <p:spPr bwMode="auto">
          <a:xfrm>
            <a:off x="6477000" y="3198813"/>
            <a:ext cx="3100388" cy="457200"/>
          </a:xfrm>
          <a:prstGeom prst="rect">
            <a:avLst/>
          </a:prstGeom>
          <a:noFill/>
          <a:ln w="9525">
            <a:noFill/>
            <a:miter lim="800000"/>
            <a:headEnd/>
            <a:tailEnd/>
          </a:ln>
        </p:spPr>
        <p:txBody>
          <a:bodyPr wrap="none">
            <a:spAutoFit/>
          </a:bodyPr>
          <a:lstStyle/>
          <a:p>
            <a:r>
              <a:rPr lang="en-US" dirty="0"/>
              <a:t>Occlusions, repetition</a:t>
            </a:r>
          </a:p>
        </p:txBody>
      </p:sp>
      <p:sp>
        <p:nvSpPr>
          <p:cNvPr id="624648" name="Text Box 8"/>
          <p:cNvSpPr txBox="1">
            <a:spLocks noChangeArrowheads="1"/>
          </p:cNvSpPr>
          <p:nvPr/>
        </p:nvSpPr>
        <p:spPr bwMode="auto">
          <a:xfrm>
            <a:off x="3287714" y="6248400"/>
            <a:ext cx="5475287" cy="457200"/>
          </a:xfrm>
          <a:prstGeom prst="rect">
            <a:avLst/>
          </a:prstGeom>
          <a:noFill/>
          <a:ln w="9525">
            <a:noFill/>
            <a:miter lim="800000"/>
            <a:headEnd/>
            <a:tailEnd/>
          </a:ln>
        </p:spPr>
        <p:txBody>
          <a:bodyPr wrap="none">
            <a:spAutoFit/>
          </a:bodyPr>
          <a:lstStyle/>
          <a:p>
            <a:r>
              <a:rPr lang="en-US"/>
              <a:t>Non-Lambertian surfaces, specularities</a:t>
            </a:r>
          </a:p>
        </p:txBody>
      </p:sp>
      <p:pic>
        <p:nvPicPr>
          <p:cNvPr id="2" name="Picture 1">
            <a:extLst>
              <a:ext uri="{FF2B5EF4-FFF2-40B4-BE49-F238E27FC236}">
                <a16:creationId xmlns:a16="http://schemas.microsoft.com/office/drawing/2014/main" id="{6E344B63-D514-E74C-8505-9206C9D9761D}"/>
              </a:ext>
            </a:extLst>
          </p:cNvPr>
          <p:cNvPicPr>
            <a:picLocks noChangeAspect="1"/>
          </p:cNvPicPr>
          <p:nvPr/>
        </p:nvPicPr>
        <p:blipFill>
          <a:blip r:embed="rId5"/>
          <a:stretch>
            <a:fillRect/>
          </a:stretch>
        </p:blipFill>
        <p:spPr>
          <a:xfrm>
            <a:off x="2924175" y="3873407"/>
            <a:ext cx="6191250" cy="2297206"/>
          </a:xfrm>
          <a:prstGeom prst="rect">
            <a:avLst/>
          </a:prstGeom>
        </p:spPr>
      </p:pic>
    </p:spTree>
    <p:extLst>
      <p:ext uri="{BB962C8B-B14F-4D97-AF65-F5344CB8AC3E}">
        <p14:creationId xmlns:p14="http://schemas.microsoft.com/office/powerpoint/2010/main" val="401227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46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46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246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246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246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46" grpId="0"/>
      <p:bldP spid="624647" grpId="0"/>
      <p:bldP spid="62464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dirty="0"/>
              <a:t>Stereo vision </a:t>
            </a:r>
            <a:r>
              <a:rPr lang="en-US"/>
              <a:t>and perception </a:t>
            </a:r>
            <a:r>
              <a:rPr lang="en-US" dirty="0"/>
              <a:t>of depth</a:t>
            </a:r>
          </a:p>
        </p:txBody>
      </p:sp>
      <p:sp>
        <p:nvSpPr>
          <p:cNvPr id="14339" name="Rectangle 3"/>
          <p:cNvSpPr>
            <a:spLocks noGrp="1" noChangeArrowheads="1"/>
          </p:cNvSpPr>
          <p:nvPr>
            <p:ph type="body" idx="1"/>
          </p:nvPr>
        </p:nvSpPr>
        <p:spPr/>
        <p:txBody>
          <a:bodyPr/>
          <a:lstStyle/>
          <a:p>
            <a:pPr>
              <a:buFontTx/>
              <a:buChar char="•"/>
            </a:pPr>
            <a:r>
              <a:rPr lang="en-US" sz="2800" dirty="0"/>
              <a:t>What cues tell us about scene depth?</a:t>
            </a:r>
          </a:p>
        </p:txBody>
      </p:sp>
      <p:sp>
        <p:nvSpPr>
          <p:cNvPr id="12" name="Rectangle 11"/>
          <p:cNvSpPr/>
          <p:nvPr/>
        </p:nvSpPr>
        <p:spPr bwMode="auto">
          <a:xfrm>
            <a:off x="3200400" y="5638800"/>
            <a:ext cx="5715000" cy="457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pic>
        <p:nvPicPr>
          <p:cNvPr id="108546" name="Picture 2"/>
          <p:cNvPicPr>
            <a:picLocks noChangeAspect="1" noChangeArrowheads="1"/>
          </p:cNvPicPr>
          <p:nvPr/>
        </p:nvPicPr>
        <p:blipFill>
          <a:blip r:embed="rId3" cstate="print"/>
          <a:srcRect/>
          <a:stretch>
            <a:fillRect/>
          </a:stretch>
        </p:blipFill>
        <p:spPr bwMode="auto">
          <a:xfrm>
            <a:off x="4660900" y="1854200"/>
            <a:ext cx="2870200" cy="4318000"/>
          </a:xfrm>
          <a:prstGeom prst="rect">
            <a:avLst/>
          </a:prstGeom>
          <a:noFill/>
          <a:ln w="9525">
            <a:noFill/>
            <a:miter lim="800000"/>
            <a:headEnd/>
            <a:tailEnd/>
          </a:ln>
        </p:spPr>
      </p:pic>
      <p:pic>
        <p:nvPicPr>
          <p:cNvPr id="108547" name="Picture 3"/>
          <p:cNvPicPr>
            <a:picLocks noChangeAspect="1" noChangeArrowheads="1"/>
          </p:cNvPicPr>
          <p:nvPr/>
        </p:nvPicPr>
        <p:blipFill>
          <a:blip r:embed="rId4" cstate="print"/>
          <a:srcRect/>
          <a:stretch>
            <a:fillRect/>
          </a:stretch>
        </p:blipFill>
        <p:spPr bwMode="auto">
          <a:xfrm>
            <a:off x="4419600" y="1854200"/>
            <a:ext cx="2870200" cy="4318000"/>
          </a:xfrm>
          <a:prstGeom prst="rect">
            <a:avLst/>
          </a:prstGeom>
          <a:noFill/>
          <a:ln w="9525">
            <a:noFill/>
            <a:miter lim="800000"/>
            <a:headEnd/>
            <a:tailEnd/>
          </a:ln>
        </p:spPr>
      </p:pic>
      <p:sp>
        <p:nvSpPr>
          <p:cNvPr id="13" name="Rectangle 12"/>
          <p:cNvSpPr/>
          <p:nvPr/>
        </p:nvSpPr>
        <p:spPr bwMode="auto">
          <a:xfrm>
            <a:off x="3962400" y="1676400"/>
            <a:ext cx="838200" cy="4572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4" name="Rectangle 13"/>
          <p:cNvSpPr/>
          <p:nvPr/>
        </p:nvSpPr>
        <p:spPr bwMode="auto">
          <a:xfrm>
            <a:off x="7239000" y="1676400"/>
            <a:ext cx="838200" cy="4495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226996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5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Textured neighborhood</a:t>
            </a:r>
          </a:p>
        </p:txBody>
      </p:sp>
      <p:sp>
        <p:nvSpPr>
          <p:cNvPr id="19" name="TextBox 18"/>
          <p:cNvSpPr txBox="1"/>
          <p:nvPr/>
        </p:nvSpPr>
        <p:spPr>
          <a:xfrm>
            <a:off x="6268033" y="3370152"/>
            <a:ext cx="2443298" cy="400110"/>
          </a:xfrm>
          <a:prstGeom prst="rect">
            <a:avLst/>
          </a:prstGeom>
          <a:noFill/>
        </p:spPr>
        <p:txBody>
          <a:bodyPr wrap="none" rtlCol="0">
            <a:spAutoFit/>
          </a:bodyPr>
          <a:lstStyle/>
          <a:p>
            <a:r>
              <a:rPr lang="en-US" sz="2000" dirty="0"/>
              <a:t>Patch Size = 1 pixel</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7829" b="15086"/>
          <a:stretch/>
        </p:blipFill>
        <p:spPr>
          <a:xfrm>
            <a:off x="5410200" y="1447800"/>
            <a:ext cx="6858000" cy="4600829"/>
          </a:xfrm>
          <a:prstGeom prst="rect">
            <a:avLst/>
          </a:prstGeom>
        </p:spPr>
      </p:pic>
      <p:sp>
        <p:nvSpPr>
          <p:cNvPr id="13" name="TextBox 12">
            <a:extLst>
              <a:ext uri="{FF2B5EF4-FFF2-40B4-BE49-F238E27FC236}">
                <a16:creationId xmlns:a16="http://schemas.microsoft.com/office/drawing/2014/main" id="{F0E26DA2-8FE3-B94D-8D29-ED8ECCE963AD}"/>
              </a:ext>
            </a:extLst>
          </p:cNvPr>
          <p:cNvSpPr txBox="1"/>
          <p:nvPr/>
        </p:nvSpPr>
        <p:spPr>
          <a:xfrm>
            <a:off x="9982200" y="6487003"/>
            <a:ext cx="1598515" cy="307777"/>
          </a:xfrm>
          <a:prstGeom prst="rect">
            <a:avLst/>
          </a:prstGeom>
          <a:noFill/>
        </p:spPr>
        <p:txBody>
          <a:bodyPr wrap="none" rtlCol="0">
            <a:spAutoFit/>
          </a:bodyPr>
          <a:lstStyle/>
          <a:p>
            <a:r>
              <a:rPr lang="en-US" sz="1400" dirty="0"/>
              <a:t>Source: </a:t>
            </a:r>
            <a:r>
              <a:rPr lang="en-US" sz="1400" dirty="0">
                <a:hlinkClick r:id="rId3"/>
              </a:rPr>
              <a:t>D. </a:t>
            </a:r>
            <a:r>
              <a:rPr lang="en-US" sz="1400" dirty="0" err="1">
                <a:hlinkClick r:id="rId3"/>
              </a:rPr>
              <a:t>Hoiem</a:t>
            </a:r>
            <a:endParaRPr lang="en-US" sz="1400" dirty="0"/>
          </a:p>
        </p:txBody>
      </p:sp>
      <p:pic>
        <p:nvPicPr>
          <p:cNvPr id="16" name="Picture 15">
            <a:extLst>
              <a:ext uri="{FF2B5EF4-FFF2-40B4-BE49-F238E27FC236}">
                <a16:creationId xmlns:a16="http://schemas.microsoft.com/office/drawing/2014/main" id="{AC1C20DC-84BB-B448-A0A3-50AE4D315FA2}"/>
              </a:ext>
            </a:extLst>
          </p:cNvPr>
          <p:cNvPicPr>
            <a:picLocks noChangeAspect="1"/>
          </p:cNvPicPr>
          <p:nvPr/>
        </p:nvPicPr>
        <p:blipFill rotWithShape="1">
          <a:blip r:embed="rId4"/>
          <a:srcRect r="49736"/>
          <a:stretch/>
        </p:blipFill>
        <p:spPr>
          <a:xfrm>
            <a:off x="542233" y="1610869"/>
            <a:ext cx="5468997" cy="4037076"/>
          </a:xfrm>
          <a:prstGeom prst="rect">
            <a:avLst/>
          </a:prstGeom>
        </p:spPr>
      </p:pic>
      <p:sp>
        <p:nvSpPr>
          <p:cNvPr id="4" name="Rectangle 3">
            <a:extLst>
              <a:ext uri="{FF2B5EF4-FFF2-40B4-BE49-F238E27FC236}">
                <a16:creationId xmlns:a16="http://schemas.microsoft.com/office/drawing/2014/main" id="{FEDF5511-DFCC-E444-93DB-70D99645BE45}"/>
              </a:ext>
            </a:extLst>
          </p:cNvPr>
          <p:cNvSpPr/>
          <p:nvPr/>
        </p:nvSpPr>
        <p:spPr bwMode="auto">
          <a:xfrm>
            <a:off x="1295400" y="3352800"/>
            <a:ext cx="228600" cy="228600"/>
          </a:xfrm>
          <a:prstGeom prst="rect">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7" name="TextBox 6">
            <a:extLst>
              <a:ext uri="{FF2B5EF4-FFF2-40B4-BE49-F238E27FC236}">
                <a16:creationId xmlns:a16="http://schemas.microsoft.com/office/drawing/2014/main" id="{F5C2E23F-A7E7-5441-BDA5-7C2FE12B2048}"/>
              </a:ext>
            </a:extLst>
          </p:cNvPr>
          <p:cNvSpPr txBox="1"/>
          <p:nvPr/>
        </p:nvSpPr>
        <p:spPr>
          <a:xfrm>
            <a:off x="7463905" y="1066800"/>
            <a:ext cx="2975495" cy="461665"/>
          </a:xfrm>
          <a:prstGeom prst="rect">
            <a:avLst/>
          </a:prstGeom>
          <a:noFill/>
        </p:spPr>
        <p:txBody>
          <a:bodyPr wrap="none" rtlCol="0">
            <a:spAutoFit/>
          </a:bodyPr>
          <a:lstStyle/>
          <a:p>
            <a:r>
              <a:rPr lang="en-US" dirty="0"/>
              <a:t>Window size: 1 pixel</a:t>
            </a:r>
          </a:p>
        </p:txBody>
      </p:sp>
    </p:spTree>
    <p:extLst>
      <p:ext uri="{BB962C8B-B14F-4D97-AF65-F5344CB8AC3E}">
        <p14:creationId xmlns:p14="http://schemas.microsoft.com/office/powerpoint/2010/main" val="16480794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2DE93F-C849-404F-9BC9-36EB255637CB}"/>
              </a:ext>
            </a:extLst>
          </p:cNvPr>
          <p:cNvPicPr>
            <a:picLocks noChangeAspect="1"/>
          </p:cNvPicPr>
          <p:nvPr/>
        </p:nvPicPr>
        <p:blipFill rotWithShape="1">
          <a:blip r:embed="rId2">
            <a:extLst>
              <a:ext uri="{28A0092B-C50C-407E-A947-70E740481C1C}">
                <a14:useLocalDpi xmlns:a14="http://schemas.microsoft.com/office/drawing/2010/main" val="0"/>
              </a:ext>
            </a:extLst>
          </a:blip>
          <a:srcRect t="19177" b="17490"/>
          <a:stretch/>
        </p:blipFill>
        <p:spPr>
          <a:xfrm>
            <a:off x="5410200" y="1528465"/>
            <a:ext cx="6858000" cy="4343401"/>
          </a:xfrm>
          <a:prstGeom prst="rect">
            <a:avLst/>
          </a:prstGeom>
        </p:spPr>
      </p:pic>
      <p:sp>
        <p:nvSpPr>
          <p:cNvPr id="2" name="Title 1"/>
          <p:cNvSpPr>
            <a:spLocks noGrp="1"/>
          </p:cNvSpPr>
          <p:nvPr>
            <p:ph type="title"/>
          </p:nvPr>
        </p:nvSpPr>
        <p:spPr/>
        <p:txBody>
          <a:bodyPr/>
          <a:lstStyle/>
          <a:p>
            <a:r>
              <a:rPr lang="en-US" dirty="0"/>
              <a:t>Example: Textured neighborhood</a:t>
            </a:r>
          </a:p>
        </p:txBody>
      </p:sp>
      <p:sp>
        <p:nvSpPr>
          <p:cNvPr id="13" name="TextBox 12">
            <a:extLst>
              <a:ext uri="{FF2B5EF4-FFF2-40B4-BE49-F238E27FC236}">
                <a16:creationId xmlns:a16="http://schemas.microsoft.com/office/drawing/2014/main" id="{F0E26DA2-8FE3-B94D-8D29-ED8ECCE963AD}"/>
              </a:ext>
            </a:extLst>
          </p:cNvPr>
          <p:cNvSpPr txBox="1"/>
          <p:nvPr/>
        </p:nvSpPr>
        <p:spPr>
          <a:xfrm>
            <a:off x="9982200" y="6487003"/>
            <a:ext cx="1598515" cy="307777"/>
          </a:xfrm>
          <a:prstGeom prst="rect">
            <a:avLst/>
          </a:prstGeom>
          <a:noFill/>
        </p:spPr>
        <p:txBody>
          <a:bodyPr wrap="none" rtlCol="0">
            <a:spAutoFit/>
          </a:bodyPr>
          <a:lstStyle/>
          <a:p>
            <a:r>
              <a:rPr lang="en-US" sz="1400" dirty="0"/>
              <a:t>Source: </a:t>
            </a:r>
            <a:r>
              <a:rPr lang="en-US" sz="1400" dirty="0">
                <a:hlinkClick r:id="rId3"/>
              </a:rPr>
              <a:t>D. </a:t>
            </a:r>
            <a:r>
              <a:rPr lang="en-US" sz="1400" dirty="0" err="1">
                <a:hlinkClick r:id="rId3"/>
              </a:rPr>
              <a:t>Hoiem</a:t>
            </a:r>
            <a:endParaRPr lang="en-US" sz="1400" dirty="0"/>
          </a:p>
        </p:txBody>
      </p:sp>
      <p:pic>
        <p:nvPicPr>
          <p:cNvPr id="16" name="Picture 15">
            <a:extLst>
              <a:ext uri="{FF2B5EF4-FFF2-40B4-BE49-F238E27FC236}">
                <a16:creationId xmlns:a16="http://schemas.microsoft.com/office/drawing/2014/main" id="{AC1C20DC-84BB-B448-A0A3-50AE4D315FA2}"/>
              </a:ext>
            </a:extLst>
          </p:cNvPr>
          <p:cNvPicPr>
            <a:picLocks noChangeAspect="1"/>
          </p:cNvPicPr>
          <p:nvPr/>
        </p:nvPicPr>
        <p:blipFill rotWithShape="1">
          <a:blip r:embed="rId4"/>
          <a:srcRect r="49736"/>
          <a:stretch/>
        </p:blipFill>
        <p:spPr>
          <a:xfrm>
            <a:off x="542233" y="1610869"/>
            <a:ext cx="5468997" cy="4037076"/>
          </a:xfrm>
          <a:prstGeom prst="rect">
            <a:avLst/>
          </a:prstGeom>
        </p:spPr>
      </p:pic>
      <p:sp>
        <p:nvSpPr>
          <p:cNvPr id="4" name="Rectangle 3">
            <a:extLst>
              <a:ext uri="{FF2B5EF4-FFF2-40B4-BE49-F238E27FC236}">
                <a16:creationId xmlns:a16="http://schemas.microsoft.com/office/drawing/2014/main" id="{FEDF5511-DFCC-E444-93DB-70D99645BE45}"/>
              </a:ext>
            </a:extLst>
          </p:cNvPr>
          <p:cNvSpPr/>
          <p:nvPr/>
        </p:nvSpPr>
        <p:spPr bwMode="auto">
          <a:xfrm>
            <a:off x="1295400" y="3352800"/>
            <a:ext cx="228600" cy="228600"/>
          </a:xfrm>
          <a:prstGeom prst="rect">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7" name="TextBox 6">
            <a:extLst>
              <a:ext uri="{FF2B5EF4-FFF2-40B4-BE49-F238E27FC236}">
                <a16:creationId xmlns:a16="http://schemas.microsoft.com/office/drawing/2014/main" id="{F5C2E23F-A7E7-5441-BDA5-7C2FE12B2048}"/>
              </a:ext>
            </a:extLst>
          </p:cNvPr>
          <p:cNvSpPr txBox="1"/>
          <p:nvPr/>
        </p:nvSpPr>
        <p:spPr>
          <a:xfrm>
            <a:off x="7463905" y="1066800"/>
            <a:ext cx="3129383" cy="461665"/>
          </a:xfrm>
          <a:prstGeom prst="rect">
            <a:avLst/>
          </a:prstGeom>
          <a:noFill/>
        </p:spPr>
        <p:txBody>
          <a:bodyPr wrap="none" rtlCol="0">
            <a:spAutoFit/>
          </a:bodyPr>
          <a:lstStyle/>
          <a:p>
            <a:r>
              <a:rPr lang="en-US" dirty="0"/>
              <a:t>Window size: 7 pixels</a:t>
            </a:r>
          </a:p>
        </p:txBody>
      </p:sp>
    </p:spTree>
    <p:extLst>
      <p:ext uri="{BB962C8B-B14F-4D97-AF65-F5344CB8AC3E}">
        <p14:creationId xmlns:p14="http://schemas.microsoft.com/office/powerpoint/2010/main" val="34202669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8637E7-D9BB-B14F-A6B0-20C6E2A658DA}"/>
              </a:ext>
            </a:extLst>
          </p:cNvPr>
          <p:cNvPicPr>
            <a:picLocks noChangeAspect="1"/>
          </p:cNvPicPr>
          <p:nvPr/>
        </p:nvPicPr>
        <p:blipFill rotWithShape="1">
          <a:blip r:embed="rId2">
            <a:extLst>
              <a:ext uri="{28A0092B-C50C-407E-A947-70E740481C1C}">
                <a14:useLocalDpi xmlns:a14="http://schemas.microsoft.com/office/drawing/2010/main" val="0"/>
              </a:ext>
            </a:extLst>
          </a:blip>
          <a:srcRect t="19792" b="19097"/>
          <a:stretch/>
        </p:blipFill>
        <p:spPr>
          <a:xfrm>
            <a:off x="5334000" y="1599105"/>
            <a:ext cx="6858000" cy="4191001"/>
          </a:xfrm>
          <a:prstGeom prst="rect">
            <a:avLst/>
          </a:prstGeom>
        </p:spPr>
      </p:pic>
      <p:sp>
        <p:nvSpPr>
          <p:cNvPr id="2" name="Title 1"/>
          <p:cNvSpPr>
            <a:spLocks noGrp="1"/>
          </p:cNvSpPr>
          <p:nvPr>
            <p:ph type="title"/>
          </p:nvPr>
        </p:nvSpPr>
        <p:spPr/>
        <p:txBody>
          <a:bodyPr/>
          <a:lstStyle/>
          <a:p>
            <a:r>
              <a:rPr lang="en-US" dirty="0"/>
              <a:t>Example: Smooth neighborhood</a:t>
            </a:r>
          </a:p>
        </p:txBody>
      </p:sp>
      <p:sp>
        <p:nvSpPr>
          <p:cNvPr id="13" name="TextBox 12">
            <a:extLst>
              <a:ext uri="{FF2B5EF4-FFF2-40B4-BE49-F238E27FC236}">
                <a16:creationId xmlns:a16="http://schemas.microsoft.com/office/drawing/2014/main" id="{F0E26DA2-8FE3-B94D-8D29-ED8ECCE963AD}"/>
              </a:ext>
            </a:extLst>
          </p:cNvPr>
          <p:cNvSpPr txBox="1"/>
          <p:nvPr/>
        </p:nvSpPr>
        <p:spPr>
          <a:xfrm>
            <a:off x="9982200" y="6487003"/>
            <a:ext cx="1598515" cy="307777"/>
          </a:xfrm>
          <a:prstGeom prst="rect">
            <a:avLst/>
          </a:prstGeom>
          <a:noFill/>
        </p:spPr>
        <p:txBody>
          <a:bodyPr wrap="none" rtlCol="0">
            <a:spAutoFit/>
          </a:bodyPr>
          <a:lstStyle/>
          <a:p>
            <a:r>
              <a:rPr lang="en-US" sz="1400" dirty="0"/>
              <a:t>Source: </a:t>
            </a:r>
            <a:r>
              <a:rPr lang="en-US" sz="1400" dirty="0">
                <a:hlinkClick r:id="rId3"/>
              </a:rPr>
              <a:t>D. </a:t>
            </a:r>
            <a:r>
              <a:rPr lang="en-US" sz="1400" dirty="0" err="1">
                <a:hlinkClick r:id="rId3"/>
              </a:rPr>
              <a:t>Hoiem</a:t>
            </a:r>
            <a:endParaRPr lang="en-US" sz="1400" dirty="0"/>
          </a:p>
        </p:txBody>
      </p:sp>
      <p:pic>
        <p:nvPicPr>
          <p:cNvPr id="16" name="Picture 15">
            <a:extLst>
              <a:ext uri="{FF2B5EF4-FFF2-40B4-BE49-F238E27FC236}">
                <a16:creationId xmlns:a16="http://schemas.microsoft.com/office/drawing/2014/main" id="{AC1C20DC-84BB-B448-A0A3-50AE4D315FA2}"/>
              </a:ext>
            </a:extLst>
          </p:cNvPr>
          <p:cNvPicPr>
            <a:picLocks noChangeAspect="1"/>
          </p:cNvPicPr>
          <p:nvPr/>
        </p:nvPicPr>
        <p:blipFill rotWithShape="1">
          <a:blip r:embed="rId4"/>
          <a:srcRect r="49736"/>
          <a:stretch/>
        </p:blipFill>
        <p:spPr>
          <a:xfrm>
            <a:off x="542233" y="1610869"/>
            <a:ext cx="5468997" cy="4037076"/>
          </a:xfrm>
          <a:prstGeom prst="rect">
            <a:avLst/>
          </a:prstGeom>
        </p:spPr>
      </p:pic>
      <p:sp>
        <p:nvSpPr>
          <p:cNvPr id="4" name="Rectangle 3">
            <a:extLst>
              <a:ext uri="{FF2B5EF4-FFF2-40B4-BE49-F238E27FC236}">
                <a16:creationId xmlns:a16="http://schemas.microsoft.com/office/drawing/2014/main" id="{FEDF5511-DFCC-E444-93DB-70D99645BE45}"/>
              </a:ext>
            </a:extLst>
          </p:cNvPr>
          <p:cNvSpPr/>
          <p:nvPr/>
        </p:nvSpPr>
        <p:spPr bwMode="auto">
          <a:xfrm>
            <a:off x="2665844" y="3787614"/>
            <a:ext cx="228600" cy="228600"/>
          </a:xfrm>
          <a:prstGeom prst="rect">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7" name="TextBox 6">
            <a:extLst>
              <a:ext uri="{FF2B5EF4-FFF2-40B4-BE49-F238E27FC236}">
                <a16:creationId xmlns:a16="http://schemas.microsoft.com/office/drawing/2014/main" id="{F5C2E23F-A7E7-5441-BDA5-7C2FE12B2048}"/>
              </a:ext>
            </a:extLst>
          </p:cNvPr>
          <p:cNvSpPr txBox="1"/>
          <p:nvPr/>
        </p:nvSpPr>
        <p:spPr>
          <a:xfrm>
            <a:off x="7463905" y="1066800"/>
            <a:ext cx="2975495" cy="461665"/>
          </a:xfrm>
          <a:prstGeom prst="rect">
            <a:avLst/>
          </a:prstGeom>
          <a:noFill/>
        </p:spPr>
        <p:txBody>
          <a:bodyPr wrap="none" rtlCol="0">
            <a:spAutoFit/>
          </a:bodyPr>
          <a:lstStyle/>
          <a:p>
            <a:r>
              <a:rPr lang="en-US" dirty="0"/>
              <a:t>Window size: 1 pixel</a:t>
            </a:r>
          </a:p>
        </p:txBody>
      </p:sp>
    </p:spTree>
    <p:extLst>
      <p:ext uri="{BB962C8B-B14F-4D97-AF65-F5344CB8AC3E}">
        <p14:creationId xmlns:p14="http://schemas.microsoft.com/office/powerpoint/2010/main" val="304310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C738632-30AE-1F4B-8E21-D51569999394}"/>
              </a:ext>
            </a:extLst>
          </p:cNvPr>
          <p:cNvPicPr>
            <a:picLocks noChangeAspect="1"/>
          </p:cNvPicPr>
          <p:nvPr/>
        </p:nvPicPr>
        <p:blipFill rotWithShape="1">
          <a:blip r:embed="rId2">
            <a:extLst>
              <a:ext uri="{28A0092B-C50C-407E-A947-70E740481C1C}">
                <a14:useLocalDpi xmlns:a14="http://schemas.microsoft.com/office/drawing/2010/main" val="0"/>
              </a:ext>
            </a:extLst>
          </a:blip>
          <a:srcRect t="19845" b="19044"/>
          <a:stretch/>
        </p:blipFill>
        <p:spPr>
          <a:xfrm>
            <a:off x="5334000" y="1600199"/>
            <a:ext cx="6858000" cy="4191001"/>
          </a:xfrm>
          <a:prstGeom prst="rect">
            <a:avLst/>
          </a:prstGeom>
        </p:spPr>
      </p:pic>
      <p:sp>
        <p:nvSpPr>
          <p:cNvPr id="2" name="Title 1"/>
          <p:cNvSpPr>
            <a:spLocks noGrp="1"/>
          </p:cNvSpPr>
          <p:nvPr>
            <p:ph type="title"/>
          </p:nvPr>
        </p:nvSpPr>
        <p:spPr/>
        <p:txBody>
          <a:bodyPr/>
          <a:lstStyle/>
          <a:p>
            <a:r>
              <a:rPr lang="en-US" dirty="0"/>
              <a:t>Example: Smooth neighborhood</a:t>
            </a:r>
          </a:p>
        </p:txBody>
      </p:sp>
      <p:sp>
        <p:nvSpPr>
          <p:cNvPr id="13" name="TextBox 12">
            <a:extLst>
              <a:ext uri="{FF2B5EF4-FFF2-40B4-BE49-F238E27FC236}">
                <a16:creationId xmlns:a16="http://schemas.microsoft.com/office/drawing/2014/main" id="{F0E26DA2-8FE3-B94D-8D29-ED8ECCE963AD}"/>
              </a:ext>
            </a:extLst>
          </p:cNvPr>
          <p:cNvSpPr txBox="1"/>
          <p:nvPr/>
        </p:nvSpPr>
        <p:spPr>
          <a:xfrm>
            <a:off x="9982200" y="6487003"/>
            <a:ext cx="1598515" cy="307777"/>
          </a:xfrm>
          <a:prstGeom prst="rect">
            <a:avLst/>
          </a:prstGeom>
          <a:noFill/>
        </p:spPr>
        <p:txBody>
          <a:bodyPr wrap="none" rtlCol="0">
            <a:spAutoFit/>
          </a:bodyPr>
          <a:lstStyle/>
          <a:p>
            <a:r>
              <a:rPr lang="en-US" sz="1400" dirty="0"/>
              <a:t>Source: </a:t>
            </a:r>
            <a:r>
              <a:rPr lang="en-US" sz="1400" dirty="0">
                <a:hlinkClick r:id="rId3"/>
              </a:rPr>
              <a:t>D. </a:t>
            </a:r>
            <a:r>
              <a:rPr lang="en-US" sz="1400" dirty="0" err="1">
                <a:hlinkClick r:id="rId3"/>
              </a:rPr>
              <a:t>Hoiem</a:t>
            </a:r>
            <a:endParaRPr lang="en-US" sz="1400" dirty="0"/>
          </a:p>
        </p:txBody>
      </p:sp>
      <p:pic>
        <p:nvPicPr>
          <p:cNvPr id="16" name="Picture 15">
            <a:extLst>
              <a:ext uri="{FF2B5EF4-FFF2-40B4-BE49-F238E27FC236}">
                <a16:creationId xmlns:a16="http://schemas.microsoft.com/office/drawing/2014/main" id="{AC1C20DC-84BB-B448-A0A3-50AE4D315FA2}"/>
              </a:ext>
            </a:extLst>
          </p:cNvPr>
          <p:cNvPicPr>
            <a:picLocks noChangeAspect="1"/>
          </p:cNvPicPr>
          <p:nvPr/>
        </p:nvPicPr>
        <p:blipFill rotWithShape="1">
          <a:blip r:embed="rId4"/>
          <a:srcRect r="49736"/>
          <a:stretch/>
        </p:blipFill>
        <p:spPr>
          <a:xfrm>
            <a:off x="542233" y="1610869"/>
            <a:ext cx="5468997" cy="4037076"/>
          </a:xfrm>
          <a:prstGeom prst="rect">
            <a:avLst/>
          </a:prstGeom>
        </p:spPr>
      </p:pic>
      <p:sp>
        <p:nvSpPr>
          <p:cNvPr id="4" name="Rectangle 3">
            <a:extLst>
              <a:ext uri="{FF2B5EF4-FFF2-40B4-BE49-F238E27FC236}">
                <a16:creationId xmlns:a16="http://schemas.microsoft.com/office/drawing/2014/main" id="{FEDF5511-DFCC-E444-93DB-70D99645BE45}"/>
              </a:ext>
            </a:extLst>
          </p:cNvPr>
          <p:cNvSpPr/>
          <p:nvPr/>
        </p:nvSpPr>
        <p:spPr bwMode="auto">
          <a:xfrm>
            <a:off x="2665844" y="3787614"/>
            <a:ext cx="228600" cy="228600"/>
          </a:xfrm>
          <a:prstGeom prst="rect">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7" name="TextBox 6">
            <a:extLst>
              <a:ext uri="{FF2B5EF4-FFF2-40B4-BE49-F238E27FC236}">
                <a16:creationId xmlns:a16="http://schemas.microsoft.com/office/drawing/2014/main" id="{F5C2E23F-A7E7-5441-BDA5-7C2FE12B2048}"/>
              </a:ext>
            </a:extLst>
          </p:cNvPr>
          <p:cNvSpPr txBox="1"/>
          <p:nvPr/>
        </p:nvSpPr>
        <p:spPr>
          <a:xfrm>
            <a:off x="7463905" y="1066800"/>
            <a:ext cx="3129383" cy="461665"/>
          </a:xfrm>
          <a:prstGeom prst="rect">
            <a:avLst/>
          </a:prstGeom>
          <a:noFill/>
        </p:spPr>
        <p:txBody>
          <a:bodyPr wrap="none" rtlCol="0">
            <a:spAutoFit/>
          </a:bodyPr>
          <a:lstStyle/>
          <a:p>
            <a:r>
              <a:rPr lang="en-US" dirty="0"/>
              <a:t>Window size: 7 pixels</a:t>
            </a:r>
          </a:p>
        </p:txBody>
      </p:sp>
    </p:spTree>
    <p:extLst>
      <p:ext uri="{BB962C8B-B14F-4D97-AF65-F5344CB8AC3E}">
        <p14:creationId xmlns:p14="http://schemas.microsoft.com/office/powerpoint/2010/main" val="16916585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849459A-9630-F04B-B016-C86DADBDF04C}"/>
              </a:ext>
            </a:extLst>
          </p:cNvPr>
          <p:cNvPicPr>
            <a:picLocks noChangeAspect="1"/>
          </p:cNvPicPr>
          <p:nvPr/>
        </p:nvPicPr>
        <p:blipFill rotWithShape="1">
          <a:blip r:embed="rId2">
            <a:extLst>
              <a:ext uri="{28A0092B-C50C-407E-A947-70E740481C1C}">
                <a14:useLocalDpi xmlns:a14="http://schemas.microsoft.com/office/drawing/2010/main" val="0"/>
              </a:ext>
            </a:extLst>
          </a:blip>
          <a:srcRect t="19372" b="17296"/>
          <a:stretch/>
        </p:blipFill>
        <p:spPr>
          <a:xfrm>
            <a:off x="5334000" y="1562100"/>
            <a:ext cx="6858000" cy="4343400"/>
          </a:xfrm>
          <a:prstGeom prst="rect">
            <a:avLst/>
          </a:prstGeom>
        </p:spPr>
      </p:pic>
      <p:sp>
        <p:nvSpPr>
          <p:cNvPr id="2" name="Title 1"/>
          <p:cNvSpPr>
            <a:spLocks noGrp="1"/>
          </p:cNvSpPr>
          <p:nvPr>
            <p:ph type="title"/>
          </p:nvPr>
        </p:nvSpPr>
        <p:spPr/>
        <p:txBody>
          <a:bodyPr/>
          <a:lstStyle/>
          <a:p>
            <a:r>
              <a:rPr lang="en-US" dirty="0"/>
              <a:t>Example: Edge (occlusion)</a:t>
            </a:r>
          </a:p>
        </p:txBody>
      </p:sp>
      <p:sp>
        <p:nvSpPr>
          <p:cNvPr id="13" name="TextBox 12">
            <a:extLst>
              <a:ext uri="{FF2B5EF4-FFF2-40B4-BE49-F238E27FC236}">
                <a16:creationId xmlns:a16="http://schemas.microsoft.com/office/drawing/2014/main" id="{F0E26DA2-8FE3-B94D-8D29-ED8ECCE963AD}"/>
              </a:ext>
            </a:extLst>
          </p:cNvPr>
          <p:cNvSpPr txBox="1"/>
          <p:nvPr/>
        </p:nvSpPr>
        <p:spPr>
          <a:xfrm>
            <a:off x="9982200" y="6487003"/>
            <a:ext cx="1598515" cy="307777"/>
          </a:xfrm>
          <a:prstGeom prst="rect">
            <a:avLst/>
          </a:prstGeom>
          <a:noFill/>
        </p:spPr>
        <p:txBody>
          <a:bodyPr wrap="none" rtlCol="0">
            <a:spAutoFit/>
          </a:bodyPr>
          <a:lstStyle/>
          <a:p>
            <a:r>
              <a:rPr lang="en-US" sz="1400" dirty="0"/>
              <a:t>Source: </a:t>
            </a:r>
            <a:r>
              <a:rPr lang="en-US" sz="1400" dirty="0">
                <a:hlinkClick r:id="rId3"/>
              </a:rPr>
              <a:t>D. </a:t>
            </a:r>
            <a:r>
              <a:rPr lang="en-US" sz="1400" dirty="0" err="1">
                <a:hlinkClick r:id="rId3"/>
              </a:rPr>
              <a:t>Hoiem</a:t>
            </a:r>
            <a:endParaRPr lang="en-US" sz="1400" dirty="0"/>
          </a:p>
        </p:txBody>
      </p:sp>
      <p:pic>
        <p:nvPicPr>
          <p:cNvPr id="16" name="Picture 15">
            <a:extLst>
              <a:ext uri="{FF2B5EF4-FFF2-40B4-BE49-F238E27FC236}">
                <a16:creationId xmlns:a16="http://schemas.microsoft.com/office/drawing/2014/main" id="{AC1C20DC-84BB-B448-A0A3-50AE4D315FA2}"/>
              </a:ext>
            </a:extLst>
          </p:cNvPr>
          <p:cNvPicPr>
            <a:picLocks noChangeAspect="1"/>
          </p:cNvPicPr>
          <p:nvPr/>
        </p:nvPicPr>
        <p:blipFill rotWithShape="1">
          <a:blip r:embed="rId4"/>
          <a:srcRect r="49736"/>
          <a:stretch/>
        </p:blipFill>
        <p:spPr>
          <a:xfrm>
            <a:off x="542233" y="1610869"/>
            <a:ext cx="5468997" cy="4037076"/>
          </a:xfrm>
          <a:prstGeom prst="rect">
            <a:avLst/>
          </a:prstGeom>
        </p:spPr>
      </p:pic>
      <p:sp>
        <p:nvSpPr>
          <p:cNvPr id="4" name="Rectangle 3">
            <a:extLst>
              <a:ext uri="{FF2B5EF4-FFF2-40B4-BE49-F238E27FC236}">
                <a16:creationId xmlns:a16="http://schemas.microsoft.com/office/drawing/2014/main" id="{FEDF5511-DFCC-E444-93DB-70D99645BE45}"/>
              </a:ext>
            </a:extLst>
          </p:cNvPr>
          <p:cNvSpPr/>
          <p:nvPr/>
        </p:nvSpPr>
        <p:spPr bwMode="auto">
          <a:xfrm>
            <a:off x="2133600" y="3733800"/>
            <a:ext cx="228600" cy="228600"/>
          </a:xfrm>
          <a:prstGeom prst="rect">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7" name="TextBox 6">
            <a:extLst>
              <a:ext uri="{FF2B5EF4-FFF2-40B4-BE49-F238E27FC236}">
                <a16:creationId xmlns:a16="http://schemas.microsoft.com/office/drawing/2014/main" id="{F5C2E23F-A7E7-5441-BDA5-7C2FE12B2048}"/>
              </a:ext>
            </a:extLst>
          </p:cNvPr>
          <p:cNvSpPr txBox="1"/>
          <p:nvPr/>
        </p:nvSpPr>
        <p:spPr>
          <a:xfrm>
            <a:off x="7463905" y="1066800"/>
            <a:ext cx="2975495" cy="461665"/>
          </a:xfrm>
          <a:prstGeom prst="rect">
            <a:avLst/>
          </a:prstGeom>
          <a:noFill/>
        </p:spPr>
        <p:txBody>
          <a:bodyPr wrap="none" rtlCol="0">
            <a:spAutoFit/>
          </a:bodyPr>
          <a:lstStyle/>
          <a:p>
            <a:r>
              <a:rPr lang="en-US" dirty="0"/>
              <a:t>Window size: 1 pixel</a:t>
            </a:r>
          </a:p>
        </p:txBody>
      </p:sp>
    </p:spTree>
    <p:extLst>
      <p:ext uri="{BB962C8B-B14F-4D97-AF65-F5344CB8AC3E}">
        <p14:creationId xmlns:p14="http://schemas.microsoft.com/office/powerpoint/2010/main" val="369019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5A878F2-79ED-6648-B120-133FBFF82107}"/>
              </a:ext>
            </a:extLst>
          </p:cNvPr>
          <p:cNvPicPr>
            <a:picLocks noChangeAspect="1"/>
          </p:cNvPicPr>
          <p:nvPr/>
        </p:nvPicPr>
        <p:blipFill rotWithShape="1">
          <a:blip r:embed="rId3">
            <a:extLst>
              <a:ext uri="{28A0092B-C50C-407E-A947-70E740481C1C}">
                <a14:useLocalDpi xmlns:a14="http://schemas.microsoft.com/office/drawing/2010/main" val="0"/>
              </a:ext>
            </a:extLst>
          </a:blip>
          <a:srcRect t="19374" b="19516"/>
          <a:stretch/>
        </p:blipFill>
        <p:spPr>
          <a:xfrm>
            <a:off x="5303520" y="1534561"/>
            <a:ext cx="6858000" cy="4191000"/>
          </a:xfrm>
          <a:prstGeom prst="rect">
            <a:avLst/>
          </a:prstGeom>
        </p:spPr>
      </p:pic>
      <p:sp>
        <p:nvSpPr>
          <p:cNvPr id="2" name="Title 1"/>
          <p:cNvSpPr>
            <a:spLocks noGrp="1"/>
          </p:cNvSpPr>
          <p:nvPr>
            <p:ph type="title"/>
          </p:nvPr>
        </p:nvSpPr>
        <p:spPr/>
        <p:txBody>
          <a:bodyPr/>
          <a:lstStyle/>
          <a:p>
            <a:r>
              <a:rPr lang="en-US" dirty="0"/>
              <a:t>Example: Edge (occlusion)</a:t>
            </a:r>
          </a:p>
        </p:txBody>
      </p:sp>
      <p:sp>
        <p:nvSpPr>
          <p:cNvPr id="13" name="TextBox 12">
            <a:extLst>
              <a:ext uri="{FF2B5EF4-FFF2-40B4-BE49-F238E27FC236}">
                <a16:creationId xmlns:a16="http://schemas.microsoft.com/office/drawing/2014/main" id="{F0E26DA2-8FE3-B94D-8D29-ED8ECCE963AD}"/>
              </a:ext>
            </a:extLst>
          </p:cNvPr>
          <p:cNvSpPr txBox="1"/>
          <p:nvPr/>
        </p:nvSpPr>
        <p:spPr>
          <a:xfrm>
            <a:off x="9982200" y="6487003"/>
            <a:ext cx="1598515" cy="307777"/>
          </a:xfrm>
          <a:prstGeom prst="rect">
            <a:avLst/>
          </a:prstGeom>
          <a:noFill/>
        </p:spPr>
        <p:txBody>
          <a:bodyPr wrap="none" rtlCol="0">
            <a:spAutoFit/>
          </a:bodyPr>
          <a:lstStyle/>
          <a:p>
            <a:r>
              <a:rPr lang="en-US" sz="1400" dirty="0"/>
              <a:t>Source: </a:t>
            </a:r>
            <a:r>
              <a:rPr lang="en-US" sz="1400" dirty="0">
                <a:hlinkClick r:id="rId4"/>
              </a:rPr>
              <a:t>D. </a:t>
            </a:r>
            <a:r>
              <a:rPr lang="en-US" sz="1400" dirty="0" err="1">
                <a:hlinkClick r:id="rId4"/>
              </a:rPr>
              <a:t>Hoiem</a:t>
            </a:r>
            <a:endParaRPr lang="en-US" sz="1400" dirty="0"/>
          </a:p>
        </p:txBody>
      </p:sp>
      <p:pic>
        <p:nvPicPr>
          <p:cNvPr id="16" name="Picture 15">
            <a:extLst>
              <a:ext uri="{FF2B5EF4-FFF2-40B4-BE49-F238E27FC236}">
                <a16:creationId xmlns:a16="http://schemas.microsoft.com/office/drawing/2014/main" id="{AC1C20DC-84BB-B448-A0A3-50AE4D315FA2}"/>
              </a:ext>
            </a:extLst>
          </p:cNvPr>
          <p:cNvPicPr>
            <a:picLocks noChangeAspect="1"/>
          </p:cNvPicPr>
          <p:nvPr/>
        </p:nvPicPr>
        <p:blipFill rotWithShape="1">
          <a:blip r:embed="rId5"/>
          <a:srcRect r="49736"/>
          <a:stretch/>
        </p:blipFill>
        <p:spPr>
          <a:xfrm>
            <a:off x="542233" y="1610869"/>
            <a:ext cx="5468997" cy="4037076"/>
          </a:xfrm>
          <a:prstGeom prst="rect">
            <a:avLst/>
          </a:prstGeom>
        </p:spPr>
      </p:pic>
      <p:sp>
        <p:nvSpPr>
          <p:cNvPr id="4" name="Rectangle 3">
            <a:extLst>
              <a:ext uri="{FF2B5EF4-FFF2-40B4-BE49-F238E27FC236}">
                <a16:creationId xmlns:a16="http://schemas.microsoft.com/office/drawing/2014/main" id="{FEDF5511-DFCC-E444-93DB-70D99645BE45}"/>
              </a:ext>
            </a:extLst>
          </p:cNvPr>
          <p:cNvSpPr/>
          <p:nvPr/>
        </p:nvSpPr>
        <p:spPr bwMode="auto">
          <a:xfrm>
            <a:off x="2133600" y="3733800"/>
            <a:ext cx="228600" cy="228600"/>
          </a:xfrm>
          <a:prstGeom prst="rect">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7" name="TextBox 6">
            <a:extLst>
              <a:ext uri="{FF2B5EF4-FFF2-40B4-BE49-F238E27FC236}">
                <a16:creationId xmlns:a16="http://schemas.microsoft.com/office/drawing/2014/main" id="{F5C2E23F-A7E7-5441-BDA5-7C2FE12B2048}"/>
              </a:ext>
            </a:extLst>
          </p:cNvPr>
          <p:cNvSpPr txBox="1"/>
          <p:nvPr/>
        </p:nvSpPr>
        <p:spPr>
          <a:xfrm>
            <a:off x="7463905" y="1066800"/>
            <a:ext cx="3129383" cy="461665"/>
          </a:xfrm>
          <a:prstGeom prst="rect">
            <a:avLst/>
          </a:prstGeom>
          <a:noFill/>
        </p:spPr>
        <p:txBody>
          <a:bodyPr wrap="none" rtlCol="0">
            <a:spAutoFit/>
          </a:bodyPr>
          <a:lstStyle/>
          <a:p>
            <a:r>
              <a:rPr lang="en-US" dirty="0"/>
              <a:t>Window size: 3 pixels</a:t>
            </a:r>
          </a:p>
        </p:txBody>
      </p:sp>
    </p:spTree>
    <p:extLst>
      <p:ext uri="{BB962C8B-B14F-4D97-AF65-F5344CB8AC3E}">
        <p14:creationId xmlns:p14="http://schemas.microsoft.com/office/powerpoint/2010/main" val="1192959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CD6EDC4-CFF2-6D4C-9A6E-1EFA69715A88}"/>
              </a:ext>
            </a:extLst>
          </p:cNvPr>
          <p:cNvPicPr>
            <a:picLocks noChangeAspect="1"/>
          </p:cNvPicPr>
          <p:nvPr/>
        </p:nvPicPr>
        <p:blipFill rotWithShape="1">
          <a:blip r:embed="rId3">
            <a:extLst>
              <a:ext uri="{28A0092B-C50C-407E-A947-70E740481C1C}">
                <a14:useLocalDpi xmlns:a14="http://schemas.microsoft.com/office/drawing/2010/main" val="0"/>
              </a:ext>
            </a:extLst>
          </a:blip>
          <a:srcRect t="18474" b="18190"/>
          <a:stretch/>
        </p:blipFill>
        <p:spPr>
          <a:xfrm>
            <a:off x="5257800" y="1457707"/>
            <a:ext cx="6858000" cy="4343400"/>
          </a:xfrm>
          <a:prstGeom prst="rect">
            <a:avLst/>
          </a:prstGeom>
        </p:spPr>
      </p:pic>
      <p:sp>
        <p:nvSpPr>
          <p:cNvPr id="2" name="Title 1"/>
          <p:cNvSpPr>
            <a:spLocks noGrp="1"/>
          </p:cNvSpPr>
          <p:nvPr>
            <p:ph type="title"/>
          </p:nvPr>
        </p:nvSpPr>
        <p:spPr/>
        <p:txBody>
          <a:bodyPr/>
          <a:lstStyle/>
          <a:p>
            <a:r>
              <a:rPr lang="en-US" dirty="0"/>
              <a:t>Example: Edge (occlusion)</a:t>
            </a:r>
          </a:p>
        </p:txBody>
      </p:sp>
      <p:sp>
        <p:nvSpPr>
          <p:cNvPr id="13" name="TextBox 12">
            <a:extLst>
              <a:ext uri="{FF2B5EF4-FFF2-40B4-BE49-F238E27FC236}">
                <a16:creationId xmlns:a16="http://schemas.microsoft.com/office/drawing/2014/main" id="{F0E26DA2-8FE3-B94D-8D29-ED8ECCE963AD}"/>
              </a:ext>
            </a:extLst>
          </p:cNvPr>
          <p:cNvSpPr txBox="1"/>
          <p:nvPr/>
        </p:nvSpPr>
        <p:spPr>
          <a:xfrm>
            <a:off x="9982200" y="6487003"/>
            <a:ext cx="1598515" cy="307777"/>
          </a:xfrm>
          <a:prstGeom prst="rect">
            <a:avLst/>
          </a:prstGeom>
          <a:noFill/>
        </p:spPr>
        <p:txBody>
          <a:bodyPr wrap="none" rtlCol="0">
            <a:spAutoFit/>
          </a:bodyPr>
          <a:lstStyle/>
          <a:p>
            <a:r>
              <a:rPr lang="en-US" sz="1400" dirty="0"/>
              <a:t>Source: </a:t>
            </a:r>
            <a:r>
              <a:rPr lang="en-US" sz="1400" dirty="0">
                <a:hlinkClick r:id="rId4"/>
              </a:rPr>
              <a:t>D. </a:t>
            </a:r>
            <a:r>
              <a:rPr lang="en-US" sz="1400" dirty="0" err="1">
                <a:hlinkClick r:id="rId4"/>
              </a:rPr>
              <a:t>Hoiem</a:t>
            </a:r>
            <a:endParaRPr lang="en-US" sz="1400" dirty="0"/>
          </a:p>
        </p:txBody>
      </p:sp>
      <p:pic>
        <p:nvPicPr>
          <p:cNvPr id="16" name="Picture 15">
            <a:extLst>
              <a:ext uri="{FF2B5EF4-FFF2-40B4-BE49-F238E27FC236}">
                <a16:creationId xmlns:a16="http://schemas.microsoft.com/office/drawing/2014/main" id="{AC1C20DC-84BB-B448-A0A3-50AE4D315FA2}"/>
              </a:ext>
            </a:extLst>
          </p:cNvPr>
          <p:cNvPicPr>
            <a:picLocks noChangeAspect="1"/>
          </p:cNvPicPr>
          <p:nvPr/>
        </p:nvPicPr>
        <p:blipFill rotWithShape="1">
          <a:blip r:embed="rId5"/>
          <a:srcRect r="49736"/>
          <a:stretch/>
        </p:blipFill>
        <p:spPr>
          <a:xfrm>
            <a:off x="542233" y="1610869"/>
            <a:ext cx="5468997" cy="4037076"/>
          </a:xfrm>
          <a:prstGeom prst="rect">
            <a:avLst/>
          </a:prstGeom>
        </p:spPr>
      </p:pic>
      <p:sp>
        <p:nvSpPr>
          <p:cNvPr id="4" name="Rectangle 3">
            <a:extLst>
              <a:ext uri="{FF2B5EF4-FFF2-40B4-BE49-F238E27FC236}">
                <a16:creationId xmlns:a16="http://schemas.microsoft.com/office/drawing/2014/main" id="{FEDF5511-DFCC-E444-93DB-70D99645BE45}"/>
              </a:ext>
            </a:extLst>
          </p:cNvPr>
          <p:cNvSpPr/>
          <p:nvPr/>
        </p:nvSpPr>
        <p:spPr bwMode="auto">
          <a:xfrm>
            <a:off x="2133600" y="3733800"/>
            <a:ext cx="228600" cy="228600"/>
          </a:xfrm>
          <a:prstGeom prst="rect">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7" name="TextBox 6">
            <a:extLst>
              <a:ext uri="{FF2B5EF4-FFF2-40B4-BE49-F238E27FC236}">
                <a16:creationId xmlns:a16="http://schemas.microsoft.com/office/drawing/2014/main" id="{F5C2E23F-A7E7-5441-BDA5-7C2FE12B2048}"/>
              </a:ext>
            </a:extLst>
          </p:cNvPr>
          <p:cNvSpPr txBox="1"/>
          <p:nvPr/>
        </p:nvSpPr>
        <p:spPr>
          <a:xfrm>
            <a:off x="7463905" y="1066800"/>
            <a:ext cx="3129383" cy="461665"/>
          </a:xfrm>
          <a:prstGeom prst="rect">
            <a:avLst/>
          </a:prstGeom>
          <a:noFill/>
        </p:spPr>
        <p:txBody>
          <a:bodyPr wrap="none" rtlCol="0">
            <a:spAutoFit/>
          </a:bodyPr>
          <a:lstStyle/>
          <a:p>
            <a:r>
              <a:rPr lang="en-US" dirty="0"/>
              <a:t>Window size: 7 pixels</a:t>
            </a:r>
          </a:p>
        </p:txBody>
      </p:sp>
    </p:spTree>
    <p:extLst>
      <p:ext uri="{BB962C8B-B14F-4D97-AF65-F5344CB8AC3E}">
        <p14:creationId xmlns:p14="http://schemas.microsoft.com/office/powerpoint/2010/main" val="4018060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E7C4C5F-B759-034C-97F9-C3253A9C73CB}"/>
              </a:ext>
            </a:extLst>
          </p:cNvPr>
          <p:cNvPicPr>
            <a:picLocks noChangeAspect="1"/>
          </p:cNvPicPr>
          <p:nvPr/>
        </p:nvPicPr>
        <p:blipFill rotWithShape="1">
          <a:blip r:embed="rId2">
            <a:extLst>
              <a:ext uri="{28A0092B-C50C-407E-A947-70E740481C1C}">
                <a14:useLocalDpi xmlns:a14="http://schemas.microsoft.com/office/drawing/2010/main" val="0"/>
              </a:ext>
            </a:extLst>
          </a:blip>
          <a:srcRect t="19527" b="18325"/>
          <a:stretch/>
        </p:blipFill>
        <p:spPr>
          <a:xfrm>
            <a:off x="5257800" y="1557474"/>
            <a:ext cx="6858000" cy="4262070"/>
          </a:xfrm>
          <a:prstGeom prst="rect">
            <a:avLst/>
          </a:prstGeom>
        </p:spPr>
      </p:pic>
      <p:sp>
        <p:nvSpPr>
          <p:cNvPr id="2" name="Title 1"/>
          <p:cNvSpPr>
            <a:spLocks noGrp="1"/>
          </p:cNvSpPr>
          <p:nvPr>
            <p:ph type="title"/>
          </p:nvPr>
        </p:nvSpPr>
        <p:spPr/>
        <p:txBody>
          <a:bodyPr/>
          <a:lstStyle/>
          <a:p>
            <a:r>
              <a:rPr lang="en-US" dirty="0"/>
              <a:t>Example: Specular highlight</a:t>
            </a:r>
          </a:p>
        </p:txBody>
      </p:sp>
      <p:sp>
        <p:nvSpPr>
          <p:cNvPr id="13" name="TextBox 12">
            <a:extLst>
              <a:ext uri="{FF2B5EF4-FFF2-40B4-BE49-F238E27FC236}">
                <a16:creationId xmlns:a16="http://schemas.microsoft.com/office/drawing/2014/main" id="{F0E26DA2-8FE3-B94D-8D29-ED8ECCE963AD}"/>
              </a:ext>
            </a:extLst>
          </p:cNvPr>
          <p:cNvSpPr txBox="1"/>
          <p:nvPr/>
        </p:nvSpPr>
        <p:spPr>
          <a:xfrm>
            <a:off x="9982200" y="6487003"/>
            <a:ext cx="1598515" cy="307777"/>
          </a:xfrm>
          <a:prstGeom prst="rect">
            <a:avLst/>
          </a:prstGeom>
          <a:noFill/>
        </p:spPr>
        <p:txBody>
          <a:bodyPr wrap="none" rtlCol="0">
            <a:spAutoFit/>
          </a:bodyPr>
          <a:lstStyle/>
          <a:p>
            <a:r>
              <a:rPr lang="en-US" sz="1400" dirty="0"/>
              <a:t>Source: </a:t>
            </a:r>
            <a:r>
              <a:rPr lang="en-US" sz="1400" dirty="0">
                <a:hlinkClick r:id="rId3"/>
              </a:rPr>
              <a:t>D. </a:t>
            </a:r>
            <a:r>
              <a:rPr lang="en-US" sz="1400" dirty="0" err="1">
                <a:hlinkClick r:id="rId3"/>
              </a:rPr>
              <a:t>Hoiem</a:t>
            </a:r>
            <a:endParaRPr lang="en-US" sz="1400" dirty="0"/>
          </a:p>
        </p:txBody>
      </p:sp>
      <p:pic>
        <p:nvPicPr>
          <p:cNvPr id="16" name="Picture 15">
            <a:extLst>
              <a:ext uri="{FF2B5EF4-FFF2-40B4-BE49-F238E27FC236}">
                <a16:creationId xmlns:a16="http://schemas.microsoft.com/office/drawing/2014/main" id="{AC1C20DC-84BB-B448-A0A3-50AE4D315FA2}"/>
              </a:ext>
            </a:extLst>
          </p:cNvPr>
          <p:cNvPicPr>
            <a:picLocks noChangeAspect="1"/>
          </p:cNvPicPr>
          <p:nvPr/>
        </p:nvPicPr>
        <p:blipFill rotWithShape="1">
          <a:blip r:embed="rId4"/>
          <a:srcRect r="49736"/>
          <a:stretch/>
        </p:blipFill>
        <p:spPr>
          <a:xfrm>
            <a:off x="542233" y="1610869"/>
            <a:ext cx="5468997" cy="4037076"/>
          </a:xfrm>
          <a:prstGeom prst="rect">
            <a:avLst/>
          </a:prstGeom>
        </p:spPr>
      </p:pic>
      <p:sp>
        <p:nvSpPr>
          <p:cNvPr id="4" name="Rectangle 3">
            <a:extLst>
              <a:ext uri="{FF2B5EF4-FFF2-40B4-BE49-F238E27FC236}">
                <a16:creationId xmlns:a16="http://schemas.microsoft.com/office/drawing/2014/main" id="{FEDF5511-DFCC-E444-93DB-70D99645BE45}"/>
              </a:ext>
            </a:extLst>
          </p:cNvPr>
          <p:cNvSpPr/>
          <p:nvPr/>
        </p:nvSpPr>
        <p:spPr bwMode="auto">
          <a:xfrm>
            <a:off x="3733800" y="3466005"/>
            <a:ext cx="228600" cy="228600"/>
          </a:xfrm>
          <a:prstGeom prst="rect">
            <a:avLst/>
          </a:prstGeom>
          <a:noFill/>
          <a:ln w="635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7" name="TextBox 6">
            <a:extLst>
              <a:ext uri="{FF2B5EF4-FFF2-40B4-BE49-F238E27FC236}">
                <a16:creationId xmlns:a16="http://schemas.microsoft.com/office/drawing/2014/main" id="{F5C2E23F-A7E7-5441-BDA5-7C2FE12B2048}"/>
              </a:ext>
            </a:extLst>
          </p:cNvPr>
          <p:cNvSpPr txBox="1"/>
          <p:nvPr/>
        </p:nvSpPr>
        <p:spPr>
          <a:xfrm>
            <a:off x="7463905" y="1066800"/>
            <a:ext cx="2975495" cy="461665"/>
          </a:xfrm>
          <a:prstGeom prst="rect">
            <a:avLst/>
          </a:prstGeom>
          <a:noFill/>
        </p:spPr>
        <p:txBody>
          <a:bodyPr wrap="none" rtlCol="0">
            <a:spAutoFit/>
          </a:bodyPr>
          <a:lstStyle/>
          <a:p>
            <a:r>
              <a:rPr lang="en-US" dirty="0"/>
              <a:t>Window size: 1 pixel</a:t>
            </a:r>
          </a:p>
        </p:txBody>
      </p:sp>
    </p:spTree>
    <p:extLst>
      <p:ext uri="{BB962C8B-B14F-4D97-AF65-F5344CB8AC3E}">
        <p14:creationId xmlns:p14="http://schemas.microsoft.com/office/powerpoint/2010/main" val="279704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2B48F0C-4CDF-1E40-AE3B-B3B90BF2B769}"/>
              </a:ext>
            </a:extLst>
          </p:cNvPr>
          <p:cNvPicPr>
            <a:picLocks noChangeAspect="1"/>
          </p:cNvPicPr>
          <p:nvPr/>
        </p:nvPicPr>
        <p:blipFill rotWithShape="1">
          <a:blip r:embed="rId2">
            <a:extLst>
              <a:ext uri="{28A0092B-C50C-407E-A947-70E740481C1C}">
                <a14:useLocalDpi xmlns:a14="http://schemas.microsoft.com/office/drawing/2010/main" val="0"/>
              </a:ext>
            </a:extLst>
          </a:blip>
          <a:srcRect t="18954" b="17778"/>
          <a:stretch/>
        </p:blipFill>
        <p:spPr>
          <a:xfrm>
            <a:off x="5257800" y="1525137"/>
            <a:ext cx="6858000" cy="4338936"/>
          </a:xfrm>
          <a:prstGeom prst="rect">
            <a:avLst/>
          </a:prstGeom>
        </p:spPr>
      </p:pic>
      <p:sp>
        <p:nvSpPr>
          <p:cNvPr id="2" name="Title 1"/>
          <p:cNvSpPr>
            <a:spLocks noGrp="1"/>
          </p:cNvSpPr>
          <p:nvPr>
            <p:ph type="title"/>
          </p:nvPr>
        </p:nvSpPr>
        <p:spPr/>
        <p:txBody>
          <a:bodyPr/>
          <a:lstStyle/>
          <a:p>
            <a:r>
              <a:rPr lang="en-US" dirty="0"/>
              <a:t>Example: Specular highlight</a:t>
            </a:r>
          </a:p>
        </p:txBody>
      </p:sp>
      <p:sp>
        <p:nvSpPr>
          <p:cNvPr id="13" name="TextBox 12">
            <a:extLst>
              <a:ext uri="{FF2B5EF4-FFF2-40B4-BE49-F238E27FC236}">
                <a16:creationId xmlns:a16="http://schemas.microsoft.com/office/drawing/2014/main" id="{F0E26DA2-8FE3-B94D-8D29-ED8ECCE963AD}"/>
              </a:ext>
            </a:extLst>
          </p:cNvPr>
          <p:cNvSpPr txBox="1"/>
          <p:nvPr/>
        </p:nvSpPr>
        <p:spPr>
          <a:xfrm>
            <a:off x="9982200" y="6487003"/>
            <a:ext cx="1598515" cy="307777"/>
          </a:xfrm>
          <a:prstGeom prst="rect">
            <a:avLst/>
          </a:prstGeom>
          <a:noFill/>
        </p:spPr>
        <p:txBody>
          <a:bodyPr wrap="none" rtlCol="0">
            <a:spAutoFit/>
          </a:bodyPr>
          <a:lstStyle/>
          <a:p>
            <a:r>
              <a:rPr lang="en-US" sz="1400" dirty="0"/>
              <a:t>Source: </a:t>
            </a:r>
            <a:r>
              <a:rPr lang="en-US" sz="1400" dirty="0">
                <a:hlinkClick r:id="rId3"/>
              </a:rPr>
              <a:t>D. </a:t>
            </a:r>
            <a:r>
              <a:rPr lang="en-US" sz="1400" dirty="0" err="1">
                <a:hlinkClick r:id="rId3"/>
              </a:rPr>
              <a:t>Hoiem</a:t>
            </a:r>
            <a:endParaRPr lang="en-US" sz="1400" dirty="0"/>
          </a:p>
        </p:txBody>
      </p:sp>
      <p:pic>
        <p:nvPicPr>
          <p:cNvPr id="16" name="Picture 15">
            <a:extLst>
              <a:ext uri="{FF2B5EF4-FFF2-40B4-BE49-F238E27FC236}">
                <a16:creationId xmlns:a16="http://schemas.microsoft.com/office/drawing/2014/main" id="{AC1C20DC-84BB-B448-A0A3-50AE4D315FA2}"/>
              </a:ext>
            </a:extLst>
          </p:cNvPr>
          <p:cNvPicPr>
            <a:picLocks noChangeAspect="1"/>
          </p:cNvPicPr>
          <p:nvPr/>
        </p:nvPicPr>
        <p:blipFill rotWithShape="1">
          <a:blip r:embed="rId4"/>
          <a:srcRect r="49736"/>
          <a:stretch/>
        </p:blipFill>
        <p:spPr>
          <a:xfrm>
            <a:off x="542233" y="1610869"/>
            <a:ext cx="5468997" cy="4037076"/>
          </a:xfrm>
          <a:prstGeom prst="rect">
            <a:avLst/>
          </a:prstGeom>
        </p:spPr>
      </p:pic>
      <p:sp>
        <p:nvSpPr>
          <p:cNvPr id="4" name="Rectangle 3">
            <a:extLst>
              <a:ext uri="{FF2B5EF4-FFF2-40B4-BE49-F238E27FC236}">
                <a16:creationId xmlns:a16="http://schemas.microsoft.com/office/drawing/2014/main" id="{FEDF5511-DFCC-E444-93DB-70D99645BE45}"/>
              </a:ext>
            </a:extLst>
          </p:cNvPr>
          <p:cNvSpPr/>
          <p:nvPr/>
        </p:nvSpPr>
        <p:spPr bwMode="auto">
          <a:xfrm>
            <a:off x="3733800" y="3466005"/>
            <a:ext cx="228600" cy="228600"/>
          </a:xfrm>
          <a:prstGeom prst="rect">
            <a:avLst/>
          </a:prstGeom>
          <a:noFill/>
          <a:ln w="635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7" name="TextBox 6">
            <a:extLst>
              <a:ext uri="{FF2B5EF4-FFF2-40B4-BE49-F238E27FC236}">
                <a16:creationId xmlns:a16="http://schemas.microsoft.com/office/drawing/2014/main" id="{F5C2E23F-A7E7-5441-BDA5-7C2FE12B2048}"/>
              </a:ext>
            </a:extLst>
          </p:cNvPr>
          <p:cNvSpPr txBox="1"/>
          <p:nvPr/>
        </p:nvSpPr>
        <p:spPr>
          <a:xfrm>
            <a:off x="7463905" y="1066800"/>
            <a:ext cx="3129383" cy="461665"/>
          </a:xfrm>
          <a:prstGeom prst="rect">
            <a:avLst/>
          </a:prstGeom>
          <a:noFill/>
        </p:spPr>
        <p:txBody>
          <a:bodyPr wrap="none" rtlCol="0">
            <a:spAutoFit/>
          </a:bodyPr>
          <a:lstStyle/>
          <a:p>
            <a:r>
              <a:rPr lang="en-US" dirty="0"/>
              <a:t>Window size: 7 pixels</a:t>
            </a:r>
          </a:p>
        </p:txBody>
      </p:sp>
    </p:spTree>
    <p:extLst>
      <p:ext uri="{BB962C8B-B14F-4D97-AF65-F5344CB8AC3E}">
        <p14:creationId xmlns:p14="http://schemas.microsoft.com/office/powerpoint/2010/main" val="7370066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E9941-32D0-A59B-FFE2-58FA91F35A2E}"/>
              </a:ext>
            </a:extLst>
          </p:cNvPr>
          <p:cNvSpPr>
            <a:spLocks noGrp="1"/>
          </p:cNvSpPr>
          <p:nvPr>
            <p:ph type="title"/>
          </p:nvPr>
        </p:nvSpPr>
        <p:spPr/>
        <p:txBody>
          <a:bodyPr/>
          <a:lstStyle/>
          <a:p>
            <a:r>
              <a:rPr lang="en-US" dirty="0"/>
              <a:t>More interesting matching costs</a:t>
            </a:r>
          </a:p>
        </p:txBody>
      </p:sp>
      <p:sp>
        <p:nvSpPr>
          <p:cNvPr id="3" name="Content Placeholder 2">
            <a:extLst>
              <a:ext uri="{FF2B5EF4-FFF2-40B4-BE49-F238E27FC236}">
                <a16:creationId xmlns:a16="http://schemas.microsoft.com/office/drawing/2014/main" id="{2CCBE782-02C5-117A-160C-8A4A12465190}"/>
              </a:ext>
            </a:extLst>
          </p:cNvPr>
          <p:cNvSpPr>
            <a:spLocks noGrp="1"/>
          </p:cNvSpPr>
          <p:nvPr>
            <p:ph idx="1"/>
          </p:nvPr>
        </p:nvSpPr>
        <p:spPr/>
        <p:txBody>
          <a:bodyPr/>
          <a:lstStyle/>
          <a:p>
            <a:endParaRPr lang="en-US" dirty="0"/>
          </a:p>
          <a:p>
            <a:r>
              <a:rPr lang="en-US" dirty="0"/>
              <a:t>Instead of SSD of pixel window, compute filter outputs for many filters</a:t>
            </a:r>
          </a:p>
          <a:p>
            <a:r>
              <a:rPr lang="en-US" dirty="0"/>
              <a:t>    SSD those</a:t>
            </a:r>
          </a:p>
          <a:p>
            <a:r>
              <a:rPr lang="en-US" dirty="0"/>
              <a:t>Advantage: more detailed description of points</a:t>
            </a:r>
          </a:p>
          <a:p>
            <a:r>
              <a:rPr lang="en-US" dirty="0"/>
              <a:t>Disadvantage:  Filter support  interacts badly with fast changes in depth</a:t>
            </a:r>
          </a:p>
        </p:txBody>
      </p:sp>
      <p:pic>
        <p:nvPicPr>
          <p:cNvPr id="4" name="Picture 3">
            <a:extLst>
              <a:ext uri="{FF2B5EF4-FFF2-40B4-BE49-F238E27FC236}">
                <a16:creationId xmlns:a16="http://schemas.microsoft.com/office/drawing/2014/main" id="{C9D5988F-61E8-3068-3446-DE70BD6C6257}"/>
              </a:ext>
            </a:extLst>
          </p:cNvPr>
          <p:cNvPicPr>
            <a:picLocks noChangeAspect="1"/>
          </p:cNvPicPr>
          <p:nvPr/>
        </p:nvPicPr>
        <p:blipFill>
          <a:blip r:embed="rId2"/>
          <a:stretch>
            <a:fillRect/>
          </a:stretch>
        </p:blipFill>
        <p:spPr>
          <a:xfrm>
            <a:off x="8651704" y="3200400"/>
            <a:ext cx="3528104" cy="3429000"/>
          </a:xfrm>
          <a:prstGeom prst="rect">
            <a:avLst/>
          </a:prstGeom>
        </p:spPr>
      </p:pic>
    </p:spTree>
    <p:extLst>
      <p:ext uri="{BB962C8B-B14F-4D97-AF65-F5344CB8AC3E}">
        <p14:creationId xmlns:p14="http://schemas.microsoft.com/office/powerpoint/2010/main" val="2742534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CCE8CF5-D810-EF49-9CE0-3C6E8094C140}"/>
              </a:ext>
            </a:extLst>
          </p:cNvPr>
          <p:cNvSpPr/>
          <p:nvPr/>
        </p:nvSpPr>
        <p:spPr bwMode="auto">
          <a:xfrm>
            <a:off x="762000" y="762000"/>
            <a:ext cx="11049000" cy="35457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pic>
        <p:nvPicPr>
          <p:cNvPr id="5" name="Picture 4" descr="Screen Shot 2018-03-13 at 10.13.2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8839198" cy="1524000"/>
          </a:xfrm>
          <a:prstGeom prst="rect">
            <a:avLst/>
          </a:prstGeom>
        </p:spPr>
      </p:pic>
      <p:pic>
        <p:nvPicPr>
          <p:cNvPr id="4" name="Picture 3" descr="Screen Shot 2018-03-13 at 10.13.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8800" y="1116574"/>
            <a:ext cx="1181534" cy="407426"/>
          </a:xfrm>
          <a:prstGeom prst="rect">
            <a:avLst/>
          </a:prstGeom>
        </p:spPr>
      </p:pic>
      <p:pic>
        <p:nvPicPr>
          <p:cNvPr id="6" name="Picture 5" descr="Screen Shot 2018-03-13 at 10.13.4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524000"/>
            <a:ext cx="9144000" cy="4828538"/>
          </a:xfrm>
          <a:prstGeom prst="rect">
            <a:avLst/>
          </a:prstGeom>
        </p:spPr>
      </p:pic>
      <p:sp>
        <p:nvSpPr>
          <p:cNvPr id="7" name="Rectangle 6"/>
          <p:cNvSpPr/>
          <p:nvPr/>
        </p:nvSpPr>
        <p:spPr>
          <a:xfrm>
            <a:off x="1509881" y="6400800"/>
            <a:ext cx="9158119" cy="338554"/>
          </a:xfrm>
          <a:prstGeom prst="rect">
            <a:avLst/>
          </a:prstGeom>
        </p:spPr>
        <p:txBody>
          <a:bodyPr wrap="square">
            <a:spAutoFit/>
          </a:bodyPr>
          <a:lstStyle/>
          <a:p>
            <a:pPr algn="ctr"/>
            <a:r>
              <a:rPr lang="en-US" sz="1600" dirty="0">
                <a:hlinkClick r:id="rId5"/>
              </a:rPr>
              <a:t>https://</a:t>
            </a:r>
            <a:r>
              <a:rPr lang="en-US" sz="1600" dirty="0" err="1">
                <a:hlinkClick r:id="rId5"/>
              </a:rPr>
              <a:t>petapixel.com</a:t>
            </a:r>
            <a:r>
              <a:rPr lang="en-US" sz="1600" dirty="0">
                <a:hlinkClick r:id="rId5"/>
              </a:rPr>
              <a:t>/2018/03/07/two-photographers-unknowingly-shot-millisecond-time/</a:t>
            </a:r>
            <a:endParaRPr lang="en-US" sz="1600" dirty="0"/>
          </a:p>
        </p:txBody>
      </p:sp>
    </p:spTree>
    <p:extLst>
      <p:ext uri="{BB962C8B-B14F-4D97-AF65-F5344CB8AC3E}">
        <p14:creationId xmlns:p14="http://schemas.microsoft.com/office/powerpoint/2010/main" val="19797156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B6403-628B-0625-2260-BD695E66733D}"/>
              </a:ext>
            </a:extLst>
          </p:cNvPr>
          <p:cNvSpPr>
            <a:spLocks noGrp="1"/>
          </p:cNvSpPr>
          <p:nvPr>
            <p:ph type="title"/>
          </p:nvPr>
        </p:nvSpPr>
        <p:spPr/>
        <p:txBody>
          <a:bodyPr/>
          <a:lstStyle/>
          <a:p>
            <a:r>
              <a:rPr lang="en-US" dirty="0"/>
              <a:t>Dealing with Da Vinci</a:t>
            </a:r>
          </a:p>
        </p:txBody>
      </p:sp>
      <p:sp>
        <p:nvSpPr>
          <p:cNvPr id="3" name="Content Placeholder 2">
            <a:extLst>
              <a:ext uri="{FF2B5EF4-FFF2-40B4-BE49-F238E27FC236}">
                <a16:creationId xmlns:a16="http://schemas.microsoft.com/office/drawing/2014/main" id="{96580E3D-E80C-E464-395B-3B50DBACD035}"/>
              </a:ext>
            </a:extLst>
          </p:cNvPr>
          <p:cNvSpPr>
            <a:spLocks noGrp="1"/>
          </p:cNvSpPr>
          <p:nvPr>
            <p:ph idx="1"/>
          </p:nvPr>
        </p:nvSpPr>
        <p:spPr>
          <a:xfrm>
            <a:off x="6185817" y="1302420"/>
            <a:ext cx="5472783" cy="5257800"/>
          </a:xfrm>
        </p:spPr>
        <p:txBody>
          <a:bodyPr/>
          <a:lstStyle/>
          <a:p>
            <a:r>
              <a:rPr lang="en-US" dirty="0"/>
              <a:t>Consequence:  </a:t>
            </a:r>
          </a:p>
          <a:p>
            <a:r>
              <a:rPr lang="en-US" dirty="0"/>
              <a:t>    some points in L (R) image do not </a:t>
            </a:r>
          </a:p>
          <a:p>
            <a:r>
              <a:rPr lang="en-US" dirty="0"/>
              <a:t>    have matches in R (L) image</a:t>
            </a:r>
          </a:p>
          <a:p>
            <a:r>
              <a:rPr lang="en-US" dirty="0"/>
              <a:t>Note asymmetry in previous algorithm</a:t>
            </a:r>
          </a:p>
          <a:p>
            <a:r>
              <a:rPr lang="en-US" dirty="0"/>
              <a:t>	(find best matching point in other side - what if best matches aren’t consistent?)</a:t>
            </a:r>
          </a:p>
          <a:p>
            <a:endParaRPr lang="en-US" dirty="0"/>
          </a:p>
          <a:p>
            <a:r>
              <a:rPr lang="en-US" dirty="0"/>
              <a:t>Strategy:</a:t>
            </a:r>
          </a:p>
          <a:p>
            <a:r>
              <a:rPr lang="en-US" dirty="0"/>
              <a:t>	match L to R</a:t>
            </a:r>
          </a:p>
          <a:p>
            <a:r>
              <a:rPr lang="en-US" dirty="0"/>
              <a:t>    match R to L</a:t>
            </a:r>
          </a:p>
          <a:p>
            <a:r>
              <a:rPr lang="en-US" dirty="0"/>
              <a:t>    use only consistent matches</a:t>
            </a:r>
          </a:p>
        </p:txBody>
      </p:sp>
      <p:pic>
        <p:nvPicPr>
          <p:cNvPr id="4" name="Picture 3">
            <a:extLst>
              <a:ext uri="{FF2B5EF4-FFF2-40B4-BE49-F238E27FC236}">
                <a16:creationId xmlns:a16="http://schemas.microsoft.com/office/drawing/2014/main" id="{5E5EDE9F-BF48-1D1F-E241-1718B691CDD6}"/>
              </a:ext>
            </a:extLst>
          </p:cNvPr>
          <p:cNvPicPr>
            <a:picLocks noChangeAspect="1"/>
          </p:cNvPicPr>
          <p:nvPr/>
        </p:nvPicPr>
        <p:blipFill>
          <a:blip r:embed="rId2"/>
          <a:stretch>
            <a:fillRect/>
          </a:stretch>
        </p:blipFill>
        <p:spPr>
          <a:xfrm>
            <a:off x="0" y="1219200"/>
            <a:ext cx="6140450" cy="5424240"/>
          </a:xfrm>
          <a:prstGeom prst="rect">
            <a:avLst/>
          </a:prstGeom>
        </p:spPr>
      </p:pic>
    </p:spTree>
    <p:extLst>
      <p:ext uri="{BB962C8B-B14F-4D97-AF65-F5344CB8AC3E}">
        <p14:creationId xmlns:p14="http://schemas.microsoft.com/office/powerpoint/2010/main" val="4488212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838AD-75A0-C446-8AF5-31C2017E9AED}"/>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8B945E9B-8AC1-B045-91DD-71B9003EE84A}"/>
              </a:ext>
            </a:extLst>
          </p:cNvPr>
          <p:cNvSpPr>
            <a:spLocks noGrp="1"/>
          </p:cNvSpPr>
          <p:nvPr>
            <p:ph idx="1"/>
          </p:nvPr>
        </p:nvSpPr>
        <p:spPr/>
        <p:txBody>
          <a:bodyPr/>
          <a:lstStyle/>
          <a:p>
            <a:pPr>
              <a:buFont typeface="Arial" panose="020B0604020202020204" pitchFamily="34" charset="0"/>
              <a:buChar char="•"/>
            </a:pPr>
            <a:r>
              <a:rPr lang="en-US" sz="2800" dirty="0">
                <a:solidFill>
                  <a:schemeClr val="bg1">
                    <a:lumMod val="50000"/>
                  </a:schemeClr>
                </a:solidFill>
              </a:rPr>
              <a:t>Motivation and history</a:t>
            </a:r>
          </a:p>
          <a:p>
            <a:pPr>
              <a:buFont typeface="Arial" panose="020B0604020202020204" pitchFamily="34" charset="0"/>
              <a:buChar char="•"/>
            </a:pPr>
            <a:r>
              <a:rPr lang="en-US" sz="2800" dirty="0">
                <a:solidFill>
                  <a:schemeClr val="bg1">
                    <a:lumMod val="50000"/>
                  </a:schemeClr>
                </a:solidFill>
              </a:rPr>
              <a:t>Basic two-view stereo setup</a:t>
            </a:r>
          </a:p>
          <a:p>
            <a:pPr>
              <a:buFont typeface="Arial" panose="020B0604020202020204" pitchFamily="34" charset="0"/>
              <a:buChar char="•"/>
            </a:pPr>
            <a:r>
              <a:rPr lang="en-US" sz="2800" dirty="0">
                <a:solidFill>
                  <a:schemeClr val="bg1">
                    <a:lumMod val="50000"/>
                  </a:schemeClr>
                </a:solidFill>
              </a:rPr>
              <a:t>Local stereo matching algorithm</a:t>
            </a:r>
          </a:p>
          <a:p>
            <a:pPr>
              <a:buFont typeface="Arial" panose="020B0604020202020204" pitchFamily="34" charset="0"/>
              <a:buChar char="•"/>
            </a:pPr>
            <a:r>
              <a:rPr lang="en-US" sz="2800" dirty="0"/>
              <a:t>Beyond local stereo matching</a:t>
            </a:r>
          </a:p>
          <a:p>
            <a:pPr>
              <a:buFont typeface="Arial" panose="020B0604020202020204" pitchFamily="34" charset="0"/>
              <a:buChar char="•"/>
            </a:pPr>
            <a:endParaRPr lang="en-US" sz="2800" dirty="0"/>
          </a:p>
          <a:p>
            <a:pPr>
              <a:buFont typeface="Arial" panose="020B0604020202020204" pitchFamily="34" charset="0"/>
              <a:buChar char="•"/>
            </a:pPr>
            <a:endParaRPr lang="en-US" sz="2800" dirty="0"/>
          </a:p>
        </p:txBody>
      </p:sp>
    </p:spTree>
    <p:extLst>
      <p:ext uri="{BB962C8B-B14F-4D97-AF65-F5344CB8AC3E}">
        <p14:creationId xmlns:p14="http://schemas.microsoft.com/office/powerpoint/2010/main" val="177298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r>
              <a:rPr lang="en-US" dirty="0"/>
              <a:t>Stereo as optimization with non-local constraints </a:t>
            </a:r>
          </a:p>
        </p:txBody>
      </p:sp>
      <p:graphicFrame>
        <p:nvGraphicFramePr>
          <p:cNvPr id="4098" name="Object 3"/>
          <p:cNvGraphicFramePr>
            <a:graphicFrameLocks noChangeAspect="1"/>
          </p:cNvGraphicFramePr>
          <p:nvPr>
            <p:extLst>
              <p:ext uri="{D42A27DB-BD31-4B8C-83A1-F6EECF244321}">
                <p14:modId xmlns:p14="http://schemas.microsoft.com/office/powerpoint/2010/main" val="877882312"/>
              </p:ext>
            </p:extLst>
          </p:nvPr>
        </p:nvGraphicFramePr>
        <p:xfrm>
          <a:off x="3218652" y="1996001"/>
          <a:ext cx="2820016" cy="2042598"/>
        </p:xfrm>
        <a:graphic>
          <a:graphicData uri="http://schemas.openxmlformats.org/presentationml/2006/ole">
            <mc:AlternateContent xmlns:mc="http://schemas.openxmlformats.org/markup-compatibility/2006">
              <mc:Choice xmlns:v="urn:schemas-microsoft-com:vml" Requires="v">
                <p:oleObj name="Image" r:id="rId3" imgW="4422167" imgH="3202259" progId="">
                  <p:embed/>
                </p:oleObj>
              </mc:Choice>
              <mc:Fallback>
                <p:oleObj name="Image" r:id="rId3" imgW="4422167" imgH="3202259" progId="">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8652" y="1996001"/>
                        <a:ext cx="2820016" cy="204259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101" name="Text Box 4"/>
          <p:cNvSpPr txBox="1">
            <a:spLocks noChangeArrowheads="1"/>
          </p:cNvSpPr>
          <p:nvPr/>
        </p:nvSpPr>
        <p:spPr bwMode="auto">
          <a:xfrm>
            <a:off x="5859173" y="1662220"/>
            <a:ext cx="3608495" cy="369332"/>
          </a:xfrm>
          <a:prstGeom prst="rect">
            <a:avLst/>
          </a:prstGeom>
          <a:noFill/>
          <a:ln w="9525">
            <a:noFill/>
            <a:miter lim="800000"/>
            <a:headEnd/>
            <a:tailEnd/>
          </a:ln>
        </p:spPr>
        <p:txBody>
          <a:bodyPr wrap="square">
            <a:spAutoFit/>
          </a:bodyPr>
          <a:lstStyle/>
          <a:p>
            <a:pPr algn="ctr"/>
            <a:r>
              <a:rPr lang="en-US" sz="1800" dirty="0"/>
              <a:t>Window-based matching</a:t>
            </a:r>
          </a:p>
        </p:txBody>
      </p:sp>
      <p:graphicFrame>
        <p:nvGraphicFramePr>
          <p:cNvPr id="4099" name="Object 5"/>
          <p:cNvGraphicFramePr>
            <a:graphicFrameLocks noChangeAspect="1"/>
          </p:cNvGraphicFramePr>
          <p:nvPr>
            <p:extLst>
              <p:ext uri="{D42A27DB-BD31-4B8C-83A1-F6EECF244321}">
                <p14:modId xmlns:p14="http://schemas.microsoft.com/office/powerpoint/2010/main" val="3265638493"/>
              </p:ext>
            </p:extLst>
          </p:nvPr>
        </p:nvGraphicFramePr>
        <p:xfrm>
          <a:off x="6191068" y="1996001"/>
          <a:ext cx="2820016" cy="2042598"/>
        </p:xfrm>
        <a:graphic>
          <a:graphicData uri="http://schemas.openxmlformats.org/presentationml/2006/ole">
            <mc:AlternateContent xmlns:mc="http://schemas.openxmlformats.org/markup-compatibility/2006">
              <mc:Choice xmlns:v="urn:schemas-microsoft-com:vml" Requires="v">
                <p:oleObj name="Image" r:id="rId5" imgW="4422167" imgH="3202259" progId="">
                  <p:embed/>
                </p:oleObj>
              </mc:Choice>
              <mc:Fallback>
                <p:oleObj name="Image" r:id="rId5" imgW="4422167" imgH="3202259" progId="">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1068" y="1996001"/>
                        <a:ext cx="2820016" cy="204259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102" name="Text Box 6"/>
          <p:cNvSpPr txBox="1">
            <a:spLocks noChangeArrowheads="1"/>
          </p:cNvSpPr>
          <p:nvPr/>
        </p:nvSpPr>
        <p:spPr bwMode="auto">
          <a:xfrm>
            <a:off x="3888713" y="1670325"/>
            <a:ext cx="1479892" cy="369332"/>
          </a:xfrm>
          <a:prstGeom prst="rect">
            <a:avLst/>
          </a:prstGeom>
          <a:noFill/>
          <a:ln w="9525">
            <a:noFill/>
            <a:miter lim="800000"/>
            <a:headEnd/>
            <a:tailEnd/>
          </a:ln>
        </p:spPr>
        <p:txBody>
          <a:bodyPr wrap="none">
            <a:spAutoFit/>
          </a:bodyPr>
          <a:lstStyle/>
          <a:p>
            <a:pPr algn="ctr"/>
            <a:r>
              <a:rPr lang="en-US" sz="1800" dirty="0"/>
              <a:t>Ground truth</a:t>
            </a:r>
          </a:p>
        </p:txBody>
      </p:sp>
      <p:pic>
        <p:nvPicPr>
          <p:cNvPr id="4103" name="Picture 7" descr="scene1"/>
          <p:cNvPicPr>
            <a:picLocks noChangeAspect="1" noChangeArrowheads="1"/>
          </p:cNvPicPr>
          <p:nvPr/>
        </p:nvPicPr>
        <p:blipFill>
          <a:blip r:embed="rId7" cstate="print"/>
          <a:srcRect/>
          <a:stretch>
            <a:fillRect/>
          </a:stretch>
        </p:blipFill>
        <p:spPr bwMode="auto">
          <a:xfrm>
            <a:off x="323668" y="1996001"/>
            <a:ext cx="2723465" cy="2042599"/>
          </a:xfrm>
          <a:prstGeom prst="rect">
            <a:avLst/>
          </a:prstGeom>
          <a:noFill/>
          <a:ln w="9525">
            <a:noFill/>
            <a:miter lim="800000"/>
            <a:headEnd/>
            <a:tailEnd/>
          </a:ln>
        </p:spPr>
      </p:pic>
      <p:sp>
        <p:nvSpPr>
          <p:cNvPr id="4104" name="Text Box 6"/>
          <p:cNvSpPr txBox="1">
            <a:spLocks noChangeArrowheads="1"/>
          </p:cNvSpPr>
          <p:nvPr/>
        </p:nvSpPr>
        <p:spPr bwMode="auto">
          <a:xfrm>
            <a:off x="1349410" y="1651054"/>
            <a:ext cx="671979" cy="369332"/>
          </a:xfrm>
          <a:prstGeom prst="rect">
            <a:avLst/>
          </a:prstGeom>
          <a:noFill/>
          <a:ln w="9525">
            <a:noFill/>
            <a:miter lim="800000"/>
            <a:headEnd/>
            <a:tailEnd/>
          </a:ln>
        </p:spPr>
        <p:txBody>
          <a:bodyPr wrap="none">
            <a:spAutoFit/>
          </a:bodyPr>
          <a:lstStyle/>
          <a:p>
            <a:pPr algn="ctr"/>
            <a:r>
              <a:rPr lang="en-US" sz="1800" dirty="0"/>
              <a:t>Data</a:t>
            </a:r>
          </a:p>
        </p:txBody>
      </p:sp>
      <p:pic>
        <p:nvPicPr>
          <p:cNvPr id="9" name="Picture 8">
            <a:extLst>
              <a:ext uri="{FF2B5EF4-FFF2-40B4-BE49-F238E27FC236}">
                <a16:creationId xmlns:a16="http://schemas.microsoft.com/office/drawing/2014/main" id="{099169BE-05AF-A64C-9012-50826B0AED5A}"/>
              </a:ext>
            </a:extLst>
          </p:cNvPr>
          <p:cNvPicPr>
            <a:picLocks noChangeAspect="1" noChangeArrowheads="1"/>
          </p:cNvPicPr>
          <p:nvPr/>
        </p:nvPicPr>
        <p:blipFill>
          <a:blip r:embed="rId8" cstate="print"/>
          <a:srcRect/>
          <a:stretch>
            <a:fillRect/>
          </a:stretch>
        </p:blipFill>
        <p:spPr>
          <a:xfrm>
            <a:off x="9148244" y="1996001"/>
            <a:ext cx="2631418" cy="2042598"/>
          </a:xfrm>
          <a:prstGeom prst="rect">
            <a:avLst/>
          </a:prstGeom>
          <a:noFill/>
        </p:spPr>
      </p:pic>
      <p:sp>
        <p:nvSpPr>
          <p:cNvPr id="10" name="Text Box 4">
            <a:extLst>
              <a:ext uri="{FF2B5EF4-FFF2-40B4-BE49-F238E27FC236}">
                <a16:creationId xmlns:a16="http://schemas.microsoft.com/office/drawing/2014/main" id="{79627CBF-AA6A-BB4E-95DD-0CAB851CDA76}"/>
              </a:ext>
            </a:extLst>
          </p:cNvPr>
          <p:cNvSpPr txBox="1">
            <a:spLocks noChangeArrowheads="1"/>
          </p:cNvSpPr>
          <p:nvPr/>
        </p:nvSpPr>
        <p:spPr bwMode="auto">
          <a:xfrm>
            <a:off x="9308971" y="1334869"/>
            <a:ext cx="2309964" cy="646331"/>
          </a:xfrm>
          <a:prstGeom prst="rect">
            <a:avLst/>
          </a:prstGeom>
          <a:noFill/>
          <a:ln w="9525">
            <a:noFill/>
            <a:miter lim="800000"/>
            <a:headEnd/>
            <a:tailEnd/>
          </a:ln>
        </p:spPr>
        <p:txBody>
          <a:bodyPr wrap="square">
            <a:spAutoFit/>
          </a:bodyPr>
          <a:lstStyle/>
          <a:p>
            <a:pPr algn="ctr"/>
            <a:r>
              <a:rPr lang="en-US" sz="1800" dirty="0"/>
              <a:t>Global optimization method (graph cuts)</a:t>
            </a:r>
          </a:p>
        </p:txBody>
      </p:sp>
      <p:sp>
        <p:nvSpPr>
          <p:cNvPr id="11" name="Text Box 11">
            <a:extLst>
              <a:ext uri="{FF2B5EF4-FFF2-40B4-BE49-F238E27FC236}">
                <a16:creationId xmlns:a16="http://schemas.microsoft.com/office/drawing/2014/main" id="{F3EF0D19-DC5E-384E-AB86-40D001C39979}"/>
              </a:ext>
            </a:extLst>
          </p:cNvPr>
          <p:cNvSpPr txBox="1">
            <a:spLocks noChangeArrowheads="1"/>
          </p:cNvSpPr>
          <p:nvPr/>
        </p:nvSpPr>
        <p:spPr bwMode="auto">
          <a:xfrm>
            <a:off x="0" y="6096000"/>
            <a:ext cx="12039600" cy="338554"/>
          </a:xfrm>
          <a:prstGeom prst="rect">
            <a:avLst/>
          </a:prstGeom>
          <a:noFill/>
          <a:ln w="9525">
            <a:noFill/>
            <a:miter lim="800000"/>
            <a:headEnd/>
            <a:tailEnd/>
          </a:ln>
        </p:spPr>
        <p:txBody>
          <a:bodyPr wrap="square">
            <a:spAutoFit/>
          </a:bodyPr>
          <a:lstStyle/>
          <a:p>
            <a:pPr lvl="1" algn="ctr">
              <a:spcBef>
                <a:spcPct val="20000"/>
              </a:spcBef>
            </a:pPr>
            <a:r>
              <a:rPr lang="en-US" sz="1600" dirty="0">
                <a:sym typeface="Symbol" pitchFamily="18" charset="2"/>
              </a:rPr>
              <a:t>Y. </a:t>
            </a:r>
            <a:r>
              <a:rPr lang="en-US" sz="1600" dirty="0" err="1">
                <a:sym typeface="Symbol" pitchFamily="18" charset="2"/>
              </a:rPr>
              <a:t>Boykov</a:t>
            </a:r>
            <a:r>
              <a:rPr lang="en-US" sz="1600" dirty="0">
                <a:sym typeface="Symbol" pitchFamily="18" charset="2"/>
              </a:rPr>
              <a:t>, O. </a:t>
            </a:r>
            <a:r>
              <a:rPr lang="en-US" sz="1600" dirty="0" err="1">
                <a:sym typeface="Symbol" pitchFamily="18" charset="2"/>
              </a:rPr>
              <a:t>Veksler</a:t>
            </a:r>
            <a:r>
              <a:rPr lang="en-US" sz="1600" dirty="0">
                <a:sym typeface="Symbol" pitchFamily="18" charset="2"/>
              </a:rPr>
              <a:t>, and R. </a:t>
            </a:r>
            <a:r>
              <a:rPr lang="en-US" sz="1600" dirty="0" err="1">
                <a:sym typeface="Symbol" pitchFamily="18" charset="2"/>
              </a:rPr>
              <a:t>Zabih</a:t>
            </a:r>
            <a:r>
              <a:rPr lang="en-US" sz="1600" dirty="0">
                <a:sym typeface="Symbol" pitchFamily="18" charset="2"/>
              </a:rPr>
              <a:t>, </a:t>
            </a:r>
            <a:r>
              <a:rPr lang="en-US" sz="1600" dirty="0">
                <a:sym typeface="Symbol" pitchFamily="18" charset="2"/>
                <a:hlinkClick r:id="rId9"/>
              </a:rPr>
              <a:t>Fast Approximate Energy Minimization via Graph Cuts</a:t>
            </a:r>
            <a:r>
              <a:rPr lang="en-US" sz="1600" dirty="0">
                <a:sym typeface="Symbol" pitchFamily="18" charset="2"/>
              </a:rPr>
              <a:t>,  PAMI 2001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E39EB-83C3-40C8-AC73-6B29B2498E3C}"/>
              </a:ext>
            </a:extLst>
          </p:cNvPr>
          <p:cNvSpPr>
            <a:spLocks noGrp="1"/>
          </p:cNvSpPr>
          <p:nvPr>
            <p:ph type="title"/>
          </p:nvPr>
        </p:nvSpPr>
        <p:spPr/>
        <p:txBody>
          <a:bodyPr/>
          <a:lstStyle/>
          <a:p>
            <a:r>
              <a:rPr lang="en-US" dirty="0"/>
              <a:t>Non-local constraint: Uniqueness</a:t>
            </a:r>
          </a:p>
        </p:txBody>
      </p:sp>
      <p:sp>
        <p:nvSpPr>
          <p:cNvPr id="7" name="Content Placeholder 6">
            <a:extLst>
              <a:ext uri="{FF2B5EF4-FFF2-40B4-BE49-F238E27FC236}">
                <a16:creationId xmlns:a16="http://schemas.microsoft.com/office/drawing/2014/main" id="{6B018AB9-E2E3-4D46-97FA-85BC47AE6C6A}"/>
              </a:ext>
            </a:extLst>
          </p:cNvPr>
          <p:cNvSpPr>
            <a:spLocks noGrp="1"/>
          </p:cNvSpPr>
          <p:nvPr>
            <p:ph idx="1"/>
          </p:nvPr>
        </p:nvSpPr>
        <p:spPr/>
        <p:txBody>
          <a:bodyPr/>
          <a:lstStyle/>
          <a:p>
            <a:pPr marL="457200" indent="-457200">
              <a:buFont typeface="Arial" panose="020B0604020202020204" pitchFamily="34" charset="0"/>
              <a:buChar char="•"/>
            </a:pPr>
            <a:r>
              <a:rPr lang="en-US" sz="2800" dirty="0"/>
              <a:t>Each point in one image should match at most one point in the other image</a:t>
            </a:r>
          </a:p>
          <a:p>
            <a:pPr marL="457200" indent="-457200">
              <a:buFont typeface="Arial" panose="020B0604020202020204" pitchFamily="34" charset="0"/>
              <a:buChar char="•"/>
            </a:pPr>
            <a:r>
              <a:rPr lang="en-US" sz="2800" dirty="0"/>
              <a:t>Does uniqueness always hold in real life?</a:t>
            </a:r>
          </a:p>
          <a:p>
            <a:pPr marL="457200" indent="-457200">
              <a:buFont typeface="Arial" panose="020B0604020202020204" pitchFamily="34" charset="0"/>
              <a:buChar char="•"/>
            </a:pPr>
            <a:endParaRPr lang="en-US" sz="2800" dirty="0"/>
          </a:p>
        </p:txBody>
      </p:sp>
      <p:grpSp>
        <p:nvGrpSpPr>
          <p:cNvPr id="3" name="Group 2">
            <a:extLst>
              <a:ext uri="{FF2B5EF4-FFF2-40B4-BE49-F238E27FC236}">
                <a16:creationId xmlns:a16="http://schemas.microsoft.com/office/drawing/2014/main" id="{9D640D14-F08E-4EAB-A988-40866659146A}"/>
              </a:ext>
            </a:extLst>
          </p:cNvPr>
          <p:cNvGrpSpPr/>
          <p:nvPr/>
        </p:nvGrpSpPr>
        <p:grpSpPr>
          <a:xfrm>
            <a:off x="3452062" y="3205408"/>
            <a:ext cx="5305416" cy="3166351"/>
            <a:chOff x="1837951" y="2986482"/>
            <a:chExt cx="5305416" cy="3166351"/>
          </a:xfrm>
        </p:grpSpPr>
        <p:cxnSp>
          <p:nvCxnSpPr>
            <p:cNvPr id="8" name="Straight Connector 7">
              <a:extLst>
                <a:ext uri="{FF2B5EF4-FFF2-40B4-BE49-F238E27FC236}">
                  <a16:creationId xmlns:a16="http://schemas.microsoft.com/office/drawing/2014/main" id="{36FB6024-F555-4B07-805A-FE04A58202C2}"/>
                </a:ext>
              </a:extLst>
            </p:cNvPr>
            <p:cNvCxnSpPr>
              <a:cxnSpLocks/>
            </p:cNvCxnSpPr>
            <p:nvPr/>
          </p:nvCxnSpPr>
          <p:spPr>
            <a:xfrm flipV="1">
              <a:off x="2886510" y="2986482"/>
              <a:ext cx="2416031" cy="30116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3109949C-594C-4B37-9161-7E1AE7B07872}"/>
                </a:ext>
              </a:extLst>
            </p:cNvPr>
            <p:cNvSpPr/>
            <p:nvPr/>
          </p:nvSpPr>
          <p:spPr>
            <a:xfrm>
              <a:off x="2781442" y="5843424"/>
              <a:ext cx="309409" cy="309409"/>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1520B15E-67CD-43A2-9A89-8155AC9817B2}"/>
                </a:ext>
              </a:extLst>
            </p:cNvPr>
            <p:cNvCxnSpPr>
              <a:cxnSpLocks/>
            </p:cNvCxnSpPr>
            <p:nvPr/>
          </p:nvCxnSpPr>
          <p:spPr>
            <a:xfrm flipH="1" flipV="1">
              <a:off x="3629142" y="2986482"/>
              <a:ext cx="2416031" cy="30116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72AE832-A13D-4A45-AC79-6F9B923CA96D}"/>
                </a:ext>
              </a:extLst>
            </p:cNvPr>
            <p:cNvCxnSpPr/>
            <p:nvPr/>
          </p:nvCxnSpPr>
          <p:spPr>
            <a:xfrm>
              <a:off x="1837951" y="5184396"/>
              <a:ext cx="219639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B3FD9F8-16D2-491A-9874-63F93A44F11A}"/>
                </a:ext>
              </a:extLst>
            </p:cNvPr>
            <p:cNvCxnSpPr/>
            <p:nvPr/>
          </p:nvCxnSpPr>
          <p:spPr>
            <a:xfrm>
              <a:off x="4946977" y="5184396"/>
              <a:ext cx="219639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6AE013E1-1B78-4972-ADB5-692504E1FEED}"/>
                </a:ext>
              </a:extLst>
            </p:cNvPr>
            <p:cNvSpPr/>
            <p:nvPr/>
          </p:nvSpPr>
          <p:spPr>
            <a:xfrm>
              <a:off x="4333407" y="3880412"/>
              <a:ext cx="293614" cy="2936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475D458-6FA2-4AB3-9DD2-7BC611A7E7DE}"/>
                </a:ext>
              </a:extLst>
            </p:cNvPr>
            <p:cNvSpPr/>
            <p:nvPr/>
          </p:nvSpPr>
          <p:spPr>
            <a:xfrm>
              <a:off x="5890468" y="5843424"/>
              <a:ext cx="309409" cy="309409"/>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B9D9D58-2754-47A4-8F99-D6E425596B64}"/>
                </a:ext>
              </a:extLst>
            </p:cNvPr>
            <p:cNvSpPr/>
            <p:nvPr/>
          </p:nvSpPr>
          <p:spPr>
            <a:xfrm>
              <a:off x="3474438" y="5132941"/>
              <a:ext cx="200542" cy="1029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DE1F52F-AF5E-4C48-A4EA-94D4E45B7F85}"/>
                </a:ext>
              </a:extLst>
            </p:cNvPr>
            <p:cNvSpPr/>
            <p:nvPr/>
          </p:nvSpPr>
          <p:spPr>
            <a:xfrm>
              <a:off x="5295691" y="5132941"/>
              <a:ext cx="200542" cy="1029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C71F9D38-A75C-194C-8032-73A58605A3B9}"/>
              </a:ext>
            </a:extLst>
          </p:cNvPr>
          <p:cNvSpPr txBox="1"/>
          <p:nvPr/>
        </p:nvSpPr>
        <p:spPr>
          <a:xfrm>
            <a:off x="9132354" y="6474023"/>
            <a:ext cx="2940228" cy="307777"/>
          </a:xfrm>
          <a:prstGeom prst="rect">
            <a:avLst/>
          </a:prstGeom>
          <a:noFill/>
        </p:spPr>
        <p:txBody>
          <a:bodyPr wrap="none" rtlCol="0">
            <a:spAutoFit/>
          </a:bodyPr>
          <a:lstStyle/>
          <a:p>
            <a:r>
              <a:rPr lang="en-US" sz="1400" dirty="0"/>
              <a:t>Source: </a:t>
            </a:r>
            <a:r>
              <a:rPr lang="en-US" sz="1400" dirty="0">
                <a:hlinkClick r:id="rId2"/>
              </a:rPr>
              <a:t>J. Johnson and D. </a:t>
            </a:r>
            <a:r>
              <a:rPr lang="en-US" sz="1400" dirty="0" err="1">
                <a:hlinkClick r:id="rId2"/>
              </a:rPr>
              <a:t>Fouhey</a:t>
            </a:r>
            <a:endParaRPr lang="en-US" sz="1400" dirty="0"/>
          </a:p>
        </p:txBody>
      </p:sp>
    </p:spTree>
    <p:extLst>
      <p:ext uri="{BB962C8B-B14F-4D97-AF65-F5344CB8AC3E}">
        <p14:creationId xmlns:p14="http://schemas.microsoft.com/office/powerpoint/2010/main" val="22176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E39EB-83C3-40C8-AC73-6B29B2498E3C}"/>
              </a:ext>
            </a:extLst>
          </p:cNvPr>
          <p:cNvSpPr>
            <a:spLocks noGrp="1"/>
          </p:cNvSpPr>
          <p:nvPr>
            <p:ph type="title"/>
          </p:nvPr>
        </p:nvSpPr>
        <p:spPr/>
        <p:txBody>
          <a:bodyPr/>
          <a:lstStyle/>
          <a:p>
            <a:r>
              <a:rPr lang="en-US" dirty="0"/>
              <a:t>Non-local constraint: Uniqueness</a:t>
            </a:r>
          </a:p>
        </p:txBody>
      </p:sp>
      <p:sp>
        <p:nvSpPr>
          <p:cNvPr id="7" name="Content Placeholder 6">
            <a:extLst>
              <a:ext uri="{FF2B5EF4-FFF2-40B4-BE49-F238E27FC236}">
                <a16:creationId xmlns:a16="http://schemas.microsoft.com/office/drawing/2014/main" id="{6B018AB9-E2E3-4D46-97FA-85BC47AE6C6A}"/>
              </a:ext>
            </a:extLst>
          </p:cNvPr>
          <p:cNvSpPr>
            <a:spLocks noGrp="1"/>
          </p:cNvSpPr>
          <p:nvPr>
            <p:ph idx="1"/>
          </p:nvPr>
        </p:nvSpPr>
        <p:spPr/>
        <p:txBody>
          <a:bodyPr/>
          <a:lstStyle/>
          <a:p>
            <a:pPr marL="457200" indent="-457200">
              <a:buFont typeface="Arial" panose="020B0604020202020204" pitchFamily="34" charset="0"/>
              <a:buChar char="•"/>
            </a:pPr>
            <a:r>
              <a:rPr lang="en-US" sz="2800" dirty="0"/>
              <a:t>Each point in one image should match at most one point in the other image</a:t>
            </a:r>
          </a:p>
          <a:p>
            <a:pPr marL="457200" indent="-457200">
              <a:buFont typeface="Arial" panose="020B0604020202020204" pitchFamily="34" charset="0"/>
              <a:buChar char="•"/>
            </a:pPr>
            <a:r>
              <a:rPr lang="en-US" sz="2800" dirty="0"/>
              <a:t>Does uniqueness always hold in real life?</a:t>
            </a:r>
          </a:p>
        </p:txBody>
      </p:sp>
      <p:grpSp>
        <p:nvGrpSpPr>
          <p:cNvPr id="3" name="Group 2">
            <a:extLst>
              <a:ext uri="{FF2B5EF4-FFF2-40B4-BE49-F238E27FC236}">
                <a16:creationId xmlns:a16="http://schemas.microsoft.com/office/drawing/2014/main" id="{9D640D14-F08E-4EAB-A988-40866659146A}"/>
              </a:ext>
            </a:extLst>
          </p:cNvPr>
          <p:cNvGrpSpPr/>
          <p:nvPr/>
        </p:nvGrpSpPr>
        <p:grpSpPr>
          <a:xfrm>
            <a:off x="3452062" y="2895014"/>
            <a:ext cx="5305416" cy="3476745"/>
            <a:chOff x="1837951" y="2676088"/>
            <a:chExt cx="5305416" cy="3476745"/>
          </a:xfrm>
        </p:grpSpPr>
        <p:cxnSp>
          <p:nvCxnSpPr>
            <p:cNvPr id="8" name="Straight Connector 7">
              <a:extLst>
                <a:ext uri="{FF2B5EF4-FFF2-40B4-BE49-F238E27FC236}">
                  <a16:creationId xmlns:a16="http://schemas.microsoft.com/office/drawing/2014/main" id="{36FB6024-F555-4B07-805A-FE04A58202C2}"/>
                </a:ext>
              </a:extLst>
            </p:cNvPr>
            <p:cNvCxnSpPr>
              <a:cxnSpLocks/>
            </p:cNvCxnSpPr>
            <p:nvPr/>
          </p:nvCxnSpPr>
          <p:spPr>
            <a:xfrm flipV="1">
              <a:off x="2886510" y="2986482"/>
              <a:ext cx="2416031" cy="30116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3109949C-594C-4B37-9161-7E1AE7B07872}"/>
                </a:ext>
              </a:extLst>
            </p:cNvPr>
            <p:cNvSpPr/>
            <p:nvPr/>
          </p:nvSpPr>
          <p:spPr>
            <a:xfrm>
              <a:off x="2781442" y="5843424"/>
              <a:ext cx="309409" cy="309409"/>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1520B15E-67CD-43A2-9A89-8155AC9817B2}"/>
                </a:ext>
              </a:extLst>
            </p:cNvPr>
            <p:cNvCxnSpPr>
              <a:cxnSpLocks/>
            </p:cNvCxnSpPr>
            <p:nvPr/>
          </p:nvCxnSpPr>
          <p:spPr>
            <a:xfrm flipH="1" flipV="1">
              <a:off x="3629142" y="2986482"/>
              <a:ext cx="2416031" cy="30116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72AE832-A13D-4A45-AC79-6F9B923CA96D}"/>
                </a:ext>
              </a:extLst>
            </p:cNvPr>
            <p:cNvCxnSpPr/>
            <p:nvPr/>
          </p:nvCxnSpPr>
          <p:spPr>
            <a:xfrm>
              <a:off x="1837951" y="5184396"/>
              <a:ext cx="219639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B3FD9F8-16D2-491A-9874-63F93A44F11A}"/>
                </a:ext>
              </a:extLst>
            </p:cNvPr>
            <p:cNvCxnSpPr/>
            <p:nvPr/>
          </p:nvCxnSpPr>
          <p:spPr>
            <a:xfrm>
              <a:off x="4946977" y="5184396"/>
              <a:ext cx="219639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37BEC92-B457-4957-A61C-CEACB20FA879}"/>
                </a:ext>
              </a:extLst>
            </p:cNvPr>
            <p:cNvCxnSpPr>
              <a:cxnSpLocks/>
            </p:cNvCxnSpPr>
            <p:nvPr/>
          </p:nvCxnSpPr>
          <p:spPr>
            <a:xfrm flipH="1" flipV="1">
              <a:off x="4559910" y="2676088"/>
              <a:ext cx="1485263" cy="332203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6AE013E1-1B78-4972-ADB5-692504E1FEED}"/>
                </a:ext>
              </a:extLst>
            </p:cNvPr>
            <p:cNvSpPr/>
            <p:nvPr/>
          </p:nvSpPr>
          <p:spPr>
            <a:xfrm>
              <a:off x="4333407" y="3880412"/>
              <a:ext cx="293614" cy="2936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475D458-6FA2-4AB3-9DD2-7BC611A7E7DE}"/>
                </a:ext>
              </a:extLst>
            </p:cNvPr>
            <p:cNvSpPr/>
            <p:nvPr/>
          </p:nvSpPr>
          <p:spPr>
            <a:xfrm>
              <a:off x="5890468" y="5843424"/>
              <a:ext cx="309409" cy="309409"/>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BC1263C-5DBA-4B03-8F70-626A407F23F9}"/>
                </a:ext>
              </a:extLst>
            </p:cNvPr>
            <p:cNvSpPr/>
            <p:nvPr/>
          </p:nvSpPr>
          <p:spPr>
            <a:xfrm>
              <a:off x="4791510" y="3282193"/>
              <a:ext cx="293614" cy="2936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B9D9D58-2754-47A4-8F99-D6E425596B64}"/>
                </a:ext>
              </a:extLst>
            </p:cNvPr>
            <p:cNvSpPr/>
            <p:nvPr/>
          </p:nvSpPr>
          <p:spPr>
            <a:xfrm>
              <a:off x="3474438" y="5132941"/>
              <a:ext cx="200542" cy="1029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DE1F52F-AF5E-4C48-A4EA-94D4E45B7F85}"/>
                </a:ext>
              </a:extLst>
            </p:cNvPr>
            <p:cNvSpPr/>
            <p:nvPr/>
          </p:nvSpPr>
          <p:spPr>
            <a:xfrm>
              <a:off x="5295691" y="5132941"/>
              <a:ext cx="200542" cy="1029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1BC91F5-CA6B-4743-8114-8DEA20EFC934}"/>
                </a:ext>
              </a:extLst>
            </p:cNvPr>
            <p:cNvSpPr/>
            <p:nvPr/>
          </p:nvSpPr>
          <p:spPr>
            <a:xfrm>
              <a:off x="5622465" y="5132941"/>
              <a:ext cx="200542" cy="1029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C71F9D38-A75C-194C-8032-73A58605A3B9}"/>
              </a:ext>
            </a:extLst>
          </p:cNvPr>
          <p:cNvSpPr txBox="1"/>
          <p:nvPr/>
        </p:nvSpPr>
        <p:spPr>
          <a:xfrm>
            <a:off x="9132354" y="6474023"/>
            <a:ext cx="2940228" cy="307777"/>
          </a:xfrm>
          <a:prstGeom prst="rect">
            <a:avLst/>
          </a:prstGeom>
          <a:noFill/>
        </p:spPr>
        <p:txBody>
          <a:bodyPr wrap="none" rtlCol="0">
            <a:spAutoFit/>
          </a:bodyPr>
          <a:lstStyle/>
          <a:p>
            <a:r>
              <a:rPr lang="en-US" sz="1400" dirty="0"/>
              <a:t>Source: </a:t>
            </a:r>
            <a:r>
              <a:rPr lang="en-US" sz="1400" dirty="0">
                <a:hlinkClick r:id="rId2"/>
              </a:rPr>
              <a:t>J. Johnson and D. </a:t>
            </a:r>
            <a:r>
              <a:rPr lang="en-US" sz="1400" dirty="0" err="1">
                <a:hlinkClick r:id="rId2"/>
              </a:rPr>
              <a:t>Fouhey</a:t>
            </a:r>
            <a:endParaRPr lang="en-US" sz="1400" dirty="0"/>
          </a:p>
        </p:txBody>
      </p:sp>
    </p:spTree>
    <p:extLst>
      <p:ext uri="{BB962C8B-B14F-4D97-AF65-F5344CB8AC3E}">
        <p14:creationId xmlns:p14="http://schemas.microsoft.com/office/powerpoint/2010/main" val="4253571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5" name="Straight Connector 94">
            <a:extLst>
              <a:ext uri="{FF2B5EF4-FFF2-40B4-BE49-F238E27FC236}">
                <a16:creationId xmlns:a16="http://schemas.microsoft.com/office/drawing/2014/main" id="{F2A02470-DB15-4CA8-BA10-B0B3C7FC9902}"/>
              </a:ext>
            </a:extLst>
          </p:cNvPr>
          <p:cNvCxnSpPr>
            <a:cxnSpLocks/>
          </p:cNvCxnSpPr>
          <p:nvPr/>
        </p:nvCxnSpPr>
        <p:spPr>
          <a:xfrm>
            <a:off x="3822711" y="2725185"/>
            <a:ext cx="454657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D8E3AFF-BBBA-4DBF-9437-727EB57D32EC}"/>
              </a:ext>
            </a:extLst>
          </p:cNvPr>
          <p:cNvSpPr>
            <a:spLocks noGrp="1"/>
          </p:cNvSpPr>
          <p:nvPr>
            <p:ph type="title"/>
          </p:nvPr>
        </p:nvSpPr>
        <p:spPr/>
        <p:txBody>
          <a:bodyPr/>
          <a:lstStyle/>
          <a:p>
            <a:r>
              <a:rPr lang="en-US" dirty="0"/>
              <a:t>Non-local constraint: Ordering</a:t>
            </a:r>
          </a:p>
        </p:txBody>
      </p:sp>
      <p:sp>
        <p:nvSpPr>
          <p:cNvPr id="3" name="Content Placeholder 2">
            <a:extLst>
              <a:ext uri="{FF2B5EF4-FFF2-40B4-BE49-F238E27FC236}">
                <a16:creationId xmlns:a16="http://schemas.microsoft.com/office/drawing/2014/main" id="{348A2386-F82F-334B-A428-5F832CC40858}"/>
              </a:ext>
            </a:extLst>
          </p:cNvPr>
          <p:cNvSpPr>
            <a:spLocks noGrp="1"/>
          </p:cNvSpPr>
          <p:nvPr>
            <p:ph idx="1"/>
          </p:nvPr>
        </p:nvSpPr>
        <p:spPr/>
        <p:txBody>
          <a:bodyPr/>
          <a:lstStyle/>
          <a:p>
            <a:pPr marL="457200" indent="-457200">
              <a:buFont typeface="Arial" panose="020B0604020202020204" pitchFamily="34" charset="0"/>
              <a:buChar char="•"/>
            </a:pPr>
            <a:r>
              <a:rPr lang="en-US" sz="2800" dirty="0"/>
              <a:t>Corresponding points should appear in the same order</a:t>
            </a:r>
          </a:p>
          <a:p>
            <a:pPr marL="457200" indent="-457200">
              <a:buFont typeface="Arial" panose="020B0604020202020204" pitchFamily="34" charset="0"/>
              <a:buChar char="•"/>
            </a:pPr>
            <a:r>
              <a:rPr lang="en-US" sz="2800" dirty="0"/>
              <a:t>Is ordering always preserved in real life?</a:t>
            </a:r>
          </a:p>
          <a:p>
            <a:pPr marL="457200" indent="-457200">
              <a:buFont typeface="Arial" panose="020B0604020202020204" pitchFamily="34" charset="0"/>
              <a:buChar char="•"/>
            </a:pPr>
            <a:endParaRPr lang="en-US" sz="2800" dirty="0"/>
          </a:p>
          <a:p>
            <a:endParaRPr lang="en-US" dirty="0"/>
          </a:p>
        </p:txBody>
      </p:sp>
      <p:cxnSp>
        <p:nvCxnSpPr>
          <p:cNvPr id="69" name="Straight Connector 68">
            <a:extLst>
              <a:ext uri="{FF2B5EF4-FFF2-40B4-BE49-F238E27FC236}">
                <a16:creationId xmlns:a16="http://schemas.microsoft.com/office/drawing/2014/main" id="{CEC8AC94-AE3B-4AF1-9A20-8A1B47A91D79}"/>
              </a:ext>
            </a:extLst>
          </p:cNvPr>
          <p:cNvCxnSpPr>
            <a:cxnSpLocks/>
          </p:cNvCxnSpPr>
          <p:nvPr/>
        </p:nvCxnSpPr>
        <p:spPr>
          <a:xfrm flipV="1">
            <a:off x="4563827" y="2746057"/>
            <a:ext cx="3037361" cy="347437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A650A29-1872-46C5-97EC-C8447A3BCED2}"/>
              </a:ext>
            </a:extLst>
          </p:cNvPr>
          <p:cNvCxnSpPr>
            <a:cxnSpLocks/>
          </p:cNvCxnSpPr>
          <p:nvPr/>
        </p:nvCxnSpPr>
        <p:spPr>
          <a:xfrm flipH="1" flipV="1">
            <a:off x="6082003" y="2725185"/>
            <a:ext cx="1577282" cy="3495242"/>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30F49059-83EB-4AB2-BB28-055CB7F9CF14}"/>
              </a:ext>
            </a:extLst>
          </p:cNvPr>
          <p:cNvCxnSpPr/>
          <p:nvPr/>
        </p:nvCxnSpPr>
        <p:spPr>
          <a:xfrm>
            <a:off x="3452062" y="5406695"/>
            <a:ext cx="219639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9A465C4-DDBF-4A34-AA37-0E03D7942FD9}"/>
              </a:ext>
            </a:extLst>
          </p:cNvPr>
          <p:cNvCxnSpPr/>
          <p:nvPr/>
        </p:nvCxnSpPr>
        <p:spPr>
          <a:xfrm>
            <a:off x="6561088" y="5406695"/>
            <a:ext cx="219639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1506F74-5348-447A-8047-DC8E438DF418}"/>
              </a:ext>
            </a:extLst>
          </p:cNvPr>
          <p:cNvCxnSpPr>
            <a:cxnSpLocks/>
          </p:cNvCxnSpPr>
          <p:nvPr/>
        </p:nvCxnSpPr>
        <p:spPr>
          <a:xfrm flipH="1" flipV="1">
            <a:off x="7575423" y="2746057"/>
            <a:ext cx="83863" cy="347437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A26EDD76-A3C4-4056-BF0C-B1773EDB91E8}"/>
              </a:ext>
            </a:extLst>
          </p:cNvPr>
          <p:cNvCxnSpPr>
            <a:cxnSpLocks/>
          </p:cNvCxnSpPr>
          <p:nvPr/>
        </p:nvCxnSpPr>
        <p:spPr>
          <a:xfrm flipH="1" flipV="1">
            <a:off x="4617386" y="2746057"/>
            <a:ext cx="3041898" cy="347437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18A3766-51A1-42CE-BAF5-178782044D58}"/>
              </a:ext>
            </a:extLst>
          </p:cNvPr>
          <p:cNvCxnSpPr>
            <a:cxnSpLocks/>
          </p:cNvCxnSpPr>
          <p:nvPr/>
        </p:nvCxnSpPr>
        <p:spPr>
          <a:xfrm flipV="1">
            <a:off x="4550257" y="2725186"/>
            <a:ext cx="1544066" cy="3495241"/>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CB2F2124-503F-4C3F-B4FD-287789D7C0D5}"/>
              </a:ext>
            </a:extLst>
          </p:cNvPr>
          <p:cNvCxnSpPr>
            <a:cxnSpLocks/>
          </p:cNvCxnSpPr>
          <p:nvPr/>
        </p:nvCxnSpPr>
        <p:spPr>
          <a:xfrm flipV="1">
            <a:off x="4549024" y="2746057"/>
            <a:ext cx="68547" cy="347437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6" name="Oval 85">
            <a:extLst>
              <a:ext uri="{FF2B5EF4-FFF2-40B4-BE49-F238E27FC236}">
                <a16:creationId xmlns:a16="http://schemas.microsoft.com/office/drawing/2014/main" id="{1824FC64-8139-44FB-8D26-F09927795CB6}"/>
              </a:ext>
            </a:extLst>
          </p:cNvPr>
          <p:cNvSpPr/>
          <p:nvPr/>
        </p:nvSpPr>
        <p:spPr>
          <a:xfrm>
            <a:off x="7425123" y="2599250"/>
            <a:ext cx="293614" cy="293614"/>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A3C940C9-0B15-481E-BD2B-07BA40D32476}"/>
              </a:ext>
            </a:extLst>
          </p:cNvPr>
          <p:cNvSpPr/>
          <p:nvPr/>
        </p:nvSpPr>
        <p:spPr>
          <a:xfrm>
            <a:off x="4473263" y="2599250"/>
            <a:ext cx="293614" cy="2936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3EAC3745-D384-4997-AFDC-914A285BEE21}"/>
              </a:ext>
            </a:extLst>
          </p:cNvPr>
          <p:cNvSpPr/>
          <p:nvPr/>
        </p:nvSpPr>
        <p:spPr>
          <a:xfrm>
            <a:off x="5949193" y="2599250"/>
            <a:ext cx="293614" cy="293614"/>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D02438C-E059-463D-8076-D27EE9E67D56}"/>
              </a:ext>
            </a:extLst>
          </p:cNvPr>
          <p:cNvSpPr/>
          <p:nvPr/>
        </p:nvSpPr>
        <p:spPr>
          <a:xfrm>
            <a:off x="5163355" y="5360048"/>
            <a:ext cx="200542" cy="102910"/>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DA3656D7-B6F8-4386-979F-91B90C4C53CB}"/>
              </a:ext>
            </a:extLst>
          </p:cNvPr>
          <p:cNvSpPr/>
          <p:nvPr/>
        </p:nvSpPr>
        <p:spPr>
          <a:xfrm>
            <a:off x="6840650" y="5360048"/>
            <a:ext cx="200542" cy="1029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BE08C8B7-AF66-4FB9-A122-0B48B17D7906}"/>
              </a:ext>
            </a:extLst>
          </p:cNvPr>
          <p:cNvSpPr/>
          <p:nvPr/>
        </p:nvSpPr>
        <p:spPr>
          <a:xfrm>
            <a:off x="7190858" y="5360048"/>
            <a:ext cx="200542" cy="102910"/>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145903FB-8336-4B88-8E4C-16182D55A218}"/>
              </a:ext>
            </a:extLst>
          </p:cNvPr>
          <p:cNvSpPr/>
          <p:nvPr/>
        </p:nvSpPr>
        <p:spPr>
          <a:xfrm>
            <a:off x="4828658" y="5360048"/>
            <a:ext cx="200542" cy="102910"/>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088CA708-EA3F-40B1-A17B-156ACD9F3376}"/>
              </a:ext>
            </a:extLst>
          </p:cNvPr>
          <p:cNvSpPr/>
          <p:nvPr/>
        </p:nvSpPr>
        <p:spPr>
          <a:xfrm>
            <a:off x="4471205" y="5360048"/>
            <a:ext cx="200542" cy="1029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B959B6F1-0C97-4E77-A26D-F41F1E220EEE}"/>
              </a:ext>
            </a:extLst>
          </p:cNvPr>
          <p:cNvSpPr/>
          <p:nvPr/>
        </p:nvSpPr>
        <p:spPr>
          <a:xfrm>
            <a:off x="7508135" y="5360048"/>
            <a:ext cx="200542" cy="102910"/>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3E58805E-02AA-4554-82E0-AAAE7A515565}"/>
              </a:ext>
            </a:extLst>
          </p:cNvPr>
          <p:cNvSpPr/>
          <p:nvPr/>
        </p:nvSpPr>
        <p:spPr>
          <a:xfrm>
            <a:off x="7504580" y="6065724"/>
            <a:ext cx="309409" cy="309409"/>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163D01CA-8F09-4007-8239-59C9EAA4854C}"/>
              </a:ext>
            </a:extLst>
          </p:cNvPr>
          <p:cNvSpPr/>
          <p:nvPr/>
        </p:nvSpPr>
        <p:spPr>
          <a:xfrm>
            <a:off x="4395554" y="6065724"/>
            <a:ext cx="309409" cy="309409"/>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a:extLst>
              <a:ext uri="{FF2B5EF4-FFF2-40B4-BE49-F238E27FC236}">
                <a16:creationId xmlns:a16="http://schemas.microsoft.com/office/drawing/2014/main" id="{BF41258A-E21B-4673-A267-2E60AE00A8B4}"/>
              </a:ext>
            </a:extLst>
          </p:cNvPr>
          <p:cNvSpPr txBox="1"/>
          <p:nvPr/>
        </p:nvSpPr>
        <p:spPr>
          <a:xfrm>
            <a:off x="4378300" y="2051548"/>
            <a:ext cx="478173" cy="584775"/>
          </a:xfrm>
          <a:prstGeom prst="rect">
            <a:avLst/>
          </a:prstGeom>
          <a:noFill/>
        </p:spPr>
        <p:txBody>
          <a:bodyPr wrap="square" rtlCol="0">
            <a:spAutoFit/>
          </a:bodyPr>
          <a:lstStyle/>
          <a:p>
            <a:pPr algn="ctr"/>
            <a:r>
              <a:rPr lang="en-US" sz="3200" dirty="0"/>
              <a:t>a</a:t>
            </a:r>
          </a:p>
        </p:txBody>
      </p:sp>
      <p:sp>
        <p:nvSpPr>
          <p:cNvPr id="91" name="TextBox 90">
            <a:extLst>
              <a:ext uri="{FF2B5EF4-FFF2-40B4-BE49-F238E27FC236}">
                <a16:creationId xmlns:a16="http://schemas.microsoft.com/office/drawing/2014/main" id="{6C7CE22A-584B-4803-B62C-70126B599787}"/>
              </a:ext>
            </a:extLst>
          </p:cNvPr>
          <p:cNvSpPr txBox="1"/>
          <p:nvPr/>
        </p:nvSpPr>
        <p:spPr>
          <a:xfrm>
            <a:off x="5855237" y="2051548"/>
            <a:ext cx="478173" cy="584775"/>
          </a:xfrm>
          <a:prstGeom prst="rect">
            <a:avLst/>
          </a:prstGeom>
          <a:noFill/>
        </p:spPr>
        <p:txBody>
          <a:bodyPr wrap="square" rtlCol="0">
            <a:spAutoFit/>
          </a:bodyPr>
          <a:lstStyle/>
          <a:p>
            <a:pPr algn="ctr"/>
            <a:r>
              <a:rPr lang="en-US" sz="3200" dirty="0"/>
              <a:t>b</a:t>
            </a:r>
          </a:p>
        </p:txBody>
      </p:sp>
      <p:sp>
        <p:nvSpPr>
          <p:cNvPr id="92" name="TextBox 91">
            <a:extLst>
              <a:ext uri="{FF2B5EF4-FFF2-40B4-BE49-F238E27FC236}">
                <a16:creationId xmlns:a16="http://schemas.microsoft.com/office/drawing/2014/main" id="{E11FAAD2-F26B-4BEA-AE43-DF031A73117E}"/>
              </a:ext>
            </a:extLst>
          </p:cNvPr>
          <p:cNvSpPr txBox="1"/>
          <p:nvPr/>
        </p:nvSpPr>
        <p:spPr>
          <a:xfrm>
            <a:off x="7362101" y="2051548"/>
            <a:ext cx="478173" cy="584775"/>
          </a:xfrm>
          <a:prstGeom prst="rect">
            <a:avLst/>
          </a:prstGeom>
          <a:noFill/>
        </p:spPr>
        <p:txBody>
          <a:bodyPr wrap="square" rtlCol="0">
            <a:spAutoFit/>
          </a:bodyPr>
          <a:lstStyle/>
          <a:p>
            <a:pPr algn="ctr"/>
            <a:r>
              <a:rPr lang="en-US" sz="3200" dirty="0"/>
              <a:t>c</a:t>
            </a:r>
          </a:p>
        </p:txBody>
      </p:sp>
      <p:sp>
        <p:nvSpPr>
          <p:cNvPr id="32" name="TextBox 31">
            <a:extLst>
              <a:ext uri="{FF2B5EF4-FFF2-40B4-BE49-F238E27FC236}">
                <a16:creationId xmlns:a16="http://schemas.microsoft.com/office/drawing/2014/main" id="{18C415B1-1F8C-C94E-ACEB-EA8A45F36773}"/>
              </a:ext>
            </a:extLst>
          </p:cNvPr>
          <p:cNvSpPr txBox="1"/>
          <p:nvPr/>
        </p:nvSpPr>
        <p:spPr>
          <a:xfrm>
            <a:off x="9132354" y="6474023"/>
            <a:ext cx="2940228" cy="307777"/>
          </a:xfrm>
          <a:prstGeom prst="rect">
            <a:avLst/>
          </a:prstGeom>
          <a:noFill/>
        </p:spPr>
        <p:txBody>
          <a:bodyPr wrap="none" rtlCol="0">
            <a:spAutoFit/>
          </a:bodyPr>
          <a:lstStyle/>
          <a:p>
            <a:r>
              <a:rPr lang="en-US" sz="1400" dirty="0"/>
              <a:t>Source: </a:t>
            </a:r>
            <a:r>
              <a:rPr lang="en-US" sz="1400" dirty="0">
                <a:hlinkClick r:id="rId2"/>
              </a:rPr>
              <a:t>J. Johnson and D. </a:t>
            </a:r>
            <a:r>
              <a:rPr lang="en-US" sz="1400" dirty="0" err="1">
                <a:hlinkClick r:id="rId2"/>
              </a:rPr>
              <a:t>Fouhey</a:t>
            </a:r>
            <a:endParaRPr lang="en-US" sz="1400" dirty="0"/>
          </a:p>
        </p:txBody>
      </p:sp>
    </p:spTree>
    <p:extLst>
      <p:ext uri="{BB962C8B-B14F-4D97-AF65-F5344CB8AC3E}">
        <p14:creationId xmlns:p14="http://schemas.microsoft.com/office/powerpoint/2010/main" val="33921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Content Placeholder 2">
            <a:extLst>
              <a:ext uri="{FF2B5EF4-FFF2-40B4-BE49-F238E27FC236}">
                <a16:creationId xmlns:a16="http://schemas.microsoft.com/office/drawing/2014/main" id="{60A95A88-BD74-C54A-B9E4-C5B16E6F6421}"/>
              </a:ext>
            </a:extLst>
          </p:cNvPr>
          <p:cNvSpPr>
            <a:spLocks noGrp="1"/>
          </p:cNvSpPr>
          <p:nvPr>
            <p:ph idx="1"/>
          </p:nvPr>
        </p:nvSpPr>
        <p:spPr>
          <a:xfrm>
            <a:off x="914400" y="914400"/>
            <a:ext cx="10363200" cy="5257800"/>
          </a:xfrm>
        </p:spPr>
        <p:txBody>
          <a:bodyPr/>
          <a:lstStyle/>
          <a:p>
            <a:pPr marL="457200" indent="-457200">
              <a:buFont typeface="Arial" panose="020B0604020202020204" pitchFamily="34" charset="0"/>
              <a:buChar char="•"/>
            </a:pPr>
            <a:r>
              <a:rPr lang="en-US" sz="2800" dirty="0"/>
              <a:t>Corresponding points should appear in the same order</a:t>
            </a:r>
          </a:p>
          <a:p>
            <a:pPr marL="457200" indent="-457200">
              <a:buFont typeface="Arial" panose="020B0604020202020204" pitchFamily="34" charset="0"/>
              <a:buChar char="•"/>
            </a:pPr>
            <a:r>
              <a:rPr lang="en-US" sz="2800" dirty="0"/>
              <a:t>Is ordering always preserved in real life?</a:t>
            </a:r>
          </a:p>
          <a:p>
            <a:endParaRPr lang="en-US" dirty="0"/>
          </a:p>
        </p:txBody>
      </p:sp>
      <p:cxnSp>
        <p:nvCxnSpPr>
          <p:cNvPr id="41" name="Straight Connector 40">
            <a:extLst>
              <a:ext uri="{FF2B5EF4-FFF2-40B4-BE49-F238E27FC236}">
                <a16:creationId xmlns:a16="http://schemas.microsoft.com/office/drawing/2014/main" id="{B6E0F49B-6CCB-4050-80C4-9738E1B4C75D}"/>
              </a:ext>
            </a:extLst>
          </p:cNvPr>
          <p:cNvCxnSpPr>
            <a:cxnSpLocks/>
          </p:cNvCxnSpPr>
          <p:nvPr/>
        </p:nvCxnSpPr>
        <p:spPr>
          <a:xfrm flipH="1" flipV="1">
            <a:off x="6131311" y="3909432"/>
            <a:ext cx="1544557" cy="2310995"/>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76C1B00-7452-4845-A738-6C68B73CACA5}"/>
              </a:ext>
            </a:extLst>
          </p:cNvPr>
          <p:cNvCxnSpPr>
            <a:cxnSpLocks/>
          </p:cNvCxnSpPr>
          <p:nvPr/>
        </p:nvCxnSpPr>
        <p:spPr>
          <a:xfrm flipV="1">
            <a:off x="4549022" y="3909431"/>
            <a:ext cx="1589312" cy="2310996"/>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CF126E3B-0FE6-4097-A334-4EF0190DDD54}"/>
              </a:ext>
            </a:extLst>
          </p:cNvPr>
          <p:cNvCxnSpPr>
            <a:cxnSpLocks/>
          </p:cNvCxnSpPr>
          <p:nvPr/>
        </p:nvCxnSpPr>
        <p:spPr>
          <a:xfrm>
            <a:off x="3822711" y="2725185"/>
            <a:ext cx="454657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D8E3AFF-BBBA-4DBF-9437-727EB57D32EC}"/>
              </a:ext>
            </a:extLst>
          </p:cNvPr>
          <p:cNvSpPr>
            <a:spLocks noGrp="1"/>
          </p:cNvSpPr>
          <p:nvPr>
            <p:ph type="title"/>
          </p:nvPr>
        </p:nvSpPr>
        <p:spPr/>
        <p:txBody>
          <a:bodyPr/>
          <a:lstStyle/>
          <a:p>
            <a:r>
              <a:rPr lang="en-US" dirty="0"/>
              <a:t>Non-local constraint: Ordering</a:t>
            </a:r>
          </a:p>
        </p:txBody>
      </p:sp>
      <p:cxnSp>
        <p:nvCxnSpPr>
          <p:cNvPr id="69" name="Straight Connector 68">
            <a:extLst>
              <a:ext uri="{FF2B5EF4-FFF2-40B4-BE49-F238E27FC236}">
                <a16:creationId xmlns:a16="http://schemas.microsoft.com/office/drawing/2014/main" id="{CEC8AC94-AE3B-4AF1-9A20-8A1B47A91D79}"/>
              </a:ext>
            </a:extLst>
          </p:cNvPr>
          <p:cNvCxnSpPr>
            <a:cxnSpLocks/>
          </p:cNvCxnSpPr>
          <p:nvPr/>
        </p:nvCxnSpPr>
        <p:spPr>
          <a:xfrm flipV="1">
            <a:off x="4563827" y="2746057"/>
            <a:ext cx="3037361" cy="347437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A650A29-1872-46C5-97EC-C8447A3BCED2}"/>
              </a:ext>
            </a:extLst>
          </p:cNvPr>
          <p:cNvCxnSpPr>
            <a:cxnSpLocks/>
          </p:cNvCxnSpPr>
          <p:nvPr/>
        </p:nvCxnSpPr>
        <p:spPr>
          <a:xfrm flipH="1" flipV="1">
            <a:off x="6082003" y="2725185"/>
            <a:ext cx="1577282" cy="3495242"/>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30F49059-83EB-4AB2-BB28-055CB7F9CF14}"/>
              </a:ext>
            </a:extLst>
          </p:cNvPr>
          <p:cNvCxnSpPr/>
          <p:nvPr/>
        </p:nvCxnSpPr>
        <p:spPr>
          <a:xfrm>
            <a:off x="3452062" y="5406695"/>
            <a:ext cx="219639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9A465C4-DDBF-4A34-AA37-0E03D7942FD9}"/>
              </a:ext>
            </a:extLst>
          </p:cNvPr>
          <p:cNvCxnSpPr/>
          <p:nvPr/>
        </p:nvCxnSpPr>
        <p:spPr>
          <a:xfrm>
            <a:off x="6561088" y="5406695"/>
            <a:ext cx="219639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1506F74-5348-447A-8047-DC8E438DF418}"/>
              </a:ext>
            </a:extLst>
          </p:cNvPr>
          <p:cNvCxnSpPr>
            <a:cxnSpLocks/>
          </p:cNvCxnSpPr>
          <p:nvPr/>
        </p:nvCxnSpPr>
        <p:spPr>
          <a:xfrm flipH="1" flipV="1">
            <a:off x="7575423" y="2746057"/>
            <a:ext cx="83863" cy="347437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A26EDD76-A3C4-4056-BF0C-B1773EDB91E8}"/>
              </a:ext>
            </a:extLst>
          </p:cNvPr>
          <p:cNvCxnSpPr>
            <a:cxnSpLocks/>
          </p:cNvCxnSpPr>
          <p:nvPr/>
        </p:nvCxnSpPr>
        <p:spPr>
          <a:xfrm flipH="1" flipV="1">
            <a:off x="4617386" y="2746057"/>
            <a:ext cx="3041898" cy="347437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18A3766-51A1-42CE-BAF5-178782044D58}"/>
              </a:ext>
            </a:extLst>
          </p:cNvPr>
          <p:cNvCxnSpPr>
            <a:cxnSpLocks/>
          </p:cNvCxnSpPr>
          <p:nvPr/>
        </p:nvCxnSpPr>
        <p:spPr>
          <a:xfrm flipV="1">
            <a:off x="4550257" y="2725186"/>
            <a:ext cx="1544066" cy="3495241"/>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CB2F2124-503F-4C3F-B4FD-287789D7C0D5}"/>
              </a:ext>
            </a:extLst>
          </p:cNvPr>
          <p:cNvCxnSpPr>
            <a:cxnSpLocks/>
          </p:cNvCxnSpPr>
          <p:nvPr/>
        </p:nvCxnSpPr>
        <p:spPr>
          <a:xfrm flipV="1">
            <a:off x="4549024" y="2746057"/>
            <a:ext cx="68547" cy="347437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6" name="Oval 85">
            <a:extLst>
              <a:ext uri="{FF2B5EF4-FFF2-40B4-BE49-F238E27FC236}">
                <a16:creationId xmlns:a16="http://schemas.microsoft.com/office/drawing/2014/main" id="{1824FC64-8139-44FB-8D26-F09927795CB6}"/>
              </a:ext>
            </a:extLst>
          </p:cNvPr>
          <p:cNvSpPr/>
          <p:nvPr/>
        </p:nvSpPr>
        <p:spPr>
          <a:xfrm>
            <a:off x="7425123" y="2599250"/>
            <a:ext cx="293614" cy="293614"/>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A3C940C9-0B15-481E-BD2B-07BA40D32476}"/>
              </a:ext>
            </a:extLst>
          </p:cNvPr>
          <p:cNvSpPr/>
          <p:nvPr/>
        </p:nvSpPr>
        <p:spPr>
          <a:xfrm>
            <a:off x="4473263" y="2599250"/>
            <a:ext cx="293614" cy="2936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3EAC3745-D384-4997-AFDC-914A285BEE21}"/>
              </a:ext>
            </a:extLst>
          </p:cNvPr>
          <p:cNvSpPr/>
          <p:nvPr/>
        </p:nvSpPr>
        <p:spPr>
          <a:xfrm>
            <a:off x="5949193" y="2599250"/>
            <a:ext cx="293614" cy="293614"/>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D02438C-E059-463D-8076-D27EE9E67D56}"/>
              </a:ext>
            </a:extLst>
          </p:cNvPr>
          <p:cNvSpPr/>
          <p:nvPr/>
        </p:nvSpPr>
        <p:spPr>
          <a:xfrm>
            <a:off x="5163355" y="5360048"/>
            <a:ext cx="200542" cy="102910"/>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DA3656D7-B6F8-4386-979F-91B90C4C53CB}"/>
              </a:ext>
            </a:extLst>
          </p:cNvPr>
          <p:cNvSpPr/>
          <p:nvPr/>
        </p:nvSpPr>
        <p:spPr>
          <a:xfrm>
            <a:off x="6840650" y="5360048"/>
            <a:ext cx="200542" cy="1029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BE08C8B7-AF66-4FB9-A122-0B48B17D7906}"/>
              </a:ext>
            </a:extLst>
          </p:cNvPr>
          <p:cNvSpPr/>
          <p:nvPr/>
        </p:nvSpPr>
        <p:spPr>
          <a:xfrm>
            <a:off x="7190858" y="5360048"/>
            <a:ext cx="200542" cy="102910"/>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145903FB-8336-4B88-8E4C-16182D55A218}"/>
              </a:ext>
            </a:extLst>
          </p:cNvPr>
          <p:cNvSpPr/>
          <p:nvPr/>
        </p:nvSpPr>
        <p:spPr>
          <a:xfrm>
            <a:off x="4828658" y="5360048"/>
            <a:ext cx="200542" cy="102910"/>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088CA708-EA3F-40B1-A17B-156ACD9F3376}"/>
              </a:ext>
            </a:extLst>
          </p:cNvPr>
          <p:cNvSpPr/>
          <p:nvPr/>
        </p:nvSpPr>
        <p:spPr>
          <a:xfrm>
            <a:off x="4471205" y="5360048"/>
            <a:ext cx="200542" cy="1029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B959B6F1-0C97-4E77-A26D-F41F1E220EEE}"/>
              </a:ext>
            </a:extLst>
          </p:cNvPr>
          <p:cNvSpPr/>
          <p:nvPr/>
        </p:nvSpPr>
        <p:spPr>
          <a:xfrm>
            <a:off x="7508135" y="5360048"/>
            <a:ext cx="200542" cy="102910"/>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3E58805E-02AA-4554-82E0-AAAE7A515565}"/>
              </a:ext>
            </a:extLst>
          </p:cNvPr>
          <p:cNvSpPr/>
          <p:nvPr/>
        </p:nvSpPr>
        <p:spPr>
          <a:xfrm>
            <a:off x="7504580" y="6065724"/>
            <a:ext cx="309409" cy="309409"/>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163D01CA-8F09-4007-8239-59C9EAA4854C}"/>
              </a:ext>
            </a:extLst>
          </p:cNvPr>
          <p:cNvSpPr/>
          <p:nvPr/>
        </p:nvSpPr>
        <p:spPr>
          <a:xfrm>
            <a:off x="4395554" y="6065724"/>
            <a:ext cx="309409" cy="309409"/>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a:extLst>
              <a:ext uri="{FF2B5EF4-FFF2-40B4-BE49-F238E27FC236}">
                <a16:creationId xmlns:a16="http://schemas.microsoft.com/office/drawing/2014/main" id="{BF41258A-E21B-4673-A267-2E60AE00A8B4}"/>
              </a:ext>
            </a:extLst>
          </p:cNvPr>
          <p:cNvSpPr txBox="1"/>
          <p:nvPr/>
        </p:nvSpPr>
        <p:spPr>
          <a:xfrm>
            <a:off x="4378300" y="2051548"/>
            <a:ext cx="478173" cy="584775"/>
          </a:xfrm>
          <a:prstGeom prst="rect">
            <a:avLst/>
          </a:prstGeom>
          <a:noFill/>
        </p:spPr>
        <p:txBody>
          <a:bodyPr wrap="square" rtlCol="0">
            <a:spAutoFit/>
          </a:bodyPr>
          <a:lstStyle/>
          <a:p>
            <a:pPr algn="ctr"/>
            <a:r>
              <a:rPr lang="en-US" sz="3200" dirty="0"/>
              <a:t>a</a:t>
            </a:r>
          </a:p>
        </p:txBody>
      </p:sp>
      <p:sp>
        <p:nvSpPr>
          <p:cNvPr id="91" name="TextBox 90">
            <a:extLst>
              <a:ext uri="{FF2B5EF4-FFF2-40B4-BE49-F238E27FC236}">
                <a16:creationId xmlns:a16="http://schemas.microsoft.com/office/drawing/2014/main" id="{6C7CE22A-584B-4803-B62C-70126B599787}"/>
              </a:ext>
            </a:extLst>
          </p:cNvPr>
          <p:cNvSpPr txBox="1"/>
          <p:nvPr/>
        </p:nvSpPr>
        <p:spPr>
          <a:xfrm>
            <a:off x="5855237" y="2051548"/>
            <a:ext cx="478173" cy="584775"/>
          </a:xfrm>
          <a:prstGeom prst="rect">
            <a:avLst/>
          </a:prstGeom>
          <a:noFill/>
        </p:spPr>
        <p:txBody>
          <a:bodyPr wrap="square" rtlCol="0">
            <a:spAutoFit/>
          </a:bodyPr>
          <a:lstStyle/>
          <a:p>
            <a:pPr algn="ctr"/>
            <a:r>
              <a:rPr lang="en-US" sz="3200" dirty="0"/>
              <a:t>b</a:t>
            </a:r>
          </a:p>
        </p:txBody>
      </p:sp>
      <p:sp>
        <p:nvSpPr>
          <p:cNvPr id="92" name="TextBox 91">
            <a:extLst>
              <a:ext uri="{FF2B5EF4-FFF2-40B4-BE49-F238E27FC236}">
                <a16:creationId xmlns:a16="http://schemas.microsoft.com/office/drawing/2014/main" id="{E11FAAD2-F26B-4BEA-AE43-DF031A73117E}"/>
              </a:ext>
            </a:extLst>
          </p:cNvPr>
          <p:cNvSpPr txBox="1"/>
          <p:nvPr/>
        </p:nvSpPr>
        <p:spPr>
          <a:xfrm>
            <a:off x="7362101" y="2051548"/>
            <a:ext cx="478173" cy="584775"/>
          </a:xfrm>
          <a:prstGeom prst="rect">
            <a:avLst/>
          </a:prstGeom>
          <a:noFill/>
        </p:spPr>
        <p:txBody>
          <a:bodyPr wrap="square" rtlCol="0">
            <a:spAutoFit/>
          </a:bodyPr>
          <a:lstStyle/>
          <a:p>
            <a:pPr algn="ctr"/>
            <a:r>
              <a:rPr lang="en-US" sz="3200" dirty="0"/>
              <a:t>c</a:t>
            </a:r>
          </a:p>
        </p:txBody>
      </p:sp>
      <p:cxnSp>
        <p:nvCxnSpPr>
          <p:cNvPr id="35" name="Straight Connector 34">
            <a:extLst>
              <a:ext uri="{FF2B5EF4-FFF2-40B4-BE49-F238E27FC236}">
                <a16:creationId xmlns:a16="http://schemas.microsoft.com/office/drawing/2014/main" id="{BF77D1F3-DF03-4776-B81F-E46E52EA881F}"/>
              </a:ext>
            </a:extLst>
          </p:cNvPr>
          <p:cNvCxnSpPr>
            <a:cxnSpLocks/>
          </p:cNvCxnSpPr>
          <p:nvPr/>
        </p:nvCxnSpPr>
        <p:spPr>
          <a:xfrm>
            <a:off x="5834637" y="3909431"/>
            <a:ext cx="67582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9F7E4154-5596-4119-A0F6-7EAEEF883F50}"/>
              </a:ext>
            </a:extLst>
          </p:cNvPr>
          <p:cNvSpPr/>
          <p:nvPr/>
        </p:nvSpPr>
        <p:spPr>
          <a:xfrm>
            <a:off x="5991528" y="3762624"/>
            <a:ext cx="293614" cy="293614"/>
          </a:xfrm>
          <a:prstGeom prst="ellipse">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1F77C82-46F8-4EB2-A8A1-1DAAB72CA169}"/>
              </a:ext>
            </a:extLst>
          </p:cNvPr>
          <p:cNvSpPr txBox="1"/>
          <p:nvPr/>
        </p:nvSpPr>
        <p:spPr>
          <a:xfrm>
            <a:off x="5899249" y="3213695"/>
            <a:ext cx="478173" cy="584775"/>
          </a:xfrm>
          <a:prstGeom prst="rect">
            <a:avLst/>
          </a:prstGeom>
          <a:noFill/>
        </p:spPr>
        <p:txBody>
          <a:bodyPr wrap="square" rtlCol="0">
            <a:spAutoFit/>
          </a:bodyPr>
          <a:lstStyle/>
          <a:p>
            <a:pPr algn="ctr"/>
            <a:r>
              <a:rPr lang="en-US" sz="3200" dirty="0"/>
              <a:t>d</a:t>
            </a:r>
          </a:p>
        </p:txBody>
      </p:sp>
      <p:sp>
        <p:nvSpPr>
          <p:cNvPr id="44" name="Oval 43">
            <a:extLst>
              <a:ext uri="{FF2B5EF4-FFF2-40B4-BE49-F238E27FC236}">
                <a16:creationId xmlns:a16="http://schemas.microsoft.com/office/drawing/2014/main" id="{E8CB5AB1-15A1-41CA-8740-5A1588B2B3C1}"/>
              </a:ext>
            </a:extLst>
          </p:cNvPr>
          <p:cNvSpPr/>
          <p:nvPr/>
        </p:nvSpPr>
        <p:spPr>
          <a:xfrm>
            <a:off x="7050686" y="5360048"/>
            <a:ext cx="200542" cy="102910"/>
          </a:xfrm>
          <a:prstGeom prst="ellipse">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02A60C46-A068-4821-9493-A64931697068}"/>
              </a:ext>
            </a:extLst>
          </p:cNvPr>
          <p:cNvSpPr/>
          <p:nvPr/>
        </p:nvSpPr>
        <p:spPr>
          <a:xfrm>
            <a:off x="5024587" y="5355240"/>
            <a:ext cx="200542" cy="102910"/>
          </a:xfrm>
          <a:prstGeom prst="ellipse">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42AA574C-8A9B-BB41-BDDE-12A346B46060}"/>
              </a:ext>
            </a:extLst>
          </p:cNvPr>
          <p:cNvSpPr txBox="1"/>
          <p:nvPr/>
        </p:nvSpPr>
        <p:spPr>
          <a:xfrm>
            <a:off x="9132354" y="6474023"/>
            <a:ext cx="2940228" cy="307777"/>
          </a:xfrm>
          <a:prstGeom prst="rect">
            <a:avLst/>
          </a:prstGeom>
          <a:noFill/>
        </p:spPr>
        <p:txBody>
          <a:bodyPr wrap="none" rtlCol="0">
            <a:spAutoFit/>
          </a:bodyPr>
          <a:lstStyle/>
          <a:p>
            <a:r>
              <a:rPr lang="en-US" sz="1400" dirty="0"/>
              <a:t>Source: </a:t>
            </a:r>
            <a:r>
              <a:rPr lang="en-US" sz="1400" dirty="0">
                <a:hlinkClick r:id="rId2"/>
              </a:rPr>
              <a:t>J. Johnson and D. </a:t>
            </a:r>
            <a:r>
              <a:rPr lang="en-US" sz="1400" dirty="0" err="1">
                <a:hlinkClick r:id="rId2"/>
              </a:rPr>
              <a:t>Fouhey</a:t>
            </a:r>
            <a:endParaRPr lang="en-US" sz="1400" dirty="0"/>
          </a:p>
        </p:txBody>
      </p:sp>
    </p:spTree>
    <p:extLst>
      <p:ext uri="{BB962C8B-B14F-4D97-AF65-F5344CB8AC3E}">
        <p14:creationId xmlns:p14="http://schemas.microsoft.com/office/powerpoint/2010/main" val="37100387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6EE02-D591-46A2-9873-1BDA9F4BF4A4}"/>
              </a:ext>
            </a:extLst>
          </p:cNvPr>
          <p:cNvSpPr>
            <a:spLocks noGrp="1"/>
          </p:cNvSpPr>
          <p:nvPr>
            <p:ph type="title"/>
          </p:nvPr>
        </p:nvSpPr>
        <p:spPr/>
        <p:txBody>
          <a:bodyPr/>
          <a:lstStyle/>
          <a:p>
            <a:r>
              <a:rPr lang="en-US" dirty="0"/>
              <a:t>Non-local constraint: Smoothness</a:t>
            </a:r>
          </a:p>
        </p:txBody>
      </p:sp>
      <p:sp>
        <p:nvSpPr>
          <p:cNvPr id="3" name="Content Placeholder 2">
            <a:extLst>
              <a:ext uri="{FF2B5EF4-FFF2-40B4-BE49-F238E27FC236}">
                <a16:creationId xmlns:a16="http://schemas.microsoft.com/office/drawing/2014/main" id="{555CBD2A-AE16-4B3B-93B3-767378AC723D}"/>
              </a:ext>
            </a:extLst>
          </p:cNvPr>
          <p:cNvSpPr>
            <a:spLocks noGrp="1"/>
          </p:cNvSpPr>
          <p:nvPr>
            <p:ph idx="1"/>
          </p:nvPr>
        </p:nvSpPr>
        <p:spPr>
          <a:xfrm>
            <a:off x="838200" y="914400"/>
            <a:ext cx="10668000" cy="5257800"/>
          </a:xfrm>
        </p:spPr>
        <p:txBody>
          <a:bodyPr/>
          <a:lstStyle/>
          <a:p>
            <a:pPr marL="457200" indent="-457200">
              <a:buFont typeface="Arial" panose="020B0604020202020204" pitchFamily="34" charset="0"/>
              <a:buChar char="•"/>
            </a:pPr>
            <a:r>
              <a:rPr lang="en-US" sz="2800" dirty="0"/>
              <a:t>We expect disparity values to change slowly (for the most part)</a:t>
            </a:r>
          </a:p>
          <a:p>
            <a:pPr marL="0" indent="0"/>
            <a:endParaRPr lang="en-US" dirty="0"/>
          </a:p>
        </p:txBody>
      </p:sp>
      <p:graphicFrame>
        <p:nvGraphicFramePr>
          <p:cNvPr id="5" name="Object 3">
            <a:extLst>
              <a:ext uri="{FF2B5EF4-FFF2-40B4-BE49-F238E27FC236}">
                <a16:creationId xmlns:a16="http://schemas.microsoft.com/office/drawing/2014/main" id="{DE49CD53-7AEB-3548-8AC6-6C3B08E9E89F}"/>
              </a:ext>
            </a:extLst>
          </p:cNvPr>
          <p:cNvGraphicFramePr>
            <a:graphicFrameLocks noChangeAspect="1"/>
          </p:cNvGraphicFramePr>
          <p:nvPr>
            <p:extLst>
              <p:ext uri="{D42A27DB-BD31-4B8C-83A1-F6EECF244321}">
                <p14:modId xmlns:p14="http://schemas.microsoft.com/office/powerpoint/2010/main" val="2594868725"/>
              </p:ext>
            </p:extLst>
          </p:nvPr>
        </p:nvGraphicFramePr>
        <p:xfrm>
          <a:off x="6324600" y="2549708"/>
          <a:ext cx="5029200" cy="3642757"/>
        </p:xfrm>
        <a:graphic>
          <a:graphicData uri="http://schemas.openxmlformats.org/presentationml/2006/ole">
            <mc:AlternateContent xmlns:mc="http://schemas.openxmlformats.org/markup-compatibility/2006">
              <mc:Choice xmlns:v="urn:schemas-microsoft-com:vml" Requires="v">
                <p:oleObj name="Image" r:id="rId2" imgW="4422167" imgH="3202259" progId="">
                  <p:embed/>
                </p:oleObj>
              </mc:Choice>
              <mc:Fallback>
                <p:oleObj name="Image" r:id="rId2" imgW="4422167" imgH="3202259" progId="">
                  <p:embed/>
                  <p:pic>
                    <p:nvPicPr>
                      <p:cNvPr id="4098"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549708"/>
                        <a:ext cx="5029200" cy="364275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6" name="Picture 7" descr="scene1">
            <a:extLst>
              <a:ext uri="{FF2B5EF4-FFF2-40B4-BE49-F238E27FC236}">
                <a16:creationId xmlns:a16="http://schemas.microsoft.com/office/drawing/2014/main" id="{0B92B7A0-C3E9-424C-B1FA-AA01194DE8BE}"/>
              </a:ext>
            </a:extLst>
          </p:cNvPr>
          <p:cNvPicPr>
            <a:picLocks noChangeAspect="1" noChangeArrowheads="1"/>
          </p:cNvPicPr>
          <p:nvPr/>
        </p:nvPicPr>
        <p:blipFill>
          <a:blip r:embed="rId4" cstate="print"/>
          <a:srcRect/>
          <a:stretch>
            <a:fillRect/>
          </a:stretch>
        </p:blipFill>
        <p:spPr bwMode="auto">
          <a:xfrm>
            <a:off x="914400" y="2549708"/>
            <a:ext cx="4857012" cy="3642759"/>
          </a:xfrm>
          <a:prstGeom prst="rect">
            <a:avLst/>
          </a:prstGeom>
          <a:noFill/>
          <a:ln w="9525">
            <a:noFill/>
            <a:miter lim="800000"/>
            <a:headEnd/>
            <a:tailEnd/>
          </a:ln>
        </p:spPr>
      </p:pic>
    </p:spTree>
    <p:extLst>
      <p:ext uri="{BB962C8B-B14F-4D97-AF65-F5344CB8AC3E}">
        <p14:creationId xmlns:p14="http://schemas.microsoft.com/office/powerpoint/2010/main" val="25329136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p:txBody>
          <a:bodyPr/>
          <a:lstStyle/>
          <a:p>
            <a:r>
              <a:rPr lang="en-US" dirty="0"/>
              <a:t>Scanline stereo by dynamic programming</a:t>
            </a:r>
          </a:p>
        </p:txBody>
      </p:sp>
      <p:sp>
        <p:nvSpPr>
          <p:cNvPr id="6149" name="Rectangle 3"/>
          <p:cNvSpPr>
            <a:spLocks noGrp="1" noChangeArrowheads="1"/>
          </p:cNvSpPr>
          <p:nvPr>
            <p:ph idx="1"/>
          </p:nvPr>
        </p:nvSpPr>
        <p:spPr/>
        <p:txBody>
          <a:bodyPr/>
          <a:lstStyle/>
          <a:p>
            <a:pPr>
              <a:buFontTx/>
              <a:buChar char="•"/>
            </a:pPr>
            <a:r>
              <a:rPr lang="en-US" sz="2800" dirty="0"/>
              <a:t>Match pixels along the entire scanline while preserving uniqueness and ordering</a:t>
            </a:r>
          </a:p>
          <a:p>
            <a:pPr>
              <a:buFontTx/>
              <a:buChar char="•"/>
            </a:pPr>
            <a:r>
              <a:rPr lang="en-US" sz="2800" dirty="0"/>
              <a:t>Different scanlines are still optimized independently</a:t>
            </a:r>
          </a:p>
        </p:txBody>
      </p:sp>
      <p:grpSp>
        <p:nvGrpSpPr>
          <p:cNvPr id="6150" name="Group 5"/>
          <p:cNvGrpSpPr>
            <a:grpSpLocks/>
          </p:cNvGrpSpPr>
          <p:nvPr/>
        </p:nvGrpSpPr>
        <p:grpSpPr bwMode="auto">
          <a:xfrm>
            <a:off x="2209801" y="2819400"/>
            <a:ext cx="3668713" cy="2514600"/>
            <a:chOff x="520" y="1783"/>
            <a:chExt cx="1872" cy="1401"/>
          </a:xfrm>
        </p:grpSpPr>
        <p:graphicFrame>
          <p:nvGraphicFramePr>
            <p:cNvPr id="6147" name="Object 6"/>
            <p:cNvGraphicFramePr>
              <a:graphicFrameLocks noChangeAspect="1"/>
            </p:cNvGraphicFramePr>
            <p:nvPr/>
          </p:nvGraphicFramePr>
          <p:xfrm>
            <a:off x="520" y="1783"/>
            <a:ext cx="1872" cy="1401"/>
          </p:xfrm>
          <a:graphic>
            <a:graphicData uri="http://schemas.openxmlformats.org/presentationml/2006/ole">
              <mc:AlternateContent xmlns:mc="http://schemas.openxmlformats.org/markup-compatibility/2006">
                <mc:Choice xmlns:v="urn:schemas-microsoft-com:vml" Requires="v">
                  <p:oleObj name="Image File" r:id="rId3" imgW="3562200" imgH="2666880" progId="">
                    <p:embed/>
                  </p:oleObj>
                </mc:Choice>
                <mc:Fallback>
                  <p:oleObj name="Image File" r:id="rId3" imgW="3562200" imgH="2666880" progId="">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 y="1783"/>
                          <a:ext cx="1872" cy="14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6155" name="Text Box 7"/>
            <p:cNvSpPr txBox="1">
              <a:spLocks noChangeArrowheads="1"/>
            </p:cNvSpPr>
            <p:nvPr/>
          </p:nvSpPr>
          <p:spPr bwMode="auto">
            <a:xfrm>
              <a:off x="1110" y="1858"/>
              <a:ext cx="577" cy="188"/>
            </a:xfrm>
            <a:prstGeom prst="rect">
              <a:avLst/>
            </a:prstGeom>
            <a:noFill/>
            <a:ln w="9525">
              <a:noFill/>
              <a:miter lim="800000"/>
              <a:headEnd/>
              <a:tailEnd/>
            </a:ln>
          </p:spPr>
          <p:txBody>
            <a:bodyPr wrap="none">
              <a:spAutoFit/>
            </a:bodyPr>
            <a:lstStyle/>
            <a:p>
              <a:pPr eaLnBrk="1" hangingPunct="1"/>
              <a:r>
                <a:rPr lang="en-US" sz="1600">
                  <a:solidFill>
                    <a:schemeClr val="bg1"/>
                  </a:solidFill>
                  <a:latin typeface="Tahoma" pitchFamily="34" charset="0"/>
                </a:rPr>
                <a:t>Left image</a:t>
              </a:r>
            </a:p>
          </p:txBody>
        </p:sp>
      </p:grpSp>
      <p:sp>
        <p:nvSpPr>
          <p:cNvPr id="6151" name="Line 8"/>
          <p:cNvSpPr>
            <a:spLocks noChangeShapeType="1"/>
          </p:cNvSpPr>
          <p:nvPr/>
        </p:nvSpPr>
        <p:spPr bwMode="auto">
          <a:xfrm>
            <a:off x="2390775" y="4468813"/>
            <a:ext cx="3340100" cy="0"/>
          </a:xfrm>
          <a:prstGeom prst="line">
            <a:avLst/>
          </a:prstGeom>
          <a:noFill/>
          <a:ln w="28575">
            <a:solidFill>
              <a:schemeClr val="folHlink"/>
            </a:solidFill>
            <a:miter lim="800000"/>
            <a:headEnd/>
            <a:tailEnd/>
          </a:ln>
        </p:spPr>
        <p:txBody>
          <a:bodyPr wrap="none" anchor="ctr"/>
          <a:lstStyle/>
          <a:p>
            <a:endParaRPr lang="en-US"/>
          </a:p>
        </p:txBody>
      </p:sp>
      <p:grpSp>
        <p:nvGrpSpPr>
          <p:cNvPr id="6152" name="Group 10"/>
          <p:cNvGrpSpPr>
            <a:grpSpLocks/>
          </p:cNvGrpSpPr>
          <p:nvPr/>
        </p:nvGrpSpPr>
        <p:grpSpPr bwMode="auto">
          <a:xfrm>
            <a:off x="6019801" y="2819400"/>
            <a:ext cx="3668713" cy="2514600"/>
            <a:chOff x="3056" y="1783"/>
            <a:chExt cx="1872" cy="1401"/>
          </a:xfrm>
        </p:grpSpPr>
        <p:graphicFrame>
          <p:nvGraphicFramePr>
            <p:cNvPr id="6146" name="Object 11"/>
            <p:cNvGraphicFramePr>
              <a:graphicFrameLocks noChangeAspect="1"/>
            </p:cNvGraphicFramePr>
            <p:nvPr/>
          </p:nvGraphicFramePr>
          <p:xfrm>
            <a:off x="3056" y="1783"/>
            <a:ext cx="1872" cy="1401"/>
          </p:xfrm>
          <a:graphic>
            <a:graphicData uri="http://schemas.openxmlformats.org/presentationml/2006/ole">
              <mc:AlternateContent xmlns:mc="http://schemas.openxmlformats.org/markup-compatibility/2006">
                <mc:Choice xmlns:v="urn:schemas-microsoft-com:vml" Requires="v">
                  <p:oleObj name="Image File" r:id="rId5" imgW="3562200" imgH="2666880" progId="">
                    <p:embed/>
                  </p:oleObj>
                </mc:Choice>
                <mc:Fallback>
                  <p:oleObj name="Image File" r:id="rId5" imgW="3562200" imgH="2666880" progId="">
                    <p:embed/>
                    <p:pic>
                      <p:nvPicPr>
                        <p:cNvPr id="0"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6" y="1783"/>
                          <a:ext cx="1872" cy="14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6154" name="Text Box 12"/>
            <p:cNvSpPr txBox="1">
              <a:spLocks noChangeArrowheads="1"/>
            </p:cNvSpPr>
            <p:nvPr/>
          </p:nvSpPr>
          <p:spPr bwMode="auto">
            <a:xfrm>
              <a:off x="3653" y="1858"/>
              <a:ext cx="641" cy="188"/>
            </a:xfrm>
            <a:prstGeom prst="rect">
              <a:avLst/>
            </a:prstGeom>
            <a:noFill/>
            <a:ln w="9525">
              <a:noFill/>
              <a:miter lim="800000"/>
              <a:headEnd/>
              <a:tailEnd/>
            </a:ln>
          </p:spPr>
          <p:txBody>
            <a:bodyPr wrap="none">
              <a:spAutoFit/>
            </a:bodyPr>
            <a:lstStyle/>
            <a:p>
              <a:pPr eaLnBrk="1" hangingPunct="1"/>
              <a:r>
                <a:rPr lang="en-US" sz="1600">
                  <a:solidFill>
                    <a:schemeClr val="bg1"/>
                  </a:solidFill>
                  <a:latin typeface="Tahoma" pitchFamily="34" charset="0"/>
                </a:rPr>
                <a:t>Right image</a:t>
              </a:r>
            </a:p>
          </p:txBody>
        </p:sp>
      </p:grpSp>
      <p:sp>
        <p:nvSpPr>
          <p:cNvPr id="6153" name="Line 13"/>
          <p:cNvSpPr>
            <a:spLocks noChangeShapeType="1"/>
          </p:cNvSpPr>
          <p:nvPr/>
        </p:nvSpPr>
        <p:spPr bwMode="auto">
          <a:xfrm>
            <a:off x="6184900" y="4473575"/>
            <a:ext cx="3341688" cy="0"/>
          </a:xfrm>
          <a:prstGeom prst="line">
            <a:avLst/>
          </a:prstGeom>
          <a:noFill/>
          <a:ln w="28575">
            <a:solidFill>
              <a:schemeClr val="folHlink"/>
            </a:solidFill>
            <a:miter lim="800000"/>
            <a:headEnd/>
            <a:tailEnd/>
          </a:ln>
        </p:spPr>
        <p:txBody>
          <a:bodyPr wrap="none" anchor="ctr"/>
          <a:lstStyle/>
          <a:p>
            <a:endParaRPr lang="en-US"/>
          </a:p>
        </p:txBody>
      </p:sp>
      <p:sp>
        <p:nvSpPr>
          <p:cNvPr id="12" name="Rectangle 198">
            <a:extLst>
              <a:ext uri="{FF2B5EF4-FFF2-40B4-BE49-F238E27FC236}">
                <a16:creationId xmlns:a16="http://schemas.microsoft.com/office/drawing/2014/main" id="{CB1869B7-1790-2D4F-8E51-EFE90FA526A4}"/>
              </a:ext>
            </a:extLst>
          </p:cNvPr>
          <p:cNvSpPr>
            <a:spLocks noChangeArrowheads="1"/>
          </p:cNvSpPr>
          <p:nvPr/>
        </p:nvSpPr>
        <p:spPr bwMode="auto">
          <a:xfrm>
            <a:off x="228600" y="6400800"/>
            <a:ext cx="11769582" cy="338554"/>
          </a:xfrm>
          <a:prstGeom prst="rect">
            <a:avLst/>
          </a:prstGeom>
          <a:noFill/>
          <a:ln w="9525">
            <a:noFill/>
            <a:miter lim="800000"/>
            <a:headEnd/>
            <a:tailEnd/>
          </a:ln>
        </p:spPr>
        <p:txBody>
          <a:bodyPr wrap="square">
            <a:spAutoFit/>
          </a:bodyPr>
          <a:lstStyle/>
          <a:p>
            <a:pPr marL="0" lvl="1" algn="ctr">
              <a:spcBef>
                <a:spcPct val="50000"/>
              </a:spcBef>
              <a:buClr>
                <a:schemeClr val="tx1"/>
              </a:buClr>
              <a:buSzPct val="100000"/>
            </a:pPr>
            <a:r>
              <a:rPr lang="en-US" sz="1600" dirty="0"/>
              <a:t>Y. </a:t>
            </a:r>
            <a:r>
              <a:rPr lang="en-US" sz="1600" dirty="0" err="1"/>
              <a:t>Ohta</a:t>
            </a:r>
            <a:r>
              <a:rPr lang="en-US" sz="1600" dirty="0"/>
              <a:t> and T. </a:t>
            </a:r>
            <a:r>
              <a:rPr lang="en-US" sz="1600" dirty="0" err="1"/>
              <a:t>Kanade</a:t>
            </a:r>
            <a:r>
              <a:rPr lang="en-US" sz="1600" dirty="0"/>
              <a:t>. </a:t>
            </a:r>
            <a:r>
              <a:rPr lang="en-US" sz="1600" dirty="0">
                <a:hlinkClick r:id="rId6"/>
              </a:rPr>
              <a:t>Stereo by Intra- and Inter-Scanline Search Using Dynamic Programming</a:t>
            </a:r>
            <a:r>
              <a:rPr lang="en-US" sz="1600" dirty="0"/>
              <a:t>. IEEE Trans. PAMI, 1985</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9" name="Rectangle 2"/>
          <p:cNvSpPr>
            <a:spLocks noGrp="1" noChangeArrowheads="1"/>
          </p:cNvSpPr>
          <p:nvPr>
            <p:ph type="title"/>
          </p:nvPr>
        </p:nvSpPr>
        <p:spPr/>
        <p:txBody>
          <a:bodyPr/>
          <a:lstStyle/>
          <a:p>
            <a:r>
              <a:rPr lang="en-US" dirty="0"/>
              <a:t>Scanline stereo by dynamic programming</a:t>
            </a:r>
          </a:p>
        </p:txBody>
      </p:sp>
      <p:grpSp>
        <p:nvGrpSpPr>
          <p:cNvPr id="7180" name="Group 3"/>
          <p:cNvGrpSpPr>
            <a:grpSpLocks/>
          </p:cNvGrpSpPr>
          <p:nvPr/>
        </p:nvGrpSpPr>
        <p:grpSpPr bwMode="auto">
          <a:xfrm>
            <a:off x="7086601" y="990600"/>
            <a:ext cx="2119313" cy="1601788"/>
            <a:chOff x="1840" y="1279"/>
            <a:chExt cx="1335" cy="1009"/>
          </a:xfrm>
        </p:grpSpPr>
        <p:grpSp>
          <p:nvGrpSpPr>
            <p:cNvPr id="7423" name="Group 4"/>
            <p:cNvGrpSpPr>
              <a:grpSpLocks/>
            </p:cNvGrpSpPr>
            <p:nvPr/>
          </p:nvGrpSpPr>
          <p:grpSpPr bwMode="auto">
            <a:xfrm>
              <a:off x="1840" y="1279"/>
              <a:ext cx="1335" cy="1009"/>
              <a:chOff x="520" y="1783"/>
              <a:chExt cx="1872" cy="1401"/>
            </a:xfrm>
          </p:grpSpPr>
          <p:graphicFrame>
            <p:nvGraphicFramePr>
              <p:cNvPr id="7178" name="Object 5"/>
              <p:cNvGraphicFramePr>
                <a:graphicFrameLocks noChangeAspect="1"/>
              </p:cNvGraphicFramePr>
              <p:nvPr/>
            </p:nvGraphicFramePr>
            <p:xfrm>
              <a:off x="520" y="1783"/>
              <a:ext cx="1872" cy="1401"/>
            </p:xfrm>
            <a:graphic>
              <a:graphicData uri="http://schemas.openxmlformats.org/presentationml/2006/ole">
                <mc:AlternateContent xmlns:mc="http://schemas.openxmlformats.org/markup-compatibility/2006">
                  <mc:Choice xmlns:v="urn:schemas-microsoft-com:vml" Requires="v">
                    <p:oleObj name="Image File" r:id="rId3" imgW="3562200" imgH="2666880" progId="">
                      <p:embed/>
                    </p:oleObj>
                  </mc:Choice>
                  <mc:Fallback>
                    <p:oleObj name="Image File" r:id="rId3" imgW="3562200" imgH="2666880" progId="">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 y="1783"/>
                            <a:ext cx="1872" cy="14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7425" name="Text Box 6"/>
              <p:cNvSpPr txBox="1">
                <a:spLocks noChangeArrowheads="1"/>
              </p:cNvSpPr>
              <p:nvPr/>
            </p:nvSpPr>
            <p:spPr bwMode="auto">
              <a:xfrm>
                <a:off x="1110" y="1858"/>
                <a:ext cx="999" cy="295"/>
              </a:xfrm>
              <a:prstGeom prst="rect">
                <a:avLst/>
              </a:prstGeom>
              <a:noFill/>
              <a:ln w="9525">
                <a:noFill/>
                <a:miter lim="800000"/>
                <a:headEnd/>
                <a:tailEnd/>
              </a:ln>
            </p:spPr>
            <p:txBody>
              <a:bodyPr wrap="none">
                <a:spAutoFit/>
              </a:bodyPr>
              <a:lstStyle/>
              <a:p>
                <a:pPr eaLnBrk="1" hangingPunct="1"/>
                <a:r>
                  <a:rPr lang="en-US" sz="1600">
                    <a:solidFill>
                      <a:schemeClr val="bg1"/>
                    </a:solidFill>
                    <a:latin typeface="Tahoma" pitchFamily="34" charset="0"/>
                  </a:rPr>
                  <a:t>Left image</a:t>
                </a:r>
              </a:p>
            </p:txBody>
          </p:sp>
        </p:grpSp>
        <p:sp>
          <p:nvSpPr>
            <p:cNvPr id="7424" name="Line 7"/>
            <p:cNvSpPr>
              <a:spLocks noChangeShapeType="1"/>
            </p:cNvSpPr>
            <p:nvPr/>
          </p:nvSpPr>
          <p:spPr bwMode="auto">
            <a:xfrm>
              <a:off x="1906" y="1960"/>
              <a:ext cx="1215" cy="0"/>
            </a:xfrm>
            <a:prstGeom prst="line">
              <a:avLst/>
            </a:prstGeom>
            <a:noFill/>
            <a:ln w="28575">
              <a:solidFill>
                <a:schemeClr val="folHlink"/>
              </a:solidFill>
              <a:miter lim="800000"/>
              <a:headEnd type="triangle" w="med" len="med"/>
              <a:tailEnd/>
            </a:ln>
          </p:spPr>
          <p:txBody>
            <a:bodyPr wrap="none" anchor="ctr"/>
            <a:lstStyle/>
            <a:p>
              <a:endParaRPr lang="en-US"/>
            </a:p>
          </p:txBody>
        </p:sp>
      </p:grpSp>
      <p:grpSp>
        <p:nvGrpSpPr>
          <p:cNvPr id="7181" name="Group 8"/>
          <p:cNvGrpSpPr>
            <a:grpSpLocks/>
          </p:cNvGrpSpPr>
          <p:nvPr/>
        </p:nvGrpSpPr>
        <p:grpSpPr bwMode="auto">
          <a:xfrm>
            <a:off x="7975601" y="1422400"/>
            <a:ext cx="2119313" cy="1601788"/>
            <a:chOff x="3552" y="1287"/>
            <a:chExt cx="1335" cy="1009"/>
          </a:xfrm>
        </p:grpSpPr>
        <p:grpSp>
          <p:nvGrpSpPr>
            <p:cNvPr id="2" name="Group 9"/>
            <p:cNvGrpSpPr>
              <a:grpSpLocks/>
            </p:cNvGrpSpPr>
            <p:nvPr/>
          </p:nvGrpSpPr>
          <p:grpSpPr bwMode="auto">
            <a:xfrm>
              <a:off x="3552" y="1287"/>
              <a:ext cx="1335" cy="1009"/>
              <a:chOff x="3056" y="1783"/>
              <a:chExt cx="1872" cy="1401"/>
            </a:xfrm>
          </p:grpSpPr>
          <p:graphicFrame>
            <p:nvGraphicFramePr>
              <p:cNvPr id="7177" name="Object 10"/>
              <p:cNvGraphicFramePr>
                <a:graphicFrameLocks noChangeAspect="1"/>
              </p:cNvGraphicFramePr>
              <p:nvPr/>
            </p:nvGraphicFramePr>
            <p:xfrm>
              <a:off x="3056" y="1783"/>
              <a:ext cx="1872" cy="1401"/>
            </p:xfrm>
            <a:graphic>
              <a:graphicData uri="http://schemas.openxmlformats.org/presentationml/2006/ole">
                <mc:AlternateContent xmlns:mc="http://schemas.openxmlformats.org/markup-compatibility/2006">
                  <mc:Choice xmlns:v="urn:schemas-microsoft-com:vml" Requires="v">
                    <p:oleObj name="Image File" r:id="rId5" imgW="3562200" imgH="2666880" progId="">
                      <p:embed/>
                    </p:oleObj>
                  </mc:Choice>
                  <mc:Fallback>
                    <p:oleObj name="Image File" r:id="rId5" imgW="3562200" imgH="2666880" progId="">
                      <p:embed/>
                      <p:pic>
                        <p:nvPicPr>
                          <p:cNvPr id="0"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6" y="1783"/>
                            <a:ext cx="1872" cy="14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7422" name="Text Box 11"/>
              <p:cNvSpPr txBox="1">
                <a:spLocks noChangeArrowheads="1"/>
              </p:cNvSpPr>
              <p:nvPr/>
            </p:nvSpPr>
            <p:spPr bwMode="auto">
              <a:xfrm>
                <a:off x="3653" y="1858"/>
                <a:ext cx="1109" cy="295"/>
              </a:xfrm>
              <a:prstGeom prst="rect">
                <a:avLst/>
              </a:prstGeom>
              <a:noFill/>
              <a:ln w="9525">
                <a:noFill/>
                <a:miter lim="800000"/>
                <a:headEnd/>
                <a:tailEnd/>
              </a:ln>
            </p:spPr>
            <p:txBody>
              <a:bodyPr wrap="none">
                <a:spAutoFit/>
              </a:bodyPr>
              <a:lstStyle/>
              <a:p>
                <a:pPr eaLnBrk="1" hangingPunct="1"/>
                <a:r>
                  <a:rPr lang="en-US" sz="1600">
                    <a:solidFill>
                      <a:schemeClr val="bg1"/>
                    </a:solidFill>
                    <a:latin typeface="Tahoma" pitchFamily="34" charset="0"/>
                  </a:rPr>
                  <a:t>Right image</a:t>
                </a:r>
              </a:p>
            </p:txBody>
          </p:sp>
        </p:grpSp>
        <p:sp>
          <p:nvSpPr>
            <p:cNvPr id="7421" name="Line 12"/>
            <p:cNvSpPr>
              <a:spLocks noChangeShapeType="1"/>
            </p:cNvSpPr>
            <p:nvPr/>
          </p:nvSpPr>
          <p:spPr bwMode="auto">
            <a:xfrm>
              <a:off x="3612" y="1951"/>
              <a:ext cx="1216" cy="0"/>
            </a:xfrm>
            <a:prstGeom prst="line">
              <a:avLst/>
            </a:prstGeom>
            <a:noFill/>
            <a:ln w="28575">
              <a:solidFill>
                <a:schemeClr val="folHlink"/>
              </a:solidFill>
              <a:miter lim="800000"/>
              <a:headEnd type="triangle" w="med" len="med"/>
              <a:tailEnd/>
            </a:ln>
          </p:spPr>
          <p:txBody>
            <a:bodyPr wrap="none" anchor="ctr"/>
            <a:lstStyle/>
            <a:p>
              <a:endParaRPr lang="en-US"/>
            </a:p>
          </p:txBody>
        </p:sp>
      </p:grpSp>
      <p:grpSp>
        <p:nvGrpSpPr>
          <p:cNvPr id="6" name="Group 13"/>
          <p:cNvGrpSpPr>
            <a:grpSpLocks/>
          </p:cNvGrpSpPr>
          <p:nvPr/>
        </p:nvGrpSpPr>
        <p:grpSpPr bwMode="auto">
          <a:xfrm>
            <a:off x="2916238" y="2832100"/>
            <a:ext cx="2159000" cy="2082800"/>
            <a:chOff x="2544" y="2624"/>
            <a:chExt cx="1360" cy="1312"/>
          </a:xfrm>
        </p:grpSpPr>
        <p:grpSp>
          <p:nvGrpSpPr>
            <p:cNvPr id="7240" name="Group 14"/>
            <p:cNvGrpSpPr>
              <a:grpSpLocks/>
            </p:cNvGrpSpPr>
            <p:nvPr/>
          </p:nvGrpSpPr>
          <p:grpSpPr bwMode="auto">
            <a:xfrm>
              <a:off x="2568" y="2656"/>
              <a:ext cx="1296" cy="1248"/>
              <a:chOff x="2224" y="2656"/>
              <a:chExt cx="1296" cy="1248"/>
            </a:xfrm>
          </p:grpSpPr>
          <p:grpSp>
            <p:nvGrpSpPr>
              <p:cNvPr id="7374" name="Group 15"/>
              <p:cNvGrpSpPr>
                <a:grpSpLocks/>
              </p:cNvGrpSpPr>
              <p:nvPr/>
            </p:nvGrpSpPr>
            <p:grpSpPr bwMode="auto">
              <a:xfrm>
                <a:off x="2232" y="2656"/>
                <a:ext cx="1280" cy="1248"/>
                <a:chOff x="2232" y="2656"/>
                <a:chExt cx="1280" cy="1248"/>
              </a:xfrm>
            </p:grpSpPr>
            <p:sp>
              <p:nvSpPr>
                <p:cNvPr id="7409" name="Line 16"/>
                <p:cNvSpPr>
                  <a:spLocks noChangeShapeType="1"/>
                </p:cNvSpPr>
                <p:nvPr/>
              </p:nvSpPr>
              <p:spPr bwMode="auto">
                <a:xfrm>
                  <a:off x="2232" y="2664"/>
                  <a:ext cx="0" cy="1232"/>
                </a:xfrm>
                <a:prstGeom prst="line">
                  <a:avLst/>
                </a:prstGeom>
                <a:noFill/>
                <a:ln w="9525">
                  <a:solidFill>
                    <a:schemeClr val="tx2"/>
                  </a:solidFill>
                  <a:miter lim="800000"/>
                  <a:headEnd/>
                  <a:tailEnd/>
                </a:ln>
              </p:spPr>
              <p:txBody>
                <a:bodyPr wrap="none" anchor="ctr"/>
                <a:lstStyle/>
                <a:p>
                  <a:endParaRPr lang="en-US"/>
                </a:p>
              </p:txBody>
            </p:sp>
            <p:sp>
              <p:nvSpPr>
                <p:cNvPr id="7410" name="Line 17"/>
                <p:cNvSpPr>
                  <a:spLocks noChangeShapeType="1"/>
                </p:cNvSpPr>
                <p:nvPr/>
              </p:nvSpPr>
              <p:spPr bwMode="auto">
                <a:xfrm>
                  <a:off x="2360" y="2664"/>
                  <a:ext cx="0" cy="1232"/>
                </a:xfrm>
                <a:prstGeom prst="line">
                  <a:avLst/>
                </a:prstGeom>
                <a:noFill/>
                <a:ln w="9525">
                  <a:solidFill>
                    <a:schemeClr val="tx2"/>
                  </a:solidFill>
                  <a:miter lim="800000"/>
                  <a:headEnd/>
                  <a:tailEnd/>
                </a:ln>
              </p:spPr>
              <p:txBody>
                <a:bodyPr wrap="none" anchor="ctr"/>
                <a:lstStyle/>
                <a:p>
                  <a:endParaRPr lang="en-US"/>
                </a:p>
              </p:txBody>
            </p:sp>
            <p:sp>
              <p:nvSpPr>
                <p:cNvPr id="7411" name="Line 18"/>
                <p:cNvSpPr>
                  <a:spLocks noChangeShapeType="1"/>
                </p:cNvSpPr>
                <p:nvPr/>
              </p:nvSpPr>
              <p:spPr bwMode="auto">
                <a:xfrm>
                  <a:off x="2488" y="2672"/>
                  <a:ext cx="0" cy="1232"/>
                </a:xfrm>
                <a:prstGeom prst="line">
                  <a:avLst/>
                </a:prstGeom>
                <a:noFill/>
                <a:ln w="9525">
                  <a:solidFill>
                    <a:schemeClr val="tx2"/>
                  </a:solidFill>
                  <a:miter lim="800000"/>
                  <a:headEnd/>
                  <a:tailEnd/>
                </a:ln>
              </p:spPr>
              <p:txBody>
                <a:bodyPr wrap="none" anchor="ctr"/>
                <a:lstStyle/>
                <a:p>
                  <a:endParaRPr lang="en-US"/>
                </a:p>
              </p:txBody>
            </p:sp>
            <p:sp>
              <p:nvSpPr>
                <p:cNvPr id="7412" name="Line 19"/>
                <p:cNvSpPr>
                  <a:spLocks noChangeShapeType="1"/>
                </p:cNvSpPr>
                <p:nvPr/>
              </p:nvSpPr>
              <p:spPr bwMode="auto">
                <a:xfrm>
                  <a:off x="2616" y="2656"/>
                  <a:ext cx="0" cy="1232"/>
                </a:xfrm>
                <a:prstGeom prst="line">
                  <a:avLst/>
                </a:prstGeom>
                <a:noFill/>
                <a:ln w="9525">
                  <a:solidFill>
                    <a:schemeClr val="tx2"/>
                  </a:solidFill>
                  <a:miter lim="800000"/>
                  <a:headEnd/>
                  <a:tailEnd/>
                </a:ln>
              </p:spPr>
              <p:txBody>
                <a:bodyPr wrap="none" anchor="ctr"/>
                <a:lstStyle/>
                <a:p>
                  <a:endParaRPr lang="en-US"/>
                </a:p>
              </p:txBody>
            </p:sp>
            <p:sp>
              <p:nvSpPr>
                <p:cNvPr id="7413" name="Line 20"/>
                <p:cNvSpPr>
                  <a:spLocks noChangeShapeType="1"/>
                </p:cNvSpPr>
                <p:nvPr/>
              </p:nvSpPr>
              <p:spPr bwMode="auto">
                <a:xfrm>
                  <a:off x="2744" y="2656"/>
                  <a:ext cx="0" cy="1232"/>
                </a:xfrm>
                <a:prstGeom prst="line">
                  <a:avLst/>
                </a:prstGeom>
                <a:noFill/>
                <a:ln w="9525">
                  <a:solidFill>
                    <a:schemeClr val="tx2"/>
                  </a:solidFill>
                  <a:miter lim="800000"/>
                  <a:headEnd/>
                  <a:tailEnd/>
                </a:ln>
              </p:spPr>
              <p:txBody>
                <a:bodyPr wrap="none" anchor="ctr"/>
                <a:lstStyle/>
                <a:p>
                  <a:endParaRPr lang="en-US"/>
                </a:p>
              </p:txBody>
            </p:sp>
            <p:sp>
              <p:nvSpPr>
                <p:cNvPr id="7414" name="Line 21"/>
                <p:cNvSpPr>
                  <a:spLocks noChangeShapeType="1"/>
                </p:cNvSpPr>
                <p:nvPr/>
              </p:nvSpPr>
              <p:spPr bwMode="auto">
                <a:xfrm>
                  <a:off x="2872" y="2664"/>
                  <a:ext cx="0" cy="1232"/>
                </a:xfrm>
                <a:prstGeom prst="line">
                  <a:avLst/>
                </a:prstGeom>
                <a:noFill/>
                <a:ln w="9525">
                  <a:solidFill>
                    <a:schemeClr val="tx2"/>
                  </a:solidFill>
                  <a:miter lim="800000"/>
                  <a:headEnd/>
                  <a:tailEnd/>
                </a:ln>
              </p:spPr>
              <p:txBody>
                <a:bodyPr wrap="none" anchor="ctr"/>
                <a:lstStyle/>
                <a:p>
                  <a:endParaRPr lang="en-US"/>
                </a:p>
              </p:txBody>
            </p:sp>
            <p:sp>
              <p:nvSpPr>
                <p:cNvPr id="7415" name="Line 22"/>
                <p:cNvSpPr>
                  <a:spLocks noChangeShapeType="1"/>
                </p:cNvSpPr>
                <p:nvPr/>
              </p:nvSpPr>
              <p:spPr bwMode="auto">
                <a:xfrm>
                  <a:off x="3000" y="2656"/>
                  <a:ext cx="0" cy="1232"/>
                </a:xfrm>
                <a:prstGeom prst="line">
                  <a:avLst/>
                </a:prstGeom>
                <a:noFill/>
                <a:ln w="9525">
                  <a:solidFill>
                    <a:schemeClr val="tx2"/>
                  </a:solidFill>
                  <a:miter lim="800000"/>
                  <a:headEnd/>
                  <a:tailEnd/>
                </a:ln>
              </p:spPr>
              <p:txBody>
                <a:bodyPr wrap="none" anchor="ctr"/>
                <a:lstStyle/>
                <a:p>
                  <a:endParaRPr lang="en-US"/>
                </a:p>
              </p:txBody>
            </p:sp>
            <p:sp>
              <p:nvSpPr>
                <p:cNvPr id="7416" name="Line 23"/>
                <p:cNvSpPr>
                  <a:spLocks noChangeShapeType="1"/>
                </p:cNvSpPr>
                <p:nvPr/>
              </p:nvSpPr>
              <p:spPr bwMode="auto">
                <a:xfrm>
                  <a:off x="3128" y="2656"/>
                  <a:ext cx="0" cy="1232"/>
                </a:xfrm>
                <a:prstGeom prst="line">
                  <a:avLst/>
                </a:prstGeom>
                <a:noFill/>
                <a:ln w="9525">
                  <a:solidFill>
                    <a:schemeClr val="tx2"/>
                  </a:solidFill>
                  <a:miter lim="800000"/>
                  <a:headEnd/>
                  <a:tailEnd/>
                </a:ln>
              </p:spPr>
              <p:txBody>
                <a:bodyPr wrap="none" anchor="ctr"/>
                <a:lstStyle/>
                <a:p>
                  <a:endParaRPr lang="en-US"/>
                </a:p>
              </p:txBody>
            </p:sp>
            <p:sp>
              <p:nvSpPr>
                <p:cNvPr id="7417" name="Line 24"/>
                <p:cNvSpPr>
                  <a:spLocks noChangeShapeType="1"/>
                </p:cNvSpPr>
                <p:nvPr/>
              </p:nvSpPr>
              <p:spPr bwMode="auto">
                <a:xfrm>
                  <a:off x="3256" y="2656"/>
                  <a:ext cx="0" cy="1232"/>
                </a:xfrm>
                <a:prstGeom prst="line">
                  <a:avLst/>
                </a:prstGeom>
                <a:noFill/>
                <a:ln w="9525">
                  <a:solidFill>
                    <a:schemeClr val="tx2"/>
                  </a:solidFill>
                  <a:miter lim="800000"/>
                  <a:headEnd/>
                  <a:tailEnd/>
                </a:ln>
              </p:spPr>
              <p:txBody>
                <a:bodyPr wrap="none" anchor="ctr"/>
                <a:lstStyle/>
                <a:p>
                  <a:endParaRPr lang="en-US"/>
                </a:p>
              </p:txBody>
            </p:sp>
            <p:sp>
              <p:nvSpPr>
                <p:cNvPr id="7418" name="Line 25"/>
                <p:cNvSpPr>
                  <a:spLocks noChangeShapeType="1"/>
                </p:cNvSpPr>
                <p:nvPr/>
              </p:nvSpPr>
              <p:spPr bwMode="auto">
                <a:xfrm>
                  <a:off x="3384" y="2656"/>
                  <a:ext cx="0" cy="1232"/>
                </a:xfrm>
                <a:prstGeom prst="line">
                  <a:avLst/>
                </a:prstGeom>
                <a:noFill/>
                <a:ln w="9525">
                  <a:solidFill>
                    <a:schemeClr val="tx2"/>
                  </a:solidFill>
                  <a:miter lim="800000"/>
                  <a:headEnd/>
                  <a:tailEnd/>
                </a:ln>
              </p:spPr>
              <p:txBody>
                <a:bodyPr wrap="none" anchor="ctr"/>
                <a:lstStyle/>
                <a:p>
                  <a:endParaRPr lang="en-US"/>
                </a:p>
              </p:txBody>
            </p:sp>
            <p:sp>
              <p:nvSpPr>
                <p:cNvPr id="7419" name="Line 26"/>
                <p:cNvSpPr>
                  <a:spLocks noChangeShapeType="1"/>
                </p:cNvSpPr>
                <p:nvPr/>
              </p:nvSpPr>
              <p:spPr bwMode="auto">
                <a:xfrm>
                  <a:off x="3512" y="2664"/>
                  <a:ext cx="0" cy="1232"/>
                </a:xfrm>
                <a:prstGeom prst="line">
                  <a:avLst/>
                </a:prstGeom>
                <a:noFill/>
                <a:ln w="9525">
                  <a:solidFill>
                    <a:schemeClr val="tx2"/>
                  </a:solidFill>
                  <a:miter lim="800000"/>
                  <a:headEnd/>
                  <a:tailEnd/>
                </a:ln>
              </p:spPr>
              <p:txBody>
                <a:bodyPr wrap="none" anchor="ctr"/>
                <a:lstStyle/>
                <a:p>
                  <a:endParaRPr lang="en-US"/>
                </a:p>
              </p:txBody>
            </p:sp>
          </p:grpSp>
          <p:grpSp>
            <p:nvGrpSpPr>
              <p:cNvPr id="3" name="Group 27"/>
              <p:cNvGrpSpPr>
                <a:grpSpLocks/>
              </p:cNvGrpSpPr>
              <p:nvPr/>
            </p:nvGrpSpPr>
            <p:grpSpPr bwMode="auto">
              <a:xfrm>
                <a:off x="2255" y="2663"/>
                <a:ext cx="1232" cy="1232"/>
                <a:chOff x="2255" y="2663"/>
                <a:chExt cx="1232" cy="1232"/>
              </a:xfrm>
            </p:grpSpPr>
            <p:sp>
              <p:nvSpPr>
                <p:cNvPr id="7398" name="Line 28"/>
                <p:cNvSpPr>
                  <a:spLocks noChangeShapeType="1"/>
                </p:cNvSpPr>
                <p:nvPr/>
              </p:nvSpPr>
              <p:spPr bwMode="auto">
                <a:xfrm rot="5400000">
                  <a:off x="2871" y="2047"/>
                  <a:ext cx="0" cy="1232"/>
                </a:xfrm>
                <a:prstGeom prst="line">
                  <a:avLst/>
                </a:prstGeom>
                <a:noFill/>
                <a:ln w="9525">
                  <a:solidFill>
                    <a:schemeClr val="tx2"/>
                  </a:solidFill>
                  <a:miter lim="800000"/>
                  <a:headEnd/>
                  <a:tailEnd/>
                </a:ln>
              </p:spPr>
              <p:txBody>
                <a:bodyPr wrap="none" anchor="ctr"/>
                <a:lstStyle/>
                <a:p>
                  <a:endParaRPr lang="en-US"/>
                </a:p>
              </p:txBody>
            </p:sp>
            <p:sp>
              <p:nvSpPr>
                <p:cNvPr id="7399" name="Line 29"/>
                <p:cNvSpPr>
                  <a:spLocks noChangeShapeType="1"/>
                </p:cNvSpPr>
                <p:nvPr/>
              </p:nvSpPr>
              <p:spPr bwMode="auto">
                <a:xfrm rot="5400000">
                  <a:off x="2871" y="2170"/>
                  <a:ext cx="0" cy="1232"/>
                </a:xfrm>
                <a:prstGeom prst="line">
                  <a:avLst/>
                </a:prstGeom>
                <a:noFill/>
                <a:ln w="9525">
                  <a:solidFill>
                    <a:schemeClr val="tx2"/>
                  </a:solidFill>
                  <a:miter lim="800000"/>
                  <a:headEnd/>
                  <a:tailEnd/>
                </a:ln>
              </p:spPr>
              <p:txBody>
                <a:bodyPr wrap="none" anchor="ctr"/>
                <a:lstStyle/>
                <a:p>
                  <a:endParaRPr lang="en-US"/>
                </a:p>
              </p:txBody>
            </p:sp>
            <p:sp>
              <p:nvSpPr>
                <p:cNvPr id="7400" name="Line 30"/>
                <p:cNvSpPr>
                  <a:spLocks noChangeShapeType="1"/>
                </p:cNvSpPr>
                <p:nvPr/>
              </p:nvSpPr>
              <p:spPr bwMode="auto">
                <a:xfrm rot="5400000">
                  <a:off x="2871" y="2293"/>
                  <a:ext cx="0" cy="1232"/>
                </a:xfrm>
                <a:prstGeom prst="line">
                  <a:avLst/>
                </a:prstGeom>
                <a:noFill/>
                <a:ln w="9525">
                  <a:solidFill>
                    <a:schemeClr val="tx2"/>
                  </a:solidFill>
                  <a:miter lim="800000"/>
                  <a:headEnd/>
                  <a:tailEnd/>
                </a:ln>
              </p:spPr>
              <p:txBody>
                <a:bodyPr wrap="none" anchor="ctr"/>
                <a:lstStyle/>
                <a:p>
                  <a:endParaRPr lang="en-US"/>
                </a:p>
              </p:txBody>
            </p:sp>
            <p:sp>
              <p:nvSpPr>
                <p:cNvPr id="7401" name="Line 31"/>
                <p:cNvSpPr>
                  <a:spLocks noChangeShapeType="1"/>
                </p:cNvSpPr>
                <p:nvPr/>
              </p:nvSpPr>
              <p:spPr bwMode="auto">
                <a:xfrm rot="5400000">
                  <a:off x="2871" y="2416"/>
                  <a:ext cx="0" cy="1232"/>
                </a:xfrm>
                <a:prstGeom prst="line">
                  <a:avLst/>
                </a:prstGeom>
                <a:noFill/>
                <a:ln w="9525">
                  <a:solidFill>
                    <a:schemeClr val="tx2"/>
                  </a:solidFill>
                  <a:miter lim="800000"/>
                  <a:headEnd/>
                  <a:tailEnd/>
                </a:ln>
              </p:spPr>
              <p:txBody>
                <a:bodyPr wrap="none" anchor="ctr"/>
                <a:lstStyle/>
                <a:p>
                  <a:endParaRPr lang="en-US"/>
                </a:p>
              </p:txBody>
            </p:sp>
            <p:sp>
              <p:nvSpPr>
                <p:cNvPr id="7402" name="Line 32"/>
                <p:cNvSpPr>
                  <a:spLocks noChangeShapeType="1"/>
                </p:cNvSpPr>
                <p:nvPr/>
              </p:nvSpPr>
              <p:spPr bwMode="auto">
                <a:xfrm rot="5400000">
                  <a:off x="2871" y="2539"/>
                  <a:ext cx="0" cy="1232"/>
                </a:xfrm>
                <a:prstGeom prst="line">
                  <a:avLst/>
                </a:prstGeom>
                <a:noFill/>
                <a:ln w="9525">
                  <a:solidFill>
                    <a:schemeClr val="tx2"/>
                  </a:solidFill>
                  <a:miter lim="800000"/>
                  <a:headEnd/>
                  <a:tailEnd/>
                </a:ln>
              </p:spPr>
              <p:txBody>
                <a:bodyPr wrap="none" anchor="ctr"/>
                <a:lstStyle/>
                <a:p>
                  <a:endParaRPr lang="en-US"/>
                </a:p>
              </p:txBody>
            </p:sp>
            <p:sp>
              <p:nvSpPr>
                <p:cNvPr id="7403" name="Line 33"/>
                <p:cNvSpPr>
                  <a:spLocks noChangeShapeType="1"/>
                </p:cNvSpPr>
                <p:nvPr/>
              </p:nvSpPr>
              <p:spPr bwMode="auto">
                <a:xfrm rot="5400000">
                  <a:off x="2871" y="2663"/>
                  <a:ext cx="0" cy="1232"/>
                </a:xfrm>
                <a:prstGeom prst="line">
                  <a:avLst/>
                </a:prstGeom>
                <a:noFill/>
                <a:ln w="9525">
                  <a:solidFill>
                    <a:schemeClr val="tx2"/>
                  </a:solidFill>
                  <a:miter lim="800000"/>
                  <a:headEnd/>
                  <a:tailEnd/>
                </a:ln>
              </p:spPr>
              <p:txBody>
                <a:bodyPr wrap="none" anchor="ctr"/>
                <a:lstStyle/>
                <a:p>
                  <a:endParaRPr lang="en-US"/>
                </a:p>
              </p:txBody>
            </p:sp>
            <p:sp>
              <p:nvSpPr>
                <p:cNvPr id="7404" name="Line 34"/>
                <p:cNvSpPr>
                  <a:spLocks noChangeShapeType="1"/>
                </p:cNvSpPr>
                <p:nvPr/>
              </p:nvSpPr>
              <p:spPr bwMode="auto">
                <a:xfrm rot="5400000">
                  <a:off x="2871" y="2786"/>
                  <a:ext cx="0" cy="1232"/>
                </a:xfrm>
                <a:prstGeom prst="line">
                  <a:avLst/>
                </a:prstGeom>
                <a:noFill/>
                <a:ln w="9525">
                  <a:solidFill>
                    <a:schemeClr val="tx2"/>
                  </a:solidFill>
                  <a:miter lim="800000"/>
                  <a:headEnd/>
                  <a:tailEnd/>
                </a:ln>
              </p:spPr>
              <p:txBody>
                <a:bodyPr wrap="none" anchor="ctr"/>
                <a:lstStyle/>
                <a:p>
                  <a:endParaRPr lang="en-US"/>
                </a:p>
              </p:txBody>
            </p:sp>
            <p:sp>
              <p:nvSpPr>
                <p:cNvPr id="7405" name="Line 35"/>
                <p:cNvSpPr>
                  <a:spLocks noChangeShapeType="1"/>
                </p:cNvSpPr>
                <p:nvPr/>
              </p:nvSpPr>
              <p:spPr bwMode="auto">
                <a:xfrm rot="5400000">
                  <a:off x="2871" y="2909"/>
                  <a:ext cx="0" cy="1232"/>
                </a:xfrm>
                <a:prstGeom prst="line">
                  <a:avLst/>
                </a:prstGeom>
                <a:noFill/>
                <a:ln w="9525">
                  <a:solidFill>
                    <a:schemeClr val="tx2"/>
                  </a:solidFill>
                  <a:miter lim="800000"/>
                  <a:headEnd/>
                  <a:tailEnd/>
                </a:ln>
              </p:spPr>
              <p:txBody>
                <a:bodyPr wrap="none" anchor="ctr"/>
                <a:lstStyle/>
                <a:p>
                  <a:endParaRPr lang="en-US"/>
                </a:p>
              </p:txBody>
            </p:sp>
            <p:sp>
              <p:nvSpPr>
                <p:cNvPr id="7406" name="Line 36"/>
                <p:cNvSpPr>
                  <a:spLocks noChangeShapeType="1"/>
                </p:cNvSpPr>
                <p:nvPr/>
              </p:nvSpPr>
              <p:spPr bwMode="auto">
                <a:xfrm rot="5400000">
                  <a:off x="2871" y="3032"/>
                  <a:ext cx="0" cy="1232"/>
                </a:xfrm>
                <a:prstGeom prst="line">
                  <a:avLst/>
                </a:prstGeom>
                <a:noFill/>
                <a:ln w="9525">
                  <a:solidFill>
                    <a:schemeClr val="tx2"/>
                  </a:solidFill>
                  <a:miter lim="800000"/>
                  <a:headEnd/>
                  <a:tailEnd/>
                </a:ln>
              </p:spPr>
              <p:txBody>
                <a:bodyPr wrap="none" anchor="ctr"/>
                <a:lstStyle/>
                <a:p>
                  <a:endParaRPr lang="en-US"/>
                </a:p>
              </p:txBody>
            </p:sp>
            <p:sp>
              <p:nvSpPr>
                <p:cNvPr id="7407" name="Line 37"/>
                <p:cNvSpPr>
                  <a:spLocks noChangeShapeType="1"/>
                </p:cNvSpPr>
                <p:nvPr/>
              </p:nvSpPr>
              <p:spPr bwMode="auto">
                <a:xfrm rot="5400000">
                  <a:off x="2871" y="3155"/>
                  <a:ext cx="0" cy="1232"/>
                </a:xfrm>
                <a:prstGeom prst="line">
                  <a:avLst/>
                </a:prstGeom>
                <a:noFill/>
                <a:ln w="9525">
                  <a:solidFill>
                    <a:schemeClr val="tx2"/>
                  </a:solidFill>
                  <a:miter lim="800000"/>
                  <a:headEnd/>
                  <a:tailEnd/>
                </a:ln>
              </p:spPr>
              <p:txBody>
                <a:bodyPr wrap="none" anchor="ctr"/>
                <a:lstStyle/>
                <a:p>
                  <a:endParaRPr lang="en-US"/>
                </a:p>
              </p:txBody>
            </p:sp>
            <p:sp>
              <p:nvSpPr>
                <p:cNvPr id="7408" name="Line 38"/>
                <p:cNvSpPr>
                  <a:spLocks noChangeShapeType="1"/>
                </p:cNvSpPr>
                <p:nvPr/>
              </p:nvSpPr>
              <p:spPr bwMode="auto">
                <a:xfrm rot="5400000">
                  <a:off x="2871" y="3279"/>
                  <a:ext cx="0" cy="1232"/>
                </a:xfrm>
                <a:prstGeom prst="line">
                  <a:avLst/>
                </a:prstGeom>
                <a:noFill/>
                <a:ln w="9525">
                  <a:solidFill>
                    <a:schemeClr val="tx2"/>
                  </a:solidFill>
                  <a:miter lim="800000"/>
                  <a:headEnd/>
                  <a:tailEnd/>
                </a:ln>
              </p:spPr>
              <p:txBody>
                <a:bodyPr wrap="none" anchor="ctr"/>
                <a:lstStyle/>
                <a:p>
                  <a:endParaRPr lang="en-US"/>
                </a:p>
              </p:txBody>
            </p:sp>
          </p:grpSp>
          <p:grpSp>
            <p:nvGrpSpPr>
              <p:cNvPr id="4" name="Group 39"/>
              <p:cNvGrpSpPr>
                <a:grpSpLocks/>
              </p:cNvGrpSpPr>
              <p:nvPr/>
            </p:nvGrpSpPr>
            <p:grpSpPr bwMode="auto">
              <a:xfrm>
                <a:off x="2224" y="2664"/>
                <a:ext cx="1296" cy="1232"/>
                <a:chOff x="2224" y="2664"/>
                <a:chExt cx="1296" cy="1232"/>
              </a:xfrm>
            </p:grpSpPr>
            <p:sp>
              <p:nvSpPr>
                <p:cNvPr id="7377" name="Line 40"/>
                <p:cNvSpPr>
                  <a:spLocks noChangeShapeType="1"/>
                </p:cNvSpPr>
                <p:nvPr/>
              </p:nvSpPr>
              <p:spPr bwMode="auto">
                <a:xfrm>
                  <a:off x="2232" y="2664"/>
                  <a:ext cx="1280" cy="1232"/>
                </a:xfrm>
                <a:prstGeom prst="line">
                  <a:avLst/>
                </a:prstGeom>
                <a:noFill/>
                <a:ln w="9525">
                  <a:solidFill>
                    <a:schemeClr val="tx2"/>
                  </a:solidFill>
                  <a:miter lim="800000"/>
                  <a:headEnd/>
                  <a:tailEnd/>
                </a:ln>
              </p:spPr>
              <p:txBody>
                <a:bodyPr wrap="none" anchor="ctr"/>
                <a:lstStyle/>
                <a:p>
                  <a:endParaRPr lang="en-US"/>
                </a:p>
              </p:txBody>
            </p:sp>
            <p:grpSp>
              <p:nvGrpSpPr>
                <p:cNvPr id="5" name="Group 41"/>
                <p:cNvGrpSpPr>
                  <a:grpSpLocks/>
                </p:cNvGrpSpPr>
                <p:nvPr/>
              </p:nvGrpSpPr>
              <p:grpSpPr bwMode="auto">
                <a:xfrm>
                  <a:off x="2360" y="2664"/>
                  <a:ext cx="1160" cy="1096"/>
                  <a:chOff x="2360" y="2664"/>
                  <a:chExt cx="1160" cy="1096"/>
                </a:xfrm>
              </p:grpSpPr>
              <p:sp>
                <p:nvSpPr>
                  <p:cNvPr id="7389" name="Line 42"/>
                  <p:cNvSpPr>
                    <a:spLocks noChangeShapeType="1"/>
                  </p:cNvSpPr>
                  <p:nvPr/>
                </p:nvSpPr>
                <p:spPr bwMode="auto">
                  <a:xfrm>
                    <a:off x="2360" y="2664"/>
                    <a:ext cx="1152" cy="1096"/>
                  </a:xfrm>
                  <a:prstGeom prst="line">
                    <a:avLst/>
                  </a:prstGeom>
                  <a:noFill/>
                  <a:ln w="9525">
                    <a:solidFill>
                      <a:schemeClr val="tx2"/>
                    </a:solidFill>
                    <a:miter lim="800000"/>
                    <a:headEnd/>
                    <a:tailEnd/>
                  </a:ln>
                </p:spPr>
                <p:txBody>
                  <a:bodyPr wrap="none" anchor="ctr"/>
                  <a:lstStyle/>
                  <a:p>
                    <a:endParaRPr lang="en-US"/>
                  </a:p>
                </p:txBody>
              </p:sp>
              <p:sp>
                <p:nvSpPr>
                  <p:cNvPr id="7390" name="Line 43"/>
                  <p:cNvSpPr>
                    <a:spLocks noChangeShapeType="1"/>
                  </p:cNvSpPr>
                  <p:nvPr/>
                </p:nvSpPr>
                <p:spPr bwMode="auto">
                  <a:xfrm>
                    <a:off x="2488" y="2664"/>
                    <a:ext cx="1032" cy="976"/>
                  </a:xfrm>
                  <a:prstGeom prst="line">
                    <a:avLst/>
                  </a:prstGeom>
                  <a:noFill/>
                  <a:ln w="9525">
                    <a:solidFill>
                      <a:schemeClr val="tx2"/>
                    </a:solidFill>
                    <a:miter lim="800000"/>
                    <a:headEnd/>
                    <a:tailEnd/>
                  </a:ln>
                </p:spPr>
                <p:txBody>
                  <a:bodyPr wrap="none" anchor="ctr"/>
                  <a:lstStyle/>
                  <a:p>
                    <a:endParaRPr lang="en-US"/>
                  </a:p>
                </p:txBody>
              </p:sp>
              <p:sp>
                <p:nvSpPr>
                  <p:cNvPr id="7391" name="Line 44"/>
                  <p:cNvSpPr>
                    <a:spLocks noChangeShapeType="1"/>
                  </p:cNvSpPr>
                  <p:nvPr/>
                </p:nvSpPr>
                <p:spPr bwMode="auto">
                  <a:xfrm>
                    <a:off x="2616" y="2664"/>
                    <a:ext cx="896" cy="848"/>
                  </a:xfrm>
                  <a:prstGeom prst="line">
                    <a:avLst/>
                  </a:prstGeom>
                  <a:noFill/>
                  <a:ln w="9525">
                    <a:solidFill>
                      <a:schemeClr val="tx2"/>
                    </a:solidFill>
                    <a:miter lim="800000"/>
                    <a:headEnd/>
                    <a:tailEnd/>
                  </a:ln>
                </p:spPr>
                <p:txBody>
                  <a:bodyPr wrap="none" anchor="ctr"/>
                  <a:lstStyle/>
                  <a:p>
                    <a:endParaRPr lang="en-US"/>
                  </a:p>
                </p:txBody>
              </p:sp>
              <p:sp>
                <p:nvSpPr>
                  <p:cNvPr id="7392" name="Line 45"/>
                  <p:cNvSpPr>
                    <a:spLocks noChangeShapeType="1"/>
                  </p:cNvSpPr>
                  <p:nvPr/>
                </p:nvSpPr>
                <p:spPr bwMode="auto">
                  <a:xfrm>
                    <a:off x="2744" y="2664"/>
                    <a:ext cx="768" cy="744"/>
                  </a:xfrm>
                  <a:prstGeom prst="line">
                    <a:avLst/>
                  </a:prstGeom>
                  <a:noFill/>
                  <a:ln w="9525">
                    <a:solidFill>
                      <a:schemeClr val="tx2"/>
                    </a:solidFill>
                    <a:miter lim="800000"/>
                    <a:headEnd/>
                    <a:tailEnd/>
                  </a:ln>
                </p:spPr>
                <p:txBody>
                  <a:bodyPr wrap="none" anchor="ctr"/>
                  <a:lstStyle/>
                  <a:p>
                    <a:endParaRPr lang="en-US"/>
                  </a:p>
                </p:txBody>
              </p:sp>
              <p:sp>
                <p:nvSpPr>
                  <p:cNvPr id="7393" name="Line 46"/>
                  <p:cNvSpPr>
                    <a:spLocks noChangeShapeType="1"/>
                  </p:cNvSpPr>
                  <p:nvPr/>
                </p:nvSpPr>
                <p:spPr bwMode="auto">
                  <a:xfrm>
                    <a:off x="2872" y="2664"/>
                    <a:ext cx="640" cy="616"/>
                  </a:xfrm>
                  <a:prstGeom prst="line">
                    <a:avLst/>
                  </a:prstGeom>
                  <a:noFill/>
                  <a:ln w="9525">
                    <a:solidFill>
                      <a:schemeClr val="tx2"/>
                    </a:solidFill>
                    <a:miter lim="800000"/>
                    <a:headEnd/>
                    <a:tailEnd/>
                  </a:ln>
                </p:spPr>
                <p:txBody>
                  <a:bodyPr wrap="none" anchor="ctr"/>
                  <a:lstStyle/>
                  <a:p>
                    <a:endParaRPr lang="en-US"/>
                  </a:p>
                </p:txBody>
              </p:sp>
              <p:sp>
                <p:nvSpPr>
                  <p:cNvPr id="7394" name="Line 47"/>
                  <p:cNvSpPr>
                    <a:spLocks noChangeShapeType="1"/>
                  </p:cNvSpPr>
                  <p:nvPr/>
                </p:nvSpPr>
                <p:spPr bwMode="auto">
                  <a:xfrm>
                    <a:off x="3000" y="2664"/>
                    <a:ext cx="520" cy="496"/>
                  </a:xfrm>
                  <a:prstGeom prst="line">
                    <a:avLst/>
                  </a:prstGeom>
                  <a:noFill/>
                  <a:ln w="9525">
                    <a:solidFill>
                      <a:schemeClr val="tx2"/>
                    </a:solidFill>
                    <a:miter lim="800000"/>
                    <a:headEnd/>
                    <a:tailEnd/>
                  </a:ln>
                </p:spPr>
                <p:txBody>
                  <a:bodyPr wrap="none" anchor="ctr"/>
                  <a:lstStyle/>
                  <a:p>
                    <a:endParaRPr lang="en-US"/>
                  </a:p>
                </p:txBody>
              </p:sp>
              <p:sp>
                <p:nvSpPr>
                  <p:cNvPr id="7395" name="Line 48"/>
                  <p:cNvSpPr>
                    <a:spLocks noChangeShapeType="1"/>
                  </p:cNvSpPr>
                  <p:nvPr/>
                </p:nvSpPr>
                <p:spPr bwMode="auto">
                  <a:xfrm>
                    <a:off x="3128" y="2664"/>
                    <a:ext cx="392" cy="368"/>
                  </a:xfrm>
                  <a:prstGeom prst="line">
                    <a:avLst/>
                  </a:prstGeom>
                  <a:noFill/>
                  <a:ln w="9525">
                    <a:solidFill>
                      <a:schemeClr val="tx2"/>
                    </a:solidFill>
                    <a:miter lim="800000"/>
                    <a:headEnd/>
                    <a:tailEnd/>
                  </a:ln>
                </p:spPr>
                <p:txBody>
                  <a:bodyPr wrap="none" anchor="ctr"/>
                  <a:lstStyle/>
                  <a:p>
                    <a:endParaRPr lang="en-US"/>
                  </a:p>
                </p:txBody>
              </p:sp>
              <p:sp>
                <p:nvSpPr>
                  <p:cNvPr id="7396" name="Line 49"/>
                  <p:cNvSpPr>
                    <a:spLocks noChangeShapeType="1"/>
                  </p:cNvSpPr>
                  <p:nvPr/>
                </p:nvSpPr>
                <p:spPr bwMode="auto">
                  <a:xfrm>
                    <a:off x="3256" y="2664"/>
                    <a:ext cx="256" cy="256"/>
                  </a:xfrm>
                  <a:prstGeom prst="line">
                    <a:avLst/>
                  </a:prstGeom>
                  <a:noFill/>
                  <a:ln w="9525">
                    <a:solidFill>
                      <a:schemeClr val="tx2"/>
                    </a:solidFill>
                    <a:miter lim="800000"/>
                    <a:headEnd/>
                    <a:tailEnd/>
                  </a:ln>
                </p:spPr>
                <p:txBody>
                  <a:bodyPr wrap="none" anchor="ctr"/>
                  <a:lstStyle/>
                  <a:p>
                    <a:endParaRPr lang="en-US"/>
                  </a:p>
                </p:txBody>
              </p:sp>
              <p:sp>
                <p:nvSpPr>
                  <p:cNvPr id="7397" name="Line 50"/>
                  <p:cNvSpPr>
                    <a:spLocks noChangeShapeType="1"/>
                  </p:cNvSpPr>
                  <p:nvPr/>
                </p:nvSpPr>
                <p:spPr bwMode="auto">
                  <a:xfrm>
                    <a:off x="3384" y="2664"/>
                    <a:ext cx="128" cy="120"/>
                  </a:xfrm>
                  <a:prstGeom prst="line">
                    <a:avLst/>
                  </a:prstGeom>
                  <a:noFill/>
                  <a:ln w="9525">
                    <a:solidFill>
                      <a:schemeClr val="tx2"/>
                    </a:solidFill>
                    <a:miter lim="800000"/>
                    <a:headEnd/>
                    <a:tailEnd/>
                  </a:ln>
                </p:spPr>
                <p:txBody>
                  <a:bodyPr wrap="none" anchor="ctr"/>
                  <a:lstStyle/>
                  <a:p>
                    <a:endParaRPr lang="en-US"/>
                  </a:p>
                </p:txBody>
              </p:sp>
            </p:grpSp>
            <p:grpSp>
              <p:nvGrpSpPr>
                <p:cNvPr id="7379" name="Group 51"/>
                <p:cNvGrpSpPr>
                  <a:grpSpLocks/>
                </p:cNvGrpSpPr>
                <p:nvPr/>
              </p:nvGrpSpPr>
              <p:grpSpPr bwMode="auto">
                <a:xfrm flipH="1" flipV="1">
                  <a:off x="2224" y="2792"/>
                  <a:ext cx="1160" cy="1096"/>
                  <a:chOff x="2360" y="2664"/>
                  <a:chExt cx="1160" cy="1096"/>
                </a:xfrm>
              </p:grpSpPr>
              <p:sp>
                <p:nvSpPr>
                  <p:cNvPr id="7380" name="Line 52"/>
                  <p:cNvSpPr>
                    <a:spLocks noChangeShapeType="1"/>
                  </p:cNvSpPr>
                  <p:nvPr/>
                </p:nvSpPr>
                <p:spPr bwMode="auto">
                  <a:xfrm>
                    <a:off x="2360" y="2664"/>
                    <a:ext cx="1152" cy="1096"/>
                  </a:xfrm>
                  <a:prstGeom prst="line">
                    <a:avLst/>
                  </a:prstGeom>
                  <a:noFill/>
                  <a:ln w="9525">
                    <a:solidFill>
                      <a:schemeClr val="tx2"/>
                    </a:solidFill>
                    <a:miter lim="800000"/>
                    <a:headEnd/>
                    <a:tailEnd/>
                  </a:ln>
                </p:spPr>
                <p:txBody>
                  <a:bodyPr wrap="none" anchor="ctr"/>
                  <a:lstStyle/>
                  <a:p>
                    <a:endParaRPr lang="en-US"/>
                  </a:p>
                </p:txBody>
              </p:sp>
              <p:sp>
                <p:nvSpPr>
                  <p:cNvPr id="7381" name="Line 53"/>
                  <p:cNvSpPr>
                    <a:spLocks noChangeShapeType="1"/>
                  </p:cNvSpPr>
                  <p:nvPr/>
                </p:nvSpPr>
                <p:spPr bwMode="auto">
                  <a:xfrm>
                    <a:off x="2488" y="2664"/>
                    <a:ext cx="1032" cy="976"/>
                  </a:xfrm>
                  <a:prstGeom prst="line">
                    <a:avLst/>
                  </a:prstGeom>
                  <a:noFill/>
                  <a:ln w="9525">
                    <a:solidFill>
                      <a:schemeClr val="tx2"/>
                    </a:solidFill>
                    <a:miter lim="800000"/>
                    <a:headEnd/>
                    <a:tailEnd/>
                  </a:ln>
                </p:spPr>
                <p:txBody>
                  <a:bodyPr wrap="none" anchor="ctr"/>
                  <a:lstStyle/>
                  <a:p>
                    <a:endParaRPr lang="en-US"/>
                  </a:p>
                </p:txBody>
              </p:sp>
              <p:sp>
                <p:nvSpPr>
                  <p:cNvPr id="7382" name="Line 54"/>
                  <p:cNvSpPr>
                    <a:spLocks noChangeShapeType="1"/>
                  </p:cNvSpPr>
                  <p:nvPr/>
                </p:nvSpPr>
                <p:spPr bwMode="auto">
                  <a:xfrm>
                    <a:off x="2616" y="2664"/>
                    <a:ext cx="896" cy="848"/>
                  </a:xfrm>
                  <a:prstGeom prst="line">
                    <a:avLst/>
                  </a:prstGeom>
                  <a:noFill/>
                  <a:ln w="9525">
                    <a:solidFill>
                      <a:schemeClr val="tx2"/>
                    </a:solidFill>
                    <a:miter lim="800000"/>
                    <a:headEnd/>
                    <a:tailEnd/>
                  </a:ln>
                </p:spPr>
                <p:txBody>
                  <a:bodyPr wrap="none" anchor="ctr"/>
                  <a:lstStyle/>
                  <a:p>
                    <a:endParaRPr lang="en-US"/>
                  </a:p>
                </p:txBody>
              </p:sp>
              <p:sp>
                <p:nvSpPr>
                  <p:cNvPr id="7383" name="Line 55"/>
                  <p:cNvSpPr>
                    <a:spLocks noChangeShapeType="1"/>
                  </p:cNvSpPr>
                  <p:nvPr/>
                </p:nvSpPr>
                <p:spPr bwMode="auto">
                  <a:xfrm>
                    <a:off x="2744" y="2664"/>
                    <a:ext cx="768" cy="744"/>
                  </a:xfrm>
                  <a:prstGeom prst="line">
                    <a:avLst/>
                  </a:prstGeom>
                  <a:noFill/>
                  <a:ln w="9525">
                    <a:solidFill>
                      <a:schemeClr val="tx2"/>
                    </a:solidFill>
                    <a:miter lim="800000"/>
                    <a:headEnd/>
                    <a:tailEnd/>
                  </a:ln>
                </p:spPr>
                <p:txBody>
                  <a:bodyPr wrap="none" anchor="ctr"/>
                  <a:lstStyle/>
                  <a:p>
                    <a:endParaRPr lang="en-US"/>
                  </a:p>
                </p:txBody>
              </p:sp>
              <p:sp>
                <p:nvSpPr>
                  <p:cNvPr id="7384" name="Line 56"/>
                  <p:cNvSpPr>
                    <a:spLocks noChangeShapeType="1"/>
                  </p:cNvSpPr>
                  <p:nvPr/>
                </p:nvSpPr>
                <p:spPr bwMode="auto">
                  <a:xfrm>
                    <a:off x="2872" y="2664"/>
                    <a:ext cx="640" cy="616"/>
                  </a:xfrm>
                  <a:prstGeom prst="line">
                    <a:avLst/>
                  </a:prstGeom>
                  <a:noFill/>
                  <a:ln w="9525">
                    <a:solidFill>
                      <a:schemeClr val="tx2"/>
                    </a:solidFill>
                    <a:miter lim="800000"/>
                    <a:headEnd/>
                    <a:tailEnd/>
                  </a:ln>
                </p:spPr>
                <p:txBody>
                  <a:bodyPr wrap="none" anchor="ctr"/>
                  <a:lstStyle/>
                  <a:p>
                    <a:endParaRPr lang="en-US"/>
                  </a:p>
                </p:txBody>
              </p:sp>
              <p:sp>
                <p:nvSpPr>
                  <p:cNvPr id="7385" name="Line 57"/>
                  <p:cNvSpPr>
                    <a:spLocks noChangeShapeType="1"/>
                  </p:cNvSpPr>
                  <p:nvPr/>
                </p:nvSpPr>
                <p:spPr bwMode="auto">
                  <a:xfrm>
                    <a:off x="3000" y="2664"/>
                    <a:ext cx="520" cy="496"/>
                  </a:xfrm>
                  <a:prstGeom prst="line">
                    <a:avLst/>
                  </a:prstGeom>
                  <a:noFill/>
                  <a:ln w="9525">
                    <a:solidFill>
                      <a:schemeClr val="tx2"/>
                    </a:solidFill>
                    <a:miter lim="800000"/>
                    <a:headEnd/>
                    <a:tailEnd/>
                  </a:ln>
                </p:spPr>
                <p:txBody>
                  <a:bodyPr wrap="none" anchor="ctr"/>
                  <a:lstStyle/>
                  <a:p>
                    <a:endParaRPr lang="en-US"/>
                  </a:p>
                </p:txBody>
              </p:sp>
              <p:sp>
                <p:nvSpPr>
                  <p:cNvPr id="7386" name="Line 58"/>
                  <p:cNvSpPr>
                    <a:spLocks noChangeShapeType="1"/>
                  </p:cNvSpPr>
                  <p:nvPr/>
                </p:nvSpPr>
                <p:spPr bwMode="auto">
                  <a:xfrm>
                    <a:off x="3128" y="2664"/>
                    <a:ext cx="392" cy="368"/>
                  </a:xfrm>
                  <a:prstGeom prst="line">
                    <a:avLst/>
                  </a:prstGeom>
                  <a:noFill/>
                  <a:ln w="9525">
                    <a:solidFill>
                      <a:schemeClr val="tx2"/>
                    </a:solidFill>
                    <a:miter lim="800000"/>
                    <a:headEnd/>
                    <a:tailEnd/>
                  </a:ln>
                </p:spPr>
                <p:txBody>
                  <a:bodyPr wrap="none" anchor="ctr"/>
                  <a:lstStyle/>
                  <a:p>
                    <a:endParaRPr lang="en-US"/>
                  </a:p>
                </p:txBody>
              </p:sp>
              <p:sp>
                <p:nvSpPr>
                  <p:cNvPr id="7387" name="Line 59"/>
                  <p:cNvSpPr>
                    <a:spLocks noChangeShapeType="1"/>
                  </p:cNvSpPr>
                  <p:nvPr/>
                </p:nvSpPr>
                <p:spPr bwMode="auto">
                  <a:xfrm>
                    <a:off x="3256" y="2664"/>
                    <a:ext cx="256" cy="256"/>
                  </a:xfrm>
                  <a:prstGeom prst="line">
                    <a:avLst/>
                  </a:prstGeom>
                  <a:noFill/>
                  <a:ln w="9525">
                    <a:solidFill>
                      <a:schemeClr val="tx2"/>
                    </a:solidFill>
                    <a:miter lim="800000"/>
                    <a:headEnd/>
                    <a:tailEnd/>
                  </a:ln>
                </p:spPr>
                <p:txBody>
                  <a:bodyPr wrap="none" anchor="ctr"/>
                  <a:lstStyle/>
                  <a:p>
                    <a:endParaRPr lang="en-US"/>
                  </a:p>
                </p:txBody>
              </p:sp>
              <p:sp>
                <p:nvSpPr>
                  <p:cNvPr id="7388" name="Line 60"/>
                  <p:cNvSpPr>
                    <a:spLocks noChangeShapeType="1"/>
                  </p:cNvSpPr>
                  <p:nvPr/>
                </p:nvSpPr>
                <p:spPr bwMode="auto">
                  <a:xfrm>
                    <a:off x="3384" y="2664"/>
                    <a:ext cx="128" cy="120"/>
                  </a:xfrm>
                  <a:prstGeom prst="line">
                    <a:avLst/>
                  </a:prstGeom>
                  <a:noFill/>
                  <a:ln w="9525">
                    <a:solidFill>
                      <a:schemeClr val="tx2"/>
                    </a:solidFill>
                    <a:miter lim="800000"/>
                    <a:headEnd/>
                    <a:tailEnd/>
                  </a:ln>
                </p:spPr>
                <p:txBody>
                  <a:bodyPr wrap="none" anchor="ctr"/>
                  <a:lstStyle/>
                  <a:p>
                    <a:endParaRPr lang="en-US"/>
                  </a:p>
                </p:txBody>
              </p:sp>
            </p:grpSp>
          </p:grpSp>
        </p:grpSp>
        <p:grpSp>
          <p:nvGrpSpPr>
            <p:cNvPr id="7241" name="Group 61"/>
            <p:cNvGrpSpPr>
              <a:grpSpLocks/>
            </p:cNvGrpSpPr>
            <p:nvPr/>
          </p:nvGrpSpPr>
          <p:grpSpPr bwMode="auto">
            <a:xfrm>
              <a:off x="2544" y="2624"/>
              <a:ext cx="1360" cy="1312"/>
              <a:chOff x="2200" y="2632"/>
              <a:chExt cx="1048" cy="1056"/>
            </a:xfrm>
          </p:grpSpPr>
          <p:grpSp>
            <p:nvGrpSpPr>
              <p:cNvPr id="7242" name="Group 62"/>
              <p:cNvGrpSpPr>
                <a:grpSpLocks/>
              </p:cNvGrpSpPr>
              <p:nvPr/>
            </p:nvGrpSpPr>
            <p:grpSpPr bwMode="auto">
              <a:xfrm>
                <a:off x="2200" y="2632"/>
                <a:ext cx="64" cy="1056"/>
                <a:chOff x="2040" y="2648"/>
                <a:chExt cx="64" cy="1056"/>
              </a:xfrm>
            </p:grpSpPr>
            <p:sp>
              <p:nvSpPr>
                <p:cNvPr id="7363" name="Oval 63"/>
                <p:cNvSpPr>
                  <a:spLocks noChangeArrowheads="1"/>
                </p:cNvSpPr>
                <p:nvPr/>
              </p:nvSpPr>
              <p:spPr bwMode="auto">
                <a:xfrm>
                  <a:off x="2040" y="2648"/>
                  <a:ext cx="64" cy="64"/>
                </a:xfrm>
                <a:prstGeom prst="ellipse">
                  <a:avLst/>
                </a:prstGeom>
                <a:solidFill>
                  <a:schemeClr val="accent2"/>
                </a:solidFill>
                <a:ln w="9525">
                  <a:noFill/>
                  <a:miter lim="800000"/>
                  <a:headEnd/>
                  <a:tailEnd/>
                </a:ln>
              </p:spPr>
              <p:txBody>
                <a:bodyPr wrap="none" anchor="ctr"/>
                <a:lstStyle/>
                <a:p>
                  <a:endParaRPr lang="en-US"/>
                </a:p>
              </p:txBody>
            </p:sp>
            <p:sp>
              <p:nvSpPr>
                <p:cNvPr id="7364" name="Oval 64"/>
                <p:cNvSpPr>
                  <a:spLocks noChangeArrowheads="1"/>
                </p:cNvSpPr>
                <p:nvPr/>
              </p:nvSpPr>
              <p:spPr bwMode="auto">
                <a:xfrm>
                  <a:off x="2040" y="2747"/>
                  <a:ext cx="64" cy="64"/>
                </a:xfrm>
                <a:prstGeom prst="ellipse">
                  <a:avLst/>
                </a:prstGeom>
                <a:solidFill>
                  <a:schemeClr val="accent2"/>
                </a:solidFill>
                <a:ln w="9525">
                  <a:noFill/>
                  <a:miter lim="800000"/>
                  <a:headEnd/>
                  <a:tailEnd/>
                </a:ln>
              </p:spPr>
              <p:txBody>
                <a:bodyPr wrap="none" anchor="ctr"/>
                <a:lstStyle/>
                <a:p>
                  <a:endParaRPr lang="en-US"/>
                </a:p>
              </p:txBody>
            </p:sp>
            <p:sp>
              <p:nvSpPr>
                <p:cNvPr id="7365" name="Oval 65"/>
                <p:cNvSpPr>
                  <a:spLocks noChangeArrowheads="1"/>
                </p:cNvSpPr>
                <p:nvPr/>
              </p:nvSpPr>
              <p:spPr bwMode="auto">
                <a:xfrm>
                  <a:off x="2040" y="2846"/>
                  <a:ext cx="64" cy="64"/>
                </a:xfrm>
                <a:prstGeom prst="ellipse">
                  <a:avLst/>
                </a:prstGeom>
                <a:solidFill>
                  <a:schemeClr val="accent2"/>
                </a:solidFill>
                <a:ln w="9525">
                  <a:noFill/>
                  <a:miter lim="800000"/>
                  <a:headEnd/>
                  <a:tailEnd/>
                </a:ln>
              </p:spPr>
              <p:txBody>
                <a:bodyPr wrap="none" anchor="ctr"/>
                <a:lstStyle/>
                <a:p>
                  <a:endParaRPr lang="en-US"/>
                </a:p>
              </p:txBody>
            </p:sp>
            <p:sp>
              <p:nvSpPr>
                <p:cNvPr id="7366" name="Oval 66"/>
                <p:cNvSpPr>
                  <a:spLocks noChangeArrowheads="1"/>
                </p:cNvSpPr>
                <p:nvPr/>
              </p:nvSpPr>
              <p:spPr bwMode="auto">
                <a:xfrm>
                  <a:off x="2040" y="2945"/>
                  <a:ext cx="64" cy="64"/>
                </a:xfrm>
                <a:prstGeom prst="ellipse">
                  <a:avLst/>
                </a:prstGeom>
                <a:solidFill>
                  <a:schemeClr val="accent2"/>
                </a:solidFill>
                <a:ln w="9525">
                  <a:noFill/>
                  <a:miter lim="800000"/>
                  <a:headEnd/>
                  <a:tailEnd/>
                </a:ln>
              </p:spPr>
              <p:txBody>
                <a:bodyPr wrap="none" anchor="ctr"/>
                <a:lstStyle/>
                <a:p>
                  <a:endParaRPr lang="en-US"/>
                </a:p>
              </p:txBody>
            </p:sp>
            <p:sp>
              <p:nvSpPr>
                <p:cNvPr id="7367" name="Oval 67"/>
                <p:cNvSpPr>
                  <a:spLocks noChangeArrowheads="1"/>
                </p:cNvSpPr>
                <p:nvPr/>
              </p:nvSpPr>
              <p:spPr bwMode="auto">
                <a:xfrm>
                  <a:off x="2040" y="3044"/>
                  <a:ext cx="64" cy="64"/>
                </a:xfrm>
                <a:prstGeom prst="ellipse">
                  <a:avLst/>
                </a:prstGeom>
                <a:solidFill>
                  <a:schemeClr val="accent2"/>
                </a:solidFill>
                <a:ln w="9525">
                  <a:noFill/>
                  <a:miter lim="800000"/>
                  <a:headEnd/>
                  <a:tailEnd/>
                </a:ln>
              </p:spPr>
              <p:txBody>
                <a:bodyPr wrap="none" anchor="ctr"/>
                <a:lstStyle/>
                <a:p>
                  <a:endParaRPr lang="en-US"/>
                </a:p>
              </p:txBody>
            </p:sp>
            <p:sp>
              <p:nvSpPr>
                <p:cNvPr id="7368" name="Oval 68"/>
                <p:cNvSpPr>
                  <a:spLocks noChangeArrowheads="1"/>
                </p:cNvSpPr>
                <p:nvPr/>
              </p:nvSpPr>
              <p:spPr bwMode="auto">
                <a:xfrm>
                  <a:off x="2040" y="3144"/>
                  <a:ext cx="64" cy="64"/>
                </a:xfrm>
                <a:prstGeom prst="ellipse">
                  <a:avLst/>
                </a:prstGeom>
                <a:solidFill>
                  <a:schemeClr val="accent2"/>
                </a:solidFill>
                <a:ln w="9525">
                  <a:noFill/>
                  <a:miter lim="800000"/>
                  <a:headEnd/>
                  <a:tailEnd/>
                </a:ln>
              </p:spPr>
              <p:txBody>
                <a:bodyPr wrap="none" anchor="ctr"/>
                <a:lstStyle/>
                <a:p>
                  <a:endParaRPr lang="en-US"/>
                </a:p>
              </p:txBody>
            </p:sp>
            <p:sp>
              <p:nvSpPr>
                <p:cNvPr id="7369" name="Oval 69"/>
                <p:cNvSpPr>
                  <a:spLocks noChangeArrowheads="1"/>
                </p:cNvSpPr>
                <p:nvPr/>
              </p:nvSpPr>
              <p:spPr bwMode="auto">
                <a:xfrm>
                  <a:off x="2040" y="3243"/>
                  <a:ext cx="64" cy="64"/>
                </a:xfrm>
                <a:prstGeom prst="ellipse">
                  <a:avLst/>
                </a:prstGeom>
                <a:solidFill>
                  <a:schemeClr val="accent2"/>
                </a:solidFill>
                <a:ln w="9525">
                  <a:noFill/>
                  <a:miter lim="800000"/>
                  <a:headEnd/>
                  <a:tailEnd/>
                </a:ln>
              </p:spPr>
              <p:txBody>
                <a:bodyPr wrap="none" anchor="ctr"/>
                <a:lstStyle/>
                <a:p>
                  <a:endParaRPr lang="en-US"/>
                </a:p>
              </p:txBody>
            </p:sp>
            <p:sp>
              <p:nvSpPr>
                <p:cNvPr id="7370" name="Oval 70"/>
                <p:cNvSpPr>
                  <a:spLocks noChangeArrowheads="1"/>
                </p:cNvSpPr>
                <p:nvPr/>
              </p:nvSpPr>
              <p:spPr bwMode="auto">
                <a:xfrm>
                  <a:off x="2040" y="3342"/>
                  <a:ext cx="64" cy="64"/>
                </a:xfrm>
                <a:prstGeom prst="ellipse">
                  <a:avLst/>
                </a:prstGeom>
                <a:solidFill>
                  <a:schemeClr val="accent2"/>
                </a:solidFill>
                <a:ln w="9525">
                  <a:noFill/>
                  <a:miter lim="800000"/>
                  <a:headEnd/>
                  <a:tailEnd/>
                </a:ln>
              </p:spPr>
              <p:txBody>
                <a:bodyPr wrap="none" anchor="ctr"/>
                <a:lstStyle/>
                <a:p>
                  <a:endParaRPr lang="en-US"/>
                </a:p>
              </p:txBody>
            </p:sp>
            <p:sp>
              <p:nvSpPr>
                <p:cNvPr id="7371" name="Oval 71"/>
                <p:cNvSpPr>
                  <a:spLocks noChangeArrowheads="1"/>
                </p:cNvSpPr>
                <p:nvPr/>
              </p:nvSpPr>
              <p:spPr bwMode="auto">
                <a:xfrm>
                  <a:off x="2040" y="3441"/>
                  <a:ext cx="64" cy="64"/>
                </a:xfrm>
                <a:prstGeom prst="ellipse">
                  <a:avLst/>
                </a:prstGeom>
                <a:solidFill>
                  <a:schemeClr val="accent2"/>
                </a:solidFill>
                <a:ln w="9525">
                  <a:noFill/>
                  <a:miter lim="800000"/>
                  <a:headEnd/>
                  <a:tailEnd/>
                </a:ln>
              </p:spPr>
              <p:txBody>
                <a:bodyPr wrap="none" anchor="ctr"/>
                <a:lstStyle/>
                <a:p>
                  <a:endParaRPr lang="en-US"/>
                </a:p>
              </p:txBody>
            </p:sp>
            <p:sp>
              <p:nvSpPr>
                <p:cNvPr id="7372" name="Oval 72"/>
                <p:cNvSpPr>
                  <a:spLocks noChangeArrowheads="1"/>
                </p:cNvSpPr>
                <p:nvPr/>
              </p:nvSpPr>
              <p:spPr bwMode="auto">
                <a:xfrm>
                  <a:off x="2040" y="3540"/>
                  <a:ext cx="64" cy="64"/>
                </a:xfrm>
                <a:prstGeom prst="ellipse">
                  <a:avLst/>
                </a:prstGeom>
                <a:solidFill>
                  <a:schemeClr val="accent2"/>
                </a:solidFill>
                <a:ln w="9525">
                  <a:noFill/>
                  <a:miter lim="800000"/>
                  <a:headEnd/>
                  <a:tailEnd/>
                </a:ln>
              </p:spPr>
              <p:txBody>
                <a:bodyPr wrap="none" anchor="ctr"/>
                <a:lstStyle/>
                <a:p>
                  <a:endParaRPr lang="en-US"/>
                </a:p>
              </p:txBody>
            </p:sp>
            <p:sp>
              <p:nvSpPr>
                <p:cNvPr id="7373" name="Oval 73"/>
                <p:cNvSpPr>
                  <a:spLocks noChangeArrowheads="1"/>
                </p:cNvSpPr>
                <p:nvPr/>
              </p:nvSpPr>
              <p:spPr bwMode="auto">
                <a:xfrm>
                  <a:off x="2040" y="3640"/>
                  <a:ext cx="64" cy="64"/>
                </a:xfrm>
                <a:prstGeom prst="ellipse">
                  <a:avLst/>
                </a:prstGeom>
                <a:solidFill>
                  <a:schemeClr val="accent2"/>
                </a:solidFill>
                <a:ln w="9525">
                  <a:noFill/>
                  <a:miter lim="800000"/>
                  <a:headEnd/>
                  <a:tailEnd/>
                </a:ln>
              </p:spPr>
              <p:txBody>
                <a:bodyPr wrap="none" anchor="ctr"/>
                <a:lstStyle/>
                <a:p>
                  <a:endParaRPr lang="en-US"/>
                </a:p>
              </p:txBody>
            </p:sp>
          </p:grpSp>
          <p:grpSp>
            <p:nvGrpSpPr>
              <p:cNvPr id="7243" name="Group 74"/>
              <p:cNvGrpSpPr>
                <a:grpSpLocks/>
              </p:cNvGrpSpPr>
              <p:nvPr/>
            </p:nvGrpSpPr>
            <p:grpSpPr bwMode="auto">
              <a:xfrm>
                <a:off x="2298" y="2632"/>
                <a:ext cx="64" cy="1056"/>
                <a:chOff x="2040" y="2648"/>
                <a:chExt cx="64" cy="1056"/>
              </a:xfrm>
            </p:grpSpPr>
            <p:sp>
              <p:nvSpPr>
                <p:cNvPr id="7352" name="Oval 75"/>
                <p:cNvSpPr>
                  <a:spLocks noChangeArrowheads="1"/>
                </p:cNvSpPr>
                <p:nvPr/>
              </p:nvSpPr>
              <p:spPr bwMode="auto">
                <a:xfrm>
                  <a:off x="2040" y="2648"/>
                  <a:ext cx="64" cy="64"/>
                </a:xfrm>
                <a:prstGeom prst="ellipse">
                  <a:avLst/>
                </a:prstGeom>
                <a:solidFill>
                  <a:schemeClr val="accent2"/>
                </a:solidFill>
                <a:ln w="9525">
                  <a:noFill/>
                  <a:miter lim="800000"/>
                  <a:headEnd/>
                  <a:tailEnd/>
                </a:ln>
              </p:spPr>
              <p:txBody>
                <a:bodyPr wrap="none" anchor="ctr"/>
                <a:lstStyle/>
                <a:p>
                  <a:endParaRPr lang="en-US"/>
                </a:p>
              </p:txBody>
            </p:sp>
            <p:sp>
              <p:nvSpPr>
                <p:cNvPr id="7353" name="Oval 76"/>
                <p:cNvSpPr>
                  <a:spLocks noChangeArrowheads="1"/>
                </p:cNvSpPr>
                <p:nvPr/>
              </p:nvSpPr>
              <p:spPr bwMode="auto">
                <a:xfrm>
                  <a:off x="2040" y="2747"/>
                  <a:ext cx="64" cy="64"/>
                </a:xfrm>
                <a:prstGeom prst="ellipse">
                  <a:avLst/>
                </a:prstGeom>
                <a:solidFill>
                  <a:schemeClr val="accent2"/>
                </a:solidFill>
                <a:ln w="9525">
                  <a:noFill/>
                  <a:miter lim="800000"/>
                  <a:headEnd/>
                  <a:tailEnd/>
                </a:ln>
              </p:spPr>
              <p:txBody>
                <a:bodyPr wrap="none" anchor="ctr"/>
                <a:lstStyle/>
                <a:p>
                  <a:endParaRPr lang="en-US"/>
                </a:p>
              </p:txBody>
            </p:sp>
            <p:sp>
              <p:nvSpPr>
                <p:cNvPr id="7354" name="Oval 77"/>
                <p:cNvSpPr>
                  <a:spLocks noChangeArrowheads="1"/>
                </p:cNvSpPr>
                <p:nvPr/>
              </p:nvSpPr>
              <p:spPr bwMode="auto">
                <a:xfrm>
                  <a:off x="2040" y="2846"/>
                  <a:ext cx="64" cy="64"/>
                </a:xfrm>
                <a:prstGeom prst="ellipse">
                  <a:avLst/>
                </a:prstGeom>
                <a:solidFill>
                  <a:schemeClr val="accent2"/>
                </a:solidFill>
                <a:ln w="9525">
                  <a:noFill/>
                  <a:miter lim="800000"/>
                  <a:headEnd/>
                  <a:tailEnd/>
                </a:ln>
              </p:spPr>
              <p:txBody>
                <a:bodyPr wrap="none" anchor="ctr"/>
                <a:lstStyle/>
                <a:p>
                  <a:endParaRPr lang="en-US"/>
                </a:p>
              </p:txBody>
            </p:sp>
            <p:sp>
              <p:nvSpPr>
                <p:cNvPr id="7355" name="Oval 78"/>
                <p:cNvSpPr>
                  <a:spLocks noChangeArrowheads="1"/>
                </p:cNvSpPr>
                <p:nvPr/>
              </p:nvSpPr>
              <p:spPr bwMode="auto">
                <a:xfrm>
                  <a:off x="2040" y="2945"/>
                  <a:ext cx="64" cy="64"/>
                </a:xfrm>
                <a:prstGeom prst="ellipse">
                  <a:avLst/>
                </a:prstGeom>
                <a:solidFill>
                  <a:schemeClr val="accent2"/>
                </a:solidFill>
                <a:ln w="9525">
                  <a:noFill/>
                  <a:miter lim="800000"/>
                  <a:headEnd/>
                  <a:tailEnd/>
                </a:ln>
              </p:spPr>
              <p:txBody>
                <a:bodyPr wrap="none" anchor="ctr"/>
                <a:lstStyle/>
                <a:p>
                  <a:endParaRPr lang="en-US"/>
                </a:p>
              </p:txBody>
            </p:sp>
            <p:sp>
              <p:nvSpPr>
                <p:cNvPr id="7356" name="Oval 79"/>
                <p:cNvSpPr>
                  <a:spLocks noChangeArrowheads="1"/>
                </p:cNvSpPr>
                <p:nvPr/>
              </p:nvSpPr>
              <p:spPr bwMode="auto">
                <a:xfrm>
                  <a:off x="2040" y="3044"/>
                  <a:ext cx="64" cy="64"/>
                </a:xfrm>
                <a:prstGeom prst="ellipse">
                  <a:avLst/>
                </a:prstGeom>
                <a:solidFill>
                  <a:schemeClr val="accent2"/>
                </a:solidFill>
                <a:ln w="9525">
                  <a:noFill/>
                  <a:miter lim="800000"/>
                  <a:headEnd/>
                  <a:tailEnd/>
                </a:ln>
              </p:spPr>
              <p:txBody>
                <a:bodyPr wrap="none" anchor="ctr"/>
                <a:lstStyle/>
                <a:p>
                  <a:endParaRPr lang="en-US"/>
                </a:p>
              </p:txBody>
            </p:sp>
            <p:sp>
              <p:nvSpPr>
                <p:cNvPr id="7357" name="Oval 80"/>
                <p:cNvSpPr>
                  <a:spLocks noChangeArrowheads="1"/>
                </p:cNvSpPr>
                <p:nvPr/>
              </p:nvSpPr>
              <p:spPr bwMode="auto">
                <a:xfrm>
                  <a:off x="2040" y="3144"/>
                  <a:ext cx="64" cy="64"/>
                </a:xfrm>
                <a:prstGeom prst="ellipse">
                  <a:avLst/>
                </a:prstGeom>
                <a:solidFill>
                  <a:schemeClr val="accent2"/>
                </a:solidFill>
                <a:ln w="9525">
                  <a:noFill/>
                  <a:miter lim="800000"/>
                  <a:headEnd/>
                  <a:tailEnd/>
                </a:ln>
              </p:spPr>
              <p:txBody>
                <a:bodyPr wrap="none" anchor="ctr"/>
                <a:lstStyle/>
                <a:p>
                  <a:endParaRPr lang="en-US"/>
                </a:p>
              </p:txBody>
            </p:sp>
            <p:sp>
              <p:nvSpPr>
                <p:cNvPr id="7358" name="Oval 81"/>
                <p:cNvSpPr>
                  <a:spLocks noChangeArrowheads="1"/>
                </p:cNvSpPr>
                <p:nvPr/>
              </p:nvSpPr>
              <p:spPr bwMode="auto">
                <a:xfrm>
                  <a:off x="2040" y="3243"/>
                  <a:ext cx="64" cy="64"/>
                </a:xfrm>
                <a:prstGeom prst="ellipse">
                  <a:avLst/>
                </a:prstGeom>
                <a:solidFill>
                  <a:schemeClr val="accent2"/>
                </a:solidFill>
                <a:ln w="9525">
                  <a:noFill/>
                  <a:miter lim="800000"/>
                  <a:headEnd/>
                  <a:tailEnd/>
                </a:ln>
              </p:spPr>
              <p:txBody>
                <a:bodyPr wrap="none" anchor="ctr"/>
                <a:lstStyle/>
                <a:p>
                  <a:endParaRPr lang="en-US"/>
                </a:p>
              </p:txBody>
            </p:sp>
            <p:sp>
              <p:nvSpPr>
                <p:cNvPr id="7359" name="Oval 82"/>
                <p:cNvSpPr>
                  <a:spLocks noChangeArrowheads="1"/>
                </p:cNvSpPr>
                <p:nvPr/>
              </p:nvSpPr>
              <p:spPr bwMode="auto">
                <a:xfrm>
                  <a:off x="2040" y="3342"/>
                  <a:ext cx="64" cy="64"/>
                </a:xfrm>
                <a:prstGeom prst="ellipse">
                  <a:avLst/>
                </a:prstGeom>
                <a:solidFill>
                  <a:schemeClr val="accent2"/>
                </a:solidFill>
                <a:ln w="9525">
                  <a:noFill/>
                  <a:miter lim="800000"/>
                  <a:headEnd/>
                  <a:tailEnd/>
                </a:ln>
              </p:spPr>
              <p:txBody>
                <a:bodyPr wrap="none" anchor="ctr"/>
                <a:lstStyle/>
                <a:p>
                  <a:endParaRPr lang="en-US"/>
                </a:p>
              </p:txBody>
            </p:sp>
            <p:sp>
              <p:nvSpPr>
                <p:cNvPr id="7360" name="Oval 83"/>
                <p:cNvSpPr>
                  <a:spLocks noChangeArrowheads="1"/>
                </p:cNvSpPr>
                <p:nvPr/>
              </p:nvSpPr>
              <p:spPr bwMode="auto">
                <a:xfrm>
                  <a:off x="2040" y="3441"/>
                  <a:ext cx="64" cy="64"/>
                </a:xfrm>
                <a:prstGeom prst="ellipse">
                  <a:avLst/>
                </a:prstGeom>
                <a:solidFill>
                  <a:schemeClr val="accent2"/>
                </a:solidFill>
                <a:ln w="9525">
                  <a:noFill/>
                  <a:miter lim="800000"/>
                  <a:headEnd/>
                  <a:tailEnd/>
                </a:ln>
              </p:spPr>
              <p:txBody>
                <a:bodyPr wrap="none" anchor="ctr"/>
                <a:lstStyle/>
                <a:p>
                  <a:endParaRPr lang="en-US"/>
                </a:p>
              </p:txBody>
            </p:sp>
            <p:sp>
              <p:nvSpPr>
                <p:cNvPr id="7361" name="Oval 84"/>
                <p:cNvSpPr>
                  <a:spLocks noChangeArrowheads="1"/>
                </p:cNvSpPr>
                <p:nvPr/>
              </p:nvSpPr>
              <p:spPr bwMode="auto">
                <a:xfrm>
                  <a:off x="2040" y="3540"/>
                  <a:ext cx="64" cy="64"/>
                </a:xfrm>
                <a:prstGeom prst="ellipse">
                  <a:avLst/>
                </a:prstGeom>
                <a:solidFill>
                  <a:schemeClr val="accent2"/>
                </a:solidFill>
                <a:ln w="9525">
                  <a:noFill/>
                  <a:miter lim="800000"/>
                  <a:headEnd/>
                  <a:tailEnd/>
                </a:ln>
              </p:spPr>
              <p:txBody>
                <a:bodyPr wrap="none" anchor="ctr"/>
                <a:lstStyle/>
                <a:p>
                  <a:endParaRPr lang="en-US"/>
                </a:p>
              </p:txBody>
            </p:sp>
            <p:sp>
              <p:nvSpPr>
                <p:cNvPr id="7362" name="Oval 85"/>
                <p:cNvSpPr>
                  <a:spLocks noChangeArrowheads="1"/>
                </p:cNvSpPr>
                <p:nvPr/>
              </p:nvSpPr>
              <p:spPr bwMode="auto">
                <a:xfrm>
                  <a:off x="2040" y="3640"/>
                  <a:ext cx="64" cy="64"/>
                </a:xfrm>
                <a:prstGeom prst="ellipse">
                  <a:avLst/>
                </a:prstGeom>
                <a:solidFill>
                  <a:schemeClr val="accent2"/>
                </a:solidFill>
                <a:ln w="9525">
                  <a:noFill/>
                  <a:miter lim="800000"/>
                  <a:headEnd/>
                  <a:tailEnd/>
                </a:ln>
              </p:spPr>
              <p:txBody>
                <a:bodyPr wrap="none" anchor="ctr"/>
                <a:lstStyle/>
                <a:p>
                  <a:endParaRPr lang="en-US"/>
                </a:p>
              </p:txBody>
            </p:sp>
          </p:grpSp>
          <p:grpSp>
            <p:nvGrpSpPr>
              <p:cNvPr id="7244" name="Group 86"/>
              <p:cNvGrpSpPr>
                <a:grpSpLocks/>
              </p:cNvGrpSpPr>
              <p:nvPr/>
            </p:nvGrpSpPr>
            <p:grpSpPr bwMode="auto">
              <a:xfrm>
                <a:off x="2396" y="2632"/>
                <a:ext cx="64" cy="1056"/>
                <a:chOff x="2040" y="2648"/>
                <a:chExt cx="64" cy="1056"/>
              </a:xfrm>
            </p:grpSpPr>
            <p:sp>
              <p:nvSpPr>
                <p:cNvPr id="7341" name="Oval 87"/>
                <p:cNvSpPr>
                  <a:spLocks noChangeArrowheads="1"/>
                </p:cNvSpPr>
                <p:nvPr/>
              </p:nvSpPr>
              <p:spPr bwMode="auto">
                <a:xfrm>
                  <a:off x="2040" y="2648"/>
                  <a:ext cx="64" cy="64"/>
                </a:xfrm>
                <a:prstGeom prst="ellipse">
                  <a:avLst/>
                </a:prstGeom>
                <a:solidFill>
                  <a:schemeClr val="accent2"/>
                </a:solidFill>
                <a:ln w="9525">
                  <a:noFill/>
                  <a:miter lim="800000"/>
                  <a:headEnd/>
                  <a:tailEnd/>
                </a:ln>
              </p:spPr>
              <p:txBody>
                <a:bodyPr wrap="none" anchor="ctr"/>
                <a:lstStyle/>
                <a:p>
                  <a:endParaRPr lang="en-US"/>
                </a:p>
              </p:txBody>
            </p:sp>
            <p:sp>
              <p:nvSpPr>
                <p:cNvPr id="7342" name="Oval 88"/>
                <p:cNvSpPr>
                  <a:spLocks noChangeArrowheads="1"/>
                </p:cNvSpPr>
                <p:nvPr/>
              </p:nvSpPr>
              <p:spPr bwMode="auto">
                <a:xfrm>
                  <a:off x="2040" y="2747"/>
                  <a:ext cx="64" cy="64"/>
                </a:xfrm>
                <a:prstGeom prst="ellipse">
                  <a:avLst/>
                </a:prstGeom>
                <a:solidFill>
                  <a:schemeClr val="accent2"/>
                </a:solidFill>
                <a:ln w="9525">
                  <a:noFill/>
                  <a:miter lim="800000"/>
                  <a:headEnd/>
                  <a:tailEnd/>
                </a:ln>
              </p:spPr>
              <p:txBody>
                <a:bodyPr wrap="none" anchor="ctr"/>
                <a:lstStyle/>
                <a:p>
                  <a:endParaRPr lang="en-US"/>
                </a:p>
              </p:txBody>
            </p:sp>
            <p:sp>
              <p:nvSpPr>
                <p:cNvPr id="7343" name="Oval 89"/>
                <p:cNvSpPr>
                  <a:spLocks noChangeArrowheads="1"/>
                </p:cNvSpPr>
                <p:nvPr/>
              </p:nvSpPr>
              <p:spPr bwMode="auto">
                <a:xfrm>
                  <a:off x="2040" y="2846"/>
                  <a:ext cx="64" cy="64"/>
                </a:xfrm>
                <a:prstGeom prst="ellipse">
                  <a:avLst/>
                </a:prstGeom>
                <a:solidFill>
                  <a:schemeClr val="accent2"/>
                </a:solidFill>
                <a:ln w="9525">
                  <a:noFill/>
                  <a:miter lim="800000"/>
                  <a:headEnd/>
                  <a:tailEnd/>
                </a:ln>
              </p:spPr>
              <p:txBody>
                <a:bodyPr wrap="none" anchor="ctr"/>
                <a:lstStyle/>
                <a:p>
                  <a:endParaRPr lang="en-US"/>
                </a:p>
              </p:txBody>
            </p:sp>
            <p:sp>
              <p:nvSpPr>
                <p:cNvPr id="7344" name="Oval 90"/>
                <p:cNvSpPr>
                  <a:spLocks noChangeArrowheads="1"/>
                </p:cNvSpPr>
                <p:nvPr/>
              </p:nvSpPr>
              <p:spPr bwMode="auto">
                <a:xfrm>
                  <a:off x="2040" y="2945"/>
                  <a:ext cx="64" cy="64"/>
                </a:xfrm>
                <a:prstGeom prst="ellipse">
                  <a:avLst/>
                </a:prstGeom>
                <a:solidFill>
                  <a:schemeClr val="accent2"/>
                </a:solidFill>
                <a:ln w="9525">
                  <a:noFill/>
                  <a:miter lim="800000"/>
                  <a:headEnd/>
                  <a:tailEnd/>
                </a:ln>
              </p:spPr>
              <p:txBody>
                <a:bodyPr wrap="none" anchor="ctr"/>
                <a:lstStyle/>
                <a:p>
                  <a:endParaRPr lang="en-US"/>
                </a:p>
              </p:txBody>
            </p:sp>
            <p:sp>
              <p:nvSpPr>
                <p:cNvPr id="7345" name="Oval 91"/>
                <p:cNvSpPr>
                  <a:spLocks noChangeArrowheads="1"/>
                </p:cNvSpPr>
                <p:nvPr/>
              </p:nvSpPr>
              <p:spPr bwMode="auto">
                <a:xfrm>
                  <a:off x="2040" y="3044"/>
                  <a:ext cx="64" cy="64"/>
                </a:xfrm>
                <a:prstGeom prst="ellipse">
                  <a:avLst/>
                </a:prstGeom>
                <a:solidFill>
                  <a:schemeClr val="accent2"/>
                </a:solidFill>
                <a:ln w="9525">
                  <a:noFill/>
                  <a:miter lim="800000"/>
                  <a:headEnd/>
                  <a:tailEnd/>
                </a:ln>
              </p:spPr>
              <p:txBody>
                <a:bodyPr wrap="none" anchor="ctr"/>
                <a:lstStyle/>
                <a:p>
                  <a:endParaRPr lang="en-US"/>
                </a:p>
              </p:txBody>
            </p:sp>
            <p:sp>
              <p:nvSpPr>
                <p:cNvPr id="7346" name="Oval 92"/>
                <p:cNvSpPr>
                  <a:spLocks noChangeArrowheads="1"/>
                </p:cNvSpPr>
                <p:nvPr/>
              </p:nvSpPr>
              <p:spPr bwMode="auto">
                <a:xfrm>
                  <a:off x="2040" y="3144"/>
                  <a:ext cx="64" cy="64"/>
                </a:xfrm>
                <a:prstGeom prst="ellipse">
                  <a:avLst/>
                </a:prstGeom>
                <a:solidFill>
                  <a:schemeClr val="accent2"/>
                </a:solidFill>
                <a:ln w="9525">
                  <a:noFill/>
                  <a:miter lim="800000"/>
                  <a:headEnd/>
                  <a:tailEnd/>
                </a:ln>
              </p:spPr>
              <p:txBody>
                <a:bodyPr wrap="none" anchor="ctr"/>
                <a:lstStyle/>
                <a:p>
                  <a:endParaRPr lang="en-US"/>
                </a:p>
              </p:txBody>
            </p:sp>
            <p:sp>
              <p:nvSpPr>
                <p:cNvPr id="7347" name="Oval 93"/>
                <p:cNvSpPr>
                  <a:spLocks noChangeArrowheads="1"/>
                </p:cNvSpPr>
                <p:nvPr/>
              </p:nvSpPr>
              <p:spPr bwMode="auto">
                <a:xfrm>
                  <a:off x="2040" y="3243"/>
                  <a:ext cx="64" cy="64"/>
                </a:xfrm>
                <a:prstGeom prst="ellipse">
                  <a:avLst/>
                </a:prstGeom>
                <a:solidFill>
                  <a:schemeClr val="accent2"/>
                </a:solidFill>
                <a:ln w="9525">
                  <a:noFill/>
                  <a:miter lim="800000"/>
                  <a:headEnd/>
                  <a:tailEnd/>
                </a:ln>
              </p:spPr>
              <p:txBody>
                <a:bodyPr wrap="none" anchor="ctr"/>
                <a:lstStyle/>
                <a:p>
                  <a:endParaRPr lang="en-US"/>
                </a:p>
              </p:txBody>
            </p:sp>
            <p:sp>
              <p:nvSpPr>
                <p:cNvPr id="7348" name="Oval 94"/>
                <p:cNvSpPr>
                  <a:spLocks noChangeArrowheads="1"/>
                </p:cNvSpPr>
                <p:nvPr/>
              </p:nvSpPr>
              <p:spPr bwMode="auto">
                <a:xfrm>
                  <a:off x="2040" y="3342"/>
                  <a:ext cx="64" cy="64"/>
                </a:xfrm>
                <a:prstGeom prst="ellipse">
                  <a:avLst/>
                </a:prstGeom>
                <a:solidFill>
                  <a:schemeClr val="accent2"/>
                </a:solidFill>
                <a:ln w="9525">
                  <a:noFill/>
                  <a:miter lim="800000"/>
                  <a:headEnd/>
                  <a:tailEnd/>
                </a:ln>
              </p:spPr>
              <p:txBody>
                <a:bodyPr wrap="none" anchor="ctr"/>
                <a:lstStyle/>
                <a:p>
                  <a:endParaRPr lang="en-US"/>
                </a:p>
              </p:txBody>
            </p:sp>
            <p:sp>
              <p:nvSpPr>
                <p:cNvPr id="7349" name="Oval 95"/>
                <p:cNvSpPr>
                  <a:spLocks noChangeArrowheads="1"/>
                </p:cNvSpPr>
                <p:nvPr/>
              </p:nvSpPr>
              <p:spPr bwMode="auto">
                <a:xfrm>
                  <a:off x="2040" y="3441"/>
                  <a:ext cx="64" cy="64"/>
                </a:xfrm>
                <a:prstGeom prst="ellipse">
                  <a:avLst/>
                </a:prstGeom>
                <a:solidFill>
                  <a:schemeClr val="accent2"/>
                </a:solidFill>
                <a:ln w="9525">
                  <a:noFill/>
                  <a:miter lim="800000"/>
                  <a:headEnd/>
                  <a:tailEnd/>
                </a:ln>
              </p:spPr>
              <p:txBody>
                <a:bodyPr wrap="none" anchor="ctr"/>
                <a:lstStyle/>
                <a:p>
                  <a:endParaRPr lang="en-US"/>
                </a:p>
              </p:txBody>
            </p:sp>
            <p:sp>
              <p:nvSpPr>
                <p:cNvPr id="7350" name="Oval 96"/>
                <p:cNvSpPr>
                  <a:spLocks noChangeArrowheads="1"/>
                </p:cNvSpPr>
                <p:nvPr/>
              </p:nvSpPr>
              <p:spPr bwMode="auto">
                <a:xfrm>
                  <a:off x="2040" y="3540"/>
                  <a:ext cx="64" cy="64"/>
                </a:xfrm>
                <a:prstGeom prst="ellipse">
                  <a:avLst/>
                </a:prstGeom>
                <a:solidFill>
                  <a:schemeClr val="accent2"/>
                </a:solidFill>
                <a:ln w="9525">
                  <a:noFill/>
                  <a:miter lim="800000"/>
                  <a:headEnd/>
                  <a:tailEnd/>
                </a:ln>
              </p:spPr>
              <p:txBody>
                <a:bodyPr wrap="none" anchor="ctr"/>
                <a:lstStyle/>
                <a:p>
                  <a:endParaRPr lang="en-US"/>
                </a:p>
              </p:txBody>
            </p:sp>
            <p:sp>
              <p:nvSpPr>
                <p:cNvPr id="7351" name="Oval 97"/>
                <p:cNvSpPr>
                  <a:spLocks noChangeArrowheads="1"/>
                </p:cNvSpPr>
                <p:nvPr/>
              </p:nvSpPr>
              <p:spPr bwMode="auto">
                <a:xfrm>
                  <a:off x="2040" y="3640"/>
                  <a:ext cx="64" cy="64"/>
                </a:xfrm>
                <a:prstGeom prst="ellipse">
                  <a:avLst/>
                </a:prstGeom>
                <a:solidFill>
                  <a:schemeClr val="accent2"/>
                </a:solidFill>
                <a:ln w="9525">
                  <a:noFill/>
                  <a:miter lim="800000"/>
                  <a:headEnd/>
                  <a:tailEnd/>
                </a:ln>
              </p:spPr>
              <p:txBody>
                <a:bodyPr wrap="none" anchor="ctr"/>
                <a:lstStyle/>
                <a:p>
                  <a:endParaRPr lang="en-US"/>
                </a:p>
              </p:txBody>
            </p:sp>
          </p:grpSp>
          <p:grpSp>
            <p:nvGrpSpPr>
              <p:cNvPr id="7245" name="Group 98"/>
              <p:cNvGrpSpPr>
                <a:grpSpLocks/>
              </p:cNvGrpSpPr>
              <p:nvPr/>
            </p:nvGrpSpPr>
            <p:grpSpPr bwMode="auto">
              <a:xfrm>
                <a:off x="2495" y="2632"/>
                <a:ext cx="64" cy="1056"/>
                <a:chOff x="2040" y="2648"/>
                <a:chExt cx="64" cy="1056"/>
              </a:xfrm>
            </p:grpSpPr>
            <p:sp>
              <p:nvSpPr>
                <p:cNvPr id="7330" name="Oval 99"/>
                <p:cNvSpPr>
                  <a:spLocks noChangeArrowheads="1"/>
                </p:cNvSpPr>
                <p:nvPr/>
              </p:nvSpPr>
              <p:spPr bwMode="auto">
                <a:xfrm>
                  <a:off x="2040" y="2648"/>
                  <a:ext cx="64" cy="64"/>
                </a:xfrm>
                <a:prstGeom prst="ellipse">
                  <a:avLst/>
                </a:prstGeom>
                <a:solidFill>
                  <a:schemeClr val="accent2"/>
                </a:solidFill>
                <a:ln w="9525">
                  <a:noFill/>
                  <a:miter lim="800000"/>
                  <a:headEnd/>
                  <a:tailEnd/>
                </a:ln>
              </p:spPr>
              <p:txBody>
                <a:bodyPr wrap="none" anchor="ctr"/>
                <a:lstStyle/>
                <a:p>
                  <a:endParaRPr lang="en-US"/>
                </a:p>
              </p:txBody>
            </p:sp>
            <p:sp>
              <p:nvSpPr>
                <p:cNvPr id="7331" name="Oval 100"/>
                <p:cNvSpPr>
                  <a:spLocks noChangeArrowheads="1"/>
                </p:cNvSpPr>
                <p:nvPr/>
              </p:nvSpPr>
              <p:spPr bwMode="auto">
                <a:xfrm>
                  <a:off x="2040" y="2747"/>
                  <a:ext cx="64" cy="64"/>
                </a:xfrm>
                <a:prstGeom prst="ellipse">
                  <a:avLst/>
                </a:prstGeom>
                <a:solidFill>
                  <a:schemeClr val="accent2"/>
                </a:solidFill>
                <a:ln w="9525">
                  <a:noFill/>
                  <a:miter lim="800000"/>
                  <a:headEnd/>
                  <a:tailEnd/>
                </a:ln>
              </p:spPr>
              <p:txBody>
                <a:bodyPr wrap="none" anchor="ctr"/>
                <a:lstStyle/>
                <a:p>
                  <a:endParaRPr lang="en-US"/>
                </a:p>
              </p:txBody>
            </p:sp>
            <p:sp>
              <p:nvSpPr>
                <p:cNvPr id="7332" name="Oval 101"/>
                <p:cNvSpPr>
                  <a:spLocks noChangeArrowheads="1"/>
                </p:cNvSpPr>
                <p:nvPr/>
              </p:nvSpPr>
              <p:spPr bwMode="auto">
                <a:xfrm>
                  <a:off x="2040" y="2846"/>
                  <a:ext cx="64" cy="64"/>
                </a:xfrm>
                <a:prstGeom prst="ellipse">
                  <a:avLst/>
                </a:prstGeom>
                <a:solidFill>
                  <a:schemeClr val="accent2"/>
                </a:solidFill>
                <a:ln w="9525">
                  <a:noFill/>
                  <a:miter lim="800000"/>
                  <a:headEnd/>
                  <a:tailEnd/>
                </a:ln>
              </p:spPr>
              <p:txBody>
                <a:bodyPr wrap="none" anchor="ctr"/>
                <a:lstStyle/>
                <a:p>
                  <a:endParaRPr lang="en-US"/>
                </a:p>
              </p:txBody>
            </p:sp>
            <p:sp>
              <p:nvSpPr>
                <p:cNvPr id="7333" name="Oval 102"/>
                <p:cNvSpPr>
                  <a:spLocks noChangeArrowheads="1"/>
                </p:cNvSpPr>
                <p:nvPr/>
              </p:nvSpPr>
              <p:spPr bwMode="auto">
                <a:xfrm>
                  <a:off x="2040" y="2945"/>
                  <a:ext cx="64" cy="64"/>
                </a:xfrm>
                <a:prstGeom prst="ellipse">
                  <a:avLst/>
                </a:prstGeom>
                <a:solidFill>
                  <a:schemeClr val="accent2"/>
                </a:solidFill>
                <a:ln w="9525">
                  <a:noFill/>
                  <a:miter lim="800000"/>
                  <a:headEnd/>
                  <a:tailEnd/>
                </a:ln>
              </p:spPr>
              <p:txBody>
                <a:bodyPr wrap="none" anchor="ctr"/>
                <a:lstStyle/>
                <a:p>
                  <a:endParaRPr lang="en-US"/>
                </a:p>
              </p:txBody>
            </p:sp>
            <p:sp>
              <p:nvSpPr>
                <p:cNvPr id="7334" name="Oval 103"/>
                <p:cNvSpPr>
                  <a:spLocks noChangeArrowheads="1"/>
                </p:cNvSpPr>
                <p:nvPr/>
              </p:nvSpPr>
              <p:spPr bwMode="auto">
                <a:xfrm>
                  <a:off x="2040" y="3044"/>
                  <a:ext cx="64" cy="64"/>
                </a:xfrm>
                <a:prstGeom prst="ellipse">
                  <a:avLst/>
                </a:prstGeom>
                <a:solidFill>
                  <a:schemeClr val="accent2"/>
                </a:solidFill>
                <a:ln w="9525">
                  <a:noFill/>
                  <a:miter lim="800000"/>
                  <a:headEnd/>
                  <a:tailEnd/>
                </a:ln>
              </p:spPr>
              <p:txBody>
                <a:bodyPr wrap="none" anchor="ctr"/>
                <a:lstStyle/>
                <a:p>
                  <a:endParaRPr lang="en-US"/>
                </a:p>
              </p:txBody>
            </p:sp>
            <p:sp>
              <p:nvSpPr>
                <p:cNvPr id="7335" name="Oval 104"/>
                <p:cNvSpPr>
                  <a:spLocks noChangeArrowheads="1"/>
                </p:cNvSpPr>
                <p:nvPr/>
              </p:nvSpPr>
              <p:spPr bwMode="auto">
                <a:xfrm>
                  <a:off x="2040" y="3144"/>
                  <a:ext cx="64" cy="64"/>
                </a:xfrm>
                <a:prstGeom prst="ellipse">
                  <a:avLst/>
                </a:prstGeom>
                <a:solidFill>
                  <a:schemeClr val="accent2"/>
                </a:solidFill>
                <a:ln w="9525">
                  <a:noFill/>
                  <a:miter lim="800000"/>
                  <a:headEnd/>
                  <a:tailEnd/>
                </a:ln>
              </p:spPr>
              <p:txBody>
                <a:bodyPr wrap="none" anchor="ctr"/>
                <a:lstStyle/>
                <a:p>
                  <a:endParaRPr lang="en-US"/>
                </a:p>
              </p:txBody>
            </p:sp>
            <p:sp>
              <p:nvSpPr>
                <p:cNvPr id="7336" name="Oval 105"/>
                <p:cNvSpPr>
                  <a:spLocks noChangeArrowheads="1"/>
                </p:cNvSpPr>
                <p:nvPr/>
              </p:nvSpPr>
              <p:spPr bwMode="auto">
                <a:xfrm>
                  <a:off x="2040" y="3243"/>
                  <a:ext cx="64" cy="64"/>
                </a:xfrm>
                <a:prstGeom prst="ellipse">
                  <a:avLst/>
                </a:prstGeom>
                <a:solidFill>
                  <a:schemeClr val="accent2"/>
                </a:solidFill>
                <a:ln w="9525">
                  <a:noFill/>
                  <a:miter lim="800000"/>
                  <a:headEnd/>
                  <a:tailEnd/>
                </a:ln>
              </p:spPr>
              <p:txBody>
                <a:bodyPr wrap="none" anchor="ctr"/>
                <a:lstStyle/>
                <a:p>
                  <a:endParaRPr lang="en-US"/>
                </a:p>
              </p:txBody>
            </p:sp>
            <p:sp>
              <p:nvSpPr>
                <p:cNvPr id="7337" name="Oval 106"/>
                <p:cNvSpPr>
                  <a:spLocks noChangeArrowheads="1"/>
                </p:cNvSpPr>
                <p:nvPr/>
              </p:nvSpPr>
              <p:spPr bwMode="auto">
                <a:xfrm>
                  <a:off x="2040" y="3342"/>
                  <a:ext cx="64" cy="64"/>
                </a:xfrm>
                <a:prstGeom prst="ellipse">
                  <a:avLst/>
                </a:prstGeom>
                <a:solidFill>
                  <a:schemeClr val="accent2"/>
                </a:solidFill>
                <a:ln w="9525">
                  <a:noFill/>
                  <a:miter lim="800000"/>
                  <a:headEnd/>
                  <a:tailEnd/>
                </a:ln>
              </p:spPr>
              <p:txBody>
                <a:bodyPr wrap="none" anchor="ctr"/>
                <a:lstStyle/>
                <a:p>
                  <a:endParaRPr lang="en-US"/>
                </a:p>
              </p:txBody>
            </p:sp>
            <p:sp>
              <p:nvSpPr>
                <p:cNvPr id="7338" name="Oval 107"/>
                <p:cNvSpPr>
                  <a:spLocks noChangeArrowheads="1"/>
                </p:cNvSpPr>
                <p:nvPr/>
              </p:nvSpPr>
              <p:spPr bwMode="auto">
                <a:xfrm>
                  <a:off x="2040" y="3441"/>
                  <a:ext cx="64" cy="64"/>
                </a:xfrm>
                <a:prstGeom prst="ellipse">
                  <a:avLst/>
                </a:prstGeom>
                <a:solidFill>
                  <a:schemeClr val="accent2"/>
                </a:solidFill>
                <a:ln w="9525">
                  <a:noFill/>
                  <a:miter lim="800000"/>
                  <a:headEnd/>
                  <a:tailEnd/>
                </a:ln>
              </p:spPr>
              <p:txBody>
                <a:bodyPr wrap="none" anchor="ctr"/>
                <a:lstStyle/>
                <a:p>
                  <a:endParaRPr lang="en-US"/>
                </a:p>
              </p:txBody>
            </p:sp>
            <p:sp>
              <p:nvSpPr>
                <p:cNvPr id="7339" name="Oval 108"/>
                <p:cNvSpPr>
                  <a:spLocks noChangeArrowheads="1"/>
                </p:cNvSpPr>
                <p:nvPr/>
              </p:nvSpPr>
              <p:spPr bwMode="auto">
                <a:xfrm>
                  <a:off x="2040" y="3540"/>
                  <a:ext cx="64" cy="64"/>
                </a:xfrm>
                <a:prstGeom prst="ellipse">
                  <a:avLst/>
                </a:prstGeom>
                <a:solidFill>
                  <a:schemeClr val="accent2"/>
                </a:solidFill>
                <a:ln w="9525">
                  <a:noFill/>
                  <a:miter lim="800000"/>
                  <a:headEnd/>
                  <a:tailEnd/>
                </a:ln>
              </p:spPr>
              <p:txBody>
                <a:bodyPr wrap="none" anchor="ctr"/>
                <a:lstStyle/>
                <a:p>
                  <a:endParaRPr lang="en-US"/>
                </a:p>
              </p:txBody>
            </p:sp>
            <p:sp>
              <p:nvSpPr>
                <p:cNvPr id="7340" name="Oval 109"/>
                <p:cNvSpPr>
                  <a:spLocks noChangeArrowheads="1"/>
                </p:cNvSpPr>
                <p:nvPr/>
              </p:nvSpPr>
              <p:spPr bwMode="auto">
                <a:xfrm>
                  <a:off x="2040" y="3640"/>
                  <a:ext cx="64" cy="64"/>
                </a:xfrm>
                <a:prstGeom prst="ellipse">
                  <a:avLst/>
                </a:prstGeom>
                <a:solidFill>
                  <a:schemeClr val="accent2"/>
                </a:solidFill>
                <a:ln w="9525">
                  <a:noFill/>
                  <a:miter lim="800000"/>
                  <a:headEnd/>
                  <a:tailEnd/>
                </a:ln>
              </p:spPr>
              <p:txBody>
                <a:bodyPr wrap="none" anchor="ctr"/>
                <a:lstStyle/>
                <a:p>
                  <a:endParaRPr lang="en-US"/>
                </a:p>
              </p:txBody>
            </p:sp>
          </p:grpSp>
          <p:grpSp>
            <p:nvGrpSpPr>
              <p:cNvPr id="7246" name="Group 110"/>
              <p:cNvGrpSpPr>
                <a:grpSpLocks/>
              </p:cNvGrpSpPr>
              <p:nvPr/>
            </p:nvGrpSpPr>
            <p:grpSpPr bwMode="auto">
              <a:xfrm>
                <a:off x="2593" y="2632"/>
                <a:ext cx="64" cy="1056"/>
                <a:chOff x="2040" y="2648"/>
                <a:chExt cx="64" cy="1056"/>
              </a:xfrm>
            </p:grpSpPr>
            <p:sp>
              <p:nvSpPr>
                <p:cNvPr id="7319" name="Oval 111"/>
                <p:cNvSpPr>
                  <a:spLocks noChangeArrowheads="1"/>
                </p:cNvSpPr>
                <p:nvPr/>
              </p:nvSpPr>
              <p:spPr bwMode="auto">
                <a:xfrm>
                  <a:off x="2040" y="2648"/>
                  <a:ext cx="64" cy="64"/>
                </a:xfrm>
                <a:prstGeom prst="ellipse">
                  <a:avLst/>
                </a:prstGeom>
                <a:solidFill>
                  <a:schemeClr val="accent2"/>
                </a:solidFill>
                <a:ln w="9525">
                  <a:noFill/>
                  <a:miter lim="800000"/>
                  <a:headEnd/>
                  <a:tailEnd/>
                </a:ln>
              </p:spPr>
              <p:txBody>
                <a:bodyPr wrap="none" anchor="ctr"/>
                <a:lstStyle/>
                <a:p>
                  <a:endParaRPr lang="en-US"/>
                </a:p>
              </p:txBody>
            </p:sp>
            <p:sp>
              <p:nvSpPr>
                <p:cNvPr id="7320" name="Oval 112"/>
                <p:cNvSpPr>
                  <a:spLocks noChangeArrowheads="1"/>
                </p:cNvSpPr>
                <p:nvPr/>
              </p:nvSpPr>
              <p:spPr bwMode="auto">
                <a:xfrm>
                  <a:off x="2040" y="2747"/>
                  <a:ext cx="64" cy="64"/>
                </a:xfrm>
                <a:prstGeom prst="ellipse">
                  <a:avLst/>
                </a:prstGeom>
                <a:solidFill>
                  <a:schemeClr val="accent2"/>
                </a:solidFill>
                <a:ln w="9525">
                  <a:noFill/>
                  <a:miter lim="800000"/>
                  <a:headEnd/>
                  <a:tailEnd/>
                </a:ln>
              </p:spPr>
              <p:txBody>
                <a:bodyPr wrap="none" anchor="ctr"/>
                <a:lstStyle/>
                <a:p>
                  <a:endParaRPr lang="en-US"/>
                </a:p>
              </p:txBody>
            </p:sp>
            <p:sp>
              <p:nvSpPr>
                <p:cNvPr id="7321" name="Oval 113"/>
                <p:cNvSpPr>
                  <a:spLocks noChangeArrowheads="1"/>
                </p:cNvSpPr>
                <p:nvPr/>
              </p:nvSpPr>
              <p:spPr bwMode="auto">
                <a:xfrm>
                  <a:off x="2040" y="2846"/>
                  <a:ext cx="64" cy="64"/>
                </a:xfrm>
                <a:prstGeom prst="ellipse">
                  <a:avLst/>
                </a:prstGeom>
                <a:solidFill>
                  <a:schemeClr val="accent2"/>
                </a:solidFill>
                <a:ln w="9525">
                  <a:noFill/>
                  <a:miter lim="800000"/>
                  <a:headEnd/>
                  <a:tailEnd/>
                </a:ln>
              </p:spPr>
              <p:txBody>
                <a:bodyPr wrap="none" anchor="ctr"/>
                <a:lstStyle/>
                <a:p>
                  <a:endParaRPr lang="en-US"/>
                </a:p>
              </p:txBody>
            </p:sp>
            <p:sp>
              <p:nvSpPr>
                <p:cNvPr id="7322" name="Oval 114"/>
                <p:cNvSpPr>
                  <a:spLocks noChangeArrowheads="1"/>
                </p:cNvSpPr>
                <p:nvPr/>
              </p:nvSpPr>
              <p:spPr bwMode="auto">
                <a:xfrm>
                  <a:off x="2040" y="2945"/>
                  <a:ext cx="64" cy="64"/>
                </a:xfrm>
                <a:prstGeom prst="ellipse">
                  <a:avLst/>
                </a:prstGeom>
                <a:solidFill>
                  <a:schemeClr val="accent2"/>
                </a:solidFill>
                <a:ln w="9525">
                  <a:noFill/>
                  <a:miter lim="800000"/>
                  <a:headEnd/>
                  <a:tailEnd/>
                </a:ln>
              </p:spPr>
              <p:txBody>
                <a:bodyPr wrap="none" anchor="ctr"/>
                <a:lstStyle/>
                <a:p>
                  <a:endParaRPr lang="en-US"/>
                </a:p>
              </p:txBody>
            </p:sp>
            <p:sp>
              <p:nvSpPr>
                <p:cNvPr id="7323" name="Oval 115"/>
                <p:cNvSpPr>
                  <a:spLocks noChangeArrowheads="1"/>
                </p:cNvSpPr>
                <p:nvPr/>
              </p:nvSpPr>
              <p:spPr bwMode="auto">
                <a:xfrm>
                  <a:off x="2040" y="3044"/>
                  <a:ext cx="64" cy="64"/>
                </a:xfrm>
                <a:prstGeom prst="ellipse">
                  <a:avLst/>
                </a:prstGeom>
                <a:solidFill>
                  <a:schemeClr val="accent2"/>
                </a:solidFill>
                <a:ln w="9525">
                  <a:noFill/>
                  <a:miter lim="800000"/>
                  <a:headEnd/>
                  <a:tailEnd/>
                </a:ln>
              </p:spPr>
              <p:txBody>
                <a:bodyPr wrap="none" anchor="ctr"/>
                <a:lstStyle/>
                <a:p>
                  <a:endParaRPr lang="en-US"/>
                </a:p>
              </p:txBody>
            </p:sp>
            <p:sp>
              <p:nvSpPr>
                <p:cNvPr id="7324" name="Oval 116"/>
                <p:cNvSpPr>
                  <a:spLocks noChangeArrowheads="1"/>
                </p:cNvSpPr>
                <p:nvPr/>
              </p:nvSpPr>
              <p:spPr bwMode="auto">
                <a:xfrm>
                  <a:off x="2040" y="3144"/>
                  <a:ext cx="64" cy="64"/>
                </a:xfrm>
                <a:prstGeom prst="ellipse">
                  <a:avLst/>
                </a:prstGeom>
                <a:solidFill>
                  <a:schemeClr val="accent2"/>
                </a:solidFill>
                <a:ln w="9525">
                  <a:noFill/>
                  <a:miter lim="800000"/>
                  <a:headEnd/>
                  <a:tailEnd/>
                </a:ln>
              </p:spPr>
              <p:txBody>
                <a:bodyPr wrap="none" anchor="ctr"/>
                <a:lstStyle/>
                <a:p>
                  <a:endParaRPr lang="en-US"/>
                </a:p>
              </p:txBody>
            </p:sp>
            <p:sp>
              <p:nvSpPr>
                <p:cNvPr id="7325" name="Oval 117"/>
                <p:cNvSpPr>
                  <a:spLocks noChangeArrowheads="1"/>
                </p:cNvSpPr>
                <p:nvPr/>
              </p:nvSpPr>
              <p:spPr bwMode="auto">
                <a:xfrm>
                  <a:off x="2040" y="3243"/>
                  <a:ext cx="64" cy="64"/>
                </a:xfrm>
                <a:prstGeom prst="ellipse">
                  <a:avLst/>
                </a:prstGeom>
                <a:solidFill>
                  <a:schemeClr val="accent2"/>
                </a:solidFill>
                <a:ln w="9525">
                  <a:noFill/>
                  <a:miter lim="800000"/>
                  <a:headEnd/>
                  <a:tailEnd/>
                </a:ln>
              </p:spPr>
              <p:txBody>
                <a:bodyPr wrap="none" anchor="ctr"/>
                <a:lstStyle/>
                <a:p>
                  <a:endParaRPr lang="en-US"/>
                </a:p>
              </p:txBody>
            </p:sp>
            <p:sp>
              <p:nvSpPr>
                <p:cNvPr id="7326" name="Oval 118"/>
                <p:cNvSpPr>
                  <a:spLocks noChangeArrowheads="1"/>
                </p:cNvSpPr>
                <p:nvPr/>
              </p:nvSpPr>
              <p:spPr bwMode="auto">
                <a:xfrm>
                  <a:off x="2040" y="3342"/>
                  <a:ext cx="64" cy="64"/>
                </a:xfrm>
                <a:prstGeom prst="ellipse">
                  <a:avLst/>
                </a:prstGeom>
                <a:solidFill>
                  <a:schemeClr val="accent2"/>
                </a:solidFill>
                <a:ln w="9525">
                  <a:noFill/>
                  <a:miter lim="800000"/>
                  <a:headEnd/>
                  <a:tailEnd/>
                </a:ln>
              </p:spPr>
              <p:txBody>
                <a:bodyPr wrap="none" anchor="ctr"/>
                <a:lstStyle/>
                <a:p>
                  <a:endParaRPr lang="en-US"/>
                </a:p>
              </p:txBody>
            </p:sp>
            <p:sp>
              <p:nvSpPr>
                <p:cNvPr id="7327" name="Oval 119"/>
                <p:cNvSpPr>
                  <a:spLocks noChangeArrowheads="1"/>
                </p:cNvSpPr>
                <p:nvPr/>
              </p:nvSpPr>
              <p:spPr bwMode="auto">
                <a:xfrm>
                  <a:off x="2040" y="3441"/>
                  <a:ext cx="64" cy="64"/>
                </a:xfrm>
                <a:prstGeom prst="ellipse">
                  <a:avLst/>
                </a:prstGeom>
                <a:solidFill>
                  <a:schemeClr val="accent2"/>
                </a:solidFill>
                <a:ln w="9525">
                  <a:noFill/>
                  <a:miter lim="800000"/>
                  <a:headEnd/>
                  <a:tailEnd/>
                </a:ln>
              </p:spPr>
              <p:txBody>
                <a:bodyPr wrap="none" anchor="ctr"/>
                <a:lstStyle/>
                <a:p>
                  <a:endParaRPr lang="en-US"/>
                </a:p>
              </p:txBody>
            </p:sp>
            <p:sp>
              <p:nvSpPr>
                <p:cNvPr id="7328" name="Oval 120"/>
                <p:cNvSpPr>
                  <a:spLocks noChangeArrowheads="1"/>
                </p:cNvSpPr>
                <p:nvPr/>
              </p:nvSpPr>
              <p:spPr bwMode="auto">
                <a:xfrm>
                  <a:off x="2040" y="3540"/>
                  <a:ext cx="64" cy="64"/>
                </a:xfrm>
                <a:prstGeom prst="ellipse">
                  <a:avLst/>
                </a:prstGeom>
                <a:solidFill>
                  <a:schemeClr val="accent2"/>
                </a:solidFill>
                <a:ln w="9525">
                  <a:noFill/>
                  <a:miter lim="800000"/>
                  <a:headEnd/>
                  <a:tailEnd/>
                </a:ln>
              </p:spPr>
              <p:txBody>
                <a:bodyPr wrap="none" anchor="ctr"/>
                <a:lstStyle/>
                <a:p>
                  <a:endParaRPr lang="en-US"/>
                </a:p>
              </p:txBody>
            </p:sp>
            <p:sp>
              <p:nvSpPr>
                <p:cNvPr id="7329" name="Oval 121"/>
                <p:cNvSpPr>
                  <a:spLocks noChangeArrowheads="1"/>
                </p:cNvSpPr>
                <p:nvPr/>
              </p:nvSpPr>
              <p:spPr bwMode="auto">
                <a:xfrm>
                  <a:off x="2040" y="3640"/>
                  <a:ext cx="64" cy="64"/>
                </a:xfrm>
                <a:prstGeom prst="ellipse">
                  <a:avLst/>
                </a:prstGeom>
                <a:solidFill>
                  <a:schemeClr val="accent2"/>
                </a:solidFill>
                <a:ln w="9525">
                  <a:noFill/>
                  <a:miter lim="800000"/>
                  <a:headEnd/>
                  <a:tailEnd/>
                </a:ln>
              </p:spPr>
              <p:txBody>
                <a:bodyPr wrap="none" anchor="ctr"/>
                <a:lstStyle/>
                <a:p>
                  <a:endParaRPr lang="en-US"/>
                </a:p>
              </p:txBody>
            </p:sp>
          </p:grpSp>
          <p:grpSp>
            <p:nvGrpSpPr>
              <p:cNvPr id="7247" name="Group 122"/>
              <p:cNvGrpSpPr>
                <a:grpSpLocks/>
              </p:cNvGrpSpPr>
              <p:nvPr/>
            </p:nvGrpSpPr>
            <p:grpSpPr bwMode="auto">
              <a:xfrm>
                <a:off x="2692" y="2632"/>
                <a:ext cx="64" cy="1056"/>
                <a:chOff x="2040" y="2648"/>
                <a:chExt cx="64" cy="1056"/>
              </a:xfrm>
            </p:grpSpPr>
            <p:sp>
              <p:nvSpPr>
                <p:cNvPr id="7308" name="Oval 123"/>
                <p:cNvSpPr>
                  <a:spLocks noChangeArrowheads="1"/>
                </p:cNvSpPr>
                <p:nvPr/>
              </p:nvSpPr>
              <p:spPr bwMode="auto">
                <a:xfrm>
                  <a:off x="2040" y="2648"/>
                  <a:ext cx="64" cy="64"/>
                </a:xfrm>
                <a:prstGeom prst="ellipse">
                  <a:avLst/>
                </a:prstGeom>
                <a:solidFill>
                  <a:schemeClr val="accent2"/>
                </a:solidFill>
                <a:ln w="9525">
                  <a:noFill/>
                  <a:miter lim="800000"/>
                  <a:headEnd/>
                  <a:tailEnd/>
                </a:ln>
              </p:spPr>
              <p:txBody>
                <a:bodyPr wrap="none" anchor="ctr"/>
                <a:lstStyle/>
                <a:p>
                  <a:endParaRPr lang="en-US"/>
                </a:p>
              </p:txBody>
            </p:sp>
            <p:sp>
              <p:nvSpPr>
                <p:cNvPr id="7309" name="Oval 124"/>
                <p:cNvSpPr>
                  <a:spLocks noChangeArrowheads="1"/>
                </p:cNvSpPr>
                <p:nvPr/>
              </p:nvSpPr>
              <p:spPr bwMode="auto">
                <a:xfrm>
                  <a:off x="2040" y="2747"/>
                  <a:ext cx="64" cy="64"/>
                </a:xfrm>
                <a:prstGeom prst="ellipse">
                  <a:avLst/>
                </a:prstGeom>
                <a:solidFill>
                  <a:schemeClr val="accent2"/>
                </a:solidFill>
                <a:ln w="9525">
                  <a:noFill/>
                  <a:miter lim="800000"/>
                  <a:headEnd/>
                  <a:tailEnd/>
                </a:ln>
              </p:spPr>
              <p:txBody>
                <a:bodyPr wrap="none" anchor="ctr"/>
                <a:lstStyle/>
                <a:p>
                  <a:endParaRPr lang="en-US"/>
                </a:p>
              </p:txBody>
            </p:sp>
            <p:sp>
              <p:nvSpPr>
                <p:cNvPr id="7310" name="Oval 125"/>
                <p:cNvSpPr>
                  <a:spLocks noChangeArrowheads="1"/>
                </p:cNvSpPr>
                <p:nvPr/>
              </p:nvSpPr>
              <p:spPr bwMode="auto">
                <a:xfrm>
                  <a:off x="2040" y="2846"/>
                  <a:ext cx="64" cy="64"/>
                </a:xfrm>
                <a:prstGeom prst="ellipse">
                  <a:avLst/>
                </a:prstGeom>
                <a:solidFill>
                  <a:schemeClr val="accent2"/>
                </a:solidFill>
                <a:ln w="9525">
                  <a:noFill/>
                  <a:miter lim="800000"/>
                  <a:headEnd/>
                  <a:tailEnd/>
                </a:ln>
              </p:spPr>
              <p:txBody>
                <a:bodyPr wrap="none" anchor="ctr"/>
                <a:lstStyle/>
                <a:p>
                  <a:endParaRPr lang="en-US"/>
                </a:p>
              </p:txBody>
            </p:sp>
            <p:sp>
              <p:nvSpPr>
                <p:cNvPr id="7311" name="Oval 126"/>
                <p:cNvSpPr>
                  <a:spLocks noChangeArrowheads="1"/>
                </p:cNvSpPr>
                <p:nvPr/>
              </p:nvSpPr>
              <p:spPr bwMode="auto">
                <a:xfrm>
                  <a:off x="2040" y="2945"/>
                  <a:ext cx="64" cy="64"/>
                </a:xfrm>
                <a:prstGeom prst="ellipse">
                  <a:avLst/>
                </a:prstGeom>
                <a:solidFill>
                  <a:schemeClr val="accent2"/>
                </a:solidFill>
                <a:ln w="9525">
                  <a:noFill/>
                  <a:miter lim="800000"/>
                  <a:headEnd/>
                  <a:tailEnd/>
                </a:ln>
              </p:spPr>
              <p:txBody>
                <a:bodyPr wrap="none" anchor="ctr"/>
                <a:lstStyle/>
                <a:p>
                  <a:endParaRPr lang="en-US"/>
                </a:p>
              </p:txBody>
            </p:sp>
            <p:sp>
              <p:nvSpPr>
                <p:cNvPr id="7312" name="Oval 127"/>
                <p:cNvSpPr>
                  <a:spLocks noChangeArrowheads="1"/>
                </p:cNvSpPr>
                <p:nvPr/>
              </p:nvSpPr>
              <p:spPr bwMode="auto">
                <a:xfrm>
                  <a:off x="2040" y="3044"/>
                  <a:ext cx="64" cy="64"/>
                </a:xfrm>
                <a:prstGeom prst="ellipse">
                  <a:avLst/>
                </a:prstGeom>
                <a:solidFill>
                  <a:schemeClr val="accent2"/>
                </a:solidFill>
                <a:ln w="9525">
                  <a:noFill/>
                  <a:miter lim="800000"/>
                  <a:headEnd/>
                  <a:tailEnd/>
                </a:ln>
              </p:spPr>
              <p:txBody>
                <a:bodyPr wrap="none" anchor="ctr"/>
                <a:lstStyle/>
                <a:p>
                  <a:endParaRPr lang="en-US"/>
                </a:p>
              </p:txBody>
            </p:sp>
            <p:sp>
              <p:nvSpPr>
                <p:cNvPr id="7313" name="Oval 128"/>
                <p:cNvSpPr>
                  <a:spLocks noChangeArrowheads="1"/>
                </p:cNvSpPr>
                <p:nvPr/>
              </p:nvSpPr>
              <p:spPr bwMode="auto">
                <a:xfrm>
                  <a:off x="2040" y="3144"/>
                  <a:ext cx="64" cy="64"/>
                </a:xfrm>
                <a:prstGeom prst="ellipse">
                  <a:avLst/>
                </a:prstGeom>
                <a:solidFill>
                  <a:schemeClr val="accent2"/>
                </a:solidFill>
                <a:ln w="9525">
                  <a:noFill/>
                  <a:miter lim="800000"/>
                  <a:headEnd/>
                  <a:tailEnd/>
                </a:ln>
              </p:spPr>
              <p:txBody>
                <a:bodyPr wrap="none" anchor="ctr"/>
                <a:lstStyle/>
                <a:p>
                  <a:endParaRPr lang="en-US"/>
                </a:p>
              </p:txBody>
            </p:sp>
            <p:sp>
              <p:nvSpPr>
                <p:cNvPr id="7314" name="Oval 129"/>
                <p:cNvSpPr>
                  <a:spLocks noChangeArrowheads="1"/>
                </p:cNvSpPr>
                <p:nvPr/>
              </p:nvSpPr>
              <p:spPr bwMode="auto">
                <a:xfrm>
                  <a:off x="2040" y="3243"/>
                  <a:ext cx="64" cy="64"/>
                </a:xfrm>
                <a:prstGeom prst="ellipse">
                  <a:avLst/>
                </a:prstGeom>
                <a:solidFill>
                  <a:schemeClr val="accent2"/>
                </a:solidFill>
                <a:ln w="9525">
                  <a:noFill/>
                  <a:miter lim="800000"/>
                  <a:headEnd/>
                  <a:tailEnd/>
                </a:ln>
              </p:spPr>
              <p:txBody>
                <a:bodyPr wrap="none" anchor="ctr"/>
                <a:lstStyle/>
                <a:p>
                  <a:endParaRPr lang="en-US"/>
                </a:p>
              </p:txBody>
            </p:sp>
            <p:sp>
              <p:nvSpPr>
                <p:cNvPr id="7315" name="Oval 130"/>
                <p:cNvSpPr>
                  <a:spLocks noChangeArrowheads="1"/>
                </p:cNvSpPr>
                <p:nvPr/>
              </p:nvSpPr>
              <p:spPr bwMode="auto">
                <a:xfrm>
                  <a:off x="2040" y="3342"/>
                  <a:ext cx="64" cy="64"/>
                </a:xfrm>
                <a:prstGeom prst="ellipse">
                  <a:avLst/>
                </a:prstGeom>
                <a:solidFill>
                  <a:schemeClr val="accent2"/>
                </a:solidFill>
                <a:ln w="9525">
                  <a:noFill/>
                  <a:miter lim="800000"/>
                  <a:headEnd/>
                  <a:tailEnd/>
                </a:ln>
              </p:spPr>
              <p:txBody>
                <a:bodyPr wrap="none" anchor="ctr"/>
                <a:lstStyle/>
                <a:p>
                  <a:endParaRPr lang="en-US"/>
                </a:p>
              </p:txBody>
            </p:sp>
            <p:sp>
              <p:nvSpPr>
                <p:cNvPr id="7316" name="Oval 131"/>
                <p:cNvSpPr>
                  <a:spLocks noChangeArrowheads="1"/>
                </p:cNvSpPr>
                <p:nvPr/>
              </p:nvSpPr>
              <p:spPr bwMode="auto">
                <a:xfrm>
                  <a:off x="2040" y="3441"/>
                  <a:ext cx="64" cy="64"/>
                </a:xfrm>
                <a:prstGeom prst="ellipse">
                  <a:avLst/>
                </a:prstGeom>
                <a:solidFill>
                  <a:schemeClr val="accent2"/>
                </a:solidFill>
                <a:ln w="9525">
                  <a:noFill/>
                  <a:miter lim="800000"/>
                  <a:headEnd/>
                  <a:tailEnd/>
                </a:ln>
              </p:spPr>
              <p:txBody>
                <a:bodyPr wrap="none" anchor="ctr"/>
                <a:lstStyle/>
                <a:p>
                  <a:endParaRPr lang="en-US"/>
                </a:p>
              </p:txBody>
            </p:sp>
            <p:sp>
              <p:nvSpPr>
                <p:cNvPr id="7317" name="Oval 132"/>
                <p:cNvSpPr>
                  <a:spLocks noChangeArrowheads="1"/>
                </p:cNvSpPr>
                <p:nvPr/>
              </p:nvSpPr>
              <p:spPr bwMode="auto">
                <a:xfrm>
                  <a:off x="2040" y="3540"/>
                  <a:ext cx="64" cy="64"/>
                </a:xfrm>
                <a:prstGeom prst="ellipse">
                  <a:avLst/>
                </a:prstGeom>
                <a:solidFill>
                  <a:schemeClr val="accent2"/>
                </a:solidFill>
                <a:ln w="9525">
                  <a:noFill/>
                  <a:miter lim="800000"/>
                  <a:headEnd/>
                  <a:tailEnd/>
                </a:ln>
              </p:spPr>
              <p:txBody>
                <a:bodyPr wrap="none" anchor="ctr"/>
                <a:lstStyle/>
                <a:p>
                  <a:endParaRPr lang="en-US"/>
                </a:p>
              </p:txBody>
            </p:sp>
            <p:sp>
              <p:nvSpPr>
                <p:cNvPr id="7318" name="Oval 133"/>
                <p:cNvSpPr>
                  <a:spLocks noChangeArrowheads="1"/>
                </p:cNvSpPr>
                <p:nvPr/>
              </p:nvSpPr>
              <p:spPr bwMode="auto">
                <a:xfrm>
                  <a:off x="2040" y="3640"/>
                  <a:ext cx="64" cy="64"/>
                </a:xfrm>
                <a:prstGeom prst="ellipse">
                  <a:avLst/>
                </a:prstGeom>
                <a:solidFill>
                  <a:schemeClr val="accent2"/>
                </a:solidFill>
                <a:ln w="9525">
                  <a:noFill/>
                  <a:miter lim="800000"/>
                  <a:headEnd/>
                  <a:tailEnd/>
                </a:ln>
              </p:spPr>
              <p:txBody>
                <a:bodyPr wrap="none" anchor="ctr"/>
                <a:lstStyle/>
                <a:p>
                  <a:endParaRPr lang="en-US"/>
                </a:p>
              </p:txBody>
            </p:sp>
          </p:grpSp>
          <p:grpSp>
            <p:nvGrpSpPr>
              <p:cNvPr id="7248" name="Group 134"/>
              <p:cNvGrpSpPr>
                <a:grpSpLocks/>
              </p:cNvGrpSpPr>
              <p:nvPr/>
            </p:nvGrpSpPr>
            <p:grpSpPr bwMode="auto">
              <a:xfrm>
                <a:off x="2790" y="2632"/>
                <a:ext cx="64" cy="1056"/>
                <a:chOff x="2040" y="2648"/>
                <a:chExt cx="64" cy="1056"/>
              </a:xfrm>
            </p:grpSpPr>
            <p:sp>
              <p:nvSpPr>
                <p:cNvPr id="7297" name="Oval 135"/>
                <p:cNvSpPr>
                  <a:spLocks noChangeArrowheads="1"/>
                </p:cNvSpPr>
                <p:nvPr/>
              </p:nvSpPr>
              <p:spPr bwMode="auto">
                <a:xfrm>
                  <a:off x="2040" y="2648"/>
                  <a:ext cx="64" cy="64"/>
                </a:xfrm>
                <a:prstGeom prst="ellipse">
                  <a:avLst/>
                </a:prstGeom>
                <a:solidFill>
                  <a:schemeClr val="accent2"/>
                </a:solidFill>
                <a:ln w="9525">
                  <a:noFill/>
                  <a:miter lim="800000"/>
                  <a:headEnd/>
                  <a:tailEnd/>
                </a:ln>
              </p:spPr>
              <p:txBody>
                <a:bodyPr wrap="none" anchor="ctr"/>
                <a:lstStyle/>
                <a:p>
                  <a:endParaRPr lang="en-US"/>
                </a:p>
              </p:txBody>
            </p:sp>
            <p:sp>
              <p:nvSpPr>
                <p:cNvPr id="7298" name="Oval 136"/>
                <p:cNvSpPr>
                  <a:spLocks noChangeArrowheads="1"/>
                </p:cNvSpPr>
                <p:nvPr/>
              </p:nvSpPr>
              <p:spPr bwMode="auto">
                <a:xfrm>
                  <a:off x="2040" y="2747"/>
                  <a:ext cx="64" cy="64"/>
                </a:xfrm>
                <a:prstGeom prst="ellipse">
                  <a:avLst/>
                </a:prstGeom>
                <a:solidFill>
                  <a:schemeClr val="accent2"/>
                </a:solidFill>
                <a:ln w="9525">
                  <a:noFill/>
                  <a:miter lim="800000"/>
                  <a:headEnd/>
                  <a:tailEnd/>
                </a:ln>
              </p:spPr>
              <p:txBody>
                <a:bodyPr wrap="none" anchor="ctr"/>
                <a:lstStyle/>
                <a:p>
                  <a:endParaRPr lang="en-US"/>
                </a:p>
              </p:txBody>
            </p:sp>
            <p:sp>
              <p:nvSpPr>
                <p:cNvPr id="7299" name="Oval 137"/>
                <p:cNvSpPr>
                  <a:spLocks noChangeArrowheads="1"/>
                </p:cNvSpPr>
                <p:nvPr/>
              </p:nvSpPr>
              <p:spPr bwMode="auto">
                <a:xfrm>
                  <a:off x="2040" y="2846"/>
                  <a:ext cx="64" cy="64"/>
                </a:xfrm>
                <a:prstGeom prst="ellipse">
                  <a:avLst/>
                </a:prstGeom>
                <a:solidFill>
                  <a:schemeClr val="accent2"/>
                </a:solidFill>
                <a:ln w="9525">
                  <a:noFill/>
                  <a:miter lim="800000"/>
                  <a:headEnd/>
                  <a:tailEnd/>
                </a:ln>
              </p:spPr>
              <p:txBody>
                <a:bodyPr wrap="none" anchor="ctr"/>
                <a:lstStyle/>
                <a:p>
                  <a:endParaRPr lang="en-US"/>
                </a:p>
              </p:txBody>
            </p:sp>
            <p:sp>
              <p:nvSpPr>
                <p:cNvPr id="7300" name="Oval 138"/>
                <p:cNvSpPr>
                  <a:spLocks noChangeArrowheads="1"/>
                </p:cNvSpPr>
                <p:nvPr/>
              </p:nvSpPr>
              <p:spPr bwMode="auto">
                <a:xfrm>
                  <a:off x="2040" y="2945"/>
                  <a:ext cx="64" cy="64"/>
                </a:xfrm>
                <a:prstGeom prst="ellipse">
                  <a:avLst/>
                </a:prstGeom>
                <a:solidFill>
                  <a:schemeClr val="accent2"/>
                </a:solidFill>
                <a:ln w="9525">
                  <a:noFill/>
                  <a:miter lim="800000"/>
                  <a:headEnd/>
                  <a:tailEnd/>
                </a:ln>
              </p:spPr>
              <p:txBody>
                <a:bodyPr wrap="none" anchor="ctr"/>
                <a:lstStyle/>
                <a:p>
                  <a:endParaRPr lang="en-US"/>
                </a:p>
              </p:txBody>
            </p:sp>
            <p:sp>
              <p:nvSpPr>
                <p:cNvPr id="7301" name="Oval 139"/>
                <p:cNvSpPr>
                  <a:spLocks noChangeArrowheads="1"/>
                </p:cNvSpPr>
                <p:nvPr/>
              </p:nvSpPr>
              <p:spPr bwMode="auto">
                <a:xfrm>
                  <a:off x="2040" y="3044"/>
                  <a:ext cx="64" cy="64"/>
                </a:xfrm>
                <a:prstGeom prst="ellipse">
                  <a:avLst/>
                </a:prstGeom>
                <a:solidFill>
                  <a:schemeClr val="accent2"/>
                </a:solidFill>
                <a:ln w="9525">
                  <a:noFill/>
                  <a:miter lim="800000"/>
                  <a:headEnd/>
                  <a:tailEnd/>
                </a:ln>
              </p:spPr>
              <p:txBody>
                <a:bodyPr wrap="none" anchor="ctr"/>
                <a:lstStyle/>
                <a:p>
                  <a:endParaRPr lang="en-US"/>
                </a:p>
              </p:txBody>
            </p:sp>
            <p:sp>
              <p:nvSpPr>
                <p:cNvPr id="7302" name="Oval 140"/>
                <p:cNvSpPr>
                  <a:spLocks noChangeArrowheads="1"/>
                </p:cNvSpPr>
                <p:nvPr/>
              </p:nvSpPr>
              <p:spPr bwMode="auto">
                <a:xfrm>
                  <a:off x="2040" y="3144"/>
                  <a:ext cx="64" cy="64"/>
                </a:xfrm>
                <a:prstGeom prst="ellipse">
                  <a:avLst/>
                </a:prstGeom>
                <a:solidFill>
                  <a:schemeClr val="accent2"/>
                </a:solidFill>
                <a:ln w="9525">
                  <a:noFill/>
                  <a:miter lim="800000"/>
                  <a:headEnd/>
                  <a:tailEnd/>
                </a:ln>
              </p:spPr>
              <p:txBody>
                <a:bodyPr wrap="none" anchor="ctr"/>
                <a:lstStyle/>
                <a:p>
                  <a:endParaRPr lang="en-US"/>
                </a:p>
              </p:txBody>
            </p:sp>
            <p:sp>
              <p:nvSpPr>
                <p:cNvPr id="7303" name="Oval 141"/>
                <p:cNvSpPr>
                  <a:spLocks noChangeArrowheads="1"/>
                </p:cNvSpPr>
                <p:nvPr/>
              </p:nvSpPr>
              <p:spPr bwMode="auto">
                <a:xfrm>
                  <a:off x="2040" y="3243"/>
                  <a:ext cx="64" cy="64"/>
                </a:xfrm>
                <a:prstGeom prst="ellipse">
                  <a:avLst/>
                </a:prstGeom>
                <a:solidFill>
                  <a:schemeClr val="accent2"/>
                </a:solidFill>
                <a:ln w="9525">
                  <a:noFill/>
                  <a:miter lim="800000"/>
                  <a:headEnd/>
                  <a:tailEnd/>
                </a:ln>
              </p:spPr>
              <p:txBody>
                <a:bodyPr wrap="none" anchor="ctr"/>
                <a:lstStyle/>
                <a:p>
                  <a:endParaRPr lang="en-US"/>
                </a:p>
              </p:txBody>
            </p:sp>
            <p:sp>
              <p:nvSpPr>
                <p:cNvPr id="7304" name="Oval 142"/>
                <p:cNvSpPr>
                  <a:spLocks noChangeArrowheads="1"/>
                </p:cNvSpPr>
                <p:nvPr/>
              </p:nvSpPr>
              <p:spPr bwMode="auto">
                <a:xfrm>
                  <a:off x="2040" y="3342"/>
                  <a:ext cx="64" cy="64"/>
                </a:xfrm>
                <a:prstGeom prst="ellipse">
                  <a:avLst/>
                </a:prstGeom>
                <a:solidFill>
                  <a:schemeClr val="accent2"/>
                </a:solidFill>
                <a:ln w="9525">
                  <a:noFill/>
                  <a:miter lim="800000"/>
                  <a:headEnd/>
                  <a:tailEnd/>
                </a:ln>
              </p:spPr>
              <p:txBody>
                <a:bodyPr wrap="none" anchor="ctr"/>
                <a:lstStyle/>
                <a:p>
                  <a:endParaRPr lang="en-US"/>
                </a:p>
              </p:txBody>
            </p:sp>
            <p:sp>
              <p:nvSpPr>
                <p:cNvPr id="7305" name="Oval 143"/>
                <p:cNvSpPr>
                  <a:spLocks noChangeArrowheads="1"/>
                </p:cNvSpPr>
                <p:nvPr/>
              </p:nvSpPr>
              <p:spPr bwMode="auto">
                <a:xfrm>
                  <a:off x="2040" y="3441"/>
                  <a:ext cx="64" cy="64"/>
                </a:xfrm>
                <a:prstGeom prst="ellipse">
                  <a:avLst/>
                </a:prstGeom>
                <a:solidFill>
                  <a:schemeClr val="accent2"/>
                </a:solidFill>
                <a:ln w="9525">
                  <a:noFill/>
                  <a:miter lim="800000"/>
                  <a:headEnd/>
                  <a:tailEnd/>
                </a:ln>
              </p:spPr>
              <p:txBody>
                <a:bodyPr wrap="none" anchor="ctr"/>
                <a:lstStyle/>
                <a:p>
                  <a:endParaRPr lang="en-US"/>
                </a:p>
              </p:txBody>
            </p:sp>
            <p:sp>
              <p:nvSpPr>
                <p:cNvPr id="7306" name="Oval 144"/>
                <p:cNvSpPr>
                  <a:spLocks noChangeArrowheads="1"/>
                </p:cNvSpPr>
                <p:nvPr/>
              </p:nvSpPr>
              <p:spPr bwMode="auto">
                <a:xfrm>
                  <a:off x="2040" y="3540"/>
                  <a:ext cx="64" cy="64"/>
                </a:xfrm>
                <a:prstGeom prst="ellipse">
                  <a:avLst/>
                </a:prstGeom>
                <a:solidFill>
                  <a:schemeClr val="accent2"/>
                </a:solidFill>
                <a:ln w="9525">
                  <a:noFill/>
                  <a:miter lim="800000"/>
                  <a:headEnd/>
                  <a:tailEnd/>
                </a:ln>
              </p:spPr>
              <p:txBody>
                <a:bodyPr wrap="none" anchor="ctr"/>
                <a:lstStyle/>
                <a:p>
                  <a:endParaRPr lang="en-US"/>
                </a:p>
              </p:txBody>
            </p:sp>
            <p:sp>
              <p:nvSpPr>
                <p:cNvPr id="7307" name="Oval 145"/>
                <p:cNvSpPr>
                  <a:spLocks noChangeArrowheads="1"/>
                </p:cNvSpPr>
                <p:nvPr/>
              </p:nvSpPr>
              <p:spPr bwMode="auto">
                <a:xfrm>
                  <a:off x="2040" y="3640"/>
                  <a:ext cx="64" cy="64"/>
                </a:xfrm>
                <a:prstGeom prst="ellipse">
                  <a:avLst/>
                </a:prstGeom>
                <a:solidFill>
                  <a:schemeClr val="accent2"/>
                </a:solidFill>
                <a:ln w="9525">
                  <a:noFill/>
                  <a:miter lim="800000"/>
                  <a:headEnd/>
                  <a:tailEnd/>
                </a:ln>
              </p:spPr>
              <p:txBody>
                <a:bodyPr wrap="none" anchor="ctr"/>
                <a:lstStyle/>
                <a:p>
                  <a:endParaRPr lang="en-US"/>
                </a:p>
              </p:txBody>
            </p:sp>
          </p:grpSp>
          <p:grpSp>
            <p:nvGrpSpPr>
              <p:cNvPr id="7249" name="Group 146"/>
              <p:cNvGrpSpPr>
                <a:grpSpLocks/>
              </p:cNvGrpSpPr>
              <p:nvPr/>
            </p:nvGrpSpPr>
            <p:grpSpPr bwMode="auto">
              <a:xfrm>
                <a:off x="2888" y="2632"/>
                <a:ext cx="64" cy="1056"/>
                <a:chOff x="2040" y="2648"/>
                <a:chExt cx="64" cy="1056"/>
              </a:xfrm>
            </p:grpSpPr>
            <p:sp>
              <p:nvSpPr>
                <p:cNvPr id="7286" name="Oval 147"/>
                <p:cNvSpPr>
                  <a:spLocks noChangeArrowheads="1"/>
                </p:cNvSpPr>
                <p:nvPr/>
              </p:nvSpPr>
              <p:spPr bwMode="auto">
                <a:xfrm>
                  <a:off x="2040" y="2648"/>
                  <a:ext cx="64" cy="64"/>
                </a:xfrm>
                <a:prstGeom prst="ellipse">
                  <a:avLst/>
                </a:prstGeom>
                <a:solidFill>
                  <a:schemeClr val="accent2"/>
                </a:solidFill>
                <a:ln w="9525">
                  <a:noFill/>
                  <a:miter lim="800000"/>
                  <a:headEnd/>
                  <a:tailEnd/>
                </a:ln>
              </p:spPr>
              <p:txBody>
                <a:bodyPr wrap="none" anchor="ctr"/>
                <a:lstStyle/>
                <a:p>
                  <a:endParaRPr lang="en-US"/>
                </a:p>
              </p:txBody>
            </p:sp>
            <p:sp>
              <p:nvSpPr>
                <p:cNvPr id="7287" name="Oval 148"/>
                <p:cNvSpPr>
                  <a:spLocks noChangeArrowheads="1"/>
                </p:cNvSpPr>
                <p:nvPr/>
              </p:nvSpPr>
              <p:spPr bwMode="auto">
                <a:xfrm>
                  <a:off x="2040" y="2747"/>
                  <a:ext cx="64" cy="64"/>
                </a:xfrm>
                <a:prstGeom prst="ellipse">
                  <a:avLst/>
                </a:prstGeom>
                <a:solidFill>
                  <a:schemeClr val="accent2"/>
                </a:solidFill>
                <a:ln w="9525">
                  <a:noFill/>
                  <a:miter lim="800000"/>
                  <a:headEnd/>
                  <a:tailEnd/>
                </a:ln>
              </p:spPr>
              <p:txBody>
                <a:bodyPr wrap="none" anchor="ctr"/>
                <a:lstStyle/>
                <a:p>
                  <a:endParaRPr lang="en-US"/>
                </a:p>
              </p:txBody>
            </p:sp>
            <p:sp>
              <p:nvSpPr>
                <p:cNvPr id="7288" name="Oval 149"/>
                <p:cNvSpPr>
                  <a:spLocks noChangeArrowheads="1"/>
                </p:cNvSpPr>
                <p:nvPr/>
              </p:nvSpPr>
              <p:spPr bwMode="auto">
                <a:xfrm>
                  <a:off x="2040" y="2846"/>
                  <a:ext cx="64" cy="64"/>
                </a:xfrm>
                <a:prstGeom prst="ellipse">
                  <a:avLst/>
                </a:prstGeom>
                <a:solidFill>
                  <a:schemeClr val="accent2"/>
                </a:solidFill>
                <a:ln w="9525">
                  <a:noFill/>
                  <a:miter lim="800000"/>
                  <a:headEnd/>
                  <a:tailEnd/>
                </a:ln>
              </p:spPr>
              <p:txBody>
                <a:bodyPr wrap="none" anchor="ctr"/>
                <a:lstStyle/>
                <a:p>
                  <a:endParaRPr lang="en-US"/>
                </a:p>
              </p:txBody>
            </p:sp>
            <p:sp>
              <p:nvSpPr>
                <p:cNvPr id="7289" name="Oval 150"/>
                <p:cNvSpPr>
                  <a:spLocks noChangeArrowheads="1"/>
                </p:cNvSpPr>
                <p:nvPr/>
              </p:nvSpPr>
              <p:spPr bwMode="auto">
                <a:xfrm>
                  <a:off x="2040" y="2945"/>
                  <a:ext cx="64" cy="64"/>
                </a:xfrm>
                <a:prstGeom prst="ellipse">
                  <a:avLst/>
                </a:prstGeom>
                <a:solidFill>
                  <a:schemeClr val="accent2"/>
                </a:solidFill>
                <a:ln w="9525">
                  <a:noFill/>
                  <a:miter lim="800000"/>
                  <a:headEnd/>
                  <a:tailEnd/>
                </a:ln>
              </p:spPr>
              <p:txBody>
                <a:bodyPr wrap="none" anchor="ctr"/>
                <a:lstStyle/>
                <a:p>
                  <a:endParaRPr lang="en-US"/>
                </a:p>
              </p:txBody>
            </p:sp>
            <p:sp>
              <p:nvSpPr>
                <p:cNvPr id="7290" name="Oval 151"/>
                <p:cNvSpPr>
                  <a:spLocks noChangeArrowheads="1"/>
                </p:cNvSpPr>
                <p:nvPr/>
              </p:nvSpPr>
              <p:spPr bwMode="auto">
                <a:xfrm>
                  <a:off x="2040" y="3044"/>
                  <a:ext cx="64" cy="64"/>
                </a:xfrm>
                <a:prstGeom prst="ellipse">
                  <a:avLst/>
                </a:prstGeom>
                <a:solidFill>
                  <a:schemeClr val="accent2"/>
                </a:solidFill>
                <a:ln w="9525">
                  <a:noFill/>
                  <a:miter lim="800000"/>
                  <a:headEnd/>
                  <a:tailEnd/>
                </a:ln>
              </p:spPr>
              <p:txBody>
                <a:bodyPr wrap="none" anchor="ctr"/>
                <a:lstStyle/>
                <a:p>
                  <a:endParaRPr lang="en-US"/>
                </a:p>
              </p:txBody>
            </p:sp>
            <p:sp>
              <p:nvSpPr>
                <p:cNvPr id="7291" name="Oval 152"/>
                <p:cNvSpPr>
                  <a:spLocks noChangeArrowheads="1"/>
                </p:cNvSpPr>
                <p:nvPr/>
              </p:nvSpPr>
              <p:spPr bwMode="auto">
                <a:xfrm>
                  <a:off x="2040" y="3144"/>
                  <a:ext cx="64" cy="64"/>
                </a:xfrm>
                <a:prstGeom prst="ellipse">
                  <a:avLst/>
                </a:prstGeom>
                <a:solidFill>
                  <a:schemeClr val="accent2"/>
                </a:solidFill>
                <a:ln w="9525">
                  <a:noFill/>
                  <a:miter lim="800000"/>
                  <a:headEnd/>
                  <a:tailEnd/>
                </a:ln>
              </p:spPr>
              <p:txBody>
                <a:bodyPr wrap="none" anchor="ctr"/>
                <a:lstStyle/>
                <a:p>
                  <a:endParaRPr lang="en-US"/>
                </a:p>
              </p:txBody>
            </p:sp>
            <p:sp>
              <p:nvSpPr>
                <p:cNvPr id="7292" name="Oval 153"/>
                <p:cNvSpPr>
                  <a:spLocks noChangeArrowheads="1"/>
                </p:cNvSpPr>
                <p:nvPr/>
              </p:nvSpPr>
              <p:spPr bwMode="auto">
                <a:xfrm>
                  <a:off x="2040" y="3243"/>
                  <a:ext cx="64" cy="64"/>
                </a:xfrm>
                <a:prstGeom prst="ellipse">
                  <a:avLst/>
                </a:prstGeom>
                <a:solidFill>
                  <a:schemeClr val="accent2"/>
                </a:solidFill>
                <a:ln w="9525">
                  <a:noFill/>
                  <a:miter lim="800000"/>
                  <a:headEnd/>
                  <a:tailEnd/>
                </a:ln>
              </p:spPr>
              <p:txBody>
                <a:bodyPr wrap="none" anchor="ctr"/>
                <a:lstStyle/>
                <a:p>
                  <a:endParaRPr lang="en-US"/>
                </a:p>
              </p:txBody>
            </p:sp>
            <p:sp>
              <p:nvSpPr>
                <p:cNvPr id="7293" name="Oval 154"/>
                <p:cNvSpPr>
                  <a:spLocks noChangeArrowheads="1"/>
                </p:cNvSpPr>
                <p:nvPr/>
              </p:nvSpPr>
              <p:spPr bwMode="auto">
                <a:xfrm>
                  <a:off x="2040" y="3342"/>
                  <a:ext cx="64" cy="64"/>
                </a:xfrm>
                <a:prstGeom prst="ellipse">
                  <a:avLst/>
                </a:prstGeom>
                <a:solidFill>
                  <a:schemeClr val="accent2"/>
                </a:solidFill>
                <a:ln w="9525">
                  <a:noFill/>
                  <a:miter lim="800000"/>
                  <a:headEnd/>
                  <a:tailEnd/>
                </a:ln>
              </p:spPr>
              <p:txBody>
                <a:bodyPr wrap="none" anchor="ctr"/>
                <a:lstStyle/>
                <a:p>
                  <a:endParaRPr lang="en-US"/>
                </a:p>
              </p:txBody>
            </p:sp>
            <p:sp>
              <p:nvSpPr>
                <p:cNvPr id="7294" name="Oval 155"/>
                <p:cNvSpPr>
                  <a:spLocks noChangeArrowheads="1"/>
                </p:cNvSpPr>
                <p:nvPr/>
              </p:nvSpPr>
              <p:spPr bwMode="auto">
                <a:xfrm>
                  <a:off x="2040" y="3441"/>
                  <a:ext cx="64" cy="64"/>
                </a:xfrm>
                <a:prstGeom prst="ellipse">
                  <a:avLst/>
                </a:prstGeom>
                <a:solidFill>
                  <a:schemeClr val="accent2"/>
                </a:solidFill>
                <a:ln w="9525">
                  <a:noFill/>
                  <a:miter lim="800000"/>
                  <a:headEnd/>
                  <a:tailEnd/>
                </a:ln>
              </p:spPr>
              <p:txBody>
                <a:bodyPr wrap="none" anchor="ctr"/>
                <a:lstStyle/>
                <a:p>
                  <a:endParaRPr lang="en-US"/>
                </a:p>
              </p:txBody>
            </p:sp>
            <p:sp>
              <p:nvSpPr>
                <p:cNvPr id="7295" name="Oval 156"/>
                <p:cNvSpPr>
                  <a:spLocks noChangeArrowheads="1"/>
                </p:cNvSpPr>
                <p:nvPr/>
              </p:nvSpPr>
              <p:spPr bwMode="auto">
                <a:xfrm>
                  <a:off x="2040" y="3540"/>
                  <a:ext cx="64" cy="64"/>
                </a:xfrm>
                <a:prstGeom prst="ellipse">
                  <a:avLst/>
                </a:prstGeom>
                <a:solidFill>
                  <a:schemeClr val="accent2"/>
                </a:solidFill>
                <a:ln w="9525">
                  <a:noFill/>
                  <a:miter lim="800000"/>
                  <a:headEnd/>
                  <a:tailEnd/>
                </a:ln>
              </p:spPr>
              <p:txBody>
                <a:bodyPr wrap="none" anchor="ctr"/>
                <a:lstStyle/>
                <a:p>
                  <a:endParaRPr lang="en-US"/>
                </a:p>
              </p:txBody>
            </p:sp>
            <p:sp>
              <p:nvSpPr>
                <p:cNvPr id="7296" name="Oval 157"/>
                <p:cNvSpPr>
                  <a:spLocks noChangeArrowheads="1"/>
                </p:cNvSpPr>
                <p:nvPr/>
              </p:nvSpPr>
              <p:spPr bwMode="auto">
                <a:xfrm>
                  <a:off x="2040" y="3640"/>
                  <a:ext cx="64" cy="64"/>
                </a:xfrm>
                <a:prstGeom prst="ellipse">
                  <a:avLst/>
                </a:prstGeom>
                <a:solidFill>
                  <a:schemeClr val="accent2"/>
                </a:solidFill>
                <a:ln w="9525">
                  <a:noFill/>
                  <a:miter lim="800000"/>
                  <a:headEnd/>
                  <a:tailEnd/>
                </a:ln>
              </p:spPr>
              <p:txBody>
                <a:bodyPr wrap="none" anchor="ctr"/>
                <a:lstStyle/>
                <a:p>
                  <a:endParaRPr lang="en-US"/>
                </a:p>
              </p:txBody>
            </p:sp>
          </p:grpSp>
          <p:grpSp>
            <p:nvGrpSpPr>
              <p:cNvPr id="7250" name="Group 158"/>
              <p:cNvGrpSpPr>
                <a:grpSpLocks/>
              </p:cNvGrpSpPr>
              <p:nvPr/>
            </p:nvGrpSpPr>
            <p:grpSpPr bwMode="auto">
              <a:xfrm>
                <a:off x="2987" y="2632"/>
                <a:ext cx="64" cy="1056"/>
                <a:chOff x="2040" y="2648"/>
                <a:chExt cx="64" cy="1056"/>
              </a:xfrm>
            </p:grpSpPr>
            <p:sp>
              <p:nvSpPr>
                <p:cNvPr id="7275" name="Oval 159"/>
                <p:cNvSpPr>
                  <a:spLocks noChangeArrowheads="1"/>
                </p:cNvSpPr>
                <p:nvPr/>
              </p:nvSpPr>
              <p:spPr bwMode="auto">
                <a:xfrm>
                  <a:off x="2040" y="2648"/>
                  <a:ext cx="64" cy="64"/>
                </a:xfrm>
                <a:prstGeom prst="ellipse">
                  <a:avLst/>
                </a:prstGeom>
                <a:solidFill>
                  <a:schemeClr val="accent2"/>
                </a:solidFill>
                <a:ln w="9525">
                  <a:noFill/>
                  <a:miter lim="800000"/>
                  <a:headEnd/>
                  <a:tailEnd/>
                </a:ln>
              </p:spPr>
              <p:txBody>
                <a:bodyPr wrap="none" anchor="ctr"/>
                <a:lstStyle/>
                <a:p>
                  <a:endParaRPr lang="en-US"/>
                </a:p>
              </p:txBody>
            </p:sp>
            <p:sp>
              <p:nvSpPr>
                <p:cNvPr id="7276" name="Oval 160"/>
                <p:cNvSpPr>
                  <a:spLocks noChangeArrowheads="1"/>
                </p:cNvSpPr>
                <p:nvPr/>
              </p:nvSpPr>
              <p:spPr bwMode="auto">
                <a:xfrm>
                  <a:off x="2040" y="2747"/>
                  <a:ext cx="64" cy="64"/>
                </a:xfrm>
                <a:prstGeom prst="ellipse">
                  <a:avLst/>
                </a:prstGeom>
                <a:solidFill>
                  <a:schemeClr val="accent2"/>
                </a:solidFill>
                <a:ln w="9525">
                  <a:noFill/>
                  <a:miter lim="800000"/>
                  <a:headEnd/>
                  <a:tailEnd/>
                </a:ln>
              </p:spPr>
              <p:txBody>
                <a:bodyPr wrap="none" anchor="ctr"/>
                <a:lstStyle/>
                <a:p>
                  <a:endParaRPr lang="en-US"/>
                </a:p>
              </p:txBody>
            </p:sp>
            <p:sp>
              <p:nvSpPr>
                <p:cNvPr id="7277" name="Oval 161"/>
                <p:cNvSpPr>
                  <a:spLocks noChangeArrowheads="1"/>
                </p:cNvSpPr>
                <p:nvPr/>
              </p:nvSpPr>
              <p:spPr bwMode="auto">
                <a:xfrm>
                  <a:off x="2040" y="2846"/>
                  <a:ext cx="64" cy="64"/>
                </a:xfrm>
                <a:prstGeom prst="ellipse">
                  <a:avLst/>
                </a:prstGeom>
                <a:solidFill>
                  <a:schemeClr val="accent2"/>
                </a:solidFill>
                <a:ln w="9525">
                  <a:noFill/>
                  <a:miter lim="800000"/>
                  <a:headEnd/>
                  <a:tailEnd/>
                </a:ln>
              </p:spPr>
              <p:txBody>
                <a:bodyPr wrap="none" anchor="ctr"/>
                <a:lstStyle/>
                <a:p>
                  <a:endParaRPr lang="en-US"/>
                </a:p>
              </p:txBody>
            </p:sp>
            <p:sp>
              <p:nvSpPr>
                <p:cNvPr id="7278" name="Oval 162"/>
                <p:cNvSpPr>
                  <a:spLocks noChangeArrowheads="1"/>
                </p:cNvSpPr>
                <p:nvPr/>
              </p:nvSpPr>
              <p:spPr bwMode="auto">
                <a:xfrm>
                  <a:off x="2040" y="2945"/>
                  <a:ext cx="64" cy="64"/>
                </a:xfrm>
                <a:prstGeom prst="ellipse">
                  <a:avLst/>
                </a:prstGeom>
                <a:solidFill>
                  <a:schemeClr val="accent2"/>
                </a:solidFill>
                <a:ln w="9525">
                  <a:noFill/>
                  <a:miter lim="800000"/>
                  <a:headEnd/>
                  <a:tailEnd/>
                </a:ln>
              </p:spPr>
              <p:txBody>
                <a:bodyPr wrap="none" anchor="ctr"/>
                <a:lstStyle/>
                <a:p>
                  <a:endParaRPr lang="en-US"/>
                </a:p>
              </p:txBody>
            </p:sp>
            <p:sp>
              <p:nvSpPr>
                <p:cNvPr id="7279" name="Oval 163"/>
                <p:cNvSpPr>
                  <a:spLocks noChangeArrowheads="1"/>
                </p:cNvSpPr>
                <p:nvPr/>
              </p:nvSpPr>
              <p:spPr bwMode="auto">
                <a:xfrm>
                  <a:off x="2040" y="3044"/>
                  <a:ext cx="64" cy="64"/>
                </a:xfrm>
                <a:prstGeom prst="ellipse">
                  <a:avLst/>
                </a:prstGeom>
                <a:solidFill>
                  <a:schemeClr val="accent2"/>
                </a:solidFill>
                <a:ln w="9525">
                  <a:noFill/>
                  <a:miter lim="800000"/>
                  <a:headEnd/>
                  <a:tailEnd/>
                </a:ln>
              </p:spPr>
              <p:txBody>
                <a:bodyPr wrap="none" anchor="ctr"/>
                <a:lstStyle/>
                <a:p>
                  <a:endParaRPr lang="en-US"/>
                </a:p>
              </p:txBody>
            </p:sp>
            <p:sp>
              <p:nvSpPr>
                <p:cNvPr id="7280" name="Oval 164"/>
                <p:cNvSpPr>
                  <a:spLocks noChangeArrowheads="1"/>
                </p:cNvSpPr>
                <p:nvPr/>
              </p:nvSpPr>
              <p:spPr bwMode="auto">
                <a:xfrm>
                  <a:off x="2040" y="3144"/>
                  <a:ext cx="64" cy="64"/>
                </a:xfrm>
                <a:prstGeom prst="ellipse">
                  <a:avLst/>
                </a:prstGeom>
                <a:solidFill>
                  <a:schemeClr val="accent2"/>
                </a:solidFill>
                <a:ln w="9525">
                  <a:noFill/>
                  <a:miter lim="800000"/>
                  <a:headEnd/>
                  <a:tailEnd/>
                </a:ln>
              </p:spPr>
              <p:txBody>
                <a:bodyPr wrap="none" anchor="ctr"/>
                <a:lstStyle/>
                <a:p>
                  <a:endParaRPr lang="en-US"/>
                </a:p>
              </p:txBody>
            </p:sp>
            <p:sp>
              <p:nvSpPr>
                <p:cNvPr id="7281" name="Oval 165"/>
                <p:cNvSpPr>
                  <a:spLocks noChangeArrowheads="1"/>
                </p:cNvSpPr>
                <p:nvPr/>
              </p:nvSpPr>
              <p:spPr bwMode="auto">
                <a:xfrm>
                  <a:off x="2040" y="3243"/>
                  <a:ext cx="64" cy="64"/>
                </a:xfrm>
                <a:prstGeom prst="ellipse">
                  <a:avLst/>
                </a:prstGeom>
                <a:solidFill>
                  <a:schemeClr val="accent2"/>
                </a:solidFill>
                <a:ln w="9525">
                  <a:noFill/>
                  <a:miter lim="800000"/>
                  <a:headEnd/>
                  <a:tailEnd/>
                </a:ln>
              </p:spPr>
              <p:txBody>
                <a:bodyPr wrap="none" anchor="ctr"/>
                <a:lstStyle/>
                <a:p>
                  <a:endParaRPr lang="en-US"/>
                </a:p>
              </p:txBody>
            </p:sp>
            <p:sp>
              <p:nvSpPr>
                <p:cNvPr id="7282" name="Oval 166"/>
                <p:cNvSpPr>
                  <a:spLocks noChangeArrowheads="1"/>
                </p:cNvSpPr>
                <p:nvPr/>
              </p:nvSpPr>
              <p:spPr bwMode="auto">
                <a:xfrm>
                  <a:off x="2040" y="3342"/>
                  <a:ext cx="64" cy="64"/>
                </a:xfrm>
                <a:prstGeom prst="ellipse">
                  <a:avLst/>
                </a:prstGeom>
                <a:solidFill>
                  <a:schemeClr val="accent2"/>
                </a:solidFill>
                <a:ln w="9525">
                  <a:noFill/>
                  <a:miter lim="800000"/>
                  <a:headEnd/>
                  <a:tailEnd/>
                </a:ln>
              </p:spPr>
              <p:txBody>
                <a:bodyPr wrap="none" anchor="ctr"/>
                <a:lstStyle/>
                <a:p>
                  <a:endParaRPr lang="en-US"/>
                </a:p>
              </p:txBody>
            </p:sp>
            <p:sp>
              <p:nvSpPr>
                <p:cNvPr id="7283" name="Oval 167"/>
                <p:cNvSpPr>
                  <a:spLocks noChangeArrowheads="1"/>
                </p:cNvSpPr>
                <p:nvPr/>
              </p:nvSpPr>
              <p:spPr bwMode="auto">
                <a:xfrm>
                  <a:off x="2040" y="3441"/>
                  <a:ext cx="64" cy="64"/>
                </a:xfrm>
                <a:prstGeom prst="ellipse">
                  <a:avLst/>
                </a:prstGeom>
                <a:solidFill>
                  <a:schemeClr val="accent2"/>
                </a:solidFill>
                <a:ln w="9525">
                  <a:noFill/>
                  <a:miter lim="800000"/>
                  <a:headEnd/>
                  <a:tailEnd/>
                </a:ln>
              </p:spPr>
              <p:txBody>
                <a:bodyPr wrap="none" anchor="ctr"/>
                <a:lstStyle/>
                <a:p>
                  <a:endParaRPr lang="en-US"/>
                </a:p>
              </p:txBody>
            </p:sp>
            <p:sp>
              <p:nvSpPr>
                <p:cNvPr id="7284" name="Oval 168"/>
                <p:cNvSpPr>
                  <a:spLocks noChangeArrowheads="1"/>
                </p:cNvSpPr>
                <p:nvPr/>
              </p:nvSpPr>
              <p:spPr bwMode="auto">
                <a:xfrm>
                  <a:off x="2040" y="3540"/>
                  <a:ext cx="64" cy="64"/>
                </a:xfrm>
                <a:prstGeom prst="ellipse">
                  <a:avLst/>
                </a:prstGeom>
                <a:solidFill>
                  <a:schemeClr val="accent2"/>
                </a:solidFill>
                <a:ln w="9525">
                  <a:noFill/>
                  <a:miter lim="800000"/>
                  <a:headEnd/>
                  <a:tailEnd/>
                </a:ln>
              </p:spPr>
              <p:txBody>
                <a:bodyPr wrap="none" anchor="ctr"/>
                <a:lstStyle/>
                <a:p>
                  <a:endParaRPr lang="en-US"/>
                </a:p>
              </p:txBody>
            </p:sp>
            <p:sp>
              <p:nvSpPr>
                <p:cNvPr id="7285" name="Oval 169"/>
                <p:cNvSpPr>
                  <a:spLocks noChangeArrowheads="1"/>
                </p:cNvSpPr>
                <p:nvPr/>
              </p:nvSpPr>
              <p:spPr bwMode="auto">
                <a:xfrm>
                  <a:off x="2040" y="3640"/>
                  <a:ext cx="64" cy="64"/>
                </a:xfrm>
                <a:prstGeom prst="ellipse">
                  <a:avLst/>
                </a:prstGeom>
                <a:solidFill>
                  <a:schemeClr val="accent2"/>
                </a:solidFill>
                <a:ln w="9525">
                  <a:noFill/>
                  <a:miter lim="800000"/>
                  <a:headEnd/>
                  <a:tailEnd/>
                </a:ln>
              </p:spPr>
              <p:txBody>
                <a:bodyPr wrap="none" anchor="ctr"/>
                <a:lstStyle/>
                <a:p>
                  <a:endParaRPr lang="en-US"/>
                </a:p>
              </p:txBody>
            </p:sp>
          </p:grpSp>
          <p:grpSp>
            <p:nvGrpSpPr>
              <p:cNvPr id="7251" name="Group 170"/>
              <p:cNvGrpSpPr>
                <a:grpSpLocks/>
              </p:cNvGrpSpPr>
              <p:nvPr/>
            </p:nvGrpSpPr>
            <p:grpSpPr bwMode="auto">
              <a:xfrm>
                <a:off x="3085" y="2632"/>
                <a:ext cx="64" cy="1056"/>
                <a:chOff x="2040" y="2648"/>
                <a:chExt cx="64" cy="1056"/>
              </a:xfrm>
            </p:grpSpPr>
            <p:sp>
              <p:nvSpPr>
                <p:cNvPr id="7264" name="Oval 171"/>
                <p:cNvSpPr>
                  <a:spLocks noChangeArrowheads="1"/>
                </p:cNvSpPr>
                <p:nvPr/>
              </p:nvSpPr>
              <p:spPr bwMode="auto">
                <a:xfrm>
                  <a:off x="2040" y="2648"/>
                  <a:ext cx="64" cy="64"/>
                </a:xfrm>
                <a:prstGeom prst="ellipse">
                  <a:avLst/>
                </a:prstGeom>
                <a:solidFill>
                  <a:schemeClr val="accent2"/>
                </a:solidFill>
                <a:ln w="9525">
                  <a:noFill/>
                  <a:miter lim="800000"/>
                  <a:headEnd/>
                  <a:tailEnd/>
                </a:ln>
              </p:spPr>
              <p:txBody>
                <a:bodyPr wrap="none" anchor="ctr"/>
                <a:lstStyle/>
                <a:p>
                  <a:endParaRPr lang="en-US"/>
                </a:p>
              </p:txBody>
            </p:sp>
            <p:sp>
              <p:nvSpPr>
                <p:cNvPr id="7265" name="Oval 172"/>
                <p:cNvSpPr>
                  <a:spLocks noChangeArrowheads="1"/>
                </p:cNvSpPr>
                <p:nvPr/>
              </p:nvSpPr>
              <p:spPr bwMode="auto">
                <a:xfrm>
                  <a:off x="2040" y="2747"/>
                  <a:ext cx="64" cy="64"/>
                </a:xfrm>
                <a:prstGeom prst="ellipse">
                  <a:avLst/>
                </a:prstGeom>
                <a:solidFill>
                  <a:schemeClr val="accent2"/>
                </a:solidFill>
                <a:ln w="9525">
                  <a:noFill/>
                  <a:miter lim="800000"/>
                  <a:headEnd/>
                  <a:tailEnd/>
                </a:ln>
              </p:spPr>
              <p:txBody>
                <a:bodyPr wrap="none" anchor="ctr"/>
                <a:lstStyle/>
                <a:p>
                  <a:endParaRPr lang="en-US"/>
                </a:p>
              </p:txBody>
            </p:sp>
            <p:sp>
              <p:nvSpPr>
                <p:cNvPr id="7266" name="Oval 173"/>
                <p:cNvSpPr>
                  <a:spLocks noChangeArrowheads="1"/>
                </p:cNvSpPr>
                <p:nvPr/>
              </p:nvSpPr>
              <p:spPr bwMode="auto">
                <a:xfrm>
                  <a:off x="2040" y="2846"/>
                  <a:ext cx="64" cy="64"/>
                </a:xfrm>
                <a:prstGeom prst="ellipse">
                  <a:avLst/>
                </a:prstGeom>
                <a:solidFill>
                  <a:schemeClr val="accent2"/>
                </a:solidFill>
                <a:ln w="9525">
                  <a:noFill/>
                  <a:miter lim="800000"/>
                  <a:headEnd/>
                  <a:tailEnd/>
                </a:ln>
              </p:spPr>
              <p:txBody>
                <a:bodyPr wrap="none" anchor="ctr"/>
                <a:lstStyle/>
                <a:p>
                  <a:endParaRPr lang="en-US"/>
                </a:p>
              </p:txBody>
            </p:sp>
            <p:sp>
              <p:nvSpPr>
                <p:cNvPr id="7267" name="Oval 174"/>
                <p:cNvSpPr>
                  <a:spLocks noChangeArrowheads="1"/>
                </p:cNvSpPr>
                <p:nvPr/>
              </p:nvSpPr>
              <p:spPr bwMode="auto">
                <a:xfrm>
                  <a:off x="2040" y="2945"/>
                  <a:ext cx="64" cy="64"/>
                </a:xfrm>
                <a:prstGeom prst="ellipse">
                  <a:avLst/>
                </a:prstGeom>
                <a:solidFill>
                  <a:schemeClr val="accent2"/>
                </a:solidFill>
                <a:ln w="9525">
                  <a:noFill/>
                  <a:miter lim="800000"/>
                  <a:headEnd/>
                  <a:tailEnd/>
                </a:ln>
              </p:spPr>
              <p:txBody>
                <a:bodyPr wrap="none" anchor="ctr"/>
                <a:lstStyle/>
                <a:p>
                  <a:endParaRPr lang="en-US"/>
                </a:p>
              </p:txBody>
            </p:sp>
            <p:sp>
              <p:nvSpPr>
                <p:cNvPr id="7268" name="Oval 175"/>
                <p:cNvSpPr>
                  <a:spLocks noChangeArrowheads="1"/>
                </p:cNvSpPr>
                <p:nvPr/>
              </p:nvSpPr>
              <p:spPr bwMode="auto">
                <a:xfrm>
                  <a:off x="2040" y="3044"/>
                  <a:ext cx="64" cy="64"/>
                </a:xfrm>
                <a:prstGeom prst="ellipse">
                  <a:avLst/>
                </a:prstGeom>
                <a:solidFill>
                  <a:schemeClr val="accent2"/>
                </a:solidFill>
                <a:ln w="9525">
                  <a:noFill/>
                  <a:miter lim="800000"/>
                  <a:headEnd/>
                  <a:tailEnd/>
                </a:ln>
              </p:spPr>
              <p:txBody>
                <a:bodyPr wrap="none" anchor="ctr"/>
                <a:lstStyle/>
                <a:p>
                  <a:endParaRPr lang="en-US"/>
                </a:p>
              </p:txBody>
            </p:sp>
            <p:sp>
              <p:nvSpPr>
                <p:cNvPr id="7269" name="Oval 176"/>
                <p:cNvSpPr>
                  <a:spLocks noChangeArrowheads="1"/>
                </p:cNvSpPr>
                <p:nvPr/>
              </p:nvSpPr>
              <p:spPr bwMode="auto">
                <a:xfrm>
                  <a:off x="2040" y="3144"/>
                  <a:ext cx="64" cy="64"/>
                </a:xfrm>
                <a:prstGeom prst="ellipse">
                  <a:avLst/>
                </a:prstGeom>
                <a:solidFill>
                  <a:schemeClr val="accent2"/>
                </a:solidFill>
                <a:ln w="9525">
                  <a:noFill/>
                  <a:miter lim="800000"/>
                  <a:headEnd/>
                  <a:tailEnd/>
                </a:ln>
              </p:spPr>
              <p:txBody>
                <a:bodyPr wrap="none" anchor="ctr"/>
                <a:lstStyle/>
                <a:p>
                  <a:endParaRPr lang="en-US"/>
                </a:p>
              </p:txBody>
            </p:sp>
            <p:sp>
              <p:nvSpPr>
                <p:cNvPr id="7270" name="Oval 177"/>
                <p:cNvSpPr>
                  <a:spLocks noChangeArrowheads="1"/>
                </p:cNvSpPr>
                <p:nvPr/>
              </p:nvSpPr>
              <p:spPr bwMode="auto">
                <a:xfrm>
                  <a:off x="2040" y="3243"/>
                  <a:ext cx="64" cy="64"/>
                </a:xfrm>
                <a:prstGeom prst="ellipse">
                  <a:avLst/>
                </a:prstGeom>
                <a:solidFill>
                  <a:schemeClr val="accent2"/>
                </a:solidFill>
                <a:ln w="9525">
                  <a:noFill/>
                  <a:miter lim="800000"/>
                  <a:headEnd/>
                  <a:tailEnd/>
                </a:ln>
              </p:spPr>
              <p:txBody>
                <a:bodyPr wrap="none" anchor="ctr"/>
                <a:lstStyle/>
                <a:p>
                  <a:endParaRPr lang="en-US"/>
                </a:p>
              </p:txBody>
            </p:sp>
            <p:sp>
              <p:nvSpPr>
                <p:cNvPr id="7271" name="Oval 178"/>
                <p:cNvSpPr>
                  <a:spLocks noChangeArrowheads="1"/>
                </p:cNvSpPr>
                <p:nvPr/>
              </p:nvSpPr>
              <p:spPr bwMode="auto">
                <a:xfrm>
                  <a:off x="2040" y="3342"/>
                  <a:ext cx="64" cy="64"/>
                </a:xfrm>
                <a:prstGeom prst="ellipse">
                  <a:avLst/>
                </a:prstGeom>
                <a:solidFill>
                  <a:schemeClr val="accent2"/>
                </a:solidFill>
                <a:ln w="9525">
                  <a:noFill/>
                  <a:miter lim="800000"/>
                  <a:headEnd/>
                  <a:tailEnd/>
                </a:ln>
              </p:spPr>
              <p:txBody>
                <a:bodyPr wrap="none" anchor="ctr"/>
                <a:lstStyle/>
                <a:p>
                  <a:endParaRPr lang="en-US"/>
                </a:p>
              </p:txBody>
            </p:sp>
            <p:sp>
              <p:nvSpPr>
                <p:cNvPr id="7272" name="Oval 179"/>
                <p:cNvSpPr>
                  <a:spLocks noChangeArrowheads="1"/>
                </p:cNvSpPr>
                <p:nvPr/>
              </p:nvSpPr>
              <p:spPr bwMode="auto">
                <a:xfrm>
                  <a:off x="2040" y="3441"/>
                  <a:ext cx="64" cy="64"/>
                </a:xfrm>
                <a:prstGeom prst="ellipse">
                  <a:avLst/>
                </a:prstGeom>
                <a:solidFill>
                  <a:schemeClr val="accent2"/>
                </a:solidFill>
                <a:ln w="9525">
                  <a:noFill/>
                  <a:miter lim="800000"/>
                  <a:headEnd/>
                  <a:tailEnd/>
                </a:ln>
              </p:spPr>
              <p:txBody>
                <a:bodyPr wrap="none" anchor="ctr"/>
                <a:lstStyle/>
                <a:p>
                  <a:endParaRPr lang="en-US"/>
                </a:p>
              </p:txBody>
            </p:sp>
            <p:sp>
              <p:nvSpPr>
                <p:cNvPr id="7273" name="Oval 180"/>
                <p:cNvSpPr>
                  <a:spLocks noChangeArrowheads="1"/>
                </p:cNvSpPr>
                <p:nvPr/>
              </p:nvSpPr>
              <p:spPr bwMode="auto">
                <a:xfrm>
                  <a:off x="2040" y="3540"/>
                  <a:ext cx="64" cy="64"/>
                </a:xfrm>
                <a:prstGeom prst="ellipse">
                  <a:avLst/>
                </a:prstGeom>
                <a:solidFill>
                  <a:schemeClr val="accent2"/>
                </a:solidFill>
                <a:ln w="9525">
                  <a:noFill/>
                  <a:miter lim="800000"/>
                  <a:headEnd/>
                  <a:tailEnd/>
                </a:ln>
              </p:spPr>
              <p:txBody>
                <a:bodyPr wrap="none" anchor="ctr"/>
                <a:lstStyle/>
                <a:p>
                  <a:endParaRPr lang="en-US"/>
                </a:p>
              </p:txBody>
            </p:sp>
            <p:sp>
              <p:nvSpPr>
                <p:cNvPr id="7274" name="Oval 181"/>
                <p:cNvSpPr>
                  <a:spLocks noChangeArrowheads="1"/>
                </p:cNvSpPr>
                <p:nvPr/>
              </p:nvSpPr>
              <p:spPr bwMode="auto">
                <a:xfrm>
                  <a:off x="2040" y="3640"/>
                  <a:ext cx="64" cy="64"/>
                </a:xfrm>
                <a:prstGeom prst="ellipse">
                  <a:avLst/>
                </a:prstGeom>
                <a:solidFill>
                  <a:schemeClr val="accent2"/>
                </a:solidFill>
                <a:ln w="9525">
                  <a:noFill/>
                  <a:miter lim="800000"/>
                  <a:headEnd/>
                  <a:tailEnd/>
                </a:ln>
              </p:spPr>
              <p:txBody>
                <a:bodyPr wrap="none" anchor="ctr"/>
                <a:lstStyle/>
                <a:p>
                  <a:endParaRPr lang="en-US"/>
                </a:p>
              </p:txBody>
            </p:sp>
          </p:grpSp>
          <p:grpSp>
            <p:nvGrpSpPr>
              <p:cNvPr id="7252" name="Group 182"/>
              <p:cNvGrpSpPr>
                <a:grpSpLocks/>
              </p:cNvGrpSpPr>
              <p:nvPr/>
            </p:nvGrpSpPr>
            <p:grpSpPr bwMode="auto">
              <a:xfrm>
                <a:off x="3184" y="2632"/>
                <a:ext cx="64" cy="1056"/>
                <a:chOff x="2040" y="2648"/>
                <a:chExt cx="64" cy="1056"/>
              </a:xfrm>
            </p:grpSpPr>
            <p:sp>
              <p:nvSpPr>
                <p:cNvPr id="7253" name="Oval 183"/>
                <p:cNvSpPr>
                  <a:spLocks noChangeArrowheads="1"/>
                </p:cNvSpPr>
                <p:nvPr/>
              </p:nvSpPr>
              <p:spPr bwMode="auto">
                <a:xfrm>
                  <a:off x="2040" y="2648"/>
                  <a:ext cx="64" cy="64"/>
                </a:xfrm>
                <a:prstGeom prst="ellipse">
                  <a:avLst/>
                </a:prstGeom>
                <a:solidFill>
                  <a:schemeClr val="accent2"/>
                </a:solidFill>
                <a:ln w="9525">
                  <a:noFill/>
                  <a:miter lim="800000"/>
                  <a:headEnd/>
                  <a:tailEnd/>
                </a:ln>
              </p:spPr>
              <p:txBody>
                <a:bodyPr wrap="none" anchor="ctr"/>
                <a:lstStyle/>
                <a:p>
                  <a:endParaRPr lang="en-US"/>
                </a:p>
              </p:txBody>
            </p:sp>
            <p:sp>
              <p:nvSpPr>
                <p:cNvPr id="7254" name="Oval 184"/>
                <p:cNvSpPr>
                  <a:spLocks noChangeArrowheads="1"/>
                </p:cNvSpPr>
                <p:nvPr/>
              </p:nvSpPr>
              <p:spPr bwMode="auto">
                <a:xfrm>
                  <a:off x="2040" y="2747"/>
                  <a:ext cx="64" cy="64"/>
                </a:xfrm>
                <a:prstGeom prst="ellipse">
                  <a:avLst/>
                </a:prstGeom>
                <a:solidFill>
                  <a:schemeClr val="accent2"/>
                </a:solidFill>
                <a:ln w="9525">
                  <a:noFill/>
                  <a:miter lim="800000"/>
                  <a:headEnd/>
                  <a:tailEnd/>
                </a:ln>
              </p:spPr>
              <p:txBody>
                <a:bodyPr wrap="none" anchor="ctr"/>
                <a:lstStyle/>
                <a:p>
                  <a:endParaRPr lang="en-US"/>
                </a:p>
              </p:txBody>
            </p:sp>
            <p:sp>
              <p:nvSpPr>
                <p:cNvPr id="7255" name="Oval 185"/>
                <p:cNvSpPr>
                  <a:spLocks noChangeArrowheads="1"/>
                </p:cNvSpPr>
                <p:nvPr/>
              </p:nvSpPr>
              <p:spPr bwMode="auto">
                <a:xfrm>
                  <a:off x="2040" y="2846"/>
                  <a:ext cx="64" cy="64"/>
                </a:xfrm>
                <a:prstGeom prst="ellipse">
                  <a:avLst/>
                </a:prstGeom>
                <a:solidFill>
                  <a:schemeClr val="accent2"/>
                </a:solidFill>
                <a:ln w="9525">
                  <a:noFill/>
                  <a:miter lim="800000"/>
                  <a:headEnd/>
                  <a:tailEnd/>
                </a:ln>
              </p:spPr>
              <p:txBody>
                <a:bodyPr wrap="none" anchor="ctr"/>
                <a:lstStyle/>
                <a:p>
                  <a:endParaRPr lang="en-US"/>
                </a:p>
              </p:txBody>
            </p:sp>
            <p:sp>
              <p:nvSpPr>
                <p:cNvPr id="7256" name="Oval 186"/>
                <p:cNvSpPr>
                  <a:spLocks noChangeArrowheads="1"/>
                </p:cNvSpPr>
                <p:nvPr/>
              </p:nvSpPr>
              <p:spPr bwMode="auto">
                <a:xfrm>
                  <a:off x="2040" y="2945"/>
                  <a:ext cx="64" cy="64"/>
                </a:xfrm>
                <a:prstGeom prst="ellipse">
                  <a:avLst/>
                </a:prstGeom>
                <a:solidFill>
                  <a:schemeClr val="accent2"/>
                </a:solidFill>
                <a:ln w="9525">
                  <a:noFill/>
                  <a:miter lim="800000"/>
                  <a:headEnd/>
                  <a:tailEnd/>
                </a:ln>
              </p:spPr>
              <p:txBody>
                <a:bodyPr wrap="none" anchor="ctr"/>
                <a:lstStyle/>
                <a:p>
                  <a:endParaRPr lang="en-US"/>
                </a:p>
              </p:txBody>
            </p:sp>
            <p:sp>
              <p:nvSpPr>
                <p:cNvPr id="7257" name="Oval 187"/>
                <p:cNvSpPr>
                  <a:spLocks noChangeArrowheads="1"/>
                </p:cNvSpPr>
                <p:nvPr/>
              </p:nvSpPr>
              <p:spPr bwMode="auto">
                <a:xfrm>
                  <a:off x="2040" y="3044"/>
                  <a:ext cx="64" cy="64"/>
                </a:xfrm>
                <a:prstGeom prst="ellipse">
                  <a:avLst/>
                </a:prstGeom>
                <a:solidFill>
                  <a:schemeClr val="accent2"/>
                </a:solidFill>
                <a:ln w="9525">
                  <a:noFill/>
                  <a:miter lim="800000"/>
                  <a:headEnd/>
                  <a:tailEnd/>
                </a:ln>
              </p:spPr>
              <p:txBody>
                <a:bodyPr wrap="none" anchor="ctr"/>
                <a:lstStyle/>
                <a:p>
                  <a:endParaRPr lang="en-US"/>
                </a:p>
              </p:txBody>
            </p:sp>
            <p:sp>
              <p:nvSpPr>
                <p:cNvPr id="7258" name="Oval 188"/>
                <p:cNvSpPr>
                  <a:spLocks noChangeArrowheads="1"/>
                </p:cNvSpPr>
                <p:nvPr/>
              </p:nvSpPr>
              <p:spPr bwMode="auto">
                <a:xfrm>
                  <a:off x="2040" y="3144"/>
                  <a:ext cx="64" cy="64"/>
                </a:xfrm>
                <a:prstGeom prst="ellipse">
                  <a:avLst/>
                </a:prstGeom>
                <a:solidFill>
                  <a:schemeClr val="accent2"/>
                </a:solidFill>
                <a:ln w="9525">
                  <a:noFill/>
                  <a:miter lim="800000"/>
                  <a:headEnd/>
                  <a:tailEnd/>
                </a:ln>
              </p:spPr>
              <p:txBody>
                <a:bodyPr wrap="none" anchor="ctr"/>
                <a:lstStyle/>
                <a:p>
                  <a:endParaRPr lang="en-US"/>
                </a:p>
              </p:txBody>
            </p:sp>
            <p:sp>
              <p:nvSpPr>
                <p:cNvPr id="7259" name="Oval 189"/>
                <p:cNvSpPr>
                  <a:spLocks noChangeArrowheads="1"/>
                </p:cNvSpPr>
                <p:nvPr/>
              </p:nvSpPr>
              <p:spPr bwMode="auto">
                <a:xfrm>
                  <a:off x="2040" y="3243"/>
                  <a:ext cx="64" cy="64"/>
                </a:xfrm>
                <a:prstGeom prst="ellipse">
                  <a:avLst/>
                </a:prstGeom>
                <a:solidFill>
                  <a:schemeClr val="accent2"/>
                </a:solidFill>
                <a:ln w="9525">
                  <a:noFill/>
                  <a:miter lim="800000"/>
                  <a:headEnd/>
                  <a:tailEnd/>
                </a:ln>
              </p:spPr>
              <p:txBody>
                <a:bodyPr wrap="none" anchor="ctr"/>
                <a:lstStyle/>
                <a:p>
                  <a:endParaRPr lang="en-US"/>
                </a:p>
              </p:txBody>
            </p:sp>
            <p:sp>
              <p:nvSpPr>
                <p:cNvPr id="7260" name="Oval 190"/>
                <p:cNvSpPr>
                  <a:spLocks noChangeArrowheads="1"/>
                </p:cNvSpPr>
                <p:nvPr/>
              </p:nvSpPr>
              <p:spPr bwMode="auto">
                <a:xfrm>
                  <a:off x="2040" y="3342"/>
                  <a:ext cx="64" cy="64"/>
                </a:xfrm>
                <a:prstGeom prst="ellipse">
                  <a:avLst/>
                </a:prstGeom>
                <a:solidFill>
                  <a:schemeClr val="accent2"/>
                </a:solidFill>
                <a:ln w="9525">
                  <a:noFill/>
                  <a:miter lim="800000"/>
                  <a:headEnd/>
                  <a:tailEnd/>
                </a:ln>
              </p:spPr>
              <p:txBody>
                <a:bodyPr wrap="none" anchor="ctr"/>
                <a:lstStyle/>
                <a:p>
                  <a:endParaRPr lang="en-US"/>
                </a:p>
              </p:txBody>
            </p:sp>
            <p:sp>
              <p:nvSpPr>
                <p:cNvPr id="7261" name="Oval 191"/>
                <p:cNvSpPr>
                  <a:spLocks noChangeArrowheads="1"/>
                </p:cNvSpPr>
                <p:nvPr/>
              </p:nvSpPr>
              <p:spPr bwMode="auto">
                <a:xfrm>
                  <a:off x="2040" y="3441"/>
                  <a:ext cx="64" cy="64"/>
                </a:xfrm>
                <a:prstGeom prst="ellipse">
                  <a:avLst/>
                </a:prstGeom>
                <a:solidFill>
                  <a:schemeClr val="accent2"/>
                </a:solidFill>
                <a:ln w="9525">
                  <a:noFill/>
                  <a:miter lim="800000"/>
                  <a:headEnd/>
                  <a:tailEnd/>
                </a:ln>
              </p:spPr>
              <p:txBody>
                <a:bodyPr wrap="none" anchor="ctr"/>
                <a:lstStyle/>
                <a:p>
                  <a:endParaRPr lang="en-US"/>
                </a:p>
              </p:txBody>
            </p:sp>
            <p:sp>
              <p:nvSpPr>
                <p:cNvPr id="7262" name="Oval 192"/>
                <p:cNvSpPr>
                  <a:spLocks noChangeArrowheads="1"/>
                </p:cNvSpPr>
                <p:nvPr/>
              </p:nvSpPr>
              <p:spPr bwMode="auto">
                <a:xfrm>
                  <a:off x="2040" y="3540"/>
                  <a:ext cx="64" cy="64"/>
                </a:xfrm>
                <a:prstGeom prst="ellipse">
                  <a:avLst/>
                </a:prstGeom>
                <a:solidFill>
                  <a:schemeClr val="accent2"/>
                </a:solidFill>
                <a:ln w="9525">
                  <a:noFill/>
                  <a:miter lim="800000"/>
                  <a:headEnd/>
                  <a:tailEnd/>
                </a:ln>
              </p:spPr>
              <p:txBody>
                <a:bodyPr wrap="none" anchor="ctr"/>
                <a:lstStyle/>
                <a:p>
                  <a:endParaRPr lang="en-US"/>
                </a:p>
              </p:txBody>
            </p:sp>
            <p:sp>
              <p:nvSpPr>
                <p:cNvPr id="7263" name="Oval 193"/>
                <p:cNvSpPr>
                  <a:spLocks noChangeArrowheads="1"/>
                </p:cNvSpPr>
                <p:nvPr/>
              </p:nvSpPr>
              <p:spPr bwMode="auto">
                <a:xfrm>
                  <a:off x="2040" y="3640"/>
                  <a:ext cx="64" cy="64"/>
                </a:xfrm>
                <a:prstGeom prst="ellipse">
                  <a:avLst/>
                </a:prstGeom>
                <a:solidFill>
                  <a:schemeClr val="accent2"/>
                </a:solidFill>
                <a:ln w="9525">
                  <a:noFill/>
                  <a:miter lim="800000"/>
                  <a:headEnd/>
                  <a:tailEnd/>
                </a:ln>
              </p:spPr>
              <p:txBody>
                <a:bodyPr wrap="none" anchor="ctr"/>
                <a:lstStyle/>
                <a:p>
                  <a:endParaRPr lang="en-US"/>
                </a:p>
              </p:txBody>
            </p:sp>
          </p:grpSp>
        </p:grpSp>
      </p:grpSp>
      <p:grpSp>
        <p:nvGrpSpPr>
          <p:cNvPr id="25" name="Group 194"/>
          <p:cNvGrpSpPr>
            <a:grpSpLocks/>
          </p:cNvGrpSpPr>
          <p:nvPr/>
        </p:nvGrpSpPr>
        <p:grpSpPr bwMode="auto">
          <a:xfrm>
            <a:off x="2903538" y="2819400"/>
            <a:ext cx="2159000" cy="2095500"/>
            <a:chOff x="2192" y="2616"/>
            <a:chExt cx="1360" cy="1320"/>
          </a:xfrm>
        </p:grpSpPr>
        <p:sp>
          <p:nvSpPr>
            <p:cNvPr id="7237" name="Freeform 195"/>
            <p:cNvSpPr>
              <a:spLocks/>
            </p:cNvSpPr>
            <p:nvPr/>
          </p:nvSpPr>
          <p:spPr bwMode="auto">
            <a:xfrm>
              <a:off x="2232" y="2664"/>
              <a:ext cx="1280" cy="1232"/>
            </a:xfrm>
            <a:custGeom>
              <a:avLst/>
              <a:gdLst>
                <a:gd name="T0" fmla="*/ 0 w 1280"/>
                <a:gd name="T1" fmla="*/ 0 h 1232"/>
                <a:gd name="T2" fmla="*/ 256 w 1280"/>
                <a:gd name="T3" fmla="*/ 248 h 1232"/>
                <a:gd name="T4" fmla="*/ 512 w 1280"/>
                <a:gd name="T5" fmla="*/ 248 h 1232"/>
                <a:gd name="T6" fmla="*/ 768 w 1280"/>
                <a:gd name="T7" fmla="*/ 488 h 1232"/>
                <a:gd name="T8" fmla="*/ 904 w 1280"/>
                <a:gd name="T9" fmla="*/ 496 h 1232"/>
                <a:gd name="T10" fmla="*/ 1032 w 1280"/>
                <a:gd name="T11" fmla="*/ 616 h 1232"/>
                <a:gd name="T12" fmla="*/ 1024 w 1280"/>
                <a:gd name="T13" fmla="*/ 984 h 1232"/>
                <a:gd name="T14" fmla="*/ 1280 w 1280"/>
                <a:gd name="T15" fmla="*/ 1232 h 1232"/>
                <a:gd name="T16" fmla="*/ 0 60000 65536"/>
                <a:gd name="T17" fmla="*/ 0 60000 65536"/>
                <a:gd name="T18" fmla="*/ 0 60000 65536"/>
                <a:gd name="T19" fmla="*/ 0 60000 65536"/>
                <a:gd name="T20" fmla="*/ 0 60000 65536"/>
                <a:gd name="T21" fmla="*/ 0 60000 65536"/>
                <a:gd name="T22" fmla="*/ 0 60000 65536"/>
                <a:gd name="T23" fmla="*/ 0 60000 65536"/>
                <a:gd name="T24" fmla="*/ 0 w 1280"/>
                <a:gd name="T25" fmla="*/ 0 h 1232"/>
                <a:gd name="T26" fmla="*/ 1280 w 1280"/>
                <a:gd name="T27" fmla="*/ 1232 h 12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80" h="1232">
                  <a:moveTo>
                    <a:pt x="0" y="0"/>
                  </a:moveTo>
                  <a:lnTo>
                    <a:pt x="256" y="248"/>
                  </a:lnTo>
                  <a:lnTo>
                    <a:pt x="512" y="248"/>
                  </a:lnTo>
                  <a:lnTo>
                    <a:pt x="768" y="488"/>
                  </a:lnTo>
                  <a:lnTo>
                    <a:pt x="904" y="496"/>
                  </a:lnTo>
                  <a:lnTo>
                    <a:pt x="1032" y="616"/>
                  </a:lnTo>
                  <a:lnTo>
                    <a:pt x="1024" y="984"/>
                  </a:lnTo>
                  <a:lnTo>
                    <a:pt x="1280" y="1232"/>
                  </a:lnTo>
                </a:path>
              </a:pathLst>
            </a:custGeom>
            <a:noFill/>
            <a:ln w="76200">
              <a:solidFill>
                <a:srgbClr val="CC6600"/>
              </a:solidFill>
              <a:miter lim="800000"/>
              <a:headEnd/>
              <a:tailEnd/>
            </a:ln>
          </p:spPr>
          <p:txBody>
            <a:bodyPr wrap="none" anchor="ctr"/>
            <a:lstStyle/>
            <a:p>
              <a:endParaRPr lang="en-US"/>
            </a:p>
          </p:txBody>
        </p:sp>
        <p:sp>
          <p:nvSpPr>
            <p:cNvPr id="7238" name="Oval 196"/>
            <p:cNvSpPr>
              <a:spLocks noChangeArrowheads="1"/>
            </p:cNvSpPr>
            <p:nvPr/>
          </p:nvSpPr>
          <p:spPr bwMode="auto">
            <a:xfrm>
              <a:off x="2192" y="2616"/>
              <a:ext cx="88" cy="88"/>
            </a:xfrm>
            <a:prstGeom prst="ellipse">
              <a:avLst/>
            </a:prstGeom>
            <a:solidFill>
              <a:schemeClr val="accent1"/>
            </a:solidFill>
            <a:ln w="28575">
              <a:solidFill>
                <a:schemeClr val="tx1"/>
              </a:solidFill>
              <a:miter lim="800000"/>
              <a:headEnd/>
              <a:tailEnd/>
            </a:ln>
          </p:spPr>
          <p:txBody>
            <a:bodyPr wrap="none" anchor="ctr"/>
            <a:lstStyle/>
            <a:p>
              <a:endParaRPr lang="en-US"/>
            </a:p>
          </p:txBody>
        </p:sp>
        <p:sp>
          <p:nvSpPr>
            <p:cNvPr id="7239" name="Oval 197"/>
            <p:cNvSpPr>
              <a:spLocks noChangeArrowheads="1"/>
            </p:cNvSpPr>
            <p:nvPr/>
          </p:nvSpPr>
          <p:spPr bwMode="auto">
            <a:xfrm>
              <a:off x="3464" y="3848"/>
              <a:ext cx="88" cy="88"/>
            </a:xfrm>
            <a:prstGeom prst="ellipse">
              <a:avLst/>
            </a:prstGeom>
            <a:solidFill>
              <a:schemeClr val="accent1"/>
            </a:solidFill>
            <a:ln w="28575">
              <a:solidFill>
                <a:schemeClr val="tx1"/>
              </a:solidFill>
              <a:miter lim="800000"/>
              <a:headEnd/>
              <a:tailEnd/>
            </a:ln>
          </p:spPr>
          <p:txBody>
            <a:bodyPr wrap="none" anchor="ctr"/>
            <a:lstStyle/>
            <a:p>
              <a:endParaRPr lang="en-US"/>
            </a:p>
          </p:txBody>
        </p:sp>
      </p:grpSp>
      <p:sp>
        <p:nvSpPr>
          <p:cNvPr id="709830" name="Rectangle 198"/>
          <p:cNvSpPr>
            <a:spLocks noChangeArrowheads="1"/>
          </p:cNvSpPr>
          <p:nvPr/>
        </p:nvSpPr>
        <p:spPr bwMode="auto">
          <a:xfrm>
            <a:off x="228600" y="6400800"/>
            <a:ext cx="11769582" cy="338554"/>
          </a:xfrm>
          <a:prstGeom prst="rect">
            <a:avLst/>
          </a:prstGeom>
          <a:noFill/>
          <a:ln w="9525">
            <a:noFill/>
            <a:miter lim="800000"/>
            <a:headEnd/>
            <a:tailEnd/>
          </a:ln>
        </p:spPr>
        <p:txBody>
          <a:bodyPr wrap="square">
            <a:spAutoFit/>
          </a:bodyPr>
          <a:lstStyle/>
          <a:p>
            <a:pPr marL="0" lvl="1" algn="ctr">
              <a:spcBef>
                <a:spcPct val="50000"/>
              </a:spcBef>
              <a:buClr>
                <a:schemeClr val="tx1"/>
              </a:buClr>
              <a:buSzPct val="100000"/>
            </a:pPr>
            <a:r>
              <a:rPr lang="en-US" sz="1600" dirty="0"/>
              <a:t>Y. </a:t>
            </a:r>
            <a:r>
              <a:rPr lang="en-US" sz="1600" dirty="0" err="1"/>
              <a:t>Ohta</a:t>
            </a:r>
            <a:r>
              <a:rPr lang="en-US" sz="1600" dirty="0"/>
              <a:t> and T. </a:t>
            </a:r>
            <a:r>
              <a:rPr lang="en-US" sz="1600" dirty="0" err="1"/>
              <a:t>Kanade</a:t>
            </a:r>
            <a:r>
              <a:rPr lang="en-US" sz="1600" dirty="0"/>
              <a:t>. </a:t>
            </a:r>
            <a:r>
              <a:rPr lang="en-US" sz="1600" dirty="0">
                <a:hlinkClick r:id="rId6"/>
              </a:rPr>
              <a:t>Stereo by Intra- and Inter-Scanline Search Using Dynamic Programming</a:t>
            </a:r>
            <a:r>
              <a:rPr lang="en-US" sz="1600" dirty="0"/>
              <a:t>. IEEE Trans. PAMI, 1985</a:t>
            </a:r>
          </a:p>
        </p:txBody>
      </p:sp>
      <p:grpSp>
        <p:nvGrpSpPr>
          <p:cNvPr id="26" name="Group 199"/>
          <p:cNvGrpSpPr>
            <a:grpSpLocks/>
          </p:cNvGrpSpPr>
          <p:nvPr/>
        </p:nvGrpSpPr>
        <p:grpSpPr bwMode="auto">
          <a:xfrm>
            <a:off x="1900238" y="2286000"/>
            <a:ext cx="4221162" cy="2990850"/>
            <a:chOff x="1904" y="2280"/>
            <a:chExt cx="2659" cy="1884"/>
          </a:xfrm>
        </p:grpSpPr>
        <p:grpSp>
          <p:nvGrpSpPr>
            <p:cNvPr id="7211" name="Group 200"/>
            <p:cNvGrpSpPr>
              <a:grpSpLocks/>
            </p:cNvGrpSpPr>
            <p:nvPr/>
          </p:nvGrpSpPr>
          <p:grpSpPr bwMode="auto">
            <a:xfrm>
              <a:off x="1904" y="2280"/>
              <a:ext cx="512" cy="1744"/>
              <a:chOff x="1904" y="2280"/>
              <a:chExt cx="512" cy="1744"/>
            </a:xfrm>
          </p:grpSpPr>
          <p:graphicFrame>
            <p:nvGraphicFramePr>
              <p:cNvPr id="7176" name="Object 201"/>
              <p:cNvGraphicFramePr>
                <a:graphicFrameLocks noChangeAspect="1"/>
              </p:cNvGraphicFramePr>
              <p:nvPr/>
            </p:nvGraphicFramePr>
            <p:xfrm>
              <a:off x="1904" y="2280"/>
              <a:ext cx="408" cy="388"/>
            </p:xfrm>
            <a:graphic>
              <a:graphicData uri="http://schemas.openxmlformats.org/presentationml/2006/ole">
                <mc:AlternateContent xmlns:mc="http://schemas.openxmlformats.org/markup-compatibility/2006">
                  <mc:Choice xmlns:v="urn:schemas-microsoft-com:vml" Requires="v">
                    <p:oleObj name="Equation" r:id="rId7" imgW="253800" imgH="241200" progId="Equation.3">
                      <p:embed/>
                    </p:oleObj>
                  </mc:Choice>
                  <mc:Fallback>
                    <p:oleObj name="Equation" r:id="rId7" imgW="253800" imgH="241200" progId="Equation.3">
                      <p:embed/>
                      <p:pic>
                        <p:nvPicPr>
                          <p:cNvPr id="0" name="Object 2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4" y="2280"/>
                            <a:ext cx="408" cy="3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nvGrpSpPr>
              <p:cNvPr id="7225" name="Group 202"/>
              <p:cNvGrpSpPr>
                <a:grpSpLocks/>
              </p:cNvGrpSpPr>
              <p:nvPr/>
            </p:nvGrpSpPr>
            <p:grpSpPr bwMode="auto">
              <a:xfrm>
                <a:off x="2328" y="2404"/>
                <a:ext cx="88" cy="1620"/>
                <a:chOff x="2816" y="2404"/>
                <a:chExt cx="88" cy="1620"/>
              </a:xfrm>
            </p:grpSpPr>
            <p:sp>
              <p:nvSpPr>
                <p:cNvPr id="7226" name="Line 203"/>
                <p:cNvSpPr>
                  <a:spLocks noChangeShapeType="1"/>
                </p:cNvSpPr>
                <p:nvPr/>
              </p:nvSpPr>
              <p:spPr bwMode="auto">
                <a:xfrm flipH="1">
                  <a:off x="2840" y="2404"/>
                  <a:ext cx="1" cy="1620"/>
                </a:xfrm>
                <a:prstGeom prst="line">
                  <a:avLst/>
                </a:prstGeom>
                <a:noFill/>
                <a:ln w="28575">
                  <a:solidFill>
                    <a:schemeClr val="folHlink"/>
                  </a:solidFill>
                  <a:miter lim="800000"/>
                  <a:headEnd type="triangle" w="med" len="med"/>
                  <a:tailEnd/>
                </a:ln>
              </p:spPr>
              <p:txBody>
                <a:bodyPr wrap="none" anchor="ctr"/>
                <a:lstStyle/>
                <a:p>
                  <a:endParaRPr lang="en-US"/>
                </a:p>
              </p:txBody>
            </p:sp>
            <p:sp>
              <p:nvSpPr>
                <p:cNvPr id="7227" name="Rectangle 204"/>
                <p:cNvSpPr>
                  <a:spLocks noChangeArrowheads="1"/>
                </p:cNvSpPr>
                <p:nvPr/>
              </p:nvSpPr>
              <p:spPr bwMode="auto">
                <a:xfrm>
                  <a:off x="2816" y="2680"/>
                  <a:ext cx="88" cy="88"/>
                </a:xfrm>
                <a:prstGeom prst="rect">
                  <a:avLst/>
                </a:prstGeom>
                <a:noFill/>
                <a:ln w="9525">
                  <a:solidFill>
                    <a:schemeClr val="tx1"/>
                  </a:solidFill>
                  <a:miter lim="800000"/>
                  <a:headEnd/>
                  <a:tailEnd/>
                </a:ln>
              </p:spPr>
              <p:txBody>
                <a:bodyPr wrap="none" anchor="ctr"/>
                <a:lstStyle/>
                <a:p>
                  <a:endParaRPr lang="en-US"/>
                </a:p>
              </p:txBody>
            </p:sp>
            <p:sp>
              <p:nvSpPr>
                <p:cNvPr id="7228" name="Rectangle 205"/>
                <p:cNvSpPr>
                  <a:spLocks noChangeArrowheads="1"/>
                </p:cNvSpPr>
                <p:nvPr/>
              </p:nvSpPr>
              <p:spPr bwMode="auto">
                <a:xfrm>
                  <a:off x="2816" y="2805"/>
                  <a:ext cx="88" cy="88"/>
                </a:xfrm>
                <a:prstGeom prst="rect">
                  <a:avLst/>
                </a:prstGeom>
                <a:noFill/>
                <a:ln w="9525">
                  <a:solidFill>
                    <a:schemeClr val="tx1"/>
                  </a:solidFill>
                  <a:miter lim="800000"/>
                  <a:headEnd/>
                  <a:tailEnd/>
                </a:ln>
              </p:spPr>
              <p:txBody>
                <a:bodyPr wrap="none" anchor="ctr"/>
                <a:lstStyle/>
                <a:p>
                  <a:endParaRPr lang="en-US"/>
                </a:p>
              </p:txBody>
            </p:sp>
            <p:sp>
              <p:nvSpPr>
                <p:cNvPr id="7229" name="Rectangle 206"/>
                <p:cNvSpPr>
                  <a:spLocks noChangeArrowheads="1"/>
                </p:cNvSpPr>
                <p:nvPr/>
              </p:nvSpPr>
              <p:spPr bwMode="auto">
                <a:xfrm>
                  <a:off x="2816" y="2930"/>
                  <a:ext cx="88" cy="88"/>
                </a:xfrm>
                <a:prstGeom prst="rect">
                  <a:avLst/>
                </a:prstGeom>
                <a:noFill/>
                <a:ln w="9525">
                  <a:solidFill>
                    <a:schemeClr val="tx1"/>
                  </a:solidFill>
                  <a:miter lim="800000"/>
                  <a:headEnd/>
                  <a:tailEnd/>
                </a:ln>
              </p:spPr>
              <p:txBody>
                <a:bodyPr wrap="none" anchor="ctr"/>
                <a:lstStyle/>
                <a:p>
                  <a:endParaRPr lang="en-US"/>
                </a:p>
              </p:txBody>
            </p:sp>
            <p:sp>
              <p:nvSpPr>
                <p:cNvPr id="7230" name="Rectangle 207"/>
                <p:cNvSpPr>
                  <a:spLocks noChangeArrowheads="1"/>
                </p:cNvSpPr>
                <p:nvPr/>
              </p:nvSpPr>
              <p:spPr bwMode="auto">
                <a:xfrm>
                  <a:off x="2816" y="3056"/>
                  <a:ext cx="88" cy="88"/>
                </a:xfrm>
                <a:prstGeom prst="rect">
                  <a:avLst/>
                </a:prstGeom>
                <a:noFill/>
                <a:ln w="9525">
                  <a:solidFill>
                    <a:schemeClr val="tx1"/>
                  </a:solidFill>
                  <a:miter lim="800000"/>
                  <a:headEnd/>
                  <a:tailEnd/>
                </a:ln>
              </p:spPr>
              <p:txBody>
                <a:bodyPr wrap="none" anchor="ctr"/>
                <a:lstStyle/>
                <a:p>
                  <a:endParaRPr lang="en-US"/>
                </a:p>
              </p:txBody>
            </p:sp>
            <p:sp>
              <p:nvSpPr>
                <p:cNvPr id="7231" name="Rectangle 208"/>
                <p:cNvSpPr>
                  <a:spLocks noChangeArrowheads="1"/>
                </p:cNvSpPr>
                <p:nvPr/>
              </p:nvSpPr>
              <p:spPr bwMode="auto">
                <a:xfrm>
                  <a:off x="2816" y="3181"/>
                  <a:ext cx="88" cy="88"/>
                </a:xfrm>
                <a:prstGeom prst="rect">
                  <a:avLst/>
                </a:prstGeom>
                <a:noFill/>
                <a:ln w="9525">
                  <a:solidFill>
                    <a:schemeClr val="tx1"/>
                  </a:solidFill>
                  <a:miter lim="800000"/>
                  <a:headEnd/>
                  <a:tailEnd/>
                </a:ln>
              </p:spPr>
              <p:txBody>
                <a:bodyPr wrap="none" anchor="ctr"/>
                <a:lstStyle/>
                <a:p>
                  <a:endParaRPr lang="en-US"/>
                </a:p>
              </p:txBody>
            </p:sp>
            <p:sp>
              <p:nvSpPr>
                <p:cNvPr id="7232" name="Rectangle 209"/>
                <p:cNvSpPr>
                  <a:spLocks noChangeArrowheads="1"/>
                </p:cNvSpPr>
                <p:nvPr/>
              </p:nvSpPr>
              <p:spPr bwMode="auto">
                <a:xfrm>
                  <a:off x="2816" y="3306"/>
                  <a:ext cx="88" cy="88"/>
                </a:xfrm>
                <a:prstGeom prst="rect">
                  <a:avLst/>
                </a:prstGeom>
                <a:noFill/>
                <a:ln w="9525">
                  <a:solidFill>
                    <a:schemeClr val="tx1"/>
                  </a:solidFill>
                  <a:miter lim="800000"/>
                  <a:headEnd/>
                  <a:tailEnd/>
                </a:ln>
              </p:spPr>
              <p:txBody>
                <a:bodyPr wrap="none" anchor="ctr"/>
                <a:lstStyle/>
                <a:p>
                  <a:endParaRPr lang="en-US"/>
                </a:p>
              </p:txBody>
            </p:sp>
            <p:sp>
              <p:nvSpPr>
                <p:cNvPr id="7233" name="Rectangle 210"/>
                <p:cNvSpPr>
                  <a:spLocks noChangeArrowheads="1"/>
                </p:cNvSpPr>
                <p:nvPr/>
              </p:nvSpPr>
              <p:spPr bwMode="auto">
                <a:xfrm>
                  <a:off x="2816" y="3432"/>
                  <a:ext cx="88" cy="88"/>
                </a:xfrm>
                <a:prstGeom prst="rect">
                  <a:avLst/>
                </a:prstGeom>
                <a:noFill/>
                <a:ln w="9525">
                  <a:solidFill>
                    <a:schemeClr val="tx1"/>
                  </a:solidFill>
                  <a:miter lim="800000"/>
                  <a:headEnd/>
                  <a:tailEnd/>
                </a:ln>
              </p:spPr>
              <p:txBody>
                <a:bodyPr wrap="none" anchor="ctr"/>
                <a:lstStyle/>
                <a:p>
                  <a:endParaRPr lang="en-US"/>
                </a:p>
              </p:txBody>
            </p:sp>
            <p:sp>
              <p:nvSpPr>
                <p:cNvPr id="7234" name="Rectangle 211"/>
                <p:cNvSpPr>
                  <a:spLocks noChangeArrowheads="1"/>
                </p:cNvSpPr>
                <p:nvPr/>
              </p:nvSpPr>
              <p:spPr bwMode="auto">
                <a:xfrm>
                  <a:off x="2816" y="3557"/>
                  <a:ext cx="88" cy="88"/>
                </a:xfrm>
                <a:prstGeom prst="rect">
                  <a:avLst/>
                </a:prstGeom>
                <a:noFill/>
                <a:ln w="9525">
                  <a:solidFill>
                    <a:schemeClr val="tx1"/>
                  </a:solidFill>
                  <a:miter lim="800000"/>
                  <a:headEnd/>
                  <a:tailEnd/>
                </a:ln>
              </p:spPr>
              <p:txBody>
                <a:bodyPr wrap="none" anchor="ctr"/>
                <a:lstStyle/>
                <a:p>
                  <a:endParaRPr lang="en-US"/>
                </a:p>
              </p:txBody>
            </p:sp>
            <p:sp>
              <p:nvSpPr>
                <p:cNvPr id="7235" name="Rectangle 212"/>
                <p:cNvSpPr>
                  <a:spLocks noChangeArrowheads="1"/>
                </p:cNvSpPr>
                <p:nvPr/>
              </p:nvSpPr>
              <p:spPr bwMode="auto">
                <a:xfrm>
                  <a:off x="2816" y="3682"/>
                  <a:ext cx="88" cy="88"/>
                </a:xfrm>
                <a:prstGeom prst="rect">
                  <a:avLst/>
                </a:prstGeom>
                <a:noFill/>
                <a:ln w="9525">
                  <a:solidFill>
                    <a:schemeClr val="tx1"/>
                  </a:solidFill>
                  <a:miter lim="800000"/>
                  <a:headEnd/>
                  <a:tailEnd/>
                </a:ln>
              </p:spPr>
              <p:txBody>
                <a:bodyPr wrap="none" anchor="ctr"/>
                <a:lstStyle/>
                <a:p>
                  <a:endParaRPr lang="en-US"/>
                </a:p>
              </p:txBody>
            </p:sp>
            <p:sp>
              <p:nvSpPr>
                <p:cNvPr id="7236" name="Rectangle 213"/>
                <p:cNvSpPr>
                  <a:spLocks noChangeArrowheads="1"/>
                </p:cNvSpPr>
                <p:nvPr/>
              </p:nvSpPr>
              <p:spPr bwMode="auto">
                <a:xfrm>
                  <a:off x="2816" y="3808"/>
                  <a:ext cx="88" cy="88"/>
                </a:xfrm>
                <a:prstGeom prst="rect">
                  <a:avLst/>
                </a:prstGeom>
                <a:noFill/>
                <a:ln w="9525">
                  <a:solidFill>
                    <a:schemeClr val="tx1"/>
                  </a:solidFill>
                  <a:miter lim="800000"/>
                  <a:headEnd/>
                  <a:tailEnd/>
                </a:ln>
              </p:spPr>
              <p:txBody>
                <a:bodyPr wrap="none" anchor="ctr"/>
                <a:lstStyle/>
                <a:p>
                  <a:endParaRPr lang="en-US"/>
                </a:p>
              </p:txBody>
            </p:sp>
          </p:grpSp>
        </p:grpSp>
        <p:grpSp>
          <p:nvGrpSpPr>
            <p:cNvPr id="7212" name="Group 214"/>
            <p:cNvGrpSpPr>
              <a:grpSpLocks/>
            </p:cNvGrpSpPr>
            <p:nvPr/>
          </p:nvGrpSpPr>
          <p:grpSpPr bwMode="auto">
            <a:xfrm>
              <a:off x="2432" y="3776"/>
              <a:ext cx="2131" cy="388"/>
              <a:chOff x="2432" y="3776"/>
              <a:chExt cx="2131" cy="388"/>
            </a:xfrm>
          </p:grpSpPr>
          <p:graphicFrame>
            <p:nvGraphicFramePr>
              <p:cNvPr id="7175" name="Object 215"/>
              <p:cNvGraphicFramePr>
                <a:graphicFrameLocks noChangeAspect="1"/>
              </p:cNvGraphicFramePr>
              <p:nvPr/>
            </p:nvGraphicFramePr>
            <p:xfrm>
              <a:off x="4053" y="3776"/>
              <a:ext cx="510" cy="388"/>
            </p:xfrm>
            <a:graphic>
              <a:graphicData uri="http://schemas.openxmlformats.org/presentationml/2006/ole">
                <mc:AlternateContent xmlns:mc="http://schemas.openxmlformats.org/markup-compatibility/2006">
                  <mc:Choice xmlns:v="urn:schemas-microsoft-com:vml" Requires="v">
                    <p:oleObj name="Equation" r:id="rId9" imgW="317160" imgH="241200" progId="Equation.3">
                      <p:embed/>
                    </p:oleObj>
                  </mc:Choice>
                  <mc:Fallback>
                    <p:oleObj name="Equation" r:id="rId9" imgW="317160" imgH="241200" progId="Equation.3">
                      <p:embed/>
                      <p:pic>
                        <p:nvPicPr>
                          <p:cNvPr id="0" name="Object 2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53" y="3776"/>
                            <a:ext cx="510" cy="3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nvGrpSpPr>
              <p:cNvPr id="7213" name="Group 216"/>
              <p:cNvGrpSpPr>
                <a:grpSpLocks/>
              </p:cNvGrpSpPr>
              <p:nvPr/>
            </p:nvGrpSpPr>
            <p:grpSpPr bwMode="auto">
              <a:xfrm>
                <a:off x="2432" y="4032"/>
                <a:ext cx="1775" cy="88"/>
                <a:chOff x="2872" y="3976"/>
                <a:chExt cx="1775" cy="88"/>
              </a:xfrm>
            </p:grpSpPr>
            <p:sp>
              <p:nvSpPr>
                <p:cNvPr id="7214" name="Line 217"/>
                <p:cNvSpPr>
                  <a:spLocks noChangeShapeType="1"/>
                </p:cNvSpPr>
                <p:nvPr/>
              </p:nvSpPr>
              <p:spPr bwMode="auto">
                <a:xfrm flipH="1" flipV="1">
                  <a:off x="2872" y="4030"/>
                  <a:ext cx="1775" cy="10"/>
                </a:xfrm>
                <a:prstGeom prst="line">
                  <a:avLst/>
                </a:prstGeom>
                <a:noFill/>
                <a:ln w="28575">
                  <a:solidFill>
                    <a:schemeClr val="folHlink"/>
                  </a:solidFill>
                  <a:miter lim="800000"/>
                  <a:headEnd type="triangle" w="med" len="med"/>
                  <a:tailEnd/>
                </a:ln>
              </p:spPr>
              <p:txBody>
                <a:bodyPr wrap="none" anchor="ctr"/>
                <a:lstStyle/>
                <a:p>
                  <a:endParaRPr lang="en-US"/>
                </a:p>
              </p:txBody>
            </p:sp>
            <p:sp>
              <p:nvSpPr>
                <p:cNvPr id="7215" name="Rectangle 218"/>
                <p:cNvSpPr>
                  <a:spLocks noChangeArrowheads="1"/>
                </p:cNvSpPr>
                <p:nvPr/>
              </p:nvSpPr>
              <p:spPr bwMode="auto">
                <a:xfrm>
                  <a:off x="3032" y="3976"/>
                  <a:ext cx="88" cy="88"/>
                </a:xfrm>
                <a:prstGeom prst="rect">
                  <a:avLst/>
                </a:prstGeom>
                <a:noFill/>
                <a:ln w="9525">
                  <a:solidFill>
                    <a:schemeClr val="tx1"/>
                  </a:solidFill>
                  <a:miter lim="800000"/>
                  <a:headEnd/>
                  <a:tailEnd/>
                </a:ln>
              </p:spPr>
              <p:txBody>
                <a:bodyPr wrap="none" anchor="ctr"/>
                <a:lstStyle/>
                <a:p>
                  <a:endParaRPr lang="en-US"/>
                </a:p>
              </p:txBody>
            </p:sp>
            <p:sp>
              <p:nvSpPr>
                <p:cNvPr id="7216" name="Rectangle 219"/>
                <p:cNvSpPr>
                  <a:spLocks noChangeArrowheads="1"/>
                </p:cNvSpPr>
                <p:nvPr/>
              </p:nvSpPr>
              <p:spPr bwMode="auto">
                <a:xfrm>
                  <a:off x="3161" y="3976"/>
                  <a:ext cx="88" cy="88"/>
                </a:xfrm>
                <a:prstGeom prst="rect">
                  <a:avLst/>
                </a:prstGeom>
                <a:noFill/>
                <a:ln w="9525">
                  <a:solidFill>
                    <a:schemeClr val="tx1"/>
                  </a:solidFill>
                  <a:miter lim="800000"/>
                  <a:headEnd/>
                  <a:tailEnd/>
                </a:ln>
              </p:spPr>
              <p:txBody>
                <a:bodyPr wrap="none" anchor="ctr"/>
                <a:lstStyle/>
                <a:p>
                  <a:endParaRPr lang="en-US"/>
                </a:p>
              </p:txBody>
            </p:sp>
            <p:sp>
              <p:nvSpPr>
                <p:cNvPr id="7217" name="Rectangle 220"/>
                <p:cNvSpPr>
                  <a:spLocks noChangeArrowheads="1"/>
                </p:cNvSpPr>
                <p:nvPr/>
              </p:nvSpPr>
              <p:spPr bwMode="auto">
                <a:xfrm>
                  <a:off x="3291" y="3976"/>
                  <a:ext cx="88" cy="88"/>
                </a:xfrm>
                <a:prstGeom prst="rect">
                  <a:avLst/>
                </a:prstGeom>
                <a:noFill/>
                <a:ln w="9525">
                  <a:solidFill>
                    <a:schemeClr val="tx1"/>
                  </a:solidFill>
                  <a:miter lim="800000"/>
                  <a:headEnd/>
                  <a:tailEnd/>
                </a:ln>
              </p:spPr>
              <p:txBody>
                <a:bodyPr wrap="none" anchor="ctr"/>
                <a:lstStyle/>
                <a:p>
                  <a:endParaRPr lang="en-US"/>
                </a:p>
              </p:txBody>
            </p:sp>
            <p:sp>
              <p:nvSpPr>
                <p:cNvPr id="7218" name="Rectangle 221"/>
                <p:cNvSpPr>
                  <a:spLocks noChangeArrowheads="1"/>
                </p:cNvSpPr>
                <p:nvPr/>
              </p:nvSpPr>
              <p:spPr bwMode="auto">
                <a:xfrm>
                  <a:off x="3421" y="3976"/>
                  <a:ext cx="88" cy="88"/>
                </a:xfrm>
                <a:prstGeom prst="rect">
                  <a:avLst/>
                </a:prstGeom>
                <a:noFill/>
                <a:ln w="9525">
                  <a:solidFill>
                    <a:schemeClr val="tx1"/>
                  </a:solidFill>
                  <a:miter lim="800000"/>
                  <a:headEnd/>
                  <a:tailEnd/>
                </a:ln>
              </p:spPr>
              <p:txBody>
                <a:bodyPr wrap="none" anchor="ctr"/>
                <a:lstStyle/>
                <a:p>
                  <a:endParaRPr lang="en-US"/>
                </a:p>
              </p:txBody>
            </p:sp>
            <p:sp>
              <p:nvSpPr>
                <p:cNvPr id="7219" name="Rectangle 222"/>
                <p:cNvSpPr>
                  <a:spLocks noChangeArrowheads="1"/>
                </p:cNvSpPr>
                <p:nvPr/>
              </p:nvSpPr>
              <p:spPr bwMode="auto">
                <a:xfrm>
                  <a:off x="3551" y="3976"/>
                  <a:ext cx="88" cy="88"/>
                </a:xfrm>
                <a:prstGeom prst="rect">
                  <a:avLst/>
                </a:prstGeom>
                <a:noFill/>
                <a:ln w="9525">
                  <a:solidFill>
                    <a:schemeClr val="tx1"/>
                  </a:solidFill>
                  <a:miter lim="800000"/>
                  <a:headEnd/>
                  <a:tailEnd/>
                </a:ln>
              </p:spPr>
              <p:txBody>
                <a:bodyPr wrap="none" anchor="ctr"/>
                <a:lstStyle/>
                <a:p>
                  <a:endParaRPr lang="en-US"/>
                </a:p>
              </p:txBody>
            </p:sp>
            <p:sp>
              <p:nvSpPr>
                <p:cNvPr id="7220" name="Rectangle 223"/>
                <p:cNvSpPr>
                  <a:spLocks noChangeArrowheads="1"/>
                </p:cNvSpPr>
                <p:nvPr/>
              </p:nvSpPr>
              <p:spPr bwMode="auto">
                <a:xfrm>
                  <a:off x="3680" y="3976"/>
                  <a:ext cx="88" cy="88"/>
                </a:xfrm>
                <a:prstGeom prst="rect">
                  <a:avLst/>
                </a:prstGeom>
                <a:noFill/>
                <a:ln w="9525">
                  <a:solidFill>
                    <a:schemeClr val="tx1"/>
                  </a:solidFill>
                  <a:miter lim="800000"/>
                  <a:headEnd/>
                  <a:tailEnd/>
                </a:ln>
              </p:spPr>
              <p:txBody>
                <a:bodyPr wrap="none" anchor="ctr"/>
                <a:lstStyle/>
                <a:p>
                  <a:endParaRPr lang="en-US"/>
                </a:p>
              </p:txBody>
            </p:sp>
            <p:sp>
              <p:nvSpPr>
                <p:cNvPr id="7221" name="Rectangle 224"/>
                <p:cNvSpPr>
                  <a:spLocks noChangeArrowheads="1"/>
                </p:cNvSpPr>
                <p:nvPr/>
              </p:nvSpPr>
              <p:spPr bwMode="auto">
                <a:xfrm>
                  <a:off x="3810" y="3976"/>
                  <a:ext cx="88" cy="88"/>
                </a:xfrm>
                <a:prstGeom prst="rect">
                  <a:avLst/>
                </a:prstGeom>
                <a:noFill/>
                <a:ln w="9525">
                  <a:solidFill>
                    <a:schemeClr val="tx1"/>
                  </a:solidFill>
                  <a:miter lim="800000"/>
                  <a:headEnd/>
                  <a:tailEnd/>
                </a:ln>
              </p:spPr>
              <p:txBody>
                <a:bodyPr wrap="none" anchor="ctr"/>
                <a:lstStyle/>
                <a:p>
                  <a:endParaRPr lang="en-US"/>
                </a:p>
              </p:txBody>
            </p:sp>
            <p:sp>
              <p:nvSpPr>
                <p:cNvPr id="7222" name="Rectangle 225"/>
                <p:cNvSpPr>
                  <a:spLocks noChangeArrowheads="1"/>
                </p:cNvSpPr>
                <p:nvPr/>
              </p:nvSpPr>
              <p:spPr bwMode="auto">
                <a:xfrm>
                  <a:off x="3940" y="3976"/>
                  <a:ext cx="88" cy="88"/>
                </a:xfrm>
                <a:prstGeom prst="rect">
                  <a:avLst/>
                </a:prstGeom>
                <a:noFill/>
                <a:ln w="9525">
                  <a:solidFill>
                    <a:schemeClr val="tx1"/>
                  </a:solidFill>
                  <a:miter lim="800000"/>
                  <a:headEnd/>
                  <a:tailEnd/>
                </a:ln>
              </p:spPr>
              <p:txBody>
                <a:bodyPr wrap="none" anchor="ctr"/>
                <a:lstStyle/>
                <a:p>
                  <a:endParaRPr lang="en-US"/>
                </a:p>
              </p:txBody>
            </p:sp>
            <p:sp>
              <p:nvSpPr>
                <p:cNvPr id="7223" name="Rectangle 226"/>
                <p:cNvSpPr>
                  <a:spLocks noChangeArrowheads="1"/>
                </p:cNvSpPr>
                <p:nvPr/>
              </p:nvSpPr>
              <p:spPr bwMode="auto">
                <a:xfrm>
                  <a:off x="4070" y="3976"/>
                  <a:ext cx="88" cy="88"/>
                </a:xfrm>
                <a:prstGeom prst="rect">
                  <a:avLst/>
                </a:prstGeom>
                <a:noFill/>
                <a:ln w="9525">
                  <a:solidFill>
                    <a:schemeClr val="tx1"/>
                  </a:solidFill>
                  <a:miter lim="800000"/>
                  <a:headEnd/>
                  <a:tailEnd/>
                </a:ln>
              </p:spPr>
              <p:txBody>
                <a:bodyPr wrap="none" anchor="ctr"/>
                <a:lstStyle/>
                <a:p>
                  <a:endParaRPr lang="en-US"/>
                </a:p>
              </p:txBody>
            </p:sp>
            <p:sp>
              <p:nvSpPr>
                <p:cNvPr id="7224" name="Rectangle 227"/>
                <p:cNvSpPr>
                  <a:spLocks noChangeArrowheads="1"/>
                </p:cNvSpPr>
                <p:nvPr/>
              </p:nvSpPr>
              <p:spPr bwMode="auto">
                <a:xfrm>
                  <a:off x="4200" y="3976"/>
                  <a:ext cx="88" cy="88"/>
                </a:xfrm>
                <a:prstGeom prst="rect">
                  <a:avLst/>
                </a:prstGeom>
                <a:noFill/>
                <a:ln w="9525">
                  <a:solidFill>
                    <a:schemeClr val="tx1"/>
                  </a:solidFill>
                  <a:miter lim="800000"/>
                  <a:headEnd/>
                  <a:tailEnd/>
                </a:ln>
              </p:spPr>
              <p:txBody>
                <a:bodyPr wrap="none" anchor="ctr"/>
                <a:lstStyle/>
                <a:p>
                  <a:endParaRPr lang="en-US"/>
                </a:p>
              </p:txBody>
            </p:sp>
          </p:grpSp>
        </p:grpSp>
      </p:grpSp>
      <p:grpSp>
        <p:nvGrpSpPr>
          <p:cNvPr id="31" name="Group 228"/>
          <p:cNvGrpSpPr>
            <a:grpSpLocks/>
          </p:cNvGrpSpPr>
          <p:nvPr/>
        </p:nvGrpSpPr>
        <p:grpSpPr bwMode="auto">
          <a:xfrm>
            <a:off x="6281738" y="3263900"/>
            <a:ext cx="1403350" cy="1193800"/>
            <a:chOff x="4632" y="2872"/>
            <a:chExt cx="884" cy="752"/>
          </a:xfrm>
        </p:grpSpPr>
        <p:sp>
          <p:nvSpPr>
            <p:cNvPr id="7206" name="Oval 229"/>
            <p:cNvSpPr>
              <a:spLocks noChangeArrowheads="1"/>
            </p:cNvSpPr>
            <p:nvPr/>
          </p:nvSpPr>
          <p:spPr bwMode="auto">
            <a:xfrm>
              <a:off x="4632" y="2872"/>
              <a:ext cx="244" cy="236"/>
            </a:xfrm>
            <a:prstGeom prst="ellipse">
              <a:avLst/>
            </a:prstGeom>
            <a:solidFill>
              <a:schemeClr val="accent2"/>
            </a:solidFill>
            <a:ln w="9525">
              <a:noFill/>
              <a:miter lim="800000"/>
              <a:headEnd/>
              <a:tailEnd/>
            </a:ln>
          </p:spPr>
          <p:txBody>
            <a:bodyPr wrap="none" anchor="ctr"/>
            <a:lstStyle/>
            <a:p>
              <a:endParaRPr lang="en-US"/>
            </a:p>
          </p:txBody>
        </p:sp>
        <p:grpSp>
          <p:nvGrpSpPr>
            <p:cNvPr id="7207" name="Group 230"/>
            <p:cNvGrpSpPr>
              <a:grpSpLocks/>
            </p:cNvGrpSpPr>
            <p:nvPr/>
          </p:nvGrpSpPr>
          <p:grpSpPr bwMode="auto">
            <a:xfrm>
              <a:off x="4754" y="2973"/>
              <a:ext cx="762" cy="651"/>
              <a:chOff x="4754" y="2973"/>
              <a:chExt cx="762" cy="651"/>
            </a:xfrm>
          </p:grpSpPr>
          <p:sp>
            <p:nvSpPr>
              <p:cNvPr id="7208" name="Line 231"/>
              <p:cNvSpPr>
                <a:spLocks noChangeShapeType="1"/>
              </p:cNvSpPr>
              <p:nvPr/>
            </p:nvSpPr>
            <p:spPr bwMode="auto">
              <a:xfrm flipV="1">
                <a:off x="4763" y="2973"/>
                <a:ext cx="733" cy="8"/>
              </a:xfrm>
              <a:prstGeom prst="line">
                <a:avLst/>
              </a:prstGeom>
              <a:noFill/>
              <a:ln w="57150">
                <a:solidFill>
                  <a:schemeClr val="accent2"/>
                </a:solidFill>
                <a:miter lim="800000"/>
                <a:headEnd/>
                <a:tailEnd type="arrow" w="med" len="med"/>
              </a:ln>
            </p:spPr>
            <p:txBody>
              <a:bodyPr wrap="none" anchor="ctr"/>
              <a:lstStyle/>
              <a:p>
                <a:endParaRPr lang="en-US"/>
              </a:p>
            </p:txBody>
          </p:sp>
          <p:sp>
            <p:nvSpPr>
              <p:cNvPr id="7209" name="Line 232"/>
              <p:cNvSpPr>
                <a:spLocks noChangeShapeType="1"/>
              </p:cNvSpPr>
              <p:nvPr/>
            </p:nvSpPr>
            <p:spPr bwMode="auto">
              <a:xfrm flipH="1">
                <a:off x="4755" y="3008"/>
                <a:ext cx="8" cy="616"/>
              </a:xfrm>
              <a:prstGeom prst="line">
                <a:avLst/>
              </a:prstGeom>
              <a:noFill/>
              <a:ln w="57150">
                <a:solidFill>
                  <a:schemeClr val="accent2"/>
                </a:solidFill>
                <a:miter lim="800000"/>
                <a:headEnd/>
                <a:tailEnd type="arrow" w="med" len="med"/>
              </a:ln>
            </p:spPr>
            <p:txBody>
              <a:bodyPr wrap="none" anchor="ctr"/>
              <a:lstStyle/>
              <a:p>
                <a:endParaRPr lang="en-US"/>
              </a:p>
            </p:txBody>
          </p:sp>
          <p:sp>
            <p:nvSpPr>
              <p:cNvPr id="7210" name="Line 233"/>
              <p:cNvSpPr>
                <a:spLocks noChangeShapeType="1"/>
              </p:cNvSpPr>
              <p:nvPr/>
            </p:nvSpPr>
            <p:spPr bwMode="auto">
              <a:xfrm>
                <a:off x="4754" y="2990"/>
                <a:ext cx="762" cy="587"/>
              </a:xfrm>
              <a:prstGeom prst="line">
                <a:avLst/>
              </a:prstGeom>
              <a:noFill/>
              <a:ln w="57150">
                <a:solidFill>
                  <a:schemeClr val="accent2"/>
                </a:solidFill>
                <a:miter lim="800000"/>
                <a:headEnd/>
                <a:tailEnd type="arrow" w="med" len="med"/>
              </a:ln>
            </p:spPr>
            <p:txBody>
              <a:bodyPr wrap="none" anchor="ctr"/>
              <a:lstStyle/>
              <a:p>
                <a:endParaRPr lang="en-US"/>
              </a:p>
            </p:txBody>
          </p:sp>
        </p:grpSp>
      </p:grpSp>
      <p:sp>
        <p:nvSpPr>
          <p:cNvPr id="709866" name="Text Box 234"/>
          <p:cNvSpPr txBox="1">
            <a:spLocks noChangeArrowheads="1"/>
          </p:cNvSpPr>
          <p:nvPr/>
        </p:nvSpPr>
        <p:spPr bwMode="auto">
          <a:xfrm rot="2315667">
            <a:off x="6645275" y="3783013"/>
            <a:ext cx="1423988" cy="304800"/>
          </a:xfrm>
          <a:prstGeom prst="rect">
            <a:avLst/>
          </a:prstGeom>
          <a:noFill/>
          <a:ln w="9525">
            <a:noFill/>
            <a:miter lim="800000"/>
            <a:headEnd/>
            <a:tailEnd/>
          </a:ln>
        </p:spPr>
        <p:txBody>
          <a:bodyPr wrap="none">
            <a:spAutoFit/>
          </a:bodyPr>
          <a:lstStyle/>
          <a:p>
            <a:pPr eaLnBrk="1" hangingPunct="1"/>
            <a:r>
              <a:rPr lang="en-US" sz="1400">
                <a:latin typeface="Tahoma" pitchFamily="34" charset="0"/>
              </a:rPr>
              <a:t>correspondence</a:t>
            </a:r>
          </a:p>
        </p:txBody>
      </p:sp>
      <p:grpSp>
        <p:nvGrpSpPr>
          <p:cNvPr id="7375" name="Group 235"/>
          <p:cNvGrpSpPr>
            <a:grpSpLocks/>
          </p:cNvGrpSpPr>
          <p:nvPr/>
        </p:nvGrpSpPr>
        <p:grpSpPr bwMode="auto">
          <a:xfrm>
            <a:off x="2265364" y="3397251"/>
            <a:ext cx="1819275" cy="366713"/>
            <a:chOff x="2134" y="2980"/>
            <a:chExt cx="1146" cy="231"/>
          </a:xfrm>
        </p:grpSpPr>
        <p:sp>
          <p:nvSpPr>
            <p:cNvPr id="7204" name="Line 236"/>
            <p:cNvSpPr>
              <a:spLocks noChangeShapeType="1"/>
            </p:cNvSpPr>
            <p:nvPr/>
          </p:nvSpPr>
          <p:spPr bwMode="auto">
            <a:xfrm>
              <a:off x="2416" y="3096"/>
              <a:ext cx="864" cy="0"/>
            </a:xfrm>
            <a:prstGeom prst="line">
              <a:avLst/>
            </a:prstGeom>
            <a:noFill/>
            <a:ln w="38100">
              <a:solidFill>
                <a:schemeClr val="tx1"/>
              </a:solidFill>
              <a:miter lim="800000"/>
              <a:headEnd/>
              <a:tailEnd/>
            </a:ln>
          </p:spPr>
          <p:txBody>
            <a:bodyPr wrap="none" anchor="ctr"/>
            <a:lstStyle/>
            <a:p>
              <a:endParaRPr lang="en-US"/>
            </a:p>
          </p:txBody>
        </p:sp>
        <p:sp>
          <p:nvSpPr>
            <p:cNvPr id="7205" name="Text Box 237"/>
            <p:cNvSpPr txBox="1">
              <a:spLocks noChangeArrowheads="1"/>
            </p:cNvSpPr>
            <p:nvPr/>
          </p:nvSpPr>
          <p:spPr bwMode="auto">
            <a:xfrm>
              <a:off x="2134" y="2980"/>
              <a:ext cx="207" cy="231"/>
            </a:xfrm>
            <a:prstGeom prst="rect">
              <a:avLst/>
            </a:prstGeom>
            <a:noFill/>
            <a:ln w="9525">
              <a:noFill/>
              <a:miter lim="800000"/>
              <a:headEnd/>
              <a:tailEnd/>
            </a:ln>
          </p:spPr>
          <p:txBody>
            <a:bodyPr wrap="none">
              <a:spAutoFit/>
            </a:bodyPr>
            <a:lstStyle/>
            <a:p>
              <a:pPr eaLnBrk="1" hangingPunct="1"/>
              <a:r>
                <a:rPr lang="en-US" sz="1800" b="1" i="1">
                  <a:latin typeface="Tahoma" pitchFamily="34" charset="0"/>
                </a:rPr>
                <a:t>q</a:t>
              </a:r>
            </a:p>
          </p:txBody>
        </p:sp>
      </p:grpSp>
      <p:grpSp>
        <p:nvGrpSpPr>
          <p:cNvPr id="7376" name="Group 238"/>
          <p:cNvGrpSpPr>
            <a:grpSpLocks/>
          </p:cNvGrpSpPr>
          <p:nvPr/>
        </p:nvGrpSpPr>
        <p:grpSpPr bwMode="auto">
          <a:xfrm>
            <a:off x="3929063" y="3568700"/>
            <a:ext cx="328612" cy="1917700"/>
            <a:chOff x="3182" y="3088"/>
            <a:chExt cx="207" cy="1208"/>
          </a:xfrm>
        </p:grpSpPr>
        <p:sp>
          <p:nvSpPr>
            <p:cNvPr id="7202" name="Line 239"/>
            <p:cNvSpPr>
              <a:spLocks noChangeShapeType="1"/>
            </p:cNvSpPr>
            <p:nvPr/>
          </p:nvSpPr>
          <p:spPr bwMode="auto">
            <a:xfrm flipV="1">
              <a:off x="3280" y="3088"/>
              <a:ext cx="0" cy="944"/>
            </a:xfrm>
            <a:prstGeom prst="line">
              <a:avLst/>
            </a:prstGeom>
            <a:noFill/>
            <a:ln w="38100">
              <a:solidFill>
                <a:schemeClr val="tx1"/>
              </a:solidFill>
              <a:miter lim="800000"/>
              <a:headEnd/>
              <a:tailEnd/>
            </a:ln>
          </p:spPr>
          <p:txBody>
            <a:bodyPr wrap="none" anchor="ctr"/>
            <a:lstStyle/>
            <a:p>
              <a:endParaRPr lang="en-US"/>
            </a:p>
          </p:txBody>
        </p:sp>
        <p:sp>
          <p:nvSpPr>
            <p:cNvPr id="7203" name="Text Box 240"/>
            <p:cNvSpPr txBox="1">
              <a:spLocks noChangeArrowheads="1"/>
            </p:cNvSpPr>
            <p:nvPr/>
          </p:nvSpPr>
          <p:spPr bwMode="auto">
            <a:xfrm>
              <a:off x="3182" y="4065"/>
              <a:ext cx="207" cy="231"/>
            </a:xfrm>
            <a:prstGeom prst="rect">
              <a:avLst/>
            </a:prstGeom>
            <a:noFill/>
            <a:ln w="9525">
              <a:noFill/>
              <a:miter lim="800000"/>
              <a:headEnd/>
              <a:tailEnd/>
            </a:ln>
          </p:spPr>
          <p:txBody>
            <a:bodyPr wrap="none">
              <a:spAutoFit/>
            </a:bodyPr>
            <a:lstStyle/>
            <a:p>
              <a:pPr eaLnBrk="1" hangingPunct="1"/>
              <a:r>
                <a:rPr lang="en-US" sz="1800" b="1" i="1">
                  <a:latin typeface="Tahoma" pitchFamily="34" charset="0"/>
                </a:rPr>
                <a:t>p</a:t>
              </a:r>
            </a:p>
          </p:txBody>
        </p:sp>
      </p:grpSp>
      <p:grpSp>
        <p:nvGrpSpPr>
          <p:cNvPr id="7378" name="Group 241"/>
          <p:cNvGrpSpPr>
            <a:grpSpLocks/>
          </p:cNvGrpSpPr>
          <p:nvPr/>
        </p:nvGrpSpPr>
        <p:grpSpPr bwMode="auto">
          <a:xfrm>
            <a:off x="2252663" y="3567113"/>
            <a:ext cx="4094162" cy="901700"/>
            <a:chOff x="2126" y="3087"/>
            <a:chExt cx="2579" cy="568"/>
          </a:xfrm>
        </p:grpSpPr>
        <p:grpSp>
          <p:nvGrpSpPr>
            <p:cNvPr id="7198" name="Group 242"/>
            <p:cNvGrpSpPr>
              <a:grpSpLocks/>
            </p:cNvGrpSpPr>
            <p:nvPr/>
          </p:nvGrpSpPr>
          <p:grpSpPr bwMode="auto">
            <a:xfrm>
              <a:off x="2416" y="3087"/>
              <a:ext cx="2289" cy="568"/>
              <a:chOff x="2416" y="3087"/>
              <a:chExt cx="2289" cy="568"/>
            </a:xfrm>
          </p:grpSpPr>
          <p:sp>
            <p:nvSpPr>
              <p:cNvPr id="7200" name="Text Box 243"/>
              <p:cNvSpPr txBox="1">
                <a:spLocks noChangeArrowheads="1"/>
              </p:cNvSpPr>
              <p:nvPr/>
            </p:nvSpPr>
            <p:spPr bwMode="auto">
              <a:xfrm rot="16200000">
                <a:off x="4256" y="3206"/>
                <a:ext cx="568" cy="330"/>
              </a:xfrm>
              <a:prstGeom prst="rect">
                <a:avLst/>
              </a:prstGeom>
              <a:noFill/>
              <a:ln w="9525">
                <a:noFill/>
                <a:miter lim="800000"/>
                <a:headEnd/>
                <a:tailEnd/>
              </a:ln>
            </p:spPr>
            <p:txBody>
              <a:bodyPr>
                <a:spAutoFit/>
              </a:bodyPr>
              <a:lstStyle/>
              <a:p>
                <a:pPr algn="ctr" eaLnBrk="1" hangingPunct="1"/>
                <a:r>
                  <a:rPr lang="en-US" sz="1400">
                    <a:latin typeface="Tahoma" pitchFamily="34" charset="0"/>
                  </a:rPr>
                  <a:t>Left occlusion</a:t>
                </a:r>
              </a:p>
            </p:txBody>
          </p:sp>
          <p:sp>
            <p:nvSpPr>
              <p:cNvPr id="7201" name="Line 244"/>
              <p:cNvSpPr>
                <a:spLocks noChangeShapeType="1"/>
              </p:cNvSpPr>
              <p:nvPr/>
            </p:nvSpPr>
            <p:spPr bwMode="auto">
              <a:xfrm>
                <a:off x="2416" y="3464"/>
                <a:ext cx="1168" cy="0"/>
              </a:xfrm>
              <a:prstGeom prst="line">
                <a:avLst/>
              </a:prstGeom>
              <a:noFill/>
              <a:ln w="38100">
                <a:solidFill>
                  <a:schemeClr val="tx1"/>
                </a:solidFill>
                <a:miter lim="800000"/>
                <a:headEnd/>
                <a:tailEnd/>
              </a:ln>
            </p:spPr>
            <p:txBody>
              <a:bodyPr wrap="none" anchor="ctr"/>
              <a:lstStyle/>
              <a:p>
                <a:endParaRPr lang="en-US"/>
              </a:p>
            </p:txBody>
          </p:sp>
        </p:grpSp>
        <p:sp>
          <p:nvSpPr>
            <p:cNvPr id="7199" name="Text Box 245"/>
            <p:cNvSpPr txBox="1">
              <a:spLocks noChangeArrowheads="1"/>
            </p:cNvSpPr>
            <p:nvPr/>
          </p:nvSpPr>
          <p:spPr bwMode="auto">
            <a:xfrm>
              <a:off x="2126" y="3356"/>
              <a:ext cx="242" cy="231"/>
            </a:xfrm>
            <a:prstGeom prst="rect">
              <a:avLst/>
            </a:prstGeom>
            <a:noFill/>
            <a:ln w="9525">
              <a:noFill/>
              <a:miter lim="800000"/>
              <a:headEnd/>
              <a:tailEnd/>
            </a:ln>
          </p:spPr>
          <p:txBody>
            <a:bodyPr>
              <a:spAutoFit/>
            </a:bodyPr>
            <a:lstStyle/>
            <a:p>
              <a:pPr eaLnBrk="1" hangingPunct="1"/>
              <a:r>
                <a:rPr lang="en-US" sz="1800" b="1" i="1">
                  <a:latin typeface="Tahoma" pitchFamily="34" charset="0"/>
                </a:rPr>
                <a:t>t</a:t>
              </a:r>
            </a:p>
          </p:txBody>
        </p:sp>
      </p:grpSp>
      <p:grpSp>
        <p:nvGrpSpPr>
          <p:cNvPr id="7420" name="Group 246"/>
          <p:cNvGrpSpPr>
            <a:grpSpLocks/>
          </p:cNvGrpSpPr>
          <p:nvPr/>
        </p:nvGrpSpPr>
        <p:grpSpPr bwMode="auto">
          <a:xfrm>
            <a:off x="3522664" y="2825751"/>
            <a:ext cx="4079875" cy="2652713"/>
            <a:chOff x="2926" y="2620"/>
            <a:chExt cx="2570" cy="1671"/>
          </a:xfrm>
        </p:grpSpPr>
        <p:grpSp>
          <p:nvGrpSpPr>
            <p:cNvPr id="7194" name="Group 247"/>
            <p:cNvGrpSpPr>
              <a:grpSpLocks/>
            </p:cNvGrpSpPr>
            <p:nvPr/>
          </p:nvGrpSpPr>
          <p:grpSpPr bwMode="auto">
            <a:xfrm>
              <a:off x="3024" y="2620"/>
              <a:ext cx="2472" cy="1420"/>
              <a:chOff x="3024" y="2620"/>
              <a:chExt cx="2472" cy="1420"/>
            </a:xfrm>
          </p:grpSpPr>
          <p:sp>
            <p:nvSpPr>
              <p:cNvPr id="7196" name="Text Box 248"/>
              <p:cNvSpPr txBox="1">
                <a:spLocks noChangeArrowheads="1"/>
              </p:cNvSpPr>
              <p:nvPr/>
            </p:nvSpPr>
            <p:spPr bwMode="auto">
              <a:xfrm>
                <a:off x="4924" y="2620"/>
                <a:ext cx="572" cy="330"/>
              </a:xfrm>
              <a:prstGeom prst="rect">
                <a:avLst/>
              </a:prstGeom>
              <a:noFill/>
              <a:ln w="9525">
                <a:noFill/>
                <a:miter lim="800000"/>
                <a:headEnd/>
                <a:tailEnd/>
              </a:ln>
            </p:spPr>
            <p:txBody>
              <a:bodyPr wrap="none">
                <a:spAutoFit/>
              </a:bodyPr>
              <a:lstStyle/>
              <a:p>
                <a:pPr algn="ctr" eaLnBrk="1" hangingPunct="1"/>
                <a:r>
                  <a:rPr lang="en-US" sz="1400">
                    <a:latin typeface="Tahoma" pitchFamily="34" charset="0"/>
                  </a:rPr>
                  <a:t>Right</a:t>
                </a:r>
              </a:p>
              <a:p>
                <a:pPr algn="ctr" eaLnBrk="1" hangingPunct="1"/>
                <a:r>
                  <a:rPr lang="en-US" sz="1400">
                    <a:latin typeface="Tahoma" pitchFamily="34" charset="0"/>
                  </a:rPr>
                  <a:t>occlusion</a:t>
                </a:r>
              </a:p>
            </p:txBody>
          </p:sp>
          <p:sp>
            <p:nvSpPr>
              <p:cNvPr id="7197" name="Line 249"/>
              <p:cNvSpPr>
                <a:spLocks noChangeShapeType="1"/>
              </p:cNvSpPr>
              <p:nvPr/>
            </p:nvSpPr>
            <p:spPr bwMode="auto">
              <a:xfrm flipV="1">
                <a:off x="3024" y="2912"/>
                <a:ext cx="0" cy="1128"/>
              </a:xfrm>
              <a:prstGeom prst="line">
                <a:avLst/>
              </a:prstGeom>
              <a:noFill/>
              <a:ln w="38100">
                <a:solidFill>
                  <a:schemeClr val="tx1"/>
                </a:solidFill>
                <a:miter lim="800000"/>
                <a:headEnd/>
                <a:tailEnd/>
              </a:ln>
            </p:spPr>
            <p:txBody>
              <a:bodyPr wrap="none" anchor="ctr"/>
              <a:lstStyle/>
              <a:p>
                <a:endParaRPr lang="en-US"/>
              </a:p>
            </p:txBody>
          </p:sp>
        </p:grpSp>
        <p:sp>
          <p:nvSpPr>
            <p:cNvPr id="7195" name="Text Box 250"/>
            <p:cNvSpPr txBox="1">
              <a:spLocks noChangeArrowheads="1"/>
            </p:cNvSpPr>
            <p:nvPr/>
          </p:nvSpPr>
          <p:spPr bwMode="auto">
            <a:xfrm>
              <a:off x="2926" y="4060"/>
              <a:ext cx="242" cy="231"/>
            </a:xfrm>
            <a:prstGeom prst="rect">
              <a:avLst/>
            </a:prstGeom>
            <a:noFill/>
            <a:ln w="9525">
              <a:noFill/>
              <a:miter lim="800000"/>
              <a:headEnd/>
              <a:tailEnd/>
            </a:ln>
          </p:spPr>
          <p:txBody>
            <a:bodyPr>
              <a:spAutoFit/>
            </a:bodyPr>
            <a:lstStyle/>
            <a:p>
              <a:pPr eaLnBrk="1" hangingPunct="1"/>
              <a:r>
                <a:rPr lang="en-US" sz="1800" b="1" i="1">
                  <a:latin typeface="Tahoma" pitchFamily="34" charset="0"/>
                </a:rPr>
                <a:t>s</a:t>
              </a:r>
            </a:p>
          </p:txBody>
        </p:sp>
      </p:grpSp>
      <p:grpSp>
        <p:nvGrpSpPr>
          <p:cNvPr id="7426" name="Group 253"/>
          <p:cNvGrpSpPr>
            <a:grpSpLocks/>
          </p:cNvGrpSpPr>
          <p:nvPr/>
        </p:nvGrpSpPr>
        <p:grpSpPr bwMode="auto">
          <a:xfrm>
            <a:off x="6307138" y="3198813"/>
            <a:ext cx="2074862" cy="1763712"/>
            <a:chOff x="3104" y="2471"/>
            <a:chExt cx="1307" cy="1111"/>
          </a:xfrm>
        </p:grpSpPr>
        <p:graphicFrame>
          <p:nvGraphicFramePr>
            <p:cNvPr id="7173" name="Object 254"/>
            <p:cNvGraphicFramePr>
              <a:graphicFrameLocks noChangeAspect="1"/>
            </p:cNvGraphicFramePr>
            <p:nvPr/>
          </p:nvGraphicFramePr>
          <p:xfrm>
            <a:off x="3976" y="2471"/>
            <a:ext cx="435" cy="327"/>
          </p:xfrm>
          <a:graphic>
            <a:graphicData uri="http://schemas.openxmlformats.org/presentationml/2006/ole">
              <mc:AlternateContent xmlns:mc="http://schemas.openxmlformats.org/markup-compatibility/2006">
                <mc:Choice xmlns:v="urn:schemas-microsoft-com:vml" Requires="v">
                  <p:oleObj name="Equation" r:id="rId11" imgW="304560" imgH="228600" progId="Equation.3">
                    <p:embed/>
                  </p:oleObj>
                </mc:Choice>
                <mc:Fallback>
                  <p:oleObj name="Equation" r:id="rId11" imgW="304560" imgH="228600" progId="Equation.3">
                    <p:embed/>
                    <p:pic>
                      <p:nvPicPr>
                        <p:cNvPr id="0" name="Object 25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76" y="2471"/>
                          <a:ext cx="435" cy="32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7174" name="Object 255"/>
            <p:cNvGraphicFramePr>
              <a:graphicFrameLocks noChangeAspect="1"/>
            </p:cNvGraphicFramePr>
            <p:nvPr/>
          </p:nvGraphicFramePr>
          <p:xfrm>
            <a:off x="3104" y="3255"/>
            <a:ext cx="435" cy="327"/>
          </p:xfrm>
          <a:graphic>
            <a:graphicData uri="http://schemas.openxmlformats.org/presentationml/2006/ole">
              <mc:AlternateContent xmlns:mc="http://schemas.openxmlformats.org/markup-compatibility/2006">
                <mc:Choice xmlns:v="urn:schemas-microsoft-com:vml" Requires="v">
                  <p:oleObj name="Equation" r:id="rId13" imgW="304560" imgH="228600" progId="Equation.3">
                    <p:embed/>
                  </p:oleObj>
                </mc:Choice>
                <mc:Fallback>
                  <p:oleObj name="Equation" r:id="rId13" imgW="304560" imgH="228600" progId="Equation.3">
                    <p:embed/>
                    <p:pic>
                      <p:nvPicPr>
                        <p:cNvPr id="0" name="Object 25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04" y="3255"/>
                          <a:ext cx="435" cy="32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graphicFrame>
        <p:nvGraphicFramePr>
          <p:cNvPr id="7170" name="Object 256"/>
          <p:cNvGraphicFramePr>
            <a:graphicFrameLocks noChangeAspect="1"/>
          </p:cNvGraphicFramePr>
          <p:nvPr/>
        </p:nvGraphicFramePr>
        <p:xfrm>
          <a:off x="10040939" y="1481138"/>
          <a:ext cx="263525" cy="342900"/>
        </p:xfrm>
        <a:graphic>
          <a:graphicData uri="http://schemas.openxmlformats.org/presentationml/2006/ole">
            <mc:AlternateContent xmlns:mc="http://schemas.openxmlformats.org/markup-compatibility/2006">
              <mc:Choice xmlns:v="urn:schemas-microsoft-com:vml" Requires="v">
                <p:oleObj name="Equation" r:id="rId15" imgW="126720" imgH="164880" progId="Equation.3">
                  <p:embed/>
                </p:oleObj>
              </mc:Choice>
              <mc:Fallback>
                <p:oleObj name="Equation" r:id="rId15" imgW="126720" imgH="164880" progId="Equation.3">
                  <p:embed/>
                  <p:pic>
                    <p:nvPicPr>
                      <p:cNvPr id="0" name="Object 25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040939" y="1481138"/>
                        <a:ext cx="263525" cy="3429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7171" name="Object 257"/>
          <p:cNvGraphicFramePr>
            <a:graphicFrameLocks noChangeAspect="1"/>
          </p:cNvGraphicFramePr>
          <p:nvPr/>
        </p:nvGraphicFramePr>
        <p:xfrm>
          <a:off x="9144001" y="1033463"/>
          <a:ext cx="315913" cy="342900"/>
        </p:xfrm>
        <a:graphic>
          <a:graphicData uri="http://schemas.openxmlformats.org/presentationml/2006/ole">
            <mc:AlternateContent xmlns:mc="http://schemas.openxmlformats.org/markup-compatibility/2006">
              <mc:Choice xmlns:v="urn:schemas-microsoft-com:vml" Requires="v">
                <p:oleObj name="Equation" r:id="rId17" imgW="152280" imgH="164880" progId="Equation.3">
                  <p:embed/>
                </p:oleObj>
              </mc:Choice>
              <mc:Fallback>
                <p:oleObj name="Equation" r:id="rId17" imgW="152280" imgH="164880" progId="Equation.3">
                  <p:embed/>
                  <p:pic>
                    <p:nvPicPr>
                      <p:cNvPr id="0" name="Object 25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144001" y="1033463"/>
                        <a:ext cx="315913" cy="3429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709890" name="Object 258"/>
          <p:cNvGraphicFramePr>
            <a:graphicFrameLocks noGrp="1" noChangeAspect="1"/>
          </p:cNvGraphicFramePr>
          <p:nvPr>
            <p:ph idx="1"/>
          </p:nvPr>
        </p:nvGraphicFramePr>
        <p:xfrm>
          <a:off x="7888288" y="4343401"/>
          <a:ext cx="722312" cy="542925"/>
        </p:xfrm>
        <a:graphic>
          <a:graphicData uri="http://schemas.openxmlformats.org/presentationml/2006/ole">
            <mc:AlternateContent xmlns:mc="http://schemas.openxmlformats.org/markup-compatibility/2006">
              <mc:Choice xmlns:v="urn:schemas-microsoft-com:vml" Requires="v">
                <p:oleObj name="Equation" r:id="rId19" imgW="304560" imgH="228600" progId="Equation.3">
                  <p:embed/>
                </p:oleObj>
              </mc:Choice>
              <mc:Fallback>
                <p:oleObj name="Equation" r:id="rId19" imgW="304560" imgH="228600" progId="Equation.3">
                  <p:embed/>
                  <p:pic>
                    <p:nvPicPr>
                      <p:cNvPr id="0" name="Object 25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888288" y="4343401"/>
                        <a:ext cx="722312" cy="5429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193" name="Text Box 260"/>
          <p:cNvSpPr txBox="1">
            <a:spLocks noChangeArrowheads="1"/>
          </p:cNvSpPr>
          <p:nvPr/>
        </p:nvSpPr>
        <p:spPr bwMode="auto">
          <a:xfrm>
            <a:off x="10365171" y="5210370"/>
            <a:ext cx="1633011" cy="307777"/>
          </a:xfrm>
          <a:prstGeom prst="rect">
            <a:avLst/>
          </a:prstGeom>
          <a:noFill/>
          <a:ln w="9525">
            <a:noFill/>
            <a:miter lim="800000"/>
            <a:headEnd/>
            <a:tailEnd/>
          </a:ln>
        </p:spPr>
        <p:txBody>
          <a:bodyPr wrap="none">
            <a:spAutoFit/>
          </a:bodyPr>
          <a:lstStyle/>
          <a:p>
            <a:r>
              <a:rPr lang="en-US" sz="1400" dirty="0"/>
              <a:t>Source: Y. </a:t>
            </a:r>
            <a:r>
              <a:rPr lang="en-US" sz="1400" dirty="0" err="1"/>
              <a:t>Boykov</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6"/>
                                        </p:tgtEl>
                                        <p:attrNameLst>
                                          <p:attrName>style.visibility</p:attrName>
                                        </p:attrNameLst>
                                      </p:cBhvr>
                                      <p:to>
                                        <p:strVal val="visible"/>
                                      </p:to>
                                    </p:set>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up)">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499"/>
                                          </p:stCondLst>
                                        </p:cTn>
                                        <p:tgtEl>
                                          <p:spTgt spid="3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375"/>
                                        </p:tgtEl>
                                        <p:attrNameLst>
                                          <p:attrName>style.visibility</p:attrName>
                                        </p:attrNameLst>
                                      </p:cBhvr>
                                      <p:to>
                                        <p:strVal val="visible"/>
                                      </p:to>
                                    </p:set>
                                    <p:animEffect transition="in" filter="wipe(left)">
                                      <p:cBhvr>
                                        <p:cTn id="22" dur="500"/>
                                        <p:tgtEl>
                                          <p:spTgt spid="7375"/>
                                        </p:tgtEl>
                                      </p:cBhvr>
                                    </p:animEffect>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7376"/>
                                        </p:tgtEl>
                                        <p:attrNameLst>
                                          <p:attrName>style.visibility</p:attrName>
                                        </p:attrNameLst>
                                      </p:cBhvr>
                                      <p:to>
                                        <p:strVal val="visible"/>
                                      </p:to>
                                    </p:set>
                                    <p:animEffect transition="in" filter="wipe(up)">
                                      <p:cBhvr>
                                        <p:cTn id="26" dur="500"/>
                                        <p:tgtEl>
                                          <p:spTgt spid="7376"/>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709866"/>
                                        </p:tgtEl>
                                        <p:attrNameLst>
                                          <p:attrName>style.visibility</p:attrName>
                                        </p:attrNameLst>
                                      </p:cBhvr>
                                      <p:to>
                                        <p:strVal val="visible"/>
                                      </p:to>
                                    </p:set>
                                    <p:animEffect transition="in" filter="wipe(left)">
                                      <p:cBhvr>
                                        <p:cTn id="30" dur="500"/>
                                        <p:tgtEl>
                                          <p:spTgt spid="709866"/>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499"/>
                                          </p:stCondLst>
                                        </p:cTn>
                                        <p:tgtEl>
                                          <p:spTgt spid="70989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378"/>
                                        </p:tgtEl>
                                        <p:attrNameLst>
                                          <p:attrName>style.visibility</p:attrName>
                                        </p:attrNameLst>
                                      </p:cBhvr>
                                      <p:to>
                                        <p:strVal val="visible"/>
                                      </p:to>
                                    </p:set>
                                    <p:animEffect transition="in" filter="wipe(left)">
                                      <p:cBhvr>
                                        <p:cTn id="39" dur="500"/>
                                        <p:tgtEl>
                                          <p:spTgt spid="737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7420"/>
                                        </p:tgtEl>
                                        <p:attrNameLst>
                                          <p:attrName>style.visibility</p:attrName>
                                        </p:attrNameLst>
                                      </p:cBhvr>
                                      <p:to>
                                        <p:strVal val="visible"/>
                                      </p:to>
                                    </p:set>
                                    <p:animEffect transition="in" filter="wipe(down)">
                                      <p:cBhvr>
                                        <p:cTn id="44" dur="500"/>
                                        <p:tgtEl>
                                          <p:spTgt spid="7420"/>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499"/>
                                          </p:stCondLst>
                                        </p:cTn>
                                        <p:tgtEl>
                                          <p:spTgt spid="74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9866"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434D6DB-AC74-4F49-A7C7-4014A0FEB135}"/>
              </a:ext>
            </a:extLst>
          </p:cNvPr>
          <p:cNvSpPr/>
          <p:nvPr/>
        </p:nvSpPr>
        <p:spPr bwMode="auto">
          <a:xfrm>
            <a:off x="762000" y="762000"/>
            <a:ext cx="11049000" cy="35457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pic>
        <p:nvPicPr>
          <p:cNvPr id="5" name="Picture 4" descr="Screen Shot 2018-03-13 at 10.13.2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8839198" cy="1524000"/>
          </a:xfrm>
          <a:prstGeom prst="rect">
            <a:avLst/>
          </a:prstGeom>
        </p:spPr>
      </p:pic>
      <p:pic>
        <p:nvPicPr>
          <p:cNvPr id="4" name="Picture 3" descr="Screen Shot 2018-03-13 at 10.13.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8800" y="1116574"/>
            <a:ext cx="1181534" cy="407426"/>
          </a:xfrm>
          <a:prstGeom prst="rect">
            <a:avLst/>
          </a:prstGeom>
        </p:spPr>
      </p:pic>
      <p:sp>
        <p:nvSpPr>
          <p:cNvPr id="7" name="Rectangle 6"/>
          <p:cNvSpPr/>
          <p:nvPr/>
        </p:nvSpPr>
        <p:spPr>
          <a:xfrm>
            <a:off x="1509881" y="6400800"/>
            <a:ext cx="9158119" cy="338554"/>
          </a:xfrm>
          <a:prstGeom prst="rect">
            <a:avLst/>
          </a:prstGeom>
        </p:spPr>
        <p:txBody>
          <a:bodyPr wrap="square">
            <a:spAutoFit/>
          </a:bodyPr>
          <a:lstStyle/>
          <a:p>
            <a:pPr algn="ctr"/>
            <a:r>
              <a:rPr lang="en-US" sz="1600" dirty="0">
                <a:hlinkClick r:id="rId4"/>
              </a:rPr>
              <a:t>https://</a:t>
            </a:r>
            <a:r>
              <a:rPr lang="en-US" sz="1600" dirty="0" err="1">
                <a:hlinkClick r:id="rId4"/>
              </a:rPr>
              <a:t>petapixel.com</a:t>
            </a:r>
            <a:r>
              <a:rPr lang="en-US" sz="1600" dirty="0">
                <a:hlinkClick r:id="rId4"/>
              </a:rPr>
              <a:t>/2018/03/07/two-photographers-unknowingly-shot-millisecond-time/</a:t>
            </a:r>
            <a:endParaRPr lang="en-US" sz="1600" dirty="0"/>
          </a:p>
        </p:txBody>
      </p:sp>
      <p:pic>
        <p:nvPicPr>
          <p:cNvPr id="2" name="Picture 1"/>
          <p:cNvPicPr>
            <a:picLocks noChangeAspect="1"/>
          </p:cNvPicPr>
          <p:nvPr/>
        </p:nvPicPr>
        <p:blipFill>
          <a:blip r:embed="rId5"/>
          <a:stretch>
            <a:fillRect/>
          </a:stretch>
        </p:blipFill>
        <p:spPr>
          <a:xfrm>
            <a:off x="1447800" y="2133600"/>
            <a:ext cx="4644572" cy="3048000"/>
          </a:xfrm>
          <a:prstGeom prst="rect">
            <a:avLst/>
          </a:prstGeom>
        </p:spPr>
      </p:pic>
      <p:pic>
        <p:nvPicPr>
          <p:cNvPr id="3" name="Picture 2"/>
          <p:cNvPicPr>
            <a:picLocks noChangeAspect="1"/>
          </p:cNvPicPr>
          <p:nvPr/>
        </p:nvPicPr>
        <p:blipFill>
          <a:blip r:embed="rId6"/>
          <a:stretch>
            <a:fillRect/>
          </a:stretch>
        </p:blipFill>
        <p:spPr>
          <a:xfrm>
            <a:off x="6172200" y="2133600"/>
            <a:ext cx="4644570" cy="3048000"/>
          </a:xfrm>
          <a:prstGeom prst="rect">
            <a:avLst/>
          </a:prstGeom>
        </p:spPr>
      </p:pic>
      <p:sp>
        <p:nvSpPr>
          <p:cNvPr id="8" name="Oval 7"/>
          <p:cNvSpPr/>
          <p:nvPr/>
        </p:nvSpPr>
        <p:spPr bwMode="auto">
          <a:xfrm>
            <a:off x="1981200" y="4724400"/>
            <a:ext cx="533400" cy="228600"/>
          </a:xfrm>
          <a:prstGeom prst="ellipse">
            <a:avLst/>
          </a:prstGeom>
          <a:noFill/>
          <a:ln w="254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9" name="Oval 8"/>
          <p:cNvSpPr/>
          <p:nvPr/>
        </p:nvSpPr>
        <p:spPr bwMode="auto">
          <a:xfrm>
            <a:off x="8229600" y="4724400"/>
            <a:ext cx="533400" cy="228600"/>
          </a:xfrm>
          <a:prstGeom prst="ellipse">
            <a:avLst/>
          </a:prstGeom>
          <a:noFill/>
          <a:ln w="254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131456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dirty="0"/>
              <a:t>Scanline stereo by dynamic programming</a:t>
            </a:r>
          </a:p>
        </p:txBody>
      </p:sp>
      <p:sp>
        <p:nvSpPr>
          <p:cNvPr id="720899" name="Rectangle 3"/>
          <p:cNvSpPr>
            <a:spLocks noGrp="1" noChangeArrowheads="1"/>
          </p:cNvSpPr>
          <p:nvPr>
            <p:ph idx="1"/>
          </p:nvPr>
        </p:nvSpPr>
        <p:spPr/>
        <p:txBody>
          <a:bodyPr/>
          <a:lstStyle/>
          <a:p>
            <a:pPr>
              <a:buFontTx/>
              <a:buChar char="•"/>
            </a:pPr>
            <a:r>
              <a:rPr lang="en-US" sz="2800" dirty="0"/>
              <a:t>Generates streaking artifacts!</a:t>
            </a:r>
            <a:endParaRPr lang="en-US" sz="2400" dirty="0"/>
          </a:p>
        </p:txBody>
      </p:sp>
      <p:pic>
        <p:nvPicPr>
          <p:cNvPr id="720900" name="Picture 4" descr="c_scene1-cox"/>
          <p:cNvPicPr>
            <a:picLocks noChangeAspect="1" noChangeArrowheads="1"/>
          </p:cNvPicPr>
          <p:nvPr/>
        </p:nvPicPr>
        <p:blipFill>
          <a:blip r:embed="rId3" cstate="print"/>
          <a:srcRect/>
          <a:stretch>
            <a:fillRect/>
          </a:stretch>
        </p:blipFill>
        <p:spPr bwMode="auto">
          <a:xfrm>
            <a:off x="3200400" y="2057400"/>
            <a:ext cx="5803682" cy="4343400"/>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3C7A3-BD17-418E-88F7-A08E59C76623}"/>
              </a:ext>
            </a:extLst>
          </p:cNvPr>
          <p:cNvSpPr>
            <a:spLocks noGrp="1"/>
          </p:cNvSpPr>
          <p:nvPr>
            <p:ph type="title"/>
          </p:nvPr>
        </p:nvSpPr>
        <p:spPr/>
        <p:txBody>
          <a:bodyPr/>
          <a:lstStyle/>
          <a:p>
            <a:r>
              <a:rPr lang="en-US" dirty="0"/>
              <a:t>Stereo as an optimization problem</a:t>
            </a:r>
          </a:p>
        </p:txBody>
      </p:sp>
      <p:sp>
        <p:nvSpPr>
          <p:cNvPr id="3" name="Content Placeholder 2">
            <a:extLst>
              <a:ext uri="{FF2B5EF4-FFF2-40B4-BE49-F238E27FC236}">
                <a16:creationId xmlns:a16="http://schemas.microsoft.com/office/drawing/2014/main" id="{EECC41C3-6A12-601D-A727-C7D6B9A84DAA}"/>
              </a:ext>
            </a:extLst>
          </p:cNvPr>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Originally:</a:t>
            </a:r>
          </a:p>
          <a:p>
            <a:r>
              <a:rPr lang="en-US" dirty="0"/>
              <a:t>    find x_1, x_2 that match, compute depth</a:t>
            </a:r>
          </a:p>
          <a:p>
            <a:endParaRPr lang="en-US" dirty="0"/>
          </a:p>
          <a:p>
            <a:r>
              <a:rPr lang="en-US" dirty="0"/>
              <a:t>Now:</a:t>
            </a:r>
          </a:p>
          <a:p>
            <a:r>
              <a:rPr lang="en-US" dirty="0"/>
              <a:t>	choose depth at x_1 that causes x_2 to be best match</a:t>
            </a:r>
          </a:p>
        </p:txBody>
      </p:sp>
      <p:pic>
        <p:nvPicPr>
          <p:cNvPr id="4" name="Image" descr="Image">
            <a:extLst>
              <a:ext uri="{FF2B5EF4-FFF2-40B4-BE49-F238E27FC236}">
                <a16:creationId xmlns:a16="http://schemas.microsoft.com/office/drawing/2014/main" id="{1EA2D98A-7BBB-8CCB-0000-398E39401CCD}"/>
              </a:ext>
            </a:extLst>
          </p:cNvPr>
          <p:cNvPicPr>
            <a:picLocks noChangeAspect="1"/>
          </p:cNvPicPr>
          <p:nvPr/>
        </p:nvPicPr>
        <p:blipFill>
          <a:blip r:embed="rId2"/>
          <a:stretch>
            <a:fillRect/>
          </a:stretch>
        </p:blipFill>
        <p:spPr>
          <a:xfrm>
            <a:off x="2667000" y="1143000"/>
            <a:ext cx="7610026" cy="2603990"/>
          </a:xfrm>
          <a:prstGeom prst="rect">
            <a:avLst/>
          </a:prstGeom>
          <a:ln w="12700">
            <a:miter lim="400000"/>
          </a:ln>
        </p:spPr>
      </p:pic>
    </p:spTree>
    <p:extLst>
      <p:ext uri="{BB962C8B-B14F-4D97-AF65-F5344CB8AC3E}">
        <p14:creationId xmlns:p14="http://schemas.microsoft.com/office/powerpoint/2010/main" val="24943551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CF1E9-C5C3-848B-BC5D-BDFB18C7C483}"/>
              </a:ext>
            </a:extLst>
          </p:cNvPr>
          <p:cNvSpPr>
            <a:spLocks noGrp="1"/>
          </p:cNvSpPr>
          <p:nvPr>
            <p:ph type="title"/>
          </p:nvPr>
        </p:nvSpPr>
        <p:spPr/>
        <p:txBody>
          <a:bodyPr/>
          <a:lstStyle/>
          <a:p>
            <a:r>
              <a:rPr lang="en-US" dirty="0"/>
              <a:t>Stereo as an optimization problem</a:t>
            </a:r>
          </a:p>
        </p:txBody>
      </p:sp>
      <p:pic>
        <p:nvPicPr>
          <p:cNvPr id="4" name="Image" descr="Image">
            <a:extLst>
              <a:ext uri="{FF2B5EF4-FFF2-40B4-BE49-F238E27FC236}">
                <a16:creationId xmlns:a16="http://schemas.microsoft.com/office/drawing/2014/main" id="{5827F0E6-6F48-8FC6-E3CB-5B43FA944843}"/>
              </a:ext>
            </a:extLst>
          </p:cNvPr>
          <p:cNvPicPr>
            <a:picLocks noChangeAspect="1"/>
          </p:cNvPicPr>
          <p:nvPr/>
        </p:nvPicPr>
        <p:blipFill>
          <a:blip r:embed="rId2"/>
          <a:stretch>
            <a:fillRect/>
          </a:stretch>
        </p:blipFill>
        <p:spPr>
          <a:xfrm>
            <a:off x="4662858" y="3519492"/>
            <a:ext cx="3295055" cy="696516"/>
          </a:xfrm>
          <a:prstGeom prst="rect">
            <a:avLst/>
          </a:prstGeom>
          <a:ln w="12700">
            <a:miter lim="400000"/>
          </a:ln>
        </p:spPr>
      </p:pic>
      <p:pic>
        <p:nvPicPr>
          <p:cNvPr id="5" name="Image" descr="Image">
            <a:extLst>
              <a:ext uri="{FF2B5EF4-FFF2-40B4-BE49-F238E27FC236}">
                <a16:creationId xmlns:a16="http://schemas.microsoft.com/office/drawing/2014/main" id="{D5A80B9A-31B3-5121-42D1-7C8696815359}"/>
              </a:ext>
            </a:extLst>
          </p:cNvPr>
          <p:cNvPicPr>
            <a:picLocks noChangeAspect="1"/>
          </p:cNvPicPr>
          <p:nvPr/>
        </p:nvPicPr>
        <p:blipFill>
          <a:blip r:embed="rId3"/>
          <a:stretch>
            <a:fillRect/>
          </a:stretch>
        </p:blipFill>
        <p:spPr>
          <a:xfrm>
            <a:off x="2899172" y="1066800"/>
            <a:ext cx="6393656" cy="2187774"/>
          </a:xfrm>
          <a:prstGeom prst="rect">
            <a:avLst/>
          </a:prstGeom>
          <a:ln w="12700">
            <a:miter lim="400000"/>
          </a:ln>
        </p:spPr>
      </p:pic>
      <p:sp>
        <p:nvSpPr>
          <p:cNvPr id="6" name="Disparity">
            <a:extLst>
              <a:ext uri="{FF2B5EF4-FFF2-40B4-BE49-F238E27FC236}">
                <a16:creationId xmlns:a16="http://schemas.microsoft.com/office/drawing/2014/main" id="{B8DA4BDC-8297-CA59-50ED-55CAEEE903CB}"/>
              </a:ext>
            </a:extLst>
          </p:cNvPr>
          <p:cNvSpPr txBox="1"/>
          <p:nvPr/>
        </p:nvSpPr>
        <p:spPr>
          <a:xfrm>
            <a:off x="2059070" y="3243835"/>
            <a:ext cx="910507"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sz="1687"/>
              <a:t>Disparity</a:t>
            </a:r>
          </a:p>
        </p:txBody>
      </p:sp>
      <p:sp>
        <p:nvSpPr>
          <p:cNvPr id="7" name="Line">
            <a:extLst>
              <a:ext uri="{FF2B5EF4-FFF2-40B4-BE49-F238E27FC236}">
                <a16:creationId xmlns:a16="http://schemas.microsoft.com/office/drawing/2014/main" id="{BD124FD0-E267-4EA4-08E6-80B5E9185F2F}"/>
              </a:ext>
            </a:extLst>
          </p:cNvPr>
          <p:cNvSpPr/>
          <p:nvPr/>
        </p:nvSpPr>
        <p:spPr>
          <a:xfrm>
            <a:off x="3111263" y="3535384"/>
            <a:ext cx="1726043" cy="385734"/>
          </a:xfrm>
          <a:prstGeom prst="line">
            <a:avLst/>
          </a:prstGeom>
          <a:ln w="25400">
            <a:solidFill>
              <a:srgbClr val="000000"/>
            </a:solidFill>
            <a:miter lim="400000"/>
            <a:tailEnd type="triangle"/>
          </a:ln>
        </p:spPr>
        <p:txBody>
          <a:bodyPr lIns="35719" tIns="35719" rIns="35719" bIns="35719" anchor="ctr"/>
          <a:lstStyle/>
          <a:p>
            <a:pPr>
              <a:defRPr>
                <a:solidFill>
                  <a:srgbClr val="FFFFFF"/>
                </a:solidFill>
                <a:effectLst>
                  <a:outerShdw blurRad="38100" dist="12700" dir="5400000" rotWithShape="0">
                    <a:srgbClr val="000000">
                      <a:alpha val="50000"/>
                    </a:srgbClr>
                  </a:outerShdw>
                </a:effectLst>
              </a:defRPr>
            </a:pPr>
            <a:endParaRPr sz="1687"/>
          </a:p>
        </p:txBody>
      </p:sp>
      <p:sp>
        <p:nvSpPr>
          <p:cNvPr id="8" name="Line">
            <a:extLst>
              <a:ext uri="{FF2B5EF4-FFF2-40B4-BE49-F238E27FC236}">
                <a16:creationId xmlns:a16="http://schemas.microsoft.com/office/drawing/2014/main" id="{535418F1-DB96-11CF-0A7F-1B92ECC5A70D}"/>
              </a:ext>
            </a:extLst>
          </p:cNvPr>
          <p:cNvSpPr/>
          <p:nvPr/>
        </p:nvSpPr>
        <p:spPr>
          <a:xfrm flipH="1" flipV="1">
            <a:off x="7935370" y="4000858"/>
            <a:ext cx="1326109" cy="456379"/>
          </a:xfrm>
          <a:prstGeom prst="line">
            <a:avLst/>
          </a:prstGeom>
          <a:ln w="25400">
            <a:solidFill>
              <a:srgbClr val="000000"/>
            </a:solidFill>
            <a:miter lim="400000"/>
            <a:tailEnd type="triangle"/>
          </a:ln>
        </p:spPr>
        <p:txBody>
          <a:bodyPr lIns="35719" tIns="35719" rIns="35719" bIns="35719" anchor="ctr"/>
          <a:lstStyle/>
          <a:p>
            <a:pPr>
              <a:defRPr>
                <a:solidFill>
                  <a:srgbClr val="FFFFFF"/>
                </a:solidFill>
                <a:effectLst>
                  <a:outerShdw blurRad="38100" dist="12700" dir="5400000" rotWithShape="0">
                    <a:srgbClr val="000000">
                      <a:alpha val="50000"/>
                    </a:srgbClr>
                  </a:outerShdw>
                </a:effectLst>
              </a:defRPr>
            </a:pPr>
            <a:endParaRPr sz="1687"/>
          </a:p>
        </p:txBody>
      </p:sp>
      <p:sp>
        <p:nvSpPr>
          <p:cNvPr id="9" name="Depth">
            <a:extLst>
              <a:ext uri="{FF2B5EF4-FFF2-40B4-BE49-F238E27FC236}">
                <a16:creationId xmlns:a16="http://schemas.microsoft.com/office/drawing/2014/main" id="{0DEB28F4-1487-B6DD-ED40-789E97E9893D}"/>
              </a:ext>
            </a:extLst>
          </p:cNvPr>
          <p:cNvSpPr txBox="1"/>
          <p:nvPr/>
        </p:nvSpPr>
        <p:spPr>
          <a:xfrm>
            <a:off x="9289356" y="4259835"/>
            <a:ext cx="647614"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sz="1687"/>
              <a:t>Depth</a:t>
            </a:r>
          </a:p>
        </p:txBody>
      </p:sp>
      <p:sp>
        <p:nvSpPr>
          <p:cNvPr id="10" name="Line">
            <a:extLst>
              <a:ext uri="{FF2B5EF4-FFF2-40B4-BE49-F238E27FC236}">
                <a16:creationId xmlns:a16="http://schemas.microsoft.com/office/drawing/2014/main" id="{87DA5F6F-42DA-4EA1-7907-F753C77FA45F}"/>
              </a:ext>
            </a:extLst>
          </p:cNvPr>
          <p:cNvSpPr/>
          <p:nvPr/>
        </p:nvSpPr>
        <p:spPr>
          <a:xfrm flipH="1">
            <a:off x="7935371" y="3782559"/>
            <a:ext cx="1329015" cy="1"/>
          </a:xfrm>
          <a:prstGeom prst="line">
            <a:avLst/>
          </a:prstGeom>
          <a:ln w="25400">
            <a:solidFill>
              <a:srgbClr val="000000"/>
            </a:solidFill>
            <a:miter lim="400000"/>
            <a:tailEnd type="triangle"/>
          </a:ln>
        </p:spPr>
        <p:txBody>
          <a:bodyPr lIns="35719" tIns="35719" rIns="35719" bIns="35719" anchor="ctr"/>
          <a:lstStyle/>
          <a:p>
            <a:pPr>
              <a:defRPr>
                <a:solidFill>
                  <a:srgbClr val="FFFFFF"/>
                </a:solidFill>
                <a:effectLst>
                  <a:outerShdw blurRad="38100" dist="12700" dir="5400000" rotWithShape="0">
                    <a:srgbClr val="000000">
                      <a:alpha val="50000"/>
                    </a:srgbClr>
                  </a:outerShdw>
                </a:effectLst>
              </a:defRPr>
            </a:pPr>
            <a:endParaRPr sz="1687"/>
          </a:p>
        </p:txBody>
      </p:sp>
      <p:sp>
        <p:nvSpPr>
          <p:cNvPr id="11" name="Baseline">
            <a:extLst>
              <a:ext uri="{FF2B5EF4-FFF2-40B4-BE49-F238E27FC236}">
                <a16:creationId xmlns:a16="http://schemas.microsoft.com/office/drawing/2014/main" id="{9EBB883F-9E1B-16DE-629F-38F7F725DC60}"/>
              </a:ext>
            </a:extLst>
          </p:cNvPr>
          <p:cNvSpPr txBox="1"/>
          <p:nvPr/>
        </p:nvSpPr>
        <p:spPr>
          <a:xfrm>
            <a:off x="9294105" y="3616680"/>
            <a:ext cx="900889"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sz="1687"/>
              <a:t>Baseline</a:t>
            </a:r>
          </a:p>
        </p:txBody>
      </p:sp>
      <p:sp>
        <p:nvSpPr>
          <p:cNvPr id="12" name="=(X, Y, Z)">
            <a:extLst>
              <a:ext uri="{FF2B5EF4-FFF2-40B4-BE49-F238E27FC236}">
                <a16:creationId xmlns:a16="http://schemas.microsoft.com/office/drawing/2014/main" id="{8A7BD93A-0F07-B45C-814E-BC75643AAF72}"/>
              </a:ext>
            </a:extLst>
          </p:cNvPr>
          <p:cNvSpPr txBox="1"/>
          <p:nvPr/>
        </p:nvSpPr>
        <p:spPr>
          <a:xfrm>
            <a:off x="9305528" y="997450"/>
            <a:ext cx="968471"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sz="1687"/>
              <a:t>=(X, Y, Z)</a:t>
            </a:r>
          </a:p>
        </p:txBody>
      </p:sp>
      <p:sp>
        <p:nvSpPr>
          <p:cNvPr id="31" name="Assume camera 2 is translated wrt camera 1, both are calibrated…">
            <a:extLst>
              <a:ext uri="{FF2B5EF4-FFF2-40B4-BE49-F238E27FC236}">
                <a16:creationId xmlns:a16="http://schemas.microsoft.com/office/drawing/2014/main" id="{0D37430D-994E-0ED3-D08B-8B79F7223168}"/>
              </a:ext>
            </a:extLst>
          </p:cNvPr>
          <p:cNvSpPr txBox="1"/>
          <p:nvPr/>
        </p:nvSpPr>
        <p:spPr>
          <a:xfrm>
            <a:off x="906399" y="4489729"/>
            <a:ext cx="7721666" cy="16298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sz="1687" dirty="0"/>
              <a:t>Assume camera 2 is translated </a:t>
            </a:r>
            <a:r>
              <a:rPr sz="1687" dirty="0" err="1"/>
              <a:t>wrt</a:t>
            </a:r>
            <a:r>
              <a:rPr sz="1687" dirty="0"/>
              <a:t> camera 1, both are calibrated</a:t>
            </a:r>
          </a:p>
          <a:p>
            <a:endParaRPr sz="1687" dirty="0"/>
          </a:p>
          <a:p>
            <a:r>
              <a:rPr sz="1687" dirty="0"/>
              <a:t>IF you choose the right depth for x_1, then:</a:t>
            </a:r>
          </a:p>
          <a:p>
            <a:r>
              <a:rPr lang="en-US" sz="1687" dirty="0"/>
              <a:t>            </a:t>
            </a:r>
            <a:r>
              <a:rPr sz="1687" dirty="0"/>
              <a:t>you know disparity, so you know x_2</a:t>
            </a:r>
          </a:p>
          <a:p>
            <a:r>
              <a:rPr lang="en-US" sz="1687" dirty="0"/>
              <a:t>            </a:t>
            </a:r>
            <a:r>
              <a:rPr sz="1687" dirty="0"/>
              <a:t>and you can optimize</a:t>
            </a:r>
            <a:r>
              <a:rPr lang="en-US" sz="1687" dirty="0"/>
              <a:t>  </a:t>
            </a:r>
            <a:r>
              <a:rPr sz="1687" dirty="0"/>
              <a:t>||color(x_1)-color(x_2(d))||^2</a:t>
            </a:r>
            <a:r>
              <a:rPr lang="en-US" sz="1687" dirty="0"/>
              <a:t> + smoothness(depth)</a:t>
            </a:r>
            <a:endParaRPr sz="1687" dirty="0"/>
          </a:p>
          <a:p>
            <a:r>
              <a:rPr lang="en-US" sz="1687" dirty="0"/>
              <a:t>            </a:t>
            </a:r>
            <a:r>
              <a:rPr sz="1687" dirty="0"/>
              <a:t>or something like it</a:t>
            </a:r>
          </a:p>
        </p:txBody>
      </p:sp>
    </p:spTree>
    <p:extLst>
      <p:ext uri="{BB962C8B-B14F-4D97-AF65-F5344CB8AC3E}">
        <p14:creationId xmlns:p14="http://schemas.microsoft.com/office/powerpoint/2010/main" val="30567808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D6A85-1F6F-34CF-CBE4-6CD895BB2680}"/>
              </a:ext>
            </a:extLst>
          </p:cNvPr>
          <p:cNvSpPr>
            <a:spLocks noGrp="1"/>
          </p:cNvSpPr>
          <p:nvPr>
            <p:ph type="title"/>
          </p:nvPr>
        </p:nvSpPr>
        <p:spPr/>
        <p:txBody>
          <a:bodyPr/>
          <a:lstStyle/>
          <a:p>
            <a:r>
              <a:rPr lang="en-US" dirty="0"/>
              <a:t>Stereo as an optimization problem (sketch)</a:t>
            </a:r>
          </a:p>
        </p:txBody>
      </p:sp>
      <p:sp>
        <p:nvSpPr>
          <p:cNvPr id="3" name="Content Placeholder 2">
            <a:extLst>
              <a:ext uri="{FF2B5EF4-FFF2-40B4-BE49-F238E27FC236}">
                <a16:creationId xmlns:a16="http://schemas.microsoft.com/office/drawing/2014/main" id="{554654AB-82F5-1B85-0256-877FE5F8DF91}"/>
              </a:ext>
            </a:extLst>
          </p:cNvPr>
          <p:cNvSpPr>
            <a:spLocks noGrp="1"/>
          </p:cNvSpPr>
          <p:nvPr>
            <p:ph idx="1"/>
          </p:nvPr>
        </p:nvSpPr>
        <p:spPr/>
        <p:txBody>
          <a:bodyPr/>
          <a:lstStyle/>
          <a:p>
            <a:r>
              <a:rPr lang="en-US" dirty="0"/>
              <a:t>Quantize depth to a fixed number of levels (say, 256)</a:t>
            </a:r>
          </a:p>
          <a:p>
            <a:endParaRPr lang="en-US" dirty="0"/>
          </a:p>
          <a:p>
            <a:r>
              <a:rPr lang="en-US" dirty="0"/>
              <a:t>Encode depth at every pixel with a one-hot vector (say, 256 d)</a:t>
            </a:r>
          </a:p>
          <a:p>
            <a:endParaRPr lang="en-US" dirty="0"/>
          </a:p>
          <a:p>
            <a:endParaRPr lang="en-US" dirty="0"/>
          </a:p>
          <a:p>
            <a:endParaRPr lang="en-US" dirty="0"/>
          </a:p>
          <a:p>
            <a:endParaRPr lang="en-US" dirty="0"/>
          </a:p>
        </p:txBody>
      </p:sp>
      <p:pic>
        <p:nvPicPr>
          <p:cNvPr id="6" name="Picture 5">
            <a:extLst>
              <a:ext uri="{FF2B5EF4-FFF2-40B4-BE49-F238E27FC236}">
                <a16:creationId xmlns:a16="http://schemas.microsoft.com/office/drawing/2014/main" id="{DC41F51B-95B7-C91A-3CE0-8DE2BE9A55D5}"/>
              </a:ext>
            </a:extLst>
          </p:cNvPr>
          <p:cNvPicPr>
            <a:picLocks noChangeAspect="1"/>
          </p:cNvPicPr>
          <p:nvPr/>
        </p:nvPicPr>
        <p:blipFill>
          <a:blip r:embed="rId2"/>
          <a:stretch>
            <a:fillRect/>
          </a:stretch>
        </p:blipFill>
        <p:spPr>
          <a:xfrm>
            <a:off x="2209800" y="5595322"/>
            <a:ext cx="7772400" cy="337406"/>
          </a:xfrm>
          <a:prstGeom prst="rect">
            <a:avLst/>
          </a:prstGeom>
        </p:spPr>
      </p:pic>
      <p:pic>
        <p:nvPicPr>
          <p:cNvPr id="7" name="Picture 6">
            <a:extLst>
              <a:ext uri="{FF2B5EF4-FFF2-40B4-BE49-F238E27FC236}">
                <a16:creationId xmlns:a16="http://schemas.microsoft.com/office/drawing/2014/main" id="{436D9E7D-0B42-8888-1924-239FDE3FE9CF}"/>
              </a:ext>
            </a:extLst>
          </p:cNvPr>
          <p:cNvPicPr>
            <a:picLocks noChangeAspect="1"/>
          </p:cNvPicPr>
          <p:nvPr/>
        </p:nvPicPr>
        <p:blipFill>
          <a:blip r:embed="rId3"/>
          <a:stretch>
            <a:fillRect/>
          </a:stretch>
        </p:blipFill>
        <p:spPr>
          <a:xfrm>
            <a:off x="8991600" y="2087237"/>
            <a:ext cx="2984500" cy="3289300"/>
          </a:xfrm>
          <a:prstGeom prst="rect">
            <a:avLst/>
          </a:prstGeom>
        </p:spPr>
      </p:pic>
      <p:pic>
        <p:nvPicPr>
          <p:cNvPr id="8" name="Picture 7">
            <a:extLst>
              <a:ext uri="{FF2B5EF4-FFF2-40B4-BE49-F238E27FC236}">
                <a16:creationId xmlns:a16="http://schemas.microsoft.com/office/drawing/2014/main" id="{AAA1C018-AC48-05B2-A5FE-7797A838E5EF}"/>
              </a:ext>
            </a:extLst>
          </p:cNvPr>
          <p:cNvPicPr>
            <a:picLocks noChangeAspect="1"/>
          </p:cNvPicPr>
          <p:nvPr/>
        </p:nvPicPr>
        <p:blipFill>
          <a:blip r:embed="rId4"/>
          <a:stretch>
            <a:fillRect/>
          </a:stretch>
        </p:blipFill>
        <p:spPr>
          <a:xfrm>
            <a:off x="609600" y="2811137"/>
            <a:ext cx="4648200" cy="1841500"/>
          </a:xfrm>
          <a:prstGeom prst="rect">
            <a:avLst/>
          </a:prstGeom>
        </p:spPr>
      </p:pic>
    </p:spTree>
    <p:extLst>
      <p:ext uri="{BB962C8B-B14F-4D97-AF65-F5344CB8AC3E}">
        <p14:creationId xmlns:p14="http://schemas.microsoft.com/office/powerpoint/2010/main" val="34495717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D6A85-1F6F-34CF-CBE4-6CD895BB2680}"/>
              </a:ext>
            </a:extLst>
          </p:cNvPr>
          <p:cNvSpPr>
            <a:spLocks noGrp="1"/>
          </p:cNvSpPr>
          <p:nvPr>
            <p:ph type="title"/>
          </p:nvPr>
        </p:nvSpPr>
        <p:spPr/>
        <p:txBody>
          <a:bodyPr/>
          <a:lstStyle/>
          <a:p>
            <a:r>
              <a:rPr lang="en-US" dirty="0"/>
              <a:t>Stereo as an optimization problem (sketch)</a:t>
            </a:r>
          </a:p>
        </p:txBody>
      </p:sp>
      <p:sp>
        <p:nvSpPr>
          <p:cNvPr id="3" name="Content Placeholder 2">
            <a:extLst>
              <a:ext uri="{FF2B5EF4-FFF2-40B4-BE49-F238E27FC236}">
                <a16:creationId xmlns:a16="http://schemas.microsoft.com/office/drawing/2014/main" id="{554654AB-82F5-1B85-0256-877FE5F8DF91}"/>
              </a:ext>
            </a:extLst>
          </p:cNvPr>
          <p:cNvSpPr>
            <a:spLocks noGrp="1"/>
          </p:cNvSpPr>
          <p:nvPr>
            <p:ph idx="1"/>
          </p:nvPr>
        </p:nvSpPr>
        <p:spPr/>
        <p:txBody>
          <a:bodyPr/>
          <a:lstStyle/>
          <a:p>
            <a:r>
              <a:rPr lang="en-US" dirty="0"/>
              <a:t>Quantize depth to a fixed number of levels (say, 256)</a:t>
            </a:r>
          </a:p>
          <a:p>
            <a:endParaRPr lang="en-US" dirty="0"/>
          </a:p>
          <a:p>
            <a:r>
              <a:rPr lang="en-US" dirty="0"/>
              <a:t>Encode depth at every pixel with a one-hot vector (say, 256 d)</a:t>
            </a:r>
          </a:p>
          <a:p>
            <a:endParaRPr lang="en-US" dirty="0"/>
          </a:p>
          <a:p>
            <a:endParaRPr lang="en-US" dirty="0"/>
          </a:p>
          <a:p>
            <a:endParaRPr lang="en-US" dirty="0"/>
          </a:p>
          <a:p>
            <a:endParaRPr lang="en-US" dirty="0"/>
          </a:p>
        </p:txBody>
      </p:sp>
      <p:pic>
        <p:nvPicPr>
          <p:cNvPr id="6" name="Picture 5">
            <a:extLst>
              <a:ext uri="{FF2B5EF4-FFF2-40B4-BE49-F238E27FC236}">
                <a16:creationId xmlns:a16="http://schemas.microsoft.com/office/drawing/2014/main" id="{DC41F51B-95B7-C91A-3CE0-8DE2BE9A55D5}"/>
              </a:ext>
            </a:extLst>
          </p:cNvPr>
          <p:cNvPicPr>
            <a:picLocks noChangeAspect="1"/>
          </p:cNvPicPr>
          <p:nvPr/>
        </p:nvPicPr>
        <p:blipFill>
          <a:blip r:embed="rId2"/>
          <a:stretch>
            <a:fillRect/>
          </a:stretch>
        </p:blipFill>
        <p:spPr>
          <a:xfrm>
            <a:off x="1524000" y="2895600"/>
            <a:ext cx="7772400" cy="337406"/>
          </a:xfrm>
          <a:prstGeom prst="rect">
            <a:avLst/>
          </a:prstGeom>
        </p:spPr>
      </p:pic>
      <p:sp>
        <p:nvSpPr>
          <p:cNvPr id="4" name="TextBox 3">
            <a:extLst>
              <a:ext uri="{FF2B5EF4-FFF2-40B4-BE49-F238E27FC236}">
                <a16:creationId xmlns:a16="http://schemas.microsoft.com/office/drawing/2014/main" id="{E1439D6D-DD3D-7E77-3F8E-75F9E0640E21}"/>
              </a:ext>
            </a:extLst>
          </p:cNvPr>
          <p:cNvSpPr txBox="1"/>
          <p:nvPr/>
        </p:nvSpPr>
        <p:spPr>
          <a:xfrm>
            <a:off x="1600200" y="4090486"/>
            <a:ext cx="7023718" cy="1200329"/>
          </a:xfrm>
          <a:prstGeom prst="rect">
            <a:avLst/>
          </a:prstGeom>
          <a:noFill/>
        </p:spPr>
        <p:txBody>
          <a:bodyPr wrap="none" rtlCol="0">
            <a:spAutoFit/>
          </a:bodyPr>
          <a:lstStyle/>
          <a:p>
            <a:r>
              <a:rPr lang="en-US" dirty="0"/>
              <a:t>Typically:   cheap if depth(x_1)= depth (neighbors)</a:t>
            </a:r>
          </a:p>
          <a:p>
            <a:r>
              <a:rPr lang="en-US" dirty="0"/>
              <a:t>                  expensive otherwise</a:t>
            </a:r>
          </a:p>
          <a:p>
            <a:r>
              <a:rPr lang="en-US" dirty="0"/>
              <a:t>         EG</a:t>
            </a:r>
          </a:p>
        </p:txBody>
      </p:sp>
      <p:pic>
        <p:nvPicPr>
          <p:cNvPr id="5" name="Picture 4">
            <a:extLst>
              <a:ext uri="{FF2B5EF4-FFF2-40B4-BE49-F238E27FC236}">
                <a16:creationId xmlns:a16="http://schemas.microsoft.com/office/drawing/2014/main" id="{8D03749C-2AA6-A5A5-31C7-FE917BC37E3A}"/>
              </a:ext>
            </a:extLst>
          </p:cNvPr>
          <p:cNvPicPr>
            <a:picLocks noChangeAspect="1"/>
          </p:cNvPicPr>
          <p:nvPr/>
        </p:nvPicPr>
        <p:blipFill>
          <a:blip r:embed="rId3"/>
          <a:stretch>
            <a:fillRect/>
          </a:stretch>
        </p:blipFill>
        <p:spPr>
          <a:xfrm>
            <a:off x="5741018" y="5800840"/>
            <a:ext cx="2882900" cy="800100"/>
          </a:xfrm>
          <a:prstGeom prst="rect">
            <a:avLst/>
          </a:prstGeom>
        </p:spPr>
      </p:pic>
    </p:spTree>
    <p:extLst>
      <p:ext uri="{BB962C8B-B14F-4D97-AF65-F5344CB8AC3E}">
        <p14:creationId xmlns:p14="http://schemas.microsoft.com/office/powerpoint/2010/main" val="3889345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D6A85-1F6F-34CF-CBE4-6CD895BB2680}"/>
              </a:ext>
            </a:extLst>
          </p:cNvPr>
          <p:cNvSpPr>
            <a:spLocks noGrp="1"/>
          </p:cNvSpPr>
          <p:nvPr>
            <p:ph type="title"/>
          </p:nvPr>
        </p:nvSpPr>
        <p:spPr/>
        <p:txBody>
          <a:bodyPr/>
          <a:lstStyle/>
          <a:p>
            <a:r>
              <a:rPr lang="en-US" dirty="0"/>
              <a:t>Stereo as an optimization problem (sketch)</a:t>
            </a:r>
          </a:p>
        </p:txBody>
      </p:sp>
      <p:sp>
        <p:nvSpPr>
          <p:cNvPr id="3" name="Content Placeholder 2">
            <a:extLst>
              <a:ext uri="{FF2B5EF4-FFF2-40B4-BE49-F238E27FC236}">
                <a16:creationId xmlns:a16="http://schemas.microsoft.com/office/drawing/2014/main" id="{554654AB-82F5-1B85-0256-877FE5F8DF91}"/>
              </a:ext>
            </a:extLst>
          </p:cNvPr>
          <p:cNvSpPr>
            <a:spLocks noGrp="1"/>
          </p:cNvSpPr>
          <p:nvPr>
            <p:ph idx="1"/>
          </p:nvPr>
        </p:nvSpPr>
        <p:spPr/>
        <p:txBody>
          <a:bodyPr/>
          <a:lstStyle/>
          <a:p>
            <a:r>
              <a:rPr lang="en-US" dirty="0"/>
              <a:t>Result:</a:t>
            </a:r>
          </a:p>
          <a:p>
            <a:r>
              <a:rPr lang="en-US" dirty="0"/>
              <a:t>     large discrete optimization problem, at least NP-hard</a:t>
            </a:r>
          </a:p>
          <a:p>
            <a:endParaRPr lang="en-US" dirty="0"/>
          </a:p>
          <a:p>
            <a:r>
              <a:rPr lang="en-US" dirty="0"/>
              <a:t>There are excellent approximation algorithms (below)</a:t>
            </a:r>
          </a:p>
          <a:p>
            <a:endParaRPr lang="en-US" dirty="0"/>
          </a:p>
          <a:p>
            <a:r>
              <a:rPr lang="en-US" dirty="0"/>
              <a:t>For a small set of cases, true optimum is known (by good luck)</a:t>
            </a:r>
          </a:p>
          <a:p>
            <a:endParaRPr lang="en-US" dirty="0"/>
          </a:p>
          <a:p>
            <a:r>
              <a:rPr lang="en-US" dirty="0"/>
              <a:t>Yield: </a:t>
            </a:r>
          </a:p>
          <a:p>
            <a:r>
              <a:rPr lang="en-US" dirty="0"/>
              <a:t>    excellent stereo algorithms</a:t>
            </a:r>
          </a:p>
        </p:txBody>
      </p:sp>
      <p:sp>
        <p:nvSpPr>
          <p:cNvPr id="7" name="Text Box 31">
            <a:extLst>
              <a:ext uri="{FF2B5EF4-FFF2-40B4-BE49-F238E27FC236}">
                <a16:creationId xmlns:a16="http://schemas.microsoft.com/office/drawing/2014/main" id="{B321AC97-1E1F-69C7-A59A-F3BBDA760A2F}"/>
              </a:ext>
            </a:extLst>
          </p:cNvPr>
          <p:cNvSpPr txBox="1">
            <a:spLocks noChangeArrowheads="1"/>
          </p:cNvSpPr>
          <p:nvPr/>
        </p:nvSpPr>
        <p:spPr bwMode="auto">
          <a:xfrm>
            <a:off x="0" y="6363968"/>
            <a:ext cx="12192000" cy="341632"/>
          </a:xfrm>
          <a:prstGeom prst="rect">
            <a:avLst/>
          </a:prstGeom>
          <a:noFill/>
          <a:ln w="9525">
            <a:noFill/>
            <a:miter lim="800000"/>
            <a:headEnd/>
            <a:tailEnd/>
          </a:ln>
        </p:spPr>
        <p:txBody>
          <a:bodyPr wrap="square">
            <a:spAutoFit/>
          </a:bodyPr>
          <a:lstStyle/>
          <a:p>
            <a:pPr lvl="1" algn="ctr">
              <a:lnSpc>
                <a:spcPct val="90000"/>
              </a:lnSpc>
              <a:spcBef>
                <a:spcPct val="20000"/>
              </a:spcBef>
            </a:pPr>
            <a:r>
              <a:rPr lang="en-US" sz="1800" dirty="0">
                <a:sym typeface="Symbol" pitchFamily="18" charset="2"/>
              </a:rPr>
              <a:t>Y. </a:t>
            </a:r>
            <a:r>
              <a:rPr lang="en-US" sz="1800" dirty="0" err="1">
                <a:sym typeface="Symbol" pitchFamily="18" charset="2"/>
              </a:rPr>
              <a:t>Boykov</a:t>
            </a:r>
            <a:r>
              <a:rPr lang="en-US" sz="1800" dirty="0">
                <a:sym typeface="Symbol" pitchFamily="18" charset="2"/>
              </a:rPr>
              <a:t>, O. </a:t>
            </a:r>
            <a:r>
              <a:rPr lang="en-US" sz="1800" dirty="0" err="1">
                <a:sym typeface="Symbol" pitchFamily="18" charset="2"/>
              </a:rPr>
              <a:t>Veksler</a:t>
            </a:r>
            <a:r>
              <a:rPr lang="en-US" sz="1800" dirty="0">
                <a:sym typeface="Symbol" pitchFamily="18" charset="2"/>
              </a:rPr>
              <a:t>, and R. </a:t>
            </a:r>
            <a:r>
              <a:rPr lang="en-US" sz="1800" dirty="0" err="1">
                <a:sym typeface="Symbol" pitchFamily="18" charset="2"/>
              </a:rPr>
              <a:t>Zabih</a:t>
            </a:r>
            <a:r>
              <a:rPr lang="en-US" sz="1800" dirty="0">
                <a:sym typeface="Symbol" pitchFamily="18" charset="2"/>
              </a:rPr>
              <a:t>, </a:t>
            </a:r>
            <a:r>
              <a:rPr lang="en-US" sz="1800" dirty="0">
                <a:sym typeface="Symbol" pitchFamily="18" charset="2"/>
                <a:hlinkClick r:id="rId2"/>
              </a:rPr>
              <a:t>Fast Approximate Energy Minimization via Graph Cuts</a:t>
            </a:r>
            <a:r>
              <a:rPr lang="en-US" sz="1800" dirty="0">
                <a:sym typeface="Symbol" pitchFamily="18" charset="2"/>
              </a:rPr>
              <a:t>,  PAMI 2001</a:t>
            </a:r>
          </a:p>
        </p:txBody>
      </p:sp>
    </p:spTree>
    <p:extLst>
      <p:ext uri="{BB962C8B-B14F-4D97-AF65-F5344CB8AC3E}">
        <p14:creationId xmlns:p14="http://schemas.microsoft.com/office/powerpoint/2010/main" val="171291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D6A85-1F6F-34CF-CBE4-6CD895BB2680}"/>
              </a:ext>
            </a:extLst>
          </p:cNvPr>
          <p:cNvSpPr>
            <a:spLocks noGrp="1"/>
          </p:cNvSpPr>
          <p:nvPr>
            <p:ph type="title"/>
          </p:nvPr>
        </p:nvSpPr>
        <p:spPr/>
        <p:txBody>
          <a:bodyPr/>
          <a:lstStyle/>
          <a:p>
            <a:r>
              <a:rPr lang="en-US" dirty="0"/>
              <a:t>Stereo as an optimization problem (sketch)</a:t>
            </a:r>
          </a:p>
        </p:txBody>
      </p:sp>
      <p:sp>
        <p:nvSpPr>
          <p:cNvPr id="5" name="Content Placeholder 4">
            <a:extLst>
              <a:ext uri="{FF2B5EF4-FFF2-40B4-BE49-F238E27FC236}">
                <a16:creationId xmlns:a16="http://schemas.microsoft.com/office/drawing/2014/main" id="{0871C2C5-04FB-F8A9-3164-34D7D9804EDA}"/>
              </a:ext>
            </a:extLst>
          </p:cNvPr>
          <p:cNvSpPr>
            <a:spLocks noGrp="1"/>
          </p:cNvSpPr>
          <p:nvPr>
            <p:ph idx="1"/>
          </p:nvPr>
        </p:nvSpPr>
        <p:spPr/>
        <p:txBody>
          <a:bodyPr/>
          <a:lstStyle/>
          <a:p>
            <a:endParaRPr lang="en-US" dirty="0"/>
          </a:p>
        </p:txBody>
      </p:sp>
      <p:pic>
        <p:nvPicPr>
          <p:cNvPr id="6" name="im6.png" descr="im6.png">
            <a:extLst>
              <a:ext uri="{FF2B5EF4-FFF2-40B4-BE49-F238E27FC236}">
                <a16:creationId xmlns:a16="http://schemas.microsoft.com/office/drawing/2014/main" id="{1277BCFE-A53E-074E-89AB-12EE11F07401}"/>
              </a:ext>
            </a:extLst>
          </p:cNvPr>
          <p:cNvPicPr>
            <a:picLocks noChangeAspect="1"/>
          </p:cNvPicPr>
          <p:nvPr/>
        </p:nvPicPr>
        <p:blipFill>
          <a:blip r:embed="rId2"/>
          <a:stretch>
            <a:fillRect/>
          </a:stretch>
        </p:blipFill>
        <p:spPr>
          <a:xfrm>
            <a:off x="4579621" y="722632"/>
            <a:ext cx="3665221" cy="3054350"/>
          </a:xfrm>
          <a:prstGeom prst="rect">
            <a:avLst/>
          </a:prstGeom>
          <a:ln w="12700">
            <a:miter lim="400000"/>
          </a:ln>
        </p:spPr>
      </p:pic>
      <p:pic>
        <p:nvPicPr>
          <p:cNvPr id="8" name="im2.png" descr="im2.png">
            <a:extLst>
              <a:ext uri="{FF2B5EF4-FFF2-40B4-BE49-F238E27FC236}">
                <a16:creationId xmlns:a16="http://schemas.microsoft.com/office/drawing/2014/main" id="{E3C2D4E0-892A-0276-86AC-4422A35F901B}"/>
              </a:ext>
            </a:extLst>
          </p:cNvPr>
          <p:cNvPicPr>
            <a:picLocks noChangeAspect="1"/>
          </p:cNvPicPr>
          <p:nvPr/>
        </p:nvPicPr>
        <p:blipFill>
          <a:blip r:embed="rId3"/>
          <a:stretch>
            <a:fillRect/>
          </a:stretch>
        </p:blipFill>
        <p:spPr>
          <a:xfrm>
            <a:off x="903398" y="722632"/>
            <a:ext cx="3665221" cy="3054350"/>
          </a:xfrm>
          <a:prstGeom prst="rect">
            <a:avLst/>
          </a:prstGeom>
          <a:ln w="12700">
            <a:miter lim="400000"/>
          </a:ln>
        </p:spPr>
      </p:pic>
      <p:pic>
        <p:nvPicPr>
          <p:cNvPr id="9" name="disp6.png" descr="disp6.png">
            <a:extLst>
              <a:ext uri="{FF2B5EF4-FFF2-40B4-BE49-F238E27FC236}">
                <a16:creationId xmlns:a16="http://schemas.microsoft.com/office/drawing/2014/main" id="{5F868A30-31A4-1996-5272-9B89AFD5452F}"/>
              </a:ext>
            </a:extLst>
          </p:cNvPr>
          <p:cNvPicPr>
            <a:picLocks noChangeAspect="1"/>
          </p:cNvPicPr>
          <p:nvPr/>
        </p:nvPicPr>
        <p:blipFill>
          <a:blip r:embed="rId4"/>
          <a:stretch>
            <a:fillRect/>
          </a:stretch>
        </p:blipFill>
        <p:spPr>
          <a:xfrm>
            <a:off x="4568619" y="3776982"/>
            <a:ext cx="3665221" cy="3054350"/>
          </a:xfrm>
          <a:prstGeom prst="rect">
            <a:avLst/>
          </a:prstGeom>
          <a:ln w="12700">
            <a:miter lim="400000"/>
          </a:ln>
        </p:spPr>
      </p:pic>
      <p:pic>
        <p:nvPicPr>
          <p:cNvPr id="10" name="disp2.png" descr="disp2.png">
            <a:extLst>
              <a:ext uri="{FF2B5EF4-FFF2-40B4-BE49-F238E27FC236}">
                <a16:creationId xmlns:a16="http://schemas.microsoft.com/office/drawing/2014/main" id="{D7268355-0894-0A81-CC70-0F25DEB42210}"/>
              </a:ext>
            </a:extLst>
          </p:cNvPr>
          <p:cNvPicPr>
            <a:picLocks noChangeAspect="1"/>
          </p:cNvPicPr>
          <p:nvPr/>
        </p:nvPicPr>
        <p:blipFill>
          <a:blip r:embed="rId5"/>
          <a:stretch>
            <a:fillRect/>
          </a:stretch>
        </p:blipFill>
        <p:spPr>
          <a:xfrm>
            <a:off x="903398" y="3776982"/>
            <a:ext cx="3665221" cy="3054350"/>
          </a:xfrm>
          <a:prstGeom prst="rect">
            <a:avLst/>
          </a:prstGeom>
          <a:ln w="12700">
            <a:miter lim="400000"/>
          </a:ln>
        </p:spPr>
      </p:pic>
    </p:spTree>
    <p:extLst>
      <p:ext uri="{BB962C8B-B14F-4D97-AF65-F5344CB8AC3E}">
        <p14:creationId xmlns:p14="http://schemas.microsoft.com/office/powerpoint/2010/main" val="249760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7" name="Rectangle 2"/>
          <p:cNvSpPr>
            <a:spLocks noGrp="1" noChangeArrowheads="1"/>
          </p:cNvSpPr>
          <p:nvPr>
            <p:ph type="title"/>
          </p:nvPr>
        </p:nvSpPr>
        <p:spPr/>
        <p:txBody>
          <a:bodyPr/>
          <a:lstStyle/>
          <a:p>
            <a:r>
              <a:rPr lang="en-US" dirty="0"/>
              <a:t>Stereo matching as global optimization</a:t>
            </a:r>
          </a:p>
        </p:txBody>
      </p:sp>
      <p:pic>
        <p:nvPicPr>
          <p:cNvPr id="8198" name="Picture 6" descr="sri20"/>
          <p:cNvPicPr>
            <a:picLocks noChangeAspect="1" noChangeArrowheads="1"/>
          </p:cNvPicPr>
          <p:nvPr/>
        </p:nvPicPr>
        <p:blipFill>
          <a:blip r:embed="rId3" cstate="print"/>
          <a:srcRect/>
          <a:stretch>
            <a:fillRect/>
          </a:stretch>
        </p:blipFill>
        <p:spPr bwMode="auto">
          <a:xfrm>
            <a:off x="1981200" y="1054101"/>
            <a:ext cx="2522538" cy="2295525"/>
          </a:xfrm>
          <a:prstGeom prst="rect">
            <a:avLst/>
          </a:prstGeom>
          <a:noFill/>
          <a:ln w="9525">
            <a:noFill/>
            <a:miter lim="800000"/>
            <a:headEnd/>
            <a:tailEnd/>
          </a:ln>
        </p:spPr>
      </p:pic>
      <p:pic>
        <p:nvPicPr>
          <p:cNvPr id="8199" name="Picture 7" descr="SSDWindowSize"/>
          <p:cNvPicPr>
            <a:picLocks noChangeAspect="1" noChangeArrowheads="1"/>
          </p:cNvPicPr>
          <p:nvPr/>
        </p:nvPicPr>
        <p:blipFill>
          <a:blip r:embed="rId4" cstate="print"/>
          <a:srcRect r="51778"/>
          <a:stretch>
            <a:fillRect/>
          </a:stretch>
        </p:blipFill>
        <p:spPr bwMode="auto">
          <a:xfrm>
            <a:off x="7527926" y="911225"/>
            <a:ext cx="2682875" cy="2540000"/>
          </a:xfrm>
          <a:prstGeom prst="rect">
            <a:avLst/>
          </a:prstGeom>
          <a:noFill/>
          <a:ln w="9525">
            <a:noFill/>
            <a:miter lim="800000"/>
            <a:headEnd/>
            <a:tailEnd/>
          </a:ln>
        </p:spPr>
      </p:pic>
      <p:pic>
        <p:nvPicPr>
          <p:cNvPr id="8200" name="Picture 8" descr="sri20"/>
          <p:cNvPicPr>
            <a:picLocks noChangeAspect="1" noChangeArrowheads="1"/>
          </p:cNvPicPr>
          <p:nvPr/>
        </p:nvPicPr>
        <p:blipFill>
          <a:blip r:embed="rId3" cstate="print"/>
          <a:srcRect/>
          <a:stretch>
            <a:fillRect/>
          </a:stretch>
        </p:blipFill>
        <p:spPr bwMode="auto">
          <a:xfrm>
            <a:off x="4800600" y="1054101"/>
            <a:ext cx="2522538" cy="2295525"/>
          </a:xfrm>
          <a:prstGeom prst="rect">
            <a:avLst/>
          </a:prstGeom>
          <a:noFill/>
          <a:ln w="9525">
            <a:solidFill>
              <a:schemeClr val="bg1"/>
            </a:solidFill>
            <a:miter lim="800000"/>
            <a:headEnd/>
            <a:tailEnd/>
          </a:ln>
        </p:spPr>
      </p:pic>
      <p:sp>
        <p:nvSpPr>
          <p:cNvPr id="8201" name="Line 9"/>
          <p:cNvSpPr>
            <a:spLocks noChangeShapeType="1"/>
          </p:cNvSpPr>
          <p:nvPr/>
        </p:nvSpPr>
        <p:spPr bwMode="auto">
          <a:xfrm>
            <a:off x="4800600" y="2511425"/>
            <a:ext cx="2514600" cy="0"/>
          </a:xfrm>
          <a:prstGeom prst="line">
            <a:avLst/>
          </a:prstGeom>
          <a:noFill/>
          <a:ln w="28575">
            <a:solidFill>
              <a:srgbClr val="00FFFF"/>
            </a:solidFill>
            <a:round/>
            <a:headEnd/>
            <a:tailEnd/>
          </a:ln>
        </p:spPr>
        <p:txBody>
          <a:bodyPr/>
          <a:lstStyle/>
          <a:p>
            <a:endParaRPr lang="en-US"/>
          </a:p>
        </p:txBody>
      </p:sp>
      <p:grpSp>
        <p:nvGrpSpPr>
          <p:cNvPr id="8202" name="Group 10"/>
          <p:cNvGrpSpPr>
            <a:grpSpLocks/>
          </p:cNvGrpSpPr>
          <p:nvPr/>
        </p:nvGrpSpPr>
        <p:grpSpPr bwMode="auto">
          <a:xfrm>
            <a:off x="3581400" y="2359025"/>
            <a:ext cx="304800" cy="304800"/>
            <a:chOff x="2112" y="1872"/>
            <a:chExt cx="192" cy="192"/>
          </a:xfrm>
        </p:grpSpPr>
        <p:sp>
          <p:nvSpPr>
            <p:cNvPr id="8217" name="Oval 11"/>
            <p:cNvSpPr>
              <a:spLocks noChangeArrowheads="1"/>
            </p:cNvSpPr>
            <p:nvPr/>
          </p:nvSpPr>
          <p:spPr bwMode="auto">
            <a:xfrm>
              <a:off x="2174" y="1941"/>
              <a:ext cx="48" cy="48"/>
            </a:xfrm>
            <a:prstGeom prst="ellipse">
              <a:avLst/>
            </a:prstGeom>
            <a:solidFill>
              <a:srgbClr val="FFFF00"/>
            </a:solidFill>
            <a:ln w="9525">
              <a:solidFill>
                <a:schemeClr val="tx1"/>
              </a:solidFill>
              <a:round/>
              <a:headEnd/>
              <a:tailEnd/>
            </a:ln>
          </p:spPr>
          <p:txBody>
            <a:bodyPr wrap="none" anchor="ctr"/>
            <a:lstStyle/>
            <a:p>
              <a:endParaRPr lang="en-US"/>
            </a:p>
          </p:txBody>
        </p:sp>
        <p:sp>
          <p:nvSpPr>
            <p:cNvPr id="8218" name="Rectangle 12"/>
            <p:cNvSpPr>
              <a:spLocks noChangeArrowheads="1"/>
            </p:cNvSpPr>
            <p:nvPr/>
          </p:nvSpPr>
          <p:spPr bwMode="auto">
            <a:xfrm>
              <a:off x="2112" y="1872"/>
              <a:ext cx="192" cy="192"/>
            </a:xfrm>
            <a:prstGeom prst="rect">
              <a:avLst/>
            </a:prstGeom>
            <a:noFill/>
            <a:ln w="38100">
              <a:solidFill>
                <a:srgbClr val="FFFF00"/>
              </a:solidFill>
              <a:miter lim="800000"/>
              <a:headEnd/>
              <a:tailEnd/>
            </a:ln>
          </p:spPr>
          <p:txBody>
            <a:bodyPr wrap="none" anchor="ctr"/>
            <a:lstStyle/>
            <a:p>
              <a:endParaRPr lang="en-US"/>
            </a:p>
          </p:txBody>
        </p:sp>
      </p:grpSp>
      <p:grpSp>
        <p:nvGrpSpPr>
          <p:cNvPr id="8203" name="Group 13"/>
          <p:cNvGrpSpPr>
            <a:grpSpLocks/>
          </p:cNvGrpSpPr>
          <p:nvPr/>
        </p:nvGrpSpPr>
        <p:grpSpPr bwMode="auto">
          <a:xfrm>
            <a:off x="6324600" y="2359025"/>
            <a:ext cx="304800" cy="304800"/>
            <a:chOff x="3600" y="1872"/>
            <a:chExt cx="192" cy="192"/>
          </a:xfrm>
        </p:grpSpPr>
        <p:sp>
          <p:nvSpPr>
            <p:cNvPr id="8215" name="Oval 14"/>
            <p:cNvSpPr>
              <a:spLocks noChangeArrowheads="1"/>
            </p:cNvSpPr>
            <p:nvPr/>
          </p:nvSpPr>
          <p:spPr bwMode="auto">
            <a:xfrm>
              <a:off x="3675" y="1947"/>
              <a:ext cx="48" cy="48"/>
            </a:xfrm>
            <a:prstGeom prst="ellipse">
              <a:avLst/>
            </a:prstGeom>
            <a:solidFill>
              <a:srgbClr val="FFFF00"/>
            </a:solidFill>
            <a:ln w="9525">
              <a:solidFill>
                <a:schemeClr val="tx1"/>
              </a:solidFill>
              <a:round/>
              <a:headEnd/>
              <a:tailEnd/>
            </a:ln>
          </p:spPr>
          <p:txBody>
            <a:bodyPr wrap="none" anchor="ctr"/>
            <a:lstStyle/>
            <a:p>
              <a:endParaRPr lang="en-US"/>
            </a:p>
          </p:txBody>
        </p:sp>
        <p:sp>
          <p:nvSpPr>
            <p:cNvPr id="8216" name="Rectangle 15"/>
            <p:cNvSpPr>
              <a:spLocks noChangeArrowheads="1"/>
            </p:cNvSpPr>
            <p:nvPr/>
          </p:nvSpPr>
          <p:spPr bwMode="auto">
            <a:xfrm>
              <a:off x="3600" y="1872"/>
              <a:ext cx="192" cy="192"/>
            </a:xfrm>
            <a:prstGeom prst="rect">
              <a:avLst/>
            </a:prstGeom>
            <a:noFill/>
            <a:ln w="38100">
              <a:solidFill>
                <a:srgbClr val="FFFF00"/>
              </a:solidFill>
              <a:miter lim="800000"/>
              <a:headEnd/>
              <a:tailEnd/>
            </a:ln>
          </p:spPr>
          <p:txBody>
            <a:bodyPr wrap="none" anchor="ctr"/>
            <a:lstStyle/>
            <a:p>
              <a:endParaRPr lang="en-US"/>
            </a:p>
          </p:txBody>
        </p:sp>
      </p:grpSp>
      <p:grpSp>
        <p:nvGrpSpPr>
          <p:cNvPr id="8204" name="Group 16"/>
          <p:cNvGrpSpPr>
            <a:grpSpLocks/>
          </p:cNvGrpSpPr>
          <p:nvPr/>
        </p:nvGrpSpPr>
        <p:grpSpPr bwMode="auto">
          <a:xfrm>
            <a:off x="9067800" y="2359025"/>
            <a:ext cx="304800" cy="304800"/>
            <a:chOff x="2112" y="1872"/>
            <a:chExt cx="192" cy="192"/>
          </a:xfrm>
        </p:grpSpPr>
        <p:sp>
          <p:nvSpPr>
            <p:cNvPr id="8213" name="Oval 17"/>
            <p:cNvSpPr>
              <a:spLocks noChangeArrowheads="1"/>
            </p:cNvSpPr>
            <p:nvPr/>
          </p:nvSpPr>
          <p:spPr bwMode="auto">
            <a:xfrm>
              <a:off x="2174" y="1941"/>
              <a:ext cx="48" cy="48"/>
            </a:xfrm>
            <a:prstGeom prst="ellipse">
              <a:avLst/>
            </a:prstGeom>
            <a:solidFill>
              <a:srgbClr val="FFFF00"/>
            </a:solidFill>
            <a:ln w="9525">
              <a:solidFill>
                <a:schemeClr val="tx1"/>
              </a:solidFill>
              <a:round/>
              <a:headEnd/>
              <a:tailEnd/>
            </a:ln>
          </p:spPr>
          <p:txBody>
            <a:bodyPr wrap="none" anchor="ctr"/>
            <a:lstStyle/>
            <a:p>
              <a:endParaRPr lang="en-US"/>
            </a:p>
          </p:txBody>
        </p:sp>
        <p:sp>
          <p:nvSpPr>
            <p:cNvPr id="8214" name="Rectangle 18"/>
            <p:cNvSpPr>
              <a:spLocks noChangeArrowheads="1"/>
            </p:cNvSpPr>
            <p:nvPr/>
          </p:nvSpPr>
          <p:spPr bwMode="auto">
            <a:xfrm>
              <a:off x="2112" y="1872"/>
              <a:ext cx="192" cy="192"/>
            </a:xfrm>
            <a:prstGeom prst="rect">
              <a:avLst/>
            </a:prstGeom>
            <a:noFill/>
            <a:ln w="38100">
              <a:solidFill>
                <a:srgbClr val="FFFF00"/>
              </a:solidFill>
              <a:miter lim="800000"/>
              <a:headEnd/>
              <a:tailEnd/>
            </a:ln>
          </p:spPr>
          <p:txBody>
            <a:bodyPr wrap="none" anchor="ctr"/>
            <a:lstStyle/>
            <a:p>
              <a:endParaRPr lang="en-US"/>
            </a:p>
          </p:txBody>
        </p:sp>
      </p:grpSp>
      <p:sp>
        <p:nvSpPr>
          <p:cNvPr id="8205" name="Text Box 19"/>
          <p:cNvSpPr txBox="1">
            <a:spLocks noChangeArrowheads="1"/>
          </p:cNvSpPr>
          <p:nvPr/>
        </p:nvSpPr>
        <p:spPr bwMode="auto">
          <a:xfrm>
            <a:off x="2117726" y="1079500"/>
            <a:ext cx="404813" cy="457200"/>
          </a:xfrm>
          <a:prstGeom prst="rect">
            <a:avLst/>
          </a:prstGeom>
          <a:noFill/>
          <a:ln w="9525">
            <a:noFill/>
            <a:miter lim="800000"/>
            <a:headEnd/>
            <a:tailEnd/>
          </a:ln>
        </p:spPr>
        <p:txBody>
          <a:bodyPr wrap="none">
            <a:spAutoFit/>
          </a:bodyPr>
          <a:lstStyle/>
          <a:p>
            <a:r>
              <a:rPr lang="en-US" b="1" i="1">
                <a:solidFill>
                  <a:schemeClr val="bg1"/>
                </a:solidFill>
                <a:latin typeface="Times New Roman" pitchFamily="18" charset="0"/>
              </a:rPr>
              <a:t>I</a:t>
            </a:r>
            <a:r>
              <a:rPr lang="en-US" b="1" baseline="-25000">
                <a:solidFill>
                  <a:schemeClr val="bg1"/>
                </a:solidFill>
                <a:latin typeface="Times New Roman" pitchFamily="18" charset="0"/>
              </a:rPr>
              <a:t>1</a:t>
            </a:r>
          </a:p>
        </p:txBody>
      </p:sp>
      <p:sp>
        <p:nvSpPr>
          <p:cNvPr id="8206" name="Text Box 20"/>
          <p:cNvSpPr txBox="1">
            <a:spLocks noChangeArrowheads="1"/>
          </p:cNvSpPr>
          <p:nvPr/>
        </p:nvSpPr>
        <p:spPr bwMode="auto">
          <a:xfrm>
            <a:off x="4794251" y="1038225"/>
            <a:ext cx="404813" cy="457200"/>
          </a:xfrm>
          <a:prstGeom prst="rect">
            <a:avLst/>
          </a:prstGeom>
          <a:noFill/>
          <a:ln w="9525">
            <a:noFill/>
            <a:miter lim="800000"/>
            <a:headEnd/>
            <a:tailEnd/>
          </a:ln>
        </p:spPr>
        <p:txBody>
          <a:bodyPr wrap="none">
            <a:spAutoFit/>
          </a:bodyPr>
          <a:lstStyle/>
          <a:p>
            <a:r>
              <a:rPr lang="en-US" b="1" i="1">
                <a:solidFill>
                  <a:schemeClr val="bg1"/>
                </a:solidFill>
                <a:latin typeface="Times New Roman" pitchFamily="18" charset="0"/>
              </a:rPr>
              <a:t>I</a:t>
            </a:r>
            <a:r>
              <a:rPr lang="en-US" b="1" baseline="-25000">
                <a:solidFill>
                  <a:schemeClr val="bg1"/>
                </a:solidFill>
                <a:latin typeface="Times New Roman" pitchFamily="18" charset="0"/>
              </a:rPr>
              <a:t>2</a:t>
            </a:r>
          </a:p>
        </p:txBody>
      </p:sp>
      <p:sp>
        <p:nvSpPr>
          <p:cNvPr id="8207" name="Text Box 21"/>
          <p:cNvSpPr txBox="1">
            <a:spLocks noChangeArrowheads="1"/>
          </p:cNvSpPr>
          <p:nvPr/>
        </p:nvSpPr>
        <p:spPr bwMode="auto">
          <a:xfrm>
            <a:off x="7620001" y="1038225"/>
            <a:ext cx="404813" cy="457200"/>
          </a:xfrm>
          <a:prstGeom prst="rect">
            <a:avLst/>
          </a:prstGeom>
          <a:noFill/>
          <a:ln w="9525">
            <a:noFill/>
            <a:miter lim="800000"/>
            <a:headEnd/>
            <a:tailEnd/>
          </a:ln>
        </p:spPr>
        <p:txBody>
          <a:bodyPr wrap="none">
            <a:spAutoFit/>
          </a:bodyPr>
          <a:lstStyle/>
          <a:p>
            <a:r>
              <a:rPr lang="en-US" b="1" i="1">
                <a:solidFill>
                  <a:schemeClr val="bg1"/>
                </a:solidFill>
                <a:latin typeface="Times New Roman" pitchFamily="18" charset="0"/>
              </a:rPr>
              <a:t>D</a:t>
            </a:r>
            <a:endParaRPr lang="en-US" b="1" baseline="-25000">
              <a:solidFill>
                <a:schemeClr val="bg1"/>
              </a:solidFill>
              <a:latin typeface="Times New Roman" pitchFamily="18" charset="0"/>
            </a:endParaRPr>
          </a:p>
        </p:txBody>
      </p:sp>
      <p:sp>
        <p:nvSpPr>
          <p:cNvPr id="803870" name="Rectangle 30"/>
          <p:cNvSpPr>
            <a:spLocks noGrp="1" noChangeArrowheads="1"/>
          </p:cNvSpPr>
          <p:nvPr>
            <p:ph type="body" idx="1"/>
          </p:nvPr>
        </p:nvSpPr>
        <p:spPr>
          <a:xfrm>
            <a:off x="762000" y="5638800"/>
            <a:ext cx="10668000" cy="838200"/>
          </a:xfrm>
        </p:spPr>
        <p:txBody>
          <a:bodyPr/>
          <a:lstStyle/>
          <a:p>
            <a:pPr>
              <a:buFontTx/>
              <a:buChar char="•"/>
            </a:pPr>
            <a:r>
              <a:rPr lang="en-US" sz="2800" dirty="0"/>
              <a:t>Energy functions of this form can be minimized using </a:t>
            </a:r>
            <a:r>
              <a:rPr lang="en-US" sz="2800" i="1" dirty="0"/>
              <a:t>graph cuts</a:t>
            </a:r>
          </a:p>
        </p:txBody>
      </p:sp>
      <p:sp>
        <p:nvSpPr>
          <p:cNvPr id="803871" name="Text Box 31"/>
          <p:cNvSpPr txBox="1">
            <a:spLocks noChangeArrowheads="1"/>
          </p:cNvSpPr>
          <p:nvPr/>
        </p:nvSpPr>
        <p:spPr bwMode="auto">
          <a:xfrm>
            <a:off x="0" y="6363968"/>
            <a:ext cx="12192000" cy="341632"/>
          </a:xfrm>
          <a:prstGeom prst="rect">
            <a:avLst/>
          </a:prstGeom>
          <a:noFill/>
          <a:ln w="9525">
            <a:noFill/>
            <a:miter lim="800000"/>
            <a:headEnd/>
            <a:tailEnd/>
          </a:ln>
        </p:spPr>
        <p:txBody>
          <a:bodyPr wrap="square">
            <a:spAutoFit/>
          </a:bodyPr>
          <a:lstStyle/>
          <a:p>
            <a:pPr lvl="1" algn="ctr">
              <a:lnSpc>
                <a:spcPct val="90000"/>
              </a:lnSpc>
              <a:spcBef>
                <a:spcPct val="20000"/>
              </a:spcBef>
            </a:pPr>
            <a:r>
              <a:rPr lang="en-US" sz="1800" dirty="0">
                <a:sym typeface="Symbol" pitchFamily="18" charset="2"/>
              </a:rPr>
              <a:t>Y. </a:t>
            </a:r>
            <a:r>
              <a:rPr lang="en-US" sz="1800" dirty="0" err="1">
                <a:sym typeface="Symbol" pitchFamily="18" charset="2"/>
              </a:rPr>
              <a:t>Boykov</a:t>
            </a:r>
            <a:r>
              <a:rPr lang="en-US" sz="1800" dirty="0">
                <a:sym typeface="Symbol" pitchFamily="18" charset="2"/>
              </a:rPr>
              <a:t>, O. </a:t>
            </a:r>
            <a:r>
              <a:rPr lang="en-US" sz="1800" dirty="0" err="1">
                <a:sym typeface="Symbol" pitchFamily="18" charset="2"/>
              </a:rPr>
              <a:t>Veksler</a:t>
            </a:r>
            <a:r>
              <a:rPr lang="en-US" sz="1800" dirty="0">
                <a:sym typeface="Symbol" pitchFamily="18" charset="2"/>
              </a:rPr>
              <a:t>, and R. </a:t>
            </a:r>
            <a:r>
              <a:rPr lang="en-US" sz="1800" dirty="0" err="1">
                <a:sym typeface="Symbol" pitchFamily="18" charset="2"/>
              </a:rPr>
              <a:t>Zabih</a:t>
            </a:r>
            <a:r>
              <a:rPr lang="en-US" sz="1800" dirty="0">
                <a:sym typeface="Symbol" pitchFamily="18" charset="2"/>
              </a:rPr>
              <a:t>, </a:t>
            </a:r>
            <a:r>
              <a:rPr lang="en-US" sz="1800" dirty="0">
                <a:sym typeface="Symbol" pitchFamily="18" charset="2"/>
                <a:hlinkClick r:id="rId5"/>
              </a:rPr>
              <a:t>Fast Approximate Energy Minimization via Graph Cuts</a:t>
            </a:r>
            <a:r>
              <a:rPr lang="en-US" sz="1800" dirty="0">
                <a:sym typeface="Symbol" pitchFamily="18" charset="2"/>
              </a:rPr>
              <a:t>,  PAMI 2001</a:t>
            </a:r>
          </a:p>
        </p:txBody>
      </p:sp>
      <p:sp>
        <p:nvSpPr>
          <p:cNvPr id="8210" name="Text Box 32"/>
          <p:cNvSpPr txBox="1">
            <a:spLocks noChangeArrowheads="1"/>
          </p:cNvSpPr>
          <p:nvPr/>
        </p:nvSpPr>
        <p:spPr bwMode="auto">
          <a:xfrm>
            <a:off x="3276600" y="1841500"/>
            <a:ext cx="869950" cy="457200"/>
          </a:xfrm>
          <a:prstGeom prst="rect">
            <a:avLst/>
          </a:prstGeom>
          <a:noFill/>
          <a:ln w="9525">
            <a:noFill/>
            <a:miter lim="800000"/>
            <a:headEnd/>
            <a:tailEnd/>
          </a:ln>
        </p:spPr>
        <p:txBody>
          <a:bodyPr wrap="none">
            <a:spAutoFit/>
          </a:bodyPr>
          <a:lstStyle/>
          <a:p>
            <a:r>
              <a:rPr lang="en-US" b="1" i="1">
                <a:solidFill>
                  <a:schemeClr val="bg1"/>
                </a:solidFill>
                <a:latin typeface="Times New Roman" pitchFamily="18" charset="0"/>
              </a:rPr>
              <a:t>W</a:t>
            </a:r>
            <a:r>
              <a:rPr lang="en-US" b="1" baseline="-25000">
                <a:solidFill>
                  <a:schemeClr val="bg1"/>
                </a:solidFill>
                <a:latin typeface="Times New Roman" pitchFamily="18" charset="0"/>
              </a:rPr>
              <a:t>1</a:t>
            </a:r>
            <a:r>
              <a:rPr lang="en-US" b="1">
                <a:solidFill>
                  <a:schemeClr val="bg1"/>
                </a:solidFill>
                <a:latin typeface="Times New Roman" pitchFamily="18" charset="0"/>
              </a:rPr>
              <a:t>(</a:t>
            </a:r>
            <a:r>
              <a:rPr lang="en-US" b="1" i="1">
                <a:solidFill>
                  <a:schemeClr val="bg1"/>
                </a:solidFill>
                <a:latin typeface="Times New Roman" pitchFamily="18" charset="0"/>
              </a:rPr>
              <a:t>i</a:t>
            </a:r>
            <a:r>
              <a:rPr lang="en-US" sz="800" b="1" i="1">
                <a:solidFill>
                  <a:schemeClr val="bg1"/>
                </a:solidFill>
                <a:latin typeface="Times New Roman" pitchFamily="18" charset="0"/>
              </a:rPr>
              <a:t> </a:t>
            </a:r>
            <a:r>
              <a:rPr lang="en-US" b="1">
                <a:solidFill>
                  <a:schemeClr val="bg1"/>
                </a:solidFill>
                <a:latin typeface="Times New Roman" pitchFamily="18" charset="0"/>
              </a:rPr>
              <a:t>)</a:t>
            </a:r>
            <a:endParaRPr lang="en-US" b="1" baseline="-25000">
              <a:solidFill>
                <a:schemeClr val="bg1"/>
              </a:solidFill>
              <a:latin typeface="Times New Roman" pitchFamily="18" charset="0"/>
            </a:endParaRPr>
          </a:p>
        </p:txBody>
      </p:sp>
      <p:sp>
        <p:nvSpPr>
          <p:cNvPr id="8211" name="Text Box 33"/>
          <p:cNvSpPr txBox="1">
            <a:spLocks noChangeArrowheads="1"/>
          </p:cNvSpPr>
          <p:nvPr/>
        </p:nvSpPr>
        <p:spPr bwMode="auto">
          <a:xfrm>
            <a:off x="5715000" y="1841500"/>
            <a:ext cx="1550988" cy="457200"/>
          </a:xfrm>
          <a:prstGeom prst="rect">
            <a:avLst/>
          </a:prstGeom>
          <a:noFill/>
          <a:ln w="9525">
            <a:noFill/>
            <a:miter lim="800000"/>
            <a:headEnd/>
            <a:tailEnd/>
          </a:ln>
        </p:spPr>
        <p:txBody>
          <a:bodyPr wrap="none">
            <a:spAutoFit/>
          </a:bodyPr>
          <a:lstStyle/>
          <a:p>
            <a:r>
              <a:rPr lang="en-US" b="1" i="1">
                <a:solidFill>
                  <a:schemeClr val="bg1"/>
                </a:solidFill>
                <a:latin typeface="Times New Roman" pitchFamily="18" charset="0"/>
              </a:rPr>
              <a:t>W</a:t>
            </a:r>
            <a:r>
              <a:rPr lang="en-US" b="1" baseline="-25000">
                <a:solidFill>
                  <a:schemeClr val="bg1"/>
                </a:solidFill>
                <a:latin typeface="Times New Roman" pitchFamily="18" charset="0"/>
              </a:rPr>
              <a:t>2</a:t>
            </a:r>
            <a:r>
              <a:rPr lang="en-US" b="1">
                <a:solidFill>
                  <a:schemeClr val="bg1"/>
                </a:solidFill>
                <a:latin typeface="Times New Roman" pitchFamily="18" charset="0"/>
              </a:rPr>
              <a:t>(</a:t>
            </a:r>
            <a:r>
              <a:rPr lang="en-US" b="1" i="1">
                <a:solidFill>
                  <a:schemeClr val="bg1"/>
                </a:solidFill>
                <a:latin typeface="Times New Roman" pitchFamily="18" charset="0"/>
              </a:rPr>
              <a:t>i+D</a:t>
            </a:r>
            <a:r>
              <a:rPr lang="en-US" b="1">
                <a:solidFill>
                  <a:schemeClr val="bg1"/>
                </a:solidFill>
                <a:latin typeface="Times New Roman" pitchFamily="18" charset="0"/>
              </a:rPr>
              <a:t>(</a:t>
            </a:r>
            <a:r>
              <a:rPr lang="en-US" b="1" i="1">
                <a:solidFill>
                  <a:schemeClr val="bg1"/>
                </a:solidFill>
                <a:latin typeface="Times New Roman" pitchFamily="18" charset="0"/>
              </a:rPr>
              <a:t>i</a:t>
            </a:r>
            <a:r>
              <a:rPr lang="en-US" sz="800" b="1" i="1">
                <a:solidFill>
                  <a:schemeClr val="bg1"/>
                </a:solidFill>
                <a:latin typeface="Times New Roman" pitchFamily="18" charset="0"/>
              </a:rPr>
              <a:t> </a:t>
            </a:r>
            <a:r>
              <a:rPr lang="en-US" b="1">
                <a:solidFill>
                  <a:schemeClr val="bg1"/>
                </a:solidFill>
                <a:latin typeface="Times New Roman" pitchFamily="18" charset="0"/>
              </a:rPr>
              <a:t>))</a:t>
            </a:r>
            <a:endParaRPr lang="en-US" b="1" baseline="-25000">
              <a:solidFill>
                <a:schemeClr val="bg1"/>
              </a:solidFill>
              <a:latin typeface="Times New Roman" pitchFamily="18" charset="0"/>
            </a:endParaRPr>
          </a:p>
        </p:txBody>
      </p:sp>
      <p:sp>
        <p:nvSpPr>
          <p:cNvPr id="8212" name="Rectangle 34"/>
          <p:cNvSpPr>
            <a:spLocks noChangeArrowheads="1"/>
          </p:cNvSpPr>
          <p:nvPr/>
        </p:nvSpPr>
        <p:spPr bwMode="auto">
          <a:xfrm>
            <a:off x="8883650" y="1917700"/>
            <a:ext cx="717550" cy="457200"/>
          </a:xfrm>
          <a:prstGeom prst="rect">
            <a:avLst/>
          </a:prstGeom>
          <a:noFill/>
          <a:ln w="9525">
            <a:noFill/>
            <a:miter lim="800000"/>
            <a:headEnd/>
            <a:tailEnd/>
          </a:ln>
        </p:spPr>
        <p:txBody>
          <a:bodyPr wrap="none">
            <a:spAutoFit/>
          </a:bodyPr>
          <a:lstStyle/>
          <a:p>
            <a:r>
              <a:rPr lang="en-US" b="1" i="1">
                <a:solidFill>
                  <a:schemeClr val="bg1"/>
                </a:solidFill>
                <a:latin typeface="Times New Roman" pitchFamily="18" charset="0"/>
              </a:rPr>
              <a:t>D</a:t>
            </a:r>
            <a:r>
              <a:rPr lang="en-US" b="1">
                <a:solidFill>
                  <a:schemeClr val="bg1"/>
                </a:solidFill>
                <a:latin typeface="Times New Roman" pitchFamily="18" charset="0"/>
              </a:rPr>
              <a:t>(</a:t>
            </a:r>
            <a:r>
              <a:rPr lang="en-US" b="1" i="1">
                <a:solidFill>
                  <a:schemeClr val="bg1"/>
                </a:solidFill>
                <a:latin typeface="Times New Roman" pitchFamily="18" charset="0"/>
              </a:rPr>
              <a:t>i</a:t>
            </a:r>
            <a:r>
              <a:rPr lang="en-US" sz="800" b="1" i="1">
                <a:solidFill>
                  <a:schemeClr val="bg1"/>
                </a:solidFill>
                <a:latin typeface="Times New Roman" pitchFamily="18" charset="0"/>
              </a:rPr>
              <a:t> </a:t>
            </a:r>
            <a:r>
              <a:rPr lang="en-US" b="1">
                <a:solidFill>
                  <a:schemeClr val="bg1"/>
                </a:solidFill>
                <a:latin typeface="Times New Roman" pitchFamily="18" charset="0"/>
              </a:rPr>
              <a:t>)</a:t>
            </a:r>
            <a:endParaRPr lang="en-US" b="1" baseline="-25000">
              <a:solidFill>
                <a:schemeClr val="bg1"/>
              </a:solidFill>
              <a:latin typeface="Times New Roman" pitchFamily="18" charset="0"/>
            </a:endParaRPr>
          </a:p>
        </p:txBody>
      </p:sp>
      <p:sp>
        <p:nvSpPr>
          <p:cNvPr id="27" name="Right Brace 26"/>
          <p:cNvSpPr/>
          <p:nvPr/>
        </p:nvSpPr>
        <p:spPr bwMode="auto">
          <a:xfrm rot="5400000">
            <a:off x="4752023" y="2803445"/>
            <a:ext cx="249554" cy="3657600"/>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8" name="TextBox 27"/>
          <p:cNvSpPr txBox="1"/>
          <p:nvPr/>
        </p:nvSpPr>
        <p:spPr>
          <a:xfrm>
            <a:off x="4267200" y="4736068"/>
            <a:ext cx="1535998" cy="461665"/>
          </a:xfrm>
          <a:prstGeom prst="rect">
            <a:avLst/>
          </a:prstGeom>
          <a:noFill/>
        </p:spPr>
        <p:txBody>
          <a:bodyPr wrap="none" rtlCol="0">
            <a:spAutoFit/>
          </a:bodyPr>
          <a:lstStyle/>
          <a:p>
            <a:r>
              <a:rPr lang="en-US" dirty="0">
                <a:solidFill>
                  <a:srgbClr val="C00000"/>
                </a:solidFill>
              </a:rPr>
              <a:t>Data term</a:t>
            </a:r>
          </a:p>
        </p:txBody>
      </p:sp>
      <p:sp>
        <p:nvSpPr>
          <p:cNvPr id="29" name="Right Brace 28"/>
          <p:cNvSpPr/>
          <p:nvPr/>
        </p:nvSpPr>
        <p:spPr bwMode="auto">
          <a:xfrm rot="5400000">
            <a:off x="8758398" y="3152222"/>
            <a:ext cx="228601" cy="2981001"/>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0" name="TextBox 29"/>
          <p:cNvSpPr txBox="1"/>
          <p:nvPr/>
        </p:nvSpPr>
        <p:spPr>
          <a:xfrm>
            <a:off x="7010401" y="4736068"/>
            <a:ext cx="3733799" cy="830997"/>
          </a:xfrm>
          <a:prstGeom prst="rect">
            <a:avLst/>
          </a:prstGeom>
          <a:noFill/>
        </p:spPr>
        <p:txBody>
          <a:bodyPr wrap="square" rtlCol="0">
            <a:spAutoFit/>
          </a:bodyPr>
          <a:lstStyle/>
          <a:p>
            <a:pPr algn="ctr"/>
            <a:r>
              <a:rPr lang="en-US" dirty="0">
                <a:solidFill>
                  <a:schemeClr val="accent2"/>
                </a:solidFill>
              </a:rPr>
              <a:t>Neighborhood smoothness term</a:t>
            </a: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252995A2-C562-C242-A592-8FB5FACE05AD}"/>
                  </a:ext>
                </a:extLst>
              </p:cNvPr>
              <p:cNvSpPr txBox="1"/>
              <p:nvPr/>
            </p:nvSpPr>
            <p:spPr>
              <a:xfrm>
                <a:off x="1800164" y="3581400"/>
                <a:ext cx="8729313" cy="9438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7030A0"/>
                          </a:solidFill>
                          <a:latin typeface="Cambria Math" panose="02040503050406030204" pitchFamily="18" charset="0"/>
                        </a:rPr>
                        <m:t>𝐸</m:t>
                      </m:r>
                      <m:d>
                        <m:dPr>
                          <m:ctrlPr>
                            <a:rPr lang="en-US" b="0" i="1" smtClean="0">
                              <a:solidFill>
                                <a:srgbClr val="7030A0"/>
                              </a:solidFill>
                              <a:latin typeface="Cambria Math" panose="02040503050406030204" pitchFamily="18" charset="0"/>
                            </a:rPr>
                          </m:ctrlPr>
                        </m:dPr>
                        <m:e>
                          <m:r>
                            <a:rPr lang="en-US" b="0" i="1" smtClean="0">
                              <a:solidFill>
                                <a:srgbClr val="7030A0"/>
                              </a:solidFill>
                              <a:latin typeface="Cambria Math" panose="02040503050406030204" pitchFamily="18" charset="0"/>
                            </a:rPr>
                            <m:t>𝐷</m:t>
                          </m:r>
                        </m:e>
                      </m:d>
                      <m:r>
                        <a:rPr lang="en-US" b="0" i="1" smtClean="0">
                          <a:solidFill>
                            <a:srgbClr val="7030A0"/>
                          </a:solidFill>
                          <a:latin typeface="Cambria Math" panose="02040503050406030204" pitchFamily="18" charset="0"/>
                        </a:rPr>
                        <m:t>= </m:t>
                      </m:r>
                      <m:nary>
                        <m:naryPr>
                          <m:chr m:val="∑"/>
                          <m:supHide m:val="on"/>
                          <m:ctrlPr>
                            <a:rPr lang="en-US" b="0" i="1" smtClean="0">
                              <a:solidFill>
                                <a:srgbClr val="C00000"/>
                              </a:solidFill>
                              <a:latin typeface="Cambria Math" panose="02040503050406030204" pitchFamily="18" charset="0"/>
                            </a:rPr>
                          </m:ctrlPr>
                        </m:naryPr>
                        <m:sub>
                          <m:r>
                            <m:rPr>
                              <m:brk m:alnAt="7"/>
                            </m:rPr>
                            <a:rPr lang="en-US" b="0" i="1" smtClean="0">
                              <a:solidFill>
                                <a:srgbClr val="C00000"/>
                              </a:solidFill>
                              <a:latin typeface="Cambria Math" panose="02040503050406030204" pitchFamily="18" charset="0"/>
                            </a:rPr>
                            <m:t>𝑖</m:t>
                          </m:r>
                        </m:sub>
                        <m:sup/>
                        <m:e>
                          <m:sSup>
                            <m:sSupPr>
                              <m:ctrlPr>
                                <a:rPr lang="en-US" b="0" i="1" smtClean="0">
                                  <a:solidFill>
                                    <a:srgbClr val="C00000"/>
                                  </a:solidFill>
                                  <a:latin typeface="Cambria Math" panose="02040503050406030204" pitchFamily="18" charset="0"/>
                                </a:rPr>
                              </m:ctrlPr>
                            </m:sSupPr>
                            <m:e>
                              <m:d>
                                <m:dPr>
                                  <m:ctrlPr>
                                    <a:rPr lang="en-US" b="0" i="1" smtClean="0">
                                      <a:solidFill>
                                        <a:srgbClr val="C00000"/>
                                      </a:solidFill>
                                      <a:latin typeface="Cambria Math" panose="02040503050406030204" pitchFamily="18" charset="0"/>
                                    </a:rPr>
                                  </m:ctrlPr>
                                </m:dPr>
                                <m:e>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𝑊</m:t>
                                      </m:r>
                                    </m:e>
                                    <m:sub>
                                      <m:r>
                                        <a:rPr lang="en-US" b="0" i="1" smtClean="0">
                                          <a:solidFill>
                                            <a:srgbClr val="C00000"/>
                                          </a:solidFill>
                                          <a:latin typeface="Cambria Math" panose="02040503050406030204" pitchFamily="18" charset="0"/>
                                        </a:rPr>
                                        <m:t>1</m:t>
                                      </m:r>
                                    </m:sub>
                                  </m:sSub>
                                  <m:d>
                                    <m:dPr>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𝑖</m:t>
                                      </m:r>
                                    </m:e>
                                  </m:d>
                                  <m:r>
                                    <a:rPr lang="en-US" b="0" i="1" smtClean="0">
                                      <a:solidFill>
                                        <a:srgbClr val="C00000"/>
                                      </a:solidFill>
                                      <a:latin typeface="Cambria Math" panose="02040503050406030204" pitchFamily="18" charset="0"/>
                                    </a:rPr>
                                    <m:t>−</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𝑊</m:t>
                                      </m:r>
                                    </m:e>
                                    <m:sub>
                                      <m:r>
                                        <a:rPr lang="en-US" b="0" i="1" smtClean="0">
                                          <a:solidFill>
                                            <a:srgbClr val="C00000"/>
                                          </a:solidFill>
                                          <a:latin typeface="Cambria Math" panose="02040503050406030204" pitchFamily="18" charset="0"/>
                                        </a:rPr>
                                        <m:t>2</m:t>
                                      </m:r>
                                    </m:sub>
                                  </m:sSub>
                                  <m:d>
                                    <m:dPr>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𝑖</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𝐷</m:t>
                                      </m:r>
                                      <m:d>
                                        <m:dPr>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𝑖</m:t>
                                          </m:r>
                                        </m:e>
                                      </m:d>
                                    </m:e>
                                  </m:d>
                                </m:e>
                              </m:d>
                            </m:e>
                            <m:sup>
                              <m:r>
                                <a:rPr lang="en-US" b="0" i="1" smtClean="0">
                                  <a:solidFill>
                                    <a:srgbClr val="C00000"/>
                                  </a:solidFill>
                                  <a:latin typeface="Cambria Math" panose="02040503050406030204" pitchFamily="18" charset="0"/>
                                </a:rPr>
                                <m:t>2</m:t>
                              </m:r>
                            </m:sup>
                          </m:sSup>
                          <m:r>
                            <a:rPr lang="en-US" b="0" i="1" smtClean="0">
                              <a:solidFill>
                                <a:srgbClr val="C00000"/>
                              </a:solidFill>
                              <a:latin typeface="Cambria Math" panose="02040503050406030204" pitchFamily="18" charset="0"/>
                            </a:rPr>
                            <m:t>+</m:t>
                          </m:r>
                          <m:r>
                            <a:rPr lang="en-US" b="0" i="1" smtClean="0">
                              <a:solidFill>
                                <a:srgbClr val="7030A0"/>
                              </a:solidFill>
                              <a:latin typeface="Cambria Math" panose="02040503050406030204" pitchFamily="18" charset="0"/>
                            </a:rPr>
                            <m:t>𝜆</m:t>
                          </m:r>
                          <m:nary>
                            <m:naryPr>
                              <m:chr m:val="∑"/>
                              <m:supHide m:val="on"/>
                              <m:ctrlPr>
                                <a:rPr lang="en-US" b="0" i="1" smtClean="0">
                                  <a:solidFill>
                                    <a:srgbClr val="7030A0"/>
                                  </a:solidFill>
                                  <a:latin typeface="Cambria Math" panose="02040503050406030204" pitchFamily="18" charset="0"/>
                                </a:rPr>
                              </m:ctrlPr>
                            </m:naryPr>
                            <m:sub>
                              <m:r>
                                <a:rPr lang="en-US" b="0" i="1" smtClean="0">
                                  <a:solidFill>
                                    <a:srgbClr val="7030A0"/>
                                  </a:solidFill>
                                  <a:latin typeface="Cambria Math" panose="02040503050406030204" pitchFamily="18" charset="0"/>
                                </a:rPr>
                                <m:t>(</m:t>
                              </m:r>
                              <m:r>
                                <a:rPr lang="en-US" b="0" i="1" smtClean="0">
                                  <a:solidFill>
                                    <a:srgbClr val="7030A0"/>
                                  </a:solidFill>
                                  <a:latin typeface="Cambria Math" panose="02040503050406030204" pitchFamily="18" charset="0"/>
                                </a:rPr>
                                <m:t>𝑖</m:t>
                              </m:r>
                              <m:r>
                                <a:rPr lang="en-US" b="0" i="1" smtClean="0">
                                  <a:solidFill>
                                    <a:srgbClr val="7030A0"/>
                                  </a:solidFill>
                                  <a:latin typeface="Cambria Math" panose="02040503050406030204" pitchFamily="18" charset="0"/>
                                </a:rPr>
                                <m:t>,</m:t>
                              </m:r>
                              <m:r>
                                <a:rPr lang="en-US" b="0" i="1" smtClean="0">
                                  <a:solidFill>
                                    <a:srgbClr val="7030A0"/>
                                  </a:solidFill>
                                  <a:latin typeface="Cambria Math" panose="02040503050406030204" pitchFamily="18" charset="0"/>
                                </a:rPr>
                                <m:t>𝑗</m:t>
                              </m:r>
                              <m:r>
                                <a:rPr lang="en-US" b="0" i="1" smtClean="0">
                                  <a:solidFill>
                                    <a:srgbClr val="7030A0"/>
                                  </a:solidFill>
                                  <a:latin typeface="Cambria Math" panose="02040503050406030204" pitchFamily="18" charset="0"/>
                                </a:rPr>
                                <m:t>)∈</m:t>
                              </m:r>
                              <m:r>
                                <a:rPr lang="en-US" b="0" i="1" smtClean="0">
                                  <a:solidFill>
                                    <a:srgbClr val="7030A0"/>
                                  </a:solidFill>
                                  <a:latin typeface="Cambria Math" panose="02040503050406030204" pitchFamily="18" charset="0"/>
                                  <a:ea typeface="Cambria Math" panose="02040503050406030204" pitchFamily="18" charset="0"/>
                                </a:rPr>
                                <m:t>𝒩</m:t>
                              </m:r>
                              <m:r>
                                <a:rPr lang="en-US" b="0" i="0" smtClean="0">
                                  <a:solidFill>
                                    <a:srgbClr val="7030A0"/>
                                  </a:solidFill>
                                  <a:latin typeface="Cambria Math" panose="02040503050406030204" pitchFamily="18" charset="0"/>
                                </a:rPr>
                                <m:t> </m:t>
                              </m:r>
                            </m:sub>
                            <m:sup/>
                            <m:e>
                              <m:r>
                                <a:rPr lang="en-US" b="0" i="1" smtClean="0">
                                  <a:solidFill>
                                    <a:srgbClr val="7030A0"/>
                                  </a:solidFill>
                                  <a:latin typeface="Cambria Math" panose="02040503050406030204" pitchFamily="18" charset="0"/>
                                </a:rPr>
                                <m:t> </m:t>
                              </m:r>
                              <m:r>
                                <a:rPr lang="en-US" b="0" i="1" smtClean="0">
                                  <a:solidFill>
                                    <a:srgbClr val="7030A0"/>
                                  </a:solidFill>
                                  <a:latin typeface="Cambria Math" panose="02040503050406030204" pitchFamily="18" charset="0"/>
                                </a:rPr>
                                <m:t>𝜌</m:t>
                              </m:r>
                              <m:d>
                                <m:dPr>
                                  <m:ctrlPr>
                                    <a:rPr lang="en-US" b="0" i="1" smtClean="0">
                                      <a:solidFill>
                                        <a:srgbClr val="7030A0"/>
                                      </a:solidFill>
                                      <a:latin typeface="Cambria Math" panose="02040503050406030204" pitchFamily="18" charset="0"/>
                                    </a:rPr>
                                  </m:ctrlPr>
                                </m:dPr>
                                <m:e>
                                  <m:r>
                                    <a:rPr lang="en-US" b="0" i="1" smtClean="0">
                                      <a:solidFill>
                                        <a:srgbClr val="7030A0"/>
                                      </a:solidFill>
                                      <a:latin typeface="Cambria Math" panose="02040503050406030204" pitchFamily="18" charset="0"/>
                                    </a:rPr>
                                    <m:t>𝐷</m:t>
                                  </m:r>
                                  <m:d>
                                    <m:dPr>
                                      <m:ctrlPr>
                                        <a:rPr lang="en-US" b="0" i="1" smtClean="0">
                                          <a:solidFill>
                                            <a:srgbClr val="7030A0"/>
                                          </a:solidFill>
                                          <a:latin typeface="Cambria Math" panose="02040503050406030204" pitchFamily="18" charset="0"/>
                                        </a:rPr>
                                      </m:ctrlPr>
                                    </m:dPr>
                                    <m:e>
                                      <m:r>
                                        <a:rPr lang="en-US" b="0" i="1" smtClean="0">
                                          <a:solidFill>
                                            <a:srgbClr val="7030A0"/>
                                          </a:solidFill>
                                          <a:latin typeface="Cambria Math" panose="02040503050406030204" pitchFamily="18" charset="0"/>
                                        </a:rPr>
                                        <m:t>𝑖</m:t>
                                      </m:r>
                                    </m:e>
                                  </m:d>
                                  <m:r>
                                    <a:rPr lang="en-US" b="0" i="1" smtClean="0">
                                      <a:solidFill>
                                        <a:srgbClr val="7030A0"/>
                                      </a:solidFill>
                                      <a:latin typeface="Cambria Math" panose="02040503050406030204" pitchFamily="18" charset="0"/>
                                    </a:rPr>
                                    <m:t>−</m:t>
                                  </m:r>
                                  <m:r>
                                    <a:rPr lang="en-US" b="0" i="1" smtClean="0">
                                      <a:solidFill>
                                        <a:srgbClr val="7030A0"/>
                                      </a:solidFill>
                                      <a:latin typeface="Cambria Math" panose="02040503050406030204" pitchFamily="18" charset="0"/>
                                    </a:rPr>
                                    <m:t>𝐷</m:t>
                                  </m:r>
                                  <m:r>
                                    <a:rPr lang="en-US" b="0" i="1" smtClean="0">
                                      <a:solidFill>
                                        <a:srgbClr val="7030A0"/>
                                      </a:solidFill>
                                      <a:latin typeface="Cambria Math" panose="02040503050406030204" pitchFamily="18" charset="0"/>
                                    </a:rPr>
                                    <m:t>(</m:t>
                                  </m:r>
                                  <m:r>
                                    <a:rPr lang="en-US" b="0" i="1" smtClean="0">
                                      <a:solidFill>
                                        <a:srgbClr val="7030A0"/>
                                      </a:solidFill>
                                      <a:latin typeface="Cambria Math" panose="02040503050406030204" pitchFamily="18" charset="0"/>
                                    </a:rPr>
                                    <m:t>𝑗</m:t>
                                  </m:r>
                                  <m:r>
                                    <a:rPr lang="en-US" b="0" i="1" smtClean="0">
                                      <a:solidFill>
                                        <a:srgbClr val="7030A0"/>
                                      </a:solidFill>
                                      <a:latin typeface="Cambria Math" panose="02040503050406030204" pitchFamily="18" charset="0"/>
                                    </a:rPr>
                                    <m:t>)</m:t>
                                  </m:r>
                                </m:e>
                              </m:d>
                            </m:e>
                          </m:nary>
                        </m:e>
                      </m:nary>
                    </m:oMath>
                  </m:oMathPara>
                </a14:m>
                <a:endParaRPr lang="en-US" dirty="0"/>
              </a:p>
            </p:txBody>
          </p:sp>
        </mc:Choice>
        <mc:Fallback xmlns="">
          <p:sp>
            <p:nvSpPr>
              <p:cNvPr id="31" name="TextBox 30">
                <a:extLst>
                  <a:ext uri="{FF2B5EF4-FFF2-40B4-BE49-F238E27FC236}">
                    <a16:creationId xmlns:a16="http://schemas.microsoft.com/office/drawing/2014/main" id="{252995A2-C562-C242-A592-8FB5FACE05AD}"/>
                  </a:ext>
                </a:extLst>
              </p:cNvPr>
              <p:cNvSpPr txBox="1">
                <a:spLocks noRot="1" noChangeAspect="1" noMove="1" noResize="1" noEditPoints="1" noAdjustHandles="1" noChangeArrowheads="1" noChangeShapeType="1" noTextEdit="1"/>
              </p:cNvSpPr>
              <p:nvPr/>
            </p:nvSpPr>
            <p:spPr>
              <a:xfrm>
                <a:off x="1800164" y="3581400"/>
                <a:ext cx="8729313" cy="943848"/>
              </a:xfrm>
              <a:prstGeom prst="rect">
                <a:avLst/>
              </a:prstGeom>
              <a:blipFill>
                <a:blip r:embed="rId6"/>
                <a:stretch>
                  <a:fillRect t="-141333" b="-189333"/>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3870">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038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3870" grpId="0" build="p"/>
      <p:bldP spid="803871" grpId="0"/>
      <p:bldP spid="27" grpId="0" animBg="1"/>
      <p:bldP spid="28" grpId="0"/>
      <p:bldP spid="29" grpId="0" animBg="1"/>
      <p:bldP spid="3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F748B-3A8A-A846-B816-E1E9CD025EEC}"/>
              </a:ext>
            </a:extLst>
          </p:cNvPr>
          <p:cNvSpPr>
            <a:spLocks noGrp="1"/>
          </p:cNvSpPr>
          <p:nvPr>
            <p:ph type="title"/>
          </p:nvPr>
        </p:nvSpPr>
        <p:spPr/>
        <p:txBody>
          <a:bodyPr/>
          <a:lstStyle/>
          <a:p>
            <a:r>
              <a:rPr lang="en-US" dirty="0"/>
              <a:t>Stereo matching with deep networks</a:t>
            </a:r>
          </a:p>
        </p:txBody>
      </p:sp>
      <p:pic>
        <p:nvPicPr>
          <p:cNvPr id="5" name="Content Placeholder 4">
            <a:extLst>
              <a:ext uri="{FF2B5EF4-FFF2-40B4-BE49-F238E27FC236}">
                <a16:creationId xmlns:a16="http://schemas.microsoft.com/office/drawing/2014/main" id="{C9F35670-1559-DA40-BFB1-D101FCFED79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219200"/>
            <a:ext cx="11811551" cy="4800600"/>
          </a:xfrm>
        </p:spPr>
      </p:pic>
      <p:sp>
        <p:nvSpPr>
          <p:cNvPr id="6" name="TextBox 5">
            <a:extLst>
              <a:ext uri="{FF2B5EF4-FFF2-40B4-BE49-F238E27FC236}">
                <a16:creationId xmlns:a16="http://schemas.microsoft.com/office/drawing/2014/main" id="{083877B1-10ED-494D-B3AE-E61BBE0ED513}"/>
              </a:ext>
            </a:extLst>
          </p:cNvPr>
          <p:cNvSpPr txBox="1"/>
          <p:nvPr/>
        </p:nvSpPr>
        <p:spPr>
          <a:xfrm>
            <a:off x="609600" y="6443246"/>
            <a:ext cx="10896600" cy="338554"/>
          </a:xfrm>
          <a:prstGeom prst="rect">
            <a:avLst/>
          </a:prstGeom>
          <a:noFill/>
        </p:spPr>
        <p:txBody>
          <a:bodyPr wrap="square" rtlCol="0">
            <a:spAutoFit/>
          </a:bodyPr>
          <a:lstStyle/>
          <a:p>
            <a:pPr algn="ctr"/>
            <a:r>
              <a:rPr lang="en-US" sz="1600" dirty="0"/>
              <a:t>L. Lipson et al. </a:t>
            </a:r>
            <a:r>
              <a:rPr lang="en-US" sz="1600" dirty="0">
                <a:hlinkClick r:id="rId3"/>
              </a:rPr>
              <a:t>RAFT-Stereo: Multilevel Recurrent Field Transforms for Stereo Matching</a:t>
            </a:r>
            <a:r>
              <a:rPr lang="en-US" sz="1600" dirty="0"/>
              <a:t>. </a:t>
            </a:r>
            <a:r>
              <a:rPr lang="en-US" sz="1600" dirty="0" err="1"/>
              <a:t>arXiv</a:t>
            </a:r>
            <a:r>
              <a:rPr lang="en-US" sz="1600" dirty="0"/>
              <a:t> 2021</a:t>
            </a:r>
          </a:p>
        </p:txBody>
      </p:sp>
    </p:spTree>
    <p:extLst>
      <p:ext uri="{BB962C8B-B14F-4D97-AF65-F5344CB8AC3E}">
        <p14:creationId xmlns:p14="http://schemas.microsoft.com/office/powerpoint/2010/main" val="1391244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Self-supervised depth estimation</a:t>
            </a:r>
          </a:p>
        </p:txBody>
      </p:sp>
      <p:sp>
        <p:nvSpPr>
          <p:cNvPr id="6" name="TextBox 5"/>
          <p:cNvSpPr txBox="1"/>
          <p:nvPr/>
        </p:nvSpPr>
        <p:spPr>
          <a:xfrm>
            <a:off x="609600" y="6443246"/>
            <a:ext cx="10896600" cy="338554"/>
          </a:xfrm>
          <a:prstGeom prst="rect">
            <a:avLst/>
          </a:prstGeom>
          <a:noFill/>
        </p:spPr>
        <p:txBody>
          <a:bodyPr wrap="square" rtlCol="0">
            <a:spAutoFit/>
          </a:bodyPr>
          <a:lstStyle/>
          <a:p>
            <a:pPr algn="ctr"/>
            <a:r>
              <a:rPr lang="en-US" sz="1600" dirty="0"/>
              <a:t>R. Garg et al. </a:t>
            </a:r>
            <a:r>
              <a:rPr lang="en-US" sz="1600" dirty="0">
                <a:hlinkClick r:id="rId2"/>
              </a:rPr>
              <a:t>Unsupervised CNN for Single View Depth Estimation: Geometry to the Rescue</a:t>
            </a:r>
            <a:r>
              <a:rPr lang="en-US" sz="1600" dirty="0"/>
              <a:t>. ECCV 2016</a:t>
            </a:r>
          </a:p>
        </p:txBody>
      </p:sp>
      <p:pic>
        <p:nvPicPr>
          <p:cNvPr id="8" name="Picture 7">
            <a:extLst>
              <a:ext uri="{FF2B5EF4-FFF2-40B4-BE49-F238E27FC236}">
                <a16:creationId xmlns:a16="http://schemas.microsoft.com/office/drawing/2014/main" id="{C4D1F87F-A8A6-B04A-BBAF-728D89BD4F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4774"/>
            <a:ext cx="12192000" cy="4556426"/>
          </a:xfrm>
          <a:prstGeom prst="rect">
            <a:avLst/>
          </a:prstGeom>
        </p:spPr>
      </p:pic>
    </p:spTree>
    <p:extLst>
      <p:ext uri="{BB962C8B-B14F-4D97-AF65-F5344CB8AC3E}">
        <p14:creationId xmlns:p14="http://schemas.microsoft.com/office/powerpoint/2010/main" val="1849732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B2ACC48-37CF-804A-82ED-BD70D81E598F}"/>
              </a:ext>
            </a:extLst>
          </p:cNvPr>
          <p:cNvSpPr/>
          <p:nvPr/>
        </p:nvSpPr>
        <p:spPr bwMode="auto">
          <a:xfrm>
            <a:off x="762000" y="762000"/>
            <a:ext cx="11049000" cy="35457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pic>
        <p:nvPicPr>
          <p:cNvPr id="5" name="Picture 4" descr="Screen Shot 2018-03-13 at 10.13.2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8839198" cy="1524000"/>
          </a:xfrm>
          <a:prstGeom prst="rect">
            <a:avLst/>
          </a:prstGeom>
        </p:spPr>
      </p:pic>
      <p:pic>
        <p:nvPicPr>
          <p:cNvPr id="4" name="Picture 3" descr="Screen Shot 2018-03-13 at 10.13.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8800" y="1116574"/>
            <a:ext cx="1181534" cy="407426"/>
          </a:xfrm>
          <a:prstGeom prst="rect">
            <a:avLst/>
          </a:prstGeom>
        </p:spPr>
      </p:pic>
      <p:sp>
        <p:nvSpPr>
          <p:cNvPr id="7" name="Rectangle 6"/>
          <p:cNvSpPr/>
          <p:nvPr/>
        </p:nvSpPr>
        <p:spPr>
          <a:xfrm>
            <a:off x="1509881" y="6400800"/>
            <a:ext cx="9158119" cy="338554"/>
          </a:xfrm>
          <a:prstGeom prst="rect">
            <a:avLst/>
          </a:prstGeom>
        </p:spPr>
        <p:txBody>
          <a:bodyPr wrap="square">
            <a:spAutoFit/>
          </a:bodyPr>
          <a:lstStyle/>
          <a:p>
            <a:pPr algn="ctr"/>
            <a:r>
              <a:rPr lang="en-US" sz="1600" dirty="0">
                <a:hlinkClick r:id="rId4"/>
              </a:rPr>
              <a:t>https://</a:t>
            </a:r>
            <a:r>
              <a:rPr lang="en-US" sz="1600" dirty="0" err="1">
                <a:hlinkClick r:id="rId4"/>
              </a:rPr>
              <a:t>petapixel.com</a:t>
            </a:r>
            <a:r>
              <a:rPr lang="en-US" sz="1600" dirty="0">
                <a:hlinkClick r:id="rId4"/>
              </a:rPr>
              <a:t>/2018/03/07/two-photographers-unknowingly-shot-millisecond-time/</a:t>
            </a:r>
            <a:endParaRPr lang="en-US" sz="1600" dirty="0"/>
          </a:p>
        </p:txBody>
      </p:sp>
      <p:pic>
        <p:nvPicPr>
          <p:cNvPr id="6" name="Picture 5"/>
          <p:cNvPicPr>
            <a:picLocks noChangeAspect="1"/>
          </p:cNvPicPr>
          <p:nvPr/>
        </p:nvPicPr>
        <p:blipFill>
          <a:blip r:embed="rId5"/>
          <a:stretch>
            <a:fillRect/>
          </a:stretch>
        </p:blipFill>
        <p:spPr>
          <a:xfrm>
            <a:off x="1633818" y="1600200"/>
            <a:ext cx="5681382" cy="3429000"/>
          </a:xfrm>
          <a:prstGeom prst="rect">
            <a:avLst/>
          </a:prstGeom>
        </p:spPr>
      </p:pic>
      <p:pic>
        <p:nvPicPr>
          <p:cNvPr id="10" name="Picture 9"/>
          <p:cNvPicPr>
            <a:picLocks noChangeAspect="1"/>
          </p:cNvPicPr>
          <p:nvPr/>
        </p:nvPicPr>
        <p:blipFill rotWithShape="1">
          <a:blip r:embed="rId6"/>
          <a:srcRect l="22331" r="2289"/>
          <a:stretch/>
        </p:blipFill>
        <p:spPr>
          <a:xfrm>
            <a:off x="7449312" y="2590800"/>
            <a:ext cx="3072384" cy="3505200"/>
          </a:xfrm>
          <a:prstGeom prst="rect">
            <a:avLst/>
          </a:prstGeom>
        </p:spPr>
      </p:pic>
    </p:spTree>
    <p:extLst>
      <p:ext uri="{BB962C8B-B14F-4D97-AF65-F5344CB8AC3E}">
        <p14:creationId xmlns:p14="http://schemas.microsoft.com/office/powerpoint/2010/main" val="201315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Stereo datasets</a:t>
            </a:r>
          </a:p>
        </p:txBody>
      </p:sp>
      <p:sp>
        <p:nvSpPr>
          <p:cNvPr id="3" name="Content Placeholder 2"/>
          <p:cNvSpPr>
            <a:spLocks noGrp="1"/>
          </p:cNvSpPr>
          <p:nvPr>
            <p:ph idx="1"/>
          </p:nvPr>
        </p:nvSpPr>
        <p:spPr/>
        <p:txBody>
          <a:bodyPr/>
          <a:lstStyle/>
          <a:p>
            <a:pPr>
              <a:buFont typeface="Arial"/>
              <a:buChar char="•"/>
            </a:pPr>
            <a:r>
              <a:rPr lang="en-US" sz="2800" dirty="0">
                <a:hlinkClick r:id="rId2"/>
              </a:rPr>
              <a:t>Middlebury stereo datasets</a:t>
            </a:r>
            <a:endParaRPr lang="en-US" sz="2800" dirty="0"/>
          </a:p>
          <a:p>
            <a:pPr>
              <a:buFont typeface="Arial"/>
              <a:buChar char="•"/>
            </a:pPr>
            <a:r>
              <a:rPr lang="en-US" sz="2800" dirty="0">
                <a:hlinkClick r:id="rId3"/>
              </a:rPr>
              <a:t>KITTI</a:t>
            </a:r>
            <a:endParaRPr lang="en-US" sz="2800" dirty="0"/>
          </a:p>
          <a:p>
            <a:pPr>
              <a:buFont typeface="Arial"/>
              <a:buChar char="•"/>
            </a:pPr>
            <a:r>
              <a:rPr lang="en-US" sz="2800" dirty="0">
                <a:hlinkClick r:id="rId4"/>
              </a:rPr>
              <a:t>Synthetic data</a:t>
            </a:r>
            <a:endParaRPr lang="en-US" sz="2800" dirty="0"/>
          </a:p>
        </p:txBody>
      </p:sp>
      <p:pic>
        <p:nvPicPr>
          <p:cNvPr id="4" name="Picture 3"/>
          <p:cNvPicPr>
            <a:picLocks noChangeAspect="1"/>
          </p:cNvPicPr>
          <p:nvPr/>
        </p:nvPicPr>
        <p:blipFill>
          <a:blip r:embed="rId5"/>
          <a:stretch>
            <a:fillRect/>
          </a:stretch>
        </p:blipFill>
        <p:spPr>
          <a:xfrm>
            <a:off x="5969000" y="2819400"/>
            <a:ext cx="3784600" cy="3263900"/>
          </a:xfrm>
          <a:prstGeom prst="rect">
            <a:avLst/>
          </a:prstGeom>
        </p:spPr>
      </p:pic>
    </p:spTree>
    <p:extLst>
      <p:ext uri="{BB962C8B-B14F-4D97-AF65-F5344CB8AC3E}">
        <p14:creationId xmlns:p14="http://schemas.microsoft.com/office/powerpoint/2010/main" val="928561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838AD-75A0-C446-8AF5-31C2017E9AED}"/>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8B945E9B-8AC1-B045-91DD-71B9003EE84A}"/>
              </a:ext>
            </a:extLst>
          </p:cNvPr>
          <p:cNvSpPr>
            <a:spLocks noGrp="1"/>
          </p:cNvSpPr>
          <p:nvPr>
            <p:ph idx="1"/>
          </p:nvPr>
        </p:nvSpPr>
        <p:spPr/>
        <p:txBody>
          <a:bodyPr/>
          <a:lstStyle/>
          <a:p>
            <a:pPr>
              <a:buFont typeface="Arial" panose="020B0604020202020204" pitchFamily="34" charset="0"/>
              <a:buChar char="•"/>
            </a:pPr>
            <a:r>
              <a:rPr lang="en-US" sz="2800" dirty="0">
                <a:solidFill>
                  <a:schemeClr val="bg1">
                    <a:lumMod val="50000"/>
                  </a:schemeClr>
                </a:solidFill>
              </a:rPr>
              <a:t>Motivation and history</a:t>
            </a:r>
          </a:p>
          <a:p>
            <a:pPr>
              <a:buFont typeface="Arial" panose="020B0604020202020204" pitchFamily="34" charset="0"/>
              <a:buChar char="•"/>
            </a:pPr>
            <a:r>
              <a:rPr lang="en-US" sz="2800" dirty="0">
                <a:solidFill>
                  <a:schemeClr val="bg1">
                    <a:lumMod val="50000"/>
                  </a:schemeClr>
                </a:solidFill>
              </a:rPr>
              <a:t>Basic two-view stereo setup</a:t>
            </a:r>
          </a:p>
          <a:p>
            <a:pPr>
              <a:buFont typeface="Arial" panose="020B0604020202020204" pitchFamily="34" charset="0"/>
              <a:buChar char="•"/>
            </a:pPr>
            <a:r>
              <a:rPr lang="en-US" sz="2800" dirty="0">
                <a:solidFill>
                  <a:schemeClr val="bg1">
                    <a:lumMod val="50000"/>
                  </a:schemeClr>
                </a:solidFill>
              </a:rPr>
              <a:t>Local stereo matching algorithm</a:t>
            </a:r>
          </a:p>
          <a:p>
            <a:pPr>
              <a:buFont typeface="Arial" panose="020B0604020202020204" pitchFamily="34" charset="0"/>
              <a:buChar char="•"/>
            </a:pPr>
            <a:r>
              <a:rPr lang="en-US" sz="2800" dirty="0">
                <a:solidFill>
                  <a:schemeClr val="bg1">
                    <a:lumMod val="50000"/>
                  </a:schemeClr>
                </a:solidFill>
              </a:rPr>
              <a:t>Stereo with </a:t>
            </a:r>
            <a:r>
              <a:rPr lang="en-US" sz="2800">
                <a:solidFill>
                  <a:schemeClr val="bg1">
                    <a:lumMod val="50000"/>
                  </a:schemeClr>
                </a:solidFill>
              </a:rPr>
              <a:t>non-local optimization</a:t>
            </a:r>
            <a:endParaRPr lang="en-US" sz="2800" dirty="0">
              <a:solidFill>
                <a:schemeClr val="bg1">
                  <a:lumMod val="50000"/>
                </a:schemeClr>
              </a:solidFill>
            </a:endParaRPr>
          </a:p>
          <a:p>
            <a:pPr>
              <a:buFont typeface="Arial" panose="020B0604020202020204" pitchFamily="34" charset="0"/>
              <a:buChar char="•"/>
            </a:pPr>
            <a:r>
              <a:rPr lang="en-US" sz="2800" dirty="0"/>
              <a:t>Active stereo with structured light</a:t>
            </a:r>
          </a:p>
          <a:p>
            <a:pPr>
              <a:buFont typeface="Arial" panose="020B0604020202020204" pitchFamily="34" charset="0"/>
              <a:buChar char="•"/>
            </a:pPr>
            <a:endParaRPr lang="en-US" sz="2800" dirty="0"/>
          </a:p>
          <a:p>
            <a:pPr>
              <a:buFont typeface="Arial" panose="020B0604020202020204" pitchFamily="34" charset="0"/>
              <a:buChar char="•"/>
            </a:pPr>
            <a:endParaRPr lang="en-US" sz="2800" dirty="0"/>
          </a:p>
        </p:txBody>
      </p:sp>
    </p:spTree>
    <p:extLst>
      <p:ext uri="{BB962C8B-B14F-4D97-AF65-F5344CB8AC3E}">
        <p14:creationId xmlns:p14="http://schemas.microsoft.com/office/powerpoint/2010/main" val="3495486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r>
              <a:rPr lang="en-US"/>
              <a:t>Active stereo with structured light</a:t>
            </a:r>
          </a:p>
        </p:txBody>
      </p:sp>
      <p:graphicFrame>
        <p:nvGraphicFramePr>
          <p:cNvPr id="10242" name="Object 3"/>
          <p:cNvGraphicFramePr>
            <a:graphicFrameLocks noChangeAspect="1"/>
          </p:cNvGraphicFramePr>
          <p:nvPr/>
        </p:nvGraphicFramePr>
        <p:xfrm>
          <a:off x="1525588" y="914400"/>
          <a:ext cx="9142412" cy="1714500"/>
        </p:xfrm>
        <a:graphic>
          <a:graphicData uri="http://schemas.openxmlformats.org/presentationml/2006/ole">
            <mc:AlternateContent xmlns:mc="http://schemas.openxmlformats.org/markup-compatibility/2006">
              <mc:Choice xmlns:v="urn:schemas-microsoft-com:vml" Requires="v">
                <p:oleObj name="Photo Editor Photo" r:id="rId3" imgW="9142857" imgH="1714739" progId="">
                  <p:embed/>
                </p:oleObj>
              </mc:Choice>
              <mc:Fallback>
                <p:oleObj name="Photo Editor Photo" r:id="rId3" imgW="9142857" imgH="1714739" progId="">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5588" y="914400"/>
                        <a:ext cx="9142412" cy="1714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10244" name="Rectangle 7"/>
          <p:cNvSpPr>
            <a:spLocks noGrp="1" noChangeArrowheads="1"/>
          </p:cNvSpPr>
          <p:nvPr>
            <p:ph type="body" idx="1"/>
          </p:nvPr>
        </p:nvSpPr>
        <p:spPr>
          <a:xfrm>
            <a:off x="1524000" y="2590800"/>
            <a:ext cx="9144000" cy="1447800"/>
          </a:xfrm>
        </p:spPr>
        <p:txBody>
          <a:bodyPr/>
          <a:lstStyle/>
          <a:p>
            <a:pPr>
              <a:buFontTx/>
              <a:buChar char="•"/>
            </a:pPr>
            <a:r>
              <a:rPr lang="en-US"/>
              <a:t>Project “structured” light patterns onto the object</a:t>
            </a:r>
          </a:p>
          <a:p>
            <a:pPr lvl="1"/>
            <a:r>
              <a:rPr lang="en-US"/>
              <a:t>Simplifies the correspondence problem</a:t>
            </a:r>
          </a:p>
          <a:p>
            <a:pPr lvl="1"/>
            <a:r>
              <a:rPr lang="en-US"/>
              <a:t>Allows us to use only one camera</a:t>
            </a:r>
          </a:p>
        </p:txBody>
      </p:sp>
      <p:grpSp>
        <p:nvGrpSpPr>
          <p:cNvPr id="10245" name="Group 41"/>
          <p:cNvGrpSpPr>
            <a:grpSpLocks/>
          </p:cNvGrpSpPr>
          <p:nvPr/>
        </p:nvGrpSpPr>
        <p:grpSpPr bwMode="auto">
          <a:xfrm>
            <a:off x="3886200" y="4114800"/>
            <a:ext cx="3733800" cy="1905000"/>
            <a:chOff x="3024" y="1968"/>
            <a:chExt cx="2352" cy="1200"/>
          </a:xfrm>
        </p:grpSpPr>
        <p:grpSp>
          <p:nvGrpSpPr>
            <p:cNvPr id="10247" name="Group 25"/>
            <p:cNvGrpSpPr>
              <a:grpSpLocks/>
            </p:cNvGrpSpPr>
            <p:nvPr/>
          </p:nvGrpSpPr>
          <p:grpSpPr bwMode="auto">
            <a:xfrm>
              <a:off x="4032" y="2208"/>
              <a:ext cx="144" cy="240"/>
              <a:chOff x="864" y="2064"/>
              <a:chExt cx="144" cy="240"/>
            </a:xfrm>
          </p:grpSpPr>
          <p:sp>
            <p:nvSpPr>
              <p:cNvPr id="10255" name="Rectangle 26"/>
              <p:cNvSpPr>
                <a:spLocks noChangeArrowheads="1"/>
              </p:cNvSpPr>
              <p:nvPr/>
            </p:nvSpPr>
            <p:spPr bwMode="auto">
              <a:xfrm>
                <a:off x="912" y="2160"/>
                <a:ext cx="96" cy="48"/>
              </a:xfrm>
              <a:prstGeom prst="rect">
                <a:avLst/>
              </a:prstGeom>
              <a:solidFill>
                <a:srgbClr val="FF9900"/>
              </a:solidFill>
              <a:ln w="19050">
                <a:solidFill>
                  <a:schemeClr val="tx1"/>
                </a:solidFill>
                <a:miter lim="800000"/>
                <a:headEnd/>
                <a:tailEnd/>
              </a:ln>
            </p:spPr>
            <p:txBody>
              <a:bodyPr wrap="none" anchor="ctr"/>
              <a:lstStyle/>
              <a:p>
                <a:endParaRPr lang="en-US"/>
              </a:p>
            </p:txBody>
          </p:sp>
          <p:sp>
            <p:nvSpPr>
              <p:cNvPr id="10256" name="Rectangle 27"/>
              <p:cNvSpPr>
                <a:spLocks noChangeArrowheads="1"/>
              </p:cNvSpPr>
              <p:nvPr/>
            </p:nvSpPr>
            <p:spPr bwMode="auto">
              <a:xfrm>
                <a:off x="864" y="2064"/>
                <a:ext cx="96" cy="240"/>
              </a:xfrm>
              <a:prstGeom prst="rect">
                <a:avLst/>
              </a:prstGeom>
              <a:solidFill>
                <a:srgbClr val="FF9900"/>
              </a:solidFill>
              <a:ln w="19050">
                <a:solidFill>
                  <a:schemeClr val="tx1"/>
                </a:solidFill>
                <a:miter lim="800000"/>
                <a:headEnd/>
                <a:tailEnd/>
              </a:ln>
            </p:spPr>
            <p:txBody>
              <a:bodyPr wrap="none" anchor="ctr"/>
              <a:lstStyle/>
              <a:p>
                <a:endParaRPr lang="en-US"/>
              </a:p>
            </p:txBody>
          </p:sp>
        </p:grpSp>
        <p:grpSp>
          <p:nvGrpSpPr>
            <p:cNvPr id="10248" name="Group 31"/>
            <p:cNvGrpSpPr>
              <a:grpSpLocks/>
            </p:cNvGrpSpPr>
            <p:nvPr/>
          </p:nvGrpSpPr>
          <p:grpSpPr bwMode="auto">
            <a:xfrm>
              <a:off x="3648" y="2496"/>
              <a:ext cx="445" cy="192"/>
              <a:chOff x="768" y="2448"/>
              <a:chExt cx="445" cy="192"/>
            </a:xfrm>
          </p:grpSpPr>
          <p:sp>
            <p:nvSpPr>
              <p:cNvPr id="10253" name="Rectangle 32"/>
              <p:cNvSpPr>
                <a:spLocks noChangeArrowheads="1"/>
              </p:cNvSpPr>
              <p:nvPr/>
            </p:nvSpPr>
            <p:spPr bwMode="auto">
              <a:xfrm>
                <a:off x="1069" y="2524"/>
                <a:ext cx="144" cy="48"/>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0254" name="Rectangle 33"/>
              <p:cNvSpPr>
                <a:spLocks noChangeArrowheads="1"/>
              </p:cNvSpPr>
              <p:nvPr/>
            </p:nvSpPr>
            <p:spPr bwMode="auto">
              <a:xfrm>
                <a:off x="768" y="2448"/>
                <a:ext cx="336" cy="192"/>
              </a:xfrm>
              <a:prstGeom prst="rect">
                <a:avLst/>
              </a:prstGeom>
              <a:solidFill>
                <a:schemeClr val="accent1"/>
              </a:solidFill>
              <a:ln w="9525">
                <a:solidFill>
                  <a:schemeClr val="tx1"/>
                </a:solidFill>
                <a:miter lim="800000"/>
                <a:headEnd/>
                <a:tailEnd/>
              </a:ln>
            </p:spPr>
            <p:txBody>
              <a:bodyPr wrap="none" anchor="ctr"/>
              <a:lstStyle/>
              <a:p>
                <a:endParaRPr lang="en-US"/>
              </a:p>
            </p:txBody>
          </p:sp>
        </p:grpSp>
        <p:pic>
          <p:nvPicPr>
            <p:cNvPr id="10249" name="Picture 34" descr="Picture1"/>
            <p:cNvPicPr>
              <a:picLocks noChangeAspect="1" noChangeArrowheads="1"/>
            </p:cNvPicPr>
            <p:nvPr/>
          </p:nvPicPr>
          <p:blipFill>
            <a:blip r:embed="rId5" cstate="print"/>
            <a:srcRect/>
            <a:stretch>
              <a:fillRect/>
            </a:stretch>
          </p:blipFill>
          <p:spPr bwMode="auto">
            <a:xfrm>
              <a:off x="5028" y="2064"/>
              <a:ext cx="348" cy="1104"/>
            </a:xfrm>
            <a:prstGeom prst="rect">
              <a:avLst/>
            </a:prstGeom>
            <a:noFill/>
            <a:ln w="9525">
              <a:noFill/>
              <a:miter lim="800000"/>
              <a:headEnd/>
              <a:tailEnd/>
            </a:ln>
          </p:spPr>
        </p:pic>
        <p:sp>
          <p:nvSpPr>
            <p:cNvPr id="10250" name="Text Box 36"/>
            <p:cNvSpPr txBox="1">
              <a:spLocks noChangeArrowheads="1"/>
            </p:cNvSpPr>
            <p:nvPr/>
          </p:nvSpPr>
          <p:spPr bwMode="auto">
            <a:xfrm>
              <a:off x="3744" y="1968"/>
              <a:ext cx="579" cy="212"/>
            </a:xfrm>
            <a:prstGeom prst="rect">
              <a:avLst/>
            </a:prstGeom>
            <a:noFill/>
            <a:ln w="9525">
              <a:noFill/>
              <a:miter lim="800000"/>
              <a:headEnd/>
              <a:tailEnd/>
            </a:ln>
          </p:spPr>
          <p:txBody>
            <a:bodyPr wrap="none">
              <a:spAutoFit/>
            </a:bodyPr>
            <a:lstStyle/>
            <a:p>
              <a:r>
                <a:rPr lang="en-US" sz="1600"/>
                <a:t>camera </a:t>
              </a:r>
            </a:p>
          </p:txBody>
        </p:sp>
        <p:sp>
          <p:nvSpPr>
            <p:cNvPr id="10251" name="Text Box 37"/>
            <p:cNvSpPr txBox="1">
              <a:spLocks noChangeArrowheads="1"/>
            </p:cNvSpPr>
            <p:nvPr/>
          </p:nvSpPr>
          <p:spPr bwMode="auto">
            <a:xfrm>
              <a:off x="3024" y="2476"/>
              <a:ext cx="614" cy="212"/>
            </a:xfrm>
            <a:prstGeom prst="rect">
              <a:avLst/>
            </a:prstGeom>
            <a:noFill/>
            <a:ln w="9525">
              <a:noFill/>
              <a:miter lim="800000"/>
              <a:headEnd/>
              <a:tailEnd/>
            </a:ln>
          </p:spPr>
          <p:txBody>
            <a:bodyPr wrap="none">
              <a:spAutoFit/>
            </a:bodyPr>
            <a:lstStyle/>
            <a:p>
              <a:r>
                <a:rPr lang="en-US" sz="1600"/>
                <a:t>projector</a:t>
              </a:r>
            </a:p>
          </p:txBody>
        </p:sp>
        <p:sp>
          <p:nvSpPr>
            <p:cNvPr id="10252" name="Freeform 38"/>
            <p:cNvSpPr>
              <a:spLocks/>
            </p:cNvSpPr>
            <p:nvPr/>
          </p:nvSpPr>
          <p:spPr bwMode="auto">
            <a:xfrm>
              <a:off x="4080" y="2160"/>
              <a:ext cx="960" cy="960"/>
            </a:xfrm>
            <a:custGeom>
              <a:avLst/>
              <a:gdLst>
                <a:gd name="T0" fmla="*/ 0 w 960"/>
                <a:gd name="T1" fmla="*/ 432 h 960"/>
                <a:gd name="T2" fmla="*/ 960 w 960"/>
                <a:gd name="T3" fmla="*/ 0 h 960"/>
                <a:gd name="T4" fmla="*/ 960 w 960"/>
                <a:gd name="T5" fmla="*/ 960 h 960"/>
                <a:gd name="T6" fmla="*/ 0 w 960"/>
                <a:gd name="T7" fmla="*/ 432 h 960"/>
                <a:gd name="T8" fmla="*/ 0 60000 65536"/>
                <a:gd name="T9" fmla="*/ 0 60000 65536"/>
                <a:gd name="T10" fmla="*/ 0 60000 65536"/>
                <a:gd name="T11" fmla="*/ 0 60000 65536"/>
                <a:gd name="T12" fmla="*/ 0 w 960"/>
                <a:gd name="T13" fmla="*/ 0 h 960"/>
                <a:gd name="T14" fmla="*/ 960 w 960"/>
                <a:gd name="T15" fmla="*/ 960 h 960"/>
              </a:gdLst>
              <a:ahLst/>
              <a:cxnLst>
                <a:cxn ang="T8">
                  <a:pos x="T0" y="T1"/>
                </a:cxn>
                <a:cxn ang="T9">
                  <a:pos x="T2" y="T3"/>
                </a:cxn>
                <a:cxn ang="T10">
                  <a:pos x="T4" y="T5"/>
                </a:cxn>
                <a:cxn ang="T11">
                  <a:pos x="T6" y="T7"/>
                </a:cxn>
              </a:cxnLst>
              <a:rect l="T12" t="T13" r="T14" b="T15"/>
              <a:pathLst>
                <a:path w="960" h="960">
                  <a:moveTo>
                    <a:pt x="0" y="432"/>
                  </a:moveTo>
                  <a:lnTo>
                    <a:pt x="960" y="0"/>
                  </a:lnTo>
                  <a:lnTo>
                    <a:pt x="960" y="960"/>
                  </a:lnTo>
                  <a:lnTo>
                    <a:pt x="0" y="432"/>
                  </a:lnTo>
                  <a:close/>
                </a:path>
              </a:pathLst>
            </a:custGeom>
            <a:solidFill>
              <a:srgbClr val="B2B2B2"/>
            </a:solidFill>
            <a:ln w="9525">
              <a:solidFill>
                <a:schemeClr val="tx1"/>
              </a:solidFill>
              <a:round/>
              <a:headEnd/>
              <a:tailEnd/>
            </a:ln>
          </p:spPr>
          <p:txBody>
            <a:bodyPr/>
            <a:lstStyle/>
            <a:p>
              <a:endParaRPr lang="en-US"/>
            </a:p>
          </p:txBody>
        </p:sp>
      </p:grpSp>
      <p:sp>
        <p:nvSpPr>
          <p:cNvPr id="10246" name="Rectangle 2"/>
          <p:cNvSpPr>
            <a:spLocks noChangeArrowheads="1"/>
          </p:cNvSpPr>
          <p:nvPr/>
        </p:nvSpPr>
        <p:spPr bwMode="auto">
          <a:xfrm>
            <a:off x="1524001" y="6076048"/>
            <a:ext cx="9159875" cy="646331"/>
          </a:xfrm>
          <a:prstGeom prst="rect">
            <a:avLst/>
          </a:prstGeom>
          <a:noFill/>
          <a:ln w="9525">
            <a:noFill/>
            <a:miter lim="800000"/>
            <a:headEnd/>
            <a:tailEnd/>
          </a:ln>
        </p:spPr>
        <p:txBody>
          <a:bodyPr anchor="ctr">
            <a:spAutoFit/>
          </a:bodyPr>
          <a:lstStyle/>
          <a:p>
            <a:pPr algn="ctr"/>
            <a:r>
              <a:rPr lang="en-US" sz="1800" dirty="0"/>
              <a:t>L. Zhang, B. </a:t>
            </a:r>
            <a:r>
              <a:rPr lang="en-US" sz="1800" dirty="0" err="1"/>
              <a:t>Curless</a:t>
            </a:r>
            <a:r>
              <a:rPr lang="en-US" sz="1800" dirty="0"/>
              <a:t>, and S. M. Seitz. </a:t>
            </a:r>
            <a:r>
              <a:rPr lang="en-US" sz="1800" dirty="0">
                <a:hlinkClick r:id="rId6"/>
              </a:rPr>
              <a:t>Rapid Shape Acquisition Using Color Structured Light and Multi-pass Dynamic Programming.</a:t>
            </a:r>
            <a:r>
              <a:rPr lang="en-US" sz="1800" dirty="0"/>
              <a:t> </a:t>
            </a:r>
            <a:r>
              <a:rPr lang="en-US" sz="1800" i="1" dirty="0"/>
              <a:t>3DPVT</a:t>
            </a:r>
            <a:r>
              <a:rPr lang="en-US" sz="1800" dirty="0"/>
              <a:t> 2002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r>
              <a:rPr lang="en-US"/>
              <a:t>Active stereo with structured light</a:t>
            </a:r>
          </a:p>
        </p:txBody>
      </p:sp>
      <p:sp>
        <p:nvSpPr>
          <p:cNvPr id="11268" name="Rectangle 3"/>
          <p:cNvSpPr>
            <a:spLocks noGrp="1" noChangeArrowheads="1"/>
          </p:cNvSpPr>
          <p:nvPr>
            <p:ph type="body" idx="1"/>
          </p:nvPr>
        </p:nvSpPr>
        <p:spPr/>
        <p:txBody>
          <a:bodyPr/>
          <a:lstStyle/>
          <a:p>
            <a:endParaRPr lang="en-US"/>
          </a:p>
        </p:txBody>
      </p:sp>
      <p:graphicFrame>
        <p:nvGraphicFramePr>
          <p:cNvPr id="11266" name="Object 4"/>
          <p:cNvGraphicFramePr>
            <a:graphicFrameLocks noChangeAspect="1"/>
          </p:cNvGraphicFramePr>
          <p:nvPr/>
        </p:nvGraphicFramePr>
        <p:xfrm>
          <a:off x="3890964" y="914401"/>
          <a:ext cx="4338637" cy="3159125"/>
        </p:xfrm>
        <a:graphic>
          <a:graphicData uri="http://schemas.openxmlformats.org/presentationml/2006/ole">
            <mc:AlternateContent xmlns:mc="http://schemas.openxmlformats.org/markup-compatibility/2006">
              <mc:Choice xmlns:v="urn:schemas-microsoft-com:vml" Requires="v">
                <p:oleObj name="Photo Editor Photo" r:id="rId3" imgW="5323810" imgH="3877216" progId="">
                  <p:embed/>
                </p:oleObj>
              </mc:Choice>
              <mc:Fallback>
                <p:oleObj name="Photo Editor Photo" r:id="rId3" imgW="5323810" imgH="3877216"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0964" y="914401"/>
                        <a:ext cx="4338637" cy="3159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pic>
        <p:nvPicPr>
          <p:cNvPr id="11270" name="Picture 3"/>
          <p:cNvPicPr>
            <a:picLocks noChangeAspect="1" noChangeArrowheads="1"/>
          </p:cNvPicPr>
          <p:nvPr/>
        </p:nvPicPr>
        <p:blipFill>
          <a:blip r:embed="rId5" cstate="print"/>
          <a:srcRect/>
          <a:stretch>
            <a:fillRect/>
          </a:stretch>
        </p:blipFill>
        <p:spPr bwMode="auto">
          <a:xfrm>
            <a:off x="3352800" y="4191001"/>
            <a:ext cx="2362200" cy="1806575"/>
          </a:xfrm>
          <a:prstGeom prst="rect">
            <a:avLst/>
          </a:prstGeom>
          <a:noFill/>
          <a:ln w="9525">
            <a:noFill/>
            <a:miter lim="800000"/>
            <a:headEnd/>
            <a:tailEnd/>
          </a:ln>
        </p:spPr>
      </p:pic>
      <p:pic>
        <p:nvPicPr>
          <p:cNvPr id="11271" name="Picture 4"/>
          <p:cNvPicPr>
            <a:picLocks noChangeAspect="1" noChangeArrowheads="1"/>
          </p:cNvPicPr>
          <p:nvPr/>
        </p:nvPicPr>
        <p:blipFill>
          <a:blip r:embed="rId6" cstate="print"/>
          <a:srcRect/>
          <a:stretch>
            <a:fillRect/>
          </a:stretch>
        </p:blipFill>
        <p:spPr bwMode="auto">
          <a:xfrm>
            <a:off x="6705600" y="4191001"/>
            <a:ext cx="2362200" cy="1808163"/>
          </a:xfrm>
          <a:prstGeom prst="rect">
            <a:avLst/>
          </a:prstGeom>
          <a:noFill/>
          <a:ln w="9525">
            <a:noFill/>
            <a:miter lim="800000"/>
            <a:headEnd/>
            <a:tailEnd/>
          </a:ln>
        </p:spPr>
      </p:pic>
      <p:sp>
        <p:nvSpPr>
          <p:cNvPr id="8" name="Rectangle 2"/>
          <p:cNvSpPr>
            <a:spLocks noChangeArrowheads="1"/>
          </p:cNvSpPr>
          <p:nvPr/>
        </p:nvSpPr>
        <p:spPr bwMode="auto">
          <a:xfrm>
            <a:off x="1524001" y="6076048"/>
            <a:ext cx="9159875" cy="646331"/>
          </a:xfrm>
          <a:prstGeom prst="rect">
            <a:avLst/>
          </a:prstGeom>
          <a:noFill/>
          <a:ln w="9525">
            <a:noFill/>
            <a:miter lim="800000"/>
            <a:headEnd/>
            <a:tailEnd/>
          </a:ln>
        </p:spPr>
        <p:txBody>
          <a:bodyPr anchor="ctr">
            <a:spAutoFit/>
          </a:bodyPr>
          <a:lstStyle/>
          <a:p>
            <a:pPr algn="ctr"/>
            <a:r>
              <a:rPr lang="en-US" sz="1800" dirty="0"/>
              <a:t>L. Zhang, B. </a:t>
            </a:r>
            <a:r>
              <a:rPr lang="en-US" sz="1800" dirty="0" err="1"/>
              <a:t>Curless</a:t>
            </a:r>
            <a:r>
              <a:rPr lang="en-US" sz="1800" dirty="0"/>
              <a:t>, and S. M. Seitz. </a:t>
            </a:r>
            <a:r>
              <a:rPr lang="en-US" sz="1800" dirty="0">
                <a:hlinkClick r:id="rId7"/>
              </a:rPr>
              <a:t>Rapid Shape Acquisition Using Color Structured Light and Multi-pass Dynamic Programming.</a:t>
            </a:r>
            <a:r>
              <a:rPr lang="en-US" sz="1800" dirty="0"/>
              <a:t> </a:t>
            </a:r>
            <a:r>
              <a:rPr lang="en-US" sz="1800" i="1" dirty="0"/>
              <a:t>3DPVT</a:t>
            </a:r>
            <a:r>
              <a:rPr lang="en-US" sz="1800" dirty="0"/>
              <a:t> 2002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r>
              <a:rPr lang="en-US"/>
              <a:t>Active stereo with structured light</a:t>
            </a:r>
          </a:p>
        </p:txBody>
      </p:sp>
      <p:sp>
        <p:nvSpPr>
          <p:cNvPr id="11268" name="Rectangle 3"/>
          <p:cNvSpPr>
            <a:spLocks noGrp="1" noChangeArrowheads="1"/>
          </p:cNvSpPr>
          <p:nvPr>
            <p:ph type="body" idx="1"/>
          </p:nvPr>
        </p:nvSpPr>
        <p:spPr/>
        <p:txBody>
          <a:bodyPr/>
          <a:lstStyle/>
          <a:p>
            <a:endParaRPr lang="en-US"/>
          </a:p>
        </p:txBody>
      </p:sp>
      <p:graphicFrame>
        <p:nvGraphicFramePr>
          <p:cNvPr id="11266" name="Object 4"/>
          <p:cNvGraphicFramePr>
            <a:graphicFrameLocks noChangeAspect="1"/>
          </p:cNvGraphicFramePr>
          <p:nvPr/>
        </p:nvGraphicFramePr>
        <p:xfrm>
          <a:off x="3890964" y="914401"/>
          <a:ext cx="4338637" cy="3159125"/>
        </p:xfrm>
        <a:graphic>
          <a:graphicData uri="http://schemas.openxmlformats.org/presentationml/2006/ole">
            <mc:AlternateContent xmlns:mc="http://schemas.openxmlformats.org/markup-compatibility/2006">
              <mc:Choice xmlns:v="urn:schemas-microsoft-com:vml" Requires="v">
                <p:oleObj name="Photo Editor Photo" r:id="rId3" imgW="5323810" imgH="3877216" progId="">
                  <p:embed/>
                </p:oleObj>
              </mc:Choice>
              <mc:Fallback>
                <p:oleObj name="Photo Editor Photo" r:id="rId3" imgW="5323810" imgH="3877216"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0964" y="914401"/>
                        <a:ext cx="4338637" cy="3159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11269" name="Rectangle 2"/>
          <p:cNvSpPr>
            <a:spLocks noChangeArrowheads="1"/>
          </p:cNvSpPr>
          <p:nvPr/>
        </p:nvSpPr>
        <p:spPr bwMode="auto">
          <a:xfrm>
            <a:off x="2362200" y="6336268"/>
            <a:ext cx="7315200" cy="369332"/>
          </a:xfrm>
          <a:prstGeom prst="rect">
            <a:avLst/>
          </a:prstGeom>
          <a:noFill/>
          <a:ln w="9525">
            <a:noFill/>
            <a:miter lim="800000"/>
            <a:headEnd/>
            <a:tailEnd/>
          </a:ln>
        </p:spPr>
        <p:txBody>
          <a:bodyPr wrap="square" anchor="ctr">
            <a:spAutoFit/>
          </a:bodyPr>
          <a:lstStyle/>
          <a:p>
            <a:pPr algn="ctr"/>
            <a:r>
              <a:rPr lang="en-US" sz="1800" dirty="0">
                <a:hlinkClick r:id="rId5"/>
              </a:rPr>
              <a:t>http://en.wikipedia.org/wiki/Structured-light_3D_scanner</a:t>
            </a:r>
            <a:endParaRPr lang="en-US" sz="1800" dirty="0"/>
          </a:p>
        </p:txBody>
      </p:sp>
      <p:pic>
        <p:nvPicPr>
          <p:cNvPr id="11270" name="Picture 3"/>
          <p:cNvPicPr>
            <a:picLocks noChangeAspect="1" noChangeArrowheads="1"/>
          </p:cNvPicPr>
          <p:nvPr/>
        </p:nvPicPr>
        <p:blipFill>
          <a:blip r:embed="rId6" cstate="print"/>
          <a:srcRect/>
          <a:stretch>
            <a:fillRect/>
          </a:stretch>
        </p:blipFill>
        <p:spPr bwMode="auto">
          <a:xfrm>
            <a:off x="3352800" y="4191001"/>
            <a:ext cx="2362200" cy="1806575"/>
          </a:xfrm>
          <a:prstGeom prst="rect">
            <a:avLst/>
          </a:prstGeom>
          <a:noFill/>
          <a:ln w="9525">
            <a:noFill/>
            <a:miter lim="800000"/>
            <a:headEnd/>
            <a:tailEnd/>
          </a:ln>
        </p:spPr>
      </p:pic>
      <p:pic>
        <p:nvPicPr>
          <p:cNvPr id="11271" name="Picture 4"/>
          <p:cNvPicPr>
            <a:picLocks noChangeAspect="1" noChangeArrowheads="1"/>
          </p:cNvPicPr>
          <p:nvPr/>
        </p:nvPicPr>
        <p:blipFill>
          <a:blip r:embed="rId7" cstate="print"/>
          <a:srcRect/>
          <a:stretch>
            <a:fillRect/>
          </a:stretch>
        </p:blipFill>
        <p:spPr bwMode="auto">
          <a:xfrm>
            <a:off x="6705600" y="4191001"/>
            <a:ext cx="2362200" cy="1808163"/>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Kinect</a:t>
            </a:r>
            <a:r>
              <a:rPr lang="en-US" dirty="0"/>
              <a:t>: Structured infrared light</a:t>
            </a:r>
          </a:p>
        </p:txBody>
      </p:sp>
      <p:sp>
        <p:nvSpPr>
          <p:cNvPr id="3" name="Content Placeholder 2"/>
          <p:cNvSpPr>
            <a:spLocks noGrp="1"/>
          </p:cNvSpPr>
          <p:nvPr>
            <p:ph idx="1"/>
          </p:nvPr>
        </p:nvSpPr>
        <p:spPr/>
        <p:txBody>
          <a:bodyPr/>
          <a:lstStyle/>
          <a:p>
            <a:endParaRPr lang="en-US"/>
          </a:p>
        </p:txBody>
      </p:sp>
      <p:sp>
        <p:nvSpPr>
          <p:cNvPr id="5" name="Rectangle 2"/>
          <p:cNvSpPr>
            <a:spLocks noChangeArrowheads="1"/>
          </p:cNvSpPr>
          <p:nvPr/>
        </p:nvSpPr>
        <p:spPr bwMode="auto">
          <a:xfrm>
            <a:off x="4114800" y="6248400"/>
            <a:ext cx="6400800" cy="369332"/>
          </a:xfrm>
          <a:prstGeom prst="rect">
            <a:avLst/>
          </a:prstGeom>
          <a:noFill/>
          <a:ln w="9525">
            <a:noFill/>
            <a:miter lim="800000"/>
            <a:headEnd/>
            <a:tailEnd/>
          </a:ln>
        </p:spPr>
        <p:txBody>
          <a:bodyPr wrap="square" anchor="ctr">
            <a:spAutoFit/>
          </a:bodyPr>
          <a:lstStyle/>
          <a:p>
            <a:pPr algn="ctr"/>
            <a:r>
              <a:rPr lang="en-US" sz="1800" dirty="0">
                <a:hlinkClick r:id="rId3"/>
              </a:rPr>
              <a:t>http://bbzippo.wordpress.com/2010/11/28/kinect-in-infrared/</a:t>
            </a:r>
            <a:endParaRPr lang="en-US" sz="1800" dirty="0"/>
          </a:p>
        </p:txBody>
      </p:sp>
      <p:pic>
        <p:nvPicPr>
          <p:cNvPr id="110594" name="Picture 2"/>
          <p:cNvPicPr>
            <a:picLocks noChangeAspect="1" noChangeArrowheads="1"/>
          </p:cNvPicPr>
          <p:nvPr/>
        </p:nvPicPr>
        <p:blipFill>
          <a:blip r:embed="rId4" cstate="print"/>
          <a:srcRect t="16696"/>
          <a:stretch>
            <a:fillRect/>
          </a:stretch>
        </p:blipFill>
        <p:spPr bwMode="auto">
          <a:xfrm>
            <a:off x="1676400" y="914401"/>
            <a:ext cx="2876550" cy="1797217"/>
          </a:xfrm>
          <a:prstGeom prst="rect">
            <a:avLst/>
          </a:prstGeom>
          <a:noFill/>
          <a:ln w="9525">
            <a:noFill/>
            <a:miter lim="800000"/>
            <a:headEnd/>
            <a:tailEnd/>
          </a:ln>
        </p:spPr>
      </p:pic>
      <p:pic>
        <p:nvPicPr>
          <p:cNvPr id="107522" name="Picture 2"/>
          <p:cNvPicPr>
            <a:picLocks noChangeAspect="1" noChangeArrowheads="1"/>
          </p:cNvPicPr>
          <p:nvPr/>
        </p:nvPicPr>
        <p:blipFill>
          <a:blip r:embed="rId5" cstate="print"/>
          <a:srcRect t="10909"/>
          <a:stretch>
            <a:fillRect/>
          </a:stretch>
        </p:blipFill>
        <p:spPr bwMode="auto">
          <a:xfrm>
            <a:off x="4114800" y="1905000"/>
            <a:ext cx="6349987" cy="4267200"/>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Example: Book vs. No Book</a:t>
            </a:r>
          </a:p>
        </p:txBody>
      </p:sp>
      <p:sp>
        <p:nvSpPr>
          <p:cNvPr id="3" name="Content Placeholder 2">
            <a:extLst>
              <a:ext uri="{FF2B5EF4-FFF2-40B4-BE49-F238E27FC236}">
                <a16:creationId xmlns:a16="http://schemas.microsoft.com/office/drawing/2014/main" id="{D36E3C3E-E43B-624D-A171-A0530864311D}"/>
              </a:ext>
            </a:extLst>
          </p:cNvPr>
          <p:cNvSpPr>
            <a:spLocks noGrp="1"/>
          </p:cNvSpPr>
          <p:nvPr>
            <p:ph idx="1"/>
          </p:nvPr>
        </p:nvSpPr>
        <p:spPr/>
        <p:txBody>
          <a:bodyPr/>
          <a:lstStyle/>
          <a:p>
            <a:endParaRPr lang="en-US"/>
          </a:p>
        </p:txBody>
      </p:sp>
      <p:pic>
        <p:nvPicPr>
          <p:cNvPr id="588804" name="Picture 4" descr="http://www.futurepicture.org/Kinect_Hacking/Kinect_Pattern/Kinect_Book_2_IMG_007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60120"/>
            <a:ext cx="9181278" cy="58978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245633" y="6400800"/>
            <a:ext cx="1946367" cy="307777"/>
          </a:xfrm>
          <a:prstGeom prst="rect">
            <a:avLst/>
          </a:prstGeom>
          <a:noFill/>
        </p:spPr>
        <p:txBody>
          <a:bodyPr wrap="none" rtlCol="0">
            <a:spAutoFit/>
          </a:bodyPr>
          <a:lstStyle/>
          <a:p>
            <a:r>
              <a:rPr lang="en-US" sz="1400" dirty="0">
                <a:hlinkClick r:id="rId3"/>
              </a:rPr>
              <a:t>Source</a:t>
            </a:r>
            <a:r>
              <a:rPr lang="en-US" sz="1400" dirty="0"/>
              <a:t> (via D. </a:t>
            </a:r>
            <a:r>
              <a:rPr lang="en-US" sz="1400" dirty="0" err="1"/>
              <a:t>Hoiem</a:t>
            </a:r>
            <a:r>
              <a:rPr lang="en-US" sz="1400" dirty="0"/>
              <a:t>)</a:t>
            </a:r>
          </a:p>
        </p:txBody>
      </p:sp>
    </p:spTree>
    <p:extLst>
      <p:ext uri="{BB962C8B-B14F-4D97-AF65-F5344CB8AC3E}">
        <p14:creationId xmlns:p14="http://schemas.microsoft.com/office/powerpoint/2010/main" val="25185695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8802" name="Picture 2" descr="http://www.futurepicture.org/Kinect_Hacking/Kinect_Pattern/Kinect_Book_1_IMG_007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60120"/>
            <a:ext cx="9181277" cy="589788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p:txBody>
          <a:bodyPr>
            <a:normAutofit/>
          </a:bodyPr>
          <a:lstStyle/>
          <a:p>
            <a:r>
              <a:rPr lang="en-US" sz="3600" dirty="0"/>
              <a:t>Example: Book vs. No Book</a:t>
            </a:r>
          </a:p>
        </p:txBody>
      </p:sp>
      <p:sp>
        <p:nvSpPr>
          <p:cNvPr id="2" name="Content Placeholder 1">
            <a:extLst>
              <a:ext uri="{FF2B5EF4-FFF2-40B4-BE49-F238E27FC236}">
                <a16:creationId xmlns:a16="http://schemas.microsoft.com/office/drawing/2014/main" id="{17E66426-7B79-F647-B8A5-C38D71B08B28}"/>
              </a:ext>
            </a:extLst>
          </p:cNvPr>
          <p:cNvSpPr>
            <a:spLocks noGrp="1"/>
          </p:cNvSpPr>
          <p:nvPr>
            <p:ph idx="1"/>
          </p:nvPr>
        </p:nvSpPr>
        <p:spPr/>
        <p:txBody>
          <a:bodyPr/>
          <a:lstStyle/>
          <a:p>
            <a:endParaRPr lang="en-US"/>
          </a:p>
        </p:txBody>
      </p:sp>
      <p:sp>
        <p:nvSpPr>
          <p:cNvPr id="6" name="TextBox 5">
            <a:extLst>
              <a:ext uri="{FF2B5EF4-FFF2-40B4-BE49-F238E27FC236}">
                <a16:creationId xmlns:a16="http://schemas.microsoft.com/office/drawing/2014/main" id="{00E20AB8-EF2B-D744-B692-A0C1353BDAB8}"/>
              </a:ext>
            </a:extLst>
          </p:cNvPr>
          <p:cNvSpPr txBox="1"/>
          <p:nvPr/>
        </p:nvSpPr>
        <p:spPr>
          <a:xfrm>
            <a:off x="10245633" y="6400800"/>
            <a:ext cx="1946367" cy="307777"/>
          </a:xfrm>
          <a:prstGeom prst="rect">
            <a:avLst/>
          </a:prstGeom>
          <a:noFill/>
        </p:spPr>
        <p:txBody>
          <a:bodyPr wrap="none" rtlCol="0">
            <a:spAutoFit/>
          </a:bodyPr>
          <a:lstStyle/>
          <a:p>
            <a:r>
              <a:rPr lang="en-US" sz="1400" dirty="0">
                <a:hlinkClick r:id="rId3"/>
              </a:rPr>
              <a:t>Source</a:t>
            </a:r>
            <a:r>
              <a:rPr lang="en-US" sz="1400" dirty="0"/>
              <a:t> (via D. </a:t>
            </a:r>
            <a:r>
              <a:rPr lang="en-US" sz="1400" dirty="0" err="1"/>
              <a:t>Hoiem</a:t>
            </a:r>
            <a:r>
              <a:rPr lang="en-US" sz="1400" dirty="0"/>
              <a:t>)</a:t>
            </a:r>
          </a:p>
        </p:txBody>
      </p:sp>
    </p:spTree>
    <p:extLst>
      <p:ext uri="{BB962C8B-B14F-4D97-AF65-F5344CB8AC3E}">
        <p14:creationId xmlns:p14="http://schemas.microsoft.com/office/powerpoint/2010/main" val="6819583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Apple </a:t>
            </a:r>
            <a:r>
              <a:rPr lang="en-US" dirty="0" err="1"/>
              <a:t>TrueDepth</a:t>
            </a:r>
            <a:endParaRPr lang="en-US" dirty="0"/>
          </a:p>
        </p:txBody>
      </p:sp>
      <p:pic>
        <p:nvPicPr>
          <p:cNvPr id="4" name="Picture 3"/>
          <p:cNvPicPr>
            <a:picLocks noChangeAspect="1"/>
          </p:cNvPicPr>
          <p:nvPr/>
        </p:nvPicPr>
        <p:blipFill rotWithShape="1">
          <a:blip r:embed="rId2"/>
          <a:srcRect l="11113" t="7202" r="8374" b="12145"/>
          <a:stretch/>
        </p:blipFill>
        <p:spPr>
          <a:xfrm>
            <a:off x="5029200" y="3581401"/>
            <a:ext cx="5486400" cy="3156819"/>
          </a:xfrm>
          <a:prstGeom prst="rect">
            <a:avLst/>
          </a:prstGeom>
        </p:spPr>
      </p:pic>
      <p:pic>
        <p:nvPicPr>
          <p:cNvPr id="6" name="Picture 5"/>
          <p:cNvPicPr>
            <a:picLocks noChangeAspect="1"/>
          </p:cNvPicPr>
          <p:nvPr/>
        </p:nvPicPr>
        <p:blipFill>
          <a:blip r:embed="rId3"/>
          <a:stretch>
            <a:fillRect/>
          </a:stretch>
        </p:blipFill>
        <p:spPr>
          <a:xfrm>
            <a:off x="1600201" y="990600"/>
            <a:ext cx="7362743" cy="2590800"/>
          </a:xfrm>
          <a:prstGeom prst="rect">
            <a:avLst/>
          </a:prstGeom>
        </p:spPr>
      </p:pic>
      <p:sp>
        <p:nvSpPr>
          <p:cNvPr id="7" name="Rectangle 6"/>
          <p:cNvSpPr/>
          <p:nvPr/>
        </p:nvSpPr>
        <p:spPr>
          <a:xfrm>
            <a:off x="1828800" y="4699338"/>
            <a:ext cx="3200400" cy="1015663"/>
          </a:xfrm>
          <a:prstGeom prst="rect">
            <a:avLst/>
          </a:prstGeom>
        </p:spPr>
        <p:txBody>
          <a:bodyPr wrap="square">
            <a:spAutoFit/>
          </a:bodyPr>
          <a:lstStyle/>
          <a:p>
            <a:r>
              <a:rPr lang="en-US" sz="2000" dirty="0">
                <a:hlinkClick r:id="rId4"/>
              </a:rPr>
              <a:t>https://</a:t>
            </a:r>
            <a:r>
              <a:rPr lang="en-US" sz="2000" dirty="0" err="1">
                <a:hlinkClick r:id="rId4"/>
              </a:rPr>
              <a:t>www.cnet.com</a:t>
            </a:r>
            <a:r>
              <a:rPr lang="en-US" sz="2000" dirty="0">
                <a:hlinkClick r:id="rId4"/>
              </a:rPr>
              <a:t>/news/apple-face-id-</a:t>
            </a:r>
            <a:r>
              <a:rPr lang="en-US" sz="2000" dirty="0" err="1">
                <a:hlinkClick r:id="rId4"/>
              </a:rPr>
              <a:t>truedepth</a:t>
            </a:r>
            <a:r>
              <a:rPr lang="en-US" sz="2000" dirty="0">
                <a:hlinkClick r:id="rId4"/>
              </a:rPr>
              <a:t>-how-it-works/</a:t>
            </a:r>
            <a:endParaRPr lang="en-US" sz="2000" dirty="0"/>
          </a:p>
        </p:txBody>
      </p:sp>
    </p:spTree>
    <p:extLst>
      <p:ext uri="{BB962C8B-B14F-4D97-AF65-F5344CB8AC3E}">
        <p14:creationId xmlns:p14="http://schemas.microsoft.com/office/powerpoint/2010/main" val="37976711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t>Laser scanning</a:t>
            </a:r>
          </a:p>
        </p:txBody>
      </p:sp>
      <p:sp>
        <p:nvSpPr>
          <p:cNvPr id="38915" name="Rectangle 3"/>
          <p:cNvSpPr>
            <a:spLocks noGrp="1" noChangeArrowheads="1"/>
          </p:cNvSpPr>
          <p:nvPr>
            <p:ph type="body" idx="1"/>
          </p:nvPr>
        </p:nvSpPr>
        <p:spPr>
          <a:xfrm>
            <a:off x="2209800" y="5105400"/>
            <a:ext cx="7772400" cy="1371600"/>
          </a:xfrm>
        </p:spPr>
        <p:txBody>
          <a:bodyPr/>
          <a:lstStyle/>
          <a:p>
            <a:pPr>
              <a:lnSpc>
                <a:spcPct val="90000"/>
              </a:lnSpc>
            </a:pPr>
            <a:r>
              <a:rPr lang="en-US" sz="2000"/>
              <a:t>Optical triangulation</a:t>
            </a:r>
          </a:p>
          <a:p>
            <a:pPr lvl="1">
              <a:lnSpc>
                <a:spcPct val="90000"/>
              </a:lnSpc>
            </a:pPr>
            <a:r>
              <a:rPr lang="en-US" sz="1800"/>
              <a:t>Project a single stripe of laser light</a:t>
            </a:r>
          </a:p>
          <a:p>
            <a:pPr lvl="1">
              <a:lnSpc>
                <a:spcPct val="90000"/>
              </a:lnSpc>
            </a:pPr>
            <a:r>
              <a:rPr lang="en-US" sz="1800"/>
              <a:t>Scan it across the surface of the object</a:t>
            </a:r>
          </a:p>
          <a:p>
            <a:pPr lvl="1">
              <a:lnSpc>
                <a:spcPct val="90000"/>
              </a:lnSpc>
            </a:pPr>
            <a:r>
              <a:rPr lang="en-US" sz="1800"/>
              <a:t>This is a very precise version of structured light scanning</a:t>
            </a:r>
          </a:p>
        </p:txBody>
      </p:sp>
      <p:pic>
        <p:nvPicPr>
          <p:cNvPr id="38916" name="Picture 4" descr="cyber_triang_geom"/>
          <p:cNvPicPr>
            <a:picLocks noChangeAspect="1" noChangeArrowheads="1"/>
          </p:cNvPicPr>
          <p:nvPr/>
        </p:nvPicPr>
        <p:blipFill>
          <a:blip r:embed="rId3" cstate="print"/>
          <a:srcRect/>
          <a:stretch>
            <a:fillRect/>
          </a:stretch>
        </p:blipFill>
        <p:spPr bwMode="auto">
          <a:xfrm>
            <a:off x="2133600" y="1295400"/>
            <a:ext cx="3917950" cy="2590800"/>
          </a:xfrm>
          <a:prstGeom prst="rect">
            <a:avLst/>
          </a:prstGeom>
          <a:noFill/>
          <a:ln w="9525">
            <a:noFill/>
            <a:miter lim="800000"/>
            <a:headEnd/>
            <a:tailEnd/>
          </a:ln>
        </p:spPr>
      </p:pic>
      <p:pic>
        <p:nvPicPr>
          <p:cNvPr id="38917" name="Picture 6" descr="scanner-head-and-david-head-s"/>
          <p:cNvPicPr>
            <a:picLocks noChangeAspect="1" noChangeArrowheads="1"/>
          </p:cNvPicPr>
          <p:nvPr/>
        </p:nvPicPr>
        <p:blipFill>
          <a:blip r:embed="rId4" cstate="print"/>
          <a:srcRect/>
          <a:stretch>
            <a:fillRect/>
          </a:stretch>
        </p:blipFill>
        <p:spPr bwMode="auto">
          <a:xfrm>
            <a:off x="6354764" y="1352550"/>
            <a:ext cx="3932237" cy="2457450"/>
          </a:xfrm>
          <a:prstGeom prst="rect">
            <a:avLst/>
          </a:prstGeom>
          <a:noFill/>
          <a:ln w="9525">
            <a:noFill/>
            <a:miter lim="800000"/>
            <a:headEnd/>
            <a:tailEnd/>
          </a:ln>
        </p:spPr>
      </p:pic>
      <p:sp>
        <p:nvSpPr>
          <p:cNvPr id="38918" name="Rectangle 7"/>
          <p:cNvSpPr>
            <a:spLocks noChangeArrowheads="1"/>
          </p:cNvSpPr>
          <p:nvPr/>
        </p:nvSpPr>
        <p:spPr bwMode="auto">
          <a:xfrm>
            <a:off x="6569075" y="3881438"/>
            <a:ext cx="3505200" cy="1077912"/>
          </a:xfrm>
          <a:prstGeom prst="rect">
            <a:avLst/>
          </a:prstGeom>
          <a:noFill/>
          <a:ln w="9525">
            <a:noFill/>
            <a:miter lim="800000"/>
            <a:headEnd/>
            <a:tailEnd/>
          </a:ln>
        </p:spPr>
        <p:txBody>
          <a:bodyPr wrap="none">
            <a:spAutoFit/>
          </a:bodyPr>
          <a:lstStyle/>
          <a:p>
            <a:pPr algn="ctr"/>
            <a:r>
              <a:rPr lang="en-US" sz="1800"/>
              <a:t>Digital Michelangelo Project</a:t>
            </a:r>
          </a:p>
          <a:p>
            <a:pPr algn="ctr"/>
            <a:r>
              <a:rPr lang="en-US" sz="1800"/>
              <a:t>Levoy et al.</a:t>
            </a:r>
          </a:p>
          <a:p>
            <a:pPr algn="ctr"/>
            <a:r>
              <a:rPr lang="en-US" sz="1400">
                <a:hlinkClick r:id="rId5"/>
              </a:rPr>
              <a:t>http://graphics.stanford.edu/projects/mich/</a:t>
            </a:r>
            <a:endParaRPr lang="en-US" sz="1400"/>
          </a:p>
          <a:p>
            <a:pPr lvl="1" algn="ctr"/>
            <a:endParaRPr lang="en-US" sz="1400"/>
          </a:p>
        </p:txBody>
      </p:sp>
      <p:sp>
        <p:nvSpPr>
          <p:cNvPr id="38919" name="Text Box 8"/>
          <p:cNvSpPr txBox="1">
            <a:spLocks noChangeArrowheads="1"/>
          </p:cNvSpPr>
          <p:nvPr/>
        </p:nvSpPr>
        <p:spPr bwMode="auto">
          <a:xfrm>
            <a:off x="9296400" y="6507164"/>
            <a:ext cx="1276350" cy="274637"/>
          </a:xfrm>
          <a:prstGeom prst="rect">
            <a:avLst/>
          </a:prstGeom>
          <a:noFill/>
          <a:ln w="9525">
            <a:noFill/>
            <a:miter lim="800000"/>
            <a:headEnd/>
            <a:tailEnd/>
          </a:ln>
        </p:spPr>
        <p:txBody>
          <a:bodyPr wrap="none">
            <a:spAutoFit/>
          </a:bodyPr>
          <a:lstStyle/>
          <a:p>
            <a:r>
              <a:rPr lang="en-US" sz="1200"/>
              <a:t>Source: S. Seitz</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Triangulation</a:t>
            </a:r>
          </a:p>
        </p:txBody>
      </p:sp>
      <p:sp>
        <p:nvSpPr>
          <p:cNvPr id="3" name="Content Placeholder 2"/>
          <p:cNvSpPr>
            <a:spLocks noGrp="1"/>
          </p:cNvSpPr>
          <p:nvPr>
            <p:ph idx="1"/>
          </p:nvPr>
        </p:nvSpPr>
        <p:spPr>
          <a:xfrm>
            <a:off x="6019801" y="1607280"/>
            <a:ext cx="4556125" cy="4862642"/>
          </a:xfrm>
        </p:spPr>
        <p:txBody>
          <a:bodyPr/>
          <a:lstStyle/>
          <a:p>
            <a:r>
              <a:rPr lang="en-US" sz="1800" dirty="0"/>
              <a:t>From </a:t>
            </a:r>
            <a:r>
              <a:rPr lang="en-US" sz="1800" dirty="0">
                <a:hlinkClick r:id="rId2"/>
              </a:rPr>
              <a:t>Wikipedia</a:t>
            </a:r>
            <a:r>
              <a:rPr lang="en-US" sz="1800" dirty="0"/>
              <a:t>: </a:t>
            </a:r>
            <a:r>
              <a:rPr lang="en-US" sz="1800" i="1" dirty="0"/>
              <a:t>Gemma </a:t>
            </a:r>
            <a:r>
              <a:rPr lang="en-US" sz="1800" i="1" dirty="0" err="1"/>
              <a:t>Frisius's</a:t>
            </a:r>
            <a:r>
              <a:rPr lang="en-US" sz="1800" i="1" dirty="0"/>
              <a:t> 1533 diagram introducing the idea of triangulation into the science of surveying. Having established a baseline, e.g. the cities of Brussels and Antwerp, the location of other cities, e.g. Middelburg, Ghent etc., can be found by taking a compass direction from each end of the baseline, and plotting where the two directions cross. This was only a theoretical presentation of the concept — due to topographical restrictions, it is impossible to see Middelburg from either Brussels or Antwerp. Nevertheless, the figure soon became well known all across Europe.</a:t>
            </a:r>
          </a:p>
        </p:txBody>
      </p:sp>
      <p:pic>
        <p:nvPicPr>
          <p:cNvPr id="80898" name="Picture 2" descr="http://upload.wikimedia.org/wikipedia/commons/9/97/Gemma_Frisius_-_Driehoeksmet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1" y="1143001"/>
            <a:ext cx="4054475" cy="532692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8399743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t>Laser scanned models</a:t>
            </a:r>
          </a:p>
        </p:txBody>
      </p:sp>
      <p:pic>
        <p:nvPicPr>
          <p:cNvPr id="39939" name="Picture 4" descr="fd35h-csh-s-and-bfd41h-csh-s"/>
          <p:cNvPicPr>
            <a:picLocks noChangeAspect="1" noChangeArrowheads="1"/>
          </p:cNvPicPr>
          <p:nvPr/>
        </p:nvPicPr>
        <p:blipFill>
          <a:blip r:embed="rId3" cstate="print"/>
          <a:srcRect/>
          <a:stretch>
            <a:fillRect/>
          </a:stretch>
        </p:blipFill>
        <p:spPr bwMode="auto">
          <a:xfrm>
            <a:off x="3732214" y="1023938"/>
            <a:ext cx="4802187" cy="4995862"/>
          </a:xfrm>
          <a:prstGeom prst="rect">
            <a:avLst/>
          </a:prstGeom>
          <a:noFill/>
          <a:ln w="9525">
            <a:noFill/>
            <a:miter lim="800000"/>
            <a:headEnd/>
            <a:tailEnd/>
          </a:ln>
        </p:spPr>
      </p:pic>
      <p:sp>
        <p:nvSpPr>
          <p:cNvPr id="39940" name="Rectangle 5"/>
          <p:cNvSpPr>
            <a:spLocks noChangeArrowheads="1"/>
          </p:cNvSpPr>
          <p:nvPr/>
        </p:nvSpPr>
        <p:spPr bwMode="auto">
          <a:xfrm>
            <a:off x="3783013" y="6099175"/>
            <a:ext cx="4718050" cy="457200"/>
          </a:xfrm>
          <a:prstGeom prst="rect">
            <a:avLst/>
          </a:prstGeom>
          <a:noFill/>
          <a:ln w="9525">
            <a:noFill/>
            <a:miter lim="800000"/>
            <a:headEnd/>
            <a:tailEnd/>
          </a:ln>
        </p:spPr>
        <p:txBody>
          <a:bodyPr/>
          <a:lstStyle/>
          <a:p>
            <a:pPr marL="742950" lvl="1" indent="-285750" algn="ctr">
              <a:spcBef>
                <a:spcPct val="20000"/>
              </a:spcBef>
            </a:pPr>
            <a:r>
              <a:rPr lang="en-US" sz="1600" i="1"/>
              <a:t>The Digital Michelangelo Project</a:t>
            </a:r>
            <a:r>
              <a:rPr lang="en-US" sz="1600"/>
              <a:t>, Levoy et al.</a:t>
            </a:r>
          </a:p>
        </p:txBody>
      </p:sp>
      <p:sp>
        <p:nvSpPr>
          <p:cNvPr id="39941" name="Text Box 6"/>
          <p:cNvSpPr txBox="1">
            <a:spLocks noChangeArrowheads="1"/>
          </p:cNvSpPr>
          <p:nvPr/>
        </p:nvSpPr>
        <p:spPr bwMode="auto">
          <a:xfrm>
            <a:off x="9296400" y="6507164"/>
            <a:ext cx="1276350" cy="274637"/>
          </a:xfrm>
          <a:prstGeom prst="rect">
            <a:avLst/>
          </a:prstGeom>
          <a:noFill/>
          <a:ln w="9525">
            <a:noFill/>
            <a:miter lim="800000"/>
            <a:headEnd/>
            <a:tailEnd/>
          </a:ln>
        </p:spPr>
        <p:txBody>
          <a:bodyPr wrap="none">
            <a:spAutoFit/>
          </a:bodyPr>
          <a:lstStyle/>
          <a:p>
            <a:r>
              <a:rPr lang="en-US" sz="1200"/>
              <a:t>Source: S. Seitz</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type="title"/>
          </p:nvPr>
        </p:nvSpPr>
        <p:spPr/>
        <p:txBody>
          <a:bodyPr/>
          <a:lstStyle/>
          <a:p>
            <a:r>
              <a:rPr lang="en-US"/>
              <a:t>Laser scanned models</a:t>
            </a:r>
          </a:p>
        </p:txBody>
      </p:sp>
      <p:sp>
        <p:nvSpPr>
          <p:cNvPr id="40963" name="Rectangle 5"/>
          <p:cNvSpPr>
            <a:spLocks noChangeArrowheads="1"/>
          </p:cNvSpPr>
          <p:nvPr/>
        </p:nvSpPr>
        <p:spPr bwMode="auto">
          <a:xfrm>
            <a:off x="3783013" y="6248400"/>
            <a:ext cx="4718050" cy="457200"/>
          </a:xfrm>
          <a:prstGeom prst="rect">
            <a:avLst/>
          </a:prstGeom>
          <a:noFill/>
          <a:ln w="9525">
            <a:noFill/>
            <a:miter lim="800000"/>
            <a:headEnd/>
            <a:tailEnd/>
          </a:ln>
        </p:spPr>
        <p:txBody>
          <a:bodyPr/>
          <a:lstStyle/>
          <a:p>
            <a:pPr marL="742950" lvl="1" indent="-285750" algn="ctr">
              <a:spcBef>
                <a:spcPct val="20000"/>
              </a:spcBef>
            </a:pPr>
            <a:r>
              <a:rPr lang="en-US" sz="1600" i="1"/>
              <a:t>The Digital Michelangelo Project</a:t>
            </a:r>
            <a:r>
              <a:rPr lang="en-US" sz="1600"/>
              <a:t>, Levoy et al.</a:t>
            </a:r>
          </a:p>
        </p:txBody>
      </p:sp>
      <p:pic>
        <p:nvPicPr>
          <p:cNvPr id="40964" name="Picture 6" descr="david-classic-leftlight-s"/>
          <p:cNvPicPr>
            <a:picLocks noChangeAspect="1" noChangeArrowheads="1"/>
          </p:cNvPicPr>
          <p:nvPr/>
        </p:nvPicPr>
        <p:blipFill>
          <a:blip r:embed="rId3" cstate="print"/>
          <a:srcRect/>
          <a:stretch>
            <a:fillRect/>
          </a:stretch>
        </p:blipFill>
        <p:spPr bwMode="auto">
          <a:xfrm>
            <a:off x="3759201" y="995364"/>
            <a:ext cx="4779963" cy="5229225"/>
          </a:xfrm>
          <a:prstGeom prst="rect">
            <a:avLst/>
          </a:prstGeom>
          <a:noFill/>
          <a:ln w="9525">
            <a:noFill/>
            <a:miter lim="800000"/>
            <a:headEnd/>
            <a:tailEnd/>
          </a:ln>
        </p:spPr>
      </p:pic>
      <p:sp>
        <p:nvSpPr>
          <p:cNvPr id="40965" name="Text Box 7"/>
          <p:cNvSpPr txBox="1">
            <a:spLocks noChangeArrowheads="1"/>
          </p:cNvSpPr>
          <p:nvPr/>
        </p:nvSpPr>
        <p:spPr bwMode="auto">
          <a:xfrm>
            <a:off x="9296400" y="6507164"/>
            <a:ext cx="1276350" cy="274637"/>
          </a:xfrm>
          <a:prstGeom prst="rect">
            <a:avLst/>
          </a:prstGeom>
          <a:noFill/>
          <a:ln w="9525">
            <a:noFill/>
            <a:miter lim="800000"/>
            <a:headEnd/>
            <a:tailEnd/>
          </a:ln>
        </p:spPr>
        <p:txBody>
          <a:bodyPr wrap="none">
            <a:spAutoFit/>
          </a:bodyPr>
          <a:lstStyle/>
          <a:p>
            <a:r>
              <a:rPr lang="en-US" sz="1200"/>
              <a:t>Source: S. Seitz</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t>Laser scanned models</a:t>
            </a:r>
          </a:p>
        </p:txBody>
      </p:sp>
      <p:pic>
        <p:nvPicPr>
          <p:cNvPr id="41987" name="Picture 4" descr="david-righteye-and-hair-s"/>
          <p:cNvPicPr>
            <a:picLocks noChangeAspect="1" noChangeArrowheads="1"/>
          </p:cNvPicPr>
          <p:nvPr/>
        </p:nvPicPr>
        <p:blipFill>
          <a:blip r:embed="rId3" cstate="print"/>
          <a:srcRect/>
          <a:stretch>
            <a:fillRect/>
          </a:stretch>
        </p:blipFill>
        <p:spPr bwMode="auto">
          <a:xfrm>
            <a:off x="3116264" y="995363"/>
            <a:ext cx="6205537" cy="4976812"/>
          </a:xfrm>
          <a:prstGeom prst="rect">
            <a:avLst/>
          </a:prstGeom>
          <a:noFill/>
          <a:ln w="9525">
            <a:noFill/>
            <a:miter lim="800000"/>
            <a:headEnd/>
            <a:tailEnd/>
          </a:ln>
        </p:spPr>
      </p:pic>
      <p:sp>
        <p:nvSpPr>
          <p:cNvPr id="41988" name="Rectangle 5"/>
          <p:cNvSpPr>
            <a:spLocks noChangeArrowheads="1"/>
          </p:cNvSpPr>
          <p:nvPr/>
        </p:nvSpPr>
        <p:spPr bwMode="auto">
          <a:xfrm>
            <a:off x="3783013" y="6099175"/>
            <a:ext cx="4718050" cy="457200"/>
          </a:xfrm>
          <a:prstGeom prst="rect">
            <a:avLst/>
          </a:prstGeom>
          <a:noFill/>
          <a:ln w="9525">
            <a:noFill/>
            <a:miter lim="800000"/>
            <a:headEnd/>
            <a:tailEnd/>
          </a:ln>
        </p:spPr>
        <p:txBody>
          <a:bodyPr/>
          <a:lstStyle/>
          <a:p>
            <a:pPr marL="742950" lvl="1" indent="-285750" algn="ctr">
              <a:spcBef>
                <a:spcPct val="20000"/>
              </a:spcBef>
            </a:pPr>
            <a:r>
              <a:rPr lang="en-US" sz="1600" i="1"/>
              <a:t>The Digital Michelangelo Project</a:t>
            </a:r>
            <a:r>
              <a:rPr lang="en-US" sz="1600"/>
              <a:t>, Levoy et al.</a:t>
            </a:r>
          </a:p>
        </p:txBody>
      </p:sp>
      <p:sp>
        <p:nvSpPr>
          <p:cNvPr id="41989" name="Text Box 6"/>
          <p:cNvSpPr txBox="1">
            <a:spLocks noChangeArrowheads="1"/>
          </p:cNvSpPr>
          <p:nvPr/>
        </p:nvSpPr>
        <p:spPr bwMode="auto">
          <a:xfrm>
            <a:off x="9296400" y="6507164"/>
            <a:ext cx="1276350" cy="274637"/>
          </a:xfrm>
          <a:prstGeom prst="rect">
            <a:avLst/>
          </a:prstGeom>
          <a:noFill/>
          <a:ln w="9525">
            <a:noFill/>
            <a:miter lim="800000"/>
            <a:headEnd/>
            <a:tailEnd/>
          </a:ln>
        </p:spPr>
        <p:txBody>
          <a:bodyPr wrap="none">
            <a:spAutoFit/>
          </a:bodyPr>
          <a:lstStyle/>
          <a:p>
            <a:r>
              <a:rPr lang="en-US" sz="1200"/>
              <a:t>Source: S. Seitz</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t>Laser scanned models</a:t>
            </a:r>
          </a:p>
        </p:txBody>
      </p:sp>
      <p:sp>
        <p:nvSpPr>
          <p:cNvPr id="43011" name="Rectangle 4"/>
          <p:cNvSpPr>
            <a:spLocks noChangeArrowheads="1"/>
          </p:cNvSpPr>
          <p:nvPr/>
        </p:nvSpPr>
        <p:spPr bwMode="auto">
          <a:xfrm>
            <a:off x="3783013" y="6099175"/>
            <a:ext cx="4718050" cy="457200"/>
          </a:xfrm>
          <a:prstGeom prst="rect">
            <a:avLst/>
          </a:prstGeom>
          <a:noFill/>
          <a:ln w="9525">
            <a:noFill/>
            <a:miter lim="800000"/>
            <a:headEnd/>
            <a:tailEnd/>
          </a:ln>
        </p:spPr>
        <p:txBody>
          <a:bodyPr/>
          <a:lstStyle/>
          <a:p>
            <a:pPr marL="742950" lvl="1" indent="-285750" algn="ctr">
              <a:spcBef>
                <a:spcPct val="20000"/>
              </a:spcBef>
            </a:pPr>
            <a:r>
              <a:rPr lang="en-US" sz="1600" i="1"/>
              <a:t>The Digital Michelangelo Project</a:t>
            </a:r>
            <a:r>
              <a:rPr lang="en-US" sz="1600"/>
              <a:t>, Levoy et al.</a:t>
            </a:r>
          </a:p>
        </p:txBody>
      </p:sp>
      <p:sp>
        <p:nvSpPr>
          <p:cNvPr id="43012" name="Text Box 5"/>
          <p:cNvSpPr txBox="1">
            <a:spLocks noChangeArrowheads="1"/>
          </p:cNvSpPr>
          <p:nvPr/>
        </p:nvSpPr>
        <p:spPr bwMode="auto">
          <a:xfrm>
            <a:off x="9296400" y="6507164"/>
            <a:ext cx="1276350" cy="274637"/>
          </a:xfrm>
          <a:prstGeom prst="rect">
            <a:avLst/>
          </a:prstGeom>
          <a:noFill/>
          <a:ln w="9525">
            <a:noFill/>
            <a:miter lim="800000"/>
            <a:headEnd/>
            <a:tailEnd/>
          </a:ln>
        </p:spPr>
        <p:txBody>
          <a:bodyPr wrap="none">
            <a:spAutoFit/>
          </a:bodyPr>
          <a:lstStyle/>
          <a:p>
            <a:r>
              <a:rPr lang="en-US" sz="1200"/>
              <a:t>Source: S. Seitz</a:t>
            </a:r>
          </a:p>
        </p:txBody>
      </p:sp>
      <p:pic>
        <p:nvPicPr>
          <p:cNvPr id="43013" name="Picture 6" descr="david-eye-qtrmm-ss-annotated"/>
          <p:cNvPicPr>
            <a:picLocks noChangeAspect="1" noChangeArrowheads="1"/>
          </p:cNvPicPr>
          <p:nvPr/>
        </p:nvPicPr>
        <p:blipFill>
          <a:blip r:embed="rId3" cstate="print"/>
          <a:srcRect/>
          <a:stretch>
            <a:fillRect/>
          </a:stretch>
        </p:blipFill>
        <p:spPr bwMode="auto">
          <a:xfrm>
            <a:off x="2662238" y="1657350"/>
            <a:ext cx="7472362" cy="4286250"/>
          </a:xfrm>
          <a:prstGeom prst="rect">
            <a:avLst/>
          </a:prstGeom>
          <a:noFill/>
          <a:ln w="9525">
            <a:no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t>Laser scanned models</a:t>
            </a:r>
          </a:p>
        </p:txBody>
      </p:sp>
      <p:pic>
        <p:nvPicPr>
          <p:cNvPr id="44035" name="Picture 4" descr="david-eye-vrip-wireframe-s"/>
          <p:cNvPicPr>
            <a:picLocks noChangeAspect="1" noChangeArrowheads="1"/>
          </p:cNvPicPr>
          <p:nvPr/>
        </p:nvPicPr>
        <p:blipFill>
          <a:blip r:embed="rId3" cstate="print"/>
          <a:srcRect/>
          <a:stretch>
            <a:fillRect/>
          </a:stretch>
        </p:blipFill>
        <p:spPr bwMode="auto">
          <a:xfrm>
            <a:off x="3733801" y="1751013"/>
            <a:ext cx="5167313" cy="4273550"/>
          </a:xfrm>
          <a:prstGeom prst="rect">
            <a:avLst/>
          </a:prstGeom>
          <a:noFill/>
          <a:ln w="9525">
            <a:noFill/>
            <a:miter lim="800000"/>
            <a:headEnd/>
            <a:tailEnd/>
          </a:ln>
        </p:spPr>
      </p:pic>
      <p:sp>
        <p:nvSpPr>
          <p:cNvPr id="44036" name="Rectangle 5"/>
          <p:cNvSpPr>
            <a:spLocks noChangeArrowheads="1"/>
          </p:cNvSpPr>
          <p:nvPr/>
        </p:nvSpPr>
        <p:spPr bwMode="auto">
          <a:xfrm>
            <a:off x="3783013" y="6099175"/>
            <a:ext cx="4718050" cy="457200"/>
          </a:xfrm>
          <a:prstGeom prst="rect">
            <a:avLst/>
          </a:prstGeom>
          <a:noFill/>
          <a:ln w="9525">
            <a:noFill/>
            <a:miter lim="800000"/>
            <a:headEnd/>
            <a:tailEnd/>
          </a:ln>
        </p:spPr>
        <p:txBody>
          <a:bodyPr/>
          <a:lstStyle/>
          <a:p>
            <a:pPr marL="742950" lvl="1" indent="-285750" algn="ctr">
              <a:spcBef>
                <a:spcPct val="20000"/>
              </a:spcBef>
            </a:pPr>
            <a:r>
              <a:rPr lang="en-US" sz="1600" i="1"/>
              <a:t>The Digital Michelangelo Project</a:t>
            </a:r>
            <a:r>
              <a:rPr lang="en-US" sz="1600"/>
              <a:t>, Levoy et al.</a:t>
            </a:r>
          </a:p>
        </p:txBody>
      </p:sp>
      <p:sp>
        <p:nvSpPr>
          <p:cNvPr id="44037" name="Text Box 6"/>
          <p:cNvSpPr txBox="1">
            <a:spLocks noChangeArrowheads="1"/>
          </p:cNvSpPr>
          <p:nvPr/>
        </p:nvSpPr>
        <p:spPr bwMode="auto">
          <a:xfrm>
            <a:off x="9296400" y="6507164"/>
            <a:ext cx="1276350" cy="274637"/>
          </a:xfrm>
          <a:prstGeom prst="rect">
            <a:avLst/>
          </a:prstGeom>
          <a:noFill/>
          <a:ln w="9525">
            <a:noFill/>
            <a:miter lim="800000"/>
            <a:headEnd/>
            <a:tailEnd/>
          </a:ln>
        </p:spPr>
        <p:txBody>
          <a:bodyPr wrap="none">
            <a:spAutoFit/>
          </a:bodyPr>
          <a:lstStyle/>
          <a:p>
            <a:r>
              <a:rPr lang="en-US" sz="1200"/>
              <a:t>Source: S. Seitz</a:t>
            </a:r>
          </a:p>
        </p:txBody>
      </p:sp>
      <p:sp>
        <p:nvSpPr>
          <p:cNvPr id="44038" name="Rectangle 7"/>
          <p:cNvSpPr>
            <a:spLocks noChangeArrowheads="1"/>
          </p:cNvSpPr>
          <p:nvPr/>
        </p:nvSpPr>
        <p:spPr bwMode="auto">
          <a:xfrm>
            <a:off x="3581401" y="1295400"/>
            <a:ext cx="5508625" cy="457200"/>
          </a:xfrm>
          <a:prstGeom prst="rect">
            <a:avLst/>
          </a:prstGeom>
          <a:noFill/>
          <a:ln w="9525">
            <a:noFill/>
            <a:miter lim="800000"/>
            <a:headEnd/>
            <a:tailEnd/>
          </a:ln>
        </p:spPr>
        <p:txBody>
          <a:bodyPr wrap="none" anchor="ctr">
            <a:spAutoFit/>
          </a:bodyPr>
          <a:lstStyle/>
          <a:p>
            <a:r>
              <a:rPr lang="en-US"/>
              <a:t>1.0 mm resolution (56 million triangles)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t>Aligning range images</a:t>
            </a:r>
          </a:p>
        </p:txBody>
      </p:sp>
      <p:sp>
        <p:nvSpPr>
          <p:cNvPr id="45059" name="Rectangle 4"/>
          <p:cNvSpPr>
            <a:spLocks noGrp="1" noChangeArrowheads="1"/>
          </p:cNvSpPr>
          <p:nvPr>
            <p:ph type="body" idx="1"/>
          </p:nvPr>
        </p:nvSpPr>
        <p:spPr>
          <a:xfrm>
            <a:off x="685800" y="914400"/>
            <a:ext cx="11125200" cy="5257800"/>
          </a:xfrm>
        </p:spPr>
        <p:txBody>
          <a:bodyPr/>
          <a:lstStyle/>
          <a:p>
            <a:pPr>
              <a:buFontTx/>
              <a:buChar char="•"/>
            </a:pPr>
            <a:r>
              <a:rPr lang="en-US" sz="2800" dirty="0"/>
              <a:t>A single range scan is not sufficient to capture a complex surface</a:t>
            </a:r>
          </a:p>
          <a:p>
            <a:pPr>
              <a:buFontTx/>
              <a:buChar char="•"/>
            </a:pPr>
            <a:r>
              <a:rPr lang="en-US" sz="2800" dirty="0"/>
              <a:t>Need techniques to register multiple range images</a:t>
            </a:r>
            <a:br>
              <a:rPr lang="en-US" sz="2800" dirty="0"/>
            </a:br>
            <a:br>
              <a:rPr lang="en-US" dirty="0"/>
            </a:br>
            <a:endParaRPr lang="en-US" i="1" dirty="0"/>
          </a:p>
        </p:txBody>
      </p:sp>
      <p:pic>
        <p:nvPicPr>
          <p:cNvPr id="45060" name="Picture 5"/>
          <p:cNvPicPr>
            <a:picLocks noChangeAspect="1" noChangeArrowheads="1"/>
          </p:cNvPicPr>
          <p:nvPr/>
        </p:nvPicPr>
        <p:blipFill>
          <a:blip r:embed="rId3" cstate="print"/>
          <a:srcRect b="7397"/>
          <a:stretch>
            <a:fillRect/>
          </a:stretch>
        </p:blipFill>
        <p:spPr bwMode="auto">
          <a:xfrm>
            <a:off x="2286000" y="2133600"/>
            <a:ext cx="7239000" cy="3856038"/>
          </a:xfrm>
          <a:prstGeom prst="rect">
            <a:avLst/>
          </a:prstGeom>
          <a:noFill/>
          <a:ln w="9525">
            <a:noFill/>
            <a:miter lim="800000"/>
            <a:headEnd/>
            <a:tailEnd/>
          </a:ln>
        </p:spPr>
      </p:pic>
      <p:sp>
        <p:nvSpPr>
          <p:cNvPr id="45061" name="Text Box 6"/>
          <p:cNvSpPr txBox="1">
            <a:spLocks noChangeArrowheads="1"/>
          </p:cNvSpPr>
          <p:nvPr/>
        </p:nvSpPr>
        <p:spPr bwMode="auto">
          <a:xfrm>
            <a:off x="1676401" y="6094413"/>
            <a:ext cx="8956675" cy="584776"/>
          </a:xfrm>
          <a:prstGeom prst="rect">
            <a:avLst/>
          </a:prstGeom>
          <a:noFill/>
          <a:ln w="9525">
            <a:noFill/>
            <a:miter lim="800000"/>
            <a:headEnd/>
            <a:tailEnd/>
          </a:ln>
        </p:spPr>
        <p:txBody>
          <a:bodyPr>
            <a:spAutoFit/>
          </a:bodyPr>
          <a:lstStyle/>
          <a:p>
            <a:pPr algn="ctr"/>
            <a:r>
              <a:rPr lang="en-US" sz="1600"/>
              <a:t>B. Curless and M. Levoy, </a:t>
            </a:r>
            <a:r>
              <a:rPr lang="en-US" sz="1600">
                <a:hlinkClick r:id="rId4"/>
              </a:rPr>
              <a:t>A Volumetric Method for Building Complex Models from Range Images</a:t>
            </a:r>
            <a:r>
              <a:rPr lang="en-US" sz="1600"/>
              <a:t>, SIGGRAPH 1996</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t>Aligning range images</a:t>
            </a:r>
          </a:p>
        </p:txBody>
      </p:sp>
      <p:sp>
        <p:nvSpPr>
          <p:cNvPr id="46083" name="Rectangle 3"/>
          <p:cNvSpPr>
            <a:spLocks noGrp="1" noChangeArrowheads="1"/>
          </p:cNvSpPr>
          <p:nvPr>
            <p:ph type="body" idx="1"/>
          </p:nvPr>
        </p:nvSpPr>
        <p:spPr>
          <a:xfrm>
            <a:off x="685800" y="914400"/>
            <a:ext cx="11049000" cy="5257800"/>
          </a:xfrm>
        </p:spPr>
        <p:txBody>
          <a:bodyPr/>
          <a:lstStyle/>
          <a:p>
            <a:pPr>
              <a:buFontTx/>
              <a:buChar char="•"/>
            </a:pPr>
            <a:r>
              <a:rPr lang="en-US" sz="2800" dirty="0"/>
              <a:t>A single range scan is not sufficient to capture a complex surface</a:t>
            </a:r>
          </a:p>
          <a:p>
            <a:pPr>
              <a:buFontTx/>
              <a:buChar char="•"/>
            </a:pPr>
            <a:r>
              <a:rPr lang="en-US" sz="2800" dirty="0"/>
              <a:t>Need techniques to register multiple range images</a:t>
            </a:r>
            <a:br>
              <a:rPr lang="en-US" sz="2800" dirty="0"/>
            </a:br>
            <a:endParaRPr lang="en-US" sz="2800" dirty="0"/>
          </a:p>
          <a:p>
            <a:pPr algn="ctr"/>
            <a:r>
              <a:rPr lang="en-US" sz="2800" dirty="0"/>
              <a:t>… which brings us to </a:t>
            </a:r>
            <a:r>
              <a:rPr lang="en-US" sz="2800" i="1" dirty="0"/>
              <a:t>multi-view stereo</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dirty="0"/>
              <a:t>History: Stereograms</a:t>
            </a:r>
          </a:p>
        </p:txBody>
      </p:sp>
      <p:sp>
        <p:nvSpPr>
          <p:cNvPr id="15363" name="Rectangle 3"/>
          <p:cNvSpPr>
            <a:spLocks noGrp="1" noChangeArrowheads="1"/>
          </p:cNvSpPr>
          <p:nvPr>
            <p:ph type="body" idx="1"/>
          </p:nvPr>
        </p:nvSpPr>
        <p:spPr/>
        <p:txBody>
          <a:bodyPr/>
          <a:lstStyle/>
          <a:p>
            <a:pPr>
              <a:buFontTx/>
              <a:buChar char="•"/>
            </a:pPr>
            <a:r>
              <a:rPr lang="en-US" sz="2800" dirty="0"/>
              <a:t>Humans can fuse pairs of images to get a sensation of depth</a:t>
            </a:r>
          </a:p>
        </p:txBody>
      </p:sp>
      <p:pic>
        <p:nvPicPr>
          <p:cNvPr id="15364" name="Picture 4"/>
          <p:cNvPicPr>
            <a:picLocks noChangeAspect="1" noChangeArrowheads="1"/>
          </p:cNvPicPr>
          <p:nvPr/>
        </p:nvPicPr>
        <p:blipFill>
          <a:blip r:embed="rId3" cstate="print"/>
          <a:srcRect/>
          <a:stretch>
            <a:fillRect/>
          </a:stretch>
        </p:blipFill>
        <p:spPr bwMode="auto">
          <a:xfrm>
            <a:off x="2256154" y="1534809"/>
            <a:ext cx="2236469" cy="1886391"/>
          </a:xfrm>
          <a:prstGeom prst="rect">
            <a:avLst/>
          </a:prstGeom>
          <a:noFill/>
          <a:ln w="9525">
            <a:noFill/>
            <a:miter lim="800000"/>
            <a:headEnd/>
            <a:tailEnd/>
          </a:ln>
        </p:spPr>
      </p:pic>
      <p:pic>
        <p:nvPicPr>
          <p:cNvPr id="15365" name="Picture 5"/>
          <p:cNvPicPr>
            <a:picLocks noChangeAspect="1" noChangeArrowheads="1"/>
          </p:cNvPicPr>
          <p:nvPr/>
        </p:nvPicPr>
        <p:blipFill>
          <a:blip r:embed="rId4" cstate="print"/>
          <a:srcRect l="31355"/>
          <a:stretch>
            <a:fillRect/>
          </a:stretch>
        </p:blipFill>
        <p:spPr bwMode="auto">
          <a:xfrm>
            <a:off x="899318" y="3457031"/>
            <a:ext cx="5091113" cy="2466975"/>
          </a:xfrm>
          <a:prstGeom prst="rect">
            <a:avLst/>
          </a:prstGeom>
          <a:noFill/>
          <a:ln w="9525">
            <a:noFill/>
            <a:miter lim="800000"/>
            <a:headEnd/>
            <a:tailEnd/>
          </a:ln>
        </p:spPr>
      </p:pic>
      <p:sp>
        <p:nvSpPr>
          <p:cNvPr id="15366" name="Rectangle 6"/>
          <p:cNvSpPr>
            <a:spLocks noChangeArrowheads="1"/>
          </p:cNvSpPr>
          <p:nvPr/>
        </p:nvSpPr>
        <p:spPr bwMode="auto">
          <a:xfrm>
            <a:off x="488950" y="5928002"/>
            <a:ext cx="5911850" cy="366713"/>
          </a:xfrm>
          <a:prstGeom prst="rect">
            <a:avLst/>
          </a:prstGeom>
          <a:noFill/>
          <a:ln w="9525">
            <a:noFill/>
            <a:miter lim="800000"/>
            <a:headEnd/>
            <a:tailEnd/>
          </a:ln>
        </p:spPr>
        <p:txBody>
          <a:bodyPr wrap="none">
            <a:spAutoFit/>
          </a:bodyPr>
          <a:lstStyle/>
          <a:p>
            <a:r>
              <a:rPr lang="en-US" sz="1800" dirty="0"/>
              <a:t>Stereograms: Invented by Sir Charles Wheatstone, 1838</a:t>
            </a:r>
          </a:p>
        </p:txBody>
      </p:sp>
      <p:sp>
        <p:nvSpPr>
          <p:cNvPr id="2" name="Rectangle 1">
            <a:extLst>
              <a:ext uri="{FF2B5EF4-FFF2-40B4-BE49-F238E27FC236}">
                <a16:creationId xmlns:a16="http://schemas.microsoft.com/office/drawing/2014/main" id="{1EC86501-D465-1C4D-A9F2-DAB2E93C1D67}"/>
              </a:ext>
            </a:extLst>
          </p:cNvPr>
          <p:cNvSpPr/>
          <p:nvPr/>
        </p:nvSpPr>
        <p:spPr>
          <a:xfrm>
            <a:off x="4293869" y="6488668"/>
            <a:ext cx="4339650" cy="369332"/>
          </a:xfrm>
          <a:prstGeom prst="rect">
            <a:avLst/>
          </a:prstGeom>
        </p:spPr>
        <p:txBody>
          <a:bodyPr wrap="none">
            <a:spAutoFit/>
          </a:bodyPr>
          <a:lstStyle/>
          <a:p>
            <a:r>
              <a:rPr lang="en-US" sz="1800" dirty="0">
                <a:hlinkClick r:id="rId5"/>
              </a:rPr>
              <a:t>https://</a:t>
            </a:r>
            <a:r>
              <a:rPr lang="en-US" sz="1800" dirty="0" err="1">
                <a:hlinkClick r:id="rId5"/>
              </a:rPr>
              <a:t>en.wikipedia.org</a:t>
            </a:r>
            <a:r>
              <a:rPr lang="en-US" sz="1800" dirty="0">
                <a:hlinkClick r:id="rId5"/>
              </a:rPr>
              <a:t>/wiki/Stereoscopy</a:t>
            </a:r>
            <a:endParaRPr lang="en-US" sz="1800" dirty="0"/>
          </a:p>
        </p:txBody>
      </p:sp>
      <p:pic>
        <p:nvPicPr>
          <p:cNvPr id="8" name="Picture 5" descr="KU46138small_st">
            <a:extLst>
              <a:ext uri="{FF2B5EF4-FFF2-40B4-BE49-F238E27FC236}">
                <a16:creationId xmlns:a16="http://schemas.microsoft.com/office/drawing/2014/main" id="{7DEE12E6-B188-4F49-A747-F20646907E1F}"/>
              </a:ext>
            </a:extLst>
          </p:cNvPr>
          <p:cNvPicPr>
            <a:picLocks noChangeAspect="1" noChangeArrowheads="1"/>
          </p:cNvPicPr>
          <p:nvPr/>
        </p:nvPicPr>
        <p:blipFill rotWithShape="1">
          <a:blip r:embed="rId6" cstate="print"/>
          <a:srcRect b="16548"/>
          <a:stretch/>
        </p:blipFill>
        <p:spPr bwMode="auto">
          <a:xfrm>
            <a:off x="7516717" y="2738071"/>
            <a:ext cx="3227483" cy="3151645"/>
          </a:xfrm>
          <a:prstGeom prst="rect">
            <a:avLst/>
          </a:prstGeom>
          <a:noFill/>
          <a:ln w="9525">
            <a:noFill/>
            <a:miter lim="800000"/>
            <a:headEnd/>
            <a:tailEnd/>
          </a:ln>
        </p:spPr>
      </p:pic>
      <p:pic>
        <p:nvPicPr>
          <p:cNvPr id="9" name="Picture 8">
            <a:extLst>
              <a:ext uri="{FF2B5EF4-FFF2-40B4-BE49-F238E27FC236}">
                <a16:creationId xmlns:a16="http://schemas.microsoft.com/office/drawing/2014/main" id="{C55E80D2-104E-2248-94C5-E50B517C7D79}"/>
              </a:ext>
            </a:extLst>
          </p:cNvPr>
          <p:cNvPicPr>
            <a:picLocks noChangeAspect="1"/>
          </p:cNvPicPr>
          <p:nvPr/>
        </p:nvPicPr>
        <p:blipFill rotWithShape="1">
          <a:blip r:embed="rId7"/>
          <a:srcRect t="28320" b="27915"/>
          <a:stretch/>
        </p:blipFill>
        <p:spPr>
          <a:xfrm>
            <a:off x="7790493" y="1468209"/>
            <a:ext cx="2679930" cy="1172885"/>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XPOINTINIT" val=""/>
  <p:tag name="USEAMSFONTS" val="True"/>
  <p:tag name="EMBEDFONTS" val="False"/>
  <p:tag name="USEBOLDAMS" val="False"/>
  <p:tag name="DEFAULTDISPLAYSOURCE" val="\documentclass[12pt]{article}\pagestyle{empty}&#10;\begin{document}&#10;\end{document}&#10;"/>
  <p:tag name="TEX2PS" val="latex $(base).tex; dvips -D $(res) -E -o $(base).ps $(base).dvi"/>
  <p:tag name="EXTERNALEDITCOMMAND" val="notepad %"/>
  <p:tag name="GHOSTSCRIPTCOMMAND" val="gswin32c"/>
  <p:tag name="DEFAULTBITMAP" val="pngmono"/>
  <p:tag name="DEFAULTBLEND" val="False"/>
  <p:tag name="DEFAULTTRANSPARENT" val="False"/>
  <p:tag name="DEFAULTWORKAROUNDTRANSPARENCYBUG" val="False"/>
  <p:tag name="DEFAULTRESOLUTION" val="1200"/>
  <p:tag name="DEFAULTMAGNIFICATION" val="1.5"/>
  <p:tag name="DEFAULTFONTSIZE" val="8"/>
  <p:tag name="DEFAULTWIDTH" val="348"/>
  <p:tag name="DEFAULTHEIGHT" val="272"/>
</p:tagLst>
</file>

<file path=ppt/theme/theme1.xml><?xml version="1.0" encoding="utf-8"?>
<a:theme xmlns:a="http://schemas.openxmlformats.org/drawingml/2006/main" name="mosaic">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mosa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mosai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sai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sai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sai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sai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sai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sai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D:\seitz\class\490CV\lectures\mosaic.ppt</Template>
  <TotalTime>42802</TotalTime>
  <Words>2534</Words>
  <Application>Microsoft Macintosh PowerPoint</Application>
  <PresentationFormat>Widescreen</PresentationFormat>
  <Paragraphs>460</Paragraphs>
  <Slides>86</Slides>
  <Notes>44</Notes>
  <HiddenSlides>11</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4</vt:i4>
      </vt:variant>
      <vt:variant>
        <vt:lpstr>Slide Titles</vt:lpstr>
      </vt:variant>
      <vt:variant>
        <vt:i4>86</vt:i4>
      </vt:variant>
    </vt:vector>
  </HeadingPairs>
  <TitlesOfParts>
    <vt:vector size="96" baseType="lpstr">
      <vt:lpstr>Arial</vt:lpstr>
      <vt:lpstr>Cambria Math</vt:lpstr>
      <vt:lpstr>Symbol</vt:lpstr>
      <vt:lpstr>Tahoma</vt:lpstr>
      <vt:lpstr>Times New Roman</vt:lpstr>
      <vt:lpstr>mosaic</vt:lpstr>
      <vt:lpstr>Image</vt:lpstr>
      <vt:lpstr>Image File</vt:lpstr>
      <vt:lpstr>Equation</vt:lpstr>
      <vt:lpstr>Photo Editor Photo</vt:lpstr>
      <vt:lpstr>Two-View Stereo</vt:lpstr>
      <vt:lpstr>Problem formulation</vt:lpstr>
      <vt:lpstr>Outline</vt:lpstr>
      <vt:lpstr>Stereo vision and perception of depth</vt:lpstr>
      <vt:lpstr>PowerPoint Presentation</vt:lpstr>
      <vt:lpstr>PowerPoint Presentation</vt:lpstr>
      <vt:lpstr>PowerPoint Presentation</vt:lpstr>
      <vt:lpstr>History: Triangulation</vt:lpstr>
      <vt:lpstr>History: Stereograms</vt:lpstr>
      <vt:lpstr>PowerPoint Presentation</vt:lpstr>
      <vt:lpstr>History: Random dot stereograms</vt:lpstr>
      <vt:lpstr>History: Random dot stereograms</vt:lpstr>
      <vt:lpstr>Autostereograms</vt:lpstr>
      <vt:lpstr>Autostereograms</vt:lpstr>
      <vt:lpstr>Outline</vt:lpstr>
      <vt:lpstr>Problem formulation</vt:lpstr>
      <vt:lpstr>Basic stereo matching algorithm</vt:lpstr>
      <vt:lpstr>Parallel images</vt:lpstr>
      <vt:lpstr>Essential matrix for parallel images</vt:lpstr>
      <vt:lpstr>Stereo image rectification</vt:lpstr>
      <vt:lpstr>Stereo image rectification</vt:lpstr>
      <vt:lpstr>Stereo image rectification</vt:lpstr>
      <vt:lpstr>Stereo image rectification</vt:lpstr>
      <vt:lpstr>Another rectification example</vt:lpstr>
      <vt:lpstr>Basic stereo matching algorithm</vt:lpstr>
      <vt:lpstr>Two cameras view a point…</vt:lpstr>
      <vt:lpstr>Two cameras view a point…</vt:lpstr>
      <vt:lpstr>Depth from disparity</vt:lpstr>
      <vt:lpstr>Depth from disparity</vt:lpstr>
      <vt:lpstr>Effect of baseline on stereo results</vt:lpstr>
      <vt:lpstr>Basic stereo matching algorithm</vt:lpstr>
      <vt:lpstr>Some points don’t have matches - I</vt:lpstr>
      <vt:lpstr>Some points don’t have matches - II</vt:lpstr>
      <vt:lpstr>Outline</vt:lpstr>
      <vt:lpstr>Correspondence search</vt:lpstr>
      <vt:lpstr>Correspondence search</vt:lpstr>
      <vt:lpstr>Correspondence search</vt:lpstr>
      <vt:lpstr>Effect of window size on correspondence search</vt:lpstr>
      <vt:lpstr>Where will basic window search fail?</vt:lpstr>
      <vt:lpstr>Example: Textured neighborhood</vt:lpstr>
      <vt:lpstr>Example: Textured neighborhood</vt:lpstr>
      <vt:lpstr>Example: Smooth neighborhood</vt:lpstr>
      <vt:lpstr>Example: Smooth neighborhood</vt:lpstr>
      <vt:lpstr>Example: Edge (occlusion)</vt:lpstr>
      <vt:lpstr>Example: Edge (occlusion)</vt:lpstr>
      <vt:lpstr>Example: Edge (occlusion)</vt:lpstr>
      <vt:lpstr>Example: Specular highlight</vt:lpstr>
      <vt:lpstr>Example: Specular highlight</vt:lpstr>
      <vt:lpstr>More interesting matching costs</vt:lpstr>
      <vt:lpstr>Dealing with Da Vinci</vt:lpstr>
      <vt:lpstr>Outline</vt:lpstr>
      <vt:lpstr>Stereo as optimization with non-local constraints </vt:lpstr>
      <vt:lpstr>Non-local constraint: Uniqueness</vt:lpstr>
      <vt:lpstr>Non-local constraint: Uniqueness</vt:lpstr>
      <vt:lpstr>Non-local constraint: Ordering</vt:lpstr>
      <vt:lpstr>Non-local constraint: Ordering</vt:lpstr>
      <vt:lpstr>Non-local constraint: Smoothness</vt:lpstr>
      <vt:lpstr>Scanline stereo by dynamic programming</vt:lpstr>
      <vt:lpstr>Scanline stereo by dynamic programming</vt:lpstr>
      <vt:lpstr>Scanline stereo by dynamic programming</vt:lpstr>
      <vt:lpstr>Stereo as an optimization problem</vt:lpstr>
      <vt:lpstr>Stereo as an optimization problem</vt:lpstr>
      <vt:lpstr>Stereo as an optimization problem (sketch)</vt:lpstr>
      <vt:lpstr>Stereo as an optimization problem (sketch)</vt:lpstr>
      <vt:lpstr>Stereo as an optimization problem (sketch)</vt:lpstr>
      <vt:lpstr>Stereo as an optimization problem (sketch)</vt:lpstr>
      <vt:lpstr>Stereo matching as global optimization</vt:lpstr>
      <vt:lpstr>Stereo matching with deep networks</vt:lpstr>
      <vt:lpstr>Self-supervised depth estimation</vt:lpstr>
      <vt:lpstr>Stereo datasets</vt:lpstr>
      <vt:lpstr>Outline</vt:lpstr>
      <vt:lpstr>Active stereo with structured light</vt:lpstr>
      <vt:lpstr>Active stereo with structured light</vt:lpstr>
      <vt:lpstr>Active stereo with structured light</vt:lpstr>
      <vt:lpstr>Kinect: Structured infrared light</vt:lpstr>
      <vt:lpstr>Example: Book vs. No Book</vt:lpstr>
      <vt:lpstr>Example: Book vs. No Book</vt:lpstr>
      <vt:lpstr>Apple TrueDepth</vt:lpstr>
      <vt:lpstr>Laser scanning</vt:lpstr>
      <vt:lpstr>Laser scanned models</vt:lpstr>
      <vt:lpstr>Laser scanned models</vt:lpstr>
      <vt:lpstr>Laser scanned models</vt:lpstr>
      <vt:lpstr>Laser scanned models</vt:lpstr>
      <vt:lpstr>Laser scanned models</vt:lpstr>
      <vt:lpstr>Aligning range images</vt:lpstr>
      <vt:lpstr>Aligning range images</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 Vision:  Stereo</dc:title>
  <dc:creator>Steve Seitz</dc:creator>
  <cp:lastModifiedBy>Forsyth, David Alexander</cp:lastModifiedBy>
  <cp:revision>821</cp:revision>
  <cp:lastPrinted>2025-11-12T15:28:51Z</cp:lastPrinted>
  <dcterms:created xsi:type="dcterms:W3CDTF">1998-05-10T17:20:27Z</dcterms:created>
  <dcterms:modified xsi:type="dcterms:W3CDTF">2025-11-12T15:35:43Z</dcterms:modified>
</cp:coreProperties>
</file>