
<file path=[Content_Types].xml><?xml version="1.0" encoding="utf-8"?>
<Types xmlns="http://schemas.openxmlformats.org/package/2006/content-types">
  <Default Extension="bin" ContentType="application/vnd.openxmlformats-officedocument.oleObject"/>
  <Default Extension="jpeg" ContentType="image/jpeg"/>
  <Default Extension="mov" ContentType="video/quicktime"/>
  <Default Extension="mp4" ContentType="video/mp4"/>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1"/>
  </p:sldMasterIdLst>
  <p:notesMasterIdLst>
    <p:notesMasterId r:id="rId64"/>
  </p:notesMasterIdLst>
  <p:handoutMasterIdLst>
    <p:handoutMasterId r:id="rId65"/>
  </p:handoutMasterIdLst>
  <p:sldIdLst>
    <p:sldId id="472" r:id="rId2"/>
    <p:sldId id="1079" r:id="rId3"/>
    <p:sldId id="516" r:id="rId4"/>
    <p:sldId id="535" r:id="rId5"/>
    <p:sldId id="1196" r:id="rId6"/>
    <p:sldId id="1078" r:id="rId7"/>
    <p:sldId id="1075" r:id="rId8"/>
    <p:sldId id="1077" r:id="rId9"/>
    <p:sldId id="1183" r:id="rId10"/>
    <p:sldId id="529" r:id="rId11"/>
    <p:sldId id="532" r:id="rId12"/>
    <p:sldId id="530" r:id="rId13"/>
    <p:sldId id="531" r:id="rId14"/>
    <p:sldId id="1083" r:id="rId15"/>
    <p:sldId id="1096" r:id="rId16"/>
    <p:sldId id="1097" r:id="rId17"/>
    <p:sldId id="1099" r:id="rId18"/>
    <p:sldId id="1100" r:id="rId19"/>
    <p:sldId id="1113" r:id="rId20"/>
    <p:sldId id="1105" r:id="rId21"/>
    <p:sldId id="1106" r:id="rId22"/>
    <p:sldId id="1101" r:id="rId23"/>
    <p:sldId id="1193" r:id="rId24"/>
    <p:sldId id="1194" r:id="rId25"/>
    <p:sldId id="1186" r:id="rId26"/>
    <p:sldId id="1191" r:id="rId27"/>
    <p:sldId id="1187" r:id="rId28"/>
    <p:sldId id="1188" r:id="rId29"/>
    <p:sldId id="1189" r:id="rId30"/>
    <p:sldId id="1190" r:id="rId31"/>
    <p:sldId id="1192" r:id="rId32"/>
    <p:sldId id="1204" r:id="rId33"/>
    <p:sldId id="537" r:id="rId34"/>
    <p:sldId id="538" r:id="rId35"/>
    <p:sldId id="1201" r:id="rId36"/>
    <p:sldId id="1202" r:id="rId37"/>
    <p:sldId id="1203" r:id="rId38"/>
    <p:sldId id="1109" r:id="rId39"/>
    <p:sldId id="1110" r:id="rId40"/>
    <p:sldId id="518" r:id="rId41"/>
    <p:sldId id="1200" r:id="rId42"/>
    <p:sldId id="520" r:id="rId43"/>
    <p:sldId id="522" r:id="rId44"/>
    <p:sldId id="1197" r:id="rId45"/>
    <p:sldId id="419" r:id="rId46"/>
    <p:sldId id="514" r:id="rId47"/>
    <p:sldId id="543" r:id="rId48"/>
    <p:sldId id="539" r:id="rId49"/>
    <p:sldId id="540" r:id="rId50"/>
    <p:sldId id="541" r:id="rId51"/>
    <p:sldId id="550" r:id="rId52"/>
    <p:sldId id="1112" r:id="rId53"/>
    <p:sldId id="1111" r:id="rId54"/>
    <p:sldId id="517" r:id="rId55"/>
    <p:sldId id="547" r:id="rId56"/>
    <p:sldId id="548" r:id="rId57"/>
    <p:sldId id="1199" r:id="rId58"/>
    <p:sldId id="1198" r:id="rId59"/>
    <p:sldId id="549" r:id="rId60"/>
    <p:sldId id="1184" r:id="rId61"/>
    <p:sldId id="1185" r:id="rId62"/>
    <p:sldId id="1195" r:id="rId63"/>
  </p:sldIdLst>
  <p:sldSz cx="12192000" cy="6858000"/>
  <p:notesSz cx="7315200" cy="9601200"/>
  <p:custDataLst>
    <p:tags r:id="rId66"/>
  </p:custDataLst>
  <p:defaultTex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a:srgbClr val="FF6D00"/>
    <a:srgbClr val="009900"/>
    <a:srgbClr val="FF9300"/>
    <a:srgbClr val="33CC33"/>
    <a:srgbClr val="FF40FF"/>
    <a:srgbClr val="FF9900"/>
    <a:srgbClr val="DDDDDD"/>
    <a:srgbClr val="FF00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862" autoAdjust="0"/>
    <p:restoredTop sz="90952" autoAdjust="0"/>
  </p:normalViewPr>
  <p:slideViewPr>
    <p:cSldViewPr>
      <p:cViewPr varScale="1">
        <p:scale>
          <a:sx n="116" d="100"/>
          <a:sy n="116" d="100"/>
        </p:scale>
        <p:origin x="1576" y="18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31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gs" Target="tags/tag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3165475" cy="477838"/>
          </a:xfrm>
          <a:prstGeom prst="rect">
            <a:avLst/>
          </a:prstGeom>
          <a:noFill/>
          <a:ln w="9525">
            <a:noFill/>
            <a:miter lim="800000"/>
            <a:headEnd/>
            <a:tailEnd/>
          </a:ln>
          <a:effectLst/>
        </p:spPr>
        <p:txBody>
          <a:bodyPr vert="horz" wrap="square" lIns="95323" tIns="47661" rIns="95323" bIns="47661" numCol="1" anchor="t" anchorCtr="0" compatLnSpc="1">
            <a:prstTxWarp prst="textNoShape">
              <a:avLst/>
            </a:prstTxWarp>
          </a:bodyPr>
          <a:lstStyle>
            <a:lvl1pPr defTabSz="954088">
              <a:defRPr sz="1200">
                <a:latin typeface="Times New Roman" pitchFamily="18" charset="0"/>
              </a:defRPr>
            </a:lvl1pPr>
          </a:lstStyle>
          <a:p>
            <a:pPr>
              <a:defRPr/>
            </a:pPr>
            <a:endParaRPr lang="en-US"/>
          </a:p>
        </p:txBody>
      </p:sp>
      <p:sp>
        <p:nvSpPr>
          <p:cNvPr id="64515" name="Rectangle 3"/>
          <p:cNvSpPr>
            <a:spLocks noGrp="1" noChangeArrowheads="1"/>
          </p:cNvSpPr>
          <p:nvPr>
            <p:ph type="dt" sz="quarter" idx="1"/>
          </p:nvPr>
        </p:nvSpPr>
        <p:spPr bwMode="auto">
          <a:xfrm>
            <a:off x="4117975" y="0"/>
            <a:ext cx="3165475" cy="477838"/>
          </a:xfrm>
          <a:prstGeom prst="rect">
            <a:avLst/>
          </a:prstGeom>
          <a:noFill/>
          <a:ln w="9525">
            <a:noFill/>
            <a:miter lim="800000"/>
            <a:headEnd/>
            <a:tailEnd/>
          </a:ln>
          <a:effectLst/>
        </p:spPr>
        <p:txBody>
          <a:bodyPr vert="horz" wrap="square" lIns="95323" tIns="47661" rIns="95323" bIns="47661" numCol="1" anchor="t" anchorCtr="0" compatLnSpc="1">
            <a:prstTxWarp prst="textNoShape">
              <a:avLst/>
            </a:prstTxWarp>
          </a:bodyPr>
          <a:lstStyle>
            <a:lvl1pPr algn="r" defTabSz="954088">
              <a:defRPr sz="1200">
                <a:latin typeface="Times New Roman" pitchFamily="18" charset="0"/>
              </a:defRPr>
            </a:lvl1pPr>
          </a:lstStyle>
          <a:p>
            <a:pPr>
              <a:defRPr/>
            </a:pPr>
            <a:endParaRPr lang="en-US"/>
          </a:p>
        </p:txBody>
      </p:sp>
      <p:sp>
        <p:nvSpPr>
          <p:cNvPr id="64516" name="Rectangle 4"/>
          <p:cNvSpPr>
            <a:spLocks noGrp="1" noChangeArrowheads="1"/>
          </p:cNvSpPr>
          <p:nvPr>
            <p:ph type="ftr" sz="quarter" idx="2"/>
          </p:nvPr>
        </p:nvSpPr>
        <p:spPr bwMode="auto">
          <a:xfrm>
            <a:off x="0" y="9159875"/>
            <a:ext cx="3165475" cy="477838"/>
          </a:xfrm>
          <a:prstGeom prst="rect">
            <a:avLst/>
          </a:prstGeom>
          <a:noFill/>
          <a:ln w="9525">
            <a:noFill/>
            <a:miter lim="800000"/>
            <a:headEnd/>
            <a:tailEnd/>
          </a:ln>
          <a:effectLst/>
        </p:spPr>
        <p:txBody>
          <a:bodyPr vert="horz" wrap="square" lIns="95323" tIns="47661" rIns="95323" bIns="47661" numCol="1" anchor="b" anchorCtr="0" compatLnSpc="1">
            <a:prstTxWarp prst="textNoShape">
              <a:avLst/>
            </a:prstTxWarp>
          </a:bodyPr>
          <a:lstStyle>
            <a:lvl1pPr defTabSz="954088">
              <a:defRPr sz="1200">
                <a:latin typeface="Times New Roman" pitchFamily="18" charset="0"/>
              </a:defRPr>
            </a:lvl1pPr>
          </a:lstStyle>
          <a:p>
            <a:pPr>
              <a:defRPr/>
            </a:pPr>
            <a:endParaRPr lang="en-US"/>
          </a:p>
        </p:txBody>
      </p:sp>
      <p:sp>
        <p:nvSpPr>
          <p:cNvPr id="64517" name="Rectangle 5"/>
          <p:cNvSpPr>
            <a:spLocks noGrp="1" noChangeArrowheads="1"/>
          </p:cNvSpPr>
          <p:nvPr>
            <p:ph type="sldNum" sz="quarter" idx="3"/>
          </p:nvPr>
        </p:nvSpPr>
        <p:spPr bwMode="auto">
          <a:xfrm>
            <a:off x="4117975" y="9159875"/>
            <a:ext cx="3165475" cy="477838"/>
          </a:xfrm>
          <a:prstGeom prst="rect">
            <a:avLst/>
          </a:prstGeom>
          <a:noFill/>
          <a:ln w="9525">
            <a:noFill/>
            <a:miter lim="800000"/>
            <a:headEnd/>
            <a:tailEnd/>
          </a:ln>
          <a:effectLst/>
        </p:spPr>
        <p:txBody>
          <a:bodyPr vert="horz" wrap="square" lIns="95323" tIns="47661" rIns="95323" bIns="47661" numCol="1" anchor="b" anchorCtr="0" compatLnSpc="1">
            <a:prstTxWarp prst="textNoShape">
              <a:avLst/>
            </a:prstTxWarp>
          </a:bodyPr>
          <a:lstStyle>
            <a:lvl1pPr algn="r" defTabSz="954088">
              <a:defRPr sz="1200">
                <a:latin typeface="Times New Roman" pitchFamily="18" charset="0"/>
              </a:defRPr>
            </a:lvl1pPr>
          </a:lstStyle>
          <a:p>
            <a:pPr>
              <a:defRPr/>
            </a:pPr>
            <a:fld id="{9D52DAF9-3392-4CBD-B3A4-0DB0F924EC48}" type="slidenum">
              <a:rPr lang="en-US"/>
              <a:pPr>
                <a:defRPr/>
              </a:pPr>
              <a:t>‹#›</a:t>
            </a:fld>
            <a:endParaRPr lang="en-US"/>
          </a:p>
        </p:txBody>
      </p:sp>
    </p:spTree>
    <p:extLst>
      <p:ext uri="{BB962C8B-B14F-4D97-AF65-F5344CB8AC3E}">
        <p14:creationId xmlns:p14="http://schemas.microsoft.com/office/powerpoint/2010/main" val="31426204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1026"/>
          <p:cNvSpPr>
            <a:spLocks noGrp="1" noChangeArrowheads="1"/>
          </p:cNvSpPr>
          <p:nvPr>
            <p:ph type="hdr" sz="quarter"/>
          </p:nvPr>
        </p:nvSpPr>
        <p:spPr bwMode="auto">
          <a:xfrm>
            <a:off x="0" y="0"/>
            <a:ext cx="3165475" cy="477838"/>
          </a:xfrm>
          <a:prstGeom prst="rect">
            <a:avLst/>
          </a:prstGeom>
          <a:noFill/>
          <a:ln w="9525">
            <a:noFill/>
            <a:miter lim="800000"/>
            <a:headEnd/>
            <a:tailEnd/>
          </a:ln>
          <a:effectLst/>
        </p:spPr>
        <p:txBody>
          <a:bodyPr vert="horz" wrap="square" lIns="95323" tIns="47661" rIns="95323" bIns="47661" numCol="1" anchor="t" anchorCtr="0" compatLnSpc="1">
            <a:prstTxWarp prst="textNoShape">
              <a:avLst/>
            </a:prstTxWarp>
          </a:bodyPr>
          <a:lstStyle>
            <a:lvl1pPr defTabSz="954088">
              <a:defRPr sz="1200">
                <a:latin typeface="Times New Roman" pitchFamily="18" charset="0"/>
              </a:defRPr>
            </a:lvl1pPr>
          </a:lstStyle>
          <a:p>
            <a:pPr>
              <a:defRPr/>
            </a:pPr>
            <a:endParaRPr lang="en-US"/>
          </a:p>
        </p:txBody>
      </p:sp>
      <p:sp>
        <p:nvSpPr>
          <p:cNvPr id="81923" name="Rectangle 1027"/>
          <p:cNvSpPr>
            <a:spLocks noGrp="1" noChangeArrowheads="1"/>
          </p:cNvSpPr>
          <p:nvPr>
            <p:ph type="dt" idx="1"/>
          </p:nvPr>
        </p:nvSpPr>
        <p:spPr bwMode="auto">
          <a:xfrm>
            <a:off x="4117975" y="0"/>
            <a:ext cx="3165475" cy="477838"/>
          </a:xfrm>
          <a:prstGeom prst="rect">
            <a:avLst/>
          </a:prstGeom>
          <a:noFill/>
          <a:ln w="9525">
            <a:noFill/>
            <a:miter lim="800000"/>
            <a:headEnd/>
            <a:tailEnd/>
          </a:ln>
          <a:effectLst/>
        </p:spPr>
        <p:txBody>
          <a:bodyPr vert="horz" wrap="square" lIns="95323" tIns="47661" rIns="95323" bIns="47661" numCol="1" anchor="t" anchorCtr="0" compatLnSpc="1">
            <a:prstTxWarp prst="textNoShape">
              <a:avLst/>
            </a:prstTxWarp>
          </a:bodyPr>
          <a:lstStyle>
            <a:lvl1pPr algn="r" defTabSz="954088">
              <a:defRPr sz="1200">
                <a:latin typeface="Times New Roman" pitchFamily="18" charset="0"/>
              </a:defRPr>
            </a:lvl1pPr>
          </a:lstStyle>
          <a:p>
            <a:pPr>
              <a:defRPr/>
            </a:pPr>
            <a:endParaRPr lang="en-US"/>
          </a:p>
        </p:txBody>
      </p:sp>
      <p:sp>
        <p:nvSpPr>
          <p:cNvPr id="49156" name="Rectangle 1028"/>
          <p:cNvSpPr>
            <a:spLocks noGrp="1" noRot="1" noChangeAspect="1" noChangeArrowheads="1" noTextEdit="1"/>
          </p:cNvSpPr>
          <p:nvPr>
            <p:ph type="sldImg" idx="2"/>
          </p:nvPr>
        </p:nvSpPr>
        <p:spPr bwMode="auto">
          <a:xfrm>
            <a:off x="457200" y="717550"/>
            <a:ext cx="6370638" cy="3584575"/>
          </a:xfrm>
          <a:prstGeom prst="rect">
            <a:avLst/>
          </a:prstGeom>
          <a:noFill/>
          <a:ln w="9525">
            <a:solidFill>
              <a:srgbClr val="000000"/>
            </a:solidFill>
            <a:miter lim="800000"/>
            <a:headEnd/>
            <a:tailEnd/>
          </a:ln>
        </p:spPr>
      </p:sp>
      <p:sp>
        <p:nvSpPr>
          <p:cNvPr id="81925" name="Rectangle 1029"/>
          <p:cNvSpPr>
            <a:spLocks noGrp="1" noChangeArrowheads="1"/>
          </p:cNvSpPr>
          <p:nvPr>
            <p:ph type="body" sz="quarter" idx="3"/>
          </p:nvPr>
        </p:nvSpPr>
        <p:spPr bwMode="auto">
          <a:xfrm>
            <a:off x="949325" y="4540250"/>
            <a:ext cx="5384800" cy="4379913"/>
          </a:xfrm>
          <a:prstGeom prst="rect">
            <a:avLst/>
          </a:prstGeom>
          <a:noFill/>
          <a:ln w="9525">
            <a:noFill/>
            <a:miter lim="800000"/>
            <a:headEnd/>
            <a:tailEnd/>
          </a:ln>
          <a:effectLst/>
        </p:spPr>
        <p:txBody>
          <a:bodyPr vert="horz" wrap="square" lIns="95323" tIns="47661" rIns="95323" bIns="4766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1926" name="Rectangle 1030"/>
          <p:cNvSpPr>
            <a:spLocks noGrp="1" noChangeArrowheads="1"/>
          </p:cNvSpPr>
          <p:nvPr>
            <p:ph type="ftr" sz="quarter" idx="4"/>
          </p:nvPr>
        </p:nvSpPr>
        <p:spPr bwMode="auto">
          <a:xfrm>
            <a:off x="0" y="9159875"/>
            <a:ext cx="3165475" cy="477838"/>
          </a:xfrm>
          <a:prstGeom prst="rect">
            <a:avLst/>
          </a:prstGeom>
          <a:noFill/>
          <a:ln w="9525">
            <a:noFill/>
            <a:miter lim="800000"/>
            <a:headEnd/>
            <a:tailEnd/>
          </a:ln>
          <a:effectLst/>
        </p:spPr>
        <p:txBody>
          <a:bodyPr vert="horz" wrap="square" lIns="95323" tIns="47661" rIns="95323" bIns="47661" numCol="1" anchor="b" anchorCtr="0" compatLnSpc="1">
            <a:prstTxWarp prst="textNoShape">
              <a:avLst/>
            </a:prstTxWarp>
          </a:bodyPr>
          <a:lstStyle>
            <a:lvl1pPr defTabSz="954088">
              <a:defRPr sz="1200">
                <a:latin typeface="Times New Roman" pitchFamily="18" charset="0"/>
              </a:defRPr>
            </a:lvl1pPr>
          </a:lstStyle>
          <a:p>
            <a:pPr>
              <a:defRPr/>
            </a:pPr>
            <a:endParaRPr lang="en-US"/>
          </a:p>
        </p:txBody>
      </p:sp>
      <p:sp>
        <p:nvSpPr>
          <p:cNvPr id="81927" name="Rectangle 1031"/>
          <p:cNvSpPr>
            <a:spLocks noGrp="1" noChangeArrowheads="1"/>
          </p:cNvSpPr>
          <p:nvPr>
            <p:ph type="sldNum" sz="quarter" idx="5"/>
          </p:nvPr>
        </p:nvSpPr>
        <p:spPr bwMode="auto">
          <a:xfrm>
            <a:off x="4117975" y="9159875"/>
            <a:ext cx="3165475" cy="477838"/>
          </a:xfrm>
          <a:prstGeom prst="rect">
            <a:avLst/>
          </a:prstGeom>
          <a:noFill/>
          <a:ln w="9525">
            <a:noFill/>
            <a:miter lim="800000"/>
            <a:headEnd/>
            <a:tailEnd/>
          </a:ln>
          <a:effectLst/>
        </p:spPr>
        <p:txBody>
          <a:bodyPr vert="horz" wrap="square" lIns="95323" tIns="47661" rIns="95323" bIns="47661" numCol="1" anchor="b" anchorCtr="0" compatLnSpc="1">
            <a:prstTxWarp prst="textNoShape">
              <a:avLst/>
            </a:prstTxWarp>
          </a:bodyPr>
          <a:lstStyle>
            <a:lvl1pPr algn="r" defTabSz="954088">
              <a:defRPr sz="1200">
                <a:latin typeface="Times New Roman" pitchFamily="18" charset="0"/>
              </a:defRPr>
            </a:lvl1pPr>
          </a:lstStyle>
          <a:p>
            <a:pPr>
              <a:defRPr/>
            </a:pPr>
            <a:fld id="{49586CB6-BCE0-4BF3-81E0-5BAB7ED4B523}" type="slidenum">
              <a:rPr lang="en-US"/>
              <a:pPr>
                <a:defRPr/>
              </a:pPr>
              <a:t>‹#›</a:t>
            </a:fld>
            <a:endParaRPr lang="en-US"/>
          </a:p>
        </p:txBody>
      </p:sp>
    </p:spTree>
    <p:extLst>
      <p:ext uri="{BB962C8B-B14F-4D97-AF65-F5344CB8AC3E}">
        <p14:creationId xmlns:p14="http://schemas.microsoft.com/office/powerpoint/2010/main" val="170848928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1031"/>
          <p:cNvSpPr>
            <a:spLocks noGrp="1" noChangeArrowheads="1"/>
          </p:cNvSpPr>
          <p:nvPr>
            <p:ph type="sldNum" sz="quarter" idx="5"/>
          </p:nvPr>
        </p:nvSpPr>
        <p:spPr>
          <a:noFill/>
        </p:spPr>
        <p:txBody>
          <a:bodyPr/>
          <a:lstStyle/>
          <a:p>
            <a:fld id="{267D3E6D-AB0C-431D-A1C1-8D6B83D5E66D}" type="slidenum">
              <a:rPr lang="en-US" smtClean="0"/>
              <a:pPr/>
              <a:t>1</a:t>
            </a:fld>
            <a:endParaRPr lang="en-US"/>
          </a:p>
        </p:txBody>
      </p:sp>
      <p:sp>
        <p:nvSpPr>
          <p:cNvPr id="50179" name="Rectangle 2"/>
          <p:cNvSpPr>
            <a:spLocks noGrp="1" noRot="1" noChangeAspect="1" noChangeArrowheads="1" noTextEdit="1"/>
          </p:cNvSpPr>
          <p:nvPr>
            <p:ph type="sldImg"/>
          </p:nvPr>
        </p:nvSpPr>
        <p:spPr>
          <a:xfrm>
            <a:off x="457200" y="717550"/>
            <a:ext cx="6370638" cy="3584575"/>
          </a:xfrm>
          <a:ln/>
        </p:spPr>
      </p:sp>
      <p:sp>
        <p:nvSpPr>
          <p:cNvPr id="50180"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7550"/>
            <a:ext cx="6370638" cy="3584575"/>
          </a:xfrm>
        </p:spPr>
      </p:sp>
      <p:sp>
        <p:nvSpPr>
          <p:cNvPr id="3" name="Notes Placeholder 2"/>
          <p:cNvSpPr>
            <a:spLocks noGrp="1"/>
          </p:cNvSpPr>
          <p:nvPr>
            <p:ph type="body" idx="1"/>
          </p:nvPr>
        </p:nvSpPr>
        <p:spPr/>
        <p:txBody>
          <a:bodyPr>
            <a:normAutofit/>
          </a:bodyPr>
          <a:lstStyle/>
          <a:p>
            <a:r>
              <a:rPr lang="en-US" dirty="0"/>
              <a:t>stereo is same as for video just NCC instead of SAD</a:t>
            </a:r>
          </a:p>
        </p:txBody>
      </p:sp>
      <p:sp>
        <p:nvSpPr>
          <p:cNvPr id="4" name="Slide Number Placeholder 3"/>
          <p:cNvSpPr>
            <a:spLocks noGrp="1"/>
          </p:cNvSpPr>
          <p:nvPr>
            <p:ph type="sldNum" sz="quarter" idx="10"/>
          </p:nvPr>
        </p:nvSpPr>
        <p:spPr/>
        <p:txBody>
          <a:bodyPr/>
          <a:lstStyle/>
          <a:p>
            <a:fld id="{746D08B9-EED7-584F-B7C6-EBCE707CF321}" type="slidenum">
              <a:rPr lang="en-US" smtClean="0"/>
              <a:pPr/>
              <a:t>40</a:t>
            </a:fld>
            <a:endParaRPr lang="en-US"/>
          </a:p>
        </p:txBody>
      </p:sp>
    </p:spTree>
    <p:extLst>
      <p:ext uri="{BB962C8B-B14F-4D97-AF65-F5344CB8AC3E}">
        <p14:creationId xmlns:p14="http://schemas.microsoft.com/office/powerpoint/2010/main" val="30840597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7550"/>
            <a:ext cx="6370638" cy="3584575"/>
          </a:xfrm>
        </p:spPr>
      </p:sp>
      <p:sp>
        <p:nvSpPr>
          <p:cNvPr id="3" name="Notes Placeholder 2"/>
          <p:cNvSpPr>
            <a:spLocks noGrp="1"/>
          </p:cNvSpPr>
          <p:nvPr>
            <p:ph type="body" idx="1"/>
          </p:nvPr>
        </p:nvSpPr>
        <p:spPr/>
        <p:txBody>
          <a:bodyPr>
            <a:normAutofit/>
          </a:bodyPr>
          <a:lstStyle/>
          <a:p>
            <a:r>
              <a:rPr lang="en-US" dirty="0"/>
              <a:t>stereo is same as for video just NCC instead of SAD</a:t>
            </a:r>
          </a:p>
        </p:txBody>
      </p:sp>
      <p:sp>
        <p:nvSpPr>
          <p:cNvPr id="4" name="Slide Number Placeholder 3"/>
          <p:cNvSpPr>
            <a:spLocks noGrp="1"/>
          </p:cNvSpPr>
          <p:nvPr>
            <p:ph type="sldNum" sz="quarter" idx="10"/>
          </p:nvPr>
        </p:nvSpPr>
        <p:spPr/>
        <p:txBody>
          <a:bodyPr/>
          <a:lstStyle/>
          <a:p>
            <a:fld id="{746D08B9-EED7-584F-B7C6-EBCE707CF321}" type="slidenum">
              <a:rPr lang="en-US" smtClean="0"/>
              <a:pPr/>
              <a:t>41</a:t>
            </a:fld>
            <a:endParaRPr lang="en-US"/>
          </a:p>
        </p:txBody>
      </p:sp>
    </p:spTree>
    <p:extLst>
      <p:ext uri="{BB962C8B-B14F-4D97-AF65-F5344CB8AC3E}">
        <p14:creationId xmlns:p14="http://schemas.microsoft.com/office/powerpoint/2010/main" val="38956034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7550"/>
            <a:ext cx="6370638" cy="358457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46D08B9-EED7-584F-B7C6-EBCE707CF321}" type="slidenum">
              <a:rPr lang="en-US" smtClean="0"/>
              <a:pPr/>
              <a:t>42</a:t>
            </a:fld>
            <a:endParaRPr lang="en-US"/>
          </a:p>
        </p:txBody>
      </p:sp>
    </p:spTree>
    <p:extLst>
      <p:ext uri="{BB962C8B-B14F-4D97-AF65-F5344CB8AC3E}">
        <p14:creationId xmlns:p14="http://schemas.microsoft.com/office/powerpoint/2010/main" val="13835369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7550"/>
            <a:ext cx="6370638" cy="358457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46D08B9-EED7-584F-B7C6-EBCE707CF321}" type="slidenum">
              <a:rPr lang="en-US" smtClean="0"/>
              <a:pPr/>
              <a:t>43</a:t>
            </a:fld>
            <a:endParaRPr lang="en-US"/>
          </a:p>
        </p:txBody>
      </p:sp>
    </p:spTree>
    <p:extLst>
      <p:ext uri="{BB962C8B-B14F-4D97-AF65-F5344CB8AC3E}">
        <p14:creationId xmlns:p14="http://schemas.microsoft.com/office/powerpoint/2010/main" val="9793273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a:spLocks noGrp="1" noChangeArrowheads="1"/>
          </p:cNvSpPr>
          <p:nvPr>
            <p:ph type="sldNum" sz="quarter" idx="5"/>
          </p:nvPr>
        </p:nvSpPr>
        <p:spPr>
          <a:noFill/>
        </p:spPr>
        <p:txBody>
          <a:bodyPr/>
          <a:lstStyle/>
          <a:p>
            <a:fld id="{F40A76B1-598A-41BF-8F9E-622A117D70EC}" type="slidenum">
              <a:rPr lang="en-US" smtClean="0"/>
              <a:pPr/>
              <a:t>45</a:t>
            </a:fld>
            <a:endParaRPr lang="en-US"/>
          </a:p>
        </p:txBody>
      </p:sp>
      <p:sp>
        <p:nvSpPr>
          <p:cNvPr id="78851" name="Rectangle 2"/>
          <p:cNvSpPr>
            <a:spLocks noGrp="1" noRot="1" noChangeAspect="1" noChangeArrowheads="1" noTextEdit="1"/>
          </p:cNvSpPr>
          <p:nvPr>
            <p:ph type="sldImg"/>
          </p:nvPr>
        </p:nvSpPr>
        <p:spPr>
          <a:xfrm>
            <a:off x="457200" y="717550"/>
            <a:ext cx="6370638" cy="3584575"/>
          </a:xfrm>
          <a:ln/>
        </p:spPr>
      </p:sp>
      <p:sp>
        <p:nvSpPr>
          <p:cNvPr id="78852"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8900118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1031"/>
          <p:cNvSpPr>
            <a:spLocks noGrp="1" noChangeArrowheads="1"/>
          </p:cNvSpPr>
          <p:nvPr>
            <p:ph type="sldNum" sz="quarter" idx="5"/>
          </p:nvPr>
        </p:nvSpPr>
        <p:spPr>
          <a:noFill/>
        </p:spPr>
        <p:txBody>
          <a:bodyPr/>
          <a:lstStyle/>
          <a:p>
            <a:fld id="{9659493F-FB6F-4131-9A23-A18C8AD6E0B5}" type="slidenum">
              <a:rPr lang="en-US" smtClean="0"/>
              <a:pPr/>
              <a:t>46</a:t>
            </a:fld>
            <a:endParaRPr lang="en-US"/>
          </a:p>
        </p:txBody>
      </p:sp>
      <p:sp>
        <p:nvSpPr>
          <p:cNvPr id="79875" name="Rectangle 2"/>
          <p:cNvSpPr>
            <a:spLocks noGrp="1" noRot="1" noChangeAspect="1" noChangeArrowheads="1" noTextEdit="1"/>
          </p:cNvSpPr>
          <p:nvPr>
            <p:ph type="sldImg"/>
          </p:nvPr>
        </p:nvSpPr>
        <p:spPr>
          <a:xfrm>
            <a:off x="457200" y="717550"/>
            <a:ext cx="6370638" cy="3584575"/>
          </a:xfrm>
          <a:ln/>
        </p:spPr>
      </p:sp>
      <p:sp>
        <p:nvSpPr>
          <p:cNvPr id="79876"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1031"/>
          <p:cNvSpPr>
            <a:spLocks noGrp="1" noChangeArrowheads="1"/>
          </p:cNvSpPr>
          <p:nvPr>
            <p:ph type="sldNum" sz="quarter" idx="5"/>
          </p:nvPr>
        </p:nvSpPr>
        <p:spPr>
          <a:noFill/>
        </p:spPr>
        <p:txBody>
          <a:bodyPr/>
          <a:lstStyle/>
          <a:p>
            <a:fld id="{94B0D8D4-9C3E-48BD-9A7B-0110AAF4E35E}" type="slidenum">
              <a:rPr lang="en-US" smtClean="0"/>
              <a:pPr/>
              <a:t>47</a:t>
            </a:fld>
            <a:endParaRPr lang="en-US"/>
          </a:p>
        </p:txBody>
      </p:sp>
      <p:sp>
        <p:nvSpPr>
          <p:cNvPr id="82947" name="Rectangle 2"/>
          <p:cNvSpPr>
            <a:spLocks noGrp="1" noRot="1" noChangeAspect="1" noChangeArrowheads="1" noTextEdit="1"/>
          </p:cNvSpPr>
          <p:nvPr>
            <p:ph type="sldImg"/>
          </p:nvPr>
        </p:nvSpPr>
        <p:spPr>
          <a:xfrm>
            <a:off x="457200" y="717550"/>
            <a:ext cx="6370638" cy="3584575"/>
          </a:xfrm>
          <a:ln/>
        </p:spPr>
      </p:sp>
      <p:sp>
        <p:nvSpPr>
          <p:cNvPr id="82948"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7550"/>
            <a:ext cx="6370638" cy="358457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9586CB6-BCE0-4BF3-81E0-5BAB7ED4B523}" type="slidenum">
              <a:rPr lang="en-US" smtClean="0"/>
              <a:pPr>
                <a:defRPr/>
              </a:pPr>
              <a:t>54</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7550"/>
            <a:ext cx="6370638" cy="358457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9586CB6-BCE0-4BF3-81E0-5BAB7ED4B523}" type="slidenum">
              <a:rPr lang="en-US" smtClean="0"/>
              <a:pPr>
                <a:defRPr/>
              </a:pPr>
              <a:t>55</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7550"/>
            <a:ext cx="6370638" cy="3584575"/>
          </a:xfrm>
        </p:spPr>
      </p:sp>
      <p:sp>
        <p:nvSpPr>
          <p:cNvPr id="3" name="Notes Placeholder 2"/>
          <p:cNvSpPr>
            <a:spLocks noGrp="1"/>
          </p:cNvSpPr>
          <p:nvPr>
            <p:ph type="body" idx="1"/>
          </p:nvPr>
        </p:nvSpPr>
        <p:spPr/>
        <p:txBody>
          <a:bodyPr/>
          <a:lstStyle/>
          <a:p>
            <a:r>
              <a:rPr lang="en-US" sz="1200" b="1" i="0" kern="1200" dirty="0">
                <a:solidFill>
                  <a:schemeClr val="tx1"/>
                </a:solidFill>
                <a:effectLst/>
                <a:latin typeface="Times New Roman" pitchFamily="18" charset="0"/>
                <a:ea typeface="+mn-ea"/>
                <a:cs typeface="+mn-cs"/>
              </a:rPr>
              <a:t>Abstract</a:t>
            </a:r>
            <a:r>
              <a:rPr lang="en-US" sz="1200" b="0" i="0" kern="1200" dirty="0">
                <a:solidFill>
                  <a:schemeClr val="tx1"/>
                </a:solidFill>
                <a:effectLst/>
                <a:latin typeface="Times New Roman" pitchFamily="18" charset="0"/>
                <a:ea typeface="+mn-ea"/>
                <a:cs typeface="+mn-cs"/>
              </a:rPr>
              <a:t>: We present the first large scale system for capturing and rendering </a:t>
            </a:r>
            <a:r>
              <a:rPr lang="en-US" sz="1200" b="0" i="0" kern="1200" dirty="0" err="1">
                <a:solidFill>
                  <a:schemeClr val="tx1"/>
                </a:solidFill>
                <a:effectLst/>
                <a:latin typeface="Times New Roman" pitchFamily="18" charset="0"/>
                <a:ea typeface="+mn-ea"/>
                <a:cs typeface="+mn-cs"/>
              </a:rPr>
              <a:t>relightable</a:t>
            </a:r>
            <a:r>
              <a:rPr lang="en-US" sz="1200" b="0" i="0" kern="1200" dirty="0">
                <a:solidFill>
                  <a:schemeClr val="tx1"/>
                </a:solidFill>
                <a:effectLst/>
                <a:latin typeface="Times New Roman" pitchFamily="18" charset="0"/>
                <a:ea typeface="+mn-ea"/>
                <a:cs typeface="+mn-cs"/>
              </a:rPr>
              <a:t> scene reconstructions from massive unstructured photo collections taken under different illumination conditions and viewpoints. We combine photos taken from many sources, Flickr-based ground-level imagery, oblique aerial views, and </a:t>
            </a:r>
            <a:r>
              <a:rPr lang="en-US" sz="1200" b="0" i="0" kern="1200" dirty="0" err="1">
                <a:solidFill>
                  <a:schemeClr val="tx1"/>
                </a:solidFill>
                <a:effectLst/>
                <a:latin typeface="Times New Roman" pitchFamily="18" charset="0"/>
                <a:ea typeface="+mn-ea"/>
                <a:cs typeface="+mn-cs"/>
              </a:rPr>
              <a:t>streetview</a:t>
            </a:r>
            <a:r>
              <a:rPr lang="en-US" sz="1200" b="0" i="0" kern="1200" dirty="0">
                <a:solidFill>
                  <a:schemeClr val="tx1"/>
                </a:solidFill>
                <a:effectLst/>
                <a:latin typeface="Times New Roman" pitchFamily="18" charset="0"/>
                <a:ea typeface="+mn-ea"/>
                <a:cs typeface="+mn-cs"/>
              </a:rPr>
              <a:t>, to recover models that are significantly more complete and detailed than previously demonstrated. We demonstrate the ability to match both the viewpoint and illumination of arbitrary input photos, enabling a Visual Turing Test in which photo and rendering are viewed side-by-side and the observer has to guess which is which. While we cannot yet fool human perception, the gap is closing.</a:t>
            </a:r>
            <a:endParaRPr lang="en-US" dirty="0"/>
          </a:p>
        </p:txBody>
      </p:sp>
      <p:sp>
        <p:nvSpPr>
          <p:cNvPr id="4" name="Slide Number Placeholder 3"/>
          <p:cNvSpPr>
            <a:spLocks noGrp="1"/>
          </p:cNvSpPr>
          <p:nvPr>
            <p:ph type="sldNum" sz="quarter" idx="10"/>
          </p:nvPr>
        </p:nvSpPr>
        <p:spPr/>
        <p:txBody>
          <a:bodyPr/>
          <a:lstStyle/>
          <a:p>
            <a:pPr>
              <a:defRPr/>
            </a:pPr>
            <a:fld id="{49586CB6-BCE0-4BF3-81E0-5BAB7ED4B523}" type="slidenum">
              <a:rPr lang="en-US" smtClean="0"/>
              <a:pPr>
                <a:defRPr/>
              </a:pPr>
              <a:t>56</a:t>
            </a:fld>
            <a:endParaRPr lang="en-US"/>
          </a:p>
        </p:txBody>
      </p:sp>
    </p:spTree>
    <p:extLst>
      <p:ext uri="{BB962C8B-B14F-4D97-AF65-F5344CB8AC3E}">
        <p14:creationId xmlns:p14="http://schemas.microsoft.com/office/powerpoint/2010/main" val="3439083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1031"/>
          <p:cNvSpPr>
            <a:spLocks noGrp="1" noChangeArrowheads="1"/>
          </p:cNvSpPr>
          <p:nvPr>
            <p:ph type="sldNum" sz="quarter" idx="5"/>
          </p:nvPr>
        </p:nvSpPr>
        <p:spPr>
          <a:noFill/>
        </p:spPr>
        <p:txBody>
          <a:bodyPr/>
          <a:lstStyle/>
          <a:p>
            <a:fld id="{13489AD3-72B2-459F-A055-57371C6C710A}" type="slidenum">
              <a:rPr lang="en-US" smtClean="0"/>
              <a:pPr/>
              <a:t>2</a:t>
            </a:fld>
            <a:endParaRPr lang="en-US"/>
          </a:p>
        </p:txBody>
      </p:sp>
      <p:sp>
        <p:nvSpPr>
          <p:cNvPr id="51203" name="Rectangle 2"/>
          <p:cNvSpPr>
            <a:spLocks noGrp="1" noRot="1" noChangeAspect="1" noChangeArrowheads="1" noTextEdit="1"/>
          </p:cNvSpPr>
          <p:nvPr>
            <p:ph type="sldImg"/>
          </p:nvPr>
        </p:nvSpPr>
        <p:spPr>
          <a:xfrm>
            <a:off x="457200" y="717550"/>
            <a:ext cx="6370638" cy="3584575"/>
          </a:xfrm>
          <a:ln/>
        </p:spPr>
      </p:sp>
      <p:sp>
        <p:nvSpPr>
          <p:cNvPr id="51204"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1691585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9586CB6-BCE0-4BF3-81E0-5BAB7ED4B523}" type="slidenum">
              <a:rPr lang="en-US" smtClean="0"/>
              <a:pPr>
                <a:defRPr/>
              </a:pPr>
              <a:t>57</a:t>
            </a:fld>
            <a:endParaRPr lang="en-US"/>
          </a:p>
        </p:txBody>
      </p:sp>
    </p:spTree>
    <p:extLst>
      <p:ext uri="{BB962C8B-B14F-4D97-AF65-F5344CB8AC3E}">
        <p14:creationId xmlns:p14="http://schemas.microsoft.com/office/powerpoint/2010/main" val="19280119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present an end-to-end deep learning architecture for depth map inference from multi-view images. In the network, we first extract deep visual image features, and then build the 3D cost volume upon the reference camera frustum via the differentiable </a:t>
            </a:r>
            <a:r>
              <a:rPr lang="en-US" dirty="0" err="1"/>
              <a:t>homography</a:t>
            </a:r>
            <a:r>
              <a:rPr lang="en-US" dirty="0"/>
              <a:t> warping. Next, we apply 3D convolutions to regularize and regress the initial depth map, which is then refined with the reference image to generate the final output. Our framework flexibly adapts arbitrary N-view inputs using a variance-based cost metric that maps multiple features into one cost feature. The proposed MVSNet is demonstrated on the large-scale indoor DTU dataset. With simple post-processing, our method not only significantly outperforms previous state-of-the-arts, but also is several times faster in runtime. We also evaluate MVSNet on the complex outdoor Tanks and Temples dataset, where our method ranks first before April 18, 2018 without any fine-tuning, showing the strong generalization ability of MVSNet.</a:t>
            </a:r>
          </a:p>
        </p:txBody>
      </p:sp>
      <p:sp>
        <p:nvSpPr>
          <p:cNvPr id="4" name="Slide Number Placeholder 3"/>
          <p:cNvSpPr>
            <a:spLocks noGrp="1"/>
          </p:cNvSpPr>
          <p:nvPr>
            <p:ph type="sldNum" sz="quarter" idx="5"/>
          </p:nvPr>
        </p:nvSpPr>
        <p:spPr/>
        <p:txBody>
          <a:bodyPr/>
          <a:lstStyle/>
          <a:p>
            <a:pPr>
              <a:defRPr/>
            </a:pPr>
            <a:fld id="{49586CB6-BCE0-4BF3-81E0-5BAB7ED4B523}" type="slidenum">
              <a:rPr lang="en-US" smtClean="0"/>
              <a:pPr>
                <a:defRPr/>
              </a:pPr>
              <a:t>60</a:t>
            </a:fld>
            <a:endParaRPr lang="en-US"/>
          </a:p>
        </p:txBody>
      </p:sp>
    </p:spTree>
    <p:extLst>
      <p:ext uri="{BB962C8B-B14F-4D97-AF65-F5344CB8AC3E}">
        <p14:creationId xmlns:p14="http://schemas.microsoft.com/office/powerpoint/2010/main" val="2337657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Finding local features that are repeatable across multiple views is a cornerstone of sparse 3D reconstruction. The classical image matching paradigm detects </a:t>
            </a:r>
            <a:r>
              <a:rPr lang="en-US" dirty="0" err="1"/>
              <a:t>keypoints</a:t>
            </a:r>
            <a:r>
              <a:rPr lang="en-US" dirty="0"/>
              <a:t> per-image once and for all, which can yield poorly-localized features and propagate large errors to the final geometry. In this paper, we refine two key steps of structure-from-motion by a direct alignment of low-level image information from multiple views: we first adjust the initial </a:t>
            </a:r>
            <a:r>
              <a:rPr lang="en-US" dirty="0" err="1"/>
              <a:t>keypoint</a:t>
            </a:r>
            <a:r>
              <a:rPr lang="en-US" dirty="0"/>
              <a:t> locations prior to any geometric estimation, and subsequently refine points and camera poses as a post-processing. This refinement is robust to large detection noise and appearance changes, as it optimizes a </a:t>
            </a:r>
            <a:r>
              <a:rPr lang="en-US" dirty="0" err="1"/>
              <a:t>featuremetric</a:t>
            </a:r>
            <a:r>
              <a:rPr lang="en-US" dirty="0"/>
              <a:t> error based on dense features predicted by a neural network. This significantly improves the accuracy of camera poses and scene geometry for a wide range of </a:t>
            </a:r>
            <a:r>
              <a:rPr lang="en-US" dirty="0" err="1"/>
              <a:t>keypoint</a:t>
            </a:r>
            <a:r>
              <a:rPr lang="en-US" dirty="0"/>
              <a:t> detectors, challenging viewing conditions, and off-the-shelf deep features. </a:t>
            </a:r>
          </a:p>
        </p:txBody>
      </p:sp>
      <p:sp>
        <p:nvSpPr>
          <p:cNvPr id="4" name="Slide Number Placeholder 3"/>
          <p:cNvSpPr>
            <a:spLocks noGrp="1"/>
          </p:cNvSpPr>
          <p:nvPr>
            <p:ph type="sldNum" sz="quarter" idx="5"/>
          </p:nvPr>
        </p:nvSpPr>
        <p:spPr/>
        <p:txBody>
          <a:bodyPr/>
          <a:lstStyle/>
          <a:p>
            <a:pPr>
              <a:defRPr/>
            </a:pPr>
            <a:fld id="{49586CB6-BCE0-4BF3-81E0-5BAB7ED4B523}" type="slidenum">
              <a:rPr lang="en-US" smtClean="0"/>
              <a:pPr>
                <a:defRPr/>
              </a:pPr>
              <a:t>62</a:t>
            </a:fld>
            <a:endParaRPr lang="en-US"/>
          </a:p>
        </p:txBody>
      </p:sp>
    </p:spTree>
    <p:extLst>
      <p:ext uri="{BB962C8B-B14F-4D97-AF65-F5344CB8AC3E}">
        <p14:creationId xmlns:p14="http://schemas.microsoft.com/office/powerpoint/2010/main" val="21146805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1031"/>
          <p:cNvSpPr>
            <a:spLocks noGrp="1" noChangeArrowheads="1"/>
          </p:cNvSpPr>
          <p:nvPr>
            <p:ph type="sldNum" sz="quarter" idx="5"/>
          </p:nvPr>
        </p:nvSpPr>
        <p:spPr>
          <a:noFill/>
        </p:spPr>
        <p:txBody>
          <a:bodyPr/>
          <a:lstStyle/>
          <a:p>
            <a:fld id="{CD8737B6-1D05-4996-ADE0-C072AA1DADAD}" type="slidenum">
              <a:rPr lang="en-US" smtClean="0"/>
              <a:pPr/>
              <a:t>3</a:t>
            </a:fld>
            <a:endParaRPr lang="en-US"/>
          </a:p>
        </p:txBody>
      </p:sp>
      <p:sp>
        <p:nvSpPr>
          <p:cNvPr id="52227" name="Rectangle 2"/>
          <p:cNvSpPr>
            <a:spLocks noGrp="1" noRot="1" noChangeAspect="1" noChangeArrowheads="1" noTextEdit="1"/>
          </p:cNvSpPr>
          <p:nvPr>
            <p:ph type="sldImg"/>
          </p:nvPr>
        </p:nvSpPr>
        <p:spPr>
          <a:xfrm>
            <a:off x="457200" y="717550"/>
            <a:ext cx="6370638" cy="3584575"/>
          </a:xfrm>
          <a:ln/>
        </p:spPr>
      </p:sp>
      <p:sp>
        <p:nvSpPr>
          <p:cNvPr id="52228"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1031"/>
          <p:cNvSpPr>
            <a:spLocks noGrp="1" noChangeArrowheads="1"/>
          </p:cNvSpPr>
          <p:nvPr>
            <p:ph type="sldNum" sz="quarter" idx="5"/>
          </p:nvPr>
        </p:nvSpPr>
        <p:spPr>
          <a:noFill/>
        </p:spPr>
        <p:txBody>
          <a:bodyPr/>
          <a:lstStyle/>
          <a:p>
            <a:fld id="{CD8737B6-1D05-4996-ADE0-C072AA1DADAD}" type="slidenum">
              <a:rPr lang="en-US" smtClean="0"/>
              <a:pPr/>
              <a:t>4</a:t>
            </a:fld>
            <a:endParaRPr lang="en-US"/>
          </a:p>
        </p:txBody>
      </p:sp>
      <p:sp>
        <p:nvSpPr>
          <p:cNvPr id="52227" name="Rectangle 2"/>
          <p:cNvSpPr>
            <a:spLocks noGrp="1" noRot="1" noChangeAspect="1" noChangeArrowheads="1" noTextEdit="1"/>
          </p:cNvSpPr>
          <p:nvPr>
            <p:ph type="sldImg"/>
          </p:nvPr>
        </p:nvSpPr>
        <p:spPr>
          <a:xfrm>
            <a:off x="457200" y="717550"/>
            <a:ext cx="6370638" cy="3584575"/>
          </a:xfrm>
          <a:ln/>
        </p:spPr>
      </p:sp>
      <p:sp>
        <p:nvSpPr>
          <p:cNvPr id="52228"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7550"/>
            <a:ext cx="6370638" cy="358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8A4206-02EB-4F55-B83C-8E908C558B6E}" type="slidenum">
              <a:rPr lang="en-US" smtClean="0"/>
              <a:pPr/>
              <a:t>14</a:t>
            </a:fld>
            <a:endParaRPr lang="en-US"/>
          </a:p>
        </p:txBody>
      </p:sp>
    </p:spTree>
    <p:extLst>
      <p:ext uri="{BB962C8B-B14F-4D97-AF65-F5344CB8AC3E}">
        <p14:creationId xmlns:p14="http://schemas.microsoft.com/office/powerpoint/2010/main" val="11381566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7550"/>
            <a:ext cx="6370638" cy="358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8A4206-02EB-4F55-B83C-8E908C558B6E}" type="slidenum">
              <a:rPr lang="en-US" smtClean="0"/>
              <a:pPr/>
              <a:t>19</a:t>
            </a:fld>
            <a:endParaRPr lang="en-US"/>
          </a:p>
        </p:txBody>
      </p:sp>
    </p:spTree>
    <p:extLst>
      <p:ext uri="{BB962C8B-B14F-4D97-AF65-F5344CB8AC3E}">
        <p14:creationId xmlns:p14="http://schemas.microsoft.com/office/powerpoint/2010/main" val="7426968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1031"/>
          <p:cNvSpPr>
            <a:spLocks noGrp="1" noChangeArrowheads="1"/>
          </p:cNvSpPr>
          <p:nvPr>
            <p:ph type="sldNum" sz="quarter" idx="5"/>
          </p:nvPr>
        </p:nvSpPr>
        <p:spPr>
          <a:noFill/>
        </p:spPr>
        <p:txBody>
          <a:bodyPr/>
          <a:lstStyle/>
          <a:p>
            <a:fld id="{6E003D1A-2914-445C-AE08-E76C39CD5181}" type="slidenum">
              <a:rPr lang="en-US" smtClean="0"/>
              <a:pPr/>
              <a:t>23</a:t>
            </a:fld>
            <a:endParaRPr lang="en-US"/>
          </a:p>
        </p:txBody>
      </p:sp>
      <p:sp>
        <p:nvSpPr>
          <p:cNvPr id="59395" name="Rectangle 2"/>
          <p:cNvSpPr>
            <a:spLocks noGrp="1" noRot="1" noChangeAspect="1" noChangeArrowheads="1" noTextEdit="1"/>
          </p:cNvSpPr>
          <p:nvPr>
            <p:ph type="sldImg"/>
          </p:nvPr>
        </p:nvSpPr>
        <p:spPr>
          <a:xfrm>
            <a:off x="457200" y="720725"/>
            <a:ext cx="6400800" cy="3600450"/>
          </a:xfrm>
          <a:ln/>
        </p:spPr>
      </p:sp>
      <p:sp>
        <p:nvSpPr>
          <p:cNvPr id="59396" name="Rectangle 3"/>
          <p:cNvSpPr>
            <a:spLocks noGrp="1" noChangeArrowheads="1"/>
          </p:cNvSpPr>
          <p:nvPr>
            <p:ph type="body" idx="1"/>
          </p:nvPr>
        </p:nvSpPr>
        <p:spPr>
          <a:xfrm>
            <a:off x="974725" y="4560888"/>
            <a:ext cx="5365750" cy="4319587"/>
          </a:xfrm>
          <a:noFill/>
          <a:ln/>
        </p:spPr>
        <p:txBody>
          <a:bodyPr/>
          <a:lstStyle/>
          <a:p>
            <a:endParaRPr lang="en-US"/>
          </a:p>
        </p:txBody>
      </p:sp>
    </p:spTree>
    <p:extLst>
      <p:ext uri="{BB962C8B-B14F-4D97-AF65-F5344CB8AC3E}">
        <p14:creationId xmlns:p14="http://schemas.microsoft.com/office/powerpoint/2010/main" val="36248815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1031"/>
          <p:cNvSpPr>
            <a:spLocks noGrp="1" noChangeArrowheads="1"/>
          </p:cNvSpPr>
          <p:nvPr>
            <p:ph type="sldNum" sz="quarter" idx="5"/>
          </p:nvPr>
        </p:nvSpPr>
        <p:spPr>
          <a:noFill/>
        </p:spPr>
        <p:txBody>
          <a:bodyPr/>
          <a:lstStyle/>
          <a:p>
            <a:fld id="{6E003D1A-2914-445C-AE08-E76C39CD5181}" type="slidenum">
              <a:rPr lang="en-US" smtClean="0"/>
              <a:pPr/>
              <a:t>24</a:t>
            </a:fld>
            <a:endParaRPr lang="en-US"/>
          </a:p>
        </p:txBody>
      </p:sp>
      <p:sp>
        <p:nvSpPr>
          <p:cNvPr id="59395" name="Rectangle 2"/>
          <p:cNvSpPr>
            <a:spLocks noGrp="1" noRot="1" noChangeAspect="1" noChangeArrowheads="1" noTextEdit="1"/>
          </p:cNvSpPr>
          <p:nvPr>
            <p:ph type="sldImg"/>
          </p:nvPr>
        </p:nvSpPr>
        <p:spPr>
          <a:xfrm>
            <a:off x="457200" y="720725"/>
            <a:ext cx="6400800" cy="3600450"/>
          </a:xfrm>
          <a:ln/>
        </p:spPr>
      </p:sp>
      <p:sp>
        <p:nvSpPr>
          <p:cNvPr id="59396" name="Rectangle 3"/>
          <p:cNvSpPr>
            <a:spLocks noGrp="1" noChangeArrowheads="1"/>
          </p:cNvSpPr>
          <p:nvPr>
            <p:ph type="body" idx="1"/>
          </p:nvPr>
        </p:nvSpPr>
        <p:spPr>
          <a:xfrm>
            <a:off x="974725" y="4560888"/>
            <a:ext cx="5365750" cy="4319587"/>
          </a:xfrm>
          <a:noFill/>
          <a:ln/>
        </p:spPr>
        <p:txBody>
          <a:bodyPr/>
          <a:lstStyle/>
          <a:p>
            <a:endParaRPr lang="en-US"/>
          </a:p>
        </p:txBody>
      </p:sp>
    </p:spTree>
    <p:extLst>
      <p:ext uri="{BB962C8B-B14F-4D97-AF65-F5344CB8AC3E}">
        <p14:creationId xmlns:p14="http://schemas.microsoft.com/office/powerpoint/2010/main" val="22091494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1031"/>
          <p:cNvSpPr>
            <a:spLocks noGrp="1" noChangeArrowheads="1"/>
          </p:cNvSpPr>
          <p:nvPr>
            <p:ph type="sldNum" sz="quarter" idx="5"/>
          </p:nvPr>
        </p:nvSpPr>
        <p:spPr>
          <a:noFill/>
        </p:spPr>
        <p:txBody>
          <a:bodyPr/>
          <a:lstStyle/>
          <a:p>
            <a:fld id="{9F8E16CC-B722-4536-89D1-21E02B9A9B6C}" type="slidenum">
              <a:rPr lang="en-US" smtClean="0"/>
              <a:pPr/>
              <a:t>33</a:t>
            </a:fld>
            <a:endParaRPr lang="en-US"/>
          </a:p>
        </p:txBody>
      </p:sp>
      <p:sp>
        <p:nvSpPr>
          <p:cNvPr id="61443" name="Rectangle 2"/>
          <p:cNvSpPr>
            <a:spLocks noGrp="1" noRot="1" noChangeAspect="1" noChangeArrowheads="1" noTextEdit="1"/>
          </p:cNvSpPr>
          <p:nvPr>
            <p:ph type="sldImg"/>
          </p:nvPr>
        </p:nvSpPr>
        <p:spPr>
          <a:xfrm>
            <a:off x="457200" y="720725"/>
            <a:ext cx="6400800" cy="3600450"/>
          </a:xfrm>
          <a:ln/>
        </p:spPr>
      </p:sp>
      <p:sp>
        <p:nvSpPr>
          <p:cNvPr id="61444" name="Rectangle 3"/>
          <p:cNvSpPr>
            <a:spLocks noGrp="1" noChangeArrowheads="1"/>
          </p:cNvSpPr>
          <p:nvPr>
            <p:ph type="body" idx="1"/>
          </p:nvPr>
        </p:nvSpPr>
        <p:spPr>
          <a:xfrm>
            <a:off x="974725" y="4560888"/>
            <a:ext cx="5365750" cy="4319587"/>
          </a:xfrm>
          <a:noFill/>
          <a:ln/>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8140DECC-C209-4800-AB0C-DB2A878117E2}"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9BC46551-3C9D-4EA0-A580-2D0EB1A41F07}"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76200"/>
            <a:ext cx="25908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
            <a:ext cx="75692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9982681E-646E-4E12-AB2E-69BC5DB9F7ED}"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25634196"/>
      </p:ext>
    </p:extLst>
  </p:cSld>
  <p:clrMapOvr>
    <a:masterClrMapping/>
  </p:clrMapOvr>
  <mc:AlternateContent xmlns:mc="http://schemas.openxmlformats.org/markup-compatibility/2006" xmlns:p14="http://schemas.microsoft.com/office/powerpoint/2010/main">
    <mc:Choice Requires="p14">
      <p:transition p14:dur="0" advTm="101360"/>
    </mc:Choice>
    <mc:Fallback xmlns="">
      <p:transition advTm="10136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F35E129A-E41D-479C-9971-1A57C1F71E37}"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63FF5919-B9DF-40AE-B055-444C1C5F3D85}"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914400"/>
            <a:ext cx="508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914400"/>
            <a:ext cx="508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EA2D9DB3-E0F0-4037-8604-C20FF9505BB9}"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A2077C44-AEFC-4963-95A5-398EBC0681A3}"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9F9E8EE9-95E5-448C-B6E5-10BB53234128}"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ABE068DC-28F9-4734-A638-4F85B8F3C987}"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7AC4320C-3B60-48EB-BDA7-30651CD1529E}"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1BDFDB7C-5A7F-491A-879B-F3A3C04F8977}"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1026"/>
          <p:cNvSpPr>
            <a:spLocks noGrp="1" noChangeArrowheads="1"/>
          </p:cNvSpPr>
          <p:nvPr>
            <p:ph type="title"/>
          </p:nvPr>
        </p:nvSpPr>
        <p:spPr bwMode="auto">
          <a:xfrm>
            <a:off x="914400" y="76200"/>
            <a:ext cx="103632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43" name="Rectangle 1027"/>
          <p:cNvSpPr>
            <a:spLocks noGrp="1" noChangeArrowheads="1"/>
          </p:cNvSpPr>
          <p:nvPr>
            <p:ph type="body" idx="1"/>
          </p:nvPr>
        </p:nvSpPr>
        <p:spPr bwMode="auto">
          <a:xfrm>
            <a:off x="914400" y="914400"/>
            <a:ext cx="103632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5332" name="Rectangle 1028"/>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defRPr>
            </a:lvl1pPr>
          </a:lstStyle>
          <a:p>
            <a:pPr>
              <a:defRPr/>
            </a:pPr>
            <a:endParaRPr lang="en-US"/>
          </a:p>
        </p:txBody>
      </p:sp>
      <p:sp>
        <p:nvSpPr>
          <p:cNvPr id="355333" name="Rectangle 1029"/>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defRPr>
            </a:lvl1pPr>
          </a:lstStyle>
          <a:p>
            <a:pPr>
              <a:defRPr/>
            </a:pPr>
            <a:endParaRPr lang="en-US"/>
          </a:p>
        </p:txBody>
      </p:sp>
      <p:sp>
        <p:nvSpPr>
          <p:cNvPr id="355334" name="Rectangle 1030"/>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defRPr>
            </a:lvl1pPr>
          </a:lstStyle>
          <a:p>
            <a:pPr>
              <a:defRPr/>
            </a:pPr>
            <a:fld id="{981CBE74-0004-4816-9D43-28829813589B}" type="slidenum">
              <a:rPr lang="en-US"/>
              <a:pPr>
                <a:defRPr/>
              </a:pPr>
              <a:t>‹#›</a:t>
            </a:fld>
            <a:endParaRPr lang="en-US"/>
          </a:p>
        </p:txBody>
      </p:sp>
      <p:sp>
        <p:nvSpPr>
          <p:cNvPr id="355335" name="Line 1031"/>
          <p:cNvSpPr>
            <a:spLocks noChangeShapeType="1"/>
          </p:cNvSpPr>
          <p:nvPr/>
        </p:nvSpPr>
        <p:spPr bwMode="auto">
          <a:xfrm>
            <a:off x="914400" y="838200"/>
            <a:ext cx="10363200" cy="0"/>
          </a:xfrm>
          <a:prstGeom prst="line">
            <a:avLst/>
          </a:prstGeom>
          <a:noFill/>
          <a:ln w="38100">
            <a:solidFill>
              <a:schemeClr val="tx1"/>
            </a:solidFill>
            <a:round/>
            <a:headEnd/>
            <a:tailEnd/>
          </a:ln>
          <a:effectLst/>
        </p:spPr>
        <p:txBody>
          <a:bodyPr wrap="none" anchor="ctr"/>
          <a:lstStyle/>
          <a:p>
            <a:pPr>
              <a:defRPr/>
            </a:pPr>
            <a:endParaRPr lang="en-US" sz="2400"/>
          </a:p>
        </p:txBody>
      </p:sp>
    </p:spTree>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 id="2147483861" r:id="rId12"/>
  </p:sldLayoutIdLst>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defRPr>
      </a:lvl2pPr>
      <a:lvl3pPr algn="l" rtl="0" eaLnBrk="0" fontAlgn="base" hangingPunct="0">
        <a:spcBef>
          <a:spcPct val="0"/>
        </a:spcBef>
        <a:spcAft>
          <a:spcPct val="0"/>
        </a:spcAft>
        <a:defRPr sz="3400">
          <a:solidFill>
            <a:schemeClr val="tx2"/>
          </a:solidFill>
          <a:latin typeface="Arial" charset="0"/>
        </a:defRPr>
      </a:lvl3pPr>
      <a:lvl4pPr algn="l" rtl="0" eaLnBrk="0" fontAlgn="base" hangingPunct="0">
        <a:spcBef>
          <a:spcPct val="0"/>
        </a:spcBef>
        <a:spcAft>
          <a:spcPct val="0"/>
        </a:spcAft>
        <a:defRPr sz="3400">
          <a:solidFill>
            <a:schemeClr val="tx2"/>
          </a:solidFill>
          <a:latin typeface="Arial" charset="0"/>
        </a:defRPr>
      </a:lvl4pPr>
      <a:lvl5pPr algn="l" rtl="0" eaLnBrk="0" fontAlgn="base" hangingPunct="0">
        <a:spcBef>
          <a:spcPct val="0"/>
        </a:spcBef>
        <a:spcAft>
          <a:spcPct val="0"/>
        </a:spcAft>
        <a:defRPr sz="3400">
          <a:solidFill>
            <a:schemeClr val="tx2"/>
          </a:solidFill>
          <a:latin typeface="Arial" charset="0"/>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p:titleStyle>
    <p:bodyStyle>
      <a:lvl1pPr marL="342900" indent="-342900" algn="l" rtl="0" eaLnBrk="0" fontAlgn="base" hangingPunct="0">
        <a:spcBef>
          <a:spcPct val="20000"/>
        </a:spcBef>
        <a:spcAft>
          <a:spcPct val="0"/>
        </a:spcAft>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1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png"/></Relationships>
</file>

<file path=ppt/slides/_rels/slide1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png"/></Relationships>
</file>

<file path=ppt/slides/_rels/slide1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4.xml"/><Relationship Id="rId7" Type="http://schemas.openxmlformats.org/officeDocument/2006/relationships/image" Target="../media/image2.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notesSlide" Target="../notesSlides/notesSlide2.xml"/><Relationship Id="rId5" Type="http://schemas.openxmlformats.org/officeDocument/2006/relationships/slideLayout" Target="../slideLayouts/slideLayout2.xml"/><Relationship Id="rId4" Type="http://schemas.openxmlformats.org/officeDocument/2006/relationships/tags" Target="../tags/tag5.xml"/><Relationship Id="rId9"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www.ri.cmu.edu/pub_files/pub1/collins_robert_1996_1/collins_robert_1996_1.pdf"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www.ri.cmu.edu/pub_files/pub1/collins_robert_1996_1/collins_robert_1996_1.pdf"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29.png"/><Relationship Id="rId3" Type="http://schemas.openxmlformats.org/officeDocument/2006/relationships/hyperlink" Target="http://www.cs.unc.edu/~marc/pubs/YangCVPR03.pdf" TargetMode="External"/><Relationship Id="rId7" Type="http://schemas.openxmlformats.org/officeDocument/2006/relationships/image" Target="../media/image26.png"/><Relationship Id="rId12" Type="http://schemas.openxmlformats.org/officeDocument/2006/relationships/oleObject" Target="../embeddings/oleObject5.bin"/><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oleObject" Target="../embeddings/oleObject2.bin"/><Relationship Id="rId11" Type="http://schemas.openxmlformats.org/officeDocument/2006/relationships/image" Target="../media/image28.png"/><Relationship Id="rId5" Type="http://schemas.openxmlformats.org/officeDocument/2006/relationships/image" Target="../media/image25.png"/><Relationship Id="rId15" Type="http://schemas.openxmlformats.org/officeDocument/2006/relationships/image" Target="../media/image30.png"/><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27.png"/><Relationship Id="rId14" Type="http://schemas.openxmlformats.org/officeDocument/2006/relationships/oleObject" Target="../embeddings/oleObject6.bin"/></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graphics.stanford.edu/papers/volrange/volrange.pdf" TargetMode="Externa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8" Type="http://schemas.openxmlformats.org/officeDocument/2006/relationships/image" Target="../media/image41.tif"/><Relationship Id="rId3" Type="http://schemas.openxmlformats.org/officeDocument/2006/relationships/image" Target="../media/image36.png"/><Relationship Id="rId7" Type="http://schemas.openxmlformats.org/officeDocument/2006/relationships/image" Target="../media/image40.tif"/><Relationship Id="rId2" Type="http://schemas.openxmlformats.org/officeDocument/2006/relationships/image" Target="../media/image17.png"/><Relationship Id="rId1" Type="http://schemas.openxmlformats.org/officeDocument/2006/relationships/slideLayout" Target="../slideLayouts/slideLayout12.xml"/><Relationship Id="rId6" Type="http://schemas.openxmlformats.org/officeDocument/2006/relationships/image" Target="../media/image39.png"/><Relationship Id="rId11" Type="http://schemas.openxmlformats.org/officeDocument/2006/relationships/image" Target="../media/image24.png"/><Relationship Id="rId5" Type="http://schemas.openxmlformats.org/officeDocument/2006/relationships/image" Target="../media/image38.png"/><Relationship Id="rId10" Type="http://schemas.openxmlformats.org/officeDocument/2006/relationships/image" Target="../media/image43.tif"/><Relationship Id="rId4" Type="http://schemas.openxmlformats.org/officeDocument/2006/relationships/image" Target="../media/image37.png"/><Relationship Id="rId9" Type="http://schemas.openxmlformats.org/officeDocument/2006/relationships/image" Target="../media/image42.tif"/></Relationships>
</file>

<file path=ppt/slides/_rels/slide39.xml.rels><?xml version="1.0" encoding="UTF-8" standalone="yes"?>
<Relationships xmlns="http://schemas.openxmlformats.org/package/2006/relationships"><Relationship Id="rId3" Type="http://schemas.openxmlformats.org/officeDocument/2006/relationships/image" Target="../media/image41.tif"/><Relationship Id="rId2" Type="http://schemas.openxmlformats.org/officeDocument/2006/relationships/image" Target="../media/image40.tif"/><Relationship Id="rId1" Type="http://schemas.openxmlformats.org/officeDocument/2006/relationships/slideLayout" Target="../slideLayouts/slideLayout12.xml"/><Relationship Id="rId5" Type="http://schemas.openxmlformats.org/officeDocument/2006/relationships/image" Target="../media/image43.tif"/><Relationship Id="rId4" Type="http://schemas.openxmlformats.org/officeDocument/2006/relationships/image" Target="../media/image42.ti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49.jpeg"/><Relationship Id="rId13" Type="http://schemas.openxmlformats.org/officeDocument/2006/relationships/image" Target="../media/image54.jpeg"/><Relationship Id="rId18" Type="http://schemas.openxmlformats.org/officeDocument/2006/relationships/image" Target="../media/image59.jpeg"/><Relationship Id="rId3" Type="http://schemas.openxmlformats.org/officeDocument/2006/relationships/image" Target="../media/image44.jpeg"/><Relationship Id="rId21" Type="http://schemas.openxmlformats.org/officeDocument/2006/relationships/hyperlink" Target="http://cs.unc.edu/~jmf/publications/Frahm_et_al_ReconstructionFromPhotoCollection.pdf" TargetMode="External"/><Relationship Id="rId7" Type="http://schemas.openxmlformats.org/officeDocument/2006/relationships/image" Target="../media/image48.jpeg"/><Relationship Id="rId12" Type="http://schemas.openxmlformats.org/officeDocument/2006/relationships/image" Target="../media/image53.jpeg"/><Relationship Id="rId17" Type="http://schemas.openxmlformats.org/officeDocument/2006/relationships/image" Target="../media/image58.jpeg"/><Relationship Id="rId2" Type="http://schemas.openxmlformats.org/officeDocument/2006/relationships/notesSlide" Target="../notesSlides/notesSlide10.xml"/><Relationship Id="rId16" Type="http://schemas.openxmlformats.org/officeDocument/2006/relationships/image" Target="../media/image57.jpeg"/><Relationship Id="rId20" Type="http://schemas.openxmlformats.org/officeDocument/2006/relationships/image" Target="../media/image61.jpeg"/><Relationship Id="rId1" Type="http://schemas.openxmlformats.org/officeDocument/2006/relationships/slideLayout" Target="../slideLayouts/slideLayout2.xml"/><Relationship Id="rId6" Type="http://schemas.openxmlformats.org/officeDocument/2006/relationships/image" Target="../media/image47.jpeg"/><Relationship Id="rId11" Type="http://schemas.openxmlformats.org/officeDocument/2006/relationships/image" Target="../media/image52.jpeg"/><Relationship Id="rId5" Type="http://schemas.openxmlformats.org/officeDocument/2006/relationships/image" Target="../media/image46.jpeg"/><Relationship Id="rId15" Type="http://schemas.openxmlformats.org/officeDocument/2006/relationships/image" Target="../media/image56.jpeg"/><Relationship Id="rId10" Type="http://schemas.openxmlformats.org/officeDocument/2006/relationships/image" Target="../media/image51.jpeg"/><Relationship Id="rId19" Type="http://schemas.openxmlformats.org/officeDocument/2006/relationships/image" Target="../media/image60.jpeg"/><Relationship Id="rId4" Type="http://schemas.openxmlformats.org/officeDocument/2006/relationships/image" Target="../media/image45.jpeg"/><Relationship Id="rId9" Type="http://schemas.openxmlformats.org/officeDocument/2006/relationships/image" Target="../media/image50.jpeg"/><Relationship Id="rId14" Type="http://schemas.openxmlformats.org/officeDocument/2006/relationships/image" Target="../media/image55.jpeg"/><Relationship Id="rId22" Type="http://schemas.openxmlformats.org/officeDocument/2006/relationships/hyperlink" Target="https://www.inf.ethz.ch/personal/pomarc/pubs/GallupDAGM10.pdf" TargetMode="External"/></Relationships>
</file>

<file path=ppt/slides/_rels/slide41.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2.jpeg"/><Relationship Id="rId7" Type="http://schemas.openxmlformats.org/officeDocument/2006/relationships/image" Target="../media/image66.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5.jpeg"/><Relationship Id="rId11" Type="http://schemas.openxmlformats.org/officeDocument/2006/relationships/hyperlink" Target="https://www.inf.ethz.ch/personal/pomarc/pubs/GallupDAGM10.pdf" TargetMode="External"/><Relationship Id="rId5" Type="http://schemas.openxmlformats.org/officeDocument/2006/relationships/image" Target="../media/image64.jpeg"/><Relationship Id="rId10" Type="http://schemas.openxmlformats.org/officeDocument/2006/relationships/hyperlink" Target="http://cs.unc.edu/~jmf/publications/Frahm_et_al_ReconstructionFromPhotoCollection.pdf" TargetMode="External"/><Relationship Id="rId4" Type="http://schemas.openxmlformats.org/officeDocument/2006/relationships/image" Target="../media/image63.jpeg"/><Relationship Id="rId9" Type="http://schemas.openxmlformats.org/officeDocument/2006/relationships/image" Target="../media/image68.jpeg"/></Relationships>
</file>

<file path=ppt/slides/_rels/slide42.xml.rels><?xml version="1.0" encoding="UTF-8" standalone="yes"?>
<Relationships xmlns="http://schemas.openxmlformats.org/package/2006/relationships"><Relationship Id="rId3" Type="http://schemas.openxmlformats.org/officeDocument/2006/relationships/image" Target="../media/image69.jpeg"/><Relationship Id="rId7" Type="http://schemas.openxmlformats.org/officeDocument/2006/relationships/hyperlink" Target="https://www.inf.ethz.ch/personal/pomarc/pubs/GallupDAGM10.pdf"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cs.unc.edu/~jmf/publications/Frahm_et_al_ReconstructionFromPhotoCollection.pdf" TargetMode="External"/><Relationship Id="rId5" Type="http://schemas.openxmlformats.org/officeDocument/2006/relationships/image" Target="../media/image71.jpeg"/><Relationship Id="rId4" Type="http://schemas.openxmlformats.org/officeDocument/2006/relationships/image" Target="../media/image70.jpeg"/></Relationships>
</file>

<file path=ppt/slides/_rels/slide43.xml.rels><?xml version="1.0" encoding="UTF-8" standalone="yes"?>
<Relationships xmlns="http://schemas.openxmlformats.org/package/2006/relationships"><Relationship Id="rId3" Type="http://schemas.openxmlformats.org/officeDocument/2006/relationships/hyperlink" Target="http://www.youtube.com/watch?v=4cEQZreQ2zQ" TargetMode="External"/><Relationship Id="rId7" Type="http://schemas.openxmlformats.org/officeDocument/2006/relationships/hyperlink" Target="http://cs.unc.edu/~jmf/publications/Frahm_et_al_ReconstructionFromPhotoCollection.pdf"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www.di.ens.fr/willow/pdfs/cvpr07a.pdf"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oleObject" Target="../embeddings/oleObject7.bin"/><Relationship Id="rId4" Type="http://schemas.openxmlformats.org/officeDocument/2006/relationships/hyperlink" Target="http://www.di.ens.fr/pmvs/"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hyperlink" Target="http://www.di.ens.fr/pmvs/" TargetMode="External"/><Relationship Id="rId4" Type="http://schemas.openxmlformats.org/officeDocument/2006/relationships/hyperlink" Target="http://www-cvr.ai.uiuc.edu/~yfurukaw/papers/cvpr07a.pdf"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48.xml.rels><?xml version="1.0" encoding="UTF-8" standalone="yes"?>
<Relationships xmlns="http://schemas.openxmlformats.org/package/2006/relationships"><Relationship Id="rId3" Type="http://schemas.openxmlformats.org/officeDocument/2006/relationships/hyperlink" Target="http://hhoppe.com/mvscpc.pdf" TargetMode="External"/><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hhoppe.com/mvscpc.pdf" TargetMode="External"/><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hhoppe.com/mvscpc.pdf" TargetMode="External"/><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xml"/><Relationship Id="rId1" Type="http://schemas.openxmlformats.org/officeDocument/2006/relationships/tags" Target="../tags/tag6.xml"/><Relationship Id="rId5" Type="http://schemas.openxmlformats.org/officeDocument/2006/relationships/image" Target="../media/image82.png"/><Relationship Id="rId4" Type="http://schemas.openxmlformats.org/officeDocument/2006/relationships/hyperlink" Target="http://hhoppe.com/mvscpc.pdf" TargetMode="Externa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84.png"/><Relationship Id="rId5" Type="http://schemas.openxmlformats.org/officeDocument/2006/relationships/image" Target="../media/image83.jpeg"/><Relationship Id="rId4" Type="http://schemas.openxmlformats.org/officeDocument/2006/relationships/hyperlink" Target="http://hhoppe.com/mvscpc.pdf"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hyperlink" Target="http://hhoppe.com/mvscpc.pdf" TargetMode="External"/><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54.xml.rels><?xml version="1.0" encoding="UTF-8" standalone="yes"?>
<Relationships xmlns="http://schemas.openxmlformats.org/package/2006/relationships"><Relationship Id="rId3" Type="http://schemas.openxmlformats.org/officeDocument/2006/relationships/hyperlink" Target="https://grail.cs.washington.edu/wp-content/uploads/2015/08/furukawa2010tim.pdf"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55.xml.rels><?xml version="1.0" encoding="UTF-8" standalone="yes"?>
<Relationships xmlns="http://schemas.openxmlformats.org/package/2006/relationships"><Relationship Id="rId3" Type="http://schemas.openxmlformats.org/officeDocument/2006/relationships/hyperlink" Target="http://www.youtube.com/watch?v=ofHFOr2nRxU"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s://grail.cs.washington.edu/wp-content/uploads/2015/08/furukawa2010tim.pdf" TargetMode="External"/><Relationship Id="rId5" Type="http://schemas.openxmlformats.org/officeDocument/2006/relationships/image" Target="../media/image88.png"/><Relationship Id="rId4" Type="http://schemas.openxmlformats.org/officeDocument/2006/relationships/hyperlink" Target="https://www.di.ens.fr/cmvs/"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grail.cs.washington.edu/projects/sq_rome_g1/paper.pdf"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hyperlink" Target="https://www.youtube.com/watch?v=NdeD4cjLI0c"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hyperlink" Target="https://www.youtube.com/watch?v=11awtGWSqQU" TargetMode="External"/><Relationship Id="rId4" Type="http://schemas.openxmlformats.org/officeDocument/2006/relationships/hyperlink" Target="https://demuc.de/papers/schoenberger2016mvs.pdf"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hyperlink" Target="https://static.googleusercontent.com/media/research.google.com/en/pubs/archive/39963.pdf" TargetMode="External"/><Relationship Id="rId7" Type="http://schemas.openxmlformats.org/officeDocument/2006/relationships/image" Target="../media/image92.png"/><Relationship Id="rId2" Type="http://schemas.openxmlformats.org/officeDocument/2006/relationships/hyperlink" Target="http://frahm.web.unc.edu/files/2016/03/radenovic2016from.pdf" TargetMode="External"/><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hyperlink" Target="http://grail.cs.washington.edu/projects/dynamicfusion/papers/DynamicFusion.pdf" TargetMode="External"/><Relationship Id="rId10" Type="http://schemas.openxmlformats.org/officeDocument/2006/relationships/image" Target="../media/image95.png"/><Relationship Id="rId4" Type="http://schemas.openxmlformats.org/officeDocument/2006/relationships/hyperlink" Target="http://ieeexplore.ieee.org/abstract/document/7035866/" TargetMode="External"/><Relationship Id="rId9" Type="http://schemas.openxmlformats.org/officeDocument/2006/relationships/image" Target="../media/image9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s://openaccess.thecvf.com/content_ECCV_2018/papers/Yao_Yao_MVSNet_Depth_Inference_ECCV_2018_paper.pdf"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hyperlink" Target="https://openaccess.thecvf.com/content_ECCV_2018/papers/Yao_Yao_MVSNet_Depth_Inference_ECCV_2018_paper.pdf"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https://arxiv.org/pdf/2108.08291.pdf" TargetMode="Externa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ov"/><Relationship Id="rId1" Type="http://schemas.microsoft.com/office/2007/relationships/media" Target="../media/media3.mov"/><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a:t>Multi-view stereo</a:t>
            </a:r>
          </a:p>
        </p:txBody>
      </p:sp>
      <p:sp>
        <p:nvSpPr>
          <p:cNvPr id="23555" name="Rectangle 3"/>
          <p:cNvSpPr>
            <a:spLocks noGrp="1" noChangeArrowheads="1"/>
          </p:cNvSpPr>
          <p:nvPr>
            <p:ph type="body" idx="1"/>
          </p:nvPr>
        </p:nvSpPr>
        <p:spPr/>
        <p:txBody>
          <a:bodyPr/>
          <a:lstStyle/>
          <a:p>
            <a:endParaRPr lang="en-US"/>
          </a:p>
        </p:txBody>
      </p:sp>
      <p:pic>
        <p:nvPicPr>
          <p:cNvPr id="23556" name="Picture 4" descr="multi_view_geometry"/>
          <p:cNvPicPr>
            <a:picLocks noChangeAspect="1" noChangeArrowheads="1"/>
          </p:cNvPicPr>
          <p:nvPr/>
        </p:nvPicPr>
        <p:blipFill>
          <a:blip r:embed="rId3" cstate="print"/>
          <a:srcRect l="400" t="374"/>
          <a:stretch>
            <a:fillRect/>
          </a:stretch>
        </p:blipFill>
        <p:spPr bwMode="auto">
          <a:xfrm>
            <a:off x="3608388" y="1066800"/>
            <a:ext cx="4773612" cy="5105400"/>
          </a:xfrm>
          <a:prstGeom prst="rect">
            <a:avLst/>
          </a:prstGeom>
          <a:noFill/>
          <a:ln w="9525">
            <a:noFill/>
            <a:miter lim="800000"/>
            <a:headEnd/>
            <a:tailEnd/>
          </a:ln>
        </p:spPr>
      </p:pic>
      <p:sp>
        <p:nvSpPr>
          <p:cNvPr id="23557" name="Text Box 5"/>
          <p:cNvSpPr txBox="1">
            <a:spLocks noChangeArrowheads="1"/>
          </p:cNvSpPr>
          <p:nvPr/>
        </p:nvSpPr>
        <p:spPr bwMode="auto">
          <a:xfrm>
            <a:off x="2977298" y="6400800"/>
            <a:ext cx="6319102" cy="369332"/>
          </a:xfrm>
          <a:prstGeom prst="rect">
            <a:avLst/>
          </a:prstGeom>
          <a:noFill/>
          <a:ln w="9525">
            <a:noFill/>
            <a:miter lim="800000"/>
            <a:headEnd/>
            <a:tailEnd/>
          </a:ln>
        </p:spPr>
        <p:txBody>
          <a:bodyPr wrap="none">
            <a:spAutoFit/>
          </a:bodyPr>
          <a:lstStyle/>
          <a:p>
            <a:r>
              <a:rPr lang="en-US" sz="1800" dirty="0"/>
              <a:t>Many slides adapted from S. Seitz, Y. Furukawa, N. Snavely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Multi-view stereo: Basic idea</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2100" y="3022600"/>
            <a:ext cx="2476500" cy="3302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7500" y="2057400"/>
            <a:ext cx="2476500" cy="3302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86700" y="1270000"/>
            <a:ext cx="2476500" cy="3302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24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0" y="3022600"/>
            <a:ext cx="2476500" cy="3302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cxnSp>
        <p:nvCxnSpPr>
          <p:cNvPr id="5" name="Straight Connector 4"/>
          <p:cNvCxnSpPr/>
          <p:nvPr/>
        </p:nvCxnSpPr>
        <p:spPr bwMode="auto">
          <a:xfrm flipH="1">
            <a:off x="1524000" y="4038600"/>
            <a:ext cx="1619250" cy="2057400"/>
          </a:xfrm>
          <a:prstGeom prst="line">
            <a:avLst/>
          </a:prstGeom>
          <a:solidFill>
            <a:schemeClr val="accent1"/>
          </a:solidFill>
          <a:ln w="38100" cap="flat" cmpd="sng" algn="ctr">
            <a:solidFill>
              <a:schemeClr val="accent6">
                <a:lumMod val="60000"/>
                <a:lumOff val="40000"/>
              </a:schemeClr>
            </a:solidFill>
            <a:prstDash val="solid"/>
            <a:round/>
            <a:headEnd type="none" w="med" len="med"/>
            <a:tailEnd type="none" w="med" len="med"/>
          </a:ln>
          <a:effectLst/>
        </p:spPr>
      </p:cxnSp>
      <p:cxnSp>
        <p:nvCxnSpPr>
          <p:cNvPr id="11" name="Straight Connector 10"/>
          <p:cNvCxnSpPr/>
          <p:nvPr/>
        </p:nvCxnSpPr>
        <p:spPr bwMode="auto">
          <a:xfrm flipH="1">
            <a:off x="3143250" y="1981200"/>
            <a:ext cx="1619250" cy="2057400"/>
          </a:xfrm>
          <a:prstGeom prst="line">
            <a:avLst/>
          </a:prstGeom>
          <a:solidFill>
            <a:schemeClr val="accent1"/>
          </a:solidFill>
          <a:ln w="38100" cap="flat" cmpd="sng" algn="ctr">
            <a:solidFill>
              <a:schemeClr val="accent6">
                <a:lumMod val="60000"/>
                <a:lumOff val="40000"/>
              </a:schemeClr>
            </a:solidFill>
            <a:prstDash val="dash"/>
            <a:round/>
            <a:headEnd type="none" w="med" len="med"/>
            <a:tailEnd type="none" w="med" len="med"/>
          </a:ln>
          <a:effectLst/>
        </p:spPr>
      </p:cxnSp>
      <p:sp>
        <p:nvSpPr>
          <p:cNvPr id="7" name="Oval 6"/>
          <p:cNvSpPr/>
          <p:nvPr/>
        </p:nvSpPr>
        <p:spPr bwMode="auto">
          <a:xfrm>
            <a:off x="3067050" y="3955774"/>
            <a:ext cx="152400" cy="1524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8" name="Rectangle 7"/>
          <p:cNvSpPr/>
          <p:nvPr/>
        </p:nvSpPr>
        <p:spPr bwMode="auto">
          <a:xfrm>
            <a:off x="2952750" y="3848100"/>
            <a:ext cx="381000" cy="3810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cxnSp>
        <p:nvCxnSpPr>
          <p:cNvPr id="24" name="Straight Connector 23"/>
          <p:cNvCxnSpPr>
            <a:stCxn id="23" idx="1"/>
          </p:cNvCxnSpPr>
          <p:nvPr/>
        </p:nvCxnSpPr>
        <p:spPr bwMode="auto">
          <a:xfrm>
            <a:off x="4060918" y="2765518"/>
            <a:ext cx="2035082" cy="1463582"/>
          </a:xfrm>
          <a:prstGeom prst="line">
            <a:avLst/>
          </a:prstGeom>
          <a:solidFill>
            <a:schemeClr val="accent1"/>
          </a:solidFill>
          <a:ln w="38100" cap="flat" cmpd="sng" algn="ctr">
            <a:solidFill>
              <a:schemeClr val="accent6">
                <a:lumMod val="60000"/>
                <a:lumOff val="40000"/>
              </a:schemeClr>
            </a:solidFill>
            <a:prstDash val="dash"/>
            <a:round/>
            <a:headEnd type="none" w="med" len="med"/>
            <a:tailEnd type="none" w="med" len="med"/>
          </a:ln>
          <a:effectLst/>
        </p:spPr>
      </p:cxnSp>
      <p:cxnSp>
        <p:nvCxnSpPr>
          <p:cNvPr id="30" name="Straight Connector 29"/>
          <p:cNvCxnSpPr>
            <a:stCxn id="23" idx="1"/>
          </p:cNvCxnSpPr>
          <p:nvPr/>
        </p:nvCxnSpPr>
        <p:spPr bwMode="auto">
          <a:xfrm>
            <a:off x="4060918" y="2765519"/>
            <a:ext cx="3482882" cy="731791"/>
          </a:xfrm>
          <a:prstGeom prst="line">
            <a:avLst/>
          </a:prstGeom>
          <a:solidFill>
            <a:schemeClr val="accent1"/>
          </a:solidFill>
          <a:ln w="38100" cap="flat" cmpd="sng" algn="ctr">
            <a:solidFill>
              <a:schemeClr val="accent6">
                <a:lumMod val="60000"/>
                <a:lumOff val="40000"/>
              </a:schemeClr>
            </a:solidFill>
            <a:prstDash val="dash"/>
            <a:round/>
            <a:headEnd type="none" w="med" len="med"/>
            <a:tailEnd type="none" w="med" len="med"/>
          </a:ln>
          <a:effectLst/>
        </p:spPr>
      </p:cxnSp>
      <p:cxnSp>
        <p:nvCxnSpPr>
          <p:cNvPr id="33" name="Straight Connector 32"/>
          <p:cNvCxnSpPr>
            <a:stCxn id="23" idx="1"/>
          </p:cNvCxnSpPr>
          <p:nvPr/>
        </p:nvCxnSpPr>
        <p:spPr bwMode="auto">
          <a:xfrm flipV="1">
            <a:off x="4060918" y="2514600"/>
            <a:ext cx="5064032" cy="250918"/>
          </a:xfrm>
          <a:prstGeom prst="line">
            <a:avLst/>
          </a:prstGeom>
          <a:solidFill>
            <a:schemeClr val="accent1"/>
          </a:solidFill>
          <a:ln w="38100" cap="flat" cmpd="sng" algn="ctr">
            <a:solidFill>
              <a:schemeClr val="accent6">
                <a:lumMod val="60000"/>
                <a:lumOff val="40000"/>
              </a:schemeClr>
            </a:solidFill>
            <a:prstDash val="dash"/>
            <a:round/>
            <a:headEnd type="none" w="med" len="med"/>
            <a:tailEnd type="none" w="med" len="med"/>
          </a:ln>
          <a:effectLst/>
        </p:spPr>
      </p:cxnSp>
      <p:sp>
        <p:nvSpPr>
          <p:cNvPr id="23" name="Oval 22"/>
          <p:cNvSpPr/>
          <p:nvPr/>
        </p:nvSpPr>
        <p:spPr bwMode="auto">
          <a:xfrm>
            <a:off x="4038600" y="2743200"/>
            <a:ext cx="152400" cy="1524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6" name="Oval 35"/>
          <p:cNvSpPr/>
          <p:nvPr/>
        </p:nvSpPr>
        <p:spPr bwMode="auto">
          <a:xfrm>
            <a:off x="5905500" y="4108174"/>
            <a:ext cx="152400" cy="1524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7" name="Rectangle 36"/>
          <p:cNvSpPr/>
          <p:nvPr/>
        </p:nvSpPr>
        <p:spPr bwMode="auto">
          <a:xfrm>
            <a:off x="5791200" y="4000500"/>
            <a:ext cx="381000" cy="3810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8" name="Oval 37"/>
          <p:cNvSpPr/>
          <p:nvPr/>
        </p:nvSpPr>
        <p:spPr bwMode="auto">
          <a:xfrm>
            <a:off x="7429500" y="3460474"/>
            <a:ext cx="152400" cy="1524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9" name="Rectangle 38"/>
          <p:cNvSpPr/>
          <p:nvPr/>
        </p:nvSpPr>
        <p:spPr bwMode="auto">
          <a:xfrm>
            <a:off x="7315200" y="3352800"/>
            <a:ext cx="381000" cy="3810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0" name="Oval 39"/>
          <p:cNvSpPr/>
          <p:nvPr/>
        </p:nvSpPr>
        <p:spPr bwMode="auto">
          <a:xfrm>
            <a:off x="9182100" y="2393674"/>
            <a:ext cx="152400" cy="1524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1" name="Rectangle 40"/>
          <p:cNvSpPr/>
          <p:nvPr/>
        </p:nvSpPr>
        <p:spPr bwMode="auto">
          <a:xfrm>
            <a:off x="9067800" y="2286000"/>
            <a:ext cx="381000" cy="3810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3" name="TextBox 42"/>
          <p:cNvSpPr txBox="1"/>
          <p:nvPr/>
        </p:nvSpPr>
        <p:spPr>
          <a:xfrm>
            <a:off x="8837820" y="6550224"/>
            <a:ext cx="1830181" cy="307777"/>
          </a:xfrm>
          <a:prstGeom prst="rect">
            <a:avLst/>
          </a:prstGeom>
          <a:noFill/>
        </p:spPr>
        <p:txBody>
          <a:bodyPr wrap="none" rtlCol="0">
            <a:spAutoFit/>
          </a:bodyPr>
          <a:lstStyle/>
          <a:p>
            <a:r>
              <a:rPr lang="en-US" sz="1400" dirty="0"/>
              <a:t>Source: Y. Furukawa</a:t>
            </a:r>
          </a:p>
        </p:txBody>
      </p:sp>
    </p:spTree>
    <p:extLst>
      <p:ext uri="{BB962C8B-B14F-4D97-AF65-F5344CB8AC3E}">
        <p14:creationId xmlns:p14="http://schemas.microsoft.com/office/powerpoint/2010/main" val="3262511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23" grpId="0" animBg="1"/>
      <p:bldP spid="36" grpId="0" animBg="1"/>
      <p:bldP spid="37" grpId="0" animBg="1"/>
      <p:bldP spid="38" grpId="0" animBg="1"/>
      <p:bldP spid="39" grpId="0" animBg="1"/>
      <p:bldP spid="40" grpId="0" animBg="1"/>
      <p:bldP spid="4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Multi-view stereo: Basic idea</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2100" y="3022600"/>
            <a:ext cx="2476500" cy="3302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7500" y="2057400"/>
            <a:ext cx="2476500" cy="3302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86700" y="1270000"/>
            <a:ext cx="2476500" cy="3302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24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0" y="3022600"/>
            <a:ext cx="2476500" cy="3302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cxnSp>
        <p:nvCxnSpPr>
          <p:cNvPr id="5" name="Straight Connector 4"/>
          <p:cNvCxnSpPr/>
          <p:nvPr/>
        </p:nvCxnSpPr>
        <p:spPr bwMode="auto">
          <a:xfrm flipH="1">
            <a:off x="1524000" y="4038600"/>
            <a:ext cx="1619250" cy="2057400"/>
          </a:xfrm>
          <a:prstGeom prst="line">
            <a:avLst/>
          </a:prstGeom>
          <a:solidFill>
            <a:schemeClr val="accent1"/>
          </a:solidFill>
          <a:ln w="38100" cap="flat" cmpd="sng" algn="ctr">
            <a:solidFill>
              <a:schemeClr val="accent6">
                <a:lumMod val="60000"/>
                <a:lumOff val="40000"/>
              </a:schemeClr>
            </a:solidFill>
            <a:prstDash val="solid"/>
            <a:round/>
            <a:headEnd type="none" w="med" len="med"/>
            <a:tailEnd type="none" w="med" len="med"/>
          </a:ln>
          <a:effectLst/>
        </p:spPr>
      </p:cxnSp>
      <p:cxnSp>
        <p:nvCxnSpPr>
          <p:cNvPr id="11" name="Straight Connector 10"/>
          <p:cNvCxnSpPr/>
          <p:nvPr/>
        </p:nvCxnSpPr>
        <p:spPr bwMode="auto">
          <a:xfrm flipH="1">
            <a:off x="3143250" y="1981200"/>
            <a:ext cx="1619250" cy="2057400"/>
          </a:xfrm>
          <a:prstGeom prst="line">
            <a:avLst/>
          </a:prstGeom>
          <a:solidFill>
            <a:schemeClr val="accent1"/>
          </a:solidFill>
          <a:ln w="38100" cap="flat" cmpd="sng" algn="ctr">
            <a:solidFill>
              <a:schemeClr val="accent6">
                <a:lumMod val="60000"/>
                <a:lumOff val="40000"/>
              </a:schemeClr>
            </a:solidFill>
            <a:prstDash val="dash"/>
            <a:round/>
            <a:headEnd type="none" w="med" len="med"/>
            <a:tailEnd type="none" w="med" len="med"/>
          </a:ln>
          <a:effectLst/>
        </p:spPr>
      </p:cxnSp>
      <p:sp>
        <p:nvSpPr>
          <p:cNvPr id="7" name="Oval 6"/>
          <p:cNvSpPr/>
          <p:nvPr/>
        </p:nvSpPr>
        <p:spPr bwMode="auto">
          <a:xfrm>
            <a:off x="3067050" y="3955774"/>
            <a:ext cx="152400" cy="1524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8" name="Rectangle 7"/>
          <p:cNvSpPr/>
          <p:nvPr/>
        </p:nvSpPr>
        <p:spPr bwMode="auto">
          <a:xfrm>
            <a:off x="2952750" y="3848100"/>
            <a:ext cx="381000" cy="3810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cxnSp>
        <p:nvCxnSpPr>
          <p:cNvPr id="24" name="Straight Connector 23"/>
          <p:cNvCxnSpPr>
            <a:stCxn id="23" idx="1"/>
          </p:cNvCxnSpPr>
          <p:nvPr/>
        </p:nvCxnSpPr>
        <p:spPr bwMode="auto">
          <a:xfrm>
            <a:off x="4060918" y="2765518"/>
            <a:ext cx="2035082" cy="1463582"/>
          </a:xfrm>
          <a:prstGeom prst="line">
            <a:avLst/>
          </a:prstGeom>
          <a:solidFill>
            <a:schemeClr val="accent1"/>
          </a:solidFill>
          <a:ln w="38100" cap="flat" cmpd="sng" algn="ctr">
            <a:solidFill>
              <a:schemeClr val="accent6">
                <a:lumMod val="60000"/>
                <a:lumOff val="40000"/>
              </a:schemeClr>
            </a:solidFill>
            <a:prstDash val="dash"/>
            <a:round/>
            <a:headEnd type="none" w="med" len="med"/>
            <a:tailEnd type="none" w="med" len="med"/>
          </a:ln>
          <a:effectLst/>
        </p:spPr>
      </p:cxnSp>
      <p:cxnSp>
        <p:nvCxnSpPr>
          <p:cNvPr id="30" name="Straight Connector 29"/>
          <p:cNvCxnSpPr>
            <a:stCxn id="23" idx="1"/>
          </p:cNvCxnSpPr>
          <p:nvPr/>
        </p:nvCxnSpPr>
        <p:spPr bwMode="auto">
          <a:xfrm>
            <a:off x="4060918" y="2765519"/>
            <a:ext cx="3482882" cy="731791"/>
          </a:xfrm>
          <a:prstGeom prst="line">
            <a:avLst/>
          </a:prstGeom>
          <a:solidFill>
            <a:schemeClr val="accent1"/>
          </a:solidFill>
          <a:ln w="38100" cap="flat" cmpd="sng" algn="ctr">
            <a:solidFill>
              <a:schemeClr val="accent6">
                <a:lumMod val="60000"/>
                <a:lumOff val="40000"/>
              </a:schemeClr>
            </a:solidFill>
            <a:prstDash val="dash"/>
            <a:round/>
            <a:headEnd type="none" w="med" len="med"/>
            <a:tailEnd type="none" w="med" len="med"/>
          </a:ln>
          <a:effectLst/>
        </p:spPr>
      </p:cxnSp>
      <p:cxnSp>
        <p:nvCxnSpPr>
          <p:cNvPr id="33" name="Straight Connector 32"/>
          <p:cNvCxnSpPr>
            <a:stCxn id="23" idx="1"/>
          </p:cNvCxnSpPr>
          <p:nvPr/>
        </p:nvCxnSpPr>
        <p:spPr bwMode="auto">
          <a:xfrm flipV="1">
            <a:off x="4060918" y="2514600"/>
            <a:ext cx="5064032" cy="250918"/>
          </a:xfrm>
          <a:prstGeom prst="line">
            <a:avLst/>
          </a:prstGeom>
          <a:solidFill>
            <a:schemeClr val="accent1"/>
          </a:solidFill>
          <a:ln w="38100" cap="flat" cmpd="sng" algn="ctr">
            <a:solidFill>
              <a:schemeClr val="accent6">
                <a:lumMod val="60000"/>
                <a:lumOff val="40000"/>
              </a:schemeClr>
            </a:solidFill>
            <a:prstDash val="dash"/>
            <a:round/>
            <a:headEnd type="none" w="med" len="med"/>
            <a:tailEnd type="none" w="med" len="med"/>
          </a:ln>
          <a:effectLst/>
        </p:spPr>
      </p:cxnSp>
      <p:sp>
        <p:nvSpPr>
          <p:cNvPr id="23" name="Oval 22"/>
          <p:cNvSpPr/>
          <p:nvPr/>
        </p:nvSpPr>
        <p:spPr bwMode="auto">
          <a:xfrm>
            <a:off x="4038600" y="2743200"/>
            <a:ext cx="152400" cy="1524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6" name="Oval 35"/>
          <p:cNvSpPr/>
          <p:nvPr/>
        </p:nvSpPr>
        <p:spPr bwMode="auto">
          <a:xfrm>
            <a:off x="5905500" y="4108174"/>
            <a:ext cx="152400" cy="1524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7" name="Rectangle 36"/>
          <p:cNvSpPr/>
          <p:nvPr/>
        </p:nvSpPr>
        <p:spPr bwMode="auto">
          <a:xfrm>
            <a:off x="5791200" y="4000500"/>
            <a:ext cx="381000" cy="3810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8" name="Oval 37"/>
          <p:cNvSpPr/>
          <p:nvPr/>
        </p:nvSpPr>
        <p:spPr bwMode="auto">
          <a:xfrm>
            <a:off x="7429500" y="3460474"/>
            <a:ext cx="152400" cy="1524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9" name="Rectangle 38"/>
          <p:cNvSpPr/>
          <p:nvPr/>
        </p:nvSpPr>
        <p:spPr bwMode="auto">
          <a:xfrm>
            <a:off x="7315200" y="3352800"/>
            <a:ext cx="381000" cy="3810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0" name="Oval 39"/>
          <p:cNvSpPr/>
          <p:nvPr/>
        </p:nvSpPr>
        <p:spPr bwMode="auto">
          <a:xfrm>
            <a:off x="9182100" y="2393674"/>
            <a:ext cx="152400" cy="1524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1" name="Rectangle 40"/>
          <p:cNvSpPr/>
          <p:nvPr/>
        </p:nvSpPr>
        <p:spPr bwMode="auto">
          <a:xfrm>
            <a:off x="9067800" y="2286000"/>
            <a:ext cx="381000" cy="3810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pic>
        <p:nvPicPr>
          <p:cNvPr id="1024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27119" y="909143"/>
            <a:ext cx="3781425" cy="107537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2" name="TextBox 21"/>
          <p:cNvSpPr txBox="1"/>
          <p:nvPr/>
        </p:nvSpPr>
        <p:spPr>
          <a:xfrm>
            <a:off x="8837820" y="6550224"/>
            <a:ext cx="1830181" cy="307777"/>
          </a:xfrm>
          <a:prstGeom prst="rect">
            <a:avLst/>
          </a:prstGeom>
          <a:noFill/>
        </p:spPr>
        <p:txBody>
          <a:bodyPr wrap="none" rtlCol="0">
            <a:spAutoFit/>
          </a:bodyPr>
          <a:lstStyle/>
          <a:p>
            <a:r>
              <a:rPr lang="en-US" sz="1400" dirty="0"/>
              <a:t>Source: Y. Furukawa</a:t>
            </a:r>
          </a:p>
        </p:txBody>
      </p:sp>
      <p:sp>
        <p:nvSpPr>
          <p:cNvPr id="25" name="Oval 24"/>
          <p:cNvSpPr/>
          <p:nvPr/>
        </p:nvSpPr>
        <p:spPr bwMode="auto">
          <a:xfrm>
            <a:off x="2667000" y="1193800"/>
            <a:ext cx="152400" cy="1524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Tree>
    <p:extLst>
      <p:ext uri="{BB962C8B-B14F-4D97-AF65-F5344CB8AC3E}">
        <p14:creationId xmlns:p14="http://schemas.microsoft.com/office/powerpoint/2010/main" val="2316564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Multi-view stereo: Basic idea</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2100" y="3022600"/>
            <a:ext cx="2476500" cy="3302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7500" y="2057400"/>
            <a:ext cx="2476500" cy="3302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86700" y="1270000"/>
            <a:ext cx="2476500" cy="3302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24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0" y="3022600"/>
            <a:ext cx="2476500" cy="3302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cxnSp>
        <p:nvCxnSpPr>
          <p:cNvPr id="5" name="Straight Connector 4"/>
          <p:cNvCxnSpPr/>
          <p:nvPr/>
        </p:nvCxnSpPr>
        <p:spPr bwMode="auto">
          <a:xfrm flipH="1">
            <a:off x="1524000" y="4038600"/>
            <a:ext cx="1619250" cy="2057400"/>
          </a:xfrm>
          <a:prstGeom prst="line">
            <a:avLst/>
          </a:prstGeom>
          <a:solidFill>
            <a:schemeClr val="accent1"/>
          </a:solidFill>
          <a:ln w="38100" cap="flat" cmpd="sng" algn="ctr">
            <a:solidFill>
              <a:schemeClr val="accent6">
                <a:lumMod val="60000"/>
                <a:lumOff val="40000"/>
              </a:schemeClr>
            </a:solidFill>
            <a:prstDash val="solid"/>
            <a:round/>
            <a:headEnd type="none" w="med" len="med"/>
            <a:tailEnd type="none" w="med" len="med"/>
          </a:ln>
          <a:effectLst/>
        </p:spPr>
      </p:cxnSp>
      <p:cxnSp>
        <p:nvCxnSpPr>
          <p:cNvPr id="11" name="Straight Connector 10"/>
          <p:cNvCxnSpPr/>
          <p:nvPr/>
        </p:nvCxnSpPr>
        <p:spPr bwMode="auto">
          <a:xfrm flipH="1">
            <a:off x="3143250" y="1981200"/>
            <a:ext cx="1619250" cy="2057400"/>
          </a:xfrm>
          <a:prstGeom prst="line">
            <a:avLst/>
          </a:prstGeom>
          <a:solidFill>
            <a:schemeClr val="accent1"/>
          </a:solidFill>
          <a:ln w="38100" cap="flat" cmpd="sng" algn="ctr">
            <a:solidFill>
              <a:schemeClr val="accent6">
                <a:lumMod val="60000"/>
                <a:lumOff val="40000"/>
              </a:schemeClr>
            </a:solidFill>
            <a:prstDash val="dash"/>
            <a:round/>
            <a:headEnd type="none" w="med" len="med"/>
            <a:tailEnd type="none" w="med" len="med"/>
          </a:ln>
          <a:effectLst/>
        </p:spPr>
      </p:cxnSp>
      <p:sp>
        <p:nvSpPr>
          <p:cNvPr id="7" name="Oval 6"/>
          <p:cNvSpPr/>
          <p:nvPr/>
        </p:nvSpPr>
        <p:spPr bwMode="auto">
          <a:xfrm>
            <a:off x="3067050" y="3955774"/>
            <a:ext cx="152400" cy="1524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8" name="Rectangle 7"/>
          <p:cNvSpPr/>
          <p:nvPr/>
        </p:nvSpPr>
        <p:spPr bwMode="auto">
          <a:xfrm>
            <a:off x="2952750" y="3848100"/>
            <a:ext cx="381000" cy="3810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cxnSp>
        <p:nvCxnSpPr>
          <p:cNvPr id="24" name="Straight Connector 23"/>
          <p:cNvCxnSpPr>
            <a:stCxn id="23" idx="1"/>
            <a:endCxn id="36" idx="4"/>
          </p:cNvCxnSpPr>
          <p:nvPr/>
        </p:nvCxnSpPr>
        <p:spPr bwMode="auto">
          <a:xfrm>
            <a:off x="4251418" y="2536918"/>
            <a:ext cx="1958882" cy="1723656"/>
          </a:xfrm>
          <a:prstGeom prst="line">
            <a:avLst/>
          </a:prstGeom>
          <a:solidFill>
            <a:schemeClr val="accent1"/>
          </a:solidFill>
          <a:ln w="38100" cap="flat" cmpd="sng" algn="ctr">
            <a:solidFill>
              <a:schemeClr val="accent6">
                <a:lumMod val="60000"/>
                <a:lumOff val="40000"/>
              </a:schemeClr>
            </a:solidFill>
            <a:prstDash val="dash"/>
            <a:round/>
            <a:headEnd type="none" w="med" len="med"/>
            <a:tailEnd type="none" w="med" len="med"/>
          </a:ln>
          <a:effectLst/>
        </p:spPr>
      </p:cxnSp>
      <p:cxnSp>
        <p:nvCxnSpPr>
          <p:cNvPr id="30" name="Straight Connector 29"/>
          <p:cNvCxnSpPr>
            <a:stCxn id="23" idx="1"/>
            <a:endCxn id="38" idx="5"/>
          </p:cNvCxnSpPr>
          <p:nvPr/>
        </p:nvCxnSpPr>
        <p:spPr bwMode="auto">
          <a:xfrm>
            <a:off x="4251418" y="2536918"/>
            <a:ext cx="3308164" cy="901238"/>
          </a:xfrm>
          <a:prstGeom prst="line">
            <a:avLst/>
          </a:prstGeom>
          <a:solidFill>
            <a:schemeClr val="accent1"/>
          </a:solidFill>
          <a:ln w="38100" cap="flat" cmpd="sng" algn="ctr">
            <a:solidFill>
              <a:schemeClr val="accent6">
                <a:lumMod val="60000"/>
                <a:lumOff val="40000"/>
              </a:schemeClr>
            </a:solidFill>
            <a:prstDash val="dash"/>
            <a:round/>
            <a:headEnd type="none" w="med" len="med"/>
            <a:tailEnd type="none" w="med" len="med"/>
          </a:ln>
          <a:effectLst/>
        </p:spPr>
      </p:cxnSp>
      <p:cxnSp>
        <p:nvCxnSpPr>
          <p:cNvPr id="33" name="Straight Connector 32"/>
          <p:cNvCxnSpPr>
            <a:stCxn id="23" idx="1"/>
            <a:endCxn id="40" idx="2"/>
          </p:cNvCxnSpPr>
          <p:nvPr/>
        </p:nvCxnSpPr>
        <p:spPr bwMode="auto">
          <a:xfrm flipV="1">
            <a:off x="4251418" y="2416038"/>
            <a:ext cx="4938712" cy="120881"/>
          </a:xfrm>
          <a:prstGeom prst="line">
            <a:avLst/>
          </a:prstGeom>
          <a:solidFill>
            <a:schemeClr val="accent1"/>
          </a:solidFill>
          <a:ln w="38100" cap="flat" cmpd="sng" algn="ctr">
            <a:solidFill>
              <a:schemeClr val="accent6">
                <a:lumMod val="60000"/>
                <a:lumOff val="40000"/>
              </a:schemeClr>
            </a:solidFill>
            <a:prstDash val="dash"/>
            <a:round/>
            <a:headEnd type="none" w="med" len="med"/>
            <a:tailEnd type="none" w="med" len="med"/>
          </a:ln>
          <a:effectLst/>
        </p:spPr>
      </p:cxnSp>
      <p:sp>
        <p:nvSpPr>
          <p:cNvPr id="23" name="Oval 22"/>
          <p:cNvSpPr/>
          <p:nvPr/>
        </p:nvSpPr>
        <p:spPr bwMode="auto">
          <a:xfrm>
            <a:off x="4229100" y="2514600"/>
            <a:ext cx="152400" cy="1524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6" name="Oval 35"/>
          <p:cNvSpPr/>
          <p:nvPr/>
        </p:nvSpPr>
        <p:spPr bwMode="auto">
          <a:xfrm>
            <a:off x="6134100" y="4108174"/>
            <a:ext cx="152400" cy="1524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7" name="Rectangle 36"/>
          <p:cNvSpPr/>
          <p:nvPr/>
        </p:nvSpPr>
        <p:spPr bwMode="auto">
          <a:xfrm>
            <a:off x="6019800" y="4000500"/>
            <a:ext cx="381000" cy="3810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8" name="Oval 37"/>
          <p:cNvSpPr/>
          <p:nvPr/>
        </p:nvSpPr>
        <p:spPr bwMode="auto">
          <a:xfrm>
            <a:off x="7429500" y="3308074"/>
            <a:ext cx="152400" cy="1524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9" name="Rectangle 38"/>
          <p:cNvSpPr/>
          <p:nvPr/>
        </p:nvSpPr>
        <p:spPr bwMode="auto">
          <a:xfrm>
            <a:off x="7315200" y="3200400"/>
            <a:ext cx="381000" cy="3810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0" name="Oval 39"/>
          <p:cNvSpPr/>
          <p:nvPr/>
        </p:nvSpPr>
        <p:spPr bwMode="auto">
          <a:xfrm>
            <a:off x="9190130" y="2339837"/>
            <a:ext cx="152400" cy="1524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1" name="Rectangle 40"/>
          <p:cNvSpPr/>
          <p:nvPr/>
        </p:nvSpPr>
        <p:spPr bwMode="auto">
          <a:xfrm>
            <a:off x="9067800" y="2209800"/>
            <a:ext cx="381000" cy="3810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pic>
        <p:nvPicPr>
          <p:cNvPr id="3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27119" y="909143"/>
            <a:ext cx="3781425" cy="107537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5" name="TextBox 34"/>
          <p:cNvSpPr txBox="1"/>
          <p:nvPr/>
        </p:nvSpPr>
        <p:spPr>
          <a:xfrm>
            <a:off x="8837820" y="6550224"/>
            <a:ext cx="1830181" cy="307777"/>
          </a:xfrm>
          <a:prstGeom prst="rect">
            <a:avLst/>
          </a:prstGeom>
          <a:noFill/>
        </p:spPr>
        <p:txBody>
          <a:bodyPr wrap="none" rtlCol="0">
            <a:spAutoFit/>
          </a:bodyPr>
          <a:lstStyle/>
          <a:p>
            <a:r>
              <a:rPr lang="en-US" sz="1400" dirty="0"/>
              <a:t>Source: Y. Furukawa</a:t>
            </a:r>
          </a:p>
        </p:txBody>
      </p:sp>
      <p:sp>
        <p:nvSpPr>
          <p:cNvPr id="42" name="Oval 41"/>
          <p:cNvSpPr/>
          <p:nvPr/>
        </p:nvSpPr>
        <p:spPr bwMode="auto">
          <a:xfrm>
            <a:off x="2834309" y="1369656"/>
            <a:ext cx="152400" cy="1524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Tree>
    <p:extLst>
      <p:ext uri="{BB962C8B-B14F-4D97-AF65-F5344CB8AC3E}">
        <p14:creationId xmlns:p14="http://schemas.microsoft.com/office/powerpoint/2010/main" val="15506965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Multi-view stereo: Basic idea</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2100" y="3022600"/>
            <a:ext cx="2476500" cy="3302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7500" y="2057400"/>
            <a:ext cx="2476500" cy="3302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86700" y="1270000"/>
            <a:ext cx="2476500" cy="3302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24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0" y="3022600"/>
            <a:ext cx="2476500" cy="3302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cxnSp>
        <p:nvCxnSpPr>
          <p:cNvPr id="5" name="Straight Connector 4"/>
          <p:cNvCxnSpPr/>
          <p:nvPr/>
        </p:nvCxnSpPr>
        <p:spPr bwMode="auto">
          <a:xfrm flipH="1">
            <a:off x="1524000" y="4038600"/>
            <a:ext cx="1619250" cy="2057400"/>
          </a:xfrm>
          <a:prstGeom prst="line">
            <a:avLst/>
          </a:prstGeom>
          <a:solidFill>
            <a:schemeClr val="accent1"/>
          </a:solidFill>
          <a:ln w="38100" cap="flat" cmpd="sng" algn="ctr">
            <a:solidFill>
              <a:schemeClr val="accent6">
                <a:lumMod val="60000"/>
                <a:lumOff val="40000"/>
              </a:schemeClr>
            </a:solidFill>
            <a:prstDash val="solid"/>
            <a:round/>
            <a:headEnd type="none" w="med" len="med"/>
            <a:tailEnd type="none" w="med" len="med"/>
          </a:ln>
          <a:effectLst/>
        </p:spPr>
      </p:cxnSp>
      <p:cxnSp>
        <p:nvCxnSpPr>
          <p:cNvPr id="11" name="Straight Connector 10"/>
          <p:cNvCxnSpPr/>
          <p:nvPr/>
        </p:nvCxnSpPr>
        <p:spPr bwMode="auto">
          <a:xfrm flipH="1">
            <a:off x="3143250" y="1981200"/>
            <a:ext cx="1619250" cy="2057400"/>
          </a:xfrm>
          <a:prstGeom prst="line">
            <a:avLst/>
          </a:prstGeom>
          <a:solidFill>
            <a:schemeClr val="accent1"/>
          </a:solidFill>
          <a:ln w="38100" cap="flat" cmpd="sng" algn="ctr">
            <a:solidFill>
              <a:schemeClr val="accent6">
                <a:lumMod val="60000"/>
                <a:lumOff val="40000"/>
              </a:schemeClr>
            </a:solidFill>
            <a:prstDash val="dash"/>
            <a:round/>
            <a:headEnd type="none" w="med" len="med"/>
            <a:tailEnd type="none" w="med" len="med"/>
          </a:ln>
          <a:effectLst/>
        </p:spPr>
      </p:cxnSp>
      <p:sp>
        <p:nvSpPr>
          <p:cNvPr id="7" name="Oval 6"/>
          <p:cNvSpPr/>
          <p:nvPr/>
        </p:nvSpPr>
        <p:spPr bwMode="auto">
          <a:xfrm>
            <a:off x="3067050" y="3955774"/>
            <a:ext cx="152400" cy="1524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8" name="Rectangle 7"/>
          <p:cNvSpPr/>
          <p:nvPr/>
        </p:nvSpPr>
        <p:spPr bwMode="auto">
          <a:xfrm>
            <a:off x="2952750" y="3848100"/>
            <a:ext cx="381000" cy="3810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cxnSp>
        <p:nvCxnSpPr>
          <p:cNvPr id="24" name="Straight Connector 23"/>
          <p:cNvCxnSpPr>
            <a:stCxn id="23" idx="1"/>
          </p:cNvCxnSpPr>
          <p:nvPr/>
        </p:nvCxnSpPr>
        <p:spPr bwMode="auto">
          <a:xfrm>
            <a:off x="4441918" y="2353044"/>
            <a:ext cx="1920782" cy="1755130"/>
          </a:xfrm>
          <a:prstGeom prst="line">
            <a:avLst/>
          </a:prstGeom>
          <a:solidFill>
            <a:schemeClr val="accent1"/>
          </a:solidFill>
          <a:ln w="38100" cap="flat" cmpd="sng" algn="ctr">
            <a:solidFill>
              <a:schemeClr val="accent6">
                <a:lumMod val="60000"/>
                <a:lumOff val="40000"/>
              </a:schemeClr>
            </a:solidFill>
            <a:prstDash val="dash"/>
            <a:round/>
            <a:headEnd type="none" w="med" len="med"/>
            <a:tailEnd type="none" w="med" len="med"/>
          </a:ln>
          <a:effectLst/>
        </p:spPr>
      </p:cxnSp>
      <p:cxnSp>
        <p:nvCxnSpPr>
          <p:cNvPr id="30" name="Straight Connector 29"/>
          <p:cNvCxnSpPr>
            <a:stCxn id="23" idx="1"/>
            <a:endCxn id="38" idx="2"/>
          </p:cNvCxnSpPr>
          <p:nvPr/>
        </p:nvCxnSpPr>
        <p:spPr bwMode="auto">
          <a:xfrm>
            <a:off x="4441918" y="2353044"/>
            <a:ext cx="3139982" cy="878830"/>
          </a:xfrm>
          <a:prstGeom prst="line">
            <a:avLst/>
          </a:prstGeom>
          <a:solidFill>
            <a:schemeClr val="accent1"/>
          </a:solidFill>
          <a:ln w="38100" cap="flat" cmpd="sng" algn="ctr">
            <a:solidFill>
              <a:schemeClr val="accent6">
                <a:lumMod val="60000"/>
                <a:lumOff val="40000"/>
              </a:schemeClr>
            </a:solidFill>
            <a:prstDash val="dash"/>
            <a:round/>
            <a:headEnd type="none" w="med" len="med"/>
            <a:tailEnd type="none" w="med" len="med"/>
          </a:ln>
          <a:effectLst/>
        </p:spPr>
      </p:cxnSp>
      <p:cxnSp>
        <p:nvCxnSpPr>
          <p:cNvPr id="33" name="Straight Connector 32"/>
          <p:cNvCxnSpPr>
            <a:stCxn id="23" idx="1"/>
            <a:endCxn id="40" idx="6"/>
          </p:cNvCxnSpPr>
          <p:nvPr/>
        </p:nvCxnSpPr>
        <p:spPr bwMode="auto">
          <a:xfrm flipV="1">
            <a:off x="4441918" y="2317474"/>
            <a:ext cx="4892582" cy="35570"/>
          </a:xfrm>
          <a:prstGeom prst="line">
            <a:avLst/>
          </a:prstGeom>
          <a:solidFill>
            <a:schemeClr val="accent1"/>
          </a:solidFill>
          <a:ln w="38100" cap="flat" cmpd="sng" algn="ctr">
            <a:solidFill>
              <a:schemeClr val="accent6">
                <a:lumMod val="60000"/>
                <a:lumOff val="40000"/>
              </a:schemeClr>
            </a:solidFill>
            <a:prstDash val="dash"/>
            <a:round/>
            <a:headEnd type="none" w="med" len="med"/>
            <a:tailEnd type="none" w="med" len="med"/>
          </a:ln>
          <a:effectLst/>
        </p:spPr>
      </p:cxnSp>
      <p:sp>
        <p:nvSpPr>
          <p:cNvPr id="23" name="Oval 22"/>
          <p:cNvSpPr/>
          <p:nvPr/>
        </p:nvSpPr>
        <p:spPr bwMode="auto">
          <a:xfrm>
            <a:off x="4419600" y="2330726"/>
            <a:ext cx="152400" cy="1524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6" name="Oval 35"/>
          <p:cNvSpPr/>
          <p:nvPr/>
        </p:nvSpPr>
        <p:spPr bwMode="auto">
          <a:xfrm>
            <a:off x="6286500" y="4070074"/>
            <a:ext cx="152400" cy="1524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7" name="Rectangle 36"/>
          <p:cNvSpPr/>
          <p:nvPr/>
        </p:nvSpPr>
        <p:spPr bwMode="auto">
          <a:xfrm>
            <a:off x="6172200" y="3962400"/>
            <a:ext cx="381000" cy="3810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8" name="Oval 37"/>
          <p:cNvSpPr/>
          <p:nvPr/>
        </p:nvSpPr>
        <p:spPr bwMode="auto">
          <a:xfrm>
            <a:off x="7581900" y="3155674"/>
            <a:ext cx="152400" cy="1524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9" name="Rectangle 38"/>
          <p:cNvSpPr/>
          <p:nvPr/>
        </p:nvSpPr>
        <p:spPr bwMode="auto">
          <a:xfrm>
            <a:off x="7467600" y="3048000"/>
            <a:ext cx="381000" cy="3810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0" name="Oval 39"/>
          <p:cNvSpPr/>
          <p:nvPr/>
        </p:nvSpPr>
        <p:spPr bwMode="auto">
          <a:xfrm>
            <a:off x="9182100" y="2241274"/>
            <a:ext cx="152400" cy="1524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1" name="Rectangle 40"/>
          <p:cNvSpPr/>
          <p:nvPr/>
        </p:nvSpPr>
        <p:spPr bwMode="auto">
          <a:xfrm>
            <a:off x="9067800" y="2133600"/>
            <a:ext cx="381000" cy="3810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pic>
        <p:nvPicPr>
          <p:cNvPr id="2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27119" y="909143"/>
            <a:ext cx="3781425" cy="107537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9" name="TextBox 28"/>
          <p:cNvSpPr txBox="1"/>
          <p:nvPr/>
        </p:nvSpPr>
        <p:spPr>
          <a:xfrm>
            <a:off x="8837820" y="6550224"/>
            <a:ext cx="1830181" cy="307777"/>
          </a:xfrm>
          <a:prstGeom prst="rect">
            <a:avLst/>
          </a:prstGeom>
          <a:noFill/>
        </p:spPr>
        <p:txBody>
          <a:bodyPr wrap="none" rtlCol="0">
            <a:spAutoFit/>
          </a:bodyPr>
          <a:lstStyle/>
          <a:p>
            <a:r>
              <a:rPr lang="en-US" sz="1400" dirty="0"/>
              <a:t>Source: Y. Furukawa</a:t>
            </a:r>
          </a:p>
        </p:txBody>
      </p:sp>
      <p:sp>
        <p:nvSpPr>
          <p:cNvPr id="31" name="Oval 30"/>
          <p:cNvSpPr/>
          <p:nvPr/>
        </p:nvSpPr>
        <p:spPr bwMode="auto">
          <a:xfrm>
            <a:off x="3067050" y="1457871"/>
            <a:ext cx="152400" cy="1524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Tree>
    <p:extLst>
      <p:ext uri="{BB962C8B-B14F-4D97-AF65-F5344CB8AC3E}">
        <p14:creationId xmlns:p14="http://schemas.microsoft.com/office/powerpoint/2010/main" val="5915789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3" name="Shape 633"/>
          <p:cNvSpPr>
            <a:spLocks noGrp="1"/>
          </p:cNvSpPr>
          <p:nvPr>
            <p:ph type="title"/>
          </p:nvPr>
        </p:nvSpPr>
        <p:spPr>
          <a:prstGeom prst="rect">
            <a:avLst/>
          </a:prstGeom>
        </p:spPr>
        <p:txBody>
          <a:bodyPr/>
          <a:lstStyle/>
          <a:p>
            <a:r>
              <a:t>Why MVS?</a:t>
            </a:r>
          </a:p>
        </p:txBody>
      </p:sp>
      <p:sp>
        <p:nvSpPr>
          <p:cNvPr id="634" name="Shape 634"/>
          <p:cNvSpPr>
            <a:spLocks noGrp="1"/>
          </p:cNvSpPr>
          <p:nvPr>
            <p:ph idx="1"/>
          </p:nvPr>
        </p:nvSpPr>
        <p:spPr>
          <a:prstGeom prst="rect">
            <a:avLst/>
          </a:prstGeom>
        </p:spPr>
        <p:txBody>
          <a:bodyPr/>
          <a:lstStyle/>
          <a:p>
            <a:pPr marL="457200" indent="-457200" defTabSz="369675">
              <a:spcBef>
                <a:spcPts val="0"/>
              </a:spcBef>
              <a:buFont typeface="Arial" panose="020B0604020202020204" pitchFamily="34" charset="0"/>
              <a:buChar char="•"/>
              <a:defRPr sz="3420"/>
            </a:pPr>
            <a:r>
              <a:rPr sz="2800" dirty="0"/>
              <a:t>Different points on the object’s surface will be more clearly visible in some subset of cameras</a:t>
            </a:r>
            <a:endParaRPr lang="en-US" sz="2800" dirty="0"/>
          </a:p>
          <a:p>
            <a:pPr marL="857250" lvl="1" indent="-457200" defTabSz="369675">
              <a:spcBef>
                <a:spcPts val="0"/>
              </a:spcBef>
              <a:buFont typeface="Arial" panose="020B0604020202020204" pitchFamily="34" charset="0"/>
              <a:buChar char="•"/>
              <a:defRPr sz="3420"/>
            </a:pPr>
            <a:r>
              <a:rPr sz="2400" dirty="0"/>
              <a:t>Could have high</a:t>
            </a:r>
            <a:r>
              <a:rPr lang="en-US" sz="2400" dirty="0"/>
              <a:t>-</a:t>
            </a:r>
            <a:r>
              <a:rPr sz="2400" dirty="0"/>
              <a:t>res closeups of some regions</a:t>
            </a:r>
            <a:endParaRPr lang="en-US" sz="2400" dirty="0"/>
          </a:p>
          <a:p>
            <a:pPr marL="857250" lvl="1" indent="-457200" defTabSz="369675">
              <a:spcBef>
                <a:spcPts val="0"/>
              </a:spcBef>
              <a:buFont typeface="Arial" panose="020B0604020202020204" pitchFamily="34" charset="0"/>
              <a:buChar char="•"/>
              <a:defRPr sz="3420"/>
            </a:pPr>
            <a:r>
              <a:rPr sz="2400" dirty="0"/>
              <a:t>Some surfaces are foreshortened from certain views</a:t>
            </a:r>
            <a:endParaRPr lang="en-US" sz="2400" dirty="0"/>
          </a:p>
          <a:p>
            <a:pPr marL="857250" lvl="1" indent="-457200" defTabSz="369675">
              <a:spcBef>
                <a:spcPts val="0"/>
              </a:spcBef>
              <a:buFont typeface="Arial" panose="020B0604020202020204" pitchFamily="34" charset="0"/>
              <a:buChar char="•"/>
              <a:defRPr sz="3420"/>
            </a:pPr>
            <a:r>
              <a:rPr lang="en-US" sz="2400" dirty="0"/>
              <a:t>Some points may be occluded entirely in certain views</a:t>
            </a:r>
          </a:p>
          <a:p>
            <a:pPr marL="281275" lvl="1" indent="0" defTabSz="369675">
              <a:spcBef>
                <a:spcPts val="2601"/>
              </a:spcBef>
              <a:buNone/>
              <a:defRPr sz="3420"/>
            </a:pPr>
            <a:endParaRPr dirty="0"/>
          </a:p>
        </p:txBody>
      </p:sp>
      <p:sp>
        <p:nvSpPr>
          <p:cNvPr id="6" name="TextBox 5">
            <a:extLst>
              <a:ext uri="{FF2B5EF4-FFF2-40B4-BE49-F238E27FC236}">
                <a16:creationId xmlns:a16="http://schemas.microsoft.com/office/drawing/2014/main" id="{69E64255-DC47-2947-B96D-D17F8C134841}"/>
              </a:ext>
            </a:extLst>
          </p:cNvPr>
          <p:cNvSpPr txBox="1"/>
          <p:nvPr/>
        </p:nvSpPr>
        <p:spPr>
          <a:xfrm>
            <a:off x="8837819" y="6550224"/>
            <a:ext cx="1718740" cy="307777"/>
          </a:xfrm>
          <a:prstGeom prst="rect">
            <a:avLst/>
          </a:prstGeom>
          <a:noFill/>
        </p:spPr>
        <p:txBody>
          <a:bodyPr wrap="none" rtlCol="0">
            <a:spAutoFit/>
          </a:bodyPr>
          <a:lstStyle/>
          <a:p>
            <a:r>
              <a:rPr lang="en-US" sz="1400" dirty="0"/>
              <a:t>Source: N. Snavely</a:t>
            </a:r>
          </a:p>
        </p:txBody>
      </p:sp>
    </p:spTree>
    <p:extLst>
      <p:ext uri="{BB962C8B-B14F-4D97-AF65-F5344CB8AC3E}">
        <p14:creationId xmlns:p14="http://schemas.microsoft.com/office/powerpoint/2010/main" val="20595844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37" name="Picture 636"/>
          <p:cNvPicPr>
            <a:picLocks/>
          </p:cNvPicPr>
          <p:nvPr/>
        </p:nvPicPr>
        <p:blipFill>
          <a:blip r:embed="rId2">
            <a:alphaModFix amt="71000"/>
          </a:blip>
          <a:stretch>
            <a:fillRect/>
          </a:stretch>
        </p:blipFill>
        <p:spPr>
          <a:xfrm rot="12564142">
            <a:off x="2730074" y="3928644"/>
            <a:ext cx="1042723" cy="643951"/>
          </a:xfrm>
          <a:prstGeom prst="rect">
            <a:avLst/>
          </a:prstGeom>
        </p:spPr>
      </p:pic>
      <p:pic>
        <p:nvPicPr>
          <p:cNvPr id="639" name="Picture 638"/>
          <p:cNvPicPr>
            <a:picLocks/>
          </p:cNvPicPr>
          <p:nvPr/>
        </p:nvPicPr>
        <p:blipFill>
          <a:blip r:embed="rId2">
            <a:alphaModFix amt="71000"/>
          </a:blip>
          <a:stretch>
            <a:fillRect/>
          </a:stretch>
        </p:blipFill>
        <p:spPr>
          <a:xfrm rot="11565282">
            <a:off x="4144765" y="4422248"/>
            <a:ext cx="1042723" cy="643951"/>
          </a:xfrm>
          <a:prstGeom prst="rect">
            <a:avLst/>
          </a:prstGeom>
        </p:spPr>
      </p:pic>
      <p:pic>
        <p:nvPicPr>
          <p:cNvPr id="641" name="Picture 640"/>
          <p:cNvPicPr>
            <a:picLocks/>
          </p:cNvPicPr>
          <p:nvPr/>
        </p:nvPicPr>
        <p:blipFill>
          <a:blip r:embed="rId2">
            <a:alphaModFix amt="71000"/>
          </a:blip>
          <a:stretch>
            <a:fillRect/>
          </a:stretch>
        </p:blipFill>
        <p:spPr>
          <a:xfrm rot="9808505">
            <a:off x="7097114" y="4394194"/>
            <a:ext cx="1042723" cy="643951"/>
          </a:xfrm>
          <a:prstGeom prst="rect">
            <a:avLst/>
          </a:prstGeom>
        </p:spPr>
      </p:pic>
      <p:pic>
        <p:nvPicPr>
          <p:cNvPr id="643" name="Picture 642"/>
          <p:cNvPicPr>
            <a:picLocks/>
          </p:cNvPicPr>
          <p:nvPr/>
        </p:nvPicPr>
        <p:blipFill>
          <a:blip r:embed="rId2">
            <a:alphaModFix amt="71000"/>
          </a:blip>
          <a:stretch>
            <a:fillRect/>
          </a:stretch>
        </p:blipFill>
        <p:spPr>
          <a:xfrm rot="8599539">
            <a:off x="8489491" y="3761687"/>
            <a:ext cx="1042724" cy="643951"/>
          </a:xfrm>
          <a:prstGeom prst="rect">
            <a:avLst/>
          </a:prstGeom>
        </p:spPr>
      </p:pic>
      <p:pic>
        <p:nvPicPr>
          <p:cNvPr id="645" name="Picture 644"/>
          <p:cNvPicPr>
            <a:picLocks/>
          </p:cNvPicPr>
          <p:nvPr/>
        </p:nvPicPr>
        <p:blipFill>
          <a:blip r:embed="rId2">
            <a:alphaModFix amt="71000"/>
          </a:blip>
          <a:stretch>
            <a:fillRect/>
          </a:stretch>
        </p:blipFill>
        <p:spPr>
          <a:xfrm rot="10800000">
            <a:off x="5615026" y="4491369"/>
            <a:ext cx="1042723" cy="643950"/>
          </a:xfrm>
          <a:prstGeom prst="rect">
            <a:avLst/>
          </a:prstGeom>
        </p:spPr>
      </p:pic>
      <p:sp>
        <p:nvSpPr>
          <p:cNvPr id="648" name="Shape 648"/>
          <p:cNvSpPr/>
          <p:nvPr/>
        </p:nvSpPr>
        <p:spPr>
          <a:xfrm flipH="1" flipV="1">
            <a:off x="7564772" y="3190093"/>
            <a:ext cx="143548" cy="1864375"/>
          </a:xfrm>
          <a:prstGeom prst="line">
            <a:avLst/>
          </a:prstGeom>
          <a:ln w="25400">
            <a:solidFill>
              <a:srgbClr val="FFFFFF"/>
            </a:solidFill>
            <a:miter lim="400000"/>
            <a:tailEnd type="triangle"/>
          </a:ln>
        </p:spPr>
        <p:txBody>
          <a:bodyPr lIns="35719" tIns="35719" rIns="35719" bIns="35719" anchor="ctr"/>
          <a:lstStyle/>
          <a:p>
            <a:pPr algn="ctr" defTabSz="410751">
              <a:defRPr sz="2600"/>
            </a:pPr>
            <a:endParaRPr sz="1828" kern="0">
              <a:solidFill>
                <a:srgbClr val="FFFFFF"/>
              </a:solidFill>
              <a:latin typeface="Helvetica Light"/>
              <a:sym typeface="Helvetica Light"/>
            </a:endParaRPr>
          </a:p>
        </p:txBody>
      </p:sp>
      <p:sp>
        <p:nvSpPr>
          <p:cNvPr id="649" name="Shape 649"/>
          <p:cNvSpPr/>
          <p:nvPr/>
        </p:nvSpPr>
        <p:spPr>
          <a:xfrm flipH="1" flipV="1">
            <a:off x="7581704" y="3170843"/>
            <a:ext cx="1620940" cy="1163393"/>
          </a:xfrm>
          <a:prstGeom prst="line">
            <a:avLst/>
          </a:prstGeom>
          <a:ln w="25400">
            <a:solidFill>
              <a:srgbClr val="FFFFFF"/>
            </a:solidFill>
            <a:miter lim="400000"/>
            <a:tailEnd type="triangle"/>
          </a:ln>
        </p:spPr>
        <p:txBody>
          <a:bodyPr lIns="35719" tIns="35719" rIns="35719" bIns="35719" anchor="ctr"/>
          <a:lstStyle/>
          <a:p>
            <a:pPr algn="ctr" defTabSz="410751">
              <a:defRPr sz="2600"/>
            </a:pPr>
            <a:endParaRPr sz="1828" kern="0">
              <a:solidFill>
                <a:srgbClr val="FFFFFF"/>
              </a:solidFill>
              <a:latin typeface="Helvetica Light"/>
              <a:sym typeface="Helvetica Light"/>
            </a:endParaRPr>
          </a:p>
        </p:txBody>
      </p:sp>
      <p:sp>
        <p:nvSpPr>
          <p:cNvPr id="650" name="Shape 650"/>
          <p:cNvSpPr/>
          <p:nvPr/>
        </p:nvSpPr>
        <p:spPr>
          <a:xfrm flipV="1">
            <a:off x="6184044" y="3200296"/>
            <a:ext cx="1285241" cy="1839348"/>
          </a:xfrm>
          <a:prstGeom prst="line">
            <a:avLst/>
          </a:prstGeom>
          <a:ln w="25400">
            <a:solidFill>
              <a:srgbClr val="FFFFFF"/>
            </a:solidFill>
            <a:prstDash val="sysDot"/>
            <a:miter lim="400000"/>
            <a:tailEnd type="triangle"/>
          </a:ln>
        </p:spPr>
        <p:txBody>
          <a:bodyPr lIns="35719" tIns="35719" rIns="35719" bIns="35719" anchor="ctr"/>
          <a:lstStyle/>
          <a:p>
            <a:pPr algn="ctr" defTabSz="410751">
              <a:defRPr sz="2600"/>
            </a:pPr>
            <a:endParaRPr sz="1828" kern="0">
              <a:solidFill>
                <a:srgbClr val="FFFFFF"/>
              </a:solidFill>
              <a:latin typeface="Helvetica Light"/>
              <a:sym typeface="Helvetica Light"/>
            </a:endParaRPr>
          </a:p>
        </p:txBody>
      </p:sp>
      <p:sp>
        <p:nvSpPr>
          <p:cNvPr id="655" name="Shape 655"/>
          <p:cNvSpPr/>
          <p:nvPr/>
        </p:nvSpPr>
        <p:spPr>
          <a:xfrm>
            <a:off x="2687527" y="5702840"/>
            <a:ext cx="6897722" cy="461601"/>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algn="ctr" defTabSz="410751"/>
            <a:r>
              <a:rPr sz="2531" kern="0" dirty="0">
                <a:solidFill>
                  <a:srgbClr val="FFFFFF"/>
                </a:solidFill>
                <a:latin typeface="Helvetica Light"/>
                <a:sym typeface="Helvetica Light"/>
              </a:rPr>
              <a:t>Cameras </a:t>
            </a:r>
            <a:r>
              <a:rPr lang="en-US" sz="2531" kern="0" dirty="0">
                <a:solidFill>
                  <a:srgbClr val="FFFFFF"/>
                </a:solidFill>
                <a:latin typeface="Helvetica Light"/>
                <a:sym typeface="Helvetica Light"/>
              </a:rPr>
              <a:t>4</a:t>
            </a:r>
            <a:r>
              <a:rPr sz="2531" kern="0" dirty="0">
                <a:solidFill>
                  <a:srgbClr val="FFFFFF"/>
                </a:solidFill>
                <a:latin typeface="Helvetica Light"/>
                <a:sym typeface="Helvetica Light"/>
              </a:rPr>
              <a:t> and </a:t>
            </a:r>
            <a:r>
              <a:rPr lang="en-US" sz="2531" kern="0" dirty="0">
                <a:solidFill>
                  <a:srgbClr val="FFFFFF"/>
                </a:solidFill>
                <a:latin typeface="Helvetica Light"/>
                <a:sym typeface="Helvetica Light"/>
              </a:rPr>
              <a:t>5</a:t>
            </a:r>
            <a:r>
              <a:rPr sz="2531" kern="0" dirty="0">
                <a:solidFill>
                  <a:srgbClr val="FFFFFF"/>
                </a:solidFill>
                <a:latin typeface="Helvetica Light"/>
                <a:sym typeface="Helvetica Light"/>
              </a:rPr>
              <a:t> can more clearly see point p</a:t>
            </a:r>
          </a:p>
        </p:txBody>
      </p:sp>
      <p:grpSp>
        <p:nvGrpSpPr>
          <p:cNvPr id="27" name="Group 13">
            <a:extLst>
              <a:ext uri="{FF2B5EF4-FFF2-40B4-BE49-F238E27FC236}">
                <a16:creationId xmlns:a16="http://schemas.microsoft.com/office/drawing/2014/main" id="{64668B73-9896-5B48-B379-33B5FC3F9FA8}"/>
              </a:ext>
            </a:extLst>
          </p:cNvPr>
          <p:cNvGrpSpPr/>
          <p:nvPr/>
        </p:nvGrpSpPr>
        <p:grpSpPr>
          <a:xfrm>
            <a:off x="6354882" y="85347"/>
            <a:ext cx="4091023" cy="1447799"/>
            <a:chOff x="-153197" y="2987786"/>
            <a:chExt cx="9155926" cy="3882915"/>
          </a:xfrm>
        </p:grpSpPr>
        <p:grpSp>
          <p:nvGrpSpPr>
            <p:cNvPr id="28" name="Group 581">
              <a:extLst>
                <a:ext uri="{FF2B5EF4-FFF2-40B4-BE49-F238E27FC236}">
                  <a16:creationId xmlns:a16="http://schemas.microsoft.com/office/drawing/2014/main" id="{3D45BD87-B577-B64A-AD72-FCF4DC065797}"/>
                </a:ext>
              </a:extLst>
            </p:cNvPr>
            <p:cNvGrpSpPr/>
            <p:nvPr/>
          </p:nvGrpSpPr>
          <p:grpSpPr>
            <a:xfrm>
              <a:off x="2776033" y="2987786"/>
              <a:ext cx="3115841" cy="3882914"/>
              <a:chOff x="0" y="0"/>
              <a:chExt cx="3115839" cy="3882912"/>
            </a:xfrm>
          </p:grpSpPr>
          <p:pic>
            <p:nvPicPr>
              <p:cNvPr id="35" name="right2.png">
                <a:extLst>
                  <a:ext uri="{FF2B5EF4-FFF2-40B4-BE49-F238E27FC236}">
                    <a16:creationId xmlns:a16="http://schemas.microsoft.com/office/drawing/2014/main" id="{61B3E91F-850F-D94D-A634-07BFD362E2D3}"/>
                  </a:ext>
                </a:extLst>
              </p:cNvPr>
              <p:cNvPicPr>
                <a:picLocks noChangeAspect="1"/>
              </p:cNvPicPr>
              <p:nvPr/>
            </p:nvPicPr>
            <p:blipFill>
              <a:blip r:embed="rId3"/>
              <a:stretch>
                <a:fillRect/>
              </a:stretch>
            </p:blipFill>
            <p:spPr>
              <a:xfrm>
                <a:off x="139700" y="165100"/>
                <a:ext cx="2836440" cy="3552713"/>
              </a:xfrm>
              <a:prstGeom prst="rect">
                <a:avLst/>
              </a:prstGeom>
              <a:ln>
                <a:solidFill>
                  <a:schemeClr val="tx1"/>
                </a:solidFill>
              </a:ln>
              <a:effectLst/>
            </p:spPr>
          </p:pic>
          <p:pic>
            <p:nvPicPr>
              <p:cNvPr id="36" name="Picture 5">
                <a:extLst>
                  <a:ext uri="{FF2B5EF4-FFF2-40B4-BE49-F238E27FC236}">
                    <a16:creationId xmlns:a16="http://schemas.microsoft.com/office/drawing/2014/main" id="{8932CFFC-FF9A-E349-A11B-BAB8AA8914F6}"/>
                  </a:ext>
                </a:extLst>
              </p:cNvPr>
              <p:cNvPicPr>
                <a:picLocks/>
              </p:cNvPicPr>
              <p:nvPr/>
            </p:nvPicPr>
            <p:blipFill>
              <a:blip r:embed="rId4"/>
              <a:stretch>
                <a:fillRect/>
              </a:stretch>
            </p:blipFill>
            <p:spPr>
              <a:xfrm>
                <a:off x="0" y="0"/>
                <a:ext cx="3115840" cy="3882913"/>
              </a:xfrm>
              <a:prstGeom prst="rect">
                <a:avLst/>
              </a:prstGeom>
              <a:ln>
                <a:solidFill>
                  <a:schemeClr val="tx1"/>
                </a:solidFill>
              </a:ln>
              <a:effectLst/>
            </p:spPr>
          </p:pic>
        </p:grpSp>
        <p:grpSp>
          <p:nvGrpSpPr>
            <p:cNvPr id="29" name="Group 584">
              <a:extLst>
                <a:ext uri="{FF2B5EF4-FFF2-40B4-BE49-F238E27FC236}">
                  <a16:creationId xmlns:a16="http://schemas.microsoft.com/office/drawing/2014/main" id="{EACEBF63-0EC5-D142-BDF7-E5A7E43A6E29}"/>
                </a:ext>
              </a:extLst>
            </p:cNvPr>
            <p:cNvGrpSpPr/>
            <p:nvPr/>
          </p:nvGrpSpPr>
          <p:grpSpPr>
            <a:xfrm>
              <a:off x="-153197" y="2987787"/>
              <a:ext cx="2746163" cy="3882914"/>
              <a:chOff x="0" y="0"/>
              <a:chExt cx="2746162" cy="3882912"/>
            </a:xfrm>
          </p:grpSpPr>
          <p:pic>
            <p:nvPicPr>
              <p:cNvPr id="33" name="left2.png">
                <a:extLst>
                  <a:ext uri="{FF2B5EF4-FFF2-40B4-BE49-F238E27FC236}">
                    <a16:creationId xmlns:a16="http://schemas.microsoft.com/office/drawing/2014/main" id="{1176F989-03FB-3A4A-9F76-9B271A6846F1}"/>
                  </a:ext>
                </a:extLst>
              </p:cNvPr>
              <p:cNvPicPr>
                <a:picLocks noChangeAspect="1"/>
              </p:cNvPicPr>
              <p:nvPr/>
            </p:nvPicPr>
            <p:blipFill>
              <a:blip r:embed="rId5"/>
              <a:stretch>
                <a:fillRect/>
              </a:stretch>
            </p:blipFill>
            <p:spPr>
              <a:xfrm>
                <a:off x="139700" y="165100"/>
                <a:ext cx="2466763" cy="3552713"/>
              </a:xfrm>
              <a:prstGeom prst="rect">
                <a:avLst/>
              </a:prstGeom>
              <a:ln>
                <a:solidFill>
                  <a:schemeClr val="tx1"/>
                </a:solidFill>
              </a:ln>
              <a:effectLst/>
            </p:spPr>
          </p:pic>
          <p:pic>
            <p:nvPicPr>
              <p:cNvPr id="34" name="Picture 8">
                <a:extLst>
                  <a:ext uri="{FF2B5EF4-FFF2-40B4-BE49-F238E27FC236}">
                    <a16:creationId xmlns:a16="http://schemas.microsoft.com/office/drawing/2014/main" id="{25929067-190D-BD4C-98BB-C8D033FCEDEE}"/>
                  </a:ext>
                </a:extLst>
              </p:cNvPr>
              <p:cNvPicPr>
                <a:picLocks/>
              </p:cNvPicPr>
              <p:nvPr/>
            </p:nvPicPr>
            <p:blipFill>
              <a:blip r:embed="rId6"/>
              <a:stretch>
                <a:fillRect/>
              </a:stretch>
            </p:blipFill>
            <p:spPr>
              <a:xfrm>
                <a:off x="0" y="0"/>
                <a:ext cx="2746163" cy="3882913"/>
              </a:xfrm>
              <a:prstGeom prst="rect">
                <a:avLst/>
              </a:prstGeom>
              <a:ln>
                <a:solidFill>
                  <a:schemeClr val="tx1"/>
                </a:solidFill>
              </a:ln>
              <a:effectLst/>
            </p:spPr>
          </p:pic>
        </p:grpSp>
        <p:grpSp>
          <p:nvGrpSpPr>
            <p:cNvPr id="30" name="Group 587">
              <a:extLst>
                <a:ext uri="{FF2B5EF4-FFF2-40B4-BE49-F238E27FC236}">
                  <a16:creationId xmlns:a16="http://schemas.microsoft.com/office/drawing/2014/main" id="{AD12EDF5-72B7-1E41-833A-428D207DC869}"/>
                </a:ext>
              </a:extLst>
            </p:cNvPr>
            <p:cNvGrpSpPr/>
            <p:nvPr/>
          </p:nvGrpSpPr>
          <p:grpSpPr>
            <a:xfrm>
              <a:off x="6074942" y="2987787"/>
              <a:ext cx="2927787" cy="3882914"/>
              <a:chOff x="0" y="0"/>
              <a:chExt cx="2927785" cy="3882912"/>
            </a:xfrm>
          </p:grpSpPr>
          <p:pic>
            <p:nvPicPr>
              <p:cNvPr id="31" name="right_most.png">
                <a:extLst>
                  <a:ext uri="{FF2B5EF4-FFF2-40B4-BE49-F238E27FC236}">
                    <a16:creationId xmlns:a16="http://schemas.microsoft.com/office/drawing/2014/main" id="{2CF97769-9AEB-6B45-85BF-CD5A5E688B78}"/>
                  </a:ext>
                </a:extLst>
              </p:cNvPr>
              <p:cNvPicPr>
                <a:picLocks noChangeAspect="1"/>
              </p:cNvPicPr>
              <p:nvPr/>
            </p:nvPicPr>
            <p:blipFill>
              <a:blip r:embed="rId7"/>
              <a:stretch>
                <a:fillRect/>
              </a:stretch>
            </p:blipFill>
            <p:spPr>
              <a:xfrm>
                <a:off x="139700" y="165100"/>
                <a:ext cx="2648386" cy="3552713"/>
              </a:xfrm>
              <a:prstGeom prst="rect">
                <a:avLst/>
              </a:prstGeom>
              <a:ln>
                <a:solidFill>
                  <a:schemeClr val="tx1"/>
                </a:solidFill>
              </a:ln>
              <a:effectLst/>
            </p:spPr>
          </p:pic>
          <p:pic>
            <p:nvPicPr>
              <p:cNvPr id="32" name="Picture 11">
                <a:extLst>
                  <a:ext uri="{FF2B5EF4-FFF2-40B4-BE49-F238E27FC236}">
                    <a16:creationId xmlns:a16="http://schemas.microsoft.com/office/drawing/2014/main" id="{65A54814-D860-C145-8D39-4C38D8CDF734}"/>
                  </a:ext>
                </a:extLst>
              </p:cNvPr>
              <p:cNvPicPr>
                <a:picLocks/>
              </p:cNvPicPr>
              <p:nvPr/>
            </p:nvPicPr>
            <p:blipFill>
              <a:blip r:embed="rId8"/>
              <a:stretch>
                <a:fillRect/>
              </a:stretch>
            </p:blipFill>
            <p:spPr>
              <a:xfrm>
                <a:off x="0" y="0"/>
                <a:ext cx="2927786" cy="3882913"/>
              </a:xfrm>
              <a:prstGeom prst="rect">
                <a:avLst/>
              </a:prstGeom>
              <a:ln>
                <a:solidFill>
                  <a:schemeClr val="tx1"/>
                </a:solidFill>
              </a:ln>
              <a:effectLst/>
            </p:spPr>
          </p:pic>
        </p:grpSp>
      </p:grpSp>
      <p:pic>
        <p:nvPicPr>
          <p:cNvPr id="37" name="pasted-image.png">
            <a:extLst>
              <a:ext uri="{FF2B5EF4-FFF2-40B4-BE49-F238E27FC236}">
                <a16:creationId xmlns:a16="http://schemas.microsoft.com/office/drawing/2014/main" id="{4E600719-6CA9-5A4F-8532-2D0D7A680541}"/>
              </a:ext>
            </a:extLst>
          </p:cNvPr>
          <p:cNvPicPr>
            <a:picLocks noChangeAspect="1"/>
          </p:cNvPicPr>
          <p:nvPr/>
        </p:nvPicPr>
        <p:blipFill>
          <a:blip r:embed="rId9"/>
          <a:stretch>
            <a:fillRect/>
          </a:stretch>
        </p:blipFill>
        <p:spPr>
          <a:xfrm>
            <a:off x="4146130" y="1722682"/>
            <a:ext cx="3899743" cy="1944727"/>
          </a:xfrm>
          <a:prstGeom prst="rect">
            <a:avLst/>
          </a:prstGeom>
          <a:ln w="12700">
            <a:miter lim="400000"/>
          </a:ln>
        </p:spPr>
      </p:pic>
      <p:sp>
        <p:nvSpPr>
          <p:cNvPr id="647" name="Shape 647"/>
          <p:cNvSpPr/>
          <p:nvPr/>
        </p:nvSpPr>
        <p:spPr>
          <a:xfrm>
            <a:off x="7477203" y="3110069"/>
            <a:ext cx="99385" cy="99385"/>
          </a:xfrm>
          <a:prstGeom prst="rect">
            <a:avLst/>
          </a:prstGeom>
          <a:solidFill>
            <a:schemeClr val="accent3">
              <a:hueOff val="-499813"/>
              <a:satOff val="-5228"/>
              <a:lumOff val="24899"/>
              <a:alpha val="71000"/>
            </a:schemeClr>
          </a:solidFill>
          <a:ln w="12700">
            <a:miter lim="400000"/>
          </a:ln>
        </p:spPr>
        <p:txBody>
          <a:bodyPr lIns="35719" tIns="35719" rIns="35719" bIns="35719" anchor="ctr"/>
          <a:lstStyle/>
          <a:p>
            <a:pPr algn="ctr" defTabSz="410751">
              <a:defRPr sz="2600"/>
            </a:pPr>
            <a:endParaRPr sz="1828" kern="0">
              <a:solidFill>
                <a:srgbClr val="FFFFFF"/>
              </a:solidFill>
              <a:latin typeface="Helvetica Light"/>
              <a:sym typeface="Helvetica Light"/>
            </a:endParaRPr>
          </a:p>
        </p:txBody>
      </p:sp>
      <p:sp>
        <p:nvSpPr>
          <p:cNvPr id="654" name="Shape 654"/>
          <p:cNvSpPr/>
          <p:nvPr/>
        </p:nvSpPr>
        <p:spPr>
          <a:xfrm>
            <a:off x="7779495" y="2928961"/>
            <a:ext cx="270908" cy="461601"/>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algn="ctr" defTabSz="410751"/>
            <a:r>
              <a:rPr sz="2531" kern="0">
                <a:solidFill>
                  <a:srgbClr val="FFFFFF"/>
                </a:solidFill>
                <a:latin typeface="Helvetica Light"/>
                <a:sym typeface="Helvetica Light"/>
              </a:rPr>
              <a:t>p</a:t>
            </a:r>
          </a:p>
        </p:txBody>
      </p:sp>
      <p:sp>
        <p:nvSpPr>
          <p:cNvPr id="38" name="TextBox 37">
            <a:extLst>
              <a:ext uri="{FF2B5EF4-FFF2-40B4-BE49-F238E27FC236}">
                <a16:creationId xmlns:a16="http://schemas.microsoft.com/office/drawing/2014/main" id="{A9CBD87E-BB1E-3A43-A26A-EAE3B0398E92}"/>
              </a:ext>
            </a:extLst>
          </p:cNvPr>
          <p:cNvSpPr txBox="1"/>
          <p:nvPr/>
        </p:nvSpPr>
        <p:spPr>
          <a:xfrm>
            <a:off x="8837819" y="6550224"/>
            <a:ext cx="1718740" cy="307777"/>
          </a:xfrm>
          <a:prstGeom prst="rect">
            <a:avLst/>
          </a:prstGeom>
          <a:noFill/>
        </p:spPr>
        <p:txBody>
          <a:bodyPr wrap="none" rtlCol="0">
            <a:spAutoFit/>
          </a:bodyPr>
          <a:lstStyle/>
          <a:p>
            <a:r>
              <a:rPr lang="en-US" sz="1400" dirty="0">
                <a:solidFill>
                  <a:schemeClr val="bg1"/>
                </a:solidFill>
              </a:rPr>
              <a:t>Source: N. Snavely</a:t>
            </a:r>
          </a:p>
        </p:txBody>
      </p:sp>
      <p:sp>
        <p:nvSpPr>
          <p:cNvPr id="39" name="Shape 699">
            <a:extLst>
              <a:ext uri="{FF2B5EF4-FFF2-40B4-BE49-F238E27FC236}">
                <a16:creationId xmlns:a16="http://schemas.microsoft.com/office/drawing/2014/main" id="{55E6F6E2-7EAE-0E44-9787-73A145F474B0}"/>
              </a:ext>
            </a:extLst>
          </p:cNvPr>
          <p:cNvSpPr/>
          <p:nvPr/>
        </p:nvSpPr>
        <p:spPr>
          <a:xfrm>
            <a:off x="3111204" y="3891840"/>
            <a:ext cx="253275" cy="461601"/>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algn="ctr" defTabSz="410751"/>
            <a:r>
              <a:rPr sz="2531" kern="0" dirty="0">
                <a:solidFill>
                  <a:srgbClr val="FFFFFF"/>
                </a:solidFill>
                <a:latin typeface="Helvetica Light"/>
                <a:sym typeface="Helvetica Light"/>
              </a:rPr>
              <a:t>1</a:t>
            </a:r>
          </a:p>
        </p:txBody>
      </p:sp>
      <p:sp>
        <p:nvSpPr>
          <p:cNvPr id="40" name="Shape 700">
            <a:extLst>
              <a:ext uri="{FF2B5EF4-FFF2-40B4-BE49-F238E27FC236}">
                <a16:creationId xmlns:a16="http://schemas.microsoft.com/office/drawing/2014/main" id="{CF55F032-2593-7B45-9A74-CF42943B9E10}"/>
              </a:ext>
            </a:extLst>
          </p:cNvPr>
          <p:cNvSpPr/>
          <p:nvPr/>
        </p:nvSpPr>
        <p:spPr>
          <a:xfrm>
            <a:off x="4444488" y="4347714"/>
            <a:ext cx="253275" cy="461601"/>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algn="ctr" defTabSz="410751"/>
            <a:r>
              <a:rPr sz="2531" kern="0">
                <a:solidFill>
                  <a:srgbClr val="FFFFFF"/>
                </a:solidFill>
                <a:latin typeface="Helvetica Light"/>
                <a:sym typeface="Helvetica Light"/>
              </a:rPr>
              <a:t>2</a:t>
            </a:r>
          </a:p>
        </p:txBody>
      </p:sp>
      <p:sp>
        <p:nvSpPr>
          <p:cNvPr id="41" name="Shape 701">
            <a:extLst>
              <a:ext uri="{FF2B5EF4-FFF2-40B4-BE49-F238E27FC236}">
                <a16:creationId xmlns:a16="http://schemas.microsoft.com/office/drawing/2014/main" id="{EE767C20-7AD6-0543-BC54-A20260CF88DB}"/>
              </a:ext>
            </a:extLst>
          </p:cNvPr>
          <p:cNvSpPr/>
          <p:nvPr/>
        </p:nvSpPr>
        <p:spPr>
          <a:xfrm>
            <a:off x="6103444" y="4455871"/>
            <a:ext cx="253275" cy="461601"/>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algn="ctr" defTabSz="410751"/>
            <a:r>
              <a:rPr sz="2531" kern="0">
                <a:solidFill>
                  <a:srgbClr val="FFFFFF"/>
                </a:solidFill>
                <a:latin typeface="Helvetica Light"/>
                <a:sym typeface="Helvetica Light"/>
              </a:rPr>
              <a:t>3</a:t>
            </a:r>
          </a:p>
        </p:txBody>
      </p:sp>
      <p:sp>
        <p:nvSpPr>
          <p:cNvPr id="42" name="Shape 702">
            <a:extLst>
              <a:ext uri="{FF2B5EF4-FFF2-40B4-BE49-F238E27FC236}">
                <a16:creationId xmlns:a16="http://schemas.microsoft.com/office/drawing/2014/main" id="{F3A62524-B840-7141-9769-922597F82D7B}"/>
              </a:ext>
            </a:extLst>
          </p:cNvPr>
          <p:cNvSpPr/>
          <p:nvPr/>
        </p:nvSpPr>
        <p:spPr>
          <a:xfrm>
            <a:off x="7485669" y="4411222"/>
            <a:ext cx="253275" cy="461601"/>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algn="ctr" defTabSz="410751"/>
            <a:r>
              <a:rPr sz="2531" kern="0">
                <a:solidFill>
                  <a:srgbClr val="FFFFFF"/>
                </a:solidFill>
                <a:latin typeface="Helvetica Light"/>
                <a:sym typeface="Helvetica Light"/>
              </a:rPr>
              <a:t>4</a:t>
            </a:r>
          </a:p>
        </p:txBody>
      </p:sp>
      <p:sp>
        <p:nvSpPr>
          <p:cNvPr id="43" name="Shape 703">
            <a:extLst>
              <a:ext uri="{FF2B5EF4-FFF2-40B4-BE49-F238E27FC236}">
                <a16:creationId xmlns:a16="http://schemas.microsoft.com/office/drawing/2014/main" id="{E1ABCD1F-427B-FE47-82A1-B3424E643B30}"/>
              </a:ext>
            </a:extLst>
          </p:cNvPr>
          <p:cNvSpPr/>
          <p:nvPr/>
        </p:nvSpPr>
        <p:spPr>
          <a:xfrm>
            <a:off x="8842993" y="3801843"/>
            <a:ext cx="253275" cy="461601"/>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algn="ctr" defTabSz="410751"/>
            <a:r>
              <a:rPr sz="2531" kern="0">
                <a:solidFill>
                  <a:srgbClr val="FFFFFF"/>
                </a:solidFill>
                <a:latin typeface="Helvetica Light"/>
                <a:sym typeface="Helvetica Light"/>
              </a:rPr>
              <a:t>5</a:t>
            </a:r>
          </a:p>
        </p:txBody>
      </p:sp>
    </p:spTree>
    <p:extLst>
      <p:ext uri="{BB962C8B-B14F-4D97-AF65-F5344CB8AC3E}">
        <p14:creationId xmlns:p14="http://schemas.microsoft.com/office/powerpoint/2010/main" val="1190476953"/>
      </p:ext>
    </p:extLst>
  </p:cSld>
  <p:clrMapOvr>
    <a:masterClrMapping/>
  </p:clrMapOvr>
  <mc:AlternateContent xmlns:mc="http://schemas.openxmlformats.org/markup-compatibility/2006" xmlns:p14="http://schemas.microsoft.com/office/powerpoint/2010/main">
    <mc:Choice Requires="p14">
      <p:transition p14:dur="0" advTm="101360"/>
    </mc:Choice>
    <mc:Fallback xmlns="">
      <p:transition advTm="10136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57" name="pasted-image.png"/>
          <p:cNvPicPr>
            <a:picLocks noChangeAspect="1"/>
          </p:cNvPicPr>
          <p:nvPr/>
        </p:nvPicPr>
        <p:blipFill>
          <a:blip r:embed="rId2"/>
          <a:stretch>
            <a:fillRect/>
          </a:stretch>
        </p:blipFill>
        <p:spPr>
          <a:xfrm>
            <a:off x="4146130" y="1722682"/>
            <a:ext cx="3899743" cy="1944727"/>
          </a:xfrm>
          <a:prstGeom prst="rect">
            <a:avLst/>
          </a:prstGeom>
          <a:ln w="12700">
            <a:miter lim="400000"/>
          </a:ln>
        </p:spPr>
      </p:pic>
      <p:pic>
        <p:nvPicPr>
          <p:cNvPr id="658" name="Picture 657"/>
          <p:cNvPicPr>
            <a:picLocks/>
          </p:cNvPicPr>
          <p:nvPr/>
        </p:nvPicPr>
        <p:blipFill>
          <a:blip r:embed="rId3">
            <a:alphaModFix amt="71000"/>
          </a:blip>
          <a:stretch>
            <a:fillRect/>
          </a:stretch>
        </p:blipFill>
        <p:spPr>
          <a:xfrm rot="12564142">
            <a:off x="2730074" y="3928644"/>
            <a:ext cx="1042723" cy="643951"/>
          </a:xfrm>
          <a:prstGeom prst="rect">
            <a:avLst/>
          </a:prstGeom>
        </p:spPr>
      </p:pic>
      <p:pic>
        <p:nvPicPr>
          <p:cNvPr id="660" name="Picture 659"/>
          <p:cNvPicPr>
            <a:picLocks/>
          </p:cNvPicPr>
          <p:nvPr/>
        </p:nvPicPr>
        <p:blipFill>
          <a:blip r:embed="rId3">
            <a:alphaModFix amt="71000"/>
          </a:blip>
          <a:stretch>
            <a:fillRect/>
          </a:stretch>
        </p:blipFill>
        <p:spPr>
          <a:xfrm rot="11565282">
            <a:off x="4144765" y="4422248"/>
            <a:ext cx="1042723" cy="643951"/>
          </a:xfrm>
          <a:prstGeom prst="rect">
            <a:avLst/>
          </a:prstGeom>
        </p:spPr>
      </p:pic>
      <p:pic>
        <p:nvPicPr>
          <p:cNvPr id="662" name="Picture 661"/>
          <p:cNvPicPr>
            <a:picLocks/>
          </p:cNvPicPr>
          <p:nvPr/>
        </p:nvPicPr>
        <p:blipFill>
          <a:blip r:embed="rId3">
            <a:alphaModFix amt="71000"/>
          </a:blip>
          <a:stretch>
            <a:fillRect/>
          </a:stretch>
        </p:blipFill>
        <p:spPr>
          <a:xfrm rot="9808505">
            <a:off x="7097114" y="4394194"/>
            <a:ext cx="1042723" cy="643951"/>
          </a:xfrm>
          <a:prstGeom prst="rect">
            <a:avLst/>
          </a:prstGeom>
        </p:spPr>
      </p:pic>
      <p:pic>
        <p:nvPicPr>
          <p:cNvPr id="664" name="Picture 663"/>
          <p:cNvPicPr>
            <a:picLocks/>
          </p:cNvPicPr>
          <p:nvPr/>
        </p:nvPicPr>
        <p:blipFill>
          <a:blip r:embed="rId3">
            <a:alphaModFix amt="71000"/>
          </a:blip>
          <a:stretch>
            <a:fillRect/>
          </a:stretch>
        </p:blipFill>
        <p:spPr>
          <a:xfrm rot="8599539">
            <a:off x="8489491" y="3761687"/>
            <a:ext cx="1042724" cy="643951"/>
          </a:xfrm>
          <a:prstGeom prst="rect">
            <a:avLst/>
          </a:prstGeom>
        </p:spPr>
      </p:pic>
      <p:pic>
        <p:nvPicPr>
          <p:cNvPr id="666" name="Picture 665"/>
          <p:cNvPicPr>
            <a:picLocks/>
          </p:cNvPicPr>
          <p:nvPr/>
        </p:nvPicPr>
        <p:blipFill>
          <a:blip r:embed="rId3">
            <a:alphaModFix amt="71000"/>
          </a:blip>
          <a:stretch>
            <a:fillRect/>
          </a:stretch>
        </p:blipFill>
        <p:spPr>
          <a:xfrm rot="10800000">
            <a:off x="5615026" y="4491369"/>
            <a:ext cx="1042723" cy="643950"/>
          </a:xfrm>
          <a:prstGeom prst="rect">
            <a:avLst/>
          </a:prstGeom>
        </p:spPr>
      </p:pic>
      <p:sp>
        <p:nvSpPr>
          <p:cNvPr id="668" name="Shape 668"/>
          <p:cNvSpPr/>
          <p:nvPr/>
        </p:nvSpPr>
        <p:spPr>
          <a:xfrm>
            <a:off x="6810753" y="3279638"/>
            <a:ext cx="99385" cy="99385"/>
          </a:xfrm>
          <a:prstGeom prst="rect">
            <a:avLst/>
          </a:prstGeom>
          <a:solidFill>
            <a:schemeClr val="accent3">
              <a:hueOff val="-499813"/>
              <a:satOff val="-5228"/>
              <a:lumOff val="24899"/>
              <a:alpha val="71000"/>
            </a:schemeClr>
          </a:solidFill>
          <a:ln w="12700">
            <a:miter lim="400000"/>
          </a:ln>
        </p:spPr>
        <p:txBody>
          <a:bodyPr lIns="35719" tIns="35719" rIns="35719" bIns="35719" anchor="ctr"/>
          <a:lstStyle/>
          <a:p>
            <a:pPr algn="ctr" defTabSz="410751">
              <a:defRPr sz="2600"/>
            </a:pPr>
            <a:endParaRPr sz="1828" kern="0">
              <a:solidFill>
                <a:srgbClr val="FFFFFF"/>
              </a:solidFill>
              <a:latin typeface="Helvetica Light"/>
              <a:sym typeface="Helvetica Light"/>
            </a:endParaRPr>
          </a:p>
        </p:txBody>
      </p:sp>
      <p:sp>
        <p:nvSpPr>
          <p:cNvPr id="669" name="Shape 669"/>
          <p:cNvSpPr/>
          <p:nvPr/>
        </p:nvSpPr>
        <p:spPr>
          <a:xfrm flipH="1" flipV="1">
            <a:off x="6894547" y="3368759"/>
            <a:ext cx="813772" cy="1685708"/>
          </a:xfrm>
          <a:prstGeom prst="line">
            <a:avLst/>
          </a:prstGeom>
          <a:ln w="25400">
            <a:solidFill>
              <a:srgbClr val="FFFFFF"/>
            </a:solidFill>
            <a:miter lim="400000"/>
            <a:tailEnd type="triangle"/>
          </a:ln>
        </p:spPr>
        <p:txBody>
          <a:bodyPr lIns="35719" tIns="35719" rIns="35719" bIns="35719" anchor="ctr"/>
          <a:lstStyle/>
          <a:p>
            <a:pPr algn="ctr" defTabSz="410751">
              <a:defRPr sz="2600"/>
            </a:pPr>
            <a:endParaRPr sz="1828" kern="0">
              <a:solidFill>
                <a:srgbClr val="FFFFFF"/>
              </a:solidFill>
              <a:latin typeface="Helvetica Light"/>
              <a:sym typeface="Helvetica Light"/>
            </a:endParaRPr>
          </a:p>
        </p:txBody>
      </p:sp>
      <p:sp>
        <p:nvSpPr>
          <p:cNvPr id="670" name="Shape 670"/>
          <p:cNvSpPr/>
          <p:nvPr/>
        </p:nvSpPr>
        <p:spPr>
          <a:xfrm flipH="1" flipV="1">
            <a:off x="6902391" y="3355772"/>
            <a:ext cx="2300252" cy="978465"/>
          </a:xfrm>
          <a:prstGeom prst="line">
            <a:avLst/>
          </a:prstGeom>
          <a:ln w="25400">
            <a:solidFill>
              <a:srgbClr val="FFFFFF"/>
            </a:solidFill>
            <a:prstDash val="sysDot"/>
            <a:miter lim="400000"/>
            <a:tailEnd type="triangle"/>
          </a:ln>
        </p:spPr>
        <p:txBody>
          <a:bodyPr lIns="35719" tIns="35719" rIns="35719" bIns="35719" anchor="ctr"/>
          <a:lstStyle/>
          <a:p>
            <a:pPr algn="ctr" defTabSz="410751">
              <a:defRPr sz="2600"/>
            </a:pPr>
            <a:endParaRPr sz="1828" kern="0">
              <a:solidFill>
                <a:srgbClr val="FFFFFF"/>
              </a:solidFill>
              <a:latin typeface="Helvetica Light"/>
              <a:sym typeface="Helvetica Light"/>
            </a:endParaRPr>
          </a:p>
        </p:txBody>
      </p:sp>
      <p:sp>
        <p:nvSpPr>
          <p:cNvPr id="671" name="Shape 671"/>
          <p:cNvSpPr/>
          <p:nvPr/>
        </p:nvSpPr>
        <p:spPr>
          <a:xfrm flipV="1">
            <a:off x="6184044" y="3384176"/>
            <a:ext cx="647717" cy="1655469"/>
          </a:xfrm>
          <a:prstGeom prst="line">
            <a:avLst/>
          </a:prstGeom>
          <a:ln w="25400">
            <a:solidFill>
              <a:srgbClr val="FFFFFF"/>
            </a:solidFill>
            <a:miter lim="400000"/>
            <a:tailEnd type="triangle"/>
          </a:ln>
        </p:spPr>
        <p:txBody>
          <a:bodyPr lIns="35719" tIns="35719" rIns="35719" bIns="35719" anchor="ctr"/>
          <a:lstStyle/>
          <a:p>
            <a:pPr algn="ctr" defTabSz="410751">
              <a:defRPr sz="2600"/>
            </a:pPr>
            <a:endParaRPr sz="1828" kern="0">
              <a:solidFill>
                <a:srgbClr val="FFFFFF"/>
              </a:solidFill>
              <a:latin typeface="Helvetica Light"/>
              <a:sym typeface="Helvetica Light"/>
            </a:endParaRPr>
          </a:p>
        </p:txBody>
      </p:sp>
      <p:sp>
        <p:nvSpPr>
          <p:cNvPr id="675" name="Shape 675"/>
          <p:cNvSpPr/>
          <p:nvPr/>
        </p:nvSpPr>
        <p:spPr>
          <a:xfrm>
            <a:off x="7169335" y="3098531"/>
            <a:ext cx="270908" cy="461601"/>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algn="ctr" defTabSz="410751"/>
            <a:r>
              <a:rPr sz="2531" kern="0">
                <a:solidFill>
                  <a:srgbClr val="FFFFFF"/>
                </a:solidFill>
                <a:latin typeface="Helvetica Light"/>
                <a:sym typeface="Helvetica Light"/>
              </a:rPr>
              <a:t>q</a:t>
            </a:r>
          </a:p>
        </p:txBody>
      </p:sp>
      <p:sp>
        <p:nvSpPr>
          <p:cNvPr id="676" name="Shape 676"/>
          <p:cNvSpPr/>
          <p:nvPr/>
        </p:nvSpPr>
        <p:spPr>
          <a:xfrm>
            <a:off x="2687527" y="5702840"/>
            <a:ext cx="6897722" cy="461601"/>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algn="ctr" defTabSz="410751"/>
            <a:r>
              <a:rPr sz="2531" kern="0" dirty="0">
                <a:solidFill>
                  <a:srgbClr val="FFFFFF"/>
                </a:solidFill>
                <a:latin typeface="Helvetica Light"/>
                <a:sym typeface="Helvetica Light"/>
              </a:rPr>
              <a:t>Cameras </a:t>
            </a:r>
            <a:r>
              <a:rPr lang="en-US" sz="2531" kern="0" dirty="0">
                <a:solidFill>
                  <a:srgbClr val="FFFFFF"/>
                </a:solidFill>
                <a:latin typeface="Helvetica Light"/>
                <a:sym typeface="Helvetica Light"/>
              </a:rPr>
              <a:t>3</a:t>
            </a:r>
            <a:r>
              <a:rPr sz="2531" kern="0" dirty="0">
                <a:solidFill>
                  <a:srgbClr val="FFFFFF"/>
                </a:solidFill>
                <a:latin typeface="Helvetica Light"/>
                <a:sym typeface="Helvetica Light"/>
              </a:rPr>
              <a:t> and </a:t>
            </a:r>
            <a:r>
              <a:rPr lang="en-US" sz="2531" kern="0" dirty="0">
                <a:solidFill>
                  <a:srgbClr val="FFFFFF"/>
                </a:solidFill>
                <a:latin typeface="Helvetica Light"/>
                <a:sym typeface="Helvetica Light"/>
              </a:rPr>
              <a:t>4</a:t>
            </a:r>
            <a:r>
              <a:rPr sz="2531" kern="0" dirty="0">
                <a:solidFill>
                  <a:srgbClr val="FFFFFF"/>
                </a:solidFill>
                <a:latin typeface="Helvetica Light"/>
                <a:sym typeface="Helvetica Light"/>
              </a:rPr>
              <a:t> can more clearly see point q</a:t>
            </a:r>
          </a:p>
        </p:txBody>
      </p:sp>
      <p:grpSp>
        <p:nvGrpSpPr>
          <p:cNvPr id="17" name="Group 13"/>
          <p:cNvGrpSpPr/>
          <p:nvPr/>
        </p:nvGrpSpPr>
        <p:grpSpPr>
          <a:xfrm>
            <a:off x="6354882" y="85347"/>
            <a:ext cx="4091023" cy="1447799"/>
            <a:chOff x="-153197" y="2987786"/>
            <a:chExt cx="9155926" cy="3882915"/>
          </a:xfrm>
        </p:grpSpPr>
        <p:grpSp>
          <p:nvGrpSpPr>
            <p:cNvPr id="18" name="Group 581"/>
            <p:cNvGrpSpPr/>
            <p:nvPr/>
          </p:nvGrpSpPr>
          <p:grpSpPr>
            <a:xfrm>
              <a:off x="2776033" y="2987786"/>
              <a:ext cx="3115841" cy="3882914"/>
              <a:chOff x="0" y="0"/>
              <a:chExt cx="3115839" cy="3882912"/>
            </a:xfrm>
          </p:grpSpPr>
          <p:pic>
            <p:nvPicPr>
              <p:cNvPr id="25" name="right2.png"/>
              <p:cNvPicPr>
                <a:picLocks noChangeAspect="1"/>
              </p:cNvPicPr>
              <p:nvPr/>
            </p:nvPicPr>
            <p:blipFill>
              <a:blip r:embed="rId4"/>
              <a:stretch>
                <a:fillRect/>
              </a:stretch>
            </p:blipFill>
            <p:spPr>
              <a:xfrm>
                <a:off x="139700" y="165100"/>
                <a:ext cx="2836440" cy="3552713"/>
              </a:xfrm>
              <a:prstGeom prst="rect">
                <a:avLst/>
              </a:prstGeom>
              <a:ln>
                <a:solidFill>
                  <a:schemeClr val="tx1"/>
                </a:solidFill>
              </a:ln>
              <a:effectLst/>
            </p:spPr>
          </p:pic>
          <p:pic>
            <p:nvPicPr>
              <p:cNvPr id="26" name="Picture 5"/>
              <p:cNvPicPr>
                <a:picLocks/>
              </p:cNvPicPr>
              <p:nvPr/>
            </p:nvPicPr>
            <p:blipFill>
              <a:blip r:embed="rId5"/>
              <a:stretch>
                <a:fillRect/>
              </a:stretch>
            </p:blipFill>
            <p:spPr>
              <a:xfrm>
                <a:off x="0" y="0"/>
                <a:ext cx="3115840" cy="3882913"/>
              </a:xfrm>
              <a:prstGeom prst="rect">
                <a:avLst/>
              </a:prstGeom>
              <a:ln>
                <a:solidFill>
                  <a:schemeClr val="tx1"/>
                </a:solidFill>
              </a:ln>
              <a:effectLst/>
            </p:spPr>
          </p:pic>
        </p:grpSp>
        <p:grpSp>
          <p:nvGrpSpPr>
            <p:cNvPr id="19" name="Group 584"/>
            <p:cNvGrpSpPr/>
            <p:nvPr/>
          </p:nvGrpSpPr>
          <p:grpSpPr>
            <a:xfrm>
              <a:off x="-153197" y="2987787"/>
              <a:ext cx="2746163" cy="3882914"/>
              <a:chOff x="0" y="0"/>
              <a:chExt cx="2746162" cy="3882912"/>
            </a:xfrm>
          </p:grpSpPr>
          <p:pic>
            <p:nvPicPr>
              <p:cNvPr id="23" name="left2.png"/>
              <p:cNvPicPr>
                <a:picLocks noChangeAspect="1"/>
              </p:cNvPicPr>
              <p:nvPr/>
            </p:nvPicPr>
            <p:blipFill>
              <a:blip r:embed="rId6"/>
              <a:stretch>
                <a:fillRect/>
              </a:stretch>
            </p:blipFill>
            <p:spPr>
              <a:xfrm>
                <a:off x="139700" y="165100"/>
                <a:ext cx="2466763" cy="3552713"/>
              </a:xfrm>
              <a:prstGeom prst="rect">
                <a:avLst/>
              </a:prstGeom>
              <a:ln>
                <a:solidFill>
                  <a:schemeClr val="tx1"/>
                </a:solidFill>
              </a:ln>
              <a:effectLst/>
            </p:spPr>
          </p:pic>
          <p:pic>
            <p:nvPicPr>
              <p:cNvPr id="24" name="Picture 8"/>
              <p:cNvPicPr>
                <a:picLocks/>
              </p:cNvPicPr>
              <p:nvPr/>
            </p:nvPicPr>
            <p:blipFill>
              <a:blip r:embed="rId7"/>
              <a:stretch>
                <a:fillRect/>
              </a:stretch>
            </p:blipFill>
            <p:spPr>
              <a:xfrm>
                <a:off x="0" y="0"/>
                <a:ext cx="2746163" cy="3882913"/>
              </a:xfrm>
              <a:prstGeom prst="rect">
                <a:avLst/>
              </a:prstGeom>
              <a:ln>
                <a:solidFill>
                  <a:schemeClr val="tx1"/>
                </a:solidFill>
              </a:ln>
              <a:effectLst/>
            </p:spPr>
          </p:pic>
        </p:grpSp>
        <p:grpSp>
          <p:nvGrpSpPr>
            <p:cNvPr id="20" name="Group 587"/>
            <p:cNvGrpSpPr/>
            <p:nvPr/>
          </p:nvGrpSpPr>
          <p:grpSpPr>
            <a:xfrm>
              <a:off x="6074942" y="2987787"/>
              <a:ext cx="2927787" cy="3882914"/>
              <a:chOff x="0" y="0"/>
              <a:chExt cx="2927785" cy="3882912"/>
            </a:xfrm>
          </p:grpSpPr>
          <p:pic>
            <p:nvPicPr>
              <p:cNvPr id="21" name="right_most.png"/>
              <p:cNvPicPr>
                <a:picLocks noChangeAspect="1"/>
              </p:cNvPicPr>
              <p:nvPr/>
            </p:nvPicPr>
            <p:blipFill>
              <a:blip r:embed="rId8"/>
              <a:stretch>
                <a:fillRect/>
              </a:stretch>
            </p:blipFill>
            <p:spPr>
              <a:xfrm>
                <a:off x="139700" y="165100"/>
                <a:ext cx="2648386" cy="3552713"/>
              </a:xfrm>
              <a:prstGeom prst="rect">
                <a:avLst/>
              </a:prstGeom>
              <a:ln>
                <a:solidFill>
                  <a:schemeClr val="tx1"/>
                </a:solidFill>
              </a:ln>
              <a:effectLst/>
            </p:spPr>
          </p:pic>
          <p:pic>
            <p:nvPicPr>
              <p:cNvPr id="22" name="Picture 11"/>
              <p:cNvPicPr>
                <a:picLocks/>
              </p:cNvPicPr>
              <p:nvPr/>
            </p:nvPicPr>
            <p:blipFill>
              <a:blip r:embed="rId9"/>
              <a:stretch>
                <a:fillRect/>
              </a:stretch>
            </p:blipFill>
            <p:spPr>
              <a:xfrm>
                <a:off x="0" y="0"/>
                <a:ext cx="2927786" cy="3882913"/>
              </a:xfrm>
              <a:prstGeom prst="rect">
                <a:avLst/>
              </a:prstGeom>
              <a:ln>
                <a:solidFill>
                  <a:schemeClr val="tx1"/>
                </a:solidFill>
              </a:ln>
              <a:effectLst/>
            </p:spPr>
          </p:pic>
        </p:grpSp>
      </p:grpSp>
      <p:sp>
        <p:nvSpPr>
          <p:cNvPr id="27" name="TextBox 26">
            <a:extLst>
              <a:ext uri="{FF2B5EF4-FFF2-40B4-BE49-F238E27FC236}">
                <a16:creationId xmlns:a16="http://schemas.microsoft.com/office/drawing/2014/main" id="{9393E9CE-5B6E-8948-9C52-4FC10F89144C}"/>
              </a:ext>
            </a:extLst>
          </p:cNvPr>
          <p:cNvSpPr txBox="1"/>
          <p:nvPr/>
        </p:nvSpPr>
        <p:spPr>
          <a:xfrm>
            <a:off x="8837819" y="6550224"/>
            <a:ext cx="1718740" cy="307777"/>
          </a:xfrm>
          <a:prstGeom prst="rect">
            <a:avLst/>
          </a:prstGeom>
          <a:noFill/>
        </p:spPr>
        <p:txBody>
          <a:bodyPr wrap="none" rtlCol="0">
            <a:spAutoFit/>
          </a:bodyPr>
          <a:lstStyle/>
          <a:p>
            <a:r>
              <a:rPr lang="en-US" sz="1400" dirty="0">
                <a:solidFill>
                  <a:schemeClr val="bg1"/>
                </a:solidFill>
              </a:rPr>
              <a:t>Source: N. Snavely</a:t>
            </a:r>
          </a:p>
        </p:txBody>
      </p:sp>
      <p:sp>
        <p:nvSpPr>
          <p:cNvPr id="28" name="Shape 699">
            <a:extLst>
              <a:ext uri="{FF2B5EF4-FFF2-40B4-BE49-F238E27FC236}">
                <a16:creationId xmlns:a16="http://schemas.microsoft.com/office/drawing/2014/main" id="{3C698DB5-04F8-5B49-9F02-068DC4EEE412}"/>
              </a:ext>
            </a:extLst>
          </p:cNvPr>
          <p:cNvSpPr/>
          <p:nvPr/>
        </p:nvSpPr>
        <p:spPr>
          <a:xfrm>
            <a:off x="3111204" y="3891840"/>
            <a:ext cx="253275" cy="461601"/>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algn="ctr" defTabSz="410751"/>
            <a:r>
              <a:rPr sz="2531" kern="0" dirty="0">
                <a:solidFill>
                  <a:srgbClr val="FFFFFF"/>
                </a:solidFill>
                <a:latin typeface="Helvetica Light"/>
                <a:sym typeface="Helvetica Light"/>
              </a:rPr>
              <a:t>1</a:t>
            </a:r>
          </a:p>
        </p:txBody>
      </p:sp>
      <p:sp>
        <p:nvSpPr>
          <p:cNvPr id="29" name="Shape 700">
            <a:extLst>
              <a:ext uri="{FF2B5EF4-FFF2-40B4-BE49-F238E27FC236}">
                <a16:creationId xmlns:a16="http://schemas.microsoft.com/office/drawing/2014/main" id="{37CBF618-4D67-684B-935F-2CF9922EAC40}"/>
              </a:ext>
            </a:extLst>
          </p:cNvPr>
          <p:cNvSpPr/>
          <p:nvPr/>
        </p:nvSpPr>
        <p:spPr>
          <a:xfrm>
            <a:off x="4444488" y="4347714"/>
            <a:ext cx="253275" cy="461601"/>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algn="ctr" defTabSz="410751"/>
            <a:r>
              <a:rPr sz="2531" kern="0">
                <a:solidFill>
                  <a:srgbClr val="FFFFFF"/>
                </a:solidFill>
                <a:latin typeface="Helvetica Light"/>
                <a:sym typeface="Helvetica Light"/>
              </a:rPr>
              <a:t>2</a:t>
            </a:r>
          </a:p>
        </p:txBody>
      </p:sp>
      <p:sp>
        <p:nvSpPr>
          <p:cNvPr id="30" name="Shape 701">
            <a:extLst>
              <a:ext uri="{FF2B5EF4-FFF2-40B4-BE49-F238E27FC236}">
                <a16:creationId xmlns:a16="http://schemas.microsoft.com/office/drawing/2014/main" id="{56DB994D-1F43-9446-A5EF-2E963CB2EC83}"/>
              </a:ext>
            </a:extLst>
          </p:cNvPr>
          <p:cNvSpPr/>
          <p:nvPr/>
        </p:nvSpPr>
        <p:spPr>
          <a:xfrm>
            <a:off x="6103444" y="4455871"/>
            <a:ext cx="253275" cy="461601"/>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algn="ctr" defTabSz="410751"/>
            <a:r>
              <a:rPr sz="2531" kern="0">
                <a:solidFill>
                  <a:srgbClr val="FFFFFF"/>
                </a:solidFill>
                <a:latin typeface="Helvetica Light"/>
                <a:sym typeface="Helvetica Light"/>
              </a:rPr>
              <a:t>3</a:t>
            </a:r>
          </a:p>
        </p:txBody>
      </p:sp>
      <p:sp>
        <p:nvSpPr>
          <p:cNvPr id="31" name="Shape 702">
            <a:extLst>
              <a:ext uri="{FF2B5EF4-FFF2-40B4-BE49-F238E27FC236}">
                <a16:creationId xmlns:a16="http://schemas.microsoft.com/office/drawing/2014/main" id="{778B1C8A-42A5-8546-85B1-AB5A8A698BB3}"/>
              </a:ext>
            </a:extLst>
          </p:cNvPr>
          <p:cNvSpPr/>
          <p:nvPr/>
        </p:nvSpPr>
        <p:spPr>
          <a:xfrm>
            <a:off x="7485669" y="4411222"/>
            <a:ext cx="253275" cy="461601"/>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algn="ctr" defTabSz="410751"/>
            <a:r>
              <a:rPr sz="2531" kern="0">
                <a:solidFill>
                  <a:srgbClr val="FFFFFF"/>
                </a:solidFill>
                <a:latin typeface="Helvetica Light"/>
                <a:sym typeface="Helvetica Light"/>
              </a:rPr>
              <a:t>4</a:t>
            </a:r>
          </a:p>
        </p:txBody>
      </p:sp>
      <p:sp>
        <p:nvSpPr>
          <p:cNvPr id="32" name="Shape 703">
            <a:extLst>
              <a:ext uri="{FF2B5EF4-FFF2-40B4-BE49-F238E27FC236}">
                <a16:creationId xmlns:a16="http://schemas.microsoft.com/office/drawing/2014/main" id="{4BBD3EB2-B365-9C4A-8FE7-7D01AF4C6876}"/>
              </a:ext>
            </a:extLst>
          </p:cNvPr>
          <p:cNvSpPr/>
          <p:nvPr/>
        </p:nvSpPr>
        <p:spPr>
          <a:xfrm>
            <a:off x="8842993" y="3801843"/>
            <a:ext cx="253275" cy="461601"/>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algn="ctr" defTabSz="410751"/>
            <a:r>
              <a:rPr sz="2531" kern="0">
                <a:solidFill>
                  <a:srgbClr val="FFFFFF"/>
                </a:solidFill>
                <a:latin typeface="Helvetica Light"/>
                <a:sym typeface="Helvetica Light"/>
              </a:rPr>
              <a:t>5</a:t>
            </a:r>
          </a:p>
        </p:txBody>
      </p:sp>
    </p:spTree>
    <p:extLst>
      <p:ext uri="{BB962C8B-B14F-4D97-AF65-F5344CB8AC3E}">
        <p14:creationId xmlns:p14="http://schemas.microsoft.com/office/powerpoint/2010/main" val="4139753021"/>
      </p:ext>
    </p:extLst>
  </p:cSld>
  <p:clrMapOvr>
    <a:masterClrMapping/>
  </p:clrMapOvr>
  <mc:AlternateContent xmlns:mc="http://schemas.openxmlformats.org/markup-compatibility/2006" xmlns:p14="http://schemas.microsoft.com/office/powerpoint/2010/main">
    <mc:Choice Requires="p14">
      <p:transition p14:dur="0" advTm="101360"/>
    </mc:Choice>
    <mc:Fallback xmlns="">
      <p:transition advTm="10136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81" name="pasted-image.png"/>
          <p:cNvPicPr>
            <a:picLocks noChangeAspect="1"/>
          </p:cNvPicPr>
          <p:nvPr/>
        </p:nvPicPr>
        <p:blipFill>
          <a:blip r:embed="rId2"/>
          <a:stretch>
            <a:fillRect/>
          </a:stretch>
        </p:blipFill>
        <p:spPr>
          <a:xfrm>
            <a:off x="4146130" y="1722682"/>
            <a:ext cx="3899743" cy="1944727"/>
          </a:xfrm>
          <a:prstGeom prst="rect">
            <a:avLst/>
          </a:prstGeom>
          <a:ln w="12700">
            <a:miter lim="400000"/>
          </a:ln>
        </p:spPr>
      </p:pic>
      <p:pic>
        <p:nvPicPr>
          <p:cNvPr id="682" name="Picture 681"/>
          <p:cNvPicPr>
            <a:picLocks/>
          </p:cNvPicPr>
          <p:nvPr/>
        </p:nvPicPr>
        <p:blipFill>
          <a:blip r:embed="rId3">
            <a:alphaModFix amt="71000"/>
          </a:blip>
          <a:stretch>
            <a:fillRect/>
          </a:stretch>
        </p:blipFill>
        <p:spPr>
          <a:xfrm rot="12564142">
            <a:off x="2730074" y="3928644"/>
            <a:ext cx="1042723" cy="643951"/>
          </a:xfrm>
          <a:prstGeom prst="rect">
            <a:avLst/>
          </a:prstGeom>
        </p:spPr>
      </p:pic>
      <p:pic>
        <p:nvPicPr>
          <p:cNvPr id="684" name="Picture 683"/>
          <p:cNvPicPr>
            <a:picLocks/>
          </p:cNvPicPr>
          <p:nvPr/>
        </p:nvPicPr>
        <p:blipFill>
          <a:blip r:embed="rId3">
            <a:alphaModFix amt="71000"/>
          </a:blip>
          <a:stretch>
            <a:fillRect/>
          </a:stretch>
        </p:blipFill>
        <p:spPr>
          <a:xfrm rot="11565282">
            <a:off x="4144765" y="4422248"/>
            <a:ext cx="1042723" cy="643951"/>
          </a:xfrm>
          <a:prstGeom prst="rect">
            <a:avLst/>
          </a:prstGeom>
        </p:spPr>
      </p:pic>
      <p:pic>
        <p:nvPicPr>
          <p:cNvPr id="686" name="Picture 685"/>
          <p:cNvPicPr>
            <a:picLocks/>
          </p:cNvPicPr>
          <p:nvPr/>
        </p:nvPicPr>
        <p:blipFill>
          <a:blip r:embed="rId3">
            <a:alphaModFix amt="71000"/>
          </a:blip>
          <a:stretch>
            <a:fillRect/>
          </a:stretch>
        </p:blipFill>
        <p:spPr>
          <a:xfrm rot="9808505">
            <a:off x="7097114" y="4394194"/>
            <a:ext cx="1042723" cy="643951"/>
          </a:xfrm>
          <a:prstGeom prst="rect">
            <a:avLst/>
          </a:prstGeom>
        </p:spPr>
      </p:pic>
      <p:pic>
        <p:nvPicPr>
          <p:cNvPr id="688" name="Picture 687"/>
          <p:cNvPicPr>
            <a:picLocks/>
          </p:cNvPicPr>
          <p:nvPr/>
        </p:nvPicPr>
        <p:blipFill>
          <a:blip r:embed="rId3">
            <a:alphaModFix amt="71000"/>
          </a:blip>
          <a:stretch>
            <a:fillRect/>
          </a:stretch>
        </p:blipFill>
        <p:spPr>
          <a:xfrm rot="8599539">
            <a:off x="8489491" y="3761687"/>
            <a:ext cx="1042724" cy="643951"/>
          </a:xfrm>
          <a:prstGeom prst="rect">
            <a:avLst/>
          </a:prstGeom>
        </p:spPr>
      </p:pic>
      <p:pic>
        <p:nvPicPr>
          <p:cNvPr id="690" name="Picture 689"/>
          <p:cNvPicPr>
            <a:picLocks/>
          </p:cNvPicPr>
          <p:nvPr/>
        </p:nvPicPr>
        <p:blipFill>
          <a:blip r:embed="rId3">
            <a:alphaModFix amt="71000"/>
          </a:blip>
          <a:stretch>
            <a:fillRect/>
          </a:stretch>
        </p:blipFill>
        <p:spPr>
          <a:xfrm rot="10800000">
            <a:off x="5615026" y="4491369"/>
            <a:ext cx="1042723" cy="643950"/>
          </a:xfrm>
          <a:prstGeom prst="rect">
            <a:avLst/>
          </a:prstGeom>
        </p:spPr>
      </p:pic>
      <p:sp>
        <p:nvSpPr>
          <p:cNvPr id="692" name="Shape 692"/>
          <p:cNvSpPr/>
          <p:nvPr/>
        </p:nvSpPr>
        <p:spPr>
          <a:xfrm flipH="1" flipV="1">
            <a:off x="5278539" y="3274300"/>
            <a:ext cx="2409513" cy="1689330"/>
          </a:xfrm>
          <a:prstGeom prst="line">
            <a:avLst/>
          </a:prstGeom>
          <a:ln w="25400">
            <a:solidFill>
              <a:srgbClr val="FFFFFF"/>
            </a:solidFill>
            <a:miter lim="400000"/>
            <a:tailEnd type="triangle"/>
          </a:ln>
        </p:spPr>
        <p:txBody>
          <a:bodyPr lIns="35719" tIns="35719" rIns="35719" bIns="35719" anchor="ctr"/>
          <a:lstStyle/>
          <a:p>
            <a:pPr algn="ctr" defTabSz="410751">
              <a:defRPr sz="2600"/>
            </a:pPr>
            <a:endParaRPr sz="1828" kern="0">
              <a:solidFill>
                <a:srgbClr val="FFFFFF"/>
              </a:solidFill>
              <a:latin typeface="Helvetica Light"/>
              <a:sym typeface="Helvetica Light"/>
            </a:endParaRPr>
          </a:p>
        </p:txBody>
      </p:sp>
      <p:sp>
        <p:nvSpPr>
          <p:cNvPr id="693" name="Shape 693"/>
          <p:cNvSpPr/>
          <p:nvPr/>
        </p:nvSpPr>
        <p:spPr>
          <a:xfrm flipH="1" flipV="1">
            <a:off x="5264733" y="3256389"/>
            <a:ext cx="3937916" cy="1057579"/>
          </a:xfrm>
          <a:prstGeom prst="line">
            <a:avLst/>
          </a:prstGeom>
          <a:ln w="25400">
            <a:solidFill>
              <a:schemeClr val="accent5">
                <a:hueOff val="101205"/>
                <a:satOff val="-13598"/>
                <a:lumOff val="23877"/>
              </a:schemeClr>
            </a:solidFill>
            <a:prstDash val="sysDot"/>
            <a:miter lim="400000"/>
            <a:tailEnd type="triangle"/>
          </a:ln>
        </p:spPr>
        <p:txBody>
          <a:bodyPr lIns="35719" tIns="35719" rIns="35719" bIns="35719" anchor="ctr"/>
          <a:lstStyle/>
          <a:p>
            <a:pPr algn="ctr" defTabSz="410751">
              <a:defRPr sz="2600"/>
            </a:pPr>
            <a:endParaRPr sz="1828" kern="0">
              <a:solidFill>
                <a:srgbClr val="FFFFFF"/>
              </a:solidFill>
              <a:latin typeface="Helvetica Light"/>
              <a:sym typeface="Helvetica Light"/>
            </a:endParaRPr>
          </a:p>
        </p:txBody>
      </p:sp>
      <p:sp>
        <p:nvSpPr>
          <p:cNvPr id="694" name="Shape 694"/>
          <p:cNvSpPr/>
          <p:nvPr/>
        </p:nvSpPr>
        <p:spPr>
          <a:xfrm flipH="1" flipV="1">
            <a:off x="5205269" y="3292116"/>
            <a:ext cx="928040" cy="1747980"/>
          </a:xfrm>
          <a:prstGeom prst="line">
            <a:avLst/>
          </a:prstGeom>
          <a:ln w="25400">
            <a:solidFill>
              <a:srgbClr val="FFFFFF"/>
            </a:solidFill>
            <a:miter lim="400000"/>
            <a:tailEnd type="triangle"/>
          </a:ln>
        </p:spPr>
        <p:txBody>
          <a:bodyPr lIns="35719" tIns="35719" rIns="35719" bIns="35719" anchor="ctr"/>
          <a:lstStyle/>
          <a:p>
            <a:pPr algn="ctr" defTabSz="410751">
              <a:defRPr sz="2600"/>
            </a:pPr>
            <a:endParaRPr sz="1828" kern="0">
              <a:solidFill>
                <a:srgbClr val="FFFFFF"/>
              </a:solidFill>
              <a:latin typeface="Helvetica Light"/>
              <a:sym typeface="Helvetica Light"/>
            </a:endParaRPr>
          </a:p>
        </p:txBody>
      </p:sp>
      <p:sp>
        <p:nvSpPr>
          <p:cNvPr id="695" name="Shape 695"/>
          <p:cNvSpPr/>
          <p:nvPr/>
        </p:nvSpPr>
        <p:spPr>
          <a:xfrm>
            <a:off x="4132633" y="5702840"/>
            <a:ext cx="4007508" cy="461601"/>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algn="ctr" defTabSz="410751"/>
            <a:r>
              <a:rPr sz="2531" kern="0" dirty="0">
                <a:solidFill>
                  <a:srgbClr val="FFFFFF"/>
                </a:solidFill>
                <a:latin typeface="Helvetica Light"/>
                <a:sym typeface="Helvetica Light"/>
              </a:rPr>
              <a:t>Camera 5 can’t see point r</a:t>
            </a:r>
          </a:p>
        </p:txBody>
      </p:sp>
      <p:sp>
        <p:nvSpPr>
          <p:cNvPr id="696" name="Shape 696"/>
          <p:cNvSpPr/>
          <p:nvPr/>
        </p:nvSpPr>
        <p:spPr>
          <a:xfrm>
            <a:off x="5157517" y="3192649"/>
            <a:ext cx="99385" cy="99385"/>
          </a:xfrm>
          <a:prstGeom prst="rect">
            <a:avLst/>
          </a:prstGeom>
          <a:solidFill>
            <a:schemeClr val="accent3">
              <a:hueOff val="-499813"/>
              <a:satOff val="-5228"/>
              <a:lumOff val="24899"/>
              <a:alpha val="71000"/>
            </a:schemeClr>
          </a:solidFill>
          <a:ln w="12700">
            <a:miter lim="400000"/>
          </a:ln>
        </p:spPr>
        <p:txBody>
          <a:bodyPr lIns="35719" tIns="35719" rIns="35719" bIns="35719" anchor="ctr"/>
          <a:lstStyle/>
          <a:p>
            <a:pPr algn="ctr" defTabSz="410751">
              <a:defRPr sz="2600"/>
            </a:pPr>
            <a:endParaRPr sz="1828" kern="0">
              <a:solidFill>
                <a:srgbClr val="FFFFFF"/>
              </a:solidFill>
              <a:latin typeface="Helvetica Light"/>
              <a:sym typeface="Helvetica Light"/>
            </a:endParaRPr>
          </a:p>
        </p:txBody>
      </p:sp>
      <p:sp>
        <p:nvSpPr>
          <p:cNvPr id="697" name="Shape 697"/>
          <p:cNvSpPr/>
          <p:nvPr/>
        </p:nvSpPr>
        <p:spPr>
          <a:xfrm flipV="1">
            <a:off x="4608555" y="3314318"/>
            <a:ext cx="583166" cy="1704972"/>
          </a:xfrm>
          <a:prstGeom prst="line">
            <a:avLst/>
          </a:prstGeom>
          <a:ln w="25400">
            <a:solidFill>
              <a:srgbClr val="FFFFFF"/>
            </a:solidFill>
            <a:miter lim="400000"/>
            <a:tailEnd type="triangle"/>
          </a:ln>
        </p:spPr>
        <p:txBody>
          <a:bodyPr lIns="35719" tIns="35719" rIns="35719" bIns="35719" anchor="ctr"/>
          <a:lstStyle/>
          <a:p>
            <a:pPr algn="ctr" defTabSz="410751">
              <a:defRPr sz="2600"/>
            </a:pPr>
            <a:endParaRPr sz="1828" kern="0">
              <a:solidFill>
                <a:srgbClr val="FFFFFF"/>
              </a:solidFill>
              <a:latin typeface="Helvetica Light"/>
              <a:sym typeface="Helvetica Light"/>
            </a:endParaRPr>
          </a:p>
        </p:txBody>
      </p:sp>
      <p:sp>
        <p:nvSpPr>
          <p:cNvPr id="698" name="Shape 698"/>
          <p:cNvSpPr/>
          <p:nvPr/>
        </p:nvSpPr>
        <p:spPr>
          <a:xfrm flipV="1">
            <a:off x="3129954" y="3277455"/>
            <a:ext cx="2044034" cy="1203656"/>
          </a:xfrm>
          <a:prstGeom prst="line">
            <a:avLst/>
          </a:prstGeom>
          <a:ln w="25400">
            <a:solidFill>
              <a:srgbClr val="FFFFFF"/>
            </a:solidFill>
            <a:miter lim="400000"/>
            <a:tailEnd type="triangle"/>
          </a:ln>
        </p:spPr>
        <p:txBody>
          <a:bodyPr lIns="35719" tIns="35719" rIns="35719" bIns="35719" anchor="ctr"/>
          <a:lstStyle/>
          <a:p>
            <a:pPr algn="ctr" defTabSz="410751">
              <a:defRPr sz="2600"/>
            </a:pPr>
            <a:endParaRPr sz="1828" kern="0">
              <a:solidFill>
                <a:srgbClr val="FFFFFF"/>
              </a:solidFill>
              <a:latin typeface="Helvetica Light"/>
              <a:sym typeface="Helvetica Light"/>
            </a:endParaRPr>
          </a:p>
        </p:txBody>
      </p:sp>
      <p:sp>
        <p:nvSpPr>
          <p:cNvPr id="699" name="Shape 699"/>
          <p:cNvSpPr/>
          <p:nvPr/>
        </p:nvSpPr>
        <p:spPr>
          <a:xfrm>
            <a:off x="3111204" y="3891840"/>
            <a:ext cx="253275" cy="461601"/>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algn="ctr" defTabSz="410751"/>
            <a:r>
              <a:rPr sz="2531" kern="0" dirty="0">
                <a:solidFill>
                  <a:srgbClr val="FFFFFF"/>
                </a:solidFill>
                <a:latin typeface="Helvetica Light"/>
                <a:sym typeface="Helvetica Light"/>
              </a:rPr>
              <a:t>1</a:t>
            </a:r>
          </a:p>
        </p:txBody>
      </p:sp>
      <p:sp>
        <p:nvSpPr>
          <p:cNvPr id="700" name="Shape 700"/>
          <p:cNvSpPr/>
          <p:nvPr/>
        </p:nvSpPr>
        <p:spPr>
          <a:xfrm>
            <a:off x="4444488" y="4347714"/>
            <a:ext cx="253275" cy="461601"/>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algn="ctr" defTabSz="410751"/>
            <a:r>
              <a:rPr sz="2531" kern="0">
                <a:solidFill>
                  <a:srgbClr val="FFFFFF"/>
                </a:solidFill>
                <a:latin typeface="Helvetica Light"/>
                <a:sym typeface="Helvetica Light"/>
              </a:rPr>
              <a:t>2</a:t>
            </a:r>
          </a:p>
        </p:txBody>
      </p:sp>
      <p:sp>
        <p:nvSpPr>
          <p:cNvPr id="701" name="Shape 701"/>
          <p:cNvSpPr/>
          <p:nvPr/>
        </p:nvSpPr>
        <p:spPr>
          <a:xfrm>
            <a:off x="6103444" y="4455871"/>
            <a:ext cx="253275" cy="461601"/>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algn="ctr" defTabSz="410751"/>
            <a:r>
              <a:rPr sz="2531" kern="0">
                <a:solidFill>
                  <a:srgbClr val="FFFFFF"/>
                </a:solidFill>
                <a:latin typeface="Helvetica Light"/>
                <a:sym typeface="Helvetica Light"/>
              </a:rPr>
              <a:t>3</a:t>
            </a:r>
          </a:p>
        </p:txBody>
      </p:sp>
      <p:sp>
        <p:nvSpPr>
          <p:cNvPr id="702" name="Shape 702"/>
          <p:cNvSpPr/>
          <p:nvPr/>
        </p:nvSpPr>
        <p:spPr>
          <a:xfrm>
            <a:off x="7485669" y="4411222"/>
            <a:ext cx="253275" cy="461601"/>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algn="ctr" defTabSz="410751"/>
            <a:r>
              <a:rPr sz="2531" kern="0">
                <a:solidFill>
                  <a:srgbClr val="FFFFFF"/>
                </a:solidFill>
                <a:latin typeface="Helvetica Light"/>
                <a:sym typeface="Helvetica Light"/>
              </a:rPr>
              <a:t>4</a:t>
            </a:r>
          </a:p>
        </p:txBody>
      </p:sp>
      <p:sp>
        <p:nvSpPr>
          <p:cNvPr id="703" name="Shape 703"/>
          <p:cNvSpPr/>
          <p:nvPr/>
        </p:nvSpPr>
        <p:spPr>
          <a:xfrm>
            <a:off x="8842993" y="3801843"/>
            <a:ext cx="253275" cy="461601"/>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algn="ctr" defTabSz="410751"/>
            <a:r>
              <a:rPr sz="2531" kern="0">
                <a:solidFill>
                  <a:srgbClr val="FFFFFF"/>
                </a:solidFill>
                <a:latin typeface="Helvetica Light"/>
                <a:sym typeface="Helvetica Light"/>
              </a:rPr>
              <a:t>5</a:t>
            </a:r>
          </a:p>
        </p:txBody>
      </p:sp>
      <p:sp>
        <p:nvSpPr>
          <p:cNvPr id="704" name="Shape 704"/>
          <p:cNvSpPr/>
          <p:nvPr/>
        </p:nvSpPr>
        <p:spPr>
          <a:xfrm>
            <a:off x="4552503" y="3011540"/>
            <a:ext cx="185949" cy="461601"/>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algn="ctr" defTabSz="410751"/>
            <a:r>
              <a:rPr sz="2531" kern="0">
                <a:solidFill>
                  <a:srgbClr val="FFFFFF"/>
                </a:solidFill>
                <a:latin typeface="Helvetica Light"/>
                <a:sym typeface="Helvetica Light"/>
              </a:rPr>
              <a:t>r</a:t>
            </a:r>
          </a:p>
        </p:txBody>
      </p:sp>
      <p:sp>
        <p:nvSpPr>
          <p:cNvPr id="21" name="TextBox 20">
            <a:extLst>
              <a:ext uri="{FF2B5EF4-FFF2-40B4-BE49-F238E27FC236}">
                <a16:creationId xmlns:a16="http://schemas.microsoft.com/office/drawing/2014/main" id="{9D7D8101-966B-A64B-B2C9-658430247EE7}"/>
              </a:ext>
            </a:extLst>
          </p:cNvPr>
          <p:cNvSpPr txBox="1"/>
          <p:nvPr/>
        </p:nvSpPr>
        <p:spPr>
          <a:xfrm>
            <a:off x="8837819" y="6550224"/>
            <a:ext cx="1718740" cy="307777"/>
          </a:xfrm>
          <a:prstGeom prst="rect">
            <a:avLst/>
          </a:prstGeom>
          <a:noFill/>
        </p:spPr>
        <p:txBody>
          <a:bodyPr wrap="none" rtlCol="0">
            <a:spAutoFit/>
          </a:bodyPr>
          <a:lstStyle/>
          <a:p>
            <a:r>
              <a:rPr lang="en-US" sz="1400" dirty="0">
                <a:solidFill>
                  <a:schemeClr val="bg1"/>
                </a:solidFill>
              </a:rPr>
              <a:t>Source: N. Snavely</a:t>
            </a:r>
          </a:p>
        </p:txBody>
      </p:sp>
      <p:grpSp>
        <p:nvGrpSpPr>
          <p:cNvPr id="22" name="Group 13">
            <a:extLst>
              <a:ext uri="{FF2B5EF4-FFF2-40B4-BE49-F238E27FC236}">
                <a16:creationId xmlns:a16="http://schemas.microsoft.com/office/drawing/2014/main" id="{7C8A59E1-ADCA-FB4B-A54E-2E7FBCC34B63}"/>
              </a:ext>
            </a:extLst>
          </p:cNvPr>
          <p:cNvGrpSpPr/>
          <p:nvPr/>
        </p:nvGrpSpPr>
        <p:grpSpPr>
          <a:xfrm>
            <a:off x="6354882" y="85347"/>
            <a:ext cx="4091023" cy="1447799"/>
            <a:chOff x="-153197" y="2987786"/>
            <a:chExt cx="9155926" cy="3882915"/>
          </a:xfrm>
        </p:grpSpPr>
        <p:grpSp>
          <p:nvGrpSpPr>
            <p:cNvPr id="23" name="Group 581">
              <a:extLst>
                <a:ext uri="{FF2B5EF4-FFF2-40B4-BE49-F238E27FC236}">
                  <a16:creationId xmlns:a16="http://schemas.microsoft.com/office/drawing/2014/main" id="{FAE1F3CC-68BE-0945-A32A-2763D15C6AFA}"/>
                </a:ext>
              </a:extLst>
            </p:cNvPr>
            <p:cNvGrpSpPr/>
            <p:nvPr/>
          </p:nvGrpSpPr>
          <p:grpSpPr>
            <a:xfrm>
              <a:off x="2776033" y="2987786"/>
              <a:ext cx="3115841" cy="3882914"/>
              <a:chOff x="0" y="0"/>
              <a:chExt cx="3115839" cy="3882912"/>
            </a:xfrm>
          </p:grpSpPr>
          <p:pic>
            <p:nvPicPr>
              <p:cNvPr id="30" name="right2.png">
                <a:extLst>
                  <a:ext uri="{FF2B5EF4-FFF2-40B4-BE49-F238E27FC236}">
                    <a16:creationId xmlns:a16="http://schemas.microsoft.com/office/drawing/2014/main" id="{1A7B9848-471D-B943-998D-54CA981AFF7D}"/>
                  </a:ext>
                </a:extLst>
              </p:cNvPr>
              <p:cNvPicPr>
                <a:picLocks noChangeAspect="1"/>
              </p:cNvPicPr>
              <p:nvPr/>
            </p:nvPicPr>
            <p:blipFill>
              <a:blip r:embed="rId4"/>
              <a:stretch>
                <a:fillRect/>
              </a:stretch>
            </p:blipFill>
            <p:spPr>
              <a:xfrm>
                <a:off x="139700" y="165100"/>
                <a:ext cx="2836440" cy="3552713"/>
              </a:xfrm>
              <a:prstGeom prst="rect">
                <a:avLst/>
              </a:prstGeom>
              <a:ln>
                <a:solidFill>
                  <a:schemeClr val="tx1"/>
                </a:solidFill>
              </a:ln>
              <a:effectLst/>
            </p:spPr>
          </p:pic>
          <p:pic>
            <p:nvPicPr>
              <p:cNvPr id="31" name="Picture 5">
                <a:extLst>
                  <a:ext uri="{FF2B5EF4-FFF2-40B4-BE49-F238E27FC236}">
                    <a16:creationId xmlns:a16="http://schemas.microsoft.com/office/drawing/2014/main" id="{0B03B789-8BB0-1F46-842A-401569F887BC}"/>
                  </a:ext>
                </a:extLst>
              </p:cNvPr>
              <p:cNvPicPr>
                <a:picLocks/>
              </p:cNvPicPr>
              <p:nvPr/>
            </p:nvPicPr>
            <p:blipFill>
              <a:blip r:embed="rId5"/>
              <a:stretch>
                <a:fillRect/>
              </a:stretch>
            </p:blipFill>
            <p:spPr>
              <a:xfrm>
                <a:off x="0" y="0"/>
                <a:ext cx="3115840" cy="3882913"/>
              </a:xfrm>
              <a:prstGeom prst="rect">
                <a:avLst/>
              </a:prstGeom>
              <a:ln>
                <a:solidFill>
                  <a:schemeClr val="tx1"/>
                </a:solidFill>
              </a:ln>
              <a:effectLst/>
            </p:spPr>
          </p:pic>
        </p:grpSp>
        <p:grpSp>
          <p:nvGrpSpPr>
            <p:cNvPr id="24" name="Group 584">
              <a:extLst>
                <a:ext uri="{FF2B5EF4-FFF2-40B4-BE49-F238E27FC236}">
                  <a16:creationId xmlns:a16="http://schemas.microsoft.com/office/drawing/2014/main" id="{F9C44DA7-8CEB-3946-A85A-4CB96F4A008C}"/>
                </a:ext>
              </a:extLst>
            </p:cNvPr>
            <p:cNvGrpSpPr/>
            <p:nvPr/>
          </p:nvGrpSpPr>
          <p:grpSpPr>
            <a:xfrm>
              <a:off x="-153197" y="2987787"/>
              <a:ext cx="2746163" cy="3882914"/>
              <a:chOff x="0" y="0"/>
              <a:chExt cx="2746162" cy="3882912"/>
            </a:xfrm>
          </p:grpSpPr>
          <p:pic>
            <p:nvPicPr>
              <p:cNvPr id="28" name="left2.png">
                <a:extLst>
                  <a:ext uri="{FF2B5EF4-FFF2-40B4-BE49-F238E27FC236}">
                    <a16:creationId xmlns:a16="http://schemas.microsoft.com/office/drawing/2014/main" id="{4FE52D27-11B7-3545-B17B-CC20F7373F49}"/>
                  </a:ext>
                </a:extLst>
              </p:cNvPr>
              <p:cNvPicPr>
                <a:picLocks noChangeAspect="1"/>
              </p:cNvPicPr>
              <p:nvPr/>
            </p:nvPicPr>
            <p:blipFill>
              <a:blip r:embed="rId6"/>
              <a:stretch>
                <a:fillRect/>
              </a:stretch>
            </p:blipFill>
            <p:spPr>
              <a:xfrm>
                <a:off x="139700" y="165100"/>
                <a:ext cx="2466763" cy="3552713"/>
              </a:xfrm>
              <a:prstGeom prst="rect">
                <a:avLst/>
              </a:prstGeom>
              <a:ln>
                <a:solidFill>
                  <a:schemeClr val="tx1"/>
                </a:solidFill>
              </a:ln>
              <a:effectLst/>
            </p:spPr>
          </p:pic>
          <p:pic>
            <p:nvPicPr>
              <p:cNvPr id="29" name="Picture 8">
                <a:extLst>
                  <a:ext uri="{FF2B5EF4-FFF2-40B4-BE49-F238E27FC236}">
                    <a16:creationId xmlns:a16="http://schemas.microsoft.com/office/drawing/2014/main" id="{101A18CC-206D-384F-8A34-ADF1DF64594D}"/>
                  </a:ext>
                </a:extLst>
              </p:cNvPr>
              <p:cNvPicPr>
                <a:picLocks/>
              </p:cNvPicPr>
              <p:nvPr/>
            </p:nvPicPr>
            <p:blipFill>
              <a:blip r:embed="rId7"/>
              <a:stretch>
                <a:fillRect/>
              </a:stretch>
            </p:blipFill>
            <p:spPr>
              <a:xfrm>
                <a:off x="0" y="0"/>
                <a:ext cx="2746163" cy="3882913"/>
              </a:xfrm>
              <a:prstGeom prst="rect">
                <a:avLst/>
              </a:prstGeom>
              <a:ln>
                <a:solidFill>
                  <a:schemeClr val="tx1"/>
                </a:solidFill>
              </a:ln>
              <a:effectLst/>
            </p:spPr>
          </p:pic>
        </p:grpSp>
        <p:grpSp>
          <p:nvGrpSpPr>
            <p:cNvPr id="25" name="Group 587">
              <a:extLst>
                <a:ext uri="{FF2B5EF4-FFF2-40B4-BE49-F238E27FC236}">
                  <a16:creationId xmlns:a16="http://schemas.microsoft.com/office/drawing/2014/main" id="{C34563FD-6D30-AD40-A2E4-8031523478BA}"/>
                </a:ext>
              </a:extLst>
            </p:cNvPr>
            <p:cNvGrpSpPr/>
            <p:nvPr/>
          </p:nvGrpSpPr>
          <p:grpSpPr>
            <a:xfrm>
              <a:off x="6074942" y="2987787"/>
              <a:ext cx="2927787" cy="3882914"/>
              <a:chOff x="0" y="0"/>
              <a:chExt cx="2927785" cy="3882912"/>
            </a:xfrm>
          </p:grpSpPr>
          <p:pic>
            <p:nvPicPr>
              <p:cNvPr id="26" name="right_most.png">
                <a:extLst>
                  <a:ext uri="{FF2B5EF4-FFF2-40B4-BE49-F238E27FC236}">
                    <a16:creationId xmlns:a16="http://schemas.microsoft.com/office/drawing/2014/main" id="{DD67A121-0251-1541-883C-D5C6C36659FF}"/>
                  </a:ext>
                </a:extLst>
              </p:cNvPr>
              <p:cNvPicPr>
                <a:picLocks noChangeAspect="1"/>
              </p:cNvPicPr>
              <p:nvPr/>
            </p:nvPicPr>
            <p:blipFill>
              <a:blip r:embed="rId8"/>
              <a:stretch>
                <a:fillRect/>
              </a:stretch>
            </p:blipFill>
            <p:spPr>
              <a:xfrm>
                <a:off x="139700" y="165100"/>
                <a:ext cx="2648386" cy="3552713"/>
              </a:xfrm>
              <a:prstGeom prst="rect">
                <a:avLst/>
              </a:prstGeom>
              <a:ln>
                <a:solidFill>
                  <a:schemeClr val="tx1"/>
                </a:solidFill>
              </a:ln>
              <a:effectLst/>
            </p:spPr>
          </p:pic>
          <p:pic>
            <p:nvPicPr>
              <p:cNvPr id="27" name="Picture 11">
                <a:extLst>
                  <a:ext uri="{FF2B5EF4-FFF2-40B4-BE49-F238E27FC236}">
                    <a16:creationId xmlns:a16="http://schemas.microsoft.com/office/drawing/2014/main" id="{011D2A9D-A7CE-1F4F-AB57-3BCEC0D62BA7}"/>
                  </a:ext>
                </a:extLst>
              </p:cNvPr>
              <p:cNvPicPr>
                <a:picLocks/>
              </p:cNvPicPr>
              <p:nvPr/>
            </p:nvPicPr>
            <p:blipFill>
              <a:blip r:embed="rId9"/>
              <a:stretch>
                <a:fillRect/>
              </a:stretch>
            </p:blipFill>
            <p:spPr>
              <a:xfrm>
                <a:off x="0" y="0"/>
                <a:ext cx="2927786" cy="3882913"/>
              </a:xfrm>
              <a:prstGeom prst="rect">
                <a:avLst/>
              </a:prstGeom>
              <a:ln>
                <a:solidFill>
                  <a:schemeClr val="tx1"/>
                </a:solidFill>
              </a:ln>
              <a:effectLst/>
            </p:spPr>
          </p:pic>
        </p:grpSp>
      </p:grpSp>
    </p:spTree>
    <p:extLst>
      <p:ext uri="{BB962C8B-B14F-4D97-AF65-F5344CB8AC3E}">
        <p14:creationId xmlns:p14="http://schemas.microsoft.com/office/powerpoint/2010/main" val="1931886823"/>
      </p:ext>
    </p:extLst>
  </p:cSld>
  <p:clrMapOvr>
    <a:masterClrMapping/>
  </p:clrMapOvr>
  <mc:AlternateContent xmlns:mc="http://schemas.openxmlformats.org/markup-compatibility/2006" xmlns:p14="http://schemas.microsoft.com/office/powerpoint/2010/main">
    <mc:Choice Requires="p14">
      <p:transition p14:dur="0" advTm="101360"/>
    </mc:Choice>
    <mc:Fallback xmlns="">
      <p:transition advTm="10136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06" name="pasted-image.png"/>
          <p:cNvPicPr>
            <a:picLocks noChangeAspect="1"/>
          </p:cNvPicPr>
          <p:nvPr/>
        </p:nvPicPr>
        <p:blipFill>
          <a:blip r:embed="rId2"/>
          <a:stretch>
            <a:fillRect/>
          </a:stretch>
        </p:blipFill>
        <p:spPr>
          <a:xfrm>
            <a:off x="4146130" y="1722682"/>
            <a:ext cx="3899743" cy="1944727"/>
          </a:xfrm>
          <a:prstGeom prst="rect">
            <a:avLst/>
          </a:prstGeom>
          <a:ln w="12700">
            <a:miter lim="400000"/>
          </a:ln>
        </p:spPr>
      </p:pic>
      <p:pic>
        <p:nvPicPr>
          <p:cNvPr id="707" name="Picture 706"/>
          <p:cNvPicPr>
            <a:picLocks/>
          </p:cNvPicPr>
          <p:nvPr/>
        </p:nvPicPr>
        <p:blipFill>
          <a:blip r:embed="rId3">
            <a:alphaModFix amt="71000"/>
          </a:blip>
          <a:stretch>
            <a:fillRect/>
          </a:stretch>
        </p:blipFill>
        <p:spPr>
          <a:xfrm rot="12564142">
            <a:off x="2730074" y="3928644"/>
            <a:ext cx="1042723" cy="643951"/>
          </a:xfrm>
          <a:prstGeom prst="rect">
            <a:avLst/>
          </a:prstGeom>
        </p:spPr>
      </p:pic>
      <p:pic>
        <p:nvPicPr>
          <p:cNvPr id="709" name="Picture 708"/>
          <p:cNvPicPr>
            <a:picLocks/>
          </p:cNvPicPr>
          <p:nvPr/>
        </p:nvPicPr>
        <p:blipFill>
          <a:blip r:embed="rId3">
            <a:alphaModFix amt="71000"/>
          </a:blip>
          <a:stretch>
            <a:fillRect/>
          </a:stretch>
        </p:blipFill>
        <p:spPr>
          <a:xfrm rot="11565282">
            <a:off x="4144765" y="4422248"/>
            <a:ext cx="1042723" cy="643951"/>
          </a:xfrm>
          <a:prstGeom prst="rect">
            <a:avLst/>
          </a:prstGeom>
        </p:spPr>
      </p:pic>
      <p:pic>
        <p:nvPicPr>
          <p:cNvPr id="711" name="Picture 710"/>
          <p:cNvPicPr>
            <a:picLocks/>
          </p:cNvPicPr>
          <p:nvPr/>
        </p:nvPicPr>
        <p:blipFill>
          <a:blip r:embed="rId3">
            <a:alphaModFix amt="71000"/>
          </a:blip>
          <a:stretch>
            <a:fillRect/>
          </a:stretch>
        </p:blipFill>
        <p:spPr>
          <a:xfrm rot="9808505">
            <a:off x="7097114" y="4394194"/>
            <a:ext cx="1042723" cy="643951"/>
          </a:xfrm>
          <a:prstGeom prst="rect">
            <a:avLst/>
          </a:prstGeom>
        </p:spPr>
      </p:pic>
      <p:pic>
        <p:nvPicPr>
          <p:cNvPr id="713" name="Picture 712"/>
          <p:cNvPicPr>
            <a:picLocks/>
          </p:cNvPicPr>
          <p:nvPr/>
        </p:nvPicPr>
        <p:blipFill>
          <a:blip r:embed="rId3">
            <a:alphaModFix amt="71000"/>
          </a:blip>
          <a:stretch>
            <a:fillRect/>
          </a:stretch>
        </p:blipFill>
        <p:spPr>
          <a:xfrm rot="8599539">
            <a:off x="8489491" y="3761687"/>
            <a:ext cx="1042724" cy="643951"/>
          </a:xfrm>
          <a:prstGeom prst="rect">
            <a:avLst/>
          </a:prstGeom>
        </p:spPr>
      </p:pic>
      <p:pic>
        <p:nvPicPr>
          <p:cNvPr id="715" name="Picture 714"/>
          <p:cNvPicPr>
            <a:picLocks/>
          </p:cNvPicPr>
          <p:nvPr/>
        </p:nvPicPr>
        <p:blipFill>
          <a:blip r:embed="rId3">
            <a:alphaModFix amt="71000"/>
          </a:blip>
          <a:stretch>
            <a:fillRect/>
          </a:stretch>
        </p:blipFill>
        <p:spPr>
          <a:xfrm rot="10800000">
            <a:off x="5615026" y="4491369"/>
            <a:ext cx="1042723" cy="643950"/>
          </a:xfrm>
          <a:prstGeom prst="rect">
            <a:avLst/>
          </a:prstGeom>
        </p:spPr>
      </p:pic>
      <p:sp>
        <p:nvSpPr>
          <p:cNvPr id="717" name="Shape 717"/>
          <p:cNvSpPr/>
          <p:nvPr/>
        </p:nvSpPr>
        <p:spPr>
          <a:xfrm flipH="1" flipV="1">
            <a:off x="7234597" y="3279425"/>
            <a:ext cx="453454" cy="1684205"/>
          </a:xfrm>
          <a:prstGeom prst="line">
            <a:avLst/>
          </a:prstGeom>
          <a:ln w="25400">
            <a:solidFill>
              <a:srgbClr val="FFFFFF"/>
            </a:solidFill>
            <a:miter lim="400000"/>
            <a:tailEnd type="triangle"/>
          </a:ln>
        </p:spPr>
        <p:txBody>
          <a:bodyPr lIns="35719" tIns="35719" rIns="35719" bIns="35719" anchor="ctr"/>
          <a:lstStyle/>
          <a:p>
            <a:pPr algn="ctr" defTabSz="410751">
              <a:defRPr sz="2600"/>
            </a:pPr>
            <a:endParaRPr sz="1828" kern="0">
              <a:solidFill>
                <a:srgbClr val="FFFFFF"/>
              </a:solidFill>
              <a:latin typeface="Helvetica Light"/>
              <a:sym typeface="Helvetica Light"/>
            </a:endParaRPr>
          </a:p>
        </p:txBody>
      </p:sp>
      <p:sp>
        <p:nvSpPr>
          <p:cNvPr id="718" name="Shape 718"/>
          <p:cNvSpPr/>
          <p:nvPr/>
        </p:nvSpPr>
        <p:spPr>
          <a:xfrm flipH="1" flipV="1">
            <a:off x="7261161" y="3265117"/>
            <a:ext cx="1941488" cy="1048851"/>
          </a:xfrm>
          <a:prstGeom prst="line">
            <a:avLst/>
          </a:prstGeom>
          <a:ln w="25400">
            <a:solidFill>
              <a:srgbClr val="FFFFFF"/>
            </a:solidFill>
            <a:miter lim="400000"/>
            <a:tailEnd type="triangle"/>
          </a:ln>
        </p:spPr>
        <p:txBody>
          <a:bodyPr lIns="35719" tIns="35719" rIns="35719" bIns="35719" anchor="ctr"/>
          <a:lstStyle/>
          <a:p>
            <a:pPr algn="ctr" defTabSz="410751">
              <a:defRPr sz="2600"/>
            </a:pPr>
            <a:endParaRPr sz="1828" kern="0">
              <a:solidFill>
                <a:srgbClr val="FFFFFF"/>
              </a:solidFill>
              <a:latin typeface="Helvetica Light"/>
              <a:sym typeface="Helvetica Light"/>
            </a:endParaRPr>
          </a:p>
        </p:txBody>
      </p:sp>
      <p:sp>
        <p:nvSpPr>
          <p:cNvPr id="719" name="Shape 719"/>
          <p:cNvSpPr/>
          <p:nvPr/>
        </p:nvSpPr>
        <p:spPr>
          <a:xfrm flipV="1">
            <a:off x="6133308" y="3291669"/>
            <a:ext cx="1113538" cy="1748429"/>
          </a:xfrm>
          <a:prstGeom prst="line">
            <a:avLst/>
          </a:prstGeom>
          <a:ln w="25400">
            <a:solidFill>
              <a:srgbClr val="FFFFFF"/>
            </a:solidFill>
            <a:miter lim="400000"/>
            <a:tailEnd type="triangle"/>
          </a:ln>
        </p:spPr>
        <p:txBody>
          <a:bodyPr lIns="35719" tIns="35719" rIns="35719" bIns="35719" anchor="ctr"/>
          <a:lstStyle/>
          <a:p>
            <a:pPr algn="ctr" defTabSz="410751">
              <a:defRPr sz="2600"/>
            </a:pPr>
            <a:endParaRPr sz="1828" kern="0">
              <a:solidFill>
                <a:srgbClr val="FFFFFF"/>
              </a:solidFill>
              <a:latin typeface="Helvetica Light"/>
              <a:sym typeface="Helvetica Light"/>
            </a:endParaRPr>
          </a:p>
        </p:txBody>
      </p:sp>
      <p:sp>
        <p:nvSpPr>
          <p:cNvPr id="720" name="Shape 720"/>
          <p:cNvSpPr/>
          <p:nvPr/>
        </p:nvSpPr>
        <p:spPr>
          <a:xfrm>
            <a:off x="4105383" y="5702840"/>
            <a:ext cx="4062010" cy="461601"/>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algn="ctr" defTabSz="410751"/>
            <a:r>
              <a:rPr sz="2531" kern="0" dirty="0">
                <a:solidFill>
                  <a:srgbClr val="FFFFFF"/>
                </a:solidFill>
                <a:latin typeface="Helvetica Light"/>
                <a:sym typeface="Helvetica Light"/>
              </a:rPr>
              <a:t>Camera 1 can’t see point s</a:t>
            </a:r>
          </a:p>
        </p:txBody>
      </p:sp>
      <p:sp>
        <p:nvSpPr>
          <p:cNvPr id="721" name="Shape 721"/>
          <p:cNvSpPr/>
          <p:nvPr/>
        </p:nvSpPr>
        <p:spPr>
          <a:xfrm>
            <a:off x="7185158" y="3192649"/>
            <a:ext cx="99385" cy="99385"/>
          </a:xfrm>
          <a:prstGeom prst="rect">
            <a:avLst/>
          </a:prstGeom>
          <a:solidFill>
            <a:schemeClr val="accent3">
              <a:hueOff val="-499813"/>
              <a:satOff val="-5228"/>
              <a:lumOff val="24899"/>
              <a:alpha val="71000"/>
            </a:schemeClr>
          </a:solidFill>
          <a:ln w="12700">
            <a:miter lim="400000"/>
          </a:ln>
        </p:spPr>
        <p:txBody>
          <a:bodyPr lIns="35719" tIns="35719" rIns="35719" bIns="35719" anchor="ctr"/>
          <a:lstStyle/>
          <a:p>
            <a:pPr algn="ctr" defTabSz="410751">
              <a:defRPr sz="2600"/>
            </a:pPr>
            <a:endParaRPr sz="1828" kern="0">
              <a:solidFill>
                <a:srgbClr val="FFFFFF"/>
              </a:solidFill>
              <a:latin typeface="Helvetica Light"/>
              <a:sym typeface="Helvetica Light"/>
            </a:endParaRPr>
          </a:p>
        </p:txBody>
      </p:sp>
      <p:sp>
        <p:nvSpPr>
          <p:cNvPr id="722" name="Shape 722"/>
          <p:cNvSpPr/>
          <p:nvPr/>
        </p:nvSpPr>
        <p:spPr>
          <a:xfrm flipV="1">
            <a:off x="4608556" y="3309786"/>
            <a:ext cx="2630571" cy="1709504"/>
          </a:xfrm>
          <a:prstGeom prst="line">
            <a:avLst/>
          </a:prstGeom>
          <a:ln w="25400">
            <a:solidFill>
              <a:srgbClr val="FFFFFF"/>
            </a:solidFill>
            <a:miter lim="400000"/>
            <a:tailEnd type="triangle"/>
          </a:ln>
        </p:spPr>
        <p:txBody>
          <a:bodyPr lIns="35719" tIns="35719" rIns="35719" bIns="35719" anchor="ctr"/>
          <a:lstStyle/>
          <a:p>
            <a:pPr algn="ctr" defTabSz="410751">
              <a:defRPr sz="2600"/>
            </a:pPr>
            <a:endParaRPr sz="1828" kern="0">
              <a:solidFill>
                <a:srgbClr val="FFFFFF"/>
              </a:solidFill>
              <a:latin typeface="Helvetica Light"/>
              <a:sym typeface="Helvetica Light"/>
            </a:endParaRPr>
          </a:p>
        </p:txBody>
      </p:sp>
      <p:sp>
        <p:nvSpPr>
          <p:cNvPr id="723" name="Shape 723"/>
          <p:cNvSpPr/>
          <p:nvPr/>
        </p:nvSpPr>
        <p:spPr>
          <a:xfrm flipV="1">
            <a:off x="3129955" y="3259802"/>
            <a:ext cx="4044835" cy="1221308"/>
          </a:xfrm>
          <a:prstGeom prst="line">
            <a:avLst/>
          </a:prstGeom>
          <a:ln w="25400">
            <a:solidFill>
              <a:schemeClr val="accent5">
                <a:hueOff val="101205"/>
                <a:satOff val="-13598"/>
                <a:lumOff val="23877"/>
              </a:schemeClr>
            </a:solidFill>
            <a:prstDash val="sysDot"/>
            <a:miter lim="400000"/>
            <a:tailEnd type="triangle"/>
          </a:ln>
        </p:spPr>
        <p:txBody>
          <a:bodyPr lIns="35719" tIns="35719" rIns="35719" bIns="35719" anchor="ctr"/>
          <a:lstStyle/>
          <a:p>
            <a:pPr algn="ctr" defTabSz="410751">
              <a:defRPr sz="2600"/>
            </a:pPr>
            <a:endParaRPr sz="1828" kern="0">
              <a:solidFill>
                <a:srgbClr val="FFFFFF"/>
              </a:solidFill>
              <a:latin typeface="Helvetica Light"/>
              <a:sym typeface="Helvetica Light"/>
            </a:endParaRPr>
          </a:p>
        </p:txBody>
      </p:sp>
      <p:sp>
        <p:nvSpPr>
          <p:cNvPr id="724" name="Shape 724"/>
          <p:cNvSpPr/>
          <p:nvPr/>
        </p:nvSpPr>
        <p:spPr>
          <a:xfrm>
            <a:off x="3111204" y="3891840"/>
            <a:ext cx="253275" cy="461601"/>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algn="ctr" defTabSz="410751"/>
            <a:r>
              <a:rPr sz="2531" kern="0">
                <a:solidFill>
                  <a:srgbClr val="FFFFFF"/>
                </a:solidFill>
                <a:latin typeface="Helvetica Light"/>
                <a:sym typeface="Helvetica Light"/>
              </a:rPr>
              <a:t>1</a:t>
            </a:r>
          </a:p>
        </p:txBody>
      </p:sp>
      <p:sp>
        <p:nvSpPr>
          <p:cNvPr id="725" name="Shape 725"/>
          <p:cNvSpPr/>
          <p:nvPr/>
        </p:nvSpPr>
        <p:spPr>
          <a:xfrm>
            <a:off x="4444488" y="4347714"/>
            <a:ext cx="253275" cy="461601"/>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algn="ctr" defTabSz="410751"/>
            <a:r>
              <a:rPr sz="2531" kern="0">
                <a:solidFill>
                  <a:srgbClr val="FFFFFF"/>
                </a:solidFill>
                <a:latin typeface="Helvetica Light"/>
                <a:sym typeface="Helvetica Light"/>
              </a:rPr>
              <a:t>2</a:t>
            </a:r>
          </a:p>
        </p:txBody>
      </p:sp>
      <p:sp>
        <p:nvSpPr>
          <p:cNvPr id="726" name="Shape 726"/>
          <p:cNvSpPr/>
          <p:nvPr/>
        </p:nvSpPr>
        <p:spPr>
          <a:xfrm>
            <a:off x="6103444" y="4455871"/>
            <a:ext cx="253275" cy="461601"/>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algn="ctr" defTabSz="410751"/>
            <a:r>
              <a:rPr sz="2531" kern="0">
                <a:solidFill>
                  <a:srgbClr val="FFFFFF"/>
                </a:solidFill>
                <a:latin typeface="Helvetica Light"/>
                <a:sym typeface="Helvetica Light"/>
              </a:rPr>
              <a:t>3</a:t>
            </a:r>
          </a:p>
        </p:txBody>
      </p:sp>
      <p:sp>
        <p:nvSpPr>
          <p:cNvPr id="727" name="Shape 727"/>
          <p:cNvSpPr/>
          <p:nvPr/>
        </p:nvSpPr>
        <p:spPr>
          <a:xfrm>
            <a:off x="7485669" y="4411222"/>
            <a:ext cx="253275" cy="461601"/>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algn="ctr" defTabSz="410751"/>
            <a:r>
              <a:rPr sz="2531" kern="0">
                <a:solidFill>
                  <a:srgbClr val="FFFFFF"/>
                </a:solidFill>
                <a:latin typeface="Helvetica Light"/>
                <a:sym typeface="Helvetica Light"/>
              </a:rPr>
              <a:t>4</a:t>
            </a:r>
          </a:p>
        </p:txBody>
      </p:sp>
      <p:sp>
        <p:nvSpPr>
          <p:cNvPr id="728" name="Shape 728"/>
          <p:cNvSpPr/>
          <p:nvPr/>
        </p:nvSpPr>
        <p:spPr>
          <a:xfrm>
            <a:off x="8842993" y="3801843"/>
            <a:ext cx="253275" cy="461601"/>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algn="ctr" defTabSz="410751"/>
            <a:r>
              <a:rPr sz="2531" kern="0">
                <a:solidFill>
                  <a:srgbClr val="FFFFFF"/>
                </a:solidFill>
                <a:latin typeface="Helvetica Light"/>
                <a:sym typeface="Helvetica Light"/>
              </a:rPr>
              <a:t>5</a:t>
            </a:r>
          </a:p>
        </p:txBody>
      </p:sp>
      <p:sp>
        <p:nvSpPr>
          <p:cNvPr id="729" name="Shape 729"/>
          <p:cNvSpPr/>
          <p:nvPr/>
        </p:nvSpPr>
        <p:spPr>
          <a:xfrm>
            <a:off x="7409875" y="3011540"/>
            <a:ext cx="234039" cy="461601"/>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algn="ctr" defTabSz="410751"/>
            <a:r>
              <a:rPr sz="2531" kern="0">
                <a:solidFill>
                  <a:srgbClr val="FFFFFF"/>
                </a:solidFill>
                <a:latin typeface="Helvetica Light"/>
                <a:sym typeface="Helvetica Light"/>
              </a:rPr>
              <a:t>s</a:t>
            </a:r>
          </a:p>
        </p:txBody>
      </p:sp>
      <p:sp>
        <p:nvSpPr>
          <p:cNvPr id="21" name="TextBox 20">
            <a:extLst>
              <a:ext uri="{FF2B5EF4-FFF2-40B4-BE49-F238E27FC236}">
                <a16:creationId xmlns:a16="http://schemas.microsoft.com/office/drawing/2014/main" id="{68990284-0538-764F-AF0F-CCD22113EDC6}"/>
              </a:ext>
            </a:extLst>
          </p:cNvPr>
          <p:cNvSpPr txBox="1"/>
          <p:nvPr/>
        </p:nvSpPr>
        <p:spPr>
          <a:xfrm>
            <a:off x="8837819" y="6550224"/>
            <a:ext cx="1718740" cy="307777"/>
          </a:xfrm>
          <a:prstGeom prst="rect">
            <a:avLst/>
          </a:prstGeom>
          <a:noFill/>
        </p:spPr>
        <p:txBody>
          <a:bodyPr wrap="none" rtlCol="0">
            <a:spAutoFit/>
          </a:bodyPr>
          <a:lstStyle/>
          <a:p>
            <a:r>
              <a:rPr lang="en-US" sz="1400" dirty="0">
                <a:solidFill>
                  <a:schemeClr val="bg1"/>
                </a:solidFill>
              </a:rPr>
              <a:t>Source: N. Snavely</a:t>
            </a:r>
          </a:p>
        </p:txBody>
      </p:sp>
      <p:grpSp>
        <p:nvGrpSpPr>
          <p:cNvPr id="22" name="Group 13">
            <a:extLst>
              <a:ext uri="{FF2B5EF4-FFF2-40B4-BE49-F238E27FC236}">
                <a16:creationId xmlns:a16="http://schemas.microsoft.com/office/drawing/2014/main" id="{8D2C4A51-3981-3145-9AE8-57AAE6FECEDB}"/>
              </a:ext>
            </a:extLst>
          </p:cNvPr>
          <p:cNvGrpSpPr/>
          <p:nvPr/>
        </p:nvGrpSpPr>
        <p:grpSpPr>
          <a:xfrm>
            <a:off x="6354882" y="85347"/>
            <a:ext cx="4091023" cy="1447799"/>
            <a:chOff x="-153197" y="2987786"/>
            <a:chExt cx="9155926" cy="3882915"/>
          </a:xfrm>
        </p:grpSpPr>
        <p:grpSp>
          <p:nvGrpSpPr>
            <p:cNvPr id="23" name="Group 581">
              <a:extLst>
                <a:ext uri="{FF2B5EF4-FFF2-40B4-BE49-F238E27FC236}">
                  <a16:creationId xmlns:a16="http://schemas.microsoft.com/office/drawing/2014/main" id="{77A6886A-E0B5-5749-A0BD-EBA6369F1B99}"/>
                </a:ext>
              </a:extLst>
            </p:cNvPr>
            <p:cNvGrpSpPr/>
            <p:nvPr/>
          </p:nvGrpSpPr>
          <p:grpSpPr>
            <a:xfrm>
              <a:off x="2776033" y="2987786"/>
              <a:ext cx="3115841" cy="3882914"/>
              <a:chOff x="0" y="0"/>
              <a:chExt cx="3115839" cy="3882912"/>
            </a:xfrm>
          </p:grpSpPr>
          <p:pic>
            <p:nvPicPr>
              <p:cNvPr id="30" name="right2.png">
                <a:extLst>
                  <a:ext uri="{FF2B5EF4-FFF2-40B4-BE49-F238E27FC236}">
                    <a16:creationId xmlns:a16="http://schemas.microsoft.com/office/drawing/2014/main" id="{00ED5793-2731-BE4C-8028-C742AC8594BC}"/>
                  </a:ext>
                </a:extLst>
              </p:cNvPr>
              <p:cNvPicPr>
                <a:picLocks noChangeAspect="1"/>
              </p:cNvPicPr>
              <p:nvPr/>
            </p:nvPicPr>
            <p:blipFill>
              <a:blip r:embed="rId4"/>
              <a:stretch>
                <a:fillRect/>
              </a:stretch>
            </p:blipFill>
            <p:spPr>
              <a:xfrm>
                <a:off x="139700" y="165100"/>
                <a:ext cx="2836440" cy="3552713"/>
              </a:xfrm>
              <a:prstGeom prst="rect">
                <a:avLst/>
              </a:prstGeom>
              <a:ln>
                <a:solidFill>
                  <a:schemeClr val="tx1"/>
                </a:solidFill>
              </a:ln>
              <a:effectLst/>
            </p:spPr>
          </p:pic>
          <p:pic>
            <p:nvPicPr>
              <p:cNvPr id="31" name="Picture 5">
                <a:extLst>
                  <a:ext uri="{FF2B5EF4-FFF2-40B4-BE49-F238E27FC236}">
                    <a16:creationId xmlns:a16="http://schemas.microsoft.com/office/drawing/2014/main" id="{DB95C3F7-5602-D14E-AD3F-C46CED5E3084}"/>
                  </a:ext>
                </a:extLst>
              </p:cNvPr>
              <p:cNvPicPr>
                <a:picLocks/>
              </p:cNvPicPr>
              <p:nvPr/>
            </p:nvPicPr>
            <p:blipFill>
              <a:blip r:embed="rId5"/>
              <a:stretch>
                <a:fillRect/>
              </a:stretch>
            </p:blipFill>
            <p:spPr>
              <a:xfrm>
                <a:off x="0" y="0"/>
                <a:ext cx="3115840" cy="3882913"/>
              </a:xfrm>
              <a:prstGeom prst="rect">
                <a:avLst/>
              </a:prstGeom>
              <a:ln>
                <a:solidFill>
                  <a:schemeClr val="tx1"/>
                </a:solidFill>
              </a:ln>
              <a:effectLst/>
            </p:spPr>
          </p:pic>
        </p:grpSp>
        <p:grpSp>
          <p:nvGrpSpPr>
            <p:cNvPr id="24" name="Group 584">
              <a:extLst>
                <a:ext uri="{FF2B5EF4-FFF2-40B4-BE49-F238E27FC236}">
                  <a16:creationId xmlns:a16="http://schemas.microsoft.com/office/drawing/2014/main" id="{41A7664A-5B99-BF4D-AFCE-550EBA256D81}"/>
                </a:ext>
              </a:extLst>
            </p:cNvPr>
            <p:cNvGrpSpPr/>
            <p:nvPr/>
          </p:nvGrpSpPr>
          <p:grpSpPr>
            <a:xfrm>
              <a:off x="-153197" y="2987787"/>
              <a:ext cx="2746163" cy="3882914"/>
              <a:chOff x="0" y="0"/>
              <a:chExt cx="2746162" cy="3882912"/>
            </a:xfrm>
          </p:grpSpPr>
          <p:pic>
            <p:nvPicPr>
              <p:cNvPr id="28" name="left2.png">
                <a:extLst>
                  <a:ext uri="{FF2B5EF4-FFF2-40B4-BE49-F238E27FC236}">
                    <a16:creationId xmlns:a16="http://schemas.microsoft.com/office/drawing/2014/main" id="{F3FC9CC9-C9D2-F64B-9B19-3EFC7E19BB21}"/>
                  </a:ext>
                </a:extLst>
              </p:cNvPr>
              <p:cNvPicPr>
                <a:picLocks noChangeAspect="1"/>
              </p:cNvPicPr>
              <p:nvPr/>
            </p:nvPicPr>
            <p:blipFill>
              <a:blip r:embed="rId6"/>
              <a:stretch>
                <a:fillRect/>
              </a:stretch>
            </p:blipFill>
            <p:spPr>
              <a:xfrm>
                <a:off x="139700" y="165100"/>
                <a:ext cx="2466763" cy="3552713"/>
              </a:xfrm>
              <a:prstGeom prst="rect">
                <a:avLst/>
              </a:prstGeom>
              <a:ln>
                <a:solidFill>
                  <a:schemeClr val="tx1"/>
                </a:solidFill>
              </a:ln>
              <a:effectLst/>
            </p:spPr>
          </p:pic>
          <p:pic>
            <p:nvPicPr>
              <p:cNvPr id="29" name="Picture 8">
                <a:extLst>
                  <a:ext uri="{FF2B5EF4-FFF2-40B4-BE49-F238E27FC236}">
                    <a16:creationId xmlns:a16="http://schemas.microsoft.com/office/drawing/2014/main" id="{7C9E0BC1-0AEB-7946-8827-25134AAAA9C8}"/>
                  </a:ext>
                </a:extLst>
              </p:cNvPr>
              <p:cNvPicPr>
                <a:picLocks/>
              </p:cNvPicPr>
              <p:nvPr/>
            </p:nvPicPr>
            <p:blipFill>
              <a:blip r:embed="rId7"/>
              <a:stretch>
                <a:fillRect/>
              </a:stretch>
            </p:blipFill>
            <p:spPr>
              <a:xfrm>
                <a:off x="0" y="0"/>
                <a:ext cx="2746163" cy="3882913"/>
              </a:xfrm>
              <a:prstGeom prst="rect">
                <a:avLst/>
              </a:prstGeom>
              <a:ln>
                <a:solidFill>
                  <a:schemeClr val="tx1"/>
                </a:solidFill>
              </a:ln>
              <a:effectLst/>
            </p:spPr>
          </p:pic>
        </p:grpSp>
        <p:grpSp>
          <p:nvGrpSpPr>
            <p:cNvPr id="25" name="Group 587">
              <a:extLst>
                <a:ext uri="{FF2B5EF4-FFF2-40B4-BE49-F238E27FC236}">
                  <a16:creationId xmlns:a16="http://schemas.microsoft.com/office/drawing/2014/main" id="{0183AEE8-9A46-8447-ABB2-3F2FCC470139}"/>
                </a:ext>
              </a:extLst>
            </p:cNvPr>
            <p:cNvGrpSpPr/>
            <p:nvPr/>
          </p:nvGrpSpPr>
          <p:grpSpPr>
            <a:xfrm>
              <a:off x="6074942" y="2987787"/>
              <a:ext cx="2927787" cy="3882914"/>
              <a:chOff x="0" y="0"/>
              <a:chExt cx="2927785" cy="3882912"/>
            </a:xfrm>
          </p:grpSpPr>
          <p:pic>
            <p:nvPicPr>
              <p:cNvPr id="26" name="right_most.png">
                <a:extLst>
                  <a:ext uri="{FF2B5EF4-FFF2-40B4-BE49-F238E27FC236}">
                    <a16:creationId xmlns:a16="http://schemas.microsoft.com/office/drawing/2014/main" id="{1FB1986A-9F06-784D-BD46-0E66E76CFFB0}"/>
                  </a:ext>
                </a:extLst>
              </p:cNvPr>
              <p:cNvPicPr>
                <a:picLocks noChangeAspect="1"/>
              </p:cNvPicPr>
              <p:nvPr/>
            </p:nvPicPr>
            <p:blipFill>
              <a:blip r:embed="rId8"/>
              <a:stretch>
                <a:fillRect/>
              </a:stretch>
            </p:blipFill>
            <p:spPr>
              <a:xfrm>
                <a:off x="139700" y="165100"/>
                <a:ext cx="2648386" cy="3552713"/>
              </a:xfrm>
              <a:prstGeom prst="rect">
                <a:avLst/>
              </a:prstGeom>
              <a:ln>
                <a:solidFill>
                  <a:schemeClr val="tx1"/>
                </a:solidFill>
              </a:ln>
              <a:effectLst/>
            </p:spPr>
          </p:pic>
          <p:pic>
            <p:nvPicPr>
              <p:cNvPr id="27" name="Picture 11">
                <a:extLst>
                  <a:ext uri="{FF2B5EF4-FFF2-40B4-BE49-F238E27FC236}">
                    <a16:creationId xmlns:a16="http://schemas.microsoft.com/office/drawing/2014/main" id="{D03B4926-7C2F-C346-AAB1-78CA51ACDD61}"/>
                  </a:ext>
                </a:extLst>
              </p:cNvPr>
              <p:cNvPicPr>
                <a:picLocks/>
              </p:cNvPicPr>
              <p:nvPr/>
            </p:nvPicPr>
            <p:blipFill>
              <a:blip r:embed="rId9"/>
              <a:stretch>
                <a:fillRect/>
              </a:stretch>
            </p:blipFill>
            <p:spPr>
              <a:xfrm>
                <a:off x="0" y="0"/>
                <a:ext cx="2927786" cy="3882913"/>
              </a:xfrm>
              <a:prstGeom prst="rect">
                <a:avLst/>
              </a:prstGeom>
              <a:ln>
                <a:solidFill>
                  <a:schemeClr val="tx1"/>
                </a:solidFill>
              </a:ln>
              <a:effectLst/>
            </p:spPr>
          </p:pic>
        </p:grpSp>
      </p:grpSp>
    </p:spTree>
    <p:extLst>
      <p:ext uri="{BB962C8B-B14F-4D97-AF65-F5344CB8AC3E}">
        <p14:creationId xmlns:p14="http://schemas.microsoft.com/office/powerpoint/2010/main" val="3821666361"/>
      </p:ext>
    </p:extLst>
  </p:cSld>
  <p:clrMapOvr>
    <a:masterClrMapping/>
  </p:clrMapOvr>
  <mc:AlternateContent xmlns:mc="http://schemas.openxmlformats.org/markup-compatibility/2006" xmlns:p14="http://schemas.microsoft.com/office/powerpoint/2010/main">
    <mc:Choice Requires="p14">
      <p:transition p14:dur="0" advTm="101360"/>
    </mc:Choice>
    <mc:Fallback xmlns="">
      <p:transition advTm="10136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3" name="Shape 633"/>
          <p:cNvSpPr>
            <a:spLocks noGrp="1"/>
          </p:cNvSpPr>
          <p:nvPr>
            <p:ph type="title"/>
          </p:nvPr>
        </p:nvSpPr>
        <p:spPr>
          <a:prstGeom prst="rect">
            <a:avLst/>
          </a:prstGeom>
        </p:spPr>
        <p:txBody>
          <a:bodyPr/>
          <a:lstStyle/>
          <a:p>
            <a:r>
              <a:t>Why MVS?</a:t>
            </a:r>
          </a:p>
        </p:txBody>
      </p:sp>
      <p:sp>
        <p:nvSpPr>
          <p:cNvPr id="634" name="Shape 634"/>
          <p:cNvSpPr>
            <a:spLocks noGrp="1"/>
          </p:cNvSpPr>
          <p:nvPr>
            <p:ph idx="1"/>
          </p:nvPr>
        </p:nvSpPr>
        <p:spPr>
          <a:prstGeom prst="rect">
            <a:avLst/>
          </a:prstGeom>
        </p:spPr>
        <p:txBody>
          <a:bodyPr/>
          <a:lstStyle/>
          <a:p>
            <a:pPr marL="457200" indent="-457200" defTabSz="369675">
              <a:spcBef>
                <a:spcPts val="0"/>
              </a:spcBef>
              <a:buFont typeface="Arial" panose="020B0604020202020204" pitchFamily="34" charset="0"/>
              <a:buChar char="•"/>
              <a:defRPr sz="3420"/>
            </a:pPr>
            <a:r>
              <a:rPr sz="2800" dirty="0"/>
              <a:t>Different points on the object’s surface will be more clearly visible in some subset of cameras</a:t>
            </a:r>
            <a:endParaRPr lang="en-US" sz="2800" dirty="0"/>
          </a:p>
          <a:p>
            <a:pPr marL="857250" lvl="1" indent="-457200" defTabSz="369675">
              <a:spcBef>
                <a:spcPts val="0"/>
              </a:spcBef>
              <a:buFont typeface="Arial" panose="020B0604020202020204" pitchFamily="34" charset="0"/>
              <a:buChar char="•"/>
              <a:defRPr sz="3420"/>
            </a:pPr>
            <a:r>
              <a:rPr sz="2400" dirty="0"/>
              <a:t>Could have high</a:t>
            </a:r>
            <a:r>
              <a:rPr lang="en-US" sz="2400" dirty="0"/>
              <a:t>-</a:t>
            </a:r>
            <a:r>
              <a:rPr sz="2400" dirty="0"/>
              <a:t>res closeups of some regions</a:t>
            </a:r>
            <a:endParaRPr lang="en-US" sz="2400" dirty="0"/>
          </a:p>
          <a:p>
            <a:pPr marL="857250" lvl="1" indent="-457200" defTabSz="369675">
              <a:spcBef>
                <a:spcPts val="0"/>
              </a:spcBef>
              <a:buFont typeface="Arial" panose="020B0604020202020204" pitchFamily="34" charset="0"/>
              <a:buChar char="•"/>
              <a:defRPr sz="3420"/>
            </a:pPr>
            <a:r>
              <a:rPr sz="2400" dirty="0"/>
              <a:t>Some surfaces are foreshortened from certain views</a:t>
            </a:r>
            <a:endParaRPr lang="en-US" sz="2400" dirty="0"/>
          </a:p>
          <a:p>
            <a:pPr marL="857250" lvl="1" indent="-457200" defTabSz="369675">
              <a:spcBef>
                <a:spcPts val="0"/>
              </a:spcBef>
              <a:buFont typeface="Arial" panose="020B0604020202020204" pitchFamily="34" charset="0"/>
              <a:buChar char="•"/>
              <a:defRPr sz="3420"/>
            </a:pPr>
            <a:r>
              <a:rPr lang="en-US" sz="2400" dirty="0"/>
              <a:t>Some points may be occluded entirely in certain views</a:t>
            </a:r>
          </a:p>
          <a:p>
            <a:pPr marL="457200" indent="-457200" defTabSz="369675">
              <a:spcBef>
                <a:spcPts val="0"/>
              </a:spcBef>
              <a:buFont typeface="Arial" panose="020B0604020202020204" pitchFamily="34" charset="0"/>
              <a:buChar char="•"/>
              <a:defRPr sz="3420"/>
            </a:pPr>
            <a:r>
              <a:rPr lang="en-US" sz="2800" dirty="0"/>
              <a:t>More measurements per point can reduce error</a:t>
            </a:r>
          </a:p>
          <a:p>
            <a:pPr marL="857250" lvl="1" indent="-457200" defTabSz="369675">
              <a:spcBef>
                <a:spcPts val="0"/>
              </a:spcBef>
              <a:buFont typeface="Arial" panose="020B0604020202020204" pitchFamily="34" charset="0"/>
              <a:buChar char="•"/>
              <a:defRPr sz="3420"/>
            </a:pPr>
            <a:endParaRPr sz="2400" dirty="0"/>
          </a:p>
          <a:p>
            <a:pPr marL="562550" lvl="1" indent="-281275" defTabSz="369675">
              <a:spcBef>
                <a:spcPts val="2601"/>
              </a:spcBef>
              <a:defRPr sz="3420"/>
            </a:pPr>
            <a:endParaRPr dirty="0"/>
          </a:p>
        </p:txBody>
      </p:sp>
      <p:sp>
        <p:nvSpPr>
          <p:cNvPr id="6" name="TextBox 5">
            <a:extLst>
              <a:ext uri="{FF2B5EF4-FFF2-40B4-BE49-F238E27FC236}">
                <a16:creationId xmlns:a16="http://schemas.microsoft.com/office/drawing/2014/main" id="{69E64255-DC47-2947-B96D-D17F8C134841}"/>
              </a:ext>
            </a:extLst>
          </p:cNvPr>
          <p:cNvSpPr txBox="1"/>
          <p:nvPr/>
        </p:nvSpPr>
        <p:spPr>
          <a:xfrm>
            <a:off x="8837819" y="6550224"/>
            <a:ext cx="1718740" cy="307777"/>
          </a:xfrm>
          <a:prstGeom prst="rect">
            <a:avLst/>
          </a:prstGeom>
          <a:noFill/>
        </p:spPr>
        <p:txBody>
          <a:bodyPr wrap="none" rtlCol="0">
            <a:spAutoFit/>
          </a:bodyPr>
          <a:lstStyle/>
          <a:p>
            <a:r>
              <a:rPr lang="en-US" sz="1400" dirty="0"/>
              <a:t>Source: N. Snavely</a:t>
            </a:r>
          </a:p>
        </p:txBody>
      </p:sp>
    </p:spTree>
    <p:extLst>
      <p:ext uri="{BB962C8B-B14F-4D97-AF65-F5344CB8AC3E}">
        <p14:creationId xmlns:p14="http://schemas.microsoft.com/office/powerpoint/2010/main" val="2048867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 grpId="0" uiExpand="1" build="p" bldLvl="2"/>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US" dirty="0"/>
              <a:t>Multi-view stereo</a:t>
            </a:r>
          </a:p>
        </p:txBody>
      </p:sp>
      <p:sp>
        <p:nvSpPr>
          <p:cNvPr id="24579" name="Rectangle 3"/>
          <p:cNvSpPr>
            <a:spLocks noGrp="1" noChangeArrowheads="1"/>
          </p:cNvSpPr>
          <p:nvPr>
            <p:ph idx="1"/>
          </p:nvPr>
        </p:nvSpPr>
        <p:spPr/>
        <p:txBody>
          <a:bodyPr/>
          <a:lstStyle/>
          <a:p>
            <a:pPr>
              <a:buFontTx/>
              <a:buChar char="•"/>
            </a:pPr>
            <a:r>
              <a:rPr lang="en-US" sz="2800" dirty="0"/>
              <a:t>Goal: given several images of the same object or scene, compute a representation of its 3D shape</a:t>
            </a:r>
            <a:br>
              <a:rPr lang="en-US" sz="2800" dirty="0"/>
            </a:br>
            <a:br>
              <a:rPr lang="en-US" sz="2800" dirty="0"/>
            </a:br>
            <a:br>
              <a:rPr lang="en-US" dirty="0"/>
            </a:br>
            <a:br>
              <a:rPr lang="en-US" dirty="0"/>
            </a:br>
            <a:br>
              <a:rPr lang="en-US" dirty="0"/>
            </a:br>
            <a:br>
              <a:rPr lang="en-US" dirty="0"/>
            </a:br>
            <a:endParaRPr lang="en-US" dirty="0"/>
          </a:p>
        </p:txBody>
      </p:sp>
      <p:pic>
        <p:nvPicPr>
          <p:cNvPr id="17" name="Picture 7">
            <a:extLst>
              <a:ext uri="{FF2B5EF4-FFF2-40B4-BE49-F238E27FC236}">
                <a16:creationId xmlns:a16="http://schemas.microsoft.com/office/drawing/2014/main" id="{67D26801-49AC-4841-AA0C-F889C23BB4B2}"/>
              </a:ext>
            </a:extLst>
          </p:cNvPr>
          <p:cNvPicPr>
            <a:picLocks noChangeAspect="1" noChangeArrowheads="1"/>
          </p:cNvPicPr>
          <p:nvPr>
            <p:custDataLst>
              <p:tags r:id="rId1"/>
            </p:custDataLst>
          </p:nvPr>
        </p:nvPicPr>
        <p:blipFill>
          <a:blip r:embed="rId7" cstate="print"/>
          <a:srcRect/>
          <a:stretch>
            <a:fillRect/>
          </a:stretch>
        </p:blipFill>
        <p:spPr bwMode="auto">
          <a:xfrm>
            <a:off x="3657600" y="2362200"/>
            <a:ext cx="5105400" cy="3689217"/>
          </a:xfrm>
          <a:prstGeom prst="rect">
            <a:avLst/>
          </a:prstGeom>
          <a:noFill/>
          <a:ln w="12700">
            <a:noFill/>
            <a:miter lim="800000"/>
            <a:headEnd/>
            <a:tailEnd/>
          </a:ln>
        </p:spPr>
      </p:pic>
      <p:pic>
        <p:nvPicPr>
          <p:cNvPr id="18" name="Picture 8">
            <a:extLst>
              <a:ext uri="{FF2B5EF4-FFF2-40B4-BE49-F238E27FC236}">
                <a16:creationId xmlns:a16="http://schemas.microsoft.com/office/drawing/2014/main" id="{D31635CC-7588-6140-A5A6-EC86FBBF4199}"/>
              </a:ext>
            </a:extLst>
          </p:cNvPr>
          <p:cNvPicPr>
            <a:picLocks noChangeAspect="1" noChangeArrowheads="1"/>
          </p:cNvPicPr>
          <p:nvPr>
            <p:custDataLst>
              <p:tags r:id="rId2"/>
            </p:custDataLst>
          </p:nvPr>
        </p:nvPicPr>
        <p:blipFill>
          <a:blip r:embed="rId8" cstate="print"/>
          <a:srcRect/>
          <a:stretch>
            <a:fillRect/>
          </a:stretch>
        </p:blipFill>
        <p:spPr bwMode="auto">
          <a:xfrm>
            <a:off x="3657600" y="2362200"/>
            <a:ext cx="5105400" cy="3689217"/>
          </a:xfrm>
          <a:prstGeom prst="rect">
            <a:avLst/>
          </a:prstGeom>
          <a:noFill/>
          <a:ln w="12700">
            <a:noFill/>
            <a:miter lim="800000"/>
            <a:headEnd/>
            <a:tailEnd/>
          </a:ln>
        </p:spPr>
      </p:pic>
      <p:pic>
        <p:nvPicPr>
          <p:cNvPr id="19" name="Picture 9">
            <a:extLst>
              <a:ext uri="{FF2B5EF4-FFF2-40B4-BE49-F238E27FC236}">
                <a16:creationId xmlns:a16="http://schemas.microsoft.com/office/drawing/2014/main" id="{CEAB06A7-7AB3-0642-844B-6657C1FD9623}"/>
              </a:ext>
            </a:extLst>
          </p:cNvPr>
          <p:cNvPicPr>
            <a:picLocks noChangeAspect="1" noChangeArrowheads="1"/>
          </p:cNvPicPr>
          <p:nvPr>
            <p:custDataLst>
              <p:tags r:id="rId3"/>
            </p:custDataLst>
          </p:nvPr>
        </p:nvPicPr>
        <p:blipFill>
          <a:blip r:embed="rId9" cstate="print"/>
          <a:srcRect/>
          <a:stretch>
            <a:fillRect/>
          </a:stretch>
        </p:blipFill>
        <p:spPr bwMode="auto">
          <a:xfrm>
            <a:off x="3657600" y="2362200"/>
            <a:ext cx="5105400" cy="3689217"/>
          </a:xfrm>
          <a:prstGeom prst="rect">
            <a:avLst/>
          </a:prstGeom>
          <a:noFill/>
          <a:ln w="12700">
            <a:noFill/>
            <a:miter lim="800000"/>
            <a:headEnd/>
            <a:tailEnd/>
          </a:ln>
        </p:spPr>
      </p:pic>
      <p:sp>
        <p:nvSpPr>
          <p:cNvPr id="20" name="Rectangle 11">
            <a:extLst>
              <a:ext uri="{FF2B5EF4-FFF2-40B4-BE49-F238E27FC236}">
                <a16:creationId xmlns:a16="http://schemas.microsoft.com/office/drawing/2014/main" id="{C35A19FA-F6A2-604A-8157-9D74766E32B7}"/>
              </a:ext>
            </a:extLst>
          </p:cNvPr>
          <p:cNvSpPr>
            <a:spLocks noChangeArrowheads="1"/>
          </p:cNvSpPr>
          <p:nvPr>
            <p:custDataLst>
              <p:tags r:id="rId4"/>
            </p:custDataLst>
          </p:nvPr>
        </p:nvSpPr>
        <p:spPr bwMode="auto">
          <a:xfrm>
            <a:off x="7086600" y="6477000"/>
            <a:ext cx="3581400" cy="304800"/>
          </a:xfrm>
          <a:prstGeom prst="rect">
            <a:avLst/>
          </a:prstGeom>
          <a:noFill/>
          <a:ln w="9525">
            <a:noFill/>
            <a:miter lim="800000"/>
            <a:headEnd/>
            <a:tailEnd/>
          </a:ln>
        </p:spPr>
        <p:txBody>
          <a:bodyPr>
            <a:spAutoFit/>
          </a:bodyPr>
          <a:lstStyle/>
          <a:p>
            <a:pPr algn="r"/>
            <a:r>
              <a:rPr lang="en-US" sz="1400" dirty="0">
                <a:solidFill>
                  <a:srgbClr val="000000"/>
                </a:solidFill>
                <a:latin typeface="Arial" pitchFamily="34" charset="0"/>
              </a:rPr>
              <a:t>Source: C. Hernandez, N. Snavely</a:t>
            </a:r>
          </a:p>
        </p:txBody>
      </p:sp>
    </p:spTree>
    <p:extLst>
      <p:ext uri="{BB962C8B-B14F-4D97-AF65-F5344CB8AC3E}">
        <p14:creationId xmlns:p14="http://schemas.microsoft.com/office/powerpoint/2010/main" val="3127666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03" name="Shape 803"/>
          <p:cNvSpPr/>
          <p:nvPr/>
        </p:nvSpPr>
        <p:spPr>
          <a:xfrm rot="19390765" flipV="1">
            <a:off x="3889018" y="329472"/>
            <a:ext cx="5172835" cy="5172836"/>
          </a:xfrm>
          <a:prstGeom prst="line">
            <a:avLst/>
          </a:prstGeom>
          <a:noFill/>
          <a:ln w="25400" cap="flat">
            <a:solidFill>
              <a:srgbClr val="FFFFFF"/>
            </a:solidFill>
            <a:prstDash val="sysDot"/>
            <a:miter lim="400000"/>
          </a:ln>
          <a:effectLst/>
        </p:spPr>
        <p:txBody>
          <a:bodyPr wrap="square" lIns="35719" tIns="35719" rIns="35719" bIns="35719" numCol="1" anchor="ctr">
            <a:noAutofit/>
          </a:bodyPr>
          <a:lstStyle/>
          <a:p>
            <a:pPr algn="ctr" defTabSz="410751">
              <a:defRPr sz="2600"/>
            </a:pPr>
            <a:endParaRPr sz="1828" kern="0">
              <a:solidFill>
                <a:srgbClr val="FFFFFF"/>
              </a:solidFill>
              <a:latin typeface="Helvetica Light"/>
              <a:sym typeface="Helvetica Light"/>
            </a:endParaRPr>
          </a:p>
        </p:txBody>
      </p:sp>
      <p:sp>
        <p:nvSpPr>
          <p:cNvPr id="804" name="Shape 804"/>
          <p:cNvSpPr/>
          <p:nvPr/>
        </p:nvSpPr>
        <p:spPr>
          <a:xfrm rot="19390765" flipV="1">
            <a:off x="3754329" y="-83683"/>
            <a:ext cx="3378103" cy="6155589"/>
          </a:xfrm>
          <a:prstGeom prst="line">
            <a:avLst/>
          </a:prstGeom>
          <a:noFill/>
          <a:ln w="25400" cap="flat">
            <a:solidFill>
              <a:srgbClr val="FFFFFF"/>
            </a:solidFill>
            <a:prstDash val="sysDot"/>
            <a:miter lim="400000"/>
          </a:ln>
          <a:effectLst/>
        </p:spPr>
        <p:txBody>
          <a:bodyPr wrap="square" lIns="35719" tIns="35719" rIns="35719" bIns="35719" numCol="1" anchor="ctr">
            <a:noAutofit/>
          </a:bodyPr>
          <a:lstStyle/>
          <a:p>
            <a:pPr algn="ctr" defTabSz="410751">
              <a:defRPr sz="2600"/>
            </a:pPr>
            <a:endParaRPr sz="1828" kern="0">
              <a:solidFill>
                <a:srgbClr val="FFFFFF"/>
              </a:solidFill>
              <a:latin typeface="Helvetica Light"/>
              <a:sym typeface="Helvetica Light"/>
            </a:endParaRPr>
          </a:p>
        </p:txBody>
      </p:sp>
      <p:sp>
        <p:nvSpPr>
          <p:cNvPr id="805" name="Shape 805"/>
          <p:cNvSpPr/>
          <p:nvPr/>
        </p:nvSpPr>
        <p:spPr>
          <a:xfrm rot="19390765" flipH="1" flipV="1">
            <a:off x="3889018" y="329472"/>
            <a:ext cx="5172835" cy="5172836"/>
          </a:xfrm>
          <a:prstGeom prst="line">
            <a:avLst/>
          </a:prstGeom>
          <a:noFill/>
          <a:ln w="25400" cap="flat">
            <a:solidFill>
              <a:srgbClr val="FFFFFF"/>
            </a:solidFill>
            <a:prstDash val="sysDot"/>
            <a:miter lim="400000"/>
          </a:ln>
          <a:effectLst/>
        </p:spPr>
        <p:txBody>
          <a:bodyPr wrap="square" lIns="35719" tIns="35719" rIns="35719" bIns="35719" numCol="1" anchor="ctr">
            <a:noAutofit/>
          </a:bodyPr>
          <a:lstStyle/>
          <a:p>
            <a:pPr algn="ctr" defTabSz="410751">
              <a:defRPr sz="2600"/>
            </a:pPr>
            <a:endParaRPr sz="1828" kern="0">
              <a:solidFill>
                <a:srgbClr val="FFFFFF"/>
              </a:solidFill>
              <a:latin typeface="Helvetica Light"/>
              <a:sym typeface="Helvetica Light"/>
            </a:endParaRPr>
          </a:p>
        </p:txBody>
      </p:sp>
      <p:sp>
        <p:nvSpPr>
          <p:cNvPr id="806" name="Shape 806"/>
          <p:cNvSpPr/>
          <p:nvPr/>
        </p:nvSpPr>
        <p:spPr>
          <a:xfrm rot="19390765" flipH="1" flipV="1">
            <a:off x="5243508" y="-1087016"/>
            <a:ext cx="3378103" cy="6155589"/>
          </a:xfrm>
          <a:prstGeom prst="line">
            <a:avLst/>
          </a:prstGeom>
          <a:noFill/>
          <a:ln w="25400" cap="flat">
            <a:solidFill>
              <a:srgbClr val="FFFFFF"/>
            </a:solidFill>
            <a:prstDash val="sysDot"/>
            <a:miter lim="400000"/>
          </a:ln>
          <a:effectLst/>
        </p:spPr>
        <p:txBody>
          <a:bodyPr wrap="square" lIns="35719" tIns="35719" rIns="35719" bIns="35719" numCol="1" anchor="ctr">
            <a:noAutofit/>
          </a:bodyPr>
          <a:lstStyle/>
          <a:p>
            <a:pPr algn="ctr" defTabSz="410751">
              <a:defRPr sz="2600"/>
            </a:pPr>
            <a:endParaRPr sz="1828" kern="0">
              <a:solidFill>
                <a:srgbClr val="FFFFFF"/>
              </a:solidFill>
              <a:latin typeface="Helvetica Light"/>
              <a:sym typeface="Helvetica Light"/>
            </a:endParaRPr>
          </a:p>
        </p:txBody>
      </p:sp>
      <p:sp>
        <p:nvSpPr>
          <p:cNvPr id="807" name="Shape 807"/>
          <p:cNvSpPr/>
          <p:nvPr/>
        </p:nvSpPr>
        <p:spPr>
          <a:xfrm rot="19390765" flipH="1" flipV="1">
            <a:off x="5729092" y="431482"/>
            <a:ext cx="3411969" cy="4461044"/>
          </a:xfrm>
          <a:prstGeom prst="line">
            <a:avLst/>
          </a:prstGeom>
          <a:noFill/>
          <a:ln w="25400" cap="flat">
            <a:solidFill>
              <a:srgbClr val="FFFFFF"/>
            </a:solidFill>
            <a:prstDash val="solid"/>
            <a:miter lim="400000"/>
            <a:tailEnd type="triangle" w="med" len="med"/>
          </a:ln>
          <a:effectLst/>
        </p:spPr>
        <p:txBody>
          <a:bodyPr wrap="square" lIns="35719" tIns="35719" rIns="35719" bIns="35719" numCol="1" anchor="ctr">
            <a:noAutofit/>
          </a:bodyPr>
          <a:lstStyle/>
          <a:p>
            <a:pPr algn="ctr" defTabSz="410751">
              <a:defRPr sz="2600"/>
            </a:pPr>
            <a:endParaRPr sz="1828" kern="0">
              <a:solidFill>
                <a:srgbClr val="FFFFFF"/>
              </a:solidFill>
              <a:latin typeface="Helvetica Light"/>
              <a:sym typeface="Helvetica Light"/>
            </a:endParaRPr>
          </a:p>
        </p:txBody>
      </p:sp>
      <p:sp>
        <p:nvSpPr>
          <p:cNvPr id="808" name="Shape 808"/>
          <p:cNvSpPr/>
          <p:nvPr/>
        </p:nvSpPr>
        <p:spPr>
          <a:xfrm rot="19390765" flipV="1">
            <a:off x="4260639" y="1441683"/>
            <a:ext cx="3411969" cy="4461044"/>
          </a:xfrm>
          <a:prstGeom prst="line">
            <a:avLst/>
          </a:prstGeom>
          <a:noFill/>
          <a:ln w="25400" cap="flat">
            <a:solidFill>
              <a:srgbClr val="FFFFFF"/>
            </a:solidFill>
            <a:prstDash val="solid"/>
            <a:miter lim="400000"/>
            <a:tailEnd type="triangle" w="med" len="med"/>
          </a:ln>
          <a:effectLst/>
        </p:spPr>
        <p:txBody>
          <a:bodyPr wrap="square" lIns="35719" tIns="35719" rIns="35719" bIns="35719" numCol="1" anchor="ctr">
            <a:noAutofit/>
          </a:bodyPr>
          <a:lstStyle/>
          <a:p>
            <a:pPr algn="ctr" defTabSz="410751">
              <a:defRPr sz="2600"/>
            </a:pPr>
            <a:endParaRPr sz="1828" kern="0">
              <a:solidFill>
                <a:srgbClr val="FFFFFF"/>
              </a:solidFill>
              <a:latin typeface="Helvetica Light"/>
              <a:sym typeface="Helvetica Light"/>
            </a:endParaRPr>
          </a:p>
        </p:txBody>
      </p:sp>
      <p:pic>
        <p:nvPicPr>
          <p:cNvPr id="809" name="Picture 808"/>
          <p:cNvPicPr>
            <a:picLocks/>
          </p:cNvPicPr>
          <p:nvPr/>
        </p:nvPicPr>
        <p:blipFill>
          <a:blip r:embed="rId2">
            <a:alphaModFix amt="71000"/>
          </a:blip>
          <a:stretch>
            <a:fillRect/>
          </a:stretch>
        </p:blipFill>
        <p:spPr>
          <a:xfrm rot="10354907">
            <a:off x="5415194" y="5977098"/>
            <a:ext cx="1042723" cy="643950"/>
          </a:xfrm>
          <a:prstGeom prst="rect">
            <a:avLst/>
          </a:prstGeom>
          <a:effectLst/>
        </p:spPr>
      </p:pic>
      <p:pic>
        <p:nvPicPr>
          <p:cNvPr id="811" name="Picture 810"/>
          <p:cNvPicPr>
            <a:picLocks/>
          </p:cNvPicPr>
          <p:nvPr/>
        </p:nvPicPr>
        <p:blipFill>
          <a:blip r:embed="rId2">
            <a:alphaModFix amt="71000"/>
          </a:blip>
          <a:stretch>
            <a:fillRect/>
          </a:stretch>
        </p:blipFill>
        <p:spPr>
          <a:xfrm rot="6619368">
            <a:off x="9389881" y="3018227"/>
            <a:ext cx="1042724" cy="643951"/>
          </a:xfrm>
          <a:prstGeom prst="rect">
            <a:avLst/>
          </a:prstGeom>
          <a:effectLst/>
        </p:spPr>
      </p:pic>
      <p:sp>
        <p:nvSpPr>
          <p:cNvPr id="814" name="Shape 814"/>
          <p:cNvSpPr/>
          <p:nvPr/>
        </p:nvSpPr>
        <p:spPr>
          <a:xfrm>
            <a:off x="5181600" y="1191480"/>
            <a:ext cx="1460005" cy="170412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3257" y="19880"/>
                </a:lnTo>
                <a:lnTo>
                  <a:pt x="19409" y="21600"/>
                </a:lnTo>
                <a:lnTo>
                  <a:pt x="21600" y="8214"/>
                </a:lnTo>
                <a:lnTo>
                  <a:pt x="0" y="0"/>
                </a:lnTo>
                <a:close/>
              </a:path>
            </a:pathLst>
          </a:custGeom>
          <a:solidFill>
            <a:schemeClr val="accent1"/>
          </a:solidFill>
          <a:ln w="25400">
            <a:solidFill>
              <a:srgbClr val="FFFFFF"/>
            </a:solidFill>
            <a:miter lim="400000"/>
          </a:ln>
        </p:spPr>
        <p:txBody>
          <a:bodyPr lIns="35719" tIns="35719" rIns="35719" bIns="35719" anchor="ctr"/>
          <a:lstStyle/>
          <a:p>
            <a:pPr algn="ctr" defTabSz="410751">
              <a:defRPr sz="2600"/>
            </a:pPr>
            <a:endParaRPr sz="1828" kern="0">
              <a:solidFill>
                <a:srgbClr val="FFFFFF"/>
              </a:solidFill>
              <a:latin typeface="Helvetica Light"/>
              <a:sym typeface="Helvetica Light"/>
            </a:endParaRPr>
          </a:p>
        </p:txBody>
      </p:sp>
      <p:sp>
        <p:nvSpPr>
          <p:cNvPr id="15" name="TextBox 14">
            <a:extLst>
              <a:ext uri="{FF2B5EF4-FFF2-40B4-BE49-F238E27FC236}">
                <a16:creationId xmlns:a16="http://schemas.microsoft.com/office/drawing/2014/main" id="{B99D04F2-CE08-254B-BADF-4FA05F0B2079}"/>
              </a:ext>
            </a:extLst>
          </p:cNvPr>
          <p:cNvSpPr txBox="1"/>
          <p:nvPr/>
        </p:nvSpPr>
        <p:spPr>
          <a:xfrm>
            <a:off x="8837819" y="6550224"/>
            <a:ext cx="1718740" cy="307777"/>
          </a:xfrm>
          <a:prstGeom prst="rect">
            <a:avLst/>
          </a:prstGeom>
          <a:noFill/>
        </p:spPr>
        <p:txBody>
          <a:bodyPr wrap="none" rtlCol="0">
            <a:spAutoFit/>
          </a:bodyPr>
          <a:lstStyle/>
          <a:p>
            <a:r>
              <a:rPr lang="en-US" sz="1400" dirty="0">
                <a:solidFill>
                  <a:schemeClr val="bg1"/>
                </a:solidFill>
              </a:rPr>
              <a:t>Source: N. Snavely</a:t>
            </a:r>
          </a:p>
        </p:txBody>
      </p:sp>
      <p:sp>
        <p:nvSpPr>
          <p:cNvPr id="14" name="Shape 815">
            <a:extLst>
              <a:ext uri="{FF2B5EF4-FFF2-40B4-BE49-F238E27FC236}">
                <a16:creationId xmlns:a16="http://schemas.microsoft.com/office/drawing/2014/main" id="{60C8ACC7-2A28-5449-8C47-F827B771AD0D}"/>
              </a:ext>
            </a:extLst>
          </p:cNvPr>
          <p:cNvSpPr/>
          <p:nvPr/>
        </p:nvSpPr>
        <p:spPr>
          <a:xfrm>
            <a:off x="310242" y="3200779"/>
            <a:ext cx="3981893" cy="851067"/>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p>
            <a:pPr algn="ctr" defTabSz="410751"/>
            <a:r>
              <a:rPr lang="en-US" sz="2531" kern="0" dirty="0">
                <a:solidFill>
                  <a:srgbClr val="FFFFFF"/>
                </a:solidFill>
                <a:latin typeface="Helvetica Light"/>
                <a:sym typeface="Helvetica Light"/>
              </a:rPr>
              <a:t>More measurements reduce triangulation error</a:t>
            </a:r>
            <a:endParaRPr sz="2531" kern="0" dirty="0">
              <a:solidFill>
                <a:srgbClr val="FFFFFF"/>
              </a:solidFill>
              <a:latin typeface="Helvetica Light"/>
              <a:sym typeface="Helvetica Light"/>
            </a:endParaRPr>
          </a:p>
        </p:txBody>
      </p:sp>
    </p:spTree>
    <p:extLst>
      <p:ext uri="{BB962C8B-B14F-4D97-AF65-F5344CB8AC3E}">
        <p14:creationId xmlns:p14="http://schemas.microsoft.com/office/powerpoint/2010/main" val="1313804632"/>
      </p:ext>
    </p:extLst>
  </p:cSld>
  <p:clrMapOvr>
    <a:masterClrMapping/>
  </p:clrMapOvr>
  <mc:AlternateContent xmlns:mc="http://schemas.openxmlformats.org/markup-compatibility/2006" xmlns:p14="http://schemas.microsoft.com/office/powerpoint/2010/main">
    <mc:Choice Requires="p14">
      <p:transition p14:dur="0" advTm="101360"/>
    </mc:Choice>
    <mc:Fallback xmlns="">
      <p:transition advTm="10136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0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0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0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0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3" grpId="0" animBg="1"/>
      <p:bldP spid="804" grpId="0" animBg="1"/>
      <p:bldP spid="805" grpId="0" animBg="1"/>
      <p:bldP spid="806" grpId="0" animBg="1"/>
      <p:bldP spid="8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19" name="Shape 819"/>
          <p:cNvSpPr/>
          <p:nvPr/>
        </p:nvSpPr>
        <p:spPr>
          <a:xfrm flipV="1">
            <a:off x="3344657" y="566153"/>
            <a:ext cx="5172834" cy="5172834"/>
          </a:xfrm>
          <a:prstGeom prst="line">
            <a:avLst/>
          </a:prstGeom>
          <a:ln w="25400">
            <a:solidFill>
              <a:srgbClr val="FFFFFF"/>
            </a:solidFill>
            <a:prstDash val="sysDot"/>
            <a:miter lim="400000"/>
          </a:ln>
        </p:spPr>
        <p:txBody>
          <a:bodyPr lIns="35719" tIns="35719" rIns="35719" bIns="35719" anchor="ctr"/>
          <a:lstStyle/>
          <a:p>
            <a:pPr algn="ctr" defTabSz="410751">
              <a:defRPr sz="2600"/>
            </a:pPr>
            <a:endParaRPr sz="1828" kern="0">
              <a:solidFill>
                <a:srgbClr val="FFFFFF"/>
              </a:solidFill>
              <a:latin typeface="Helvetica Light"/>
              <a:sym typeface="Helvetica Light"/>
            </a:endParaRPr>
          </a:p>
        </p:txBody>
      </p:sp>
      <p:sp>
        <p:nvSpPr>
          <p:cNvPr id="820" name="Shape 820"/>
          <p:cNvSpPr/>
          <p:nvPr/>
        </p:nvSpPr>
        <p:spPr>
          <a:xfrm flipV="1">
            <a:off x="3368968" y="-481127"/>
            <a:ext cx="3378103" cy="6155588"/>
          </a:xfrm>
          <a:prstGeom prst="line">
            <a:avLst/>
          </a:prstGeom>
          <a:ln w="25400">
            <a:solidFill>
              <a:srgbClr val="FFFFFF"/>
            </a:solidFill>
            <a:prstDash val="sysDot"/>
            <a:miter lim="400000"/>
          </a:ln>
        </p:spPr>
        <p:txBody>
          <a:bodyPr lIns="35719" tIns="35719" rIns="35719" bIns="35719" anchor="ctr"/>
          <a:lstStyle/>
          <a:p>
            <a:pPr algn="ctr" defTabSz="410751">
              <a:defRPr sz="2600"/>
            </a:pPr>
            <a:endParaRPr sz="1828" kern="0">
              <a:solidFill>
                <a:srgbClr val="FFFFFF"/>
              </a:solidFill>
              <a:latin typeface="Helvetica Light"/>
              <a:sym typeface="Helvetica Light"/>
            </a:endParaRPr>
          </a:p>
        </p:txBody>
      </p:sp>
      <p:sp>
        <p:nvSpPr>
          <p:cNvPr id="821" name="Shape 821"/>
          <p:cNvSpPr/>
          <p:nvPr/>
        </p:nvSpPr>
        <p:spPr>
          <a:xfrm flipH="1" flipV="1">
            <a:off x="3344657" y="566153"/>
            <a:ext cx="5172834" cy="5172834"/>
          </a:xfrm>
          <a:prstGeom prst="line">
            <a:avLst/>
          </a:prstGeom>
          <a:ln w="25400">
            <a:solidFill>
              <a:srgbClr val="FFFFFF"/>
            </a:solidFill>
            <a:prstDash val="sysDot"/>
            <a:miter lim="400000"/>
          </a:ln>
        </p:spPr>
        <p:txBody>
          <a:bodyPr lIns="35719" tIns="35719" rIns="35719" bIns="35719" anchor="ctr"/>
          <a:lstStyle/>
          <a:p>
            <a:pPr algn="ctr" defTabSz="410751">
              <a:defRPr sz="2600"/>
            </a:pPr>
            <a:endParaRPr sz="1828" kern="0">
              <a:solidFill>
                <a:srgbClr val="FFFFFF"/>
              </a:solidFill>
              <a:latin typeface="Helvetica Light"/>
              <a:sym typeface="Helvetica Light"/>
            </a:endParaRPr>
          </a:p>
        </p:txBody>
      </p:sp>
      <p:sp>
        <p:nvSpPr>
          <p:cNvPr id="822" name="Shape 822"/>
          <p:cNvSpPr/>
          <p:nvPr/>
        </p:nvSpPr>
        <p:spPr>
          <a:xfrm flipH="1" flipV="1">
            <a:off x="5162388" y="-391830"/>
            <a:ext cx="3378102" cy="6155588"/>
          </a:xfrm>
          <a:prstGeom prst="line">
            <a:avLst/>
          </a:prstGeom>
          <a:ln w="25400">
            <a:solidFill>
              <a:srgbClr val="FFFFFF"/>
            </a:solidFill>
            <a:prstDash val="sysDot"/>
            <a:miter lim="400000"/>
          </a:ln>
        </p:spPr>
        <p:txBody>
          <a:bodyPr lIns="35719" tIns="35719" rIns="35719" bIns="35719" anchor="ctr"/>
          <a:lstStyle/>
          <a:p>
            <a:pPr algn="ctr" defTabSz="410751">
              <a:defRPr sz="2600"/>
            </a:pPr>
            <a:endParaRPr sz="1828" kern="0">
              <a:solidFill>
                <a:srgbClr val="FFFFFF"/>
              </a:solidFill>
              <a:latin typeface="Helvetica Light"/>
              <a:sym typeface="Helvetica Light"/>
            </a:endParaRPr>
          </a:p>
        </p:txBody>
      </p:sp>
      <p:sp>
        <p:nvSpPr>
          <p:cNvPr id="823" name="Shape 823"/>
          <p:cNvSpPr/>
          <p:nvPr/>
        </p:nvSpPr>
        <p:spPr>
          <a:xfrm flipH="1" flipV="1">
            <a:off x="5145455" y="1293934"/>
            <a:ext cx="3411969" cy="4461043"/>
          </a:xfrm>
          <a:prstGeom prst="line">
            <a:avLst/>
          </a:prstGeom>
          <a:ln w="25400">
            <a:solidFill>
              <a:srgbClr val="FFFFFF"/>
            </a:solidFill>
            <a:miter lim="400000"/>
            <a:tailEnd type="triangle"/>
          </a:ln>
        </p:spPr>
        <p:txBody>
          <a:bodyPr lIns="35719" tIns="35719" rIns="35719" bIns="35719" anchor="ctr"/>
          <a:lstStyle/>
          <a:p>
            <a:pPr algn="ctr" defTabSz="410751">
              <a:defRPr sz="2600"/>
            </a:pPr>
            <a:endParaRPr sz="1828" kern="0">
              <a:solidFill>
                <a:srgbClr val="FFFFFF"/>
              </a:solidFill>
              <a:latin typeface="Helvetica Light"/>
              <a:sym typeface="Helvetica Light"/>
            </a:endParaRPr>
          </a:p>
        </p:txBody>
      </p:sp>
      <p:sp>
        <p:nvSpPr>
          <p:cNvPr id="824" name="Shape 824"/>
          <p:cNvSpPr/>
          <p:nvPr/>
        </p:nvSpPr>
        <p:spPr>
          <a:xfrm flipV="1">
            <a:off x="3364511" y="1222556"/>
            <a:ext cx="3411969" cy="4461043"/>
          </a:xfrm>
          <a:prstGeom prst="line">
            <a:avLst/>
          </a:prstGeom>
          <a:ln w="25400">
            <a:solidFill>
              <a:srgbClr val="FFFFFF"/>
            </a:solidFill>
            <a:miter lim="400000"/>
            <a:tailEnd type="triangle"/>
          </a:ln>
        </p:spPr>
        <p:txBody>
          <a:bodyPr lIns="35719" tIns="35719" rIns="35719" bIns="35719" anchor="ctr"/>
          <a:lstStyle/>
          <a:p>
            <a:pPr algn="ctr" defTabSz="410751">
              <a:defRPr sz="2600"/>
            </a:pPr>
            <a:endParaRPr sz="1828" kern="0">
              <a:solidFill>
                <a:srgbClr val="FFFFFF"/>
              </a:solidFill>
              <a:latin typeface="Helvetica Light"/>
              <a:sym typeface="Helvetica Light"/>
            </a:endParaRPr>
          </a:p>
        </p:txBody>
      </p:sp>
      <p:pic>
        <p:nvPicPr>
          <p:cNvPr id="825" name="Picture 824"/>
          <p:cNvPicPr>
            <a:picLocks/>
          </p:cNvPicPr>
          <p:nvPr/>
        </p:nvPicPr>
        <p:blipFill>
          <a:blip r:embed="rId2">
            <a:alphaModFix amt="71000"/>
          </a:blip>
          <a:stretch>
            <a:fillRect/>
          </a:stretch>
        </p:blipFill>
        <p:spPr>
          <a:xfrm rot="12564142">
            <a:off x="2950752" y="5215931"/>
            <a:ext cx="1042723" cy="643950"/>
          </a:xfrm>
          <a:prstGeom prst="rect">
            <a:avLst/>
          </a:prstGeom>
        </p:spPr>
      </p:pic>
      <p:pic>
        <p:nvPicPr>
          <p:cNvPr id="827" name="Picture 826"/>
          <p:cNvPicPr>
            <a:picLocks/>
          </p:cNvPicPr>
          <p:nvPr/>
        </p:nvPicPr>
        <p:blipFill>
          <a:blip r:embed="rId2">
            <a:alphaModFix amt="71000"/>
          </a:blip>
          <a:stretch>
            <a:fillRect/>
          </a:stretch>
        </p:blipFill>
        <p:spPr>
          <a:xfrm rot="8828603">
            <a:off x="7905838" y="5229382"/>
            <a:ext cx="1042723" cy="643951"/>
          </a:xfrm>
          <a:prstGeom prst="rect">
            <a:avLst/>
          </a:prstGeom>
        </p:spPr>
      </p:pic>
      <p:grpSp>
        <p:nvGrpSpPr>
          <p:cNvPr id="839" name="Group 839"/>
          <p:cNvGrpSpPr/>
          <p:nvPr/>
        </p:nvGrpSpPr>
        <p:grpSpPr>
          <a:xfrm rot="19390765">
            <a:off x="3196213" y="-661072"/>
            <a:ext cx="6180006" cy="6585812"/>
            <a:chOff x="-132408" y="0"/>
            <a:chExt cx="8789341" cy="9366486"/>
          </a:xfrm>
        </p:grpSpPr>
        <p:sp>
          <p:nvSpPr>
            <p:cNvPr id="829" name="Shape 829"/>
            <p:cNvSpPr/>
            <p:nvPr/>
          </p:nvSpPr>
          <p:spPr>
            <a:xfrm flipV="1">
              <a:off x="557115" y="1489465"/>
              <a:ext cx="7356920" cy="7356920"/>
            </a:xfrm>
            <a:prstGeom prst="line">
              <a:avLst/>
            </a:prstGeom>
            <a:noFill/>
            <a:ln w="25400" cap="flat">
              <a:solidFill>
                <a:srgbClr val="FFFFFF"/>
              </a:solidFill>
              <a:prstDash val="sysDot"/>
              <a:miter lim="400000"/>
            </a:ln>
            <a:effectLst/>
          </p:spPr>
          <p:txBody>
            <a:bodyPr wrap="square" lIns="35719" tIns="35719" rIns="35719" bIns="35719" numCol="1" anchor="ctr">
              <a:noAutofit/>
            </a:bodyPr>
            <a:lstStyle/>
            <a:p>
              <a:pPr algn="ctr" defTabSz="410751">
                <a:defRPr sz="2600"/>
              </a:pPr>
              <a:endParaRPr sz="1828" kern="0">
                <a:solidFill>
                  <a:srgbClr val="FFFFFF"/>
                </a:solidFill>
                <a:latin typeface="Helvetica Light"/>
                <a:sym typeface="Helvetica Light"/>
              </a:endParaRPr>
            </a:p>
          </p:txBody>
        </p:sp>
        <p:sp>
          <p:nvSpPr>
            <p:cNvPr id="830" name="Shape 830"/>
            <p:cNvSpPr/>
            <p:nvPr/>
          </p:nvSpPr>
          <p:spPr>
            <a:xfrm flipV="1">
              <a:off x="591689" y="0"/>
              <a:ext cx="4804413" cy="8754614"/>
            </a:xfrm>
            <a:prstGeom prst="line">
              <a:avLst/>
            </a:prstGeom>
            <a:noFill/>
            <a:ln w="25400" cap="flat">
              <a:solidFill>
                <a:srgbClr val="FFFFFF"/>
              </a:solidFill>
              <a:prstDash val="sysDot"/>
              <a:miter lim="400000"/>
            </a:ln>
            <a:effectLst/>
          </p:spPr>
          <p:txBody>
            <a:bodyPr wrap="square" lIns="35719" tIns="35719" rIns="35719" bIns="35719" numCol="1" anchor="ctr">
              <a:noAutofit/>
            </a:bodyPr>
            <a:lstStyle/>
            <a:p>
              <a:pPr algn="ctr" defTabSz="410751">
                <a:defRPr sz="2600"/>
              </a:pPr>
              <a:endParaRPr sz="1828" kern="0">
                <a:solidFill>
                  <a:srgbClr val="FFFFFF"/>
                </a:solidFill>
                <a:latin typeface="Helvetica Light"/>
                <a:sym typeface="Helvetica Light"/>
              </a:endParaRPr>
            </a:p>
          </p:txBody>
        </p:sp>
        <p:sp>
          <p:nvSpPr>
            <p:cNvPr id="831" name="Shape 831"/>
            <p:cNvSpPr/>
            <p:nvPr/>
          </p:nvSpPr>
          <p:spPr>
            <a:xfrm flipH="1" flipV="1">
              <a:off x="557115" y="1489465"/>
              <a:ext cx="7356920" cy="7356920"/>
            </a:xfrm>
            <a:prstGeom prst="line">
              <a:avLst/>
            </a:prstGeom>
            <a:noFill/>
            <a:ln w="25400" cap="flat">
              <a:solidFill>
                <a:srgbClr val="FFFFFF"/>
              </a:solidFill>
              <a:prstDash val="sysDot"/>
              <a:miter lim="400000"/>
            </a:ln>
            <a:effectLst/>
          </p:spPr>
          <p:txBody>
            <a:bodyPr wrap="square" lIns="35719" tIns="35719" rIns="35719" bIns="35719" numCol="1" anchor="ctr">
              <a:noAutofit/>
            </a:bodyPr>
            <a:lstStyle/>
            <a:p>
              <a:pPr algn="ctr" defTabSz="410751">
                <a:defRPr sz="2600"/>
              </a:pPr>
              <a:endParaRPr sz="1828" kern="0">
                <a:solidFill>
                  <a:srgbClr val="FFFFFF"/>
                </a:solidFill>
                <a:latin typeface="Helvetica Light"/>
                <a:sym typeface="Helvetica Light"/>
              </a:endParaRPr>
            </a:p>
          </p:txBody>
        </p:sp>
        <p:sp>
          <p:nvSpPr>
            <p:cNvPr id="832" name="Shape 832"/>
            <p:cNvSpPr/>
            <p:nvPr/>
          </p:nvSpPr>
          <p:spPr>
            <a:xfrm flipH="1" flipV="1">
              <a:off x="3142332" y="127000"/>
              <a:ext cx="4804412" cy="8754614"/>
            </a:xfrm>
            <a:prstGeom prst="line">
              <a:avLst/>
            </a:prstGeom>
            <a:noFill/>
            <a:ln w="25400" cap="flat">
              <a:solidFill>
                <a:srgbClr val="FFFFFF"/>
              </a:solidFill>
              <a:prstDash val="sysDot"/>
              <a:miter lim="400000"/>
            </a:ln>
            <a:effectLst/>
          </p:spPr>
          <p:txBody>
            <a:bodyPr wrap="square" lIns="35719" tIns="35719" rIns="35719" bIns="35719" numCol="1" anchor="ctr">
              <a:noAutofit/>
            </a:bodyPr>
            <a:lstStyle/>
            <a:p>
              <a:pPr algn="ctr" defTabSz="410751">
                <a:defRPr sz="2600"/>
              </a:pPr>
              <a:endParaRPr sz="1828" kern="0">
                <a:solidFill>
                  <a:srgbClr val="FFFFFF"/>
                </a:solidFill>
                <a:latin typeface="Helvetica Light"/>
                <a:sym typeface="Helvetica Light"/>
              </a:endParaRPr>
            </a:p>
          </p:txBody>
        </p:sp>
        <p:sp>
          <p:nvSpPr>
            <p:cNvPr id="833" name="Shape 833"/>
            <p:cNvSpPr/>
            <p:nvPr/>
          </p:nvSpPr>
          <p:spPr>
            <a:xfrm flipH="1" flipV="1">
              <a:off x="3118249" y="2524530"/>
              <a:ext cx="4852578" cy="6344594"/>
            </a:xfrm>
            <a:prstGeom prst="line">
              <a:avLst/>
            </a:prstGeom>
            <a:noFill/>
            <a:ln w="25400" cap="flat">
              <a:solidFill>
                <a:srgbClr val="FFFFFF"/>
              </a:solidFill>
              <a:prstDash val="solid"/>
              <a:miter lim="400000"/>
              <a:tailEnd type="triangle" w="med" len="med"/>
            </a:ln>
            <a:effectLst/>
          </p:spPr>
          <p:txBody>
            <a:bodyPr wrap="square" lIns="35719" tIns="35719" rIns="35719" bIns="35719" numCol="1" anchor="ctr">
              <a:noAutofit/>
            </a:bodyPr>
            <a:lstStyle/>
            <a:p>
              <a:pPr algn="ctr" defTabSz="410751">
                <a:defRPr sz="2600"/>
              </a:pPr>
              <a:endParaRPr sz="1828" kern="0">
                <a:solidFill>
                  <a:srgbClr val="FFFFFF"/>
                </a:solidFill>
                <a:latin typeface="Helvetica Light"/>
                <a:sym typeface="Helvetica Light"/>
              </a:endParaRPr>
            </a:p>
          </p:txBody>
        </p:sp>
        <p:sp>
          <p:nvSpPr>
            <p:cNvPr id="834" name="Shape 834"/>
            <p:cNvSpPr/>
            <p:nvPr/>
          </p:nvSpPr>
          <p:spPr>
            <a:xfrm flipV="1">
              <a:off x="585350" y="2423015"/>
              <a:ext cx="4852578" cy="6344594"/>
            </a:xfrm>
            <a:prstGeom prst="line">
              <a:avLst/>
            </a:prstGeom>
            <a:noFill/>
            <a:ln w="25400" cap="flat">
              <a:solidFill>
                <a:srgbClr val="FFFFFF"/>
              </a:solidFill>
              <a:prstDash val="solid"/>
              <a:miter lim="400000"/>
              <a:tailEnd type="triangle" w="med" len="med"/>
            </a:ln>
            <a:effectLst/>
          </p:spPr>
          <p:txBody>
            <a:bodyPr wrap="square" lIns="35719" tIns="35719" rIns="35719" bIns="35719" numCol="1" anchor="ctr">
              <a:noAutofit/>
            </a:bodyPr>
            <a:lstStyle/>
            <a:p>
              <a:pPr algn="ctr" defTabSz="410751">
                <a:defRPr sz="2600"/>
              </a:pPr>
              <a:endParaRPr sz="1828" kern="0">
                <a:solidFill>
                  <a:srgbClr val="FFFFFF"/>
                </a:solidFill>
                <a:latin typeface="Helvetica Light"/>
                <a:sym typeface="Helvetica Light"/>
              </a:endParaRPr>
            </a:p>
          </p:txBody>
        </p:sp>
        <p:pic>
          <p:nvPicPr>
            <p:cNvPr id="835" name="Picture 834"/>
            <p:cNvPicPr>
              <a:picLocks/>
            </p:cNvPicPr>
            <p:nvPr/>
          </p:nvPicPr>
          <p:blipFill>
            <a:blip r:embed="rId2">
              <a:alphaModFix amt="71000"/>
            </a:blip>
            <a:stretch>
              <a:fillRect/>
            </a:stretch>
          </p:blipFill>
          <p:spPr>
            <a:xfrm rot="12564142">
              <a:off x="-3107" y="8102483"/>
              <a:ext cx="1482984" cy="915840"/>
            </a:xfrm>
            <a:prstGeom prst="rect">
              <a:avLst/>
            </a:prstGeom>
            <a:effectLst/>
          </p:spPr>
        </p:pic>
        <p:pic>
          <p:nvPicPr>
            <p:cNvPr id="837" name="Picture 836"/>
            <p:cNvPicPr>
              <a:picLocks/>
            </p:cNvPicPr>
            <p:nvPr/>
          </p:nvPicPr>
          <p:blipFill>
            <a:blip r:embed="rId2">
              <a:alphaModFix amt="71000"/>
            </a:blip>
            <a:stretch>
              <a:fillRect/>
            </a:stretch>
          </p:blipFill>
          <p:spPr>
            <a:xfrm rot="8828603">
              <a:off x="7044125" y="8121612"/>
              <a:ext cx="1482985" cy="915841"/>
            </a:xfrm>
            <a:prstGeom prst="rect">
              <a:avLst/>
            </a:prstGeom>
            <a:effectLst/>
          </p:spPr>
        </p:pic>
      </p:grpSp>
      <p:sp>
        <p:nvSpPr>
          <p:cNvPr id="840" name="Shape 840"/>
          <p:cNvSpPr/>
          <p:nvPr/>
        </p:nvSpPr>
        <p:spPr>
          <a:xfrm>
            <a:off x="5295131" y="1427386"/>
            <a:ext cx="1278539" cy="1468213"/>
          </a:xfrm>
          <a:custGeom>
            <a:avLst/>
            <a:gdLst>
              <a:gd name="connsiteX0" fmla="*/ 6565 w 21600"/>
              <a:gd name="connsiteY0" fmla="*/ 0 h 22099"/>
              <a:gd name="connsiteX1" fmla="*/ 0 w 21600"/>
              <a:gd name="connsiteY1" fmla="*/ 10571 h 22099"/>
              <a:gd name="connsiteX2" fmla="*/ 1696 w 21600"/>
              <a:gd name="connsiteY2" fmla="*/ 18525 h 22099"/>
              <a:gd name="connsiteX3" fmla="*/ 5225 w 21600"/>
              <a:gd name="connsiteY3" fmla="*/ 21081 h 22099"/>
              <a:gd name="connsiteX4" fmla="*/ 15279 w 21600"/>
              <a:gd name="connsiteY4" fmla="*/ 22099 h 22099"/>
              <a:gd name="connsiteX5" fmla="*/ 20515 w 21600"/>
              <a:gd name="connsiteY5" fmla="*/ 17228 h 22099"/>
              <a:gd name="connsiteX6" fmla="*/ 21600 w 21600"/>
              <a:gd name="connsiteY6" fmla="*/ 11730 h 22099"/>
              <a:gd name="connsiteX7" fmla="*/ 17197 w 21600"/>
              <a:gd name="connsiteY7" fmla="*/ 4814 h 22099"/>
              <a:gd name="connsiteX8" fmla="*/ 6565 w 21600"/>
              <a:gd name="connsiteY8" fmla="*/ 0 h 22099"/>
              <a:gd name="connsiteX0" fmla="*/ 6565 w 21600"/>
              <a:gd name="connsiteY0" fmla="*/ 0 h 22099"/>
              <a:gd name="connsiteX1" fmla="*/ 0 w 21600"/>
              <a:gd name="connsiteY1" fmla="*/ 10571 h 22099"/>
              <a:gd name="connsiteX2" fmla="*/ 1696 w 21600"/>
              <a:gd name="connsiteY2" fmla="*/ 18525 h 22099"/>
              <a:gd name="connsiteX3" fmla="*/ 5225 w 21600"/>
              <a:gd name="connsiteY3" fmla="*/ 21081 h 22099"/>
              <a:gd name="connsiteX4" fmla="*/ 15279 w 21600"/>
              <a:gd name="connsiteY4" fmla="*/ 22099 h 22099"/>
              <a:gd name="connsiteX5" fmla="*/ 20515 w 21600"/>
              <a:gd name="connsiteY5" fmla="*/ 17228 h 22099"/>
              <a:gd name="connsiteX6" fmla="*/ 21600 w 21600"/>
              <a:gd name="connsiteY6" fmla="*/ 11730 h 22099"/>
              <a:gd name="connsiteX7" fmla="*/ 17760 w 21600"/>
              <a:gd name="connsiteY7" fmla="*/ 4714 h 22099"/>
              <a:gd name="connsiteX8" fmla="*/ 6565 w 21600"/>
              <a:gd name="connsiteY8" fmla="*/ 0 h 22099"/>
              <a:gd name="connsiteX0" fmla="*/ 6565 w 21713"/>
              <a:gd name="connsiteY0" fmla="*/ 0 h 22099"/>
              <a:gd name="connsiteX1" fmla="*/ 0 w 21713"/>
              <a:gd name="connsiteY1" fmla="*/ 10571 h 22099"/>
              <a:gd name="connsiteX2" fmla="*/ 1696 w 21713"/>
              <a:gd name="connsiteY2" fmla="*/ 18525 h 22099"/>
              <a:gd name="connsiteX3" fmla="*/ 5225 w 21713"/>
              <a:gd name="connsiteY3" fmla="*/ 21081 h 22099"/>
              <a:gd name="connsiteX4" fmla="*/ 15279 w 21713"/>
              <a:gd name="connsiteY4" fmla="*/ 22099 h 22099"/>
              <a:gd name="connsiteX5" fmla="*/ 20515 w 21713"/>
              <a:gd name="connsiteY5" fmla="*/ 17228 h 22099"/>
              <a:gd name="connsiteX6" fmla="*/ 21713 w 21713"/>
              <a:gd name="connsiteY6" fmla="*/ 11630 h 22099"/>
              <a:gd name="connsiteX7" fmla="*/ 17760 w 21713"/>
              <a:gd name="connsiteY7" fmla="*/ 4714 h 22099"/>
              <a:gd name="connsiteX8" fmla="*/ 6565 w 21713"/>
              <a:gd name="connsiteY8" fmla="*/ 0 h 22099"/>
              <a:gd name="connsiteX0" fmla="*/ 6565 w 21713"/>
              <a:gd name="connsiteY0" fmla="*/ 0 h 22099"/>
              <a:gd name="connsiteX1" fmla="*/ 0 w 21713"/>
              <a:gd name="connsiteY1" fmla="*/ 10571 h 22099"/>
              <a:gd name="connsiteX2" fmla="*/ 1696 w 21713"/>
              <a:gd name="connsiteY2" fmla="*/ 18525 h 22099"/>
              <a:gd name="connsiteX3" fmla="*/ 5225 w 21713"/>
              <a:gd name="connsiteY3" fmla="*/ 21081 h 22099"/>
              <a:gd name="connsiteX4" fmla="*/ 15279 w 21713"/>
              <a:gd name="connsiteY4" fmla="*/ 22099 h 22099"/>
              <a:gd name="connsiteX5" fmla="*/ 20965 w 21713"/>
              <a:gd name="connsiteY5" fmla="*/ 17328 h 22099"/>
              <a:gd name="connsiteX6" fmla="*/ 21713 w 21713"/>
              <a:gd name="connsiteY6" fmla="*/ 11630 h 22099"/>
              <a:gd name="connsiteX7" fmla="*/ 17760 w 21713"/>
              <a:gd name="connsiteY7" fmla="*/ 4714 h 22099"/>
              <a:gd name="connsiteX8" fmla="*/ 6565 w 21713"/>
              <a:gd name="connsiteY8" fmla="*/ 0 h 22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13" h="22099" extrusionOk="0">
                <a:moveTo>
                  <a:pt x="6565" y="0"/>
                </a:moveTo>
                <a:lnTo>
                  <a:pt x="0" y="10571"/>
                </a:lnTo>
                <a:lnTo>
                  <a:pt x="1696" y="18525"/>
                </a:lnTo>
                <a:lnTo>
                  <a:pt x="5225" y="21081"/>
                </a:lnTo>
                <a:lnTo>
                  <a:pt x="15279" y="22099"/>
                </a:lnTo>
                <a:lnTo>
                  <a:pt x="20965" y="17328"/>
                </a:lnTo>
                <a:lnTo>
                  <a:pt x="21713" y="11630"/>
                </a:lnTo>
                <a:lnTo>
                  <a:pt x="17760" y="4714"/>
                </a:lnTo>
                <a:lnTo>
                  <a:pt x="6565" y="0"/>
                </a:lnTo>
                <a:close/>
              </a:path>
            </a:pathLst>
          </a:custGeom>
          <a:solidFill>
            <a:schemeClr val="accent1"/>
          </a:solidFill>
          <a:ln w="25400">
            <a:solidFill>
              <a:srgbClr val="FFFFFF"/>
            </a:solidFill>
            <a:miter lim="400000"/>
          </a:ln>
        </p:spPr>
        <p:txBody>
          <a:bodyPr lIns="35719" tIns="35719" rIns="35719" bIns="35719" anchor="ctr"/>
          <a:lstStyle/>
          <a:p>
            <a:pPr algn="ctr" defTabSz="410751">
              <a:defRPr sz="2600"/>
            </a:pPr>
            <a:endParaRPr sz="1828" kern="0">
              <a:solidFill>
                <a:srgbClr val="FFFFFF"/>
              </a:solidFill>
              <a:latin typeface="Helvetica Light"/>
              <a:sym typeface="Helvetica Light"/>
            </a:endParaRPr>
          </a:p>
        </p:txBody>
      </p:sp>
      <p:sp>
        <p:nvSpPr>
          <p:cNvPr id="25" name="TextBox 24">
            <a:extLst>
              <a:ext uri="{FF2B5EF4-FFF2-40B4-BE49-F238E27FC236}">
                <a16:creationId xmlns:a16="http://schemas.microsoft.com/office/drawing/2014/main" id="{541D6AEF-9D8C-6A40-9EF0-788FC2ADF40F}"/>
              </a:ext>
            </a:extLst>
          </p:cNvPr>
          <p:cNvSpPr txBox="1"/>
          <p:nvPr/>
        </p:nvSpPr>
        <p:spPr>
          <a:xfrm>
            <a:off x="8837819" y="6550224"/>
            <a:ext cx="1718740" cy="307777"/>
          </a:xfrm>
          <a:prstGeom prst="rect">
            <a:avLst/>
          </a:prstGeom>
          <a:noFill/>
        </p:spPr>
        <p:txBody>
          <a:bodyPr wrap="none" rtlCol="0">
            <a:spAutoFit/>
          </a:bodyPr>
          <a:lstStyle/>
          <a:p>
            <a:r>
              <a:rPr lang="en-US" sz="1400" dirty="0">
                <a:solidFill>
                  <a:schemeClr val="bg1"/>
                </a:solidFill>
              </a:rPr>
              <a:t>Source: N. Snavely</a:t>
            </a:r>
          </a:p>
        </p:txBody>
      </p:sp>
      <p:sp>
        <p:nvSpPr>
          <p:cNvPr id="22" name="Shape 815">
            <a:extLst>
              <a:ext uri="{FF2B5EF4-FFF2-40B4-BE49-F238E27FC236}">
                <a16:creationId xmlns:a16="http://schemas.microsoft.com/office/drawing/2014/main" id="{4E1BDAB3-354C-0E47-B9F1-E775A4259863}"/>
              </a:ext>
            </a:extLst>
          </p:cNvPr>
          <p:cNvSpPr/>
          <p:nvPr/>
        </p:nvSpPr>
        <p:spPr>
          <a:xfrm>
            <a:off x="310242" y="3200779"/>
            <a:ext cx="3981893" cy="851067"/>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p>
            <a:pPr algn="ctr" defTabSz="410751"/>
            <a:r>
              <a:rPr lang="en-US" sz="2531" kern="0" dirty="0">
                <a:solidFill>
                  <a:srgbClr val="FFFFFF"/>
                </a:solidFill>
                <a:latin typeface="Helvetica Light"/>
                <a:sym typeface="Helvetica Light"/>
              </a:rPr>
              <a:t>More measurements reduce triangulation error</a:t>
            </a:r>
            <a:endParaRPr sz="2531" kern="0" dirty="0">
              <a:solidFill>
                <a:srgbClr val="FFFFFF"/>
              </a:solidFill>
              <a:latin typeface="Helvetica Light"/>
              <a:sym typeface="Helvetica Light"/>
            </a:endParaRPr>
          </a:p>
        </p:txBody>
      </p:sp>
    </p:spTree>
    <p:extLst>
      <p:ext uri="{BB962C8B-B14F-4D97-AF65-F5344CB8AC3E}">
        <p14:creationId xmlns:p14="http://schemas.microsoft.com/office/powerpoint/2010/main" val="2048593425"/>
      </p:ext>
    </p:extLst>
  </p:cSld>
  <p:clrMapOvr>
    <a:masterClrMapping/>
  </p:clrMapOvr>
  <mc:AlternateContent xmlns:mc="http://schemas.openxmlformats.org/markup-compatibility/2006" xmlns:p14="http://schemas.microsoft.com/office/powerpoint/2010/main">
    <mc:Choice Requires="p14">
      <p:transition p14:dur="0" advTm="101360"/>
    </mc:Choice>
    <mc:Fallback xmlns="">
      <p:transition advTm="10136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14F1DE-2546-C749-9318-F32C1517C807}"/>
              </a:ext>
            </a:extLst>
          </p:cNvPr>
          <p:cNvSpPr>
            <a:spLocks noGrp="1"/>
          </p:cNvSpPr>
          <p:nvPr>
            <p:ph type="title"/>
          </p:nvPr>
        </p:nvSpPr>
        <p:spPr/>
        <p:txBody>
          <a:bodyPr/>
          <a:lstStyle/>
          <a:p>
            <a:r>
              <a:rPr lang="en-US" dirty="0"/>
              <a:t>Outline</a:t>
            </a:r>
          </a:p>
        </p:txBody>
      </p:sp>
      <p:sp>
        <p:nvSpPr>
          <p:cNvPr id="4" name="Content Placeholder 3">
            <a:extLst>
              <a:ext uri="{FF2B5EF4-FFF2-40B4-BE49-F238E27FC236}">
                <a16:creationId xmlns:a16="http://schemas.microsoft.com/office/drawing/2014/main" id="{94A618DC-7B97-4349-8C60-B66D13444376}"/>
              </a:ext>
            </a:extLst>
          </p:cNvPr>
          <p:cNvSpPr>
            <a:spLocks noGrp="1"/>
          </p:cNvSpPr>
          <p:nvPr>
            <p:ph idx="1"/>
          </p:nvPr>
        </p:nvSpPr>
        <p:spPr/>
        <p:txBody>
          <a:bodyPr/>
          <a:lstStyle/>
          <a:p>
            <a:pPr>
              <a:buFont typeface="Arial" panose="020B0604020202020204" pitchFamily="34" charset="0"/>
              <a:buChar char="•"/>
            </a:pPr>
            <a:r>
              <a:rPr lang="en-US" sz="2800" dirty="0">
                <a:solidFill>
                  <a:schemeClr val="bg1">
                    <a:lumMod val="50000"/>
                  </a:schemeClr>
                </a:solidFill>
              </a:rPr>
              <a:t>Applications and motivation</a:t>
            </a:r>
          </a:p>
          <a:p>
            <a:pPr>
              <a:buFont typeface="Arial" panose="020B0604020202020204" pitchFamily="34" charset="0"/>
              <a:buChar char="•"/>
            </a:pPr>
            <a:r>
              <a:rPr lang="en-US" sz="2800" dirty="0"/>
              <a:t>Plane sweep stereo</a:t>
            </a:r>
          </a:p>
          <a:p>
            <a:pPr>
              <a:buFont typeface="Arial" panose="020B0604020202020204" pitchFamily="34" charset="0"/>
              <a:buChar char="•"/>
            </a:pPr>
            <a:r>
              <a:rPr lang="en-US" sz="2800" dirty="0"/>
              <a:t>Depth map fusion</a:t>
            </a:r>
          </a:p>
        </p:txBody>
      </p:sp>
    </p:spTree>
    <p:extLst>
      <p:ext uri="{BB962C8B-B14F-4D97-AF65-F5344CB8AC3E}">
        <p14:creationId xmlns:p14="http://schemas.microsoft.com/office/powerpoint/2010/main" val="1836195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22" name="Group 2"/>
          <p:cNvGrpSpPr>
            <a:grpSpLocks noChangeAspect="1"/>
          </p:cNvGrpSpPr>
          <p:nvPr/>
        </p:nvGrpSpPr>
        <p:grpSpPr bwMode="auto">
          <a:xfrm>
            <a:off x="5791200" y="1638300"/>
            <a:ext cx="914400" cy="800100"/>
            <a:chOff x="2496" y="2640"/>
            <a:chExt cx="384" cy="336"/>
          </a:xfrm>
        </p:grpSpPr>
        <p:sp>
          <p:nvSpPr>
            <p:cNvPr id="30783" name="Oval 3"/>
            <p:cNvSpPr>
              <a:spLocks noChangeAspect="1" noChangeArrowheads="1"/>
            </p:cNvSpPr>
            <p:nvPr/>
          </p:nvSpPr>
          <p:spPr bwMode="auto">
            <a:xfrm>
              <a:off x="2736" y="2736"/>
              <a:ext cx="144" cy="192"/>
            </a:xfrm>
            <a:prstGeom prst="ellipse">
              <a:avLst/>
            </a:prstGeom>
            <a:noFill/>
            <a:ln w="38100" cmpd="dbl">
              <a:solidFill>
                <a:schemeClr val="tx1"/>
              </a:solidFill>
              <a:round/>
              <a:headEnd type="none" w="sm" len="sm"/>
              <a:tailEnd type="none" w="sm" len="sm"/>
            </a:ln>
          </p:spPr>
          <p:txBody>
            <a:bodyPr wrap="none" anchor="ctr"/>
            <a:lstStyle/>
            <a:p>
              <a:endParaRPr lang="en-US"/>
            </a:p>
          </p:txBody>
        </p:sp>
        <p:sp>
          <p:nvSpPr>
            <p:cNvPr id="30784" name="Rectangle 4"/>
            <p:cNvSpPr>
              <a:spLocks noChangeAspect="1" noChangeArrowheads="1"/>
            </p:cNvSpPr>
            <p:nvPr/>
          </p:nvSpPr>
          <p:spPr bwMode="auto">
            <a:xfrm>
              <a:off x="2496" y="2688"/>
              <a:ext cx="288" cy="240"/>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a:p>
          </p:txBody>
        </p:sp>
        <p:sp>
          <p:nvSpPr>
            <p:cNvPr id="30785" name="Oval 5"/>
            <p:cNvSpPr>
              <a:spLocks noChangeAspect="1" noChangeArrowheads="1"/>
            </p:cNvSpPr>
            <p:nvPr/>
          </p:nvSpPr>
          <p:spPr bwMode="auto">
            <a:xfrm>
              <a:off x="2496" y="2880"/>
              <a:ext cx="288" cy="96"/>
            </a:xfrm>
            <a:prstGeom prst="ellipse">
              <a:avLst/>
            </a:prstGeom>
            <a:solidFill>
              <a:schemeClr val="accent1"/>
            </a:solidFill>
            <a:ln w="12700">
              <a:solidFill>
                <a:schemeClr val="tx1"/>
              </a:solidFill>
              <a:round/>
              <a:headEnd type="none" w="sm" len="sm"/>
              <a:tailEnd type="none" w="sm" len="sm"/>
            </a:ln>
          </p:spPr>
          <p:txBody>
            <a:bodyPr wrap="none" anchor="ctr"/>
            <a:lstStyle/>
            <a:p>
              <a:endParaRPr lang="en-US"/>
            </a:p>
          </p:txBody>
        </p:sp>
        <p:sp>
          <p:nvSpPr>
            <p:cNvPr id="30786" name="Oval 6"/>
            <p:cNvSpPr>
              <a:spLocks noChangeAspect="1" noChangeArrowheads="1"/>
            </p:cNvSpPr>
            <p:nvPr/>
          </p:nvSpPr>
          <p:spPr bwMode="auto">
            <a:xfrm>
              <a:off x="2496" y="2640"/>
              <a:ext cx="288" cy="96"/>
            </a:xfrm>
            <a:prstGeom prst="ellipse">
              <a:avLst/>
            </a:prstGeom>
            <a:solidFill>
              <a:srgbClr val="800000"/>
            </a:solidFill>
            <a:ln w="12700">
              <a:solidFill>
                <a:schemeClr val="tx1"/>
              </a:solidFill>
              <a:round/>
              <a:headEnd type="none" w="sm" len="sm"/>
              <a:tailEnd type="none" w="sm" len="sm"/>
            </a:ln>
          </p:spPr>
          <p:txBody>
            <a:bodyPr wrap="none" anchor="ctr"/>
            <a:lstStyle/>
            <a:p>
              <a:endParaRPr lang="en-US"/>
            </a:p>
          </p:txBody>
        </p:sp>
        <p:sp>
          <p:nvSpPr>
            <p:cNvPr id="30787" name="Rectangle 7"/>
            <p:cNvSpPr>
              <a:spLocks noChangeAspect="1" noChangeArrowheads="1"/>
            </p:cNvSpPr>
            <p:nvPr/>
          </p:nvSpPr>
          <p:spPr bwMode="auto">
            <a:xfrm>
              <a:off x="2510" y="2838"/>
              <a:ext cx="259" cy="96"/>
            </a:xfrm>
            <a:prstGeom prst="rect">
              <a:avLst/>
            </a:prstGeom>
            <a:solidFill>
              <a:schemeClr val="accent1"/>
            </a:solidFill>
            <a:ln w="12700">
              <a:noFill/>
              <a:miter lim="800000"/>
              <a:headEnd type="none" w="sm" len="sm"/>
              <a:tailEnd type="none" w="sm" len="sm"/>
            </a:ln>
          </p:spPr>
          <p:txBody>
            <a:bodyPr wrap="none" anchor="ctr"/>
            <a:lstStyle/>
            <a:p>
              <a:endParaRPr lang="en-US"/>
            </a:p>
          </p:txBody>
        </p:sp>
        <p:sp>
          <p:nvSpPr>
            <p:cNvPr id="30788" name="AutoShape 8"/>
            <p:cNvSpPr>
              <a:spLocks noChangeAspect="1" noChangeArrowheads="1"/>
            </p:cNvSpPr>
            <p:nvPr/>
          </p:nvSpPr>
          <p:spPr bwMode="auto">
            <a:xfrm>
              <a:off x="2562" y="2758"/>
              <a:ext cx="144" cy="192"/>
            </a:xfrm>
            <a:prstGeom prst="diamond">
              <a:avLst/>
            </a:prstGeom>
            <a:solidFill>
              <a:srgbClr val="993366"/>
            </a:solidFill>
            <a:ln w="12700">
              <a:solidFill>
                <a:schemeClr val="tx1"/>
              </a:solidFill>
              <a:miter lim="800000"/>
              <a:headEnd type="none" w="sm" len="sm"/>
              <a:tailEnd type="none" w="sm" len="sm"/>
            </a:ln>
          </p:spPr>
          <p:txBody>
            <a:bodyPr wrap="none" anchor="ctr"/>
            <a:lstStyle/>
            <a:p>
              <a:endParaRPr lang="en-US"/>
            </a:p>
          </p:txBody>
        </p:sp>
      </p:grpSp>
      <p:sp>
        <p:nvSpPr>
          <p:cNvPr id="30723" name="Rectangle 9"/>
          <p:cNvSpPr>
            <a:spLocks noGrp="1" noChangeArrowheads="1"/>
          </p:cNvSpPr>
          <p:nvPr>
            <p:ph type="title"/>
          </p:nvPr>
        </p:nvSpPr>
        <p:spPr/>
        <p:txBody>
          <a:bodyPr/>
          <a:lstStyle/>
          <a:p>
            <a:r>
              <a:rPr lang="en-US" dirty="0"/>
              <a:t>Plane sweep stereo</a:t>
            </a:r>
          </a:p>
        </p:txBody>
      </p:sp>
      <p:sp>
        <p:nvSpPr>
          <p:cNvPr id="30725" name="Rectangle 11"/>
          <p:cNvSpPr>
            <a:spLocks noChangeArrowheads="1"/>
          </p:cNvSpPr>
          <p:nvPr/>
        </p:nvSpPr>
        <p:spPr bwMode="auto">
          <a:xfrm>
            <a:off x="5486400" y="2514600"/>
            <a:ext cx="1371600" cy="838200"/>
          </a:xfrm>
          <a:prstGeom prst="rect">
            <a:avLst/>
          </a:prstGeom>
          <a:noFill/>
          <a:ln w="12700">
            <a:solidFill>
              <a:schemeClr val="tx1"/>
            </a:solidFill>
            <a:miter lim="800000"/>
            <a:headEnd type="none" w="sm" len="sm"/>
            <a:tailEnd type="none" w="sm" len="sm"/>
          </a:ln>
        </p:spPr>
        <p:txBody>
          <a:bodyPr wrap="none" anchor="ctr"/>
          <a:lstStyle/>
          <a:p>
            <a:endParaRPr lang="en-US"/>
          </a:p>
        </p:txBody>
      </p:sp>
      <p:sp>
        <p:nvSpPr>
          <p:cNvPr id="30726" name="AutoShape 12"/>
          <p:cNvSpPr>
            <a:spLocks noChangeArrowheads="1"/>
          </p:cNvSpPr>
          <p:nvPr/>
        </p:nvSpPr>
        <p:spPr bwMode="auto">
          <a:xfrm rot="5400000">
            <a:off x="4133850" y="2266950"/>
            <a:ext cx="1066800" cy="952500"/>
          </a:xfrm>
          <a:prstGeom prst="parallelogram">
            <a:avLst>
              <a:gd name="adj" fmla="val 28000"/>
            </a:avLst>
          </a:prstGeom>
          <a:noFill/>
          <a:ln w="12700">
            <a:solidFill>
              <a:schemeClr val="tx1"/>
            </a:solidFill>
            <a:miter lim="800000"/>
            <a:headEnd type="none" w="sm" len="sm"/>
            <a:tailEnd type="none" w="sm" len="sm"/>
          </a:ln>
        </p:spPr>
        <p:txBody>
          <a:bodyPr wrap="none" anchor="ctr"/>
          <a:lstStyle/>
          <a:p>
            <a:endParaRPr lang="en-US"/>
          </a:p>
        </p:txBody>
      </p:sp>
      <p:sp>
        <p:nvSpPr>
          <p:cNvPr id="30727" name="AutoShape 13"/>
          <p:cNvSpPr>
            <a:spLocks noChangeArrowheads="1"/>
          </p:cNvSpPr>
          <p:nvPr/>
        </p:nvSpPr>
        <p:spPr bwMode="auto">
          <a:xfrm rot="16200000" flipH="1">
            <a:off x="7105650" y="2266950"/>
            <a:ext cx="1066800" cy="952500"/>
          </a:xfrm>
          <a:prstGeom prst="parallelogram">
            <a:avLst>
              <a:gd name="adj" fmla="val 28000"/>
            </a:avLst>
          </a:prstGeom>
          <a:noFill/>
          <a:ln w="12700">
            <a:solidFill>
              <a:schemeClr val="tx1"/>
            </a:solidFill>
            <a:miter lim="800000"/>
            <a:headEnd type="none" w="sm" len="sm"/>
            <a:tailEnd type="none" w="sm" len="sm"/>
          </a:ln>
        </p:spPr>
        <p:txBody>
          <a:bodyPr wrap="none" anchor="ctr"/>
          <a:lstStyle/>
          <a:p>
            <a:endParaRPr lang="en-US"/>
          </a:p>
        </p:txBody>
      </p:sp>
      <p:grpSp>
        <p:nvGrpSpPr>
          <p:cNvPr id="30728" name="Group 14"/>
          <p:cNvGrpSpPr>
            <a:grpSpLocks/>
          </p:cNvGrpSpPr>
          <p:nvPr/>
        </p:nvGrpSpPr>
        <p:grpSpPr bwMode="auto">
          <a:xfrm>
            <a:off x="5867400" y="2667000"/>
            <a:ext cx="609600" cy="533400"/>
            <a:chOff x="2496" y="2640"/>
            <a:chExt cx="384" cy="336"/>
          </a:xfrm>
        </p:grpSpPr>
        <p:sp>
          <p:nvSpPr>
            <p:cNvPr id="30777" name="Oval 15"/>
            <p:cNvSpPr>
              <a:spLocks noChangeArrowheads="1"/>
            </p:cNvSpPr>
            <p:nvPr/>
          </p:nvSpPr>
          <p:spPr bwMode="auto">
            <a:xfrm>
              <a:off x="2736" y="2736"/>
              <a:ext cx="144" cy="192"/>
            </a:xfrm>
            <a:prstGeom prst="ellipse">
              <a:avLst/>
            </a:prstGeom>
            <a:noFill/>
            <a:ln w="38100" cmpd="dbl">
              <a:solidFill>
                <a:schemeClr val="tx1"/>
              </a:solidFill>
              <a:round/>
              <a:headEnd type="none" w="sm" len="sm"/>
              <a:tailEnd type="none" w="sm" len="sm"/>
            </a:ln>
          </p:spPr>
          <p:txBody>
            <a:bodyPr wrap="none" anchor="ctr"/>
            <a:lstStyle/>
            <a:p>
              <a:endParaRPr lang="en-US"/>
            </a:p>
          </p:txBody>
        </p:sp>
        <p:sp>
          <p:nvSpPr>
            <p:cNvPr id="30778" name="Rectangle 16"/>
            <p:cNvSpPr>
              <a:spLocks noChangeArrowheads="1"/>
            </p:cNvSpPr>
            <p:nvPr/>
          </p:nvSpPr>
          <p:spPr bwMode="auto">
            <a:xfrm>
              <a:off x="2496" y="2688"/>
              <a:ext cx="288" cy="240"/>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a:p>
          </p:txBody>
        </p:sp>
        <p:sp>
          <p:nvSpPr>
            <p:cNvPr id="30779" name="Oval 17"/>
            <p:cNvSpPr>
              <a:spLocks noChangeArrowheads="1"/>
            </p:cNvSpPr>
            <p:nvPr/>
          </p:nvSpPr>
          <p:spPr bwMode="auto">
            <a:xfrm>
              <a:off x="2496" y="2880"/>
              <a:ext cx="288" cy="96"/>
            </a:xfrm>
            <a:prstGeom prst="ellipse">
              <a:avLst/>
            </a:prstGeom>
            <a:solidFill>
              <a:schemeClr val="accent1"/>
            </a:solidFill>
            <a:ln w="12700">
              <a:solidFill>
                <a:schemeClr val="tx1"/>
              </a:solidFill>
              <a:round/>
              <a:headEnd type="none" w="sm" len="sm"/>
              <a:tailEnd type="none" w="sm" len="sm"/>
            </a:ln>
          </p:spPr>
          <p:txBody>
            <a:bodyPr wrap="none" anchor="ctr"/>
            <a:lstStyle/>
            <a:p>
              <a:endParaRPr lang="en-US"/>
            </a:p>
          </p:txBody>
        </p:sp>
        <p:sp>
          <p:nvSpPr>
            <p:cNvPr id="30780" name="Oval 18"/>
            <p:cNvSpPr>
              <a:spLocks noChangeArrowheads="1"/>
            </p:cNvSpPr>
            <p:nvPr/>
          </p:nvSpPr>
          <p:spPr bwMode="auto">
            <a:xfrm>
              <a:off x="2496" y="2640"/>
              <a:ext cx="288" cy="96"/>
            </a:xfrm>
            <a:prstGeom prst="ellipse">
              <a:avLst/>
            </a:prstGeom>
            <a:solidFill>
              <a:srgbClr val="800000"/>
            </a:solidFill>
            <a:ln w="12700">
              <a:solidFill>
                <a:schemeClr val="tx1"/>
              </a:solidFill>
              <a:round/>
              <a:headEnd type="none" w="sm" len="sm"/>
              <a:tailEnd type="none" w="sm" len="sm"/>
            </a:ln>
          </p:spPr>
          <p:txBody>
            <a:bodyPr wrap="none" anchor="ctr"/>
            <a:lstStyle/>
            <a:p>
              <a:endParaRPr lang="en-US"/>
            </a:p>
          </p:txBody>
        </p:sp>
        <p:sp>
          <p:nvSpPr>
            <p:cNvPr id="30781" name="Rectangle 19"/>
            <p:cNvSpPr>
              <a:spLocks noChangeArrowheads="1"/>
            </p:cNvSpPr>
            <p:nvPr/>
          </p:nvSpPr>
          <p:spPr bwMode="auto">
            <a:xfrm>
              <a:off x="2510" y="2838"/>
              <a:ext cx="259" cy="96"/>
            </a:xfrm>
            <a:prstGeom prst="rect">
              <a:avLst/>
            </a:prstGeom>
            <a:solidFill>
              <a:schemeClr val="accent1"/>
            </a:solidFill>
            <a:ln w="12700">
              <a:noFill/>
              <a:miter lim="800000"/>
              <a:headEnd type="none" w="sm" len="sm"/>
              <a:tailEnd type="none" w="sm" len="sm"/>
            </a:ln>
          </p:spPr>
          <p:txBody>
            <a:bodyPr wrap="none" anchor="ctr"/>
            <a:lstStyle/>
            <a:p>
              <a:endParaRPr lang="en-US"/>
            </a:p>
          </p:txBody>
        </p:sp>
        <p:sp>
          <p:nvSpPr>
            <p:cNvPr id="30782" name="AutoShape 20"/>
            <p:cNvSpPr>
              <a:spLocks noChangeArrowheads="1"/>
            </p:cNvSpPr>
            <p:nvPr/>
          </p:nvSpPr>
          <p:spPr bwMode="auto">
            <a:xfrm>
              <a:off x="2562" y="2758"/>
              <a:ext cx="144" cy="192"/>
            </a:xfrm>
            <a:prstGeom prst="diamond">
              <a:avLst/>
            </a:prstGeom>
            <a:solidFill>
              <a:srgbClr val="993366"/>
            </a:solidFill>
            <a:ln w="12700">
              <a:solidFill>
                <a:schemeClr val="tx1"/>
              </a:solidFill>
              <a:miter lim="800000"/>
              <a:headEnd type="none" w="sm" len="sm"/>
              <a:tailEnd type="none" w="sm" len="sm"/>
            </a:ln>
          </p:spPr>
          <p:txBody>
            <a:bodyPr wrap="none" anchor="ctr"/>
            <a:lstStyle/>
            <a:p>
              <a:endParaRPr lang="en-US"/>
            </a:p>
          </p:txBody>
        </p:sp>
      </p:grpSp>
      <p:grpSp>
        <p:nvGrpSpPr>
          <p:cNvPr id="30729" name="Group 21"/>
          <p:cNvGrpSpPr>
            <a:grpSpLocks/>
          </p:cNvGrpSpPr>
          <p:nvPr/>
        </p:nvGrpSpPr>
        <p:grpSpPr bwMode="auto">
          <a:xfrm>
            <a:off x="7391401" y="2514600"/>
            <a:ext cx="504825" cy="533400"/>
            <a:chOff x="3456" y="2544"/>
            <a:chExt cx="318" cy="336"/>
          </a:xfrm>
        </p:grpSpPr>
        <p:sp>
          <p:nvSpPr>
            <p:cNvPr id="30771" name="Oval 22"/>
            <p:cNvSpPr>
              <a:spLocks noChangeArrowheads="1"/>
            </p:cNvSpPr>
            <p:nvPr/>
          </p:nvSpPr>
          <p:spPr bwMode="auto">
            <a:xfrm>
              <a:off x="3648" y="2640"/>
              <a:ext cx="126" cy="192"/>
            </a:xfrm>
            <a:prstGeom prst="ellipse">
              <a:avLst/>
            </a:prstGeom>
            <a:noFill/>
            <a:ln w="38100" cmpd="dbl">
              <a:solidFill>
                <a:schemeClr val="tx1"/>
              </a:solidFill>
              <a:round/>
              <a:headEnd type="none" w="sm" len="sm"/>
              <a:tailEnd type="none" w="sm" len="sm"/>
            </a:ln>
          </p:spPr>
          <p:txBody>
            <a:bodyPr wrap="none" anchor="ctr"/>
            <a:lstStyle/>
            <a:p>
              <a:endParaRPr lang="en-US"/>
            </a:p>
          </p:txBody>
        </p:sp>
        <p:sp>
          <p:nvSpPr>
            <p:cNvPr id="30772" name="Rectangle 23"/>
            <p:cNvSpPr>
              <a:spLocks noChangeArrowheads="1"/>
            </p:cNvSpPr>
            <p:nvPr/>
          </p:nvSpPr>
          <p:spPr bwMode="auto">
            <a:xfrm>
              <a:off x="3456" y="2592"/>
              <a:ext cx="252" cy="240"/>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a:p>
          </p:txBody>
        </p:sp>
        <p:sp>
          <p:nvSpPr>
            <p:cNvPr id="30773" name="Oval 24"/>
            <p:cNvSpPr>
              <a:spLocks noChangeArrowheads="1"/>
            </p:cNvSpPr>
            <p:nvPr/>
          </p:nvSpPr>
          <p:spPr bwMode="auto">
            <a:xfrm>
              <a:off x="3456" y="2784"/>
              <a:ext cx="252" cy="96"/>
            </a:xfrm>
            <a:prstGeom prst="ellipse">
              <a:avLst/>
            </a:prstGeom>
            <a:solidFill>
              <a:schemeClr val="accent1"/>
            </a:solidFill>
            <a:ln w="12700">
              <a:solidFill>
                <a:schemeClr val="tx1"/>
              </a:solidFill>
              <a:round/>
              <a:headEnd type="none" w="sm" len="sm"/>
              <a:tailEnd type="none" w="sm" len="sm"/>
            </a:ln>
          </p:spPr>
          <p:txBody>
            <a:bodyPr wrap="none" anchor="ctr"/>
            <a:lstStyle/>
            <a:p>
              <a:endParaRPr lang="en-US"/>
            </a:p>
          </p:txBody>
        </p:sp>
        <p:sp>
          <p:nvSpPr>
            <p:cNvPr id="30774" name="Oval 25"/>
            <p:cNvSpPr>
              <a:spLocks noChangeArrowheads="1"/>
            </p:cNvSpPr>
            <p:nvPr/>
          </p:nvSpPr>
          <p:spPr bwMode="auto">
            <a:xfrm>
              <a:off x="3456" y="2544"/>
              <a:ext cx="252" cy="96"/>
            </a:xfrm>
            <a:prstGeom prst="ellipse">
              <a:avLst/>
            </a:prstGeom>
            <a:solidFill>
              <a:srgbClr val="800000"/>
            </a:solidFill>
            <a:ln w="12700">
              <a:solidFill>
                <a:schemeClr val="tx1"/>
              </a:solidFill>
              <a:round/>
              <a:headEnd type="none" w="sm" len="sm"/>
              <a:tailEnd type="none" w="sm" len="sm"/>
            </a:ln>
          </p:spPr>
          <p:txBody>
            <a:bodyPr wrap="none" anchor="ctr"/>
            <a:lstStyle/>
            <a:p>
              <a:endParaRPr lang="en-US"/>
            </a:p>
          </p:txBody>
        </p:sp>
        <p:sp>
          <p:nvSpPr>
            <p:cNvPr id="30775" name="Rectangle 26"/>
            <p:cNvSpPr>
              <a:spLocks noChangeArrowheads="1"/>
            </p:cNvSpPr>
            <p:nvPr/>
          </p:nvSpPr>
          <p:spPr bwMode="auto">
            <a:xfrm>
              <a:off x="3468" y="2742"/>
              <a:ext cx="227" cy="96"/>
            </a:xfrm>
            <a:prstGeom prst="rect">
              <a:avLst/>
            </a:prstGeom>
            <a:solidFill>
              <a:schemeClr val="accent1"/>
            </a:solidFill>
            <a:ln w="12700">
              <a:noFill/>
              <a:miter lim="800000"/>
              <a:headEnd type="none" w="sm" len="sm"/>
              <a:tailEnd type="none" w="sm" len="sm"/>
            </a:ln>
          </p:spPr>
          <p:txBody>
            <a:bodyPr wrap="none" anchor="ctr"/>
            <a:lstStyle/>
            <a:p>
              <a:endParaRPr lang="en-US"/>
            </a:p>
          </p:txBody>
        </p:sp>
        <p:sp>
          <p:nvSpPr>
            <p:cNvPr id="30776" name="AutoShape 27"/>
            <p:cNvSpPr>
              <a:spLocks noChangeArrowheads="1"/>
            </p:cNvSpPr>
            <p:nvPr/>
          </p:nvSpPr>
          <p:spPr bwMode="auto">
            <a:xfrm>
              <a:off x="3474" y="2640"/>
              <a:ext cx="126" cy="192"/>
            </a:xfrm>
            <a:prstGeom prst="diamond">
              <a:avLst/>
            </a:prstGeom>
            <a:solidFill>
              <a:srgbClr val="993366"/>
            </a:solidFill>
            <a:ln w="12700">
              <a:solidFill>
                <a:schemeClr val="tx1"/>
              </a:solidFill>
              <a:miter lim="800000"/>
              <a:headEnd type="none" w="sm" len="sm"/>
              <a:tailEnd type="none" w="sm" len="sm"/>
            </a:ln>
          </p:spPr>
          <p:txBody>
            <a:bodyPr wrap="none" anchor="ctr"/>
            <a:lstStyle/>
            <a:p>
              <a:endParaRPr lang="en-US"/>
            </a:p>
          </p:txBody>
        </p:sp>
      </p:grpSp>
      <p:grpSp>
        <p:nvGrpSpPr>
          <p:cNvPr id="30730" name="Group 28"/>
          <p:cNvGrpSpPr>
            <a:grpSpLocks/>
          </p:cNvGrpSpPr>
          <p:nvPr/>
        </p:nvGrpSpPr>
        <p:grpSpPr bwMode="auto">
          <a:xfrm>
            <a:off x="4419601" y="2438400"/>
            <a:ext cx="504825" cy="533400"/>
            <a:chOff x="1584" y="2496"/>
            <a:chExt cx="318" cy="336"/>
          </a:xfrm>
        </p:grpSpPr>
        <p:sp>
          <p:nvSpPr>
            <p:cNvPr id="30765" name="Oval 29"/>
            <p:cNvSpPr>
              <a:spLocks noChangeArrowheads="1"/>
            </p:cNvSpPr>
            <p:nvPr/>
          </p:nvSpPr>
          <p:spPr bwMode="auto">
            <a:xfrm>
              <a:off x="1776" y="2544"/>
              <a:ext cx="126" cy="192"/>
            </a:xfrm>
            <a:prstGeom prst="ellipse">
              <a:avLst/>
            </a:prstGeom>
            <a:noFill/>
            <a:ln w="38100" cmpd="dbl">
              <a:solidFill>
                <a:schemeClr val="tx1"/>
              </a:solidFill>
              <a:round/>
              <a:headEnd type="none" w="sm" len="sm"/>
              <a:tailEnd type="none" w="sm" len="sm"/>
            </a:ln>
          </p:spPr>
          <p:txBody>
            <a:bodyPr wrap="none" anchor="ctr"/>
            <a:lstStyle/>
            <a:p>
              <a:endParaRPr lang="en-US"/>
            </a:p>
          </p:txBody>
        </p:sp>
        <p:sp>
          <p:nvSpPr>
            <p:cNvPr id="30766" name="Rectangle 30"/>
            <p:cNvSpPr>
              <a:spLocks noChangeArrowheads="1"/>
            </p:cNvSpPr>
            <p:nvPr/>
          </p:nvSpPr>
          <p:spPr bwMode="auto">
            <a:xfrm>
              <a:off x="1584" y="2544"/>
              <a:ext cx="252" cy="240"/>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a:p>
          </p:txBody>
        </p:sp>
        <p:sp>
          <p:nvSpPr>
            <p:cNvPr id="30767" name="Oval 31"/>
            <p:cNvSpPr>
              <a:spLocks noChangeArrowheads="1"/>
            </p:cNvSpPr>
            <p:nvPr/>
          </p:nvSpPr>
          <p:spPr bwMode="auto">
            <a:xfrm>
              <a:off x="1584" y="2736"/>
              <a:ext cx="252" cy="96"/>
            </a:xfrm>
            <a:prstGeom prst="ellipse">
              <a:avLst/>
            </a:prstGeom>
            <a:solidFill>
              <a:schemeClr val="accent1"/>
            </a:solidFill>
            <a:ln w="12700">
              <a:solidFill>
                <a:schemeClr val="tx1"/>
              </a:solidFill>
              <a:round/>
              <a:headEnd type="none" w="sm" len="sm"/>
              <a:tailEnd type="none" w="sm" len="sm"/>
            </a:ln>
          </p:spPr>
          <p:txBody>
            <a:bodyPr wrap="none" anchor="ctr"/>
            <a:lstStyle/>
            <a:p>
              <a:endParaRPr lang="en-US"/>
            </a:p>
          </p:txBody>
        </p:sp>
        <p:sp>
          <p:nvSpPr>
            <p:cNvPr id="30768" name="Oval 32"/>
            <p:cNvSpPr>
              <a:spLocks noChangeArrowheads="1"/>
            </p:cNvSpPr>
            <p:nvPr/>
          </p:nvSpPr>
          <p:spPr bwMode="auto">
            <a:xfrm>
              <a:off x="1584" y="2496"/>
              <a:ext cx="252" cy="96"/>
            </a:xfrm>
            <a:prstGeom prst="ellipse">
              <a:avLst/>
            </a:prstGeom>
            <a:solidFill>
              <a:srgbClr val="800000"/>
            </a:solidFill>
            <a:ln w="12700">
              <a:solidFill>
                <a:schemeClr val="tx1"/>
              </a:solidFill>
              <a:round/>
              <a:headEnd type="none" w="sm" len="sm"/>
              <a:tailEnd type="none" w="sm" len="sm"/>
            </a:ln>
          </p:spPr>
          <p:txBody>
            <a:bodyPr wrap="none" anchor="ctr"/>
            <a:lstStyle/>
            <a:p>
              <a:endParaRPr lang="en-US"/>
            </a:p>
          </p:txBody>
        </p:sp>
        <p:sp>
          <p:nvSpPr>
            <p:cNvPr id="30769" name="Rectangle 33"/>
            <p:cNvSpPr>
              <a:spLocks noChangeArrowheads="1"/>
            </p:cNvSpPr>
            <p:nvPr/>
          </p:nvSpPr>
          <p:spPr bwMode="auto">
            <a:xfrm>
              <a:off x="1596" y="2694"/>
              <a:ext cx="227" cy="96"/>
            </a:xfrm>
            <a:prstGeom prst="rect">
              <a:avLst/>
            </a:prstGeom>
            <a:solidFill>
              <a:schemeClr val="accent1"/>
            </a:solidFill>
            <a:ln w="12700">
              <a:noFill/>
              <a:miter lim="800000"/>
              <a:headEnd type="none" w="sm" len="sm"/>
              <a:tailEnd type="none" w="sm" len="sm"/>
            </a:ln>
          </p:spPr>
          <p:txBody>
            <a:bodyPr wrap="none" anchor="ctr"/>
            <a:lstStyle/>
            <a:p>
              <a:endParaRPr lang="en-US"/>
            </a:p>
          </p:txBody>
        </p:sp>
        <p:sp>
          <p:nvSpPr>
            <p:cNvPr id="30770" name="AutoShape 34"/>
            <p:cNvSpPr>
              <a:spLocks noChangeArrowheads="1"/>
            </p:cNvSpPr>
            <p:nvPr/>
          </p:nvSpPr>
          <p:spPr bwMode="auto">
            <a:xfrm>
              <a:off x="1680" y="2614"/>
              <a:ext cx="126" cy="192"/>
            </a:xfrm>
            <a:prstGeom prst="diamond">
              <a:avLst/>
            </a:prstGeom>
            <a:solidFill>
              <a:srgbClr val="993366"/>
            </a:solidFill>
            <a:ln w="12700">
              <a:solidFill>
                <a:schemeClr val="tx1"/>
              </a:solidFill>
              <a:miter lim="800000"/>
              <a:headEnd type="none" w="sm" len="sm"/>
              <a:tailEnd type="none" w="sm" len="sm"/>
            </a:ln>
          </p:spPr>
          <p:txBody>
            <a:bodyPr wrap="none" anchor="ctr"/>
            <a:lstStyle/>
            <a:p>
              <a:endParaRPr lang="en-US"/>
            </a:p>
          </p:txBody>
        </p:sp>
      </p:grpSp>
      <p:sp>
        <p:nvSpPr>
          <p:cNvPr id="30735" name="Text Box 52"/>
          <p:cNvSpPr txBox="1">
            <a:spLocks noChangeArrowheads="1"/>
          </p:cNvSpPr>
          <p:nvPr/>
        </p:nvSpPr>
        <p:spPr bwMode="auto">
          <a:xfrm>
            <a:off x="6324600" y="3352800"/>
            <a:ext cx="1752600" cy="369332"/>
          </a:xfrm>
          <a:prstGeom prst="rect">
            <a:avLst/>
          </a:prstGeom>
          <a:noFill/>
          <a:ln w="12700">
            <a:noFill/>
            <a:miter lim="800000"/>
            <a:headEnd type="none" w="sm" len="sm"/>
            <a:tailEnd type="none" w="sm" len="sm"/>
          </a:ln>
        </p:spPr>
        <p:txBody>
          <a:bodyPr wrap="square">
            <a:spAutoFit/>
          </a:bodyPr>
          <a:lstStyle/>
          <a:p>
            <a:pPr eaLnBrk="1" hangingPunct="1">
              <a:spcBef>
                <a:spcPct val="50000"/>
              </a:spcBef>
            </a:pPr>
            <a:r>
              <a:rPr lang="en-US" sz="1800" dirty="0">
                <a:latin typeface="Times New Roman" pitchFamily="18" charset="0"/>
              </a:rPr>
              <a:t>reference camera</a:t>
            </a:r>
          </a:p>
        </p:txBody>
      </p:sp>
      <p:sp>
        <p:nvSpPr>
          <p:cNvPr id="30737" name="Text Box 54"/>
          <p:cNvSpPr txBox="1">
            <a:spLocks noChangeArrowheads="1"/>
          </p:cNvSpPr>
          <p:nvPr/>
        </p:nvSpPr>
        <p:spPr bwMode="auto">
          <a:xfrm>
            <a:off x="2895600" y="2209801"/>
            <a:ext cx="1524000" cy="366713"/>
          </a:xfrm>
          <a:prstGeom prst="rect">
            <a:avLst/>
          </a:prstGeom>
          <a:noFill/>
          <a:ln w="12700">
            <a:noFill/>
            <a:miter lim="800000"/>
            <a:headEnd type="none" w="sm" len="sm"/>
            <a:tailEnd type="none" w="sm" len="sm"/>
          </a:ln>
        </p:spPr>
        <p:txBody>
          <a:bodyPr>
            <a:spAutoFit/>
          </a:bodyPr>
          <a:lstStyle/>
          <a:p>
            <a:pPr eaLnBrk="1" hangingPunct="1">
              <a:spcBef>
                <a:spcPct val="50000"/>
              </a:spcBef>
            </a:pPr>
            <a:r>
              <a:rPr lang="en-US" sz="1800">
                <a:latin typeface="Times New Roman" pitchFamily="18" charset="0"/>
              </a:rPr>
              <a:t>input image</a:t>
            </a:r>
          </a:p>
        </p:txBody>
      </p:sp>
      <p:sp>
        <p:nvSpPr>
          <p:cNvPr id="30743" name="Text Box 70"/>
          <p:cNvSpPr txBox="1">
            <a:spLocks noChangeArrowheads="1"/>
          </p:cNvSpPr>
          <p:nvPr/>
        </p:nvSpPr>
        <p:spPr bwMode="auto">
          <a:xfrm>
            <a:off x="8077200" y="2286001"/>
            <a:ext cx="1524000" cy="366713"/>
          </a:xfrm>
          <a:prstGeom prst="rect">
            <a:avLst/>
          </a:prstGeom>
          <a:noFill/>
          <a:ln w="12700">
            <a:noFill/>
            <a:miter lim="800000"/>
            <a:headEnd type="none" w="sm" len="sm"/>
            <a:tailEnd type="none" w="sm" len="sm"/>
          </a:ln>
        </p:spPr>
        <p:txBody>
          <a:bodyPr>
            <a:spAutoFit/>
          </a:bodyPr>
          <a:lstStyle/>
          <a:p>
            <a:pPr eaLnBrk="1" hangingPunct="1">
              <a:spcBef>
                <a:spcPct val="50000"/>
              </a:spcBef>
            </a:pPr>
            <a:r>
              <a:rPr lang="en-US" sz="1800">
                <a:latin typeface="Times New Roman" pitchFamily="18" charset="0"/>
              </a:rPr>
              <a:t>input image</a:t>
            </a:r>
          </a:p>
        </p:txBody>
      </p:sp>
      <p:sp>
        <p:nvSpPr>
          <p:cNvPr id="41" name="Rectangle 10">
            <a:extLst>
              <a:ext uri="{FF2B5EF4-FFF2-40B4-BE49-F238E27FC236}">
                <a16:creationId xmlns:a16="http://schemas.microsoft.com/office/drawing/2014/main" id="{08B7EBCB-D1D2-D54F-ABA3-8DFAB309DE9F}"/>
              </a:ext>
            </a:extLst>
          </p:cNvPr>
          <p:cNvSpPr txBox="1">
            <a:spLocks noChangeArrowheads="1"/>
          </p:cNvSpPr>
          <p:nvPr/>
        </p:nvSpPr>
        <p:spPr bwMode="auto">
          <a:xfrm>
            <a:off x="457200" y="4876801"/>
            <a:ext cx="11658600" cy="1247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a:lstStyle>
          <a:p>
            <a:pPr>
              <a:buFontTx/>
              <a:buChar char="•"/>
            </a:pPr>
            <a:r>
              <a:rPr lang="en-US" sz="2800" kern="0"/>
              <a:t>Sweep plane across a range of depths w.r.t. a reference camera</a:t>
            </a:r>
          </a:p>
          <a:p>
            <a:pPr marL="342900" lvl="1" indent="-342900"/>
            <a:r>
              <a:rPr lang="en-US" sz="2800" kern="0"/>
              <a:t>For each depth, project each input image onto that plane (homography) and compare the resulting stack of images</a:t>
            </a:r>
            <a:endParaRPr lang="en-US" sz="2800" kern="0" dirty="0"/>
          </a:p>
        </p:txBody>
      </p:sp>
      <p:sp>
        <p:nvSpPr>
          <p:cNvPr id="42" name="Rectangle 69">
            <a:extLst>
              <a:ext uri="{FF2B5EF4-FFF2-40B4-BE49-F238E27FC236}">
                <a16:creationId xmlns:a16="http://schemas.microsoft.com/office/drawing/2014/main" id="{34331A94-17DF-FA4F-8E2E-3566C265BAFC}"/>
              </a:ext>
            </a:extLst>
          </p:cNvPr>
          <p:cNvSpPr>
            <a:spLocks noChangeArrowheads="1"/>
          </p:cNvSpPr>
          <p:nvPr/>
        </p:nvSpPr>
        <p:spPr bwMode="auto">
          <a:xfrm>
            <a:off x="1828800" y="6415088"/>
            <a:ext cx="8610600" cy="366712"/>
          </a:xfrm>
          <a:prstGeom prst="rect">
            <a:avLst/>
          </a:prstGeom>
          <a:noFill/>
          <a:ln w="9525">
            <a:noFill/>
            <a:miter lim="800000"/>
            <a:headEnd/>
            <a:tailEnd/>
          </a:ln>
        </p:spPr>
        <p:txBody>
          <a:bodyPr anchor="ctr">
            <a:spAutoFit/>
          </a:bodyPr>
          <a:lstStyle/>
          <a:p>
            <a:pPr algn="ctr"/>
            <a:r>
              <a:rPr lang="en-US" sz="1800" dirty="0"/>
              <a:t>R. Collins, </a:t>
            </a:r>
            <a:r>
              <a:rPr lang="en-US" sz="1800" dirty="0">
                <a:hlinkClick r:id="rId3"/>
              </a:rPr>
              <a:t>A space-sweep approach to true multi-image matching</a:t>
            </a:r>
            <a:r>
              <a:rPr lang="en-US" sz="1800" dirty="0"/>
              <a:t>, CVPR  1996 </a:t>
            </a:r>
          </a:p>
        </p:txBody>
      </p:sp>
    </p:spTree>
    <p:extLst>
      <p:ext uri="{BB962C8B-B14F-4D97-AF65-F5344CB8AC3E}">
        <p14:creationId xmlns:p14="http://schemas.microsoft.com/office/powerpoint/2010/main" val="21149097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22" name="Group 2"/>
          <p:cNvGrpSpPr>
            <a:grpSpLocks noChangeAspect="1"/>
          </p:cNvGrpSpPr>
          <p:nvPr/>
        </p:nvGrpSpPr>
        <p:grpSpPr bwMode="auto">
          <a:xfrm>
            <a:off x="5791200" y="1638300"/>
            <a:ext cx="914400" cy="800100"/>
            <a:chOff x="2496" y="2640"/>
            <a:chExt cx="384" cy="336"/>
          </a:xfrm>
        </p:grpSpPr>
        <p:sp>
          <p:nvSpPr>
            <p:cNvPr id="30783" name="Oval 3"/>
            <p:cNvSpPr>
              <a:spLocks noChangeAspect="1" noChangeArrowheads="1"/>
            </p:cNvSpPr>
            <p:nvPr/>
          </p:nvSpPr>
          <p:spPr bwMode="auto">
            <a:xfrm>
              <a:off x="2736" y="2736"/>
              <a:ext cx="144" cy="192"/>
            </a:xfrm>
            <a:prstGeom prst="ellipse">
              <a:avLst/>
            </a:prstGeom>
            <a:noFill/>
            <a:ln w="38100" cmpd="dbl">
              <a:solidFill>
                <a:schemeClr val="tx1"/>
              </a:solidFill>
              <a:round/>
              <a:headEnd type="none" w="sm" len="sm"/>
              <a:tailEnd type="none" w="sm" len="sm"/>
            </a:ln>
          </p:spPr>
          <p:txBody>
            <a:bodyPr wrap="none" anchor="ctr"/>
            <a:lstStyle/>
            <a:p>
              <a:endParaRPr lang="en-US"/>
            </a:p>
          </p:txBody>
        </p:sp>
        <p:sp>
          <p:nvSpPr>
            <p:cNvPr id="30784" name="Rectangle 4"/>
            <p:cNvSpPr>
              <a:spLocks noChangeAspect="1" noChangeArrowheads="1"/>
            </p:cNvSpPr>
            <p:nvPr/>
          </p:nvSpPr>
          <p:spPr bwMode="auto">
            <a:xfrm>
              <a:off x="2496" y="2688"/>
              <a:ext cx="288" cy="240"/>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a:p>
          </p:txBody>
        </p:sp>
        <p:sp>
          <p:nvSpPr>
            <p:cNvPr id="30785" name="Oval 5"/>
            <p:cNvSpPr>
              <a:spLocks noChangeAspect="1" noChangeArrowheads="1"/>
            </p:cNvSpPr>
            <p:nvPr/>
          </p:nvSpPr>
          <p:spPr bwMode="auto">
            <a:xfrm>
              <a:off x="2496" y="2880"/>
              <a:ext cx="288" cy="96"/>
            </a:xfrm>
            <a:prstGeom prst="ellipse">
              <a:avLst/>
            </a:prstGeom>
            <a:solidFill>
              <a:schemeClr val="accent1"/>
            </a:solidFill>
            <a:ln w="12700">
              <a:solidFill>
                <a:schemeClr val="tx1"/>
              </a:solidFill>
              <a:round/>
              <a:headEnd type="none" w="sm" len="sm"/>
              <a:tailEnd type="none" w="sm" len="sm"/>
            </a:ln>
          </p:spPr>
          <p:txBody>
            <a:bodyPr wrap="none" anchor="ctr"/>
            <a:lstStyle/>
            <a:p>
              <a:endParaRPr lang="en-US"/>
            </a:p>
          </p:txBody>
        </p:sp>
        <p:sp>
          <p:nvSpPr>
            <p:cNvPr id="30786" name="Oval 6"/>
            <p:cNvSpPr>
              <a:spLocks noChangeAspect="1" noChangeArrowheads="1"/>
            </p:cNvSpPr>
            <p:nvPr/>
          </p:nvSpPr>
          <p:spPr bwMode="auto">
            <a:xfrm>
              <a:off x="2496" y="2640"/>
              <a:ext cx="288" cy="96"/>
            </a:xfrm>
            <a:prstGeom prst="ellipse">
              <a:avLst/>
            </a:prstGeom>
            <a:solidFill>
              <a:srgbClr val="800000"/>
            </a:solidFill>
            <a:ln w="12700">
              <a:solidFill>
                <a:schemeClr val="tx1"/>
              </a:solidFill>
              <a:round/>
              <a:headEnd type="none" w="sm" len="sm"/>
              <a:tailEnd type="none" w="sm" len="sm"/>
            </a:ln>
          </p:spPr>
          <p:txBody>
            <a:bodyPr wrap="none" anchor="ctr"/>
            <a:lstStyle/>
            <a:p>
              <a:endParaRPr lang="en-US"/>
            </a:p>
          </p:txBody>
        </p:sp>
        <p:sp>
          <p:nvSpPr>
            <p:cNvPr id="30787" name="Rectangle 7"/>
            <p:cNvSpPr>
              <a:spLocks noChangeAspect="1" noChangeArrowheads="1"/>
            </p:cNvSpPr>
            <p:nvPr/>
          </p:nvSpPr>
          <p:spPr bwMode="auto">
            <a:xfrm>
              <a:off x="2510" y="2838"/>
              <a:ext cx="259" cy="96"/>
            </a:xfrm>
            <a:prstGeom prst="rect">
              <a:avLst/>
            </a:prstGeom>
            <a:solidFill>
              <a:schemeClr val="accent1"/>
            </a:solidFill>
            <a:ln w="12700">
              <a:noFill/>
              <a:miter lim="800000"/>
              <a:headEnd type="none" w="sm" len="sm"/>
              <a:tailEnd type="none" w="sm" len="sm"/>
            </a:ln>
          </p:spPr>
          <p:txBody>
            <a:bodyPr wrap="none" anchor="ctr"/>
            <a:lstStyle/>
            <a:p>
              <a:endParaRPr lang="en-US"/>
            </a:p>
          </p:txBody>
        </p:sp>
        <p:sp>
          <p:nvSpPr>
            <p:cNvPr id="30788" name="AutoShape 8"/>
            <p:cNvSpPr>
              <a:spLocks noChangeAspect="1" noChangeArrowheads="1"/>
            </p:cNvSpPr>
            <p:nvPr/>
          </p:nvSpPr>
          <p:spPr bwMode="auto">
            <a:xfrm>
              <a:off x="2562" y="2758"/>
              <a:ext cx="144" cy="192"/>
            </a:xfrm>
            <a:prstGeom prst="diamond">
              <a:avLst/>
            </a:prstGeom>
            <a:solidFill>
              <a:srgbClr val="993366"/>
            </a:solidFill>
            <a:ln w="12700">
              <a:solidFill>
                <a:schemeClr val="tx1"/>
              </a:solidFill>
              <a:miter lim="800000"/>
              <a:headEnd type="none" w="sm" len="sm"/>
              <a:tailEnd type="none" w="sm" len="sm"/>
            </a:ln>
          </p:spPr>
          <p:txBody>
            <a:bodyPr wrap="none" anchor="ctr"/>
            <a:lstStyle/>
            <a:p>
              <a:endParaRPr lang="en-US"/>
            </a:p>
          </p:txBody>
        </p:sp>
      </p:grpSp>
      <p:sp>
        <p:nvSpPr>
          <p:cNvPr id="30723" name="Rectangle 9"/>
          <p:cNvSpPr>
            <a:spLocks noGrp="1" noChangeArrowheads="1"/>
          </p:cNvSpPr>
          <p:nvPr>
            <p:ph type="title"/>
          </p:nvPr>
        </p:nvSpPr>
        <p:spPr/>
        <p:txBody>
          <a:bodyPr/>
          <a:lstStyle/>
          <a:p>
            <a:r>
              <a:rPr lang="en-US" dirty="0"/>
              <a:t>Plane sweep stereo</a:t>
            </a:r>
          </a:p>
        </p:txBody>
      </p:sp>
      <p:sp>
        <p:nvSpPr>
          <p:cNvPr id="30724" name="Rectangle 10"/>
          <p:cNvSpPr>
            <a:spLocks noGrp="1" noChangeArrowheads="1"/>
          </p:cNvSpPr>
          <p:nvPr>
            <p:ph type="body" idx="1"/>
          </p:nvPr>
        </p:nvSpPr>
        <p:spPr>
          <a:xfrm>
            <a:off x="457200" y="4876801"/>
            <a:ext cx="11658600" cy="1247775"/>
          </a:xfrm>
        </p:spPr>
        <p:txBody>
          <a:bodyPr/>
          <a:lstStyle/>
          <a:p>
            <a:pPr>
              <a:buFontTx/>
              <a:buChar char="•"/>
            </a:pPr>
            <a:r>
              <a:rPr lang="en-US" sz="2800" dirty="0"/>
              <a:t>Sweep plane across a range of depths </a:t>
            </a:r>
            <a:r>
              <a:rPr lang="en-US" sz="2800" dirty="0" err="1"/>
              <a:t>w.r.t</a:t>
            </a:r>
            <a:r>
              <a:rPr lang="en-US" sz="2800" dirty="0"/>
              <a:t>. a reference camera</a:t>
            </a:r>
          </a:p>
          <a:p>
            <a:pPr marL="342900" lvl="1" indent="-342900"/>
            <a:r>
              <a:rPr lang="en-US" sz="2800" dirty="0"/>
              <a:t>For each depth, project each input image onto that plane (</a:t>
            </a:r>
            <a:r>
              <a:rPr lang="en-US" sz="2800" dirty="0" err="1"/>
              <a:t>homography</a:t>
            </a:r>
            <a:r>
              <a:rPr lang="en-US" sz="2800" dirty="0"/>
              <a:t>) and compare the resulting stack of images</a:t>
            </a:r>
          </a:p>
        </p:txBody>
      </p:sp>
      <p:sp>
        <p:nvSpPr>
          <p:cNvPr id="30725" name="Rectangle 11"/>
          <p:cNvSpPr>
            <a:spLocks noChangeArrowheads="1"/>
          </p:cNvSpPr>
          <p:nvPr/>
        </p:nvSpPr>
        <p:spPr bwMode="auto">
          <a:xfrm>
            <a:off x="5486400" y="2514600"/>
            <a:ext cx="1371600" cy="838200"/>
          </a:xfrm>
          <a:prstGeom prst="rect">
            <a:avLst/>
          </a:prstGeom>
          <a:noFill/>
          <a:ln w="12700">
            <a:solidFill>
              <a:schemeClr val="tx1"/>
            </a:solidFill>
            <a:miter lim="800000"/>
            <a:headEnd type="none" w="sm" len="sm"/>
            <a:tailEnd type="none" w="sm" len="sm"/>
          </a:ln>
        </p:spPr>
        <p:txBody>
          <a:bodyPr wrap="none" anchor="ctr"/>
          <a:lstStyle/>
          <a:p>
            <a:endParaRPr lang="en-US"/>
          </a:p>
        </p:txBody>
      </p:sp>
      <p:sp>
        <p:nvSpPr>
          <p:cNvPr id="30726" name="AutoShape 12"/>
          <p:cNvSpPr>
            <a:spLocks noChangeArrowheads="1"/>
          </p:cNvSpPr>
          <p:nvPr/>
        </p:nvSpPr>
        <p:spPr bwMode="auto">
          <a:xfrm rot="5400000">
            <a:off x="4133850" y="2266950"/>
            <a:ext cx="1066800" cy="952500"/>
          </a:xfrm>
          <a:prstGeom prst="parallelogram">
            <a:avLst>
              <a:gd name="adj" fmla="val 28000"/>
            </a:avLst>
          </a:prstGeom>
          <a:noFill/>
          <a:ln w="12700">
            <a:solidFill>
              <a:schemeClr val="tx1"/>
            </a:solidFill>
            <a:miter lim="800000"/>
            <a:headEnd type="none" w="sm" len="sm"/>
            <a:tailEnd type="none" w="sm" len="sm"/>
          </a:ln>
        </p:spPr>
        <p:txBody>
          <a:bodyPr wrap="none" anchor="ctr"/>
          <a:lstStyle/>
          <a:p>
            <a:endParaRPr lang="en-US"/>
          </a:p>
        </p:txBody>
      </p:sp>
      <p:sp>
        <p:nvSpPr>
          <p:cNvPr id="30727" name="AutoShape 13"/>
          <p:cNvSpPr>
            <a:spLocks noChangeArrowheads="1"/>
          </p:cNvSpPr>
          <p:nvPr/>
        </p:nvSpPr>
        <p:spPr bwMode="auto">
          <a:xfrm rot="16200000" flipH="1">
            <a:off x="7105650" y="2266950"/>
            <a:ext cx="1066800" cy="952500"/>
          </a:xfrm>
          <a:prstGeom prst="parallelogram">
            <a:avLst>
              <a:gd name="adj" fmla="val 28000"/>
            </a:avLst>
          </a:prstGeom>
          <a:noFill/>
          <a:ln w="12700">
            <a:solidFill>
              <a:schemeClr val="tx1"/>
            </a:solidFill>
            <a:miter lim="800000"/>
            <a:headEnd type="none" w="sm" len="sm"/>
            <a:tailEnd type="none" w="sm" len="sm"/>
          </a:ln>
        </p:spPr>
        <p:txBody>
          <a:bodyPr wrap="none" anchor="ctr"/>
          <a:lstStyle/>
          <a:p>
            <a:endParaRPr lang="en-US"/>
          </a:p>
        </p:txBody>
      </p:sp>
      <p:grpSp>
        <p:nvGrpSpPr>
          <p:cNvPr id="30728" name="Group 14"/>
          <p:cNvGrpSpPr>
            <a:grpSpLocks/>
          </p:cNvGrpSpPr>
          <p:nvPr/>
        </p:nvGrpSpPr>
        <p:grpSpPr bwMode="auto">
          <a:xfrm>
            <a:off x="5867400" y="2667000"/>
            <a:ext cx="609600" cy="533400"/>
            <a:chOff x="2496" y="2640"/>
            <a:chExt cx="384" cy="336"/>
          </a:xfrm>
        </p:grpSpPr>
        <p:sp>
          <p:nvSpPr>
            <p:cNvPr id="30777" name="Oval 15"/>
            <p:cNvSpPr>
              <a:spLocks noChangeArrowheads="1"/>
            </p:cNvSpPr>
            <p:nvPr/>
          </p:nvSpPr>
          <p:spPr bwMode="auto">
            <a:xfrm>
              <a:off x="2736" y="2736"/>
              <a:ext cx="144" cy="192"/>
            </a:xfrm>
            <a:prstGeom prst="ellipse">
              <a:avLst/>
            </a:prstGeom>
            <a:noFill/>
            <a:ln w="38100" cmpd="dbl">
              <a:solidFill>
                <a:schemeClr val="tx1"/>
              </a:solidFill>
              <a:round/>
              <a:headEnd type="none" w="sm" len="sm"/>
              <a:tailEnd type="none" w="sm" len="sm"/>
            </a:ln>
          </p:spPr>
          <p:txBody>
            <a:bodyPr wrap="none" anchor="ctr"/>
            <a:lstStyle/>
            <a:p>
              <a:endParaRPr lang="en-US"/>
            </a:p>
          </p:txBody>
        </p:sp>
        <p:sp>
          <p:nvSpPr>
            <p:cNvPr id="30778" name="Rectangle 16"/>
            <p:cNvSpPr>
              <a:spLocks noChangeArrowheads="1"/>
            </p:cNvSpPr>
            <p:nvPr/>
          </p:nvSpPr>
          <p:spPr bwMode="auto">
            <a:xfrm>
              <a:off x="2496" y="2688"/>
              <a:ext cx="288" cy="240"/>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a:p>
          </p:txBody>
        </p:sp>
        <p:sp>
          <p:nvSpPr>
            <p:cNvPr id="30779" name="Oval 17"/>
            <p:cNvSpPr>
              <a:spLocks noChangeArrowheads="1"/>
            </p:cNvSpPr>
            <p:nvPr/>
          </p:nvSpPr>
          <p:spPr bwMode="auto">
            <a:xfrm>
              <a:off x="2496" y="2880"/>
              <a:ext cx="288" cy="96"/>
            </a:xfrm>
            <a:prstGeom prst="ellipse">
              <a:avLst/>
            </a:prstGeom>
            <a:solidFill>
              <a:schemeClr val="accent1"/>
            </a:solidFill>
            <a:ln w="12700">
              <a:solidFill>
                <a:schemeClr val="tx1"/>
              </a:solidFill>
              <a:round/>
              <a:headEnd type="none" w="sm" len="sm"/>
              <a:tailEnd type="none" w="sm" len="sm"/>
            </a:ln>
          </p:spPr>
          <p:txBody>
            <a:bodyPr wrap="none" anchor="ctr"/>
            <a:lstStyle/>
            <a:p>
              <a:endParaRPr lang="en-US"/>
            </a:p>
          </p:txBody>
        </p:sp>
        <p:sp>
          <p:nvSpPr>
            <p:cNvPr id="30780" name="Oval 18"/>
            <p:cNvSpPr>
              <a:spLocks noChangeArrowheads="1"/>
            </p:cNvSpPr>
            <p:nvPr/>
          </p:nvSpPr>
          <p:spPr bwMode="auto">
            <a:xfrm>
              <a:off x="2496" y="2640"/>
              <a:ext cx="288" cy="96"/>
            </a:xfrm>
            <a:prstGeom prst="ellipse">
              <a:avLst/>
            </a:prstGeom>
            <a:solidFill>
              <a:srgbClr val="800000"/>
            </a:solidFill>
            <a:ln w="12700">
              <a:solidFill>
                <a:schemeClr val="tx1"/>
              </a:solidFill>
              <a:round/>
              <a:headEnd type="none" w="sm" len="sm"/>
              <a:tailEnd type="none" w="sm" len="sm"/>
            </a:ln>
          </p:spPr>
          <p:txBody>
            <a:bodyPr wrap="none" anchor="ctr"/>
            <a:lstStyle/>
            <a:p>
              <a:endParaRPr lang="en-US"/>
            </a:p>
          </p:txBody>
        </p:sp>
        <p:sp>
          <p:nvSpPr>
            <p:cNvPr id="30781" name="Rectangle 19"/>
            <p:cNvSpPr>
              <a:spLocks noChangeArrowheads="1"/>
            </p:cNvSpPr>
            <p:nvPr/>
          </p:nvSpPr>
          <p:spPr bwMode="auto">
            <a:xfrm>
              <a:off x="2510" y="2838"/>
              <a:ext cx="259" cy="96"/>
            </a:xfrm>
            <a:prstGeom prst="rect">
              <a:avLst/>
            </a:prstGeom>
            <a:solidFill>
              <a:schemeClr val="accent1"/>
            </a:solidFill>
            <a:ln w="12700">
              <a:noFill/>
              <a:miter lim="800000"/>
              <a:headEnd type="none" w="sm" len="sm"/>
              <a:tailEnd type="none" w="sm" len="sm"/>
            </a:ln>
          </p:spPr>
          <p:txBody>
            <a:bodyPr wrap="none" anchor="ctr"/>
            <a:lstStyle/>
            <a:p>
              <a:endParaRPr lang="en-US"/>
            </a:p>
          </p:txBody>
        </p:sp>
        <p:sp>
          <p:nvSpPr>
            <p:cNvPr id="30782" name="AutoShape 20"/>
            <p:cNvSpPr>
              <a:spLocks noChangeArrowheads="1"/>
            </p:cNvSpPr>
            <p:nvPr/>
          </p:nvSpPr>
          <p:spPr bwMode="auto">
            <a:xfrm>
              <a:off x="2562" y="2758"/>
              <a:ext cx="144" cy="192"/>
            </a:xfrm>
            <a:prstGeom prst="diamond">
              <a:avLst/>
            </a:prstGeom>
            <a:solidFill>
              <a:srgbClr val="993366"/>
            </a:solidFill>
            <a:ln w="12700">
              <a:solidFill>
                <a:schemeClr val="tx1"/>
              </a:solidFill>
              <a:miter lim="800000"/>
              <a:headEnd type="none" w="sm" len="sm"/>
              <a:tailEnd type="none" w="sm" len="sm"/>
            </a:ln>
          </p:spPr>
          <p:txBody>
            <a:bodyPr wrap="none" anchor="ctr"/>
            <a:lstStyle/>
            <a:p>
              <a:endParaRPr lang="en-US"/>
            </a:p>
          </p:txBody>
        </p:sp>
      </p:grpSp>
      <p:grpSp>
        <p:nvGrpSpPr>
          <p:cNvPr id="30729" name="Group 21"/>
          <p:cNvGrpSpPr>
            <a:grpSpLocks/>
          </p:cNvGrpSpPr>
          <p:nvPr/>
        </p:nvGrpSpPr>
        <p:grpSpPr bwMode="auto">
          <a:xfrm>
            <a:off x="7391401" y="2514600"/>
            <a:ext cx="504825" cy="533400"/>
            <a:chOff x="3456" y="2544"/>
            <a:chExt cx="318" cy="336"/>
          </a:xfrm>
        </p:grpSpPr>
        <p:sp>
          <p:nvSpPr>
            <p:cNvPr id="30771" name="Oval 22"/>
            <p:cNvSpPr>
              <a:spLocks noChangeArrowheads="1"/>
            </p:cNvSpPr>
            <p:nvPr/>
          </p:nvSpPr>
          <p:spPr bwMode="auto">
            <a:xfrm>
              <a:off x="3648" y="2640"/>
              <a:ext cx="126" cy="192"/>
            </a:xfrm>
            <a:prstGeom prst="ellipse">
              <a:avLst/>
            </a:prstGeom>
            <a:noFill/>
            <a:ln w="38100" cmpd="dbl">
              <a:solidFill>
                <a:schemeClr val="tx1"/>
              </a:solidFill>
              <a:round/>
              <a:headEnd type="none" w="sm" len="sm"/>
              <a:tailEnd type="none" w="sm" len="sm"/>
            </a:ln>
          </p:spPr>
          <p:txBody>
            <a:bodyPr wrap="none" anchor="ctr"/>
            <a:lstStyle/>
            <a:p>
              <a:endParaRPr lang="en-US"/>
            </a:p>
          </p:txBody>
        </p:sp>
        <p:sp>
          <p:nvSpPr>
            <p:cNvPr id="30772" name="Rectangle 23"/>
            <p:cNvSpPr>
              <a:spLocks noChangeArrowheads="1"/>
            </p:cNvSpPr>
            <p:nvPr/>
          </p:nvSpPr>
          <p:spPr bwMode="auto">
            <a:xfrm>
              <a:off x="3456" y="2592"/>
              <a:ext cx="252" cy="240"/>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a:p>
          </p:txBody>
        </p:sp>
        <p:sp>
          <p:nvSpPr>
            <p:cNvPr id="30773" name="Oval 24"/>
            <p:cNvSpPr>
              <a:spLocks noChangeArrowheads="1"/>
            </p:cNvSpPr>
            <p:nvPr/>
          </p:nvSpPr>
          <p:spPr bwMode="auto">
            <a:xfrm>
              <a:off x="3456" y="2784"/>
              <a:ext cx="252" cy="96"/>
            </a:xfrm>
            <a:prstGeom prst="ellipse">
              <a:avLst/>
            </a:prstGeom>
            <a:solidFill>
              <a:schemeClr val="accent1"/>
            </a:solidFill>
            <a:ln w="12700">
              <a:solidFill>
                <a:schemeClr val="tx1"/>
              </a:solidFill>
              <a:round/>
              <a:headEnd type="none" w="sm" len="sm"/>
              <a:tailEnd type="none" w="sm" len="sm"/>
            </a:ln>
          </p:spPr>
          <p:txBody>
            <a:bodyPr wrap="none" anchor="ctr"/>
            <a:lstStyle/>
            <a:p>
              <a:endParaRPr lang="en-US"/>
            </a:p>
          </p:txBody>
        </p:sp>
        <p:sp>
          <p:nvSpPr>
            <p:cNvPr id="30774" name="Oval 25"/>
            <p:cNvSpPr>
              <a:spLocks noChangeArrowheads="1"/>
            </p:cNvSpPr>
            <p:nvPr/>
          </p:nvSpPr>
          <p:spPr bwMode="auto">
            <a:xfrm>
              <a:off x="3456" y="2544"/>
              <a:ext cx="252" cy="96"/>
            </a:xfrm>
            <a:prstGeom prst="ellipse">
              <a:avLst/>
            </a:prstGeom>
            <a:solidFill>
              <a:srgbClr val="800000"/>
            </a:solidFill>
            <a:ln w="12700">
              <a:solidFill>
                <a:schemeClr val="tx1"/>
              </a:solidFill>
              <a:round/>
              <a:headEnd type="none" w="sm" len="sm"/>
              <a:tailEnd type="none" w="sm" len="sm"/>
            </a:ln>
          </p:spPr>
          <p:txBody>
            <a:bodyPr wrap="none" anchor="ctr"/>
            <a:lstStyle/>
            <a:p>
              <a:endParaRPr lang="en-US"/>
            </a:p>
          </p:txBody>
        </p:sp>
        <p:sp>
          <p:nvSpPr>
            <p:cNvPr id="30775" name="Rectangle 26"/>
            <p:cNvSpPr>
              <a:spLocks noChangeArrowheads="1"/>
            </p:cNvSpPr>
            <p:nvPr/>
          </p:nvSpPr>
          <p:spPr bwMode="auto">
            <a:xfrm>
              <a:off x="3468" y="2742"/>
              <a:ext cx="227" cy="96"/>
            </a:xfrm>
            <a:prstGeom prst="rect">
              <a:avLst/>
            </a:prstGeom>
            <a:solidFill>
              <a:schemeClr val="accent1"/>
            </a:solidFill>
            <a:ln w="12700">
              <a:noFill/>
              <a:miter lim="800000"/>
              <a:headEnd type="none" w="sm" len="sm"/>
              <a:tailEnd type="none" w="sm" len="sm"/>
            </a:ln>
          </p:spPr>
          <p:txBody>
            <a:bodyPr wrap="none" anchor="ctr"/>
            <a:lstStyle/>
            <a:p>
              <a:endParaRPr lang="en-US"/>
            </a:p>
          </p:txBody>
        </p:sp>
        <p:sp>
          <p:nvSpPr>
            <p:cNvPr id="30776" name="AutoShape 27"/>
            <p:cNvSpPr>
              <a:spLocks noChangeArrowheads="1"/>
            </p:cNvSpPr>
            <p:nvPr/>
          </p:nvSpPr>
          <p:spPr bwMode="auto">
            <a:xfrm>
              <a:off x="3474" y="2640"/>
              <a:ext cx="126" cy="192"/>
            </a:xfrm>
            <a:prstGeom prst="diamond">
              <a:avLst/>
            </a:prstGeom>
            <a:solidFill>
              <a:srgbClr val="993366"/>
            </a:solidFill>
            <a:ln w="12700">
              <a:solidFill>
                <a:schemeClr val="tx1"/>
              </a:solidFill>
              <a:miter lim="800000"/>
              <a:headEnd type="none" w="sm" len="sm"/>
              <a:tailEnd type="none" w="sm" len="sm"/>
            </a:ln>
          </p:spPr>
          <p:txBody>
            <a:bodyPr wrap="none" anchor="ctr"/>
            <a:lstStyle/>
            <a:p>
              <a:endParaRPr lang="en-US"/>
            </a:p>
          </p:txBody>
        </p:sp>
      </p:grpSp>
      <p:grpSp>
        <p:nvGrpSpPr>
          <p:cNvPr id="30730" name="Group 28"/>
          <p:cNvGrpSpPr>
            <a:grpSpLocks/>
          </p:cNvGrpSpPr>
          <p:nvPr/>
        </p:nvGrpSpPr>
        <p:grpSpPr bwMode="auto">
          <a:xfrm>
            <a:off x="4419601" y="2438400"/>
            <a:ext cx="504825" cy="533400"/>
            <a:chOff x="1584" y="2496"/>
            <a:chExt cx="318" cy="336"/>
          </a:xfrm>
        </p:grpSpPr>
        <p:sp>
          <p:nvSpPr>
            <p:cNvPr id="30765" name="Oval 29"/>
            <p:cNvSpPr>
              <a:spLocks noChangeArrowheads="1"/>
            </p:cNvSpPr>
            <p:nvPr/>
          </p:nvSpPr>
          <p:spPr bwMode="auto">
            <a:xfrm>
              <a:off x="1776" y="2544"/>
              <a:ext cx="126" cy="192"/>
            </a:xfrm>
            <a:prstGeom prst="ellipse">
              <a:avLst/>
            </a:prstGeom>
            <a:noFill/>
            <a:ln w="38100" cmpd="dbl">
              <a:solidFill>
                <a:schemeClr val="tx1"/>
              </a:solidFill>
              <a:round/>
              <a:headEnd type="none" w="sm" len="sm"/>
              <a:tailEnd type="none" w="sm" len="sm"/>
            </a:ln>
          </p:spPr>
          <p:txBody>
            <a:bodyPr wrap="none" anchor="ctr"/>
            <a:lstStyle/>
            <a:p>
              <a:endParaRPr lang="en-US"/>
            </a:p>
          </p:txBody>
        </p:sp>
        <p:sp>
          <p:nvSpPr>
            <p:cNvPr id="30766" name="Rectangle 30"/>
            <p:cNvSpPr>
              <a:spLocks noChangeArrowheads="1"/>
            </p:cNvSpPr>
            <p:nvPr/>
          </p:nvSpPr>
          <p:spPr bwMode="auto">
            <a:xfrm>
              <a:off x="1584" y="2544"/>
              <a:ext cx="252" cy="240"/>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a:p>
          </p:txBody>
        </p:sp>
        <p:sp>
          <p:nvSpPr>
            <p:cNvPr id="30767" name="Oval 31"/>
            <p:cNvSpPr>
              <a:spLocks noChangeArrowheads="1"/>
            </p:cNvSpPr>
            <p:nvPr/>
          </p:nvSpPr>
          <p:spPr bwMode="auto">
            <a:xfrm>
              <a:off x="1584" y="2736"/>
              <a:ext cx="252" cy="96"/>
            </a:xfrm>
            <a:prstGeom prst="ellipse">
              <a:avLst/>
            </a:prstGeom>
            <a:solidFill>
              <a:schemeClr val="accent1"/>
            </a:solidFill>
            <a:ln w="12700">
              <a:solidFill>
                <a:schemeClr val="tx1"/>
              </a:solidFill>
              <a:round/>
              <a:headEnd type="none" w="sm" len="sm"/>
              <a:tailEnd type="none" w="sm" len="sm"/>
            </a:ln>
          </p:spPr>
          <p:txBody>
            <a:bodyPr wrap="none" anchor="ctr"/>
            <a:lstStyle/>
            <a:p>
              <a:endParaRPr lang="en-US"/>
            </a:p>
          </p:txBody>
        </p:sp>
        <p:sp>
          <p:nvSpPr>
            <p:cNvPr id="30768" name="Oval 32"/>
            <p:cNvSpPr>
              <a:spLocks noChangeArrowheads="1"/>
            </p:cNvSpPr>
            <p:nvPr/>
          </p:nvSpPr>
          <p:spPr bwMode="auto">
            <a:xfrm>
              <a:off x="1584" y="2496"/>
              <a:ext cx="252" cy="96"/>
            </a:xfrm>
            <a:prstGeom prst="ellipse">
              <a:avLst/>
            </a:prstGeom>
            <a:solidFill>
              <a:srgbClr val="800000"/>
            </a:solidFill>
            <a:ln w="12700">
              <a:solidFill>
                <a:schemeClr val="tx1"/>
              </a:solidFill>
              <a:round/>
              <a:headEnd type="none" w="sm" len="sm"/>
              <a:tailEnd type="none" w="sm" len="sm"/>
            </a:ln>
          </p:spPr>
          <p:txBody>
            <a:bodyPr wrap="none" anchor="ctr"/>
            <a:lstStyle/>
            <a:p>
              <a:endParaRPr lang="en-US"/>
            </a:p>
          </p:txBody>
        </p:sp>
        <p:sp>
          <p:nvSpPr>
            <p:cNvPr id="30769" name="Rectangle 33"/>
            <p:cNvSpPr>
              <a:spLocks noChangeArrowheads="1"/>
            </p:cNvSpPr>
            <p:nvPr/>
          </p:nvSpPr>
          <p:spPr bwMode="auto">
            <a:xfrm>
              <a:off x="1596" y="2694"/>
              <a:ext cx="227" cy="96"/>
            </a:xfrm>
            <a:prstGeom prst="rect">
              <a:avLst/>
            </a:prstGeom>
            <a:solidFill>
              <a:schemeClr val="accent1"/>
            </a:solidFill>
            <a:ln w="12700">
              <a:noFill/>
              <a:miter lim="800000"/>
              <a:headEnd type="none" w="sm" len="sm"/>
              <a:tailEnd type="none" w="sm" len="sm"/>
            </a:ln>
          </p:spPr>
          <p:txBody>
            <a:bodyPr wrap="none" anchor="ctr"/>
            <a:lstStyle/>
            <a:p>
              <a:endParaRPr lang="en-US"/>
            </a:p>
          </p:txBody>
        </p:sp>
        <p:sp>
          <p:nvSpPr>
            <p:cNvPr id="30770" name="AutoShape 34"/>
            <p:cNvSpPr>
              <a:spLocks noChangeArrowheads="1"/>
            </p:cNvSpPr>
            <p:nvPr/>
          </p:nvSpPr>
          <p:spPr bwMode="auto">
            <a:xfrm>
              <a:off x="1680" y="2614"/>
              <a:ext cx="126" cy="192"/>
            </a:xfrm>
            <a:prstGeom prst="diamond">
              <a:avLst/>
            </a:prstGeom>
            <a:solidFill>
              <a:srgbClr val="993366"/>
            </a:solidFill>
            <a:ln w="12700">
              <a:solidFill>
                <a:schemeClr val="tx1"/>
              </a:solidFill>
              <a:miter lim="800000"/>
              <a:headEnd type="none" w="sm" len="sm"/>
              <a:tailEnd type="none" w="sm" len="sm"/>
            </a:ln>
          </p:spPr>
          <p:txBody>
            <a:bodyPr wrap="none" anchor="ctr"/>
            <a:lstStyle/>
            <a:p>
              <a:endParaRPr lang="en-US"/>
            </a:p>
          </p:txBody>
        </p:sp>
      </p:grpSp>
      <p:grpSp>
        <p:nvGrpSpPr>
          <p:cNvPr id="30731" name="Group 35"/>
          <p:cNvGrpSpPr>
            <a:grpSpLocks/>
          </p:cNvGrpSpPr>
          <p:nvPr/>
        </p:nvGrpSpPr>
        <p:grpSpPr bwMode="auto">
          <a:xfrm>
            <a:off x="5715000" y="1600200"/>
            <a:ext cx="838200" cy="2971800"/>
            <a:chOff x="2400" y="1968"/>
            <a:chExt cx="528" cy="1872"/>
          </a:xfrm>
        </p:grpSpPr>
        <p:sp>
          <p:nvSpPr>
            <p:cNvPr id="30761" name="Line 36"/>
            <p:cNvSpPr>
              <a:spLocks noChangeShapeType="1"/>
            </p:cNvSpPr>
            <p:nvPr/>
          </p:nvSpPr>
          <p:spPr bwMode="auto">
            <a:xfrm>
              <a:off x="2400" y="1968"/>
              <a:ext cx="192" cy="1872"/>
            </a:xfrm>
            <a:prstGeom prst="line">
              <a:avLst/>
            </a:prstGeom>
            <a:noFill/>
            <a:ln w="9525">
              <a:solidFill>
                <a:schemeClr val="tx1"/>
              </a:solidFill>
              <a:round/>
              <a:headEnd type="none" w="sm" len="sm"/>
              <a:tailEnd type="none" w="sm" len="sm"/>
            </a:ln>
          </p:spPr>
          <p:txBody>
            <a:bodyPr wrap="none" anchor="ctr"/>
            <a:lstStyle/>
            <a:p>
              <a:endParaRPr lang="en-US"/>
            </a:p>
          </p:txBody>
        </p:sp>
        <p:sp>
          <p:nvSpPr>
            <p:cNvPr id="30762" name="Line 37"/>
            <p:cNvSpPr>
              <a:spLocks noChangeShapeType="1"/>
            </p:cNvSpPr>
            <p:nvPr/>
          </p:nvSpPr>
          <p:spPr bwMode="auto">
            <a:xfrm flipH="1">
              <a:off x="2592" y="1968"/>
              <a:ext cx="336" cy="1872"/>
            </a:xfrm>
            <a:prstGeom prst="line">
              <a:avLst/>
            </a:prstGeom>
            <a:noFill/>
            <a:ln w="9525">
              <a:solidFill>
                <a:schemeClr val="tx1"/>
              </a:solidFill>
              <a:round/>
              <a:headEnd type="none" w="sm" len="sm"/>
              <a:tailEnd type="none" w="sm" len="sm"/>
            </a:ln>
          </p:spPr>
          <p:txBody>
            <a:bodyPr wrap="none" anchor="ctr"/>
            <a:lstStyle/>
            <a:p>
              <a:endParaRPr lang="en-US"/>
            </a:p>
          </p:txBody>
        </p:sp>
        <p:sp>
          <p:nvSpPr>
            <p:cNvPr id="30763" name="Line 38"/>
            <p:cNvSpPr>
              <a:spLocks noChangeShapeType="1"/>
            </p:cNvSpPr>
            <p:nvPr/>
          </p:nvSpPr>
          <p:spPr bwMode="auto">
            <a:xfrm>
              <a:off x="2400" y="2496"/>
              <a:ext cx="192" cy="1344"/>
            </a:xfrm>
            <a:prstGeom prst="line">
              <a:avLst/>
            </a:prstGeom>
            <a:noFill/>
            <a:ln w="9525">
              <a:solidFill>
                <a:schemeClr val="tx1"/>
              </a:solidFill>
              <a:round/>
              <a:headEnd type="none" w="sm" len="sm"/>
              <a:tailEnd type="none" w="sm" len="sm"/>
            </a:ln>
          </p:spPr>
          <p:txBody>
            <a:bodyPr wrap="none" anchor="ctr"/>
            <a:lstStyle/>
            <a:p>
              <a:endParaRPr lang="en-US"/>
            </a:p>
          </p:txBody>
        </p:sp>
        <p:sp>
          <p:nvSpPr>
            <p:cNvPr id="30764" name="Line 39"/>
            <p:cNvSpPr>
              <a:spLocks noChangeShapeType="1"/>
            </p:cNvSpPr>
            <p:nvPr/>
          </p:nvSpPr>
          <p:spPr bwMode="auto">
            <a:xfrm flipH="1">
              <a:off x="2592" y="2496"/>
              <a:ext cx="336" cy="1344"/>
            </a:xfrm>
            <a:prstGeom prst="line">
              <a:avLst/>
            </a:prstGeom>
            <a:noFill/>
            <a:ln w="9525">
              <a:solidFill>
                <a:schemeClr val="tx1"/>
              </a:solidFill>
              <a:round/>
              <a:headEnd type="none" w="sm" len="sm"/>
              <a:tailEnd type="none" w="sm" len="sm"/>
            </a:ln>
          </p:spPr>
          <p:txBody>
            <a:bodyPr wrap="none" anchor="ctr"/>
            <a:lstStyle/>
            <a:p>
              <a:endParaRPr lang="en-US"/>
            </a:p>
          </p:txBody>
        </p:sp>
      </p:grpSp>
      <p:grpSp>
        <p:nvGrpSpPr>
          <p:cNvPr id="30732" name="Group 40"/>
          <p:cNvGrpSpPr>
            <a:grpSpLocks/>
          </p:cNvGrpSpPr>
          <p:nvPr/>
        </p:nvGrpSpPr>
        <p:grpSpPr bwMode="auto">
          <a:xfrm>
            <a:off x="5715000" y="1600200"/>
            <a:ext cx="3733800" cy="2057400"/>
            <a:chOff x="2400" y="1968"/>
            <a:chExt cx="2352" cy="1296"/>
          </a:xfrm>
        </p:grpSpPr>
        <p:sp>
          <p:nvSpPr>
            <p:cNvPr id="30757" name="Line 41"/>
            <p:cNvSpPr>
              <a:spLocks noChangeShapeType="1"/>
            </p:cNvSpPr>
            <p:nvPr/>
          </p:nvSpPr>
          <p:spPr bwMode="auto">
            <a:xfrm>
              <a:off x="2400" y="1968"/>
              <a:ext cx="2352" cy="1296"/>
            </a:xfrm>
            <a:prstGeom prst="line">
              <a:avLst/>
            </a:prstGeom>
            <a:noFill/>
            <a:ln w="9525">
              <a:solidFill>
                <a:schemeClr val="tx1"/>
              </a:solidFill>
              <a:round/>
              <a:headEnd type="none" w="sm" len="sm"/>
              <a:tailEnd type="none" w="sm" len="sm"/>
            </a:ln>
          </p:spPr>
          <p:txBody>
            <a:bodyPr wrap="none" anchor="ctr"/>
            <a:lstStyle/>
            <a:p>
              <a:endParaRPr lang="en-US"/>
            </a:p>
          </p:txBody>
        </p:sp>
        <p:sp>
          <p:nvSpPr>
            <p:cNvPr id="30758" name="Line 42"/>
            <p:cNvSpPr>
              <a:spLocks noChangeShapeType="1"/>
            </p:cNvSpPr>
            <p:nvPr/>
          </p:nvSpPr>
          <p:spPr bwMode="auto">
            <a:xfrm>
              <a:off x="2928" y="1968"/>
              <a:ext cx="1824" cy="1296"/>
            </a:xfrm>
            <a:prstGeom prst="line">
              <a:avLst/>
            </a:prstGeom>
            <a:noFill/>
            <a:ln w="9525">
              <a:solidFill>
                <a:schemeClr val="tx1"/>
              </a:solidFill>
              <a:round/>
              <a:headEnd type="none" w="sm" len="sm"/>
              <a:tailEnd type="none" w="sm" len="sm"/>
            </a:ln>
          </p:spPr>
          <p:txBody>
            <a:bodyPr wrap="none" anchor="ctr"/>
            <a:lstStyle/>
            <a:p>
              <a:endParaRPr lang="en-US"/>
            </a:p>
          </p:txBody>
        </p:sp>
        <p:sp>
          <p:nvSpPr>
            <p:cNvPr id="30759" name="Line 43"/>
            <p:cNvSpPr>
              <a:spLocks noChangeShapeType="1"/>
            </p:cNvSpPr>
            <p:nvPr/>
          </p:nvSpPr>
          <p:spPr bwMode="auto">
            <a:xfrm>
              <a:off x="2400" y="2496"/>
              <a:ext cx="2352" cy="768"/>
            </a:xfrm>
            <a:prstGeom prst="line">
              <a:avLst/>
            </a:prstGeom>
            <a:noFill/>
            <a:ln w="9525">
              <a:solidFill>
                <a:schemeClr val="tx1"/>
              </a:solidFill>
              <a:round/>
              <a:headEnd type="none" w="sm" len="sm"/>
              <a:tailEnd type="none" w="sm" len="sm"/>
            </a:ln>
          </p:spPr>
          <p:txBody>
            <a:bodyPr wrap="none" anchor="ctr"/>
            <a:lstStyle/>
            <a:p>
              <a:endParaRPr lang="en-US"/>
            </a:p>
          </p:txBody>
        </p:sp>
        <p:sp>
          <p:nvSpPr>
            <p:cNvPr id="30760" name="Line 44"/>
            <p:cNvSpPr>
              <a:spLocks noChangeShapeType="1"/>
            </p:cNvSpPr>
            <p:nvPr/>
          </p:nvSpPr>
          <p:spPr bwMode="auto">
            <a:xfrm>
              <a:off x="2928" y="2496"/>
              <a:ext cx="1824" cy="768"/>
            </a:xfrm>
            <a:prstGeom prst="line">
              <a:avLst/>
            </a:prstGeom>
            <a:noFill/>
            <a:ln w="9525">
              <a:solidFill>
                <a:schemeClr val="tx1"/>
              </a:solidFill>
              <a:round/>
              <a:headEnd type="none" w="sm" len="sm"/>
              <a:tailEnd type="none" w="sm" len="sm"/>
            </a:ln>
          </p:spPr>
          <p:txBody>
            <a:bodyPr wrap="none" anchor="ctr"/>
            <a:lstStyle/>
            <a:p>
              <a:endParaRPr lang="en-US"/>
            </a:p>
          </p:txBody>
        </p:sp>
      </p:grpSp>
      <p:grpSp>
        <p:nvGrpSpPr>
          <p:cNvPr id="30733" name="Group 45"/>
          <p:cNvGrpSpPr>
            <a:grpSpLocks/>
          </p:cNvGrpSpPr>
          <p:nvPr/>
        </p:nvGrpSpPr>
        <p:grpSpPr bwMode="auto">
          <a:xfrm>
            <a:off x="2590800" y="1600200"/>
            <a:ext cx="3962400" cy="1905000"/>
            <a:chOff x="432" y="1968"/>
            <a:chExt cx="2496" cy="1200"/>
          </a:xfrm>
        </p:grpSpPr>
        <p:sp>
          <p:nvSpPr>
            <p:cNvPr id="30753" name="Line 46"/>
            <p:cNvSpPr>
              <a:spLocks noChangeShapeType="1"/>
            </p:cNvSpPr>
            <p:nvPr/>
          </p:nvSpPr>
          <p:spPr bwMode="auto">
            <a:xfrm flipH="1">
              <a:off x="432" y="1968"/>
              <a:ext cx="1968" cy="1200"/>
            </a:xfrm>
            <a:prstGeom prst="line">
              <a:avLst/>
            </a:prstGeom>
            <a:noFill/>
            <a:ln w="9525">
              <a:solidFill>
                <a:schemeClr val="tx1"/>
              </a:solidFill>
              <a:round/>
              <a:headEnd type="none" w="sm" len="sm"/>
              <a:tailEnd type="none" w="sm" len="sm"/>
            </a:ln>
          </p:spPr>
          <p:txBody>
            <a:bodyPr wrap="none" anchor="ctr"/>
            <a:lstStyle/>
            <a:p>
              <a:endParaRPr lang="en-US"/>
            </a:p>
          </p:txBody>
        </p:sp>
        <p:sp>
          <p:nvSpPr>
            <p:cNvPr id="30754" name="Line 47"/>
            <p:cNvSpPr>
              <a:spLocks noChangeShapeType="1"/>
            </p:cNvSpPr>
            <p:nvPr/>
          </p:nvSpPr>
          <p:spPr bwMode="auto">
            <a:xfrm flipH="1">
              <a:off x="432" y="1968"/>
              <a:ext cx="2496" cy="1200"/>
            </a:xfrm>
            <a:prstGeom prst="line">
              <a:avLst/>
            </a:prstGeom>
            <a:noFill/>
            <a:ln w="9525">
              <a:solidFill>
                <a:schemeClr val="tx1"/>
              </a:solidFill>
              <a:round/>
              <a:headEnd type="none" w="sm" len="sm"/>
              <a:tailEnd type="none" w="sm" len="sm"/>
            </a:ln>
          </p:spPr>
          <p:txBody>
            <a:bodyPr wrap="none" anchor="ctr"/>
            <a:lstStyle/>
            <a:p>
              <a:endParaRPr lang="en-US"/>
            </a:p>
          </p:txBody>
        </p:sp>
        <p:sp>
          <p:nvSpPr>
            <p:cNvPr id="30755" name="Line 48"/>
            <p:cNvSpPr>
              <a:spLocks noChangeShapeType="1"/>
            </p:cNvSpPr>
            <p:nvPr/>
          </p:nvSpPr>
          <p:spPr bwMode="auto">
            <a:xfrm flipH="1">
              <a:off x="432" y="2496"/>
              <a:ext cx="2496" cy="672"/>
            </a:xfrm>
            <a:prstGeom prst="line">
              <a:avLst/>
            </a:prstGeom>
            <a:noFill/>
            <a:ln w="9525">
              <a:solidFill>
                <a:schemeClr val="tx1"/>
              </a:solidFill>
              <a:round/>
              <a:headEnd type="none" w="sm" len="sm"/>
              <a:tailEnd type="none" w="sm" len="sm"/>
            </a:ln>
          </p:spPr>
          <p:txBody>
            <a:bodyPr wrap="none" anchor="ctr"/>
            <a:lstStyle/>
            <a:p>
              <a:endParaRPr lang="en-US"/>
            </a:p>
          </p:txBody>
        </p:sp>
        <p:sp>
          <p:nvSpPr>
            <p:cNvPr id="30756" name="Line 49"/>
            <p:cNvSpPr>
              <a:spLocks noChangeShapeType="1"/>
            </p:cNvSpPr>
            <p:nvPr/>
          </p:nvSpPr>
          <p:spPr bwMode="auto">
            <a:xfrm flipH="1">
              <a:off x="432" y="2496"/>
              <a:ext cx="1968" cy="672"/>
            </a:xfrm>
            <a:prstGeom prst="line">
              <a:avLst/>
            </a:prstGeom>
            <a:noFill/>
            <a:ln w="9525">
              <a:solidFill>
                <a:schemeClr val="tx1"/>
              </a:solidFill>
              <a:round/>
              <a:headEnd type="none" w="sm" len="sm"/>
              <a:tailEnd type="none" w="sm" len="sm"/>
            </a:ln>
          </p:spPr>
          <p:txBody>
            <a:bodyPr wrap="none" anchor="ctr"/>
            <a:lstStyle/>
            <a:p>
              <a:endParaRPr lang="en-US"/>
            </a:p>
          </p:txBody>
        </p:sp>
      </p:grpSp>
      <p:sp>
        <p:nvSpPr>
          <p:cNvPr id="30737" name="Text Box 54"/>
          <p:cNvSpPr txBox="1">
            <a:spLocks noChangeArrowheads="1"/>
          </p:cNvSpPr>
          <p:nvPr/>
        </p:nvSpPr>
        <p:spPr bwMode="auto">
          <a:xfrm>
            <a:off x="2895600" y="2209801"/>
            <a:ext cx="1524000" cy="366713"/>
          </a:xfrm>
          <a:prstGeom prst="rect">
            <a:avLst/>
          </a:prstGeom>
          <a:noFill/>
          <a:ln w="12700">
            <a:noFill/>
            <a:miter lim="800000"/>
            <a:headEnd type="none" w="sm" len="sm"/>
            <a:tailEnd type="none" w="sm" len="sm"/>
          </a:ln>
        </p:spPr>
        <p:txBody>
          <a:bodyPr>
            <a:spAutoFit/>
          </a:bodyPr>
          <a:lstStyle/>
          <a:p>
            <a:pPr eaLnBrk="1" hangingPunct="1">
              <a:spcBef>
                <a:spcPct val="50000"/>
              </a:spcBef>
            </a:pPr>
            <a:r>
              <a:rPr lang="en-US" sz="1800">
                <a:latin typeface="Times New Roman" pitchFamily="18" charset="0"/>
              </a:rPr>
              <a:t>input image</a:t>
            </a:r>
          </a:p>
        </p:txBody>
      </p:sp>
      <p:sp>
        <p:nvSpPr>
          <p:cNvPr id="30750" name="Rectangle 57"/>
          <p:cNvSpPr>
            <a:spLocks noChangeArrowheads="1"/>
          </p:cNvSpPr>
          <p:nvPr/>
        </p:nvSpPr>
        <p:spPr bwMode="auto">
          <a:xfrm>
            <a:off x="5638800" y="1295400"/>
            <a:ext cx="990600" cy="914400"/>
          </a:xfrm>
          <a:prstGeom prst="rect">
            <a:avLst/>
          </a:prstGeom>
          <a:solidFill>
            <a:srgbClr val="FF9900">
              <a:alpha val="50195"/>
            </a:srgbClr>
          </a:solidFill>
          <a:ln w="12700">
            <a:solidFill>
              <a:schemeClr val="tx1"/>
            </a:solidFill>
            <a:miter lim="800000"/>
            <a:headEnd type="none" w="sm" len="sm"/>
            <a:tailEnd type="none" w="sm" len="sm"/>
          </a:ln>
        </p:spPr>
        <p:txBody>
          <a:bodyPr wrap="none" anchor="ctr"/>
          <a:lstStyle/>
          <a:p>
            <a:endParaRPr lang="en-US"/>
          </a:p>
        </p:txBody>
      </p:sp>
      <p:sp>
        <p:nvSpPr>
          <p:cNvPr id="30747" name="Rectangle 61"/>
          <p:cNvSpPr>
            <a:spLocks noChangeArrowheads="1"/>
          </p:cNvSpPr>
          <p:nvPr/>
        </p:nvSpPr>
        <p:spPr bwMode="auto">
          <a:xfrm>
            <a:off x="5715000" y="1600200"/>
            <a:ext cx="838200" cy="838200"/>
          </a:xfrm>
          <a:prstGeom prst="rect">
            <a:avLst/>
          </a:prstGeom>
          <a:solidFill>
            <a:srgbClr val="FDE3BA">
              <a:alpha val="50195"/>
            </a:srgbClr>
          </a:solidFill>
          <a:ln w="12700">
            <a:solidFill>
              <a:schemeClr val="tx1"/>
            </a:solidFill>
            <a:miter lim="800000"/>
            <a:headEnd type="none" w="sm" len="sm"/>
            <a:tailEnd type="none" w="sm" len="sm"/>
          </a:ln>
        </p:spPr>
        <p:txBody>
          <a:bodyPr wrap="none" anchor="ctr"/>
          <a:lstStyle/>
          <a:p>
            <a:endParaRPr lang="en-US"/>
          </a:p>
        </p:txBody>
      </p:sp>
      <p:sp>
        <p:nvSpPr>
          <p:cNvPr id="30744" name="Rectangle 65"/>
          <p:cNvSpPr>
            <a:spLocks noChangeArrowheads="1"/>
          </p:cNvSpPr>
          <p:nvPr/>
        </p:nvSpPr>
        <p:spPr bwMode="auto">
          <a:xfrm>
            <a:off x="5670551" y="1447800"/>
            <a:ext cx="914400" cy="914400"/>
          </a:xfrm>
          <a:prstGeom prst="rect">
            <a:avLst/>
          </a:prstGeom>
          <a:solidFill>
            <a:srgbClr val="FFCC00">
              <a:alpha val="50195"/>
            </a:srgbClr>
          </a:solidFill>
          <a:ln w="12700">
            <a:solidFill>
              <a:schemeClr val="tx1"/>
            </a:solidFill>
            <a:miter lim="800000"/>
            <a:headEnd type="none" w="sm" len="sm"/>
            <a:tailEnd type="none" w="sm" len="sm"/>
          </a:ln>
        </p:spPr>
        <p:txBody>
          <a:bodyPr wrap="none" anchor="ctr"/>
          <a:lstStyle/>
          <a:p>
            <a:endParaRPr lang="en-US"/>
          </a:p>
        </p:txBody>
      </p:sp>
      <p:sp>
        <p:nvSpPr>
          <p:cNvPr id="30742" name="Rectangle 69"/>
          <p:cNvSpPr>
            <a:spLocks noChangeArrowheads="1"/>
          </p:cNvSpPr>
          <p:nvPr/>
        </p:nvSpPr>
        <p:spPr bwMode="auto">
          <a:xfrm>
            <a:off x="1828800" y="6415088"/>
            <a:ext cx="8610600" cy="366712"/>
          </a:xfrm>
          <a:prstGeom prst="rect">
            <a:avLst/>
          </a:prstGeom>
          <a:noFill/>
          <a:ln w="9525">
            <a:noFill/>
            <a:miter lim="800000"/>
            <a:headEnd/>
            <a:tailEnd/>
          </a:ln>
        </p:spPr>
        <p:txBody>
          <a:bodyPr anchor="ctr">
            <a:spAutoFit/>
          </a:bodyPr>
          <a:lstStyle/>
          <a:p>
            <a:pPr algn="ctr"/>
            <a:r>
              <a:rPr lang="en-US" sz="1800" dirty="0"/>
              <a:t>R. Collins, </a:t>
            </a:r>
            <a:r>
              <a:rPr lang="en-US" sz="1800" dirty="0">
                <a:hlinkClick r:id="rId3"/>
              </a:rPr>
              <a:t>A space-sweep approach to true multi-image matching</a:t>
            </a:r>
            <a:r>
              <a:rPr lang="en-US" sz="1800" dirty="0"/>
              <a:t>, CVPR  1996 </a:t>
            </a:r>
          </a:p>
        </p:txBody>
      </p:sp>
      <p:sp>
        <p:nvSpPr>
          <p:cNvPr id="30743" name="Text Box 70"/>
          <p:cNvSpPr txBox="1">
            <a:spLocks noChangeArrowheads="1"/>
          </p:cNvSpPr>
          <p:nvPr/>
        </p:nvSpPr>
        <p:spPr bwMode="auto">
          <a:xfrm>
            <a:off x="8077200" y="2286001"/>
            <a:ext cx="1524000" cy="366713"/>
          </a:xfrm>
          <a:prstGeom prst="rect">
            <a:avLst/>
          </a:prstGeom>
          <a:noFill/>
          <a:ln w="12700">
            <a:noFill/>
            <a:miter lim="800000"/>
            <a:headEnd type="none" w="sm" len="sm"/>
            <a:tailEnd type="none" w="sm" len="sm"/>
          </a:ln>
        </p:spPr>
        <p:txBody>
          <a:bodyPr>
            <a:spAutoFit/>
          </a:bodyPr>
          <a:lstStyle/>
          <a:p>
            <a:pPr eaLnBrk="1" hangingPunct="1">
              <a:spcBef>
                <a:spcPct val="50000"/>
              </a:spcBef>
            </a:pPr>
            <a:r>
              <a:rPr lang="en-US" sz="1800">
                <a:latin typeface="Times New Roman" pitchFamily="18" charset="0"/>
              </a:rPr>
              <a:t>input image</a:t>
            </a:r>
          </a:p>
        </p:txBody>
      </p:sp>
      <p:sp>
        <p:nvSpPr>
          <p:cNvPr id="67" name="Text Box 52"/>
          <p:cNvSpPr txBox="1">
            <a:spLocks noChangeArrowheads="1"/>
          </p:cNvSpPr>
          <p:nvPr/>
        </p:nvSpPr>
        <p:spPr bwMode="auto">
          <a:xfrm>
            <a:off x="6324600" y="3352800"/>
            <a:ext cx="1752600" cy="369332"/>
          </a:xfrm>
          <a:prstGeom prst="rect">
            <a:avLst/>
          </a:prstGeom>
          <a:noFill/>
          <a:ln w="12700">
            <a:noFill/>
            <a:miter lim="800000"/>
            <a:headEnd type="none" w="sm" len="sm"/>
            <a:tailEnd type="none" w="sm" len="sm"/>
          </a:ln>
        </p:spPr>
        <p:txBody>
          <a:bodyPr wrap="square">
            <a:spAutoFit/>
          </a:bodyPr>
          <a:lstStyle/>
          <a:p>
            <a:pPr eaLnBrk="1" hangingPunct="1">
              <a:spcBef>
                <a:spcPct val="50000"/>
              </a:spcBef>
            </a:pPr>
            <a:r>
              <a:rPr lang="en-US" sz="1800" dirty="0">
                <a:latin typeface="Times New Roman" pitchFamily="18" charset="0"/>
              </a:rPr>
              <a:t>reference camera</a:t>
            </a:r>
          </a:p>
        </p:txBody>
      </p:sp>
    </p:spTree>
    <p:extLst>
      <p:ext uri="{BB962C8B-B14F-4D97-AF65-F5344CB8AC3E}">
        <p14:creationId xmlns:p14="http://schemas.microsoft.com/office/powerpoint/2010/main" val="14287105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Oval 44">
            <a:extLst>
              <a:ext uri="{FF2B5EF4-FFF2-40B4-BE49-F238E27FC236}">
                <a16:creationId xmlns:a16="http://schemas.microsoft.com/office/drawing/2014/main" id="{C729ADF2-1FDB-CE43-BB93-068171823C52}"/>
              </a:ext>
            </a:extLst>
          </p:cNvPr>
          <p:cNvSpPr/>
          <p:nvPr/>
        </p:nvSpPr>
        <p:spPr bwMode="auto">
          <a:xfrm>
            <a:off x="4495800" y="1012075"/>
            <a:ext cx="3200400" cy="2422423"/>
          </a:xfrm>
          <a:prstGeom prst="ellipse">
            <a:avLst/>
          </a:prstGeom>
          <a:gradFill>
            <a:gsLst>
              <a:gs pos="0">
                <a:srgbClr val="FF0000"/>
              </a:gs>
              <a:gs pos="17000">
                <a:srgbClr val="FF9900"/>
              </a:gs>
              <a:gs pos="34000">
                <a:srgbClr val="FFFF00"/>
              </a:gs>
              <a:gs pos="49000">
                <a:srgbClr val="009900"/>
              </a:gs>
              <a:gs pos="83000">
                <a:schemeClr val="accent2"/>
              </a:gs>
              <a:gs pos="68000">
                <a:srgbClr val="0070C0"/>
              </a:gs>
              <a:gs pos="100000">
                <a:srgbClr val="FF40FF"/>
              </a:gs>
            </a:gsLst>
            <a:lin ang="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2" name="Title 1"/>
          <p:cNvSpPr>
            <a:spLocks noGrp="1"/>
          </p:cNvSpPr>
          <p:nvPr>
            <p:ph type="title"/>
          </p:nvPr>
        </p:nvSpPr>
        <p:spPr/>
        <p:txBody>
          <a:bodyPr/>
          <a:lstStyle/>
          <a:p>
            <a:r>
              <a:rPr lang="en-US" dirty="0"/>
              <a:t>Plane sweep stereo: Key idea</a:t>
            </a:r>
          </a:p>
        </p:txBody>
      </p:sp>
      <p:cxnSp>
        <p:nvCxnSpPr>
          <p:cNvPr id="5" name="Straight Connector 4"/>
          <p:cNvCxnSpPr>
            <a:cxnSpLocks/>
          </p:cNvCxnSpPr>
          <p:nvPr/>
        </p:nvCxnSpPr>
        <p:spPr bwMode="auto">
          <a:xfrm>
            <a:off x="2700902" y="4876800"/>
            <a:ext cx="1208784" cy="1093471"/>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8" name="Straight Connector 7"/>
          <p:cNvCxnSpPr>
            <a:cxnSpLocks/>
          </p:cNvCxnSpPr>
          <p:nvPr/>
        </p:nvCxnSpPr>
        <p:spPr bwMode="auto">
          <a:xfrm flipV="1">
            <a:off x="7756166" y="4714302"/>
            <a:ext cx="1083035" cy="1150865"/>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10" name="Straight Connector 9"/>
          <p:cNvCxnSpPr>
            <a:cxnSpLocks/>
          </p:cNvCxnSpPr>
          <p:nvPr/>
        </p:nvCxnSpPr>
        <p:spPr bwMode="auto">
          <a:xfrm flipV="1">
            <a:off x="3619499" y="3733799"/>
            <a:ext cx="4191001" cy="1"/>
          </a:xfrm>
          <a:prstGeom prst="straightConnector1">
            <a:avLst/>
          </a:prstGeom>
          <a:solidFill>
            <a:schemeClr val="accent1"/>
          </a:solidFill>
          <a:ln w="25400" cap="flat" cmpd="sng" algn="ctr">
            <a:solidFill>
              <a:schemeClr val="tx1"/>
            </a:solidFill>
            <a:prstDash val="solid"/>
            <a:round/>
            <a:headEnd type="none" w="med" len="med"/>
            <a:tailEnd type="none" w="med" len="med"/>
          </a:ln>
          <a:effectLst/>
        </p:spPr>
      </p:cxnSp>
      <p:sp>
        <p:nvSpPr>
          <p:cNvPr id="50" name="TextBox 49"/>
          <p:cNvSpPr txBox="1"/>
          <p:nvPr/>
        </p:nvSpPr>
        <p:spPr>
          <a:xfrm>
            <a:off x="1197410" y="6018201"/>
            <a:ext cx="1296749" cy="461665"/>
          </a:xfrm>
          <a:prstGeom prst="rect">
            <a:avLst/>
          </a:prstGeom>
          <a:noFill/>
        </p:spPr>
        <p:txBody>
          <a:bodyPr wrap="none" rtlCol="0">
            <a:spAutoFit/>
          </a:bodyPr>
          <a:lstStyle/>
          <a:p>
            <a:r>
              <a:rPr lang="en-US" dirty="0"/>
              <a:t>Image 1</a:t>
            </a:r>
          </a:p>
        </p:txBody>
      </p:sp>
      <p:sp>
        <p:nvSpPr>
          <p:cNvPr id="51" name="TextBox 50"/>
          <p:cNvSpPr txBox="1"/>
          <p:nvPr/>
        </p:nvSpPr>
        <p:spPr>
          <a:xfrm>
            <a:off x="9395337" y="6012391"/>
            <a:ext cx="1296749" cy="461665"/>
          </a:xfrm>
          <a:prstGeom prst="rect">
            <a:avLst/>
          </a:prstGeom>
          <a:noFill/>
        </p:spPr>
        <p:txBody>
          <a:bodyPr wrap="none" rtlCol="0">
            <a:spAutoFit/>
          </a:bodyPr>
          <a:lstStyle/>
          <a:p>
            <a:r>
              <a:rPr lang="en-US" dirty="0"/>
              <a:t>Image 2</a:t>
            </a:r>
          </a:p>
        </p:txBody>
      </p:sp>
      <p:sp>
        <p:nvSpPr>
          <p:cNvPr id="52" name="TextBox 51"/>
          <p:cNvSpPr txBox="1"/>
          <p:nvPr/>
        </p:nvSpPr>
        <p:spPr>
          <a:xfrm>
            <a:off x="8763000" y="2397376"/>
            <a:ext cx="1600200" cy="830997"/>
          </a:xfrm>
          <a:prstGeom prst="rect">
            <a:avLst/>
          </a:prstGeom>
          <a:noFill/>
        </p:spPr>
        <p:txBody>
          <a:bodyPr wrap="square" rtlCol="0">
            <a:spAutoFit/>
          </a:bodyPr>
          <a:lstStyle/>
          <a:p>
            <a:r>
              <a:rPr lang="en-US" dirty="0"/>
              <a:t>Sweeping plane</a:t>
            </a:r>
          </a:p>
        </p:txBody>
      </p:sp>
      <p:sp>
        <p:nvSpPr>
          <p:cNvPr id="53" name="TextBox 52"/>
          <p:cNvSpPr txBox="1"/>
          <p:nvPr/>
        </p:nvSpPr>
        <p:spPr>
          <a:xfrm>
            <a:off x="7369082" y="1111863"/>
            <a:ext cx="2171700" cy="461665"/>
          </a:xfrm>
          <a:prstGeom prst="rect">
            <a:avLst/>
          </a:prstGeom>
          <a:noFill/>
        </p:spPr>
        <p:txBody>
          <a:bodyPr wrap="square" rtlCol="0">
            <a:spAutoFit/>
          </a:bodyPr>
          <a:lstStyle/>
          <a:p>
            <a:r>
              <a:rPr lang="en-US" dirty="0"/>
              <a:t>Scene surface</a:t>
            </a:r>
          </a:p>
        </p:txBody>
      </p:sp>
      <p:sp>
        <p:nvSpPr>
          <p:cNvPr id="54" name="Oval 53"/>
          <p:cNvSpPr/>
          <p:nvPr/>
        </p:nvSpPr>
        <p:spPr bwMode="auto">
          <a:xfrm>
            <a:off x="2476500" y="6042752"/>
            <a:ext cx="152400" cy="152400"/>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55" name="Oval 54"/>
          <p:cNvSpPr/>
          <p:nvPr/>
        </p:nvSpPr>
        <p:spPr bwMode="auto">
          <a:xfrm>
            <a:off x="9155139" y="6112526"/>
            <a:ext cx="152400" cy="152400"/>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cxnSp>
        <p:nvCxnSpPr>
          <p:cNvPr id="42" name="Straight Connector 9">
            <a:extLst>
              <a:ext uri="{FF2B5EF4-FFF2-40B4-BE49-F238E27FC236}">
                <a16:creationId xmlns:a16="http://schemas.microsoft.com/office/drawing/2014/main" id="{8983BC26-2AEF-D94B-A350-7E0B5FB5C3D7}"/>
              </a:ext>
            </a:extLst>
          </p:cNvPr>
          <p:cNvCxnSpPr>
            <a:cxnSpLocks/>
          </p:cNvCxnSpPr>
          <p:nvPr/>
        </p:nvCxnSpPr>
        <p:spPr bwMode="auto">
          <a:xfrm>
            <a:off x="4681660" y="5991433"/>
            <a:ext cx="1981192" cy="1"/>
          </a:xfrm>
          <a:prstGeom prst="straightConnector1">
            <a:avLst/>
          </a:prstGeom>
          <a:solidFill>
            <a:schemeClr val="accent1"/>
          </a:solidFill>
          <a:ln w="25400" cap="flat" cmpd="sng" algn="ctr">
            <a:solidFill>
              <a:schemeClr val="tx1"/>
            </a:solidFill>
            <a:prstDash val="solid"/>
            <a:round/>
            <a:headEnd type="none" w="med" len="med"/>
            <a:tailEnd type="none" w="med" len="med"/>
          </a:ln>
          <a:effectLst/>
        </p:spPr>
      </p:cxnSp>
      <p:sp>
        <p:nvSpPr>
          <p:cNvPr id="43" name="Oval 42">
            <a:extLst>
              <a:ext uri="{FF2B5EF4-FFF2-40B4-BE49-F238E27FC236}">
                <a16:creationId xmlns:a16="http://schemas.microsoft.com/office/drawing/2014/main" id="{62C90F63-435E-E946-A23C-9ACBA10E2BBE}"/>
              </a:ext>
            </a:extLst>
          </p:cNvPr>
          <p:cNvSpPr/>
          <p:nvPr/>
        </p:nvSpPr>
        <p:spPr bwMode="auto">
          <a:xfrm>
            <a:off x="5638800" y="6629400"/>
            <a:ext cx="152400" cy="152400"/>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cxnSp>
        <p:nvCxnSpPr>
          <p:cNvPr id="48" name="Straight Connector 47">
            <a:extLst>
              <a:ext uri="{FF2B5EF4-FFF2-40B4-BE49-F238E27FC236}">
                <a16:creationId xmlns:a16="http://schemas.microsoft.com/office/drawing/2014/main" id="{9ADD3634-1F46-D04D-8F69-9D5084E468CC}"/>
              </a:ext>
            </a:extLst>
          </p:cNvPr>
          <p:cNvCxnSpPr>
            <a:cxnSpLocks/>
          </p:cNvCxnSpPr>
          <p:nvPr/>
        </p:nvCxnSpPr>
        <p:spPr bwMode="auto">
          <a:xfrm flipH="1" flipV="1">
            <a:off x="5105400" y="914400"/>
            <a:ext cx="609600" cy="5795794"/>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7" name="Straight Connector 9">
            <a:extLst>
              <a:ext uri="{FF2B5EF4-FFF2-40B4-BE49-F238E27FC236}">
                <a16:creationId xmlns:a16="http://schemas.microsoft.com/office/drawing/2014/main" id="{A494726B-9EE2-3C41-B1F6-2CE945239F31}"/>
              </a:ext>
            </a:extLst>
          </p:cNvPr>
          <p:cNvCxnSpPr>
            <a:cxnSpLocks/>
          </p:cNvCxnSpPr>
          <p:nvPr/>
        </p:nvCxnSpPr>
        <p:spPr bwMode="auto">
          <a:xfrm flipV="1">
            <a:off x="3619498" y="3281558"/>
            <a:ext cx="4191001" cy="1"/>
          </a:xfrm>
          <a:prstGeom prst="straightConnector1">
            <a:avLst/>
          </a:prstGeom>
          <a:solidFill>
            <a:schemeClr val="accent1"/>
          </a:solidFill>
          <a:ln w="25400" cap="flat" cmpd="sng" algn="ctr">
            <a:solidFill>
              <a:schemeClr val="tx1"/>
            </a:solidFill>
            <a:prstDash val="solid"/>
            <a:round/>
            <a:headEnd type="none" w="med" len="med"/>
            <a:tailEnd type="none" w="med" len="med"/>
          </a:ln>
          <a:effectLst/>
        </p:spPr>
      </p:cxnSp>
      <p:cxnSp>
        <p:nvCxnSpPr>
          <p:cNvPr id="58" name="Straight Connector 9">
            <a:extLst>
              <a:ext uri="{FF2B5EF4-FFF2-40B4-BE49-F238E27FC236}">
                <a16:creationId xmlns:a16="http://schemas.microsoft.com/office/drawing/2014/main" id="{FE66C13F-B4AF-9E4E-AEAD-41C180FF1A2B}"/>
              </a:ext>
            </a:extLst>
          </p:cNvPr>
          <p:cNvCxnSpPr>
            <a:cxnSpLocks/>
          </p:cNvCxnSpPr>
          <p:nvPr/>
        </p:nvCxnSpPr>
        <p:spPr bwMode="auto">
          <a:xfrm flipV="1">
            <a:off x="3619496" y="2812875"/>
            <a:ext cx="4191001" cy="1"/>
          </a:xfrm>
          <a:prstGeom prst="straightConnector1">
            <a:avLst/>
          </a:prstGeom>
          <a:solidFill>
            <a:schemeClr val="accent1"/>
          </a:solidFill>
          <a:ln w="25400" cap="flat" cmpd="sng" algn="ctr">
            <a:solidFill>
              <a:schemeClr val="tx1"/>
            </a:solidFill>
            <a:prstDash val="solid"/>
            <a:round/>
            <a:headEnd type="none" w="med" len="med"/>
            <a:tailEnd type="none" w="med" len="med"/>
          </a:ln>
          <a:effectLst/>
        </p:spPr>
      </p:cxnSp>
      <p:cxnSp>
        <p:nvCxnSpPr>
          <p:cNvPr id="59" name="Straight Connector 9">
            <a:extLst>
              <a:ext uri="{FF2B5EF4-FFF2-40B4-BE49-F238E27FC236}">
                <a16:creationId xmlns:a16="http://schemas.microsoft.com/office/drawing/2014/main" id="{A23B3A63-58E1-F84D-A970-346E2C1CEC38}"/>
              </a:ext>
            </a:extLst>
          </p:cNvPr>
          <p:cNvCxnSpPr>
            <a:cxnSpLocks/>
          </p:cNvCxnSpPr>
          <p:nvPr/>
        </p:nvCxnSpPr>
        <p:spPr bwMode="auto">
          <a:xfrm flipV="1">
            <a:off x="3619496" y="2344193"/>
            <a:ext cx="4191001" cy="1"/>
          </a:xfrm>
          <a:prstGeom prst="straightConnector1">
            <a:avLst/>
          </a:prstGeom>
          <a:solidFill>
            <a:schemeClr val="accent1"/>
          </a:solidFill>
          <a:ln w="25400" cap="flat" cmpd="sng" algn="ctr">
            <a:solidFill>
              <a:schemeClr val="tx1"/>
            </a:solidFill>
            <a:prstDash val="solid"/>
            <a:round/>
            <a:headEnd type="none" w="med" len="med"/>
            <a:tailEnd type="none" w="med" len="med"/>
          </a:ln>
          <a:effectLst/>
        </p:spPr>
      </p:cxnSp>
      <p:cxnSp>
        <p:nvCxnSpPr>
          <p:cNvPr id="60" name="Straight Connector 9">
            <a:extLst>
              <a:ext uri="{FF2B5EF4-FFF2-40B4-BE49-F238E27FC236}">
                <a16:creationId xmlns:a16="http://schemas.microsoft.com/office/drawing/2014/main" id="{16D3D87D-2FA9-204E-8345-68C0C4179B50}"/>
              </a:ext>
            </a:extLst>
          </p:cNvPr>
          <p:cNvCxnSpPr>
            <a:cxnSpLocks/>
          </p:cNvCxnSpPr>
          <p:nvPr/>
        </p:nvCxnSpPr>
        <p:spPr bwMode="auto">
          <a:xfrm flipV="1">
            <a:off x="3618413" y="1881242"/>
            <a:ext cx="4191001" cy="1"/>
          </a:xfrm>
          <a:prstGeom prst="straightConnector1">
            <a:avLst/>
          </a:prstGeom>
          <a:solidFill>
            <a:schemeClr val="accent1"/>
          </a:solidFill>
          <a:ln w="25400" cap="flat" cmpd="sng" algn="ctr">
            <a:solidFill>
              <a:schemeClr val="tx1"/>
            </a:solidFill>
            <a:prstDash val="solid"/>
            <a:round/>
            <a:headEnd type="none" w="med" len="med"/>
            <a:tailEnd type="none" w="med" len="med"/>
          </a:ln>
          <a:effectLst/>
        </p:spPr>
      </p:cxnSp>
      <p:sp>
        <p:nvSpPr>
          <p:cNvPr id="33" name="Oval 32"/>
          <p:cNvSpPr/>
          <p:nvPr/>
        </p:nvSpPr>
        <p:spPr bwMode="auto">
          <a:xfrm>
            <a:off x="5562600" y="5894071"/>
            <a:ext cx="152400" cy="152400"/>
          </a:xfrm>
          <a:prstGeom prst="ellipse">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0" name="Oval 39"/>
          <p:cNvSpPr/>
          <p:nvPr/>
        </p:nvSpPr>
        <p:spPr bwMode="auto">
          <a:xfrm>
            <a:off x="5334000" y="3657599"/>
            <a:ext cx="152400" cy="152400"/>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83" name="Oval 82">
            <a:extLst>
              <a:ext uri="{FF2B5EF4-FFF2-40B4-BE49-F238E27FC236}">
                <a16:creationId xmlns:a16="http://schemas.microsoft.com/office/drawing/2014/main" id="{A75BF19C-7970-8648-A601-BCA587A7B512}"/>
              </a:ext>
            </a:extLst>
          </p:cNvPr>
          <p:cNvSpPr/>
          <p:nvPr/>
        </p:nvSpPr>
        <p:spPr bwMode="auto">
          <a:xfrm>
            <a:off x="5296442" y="3218406"/>
            <a:ext cx="152400" cy="152400"/>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84" name="Oval 83">
            <a:extLst>
              <a:ext uri="{FF2B5EF4-FFF2-40B4-BE49-F238E27FC236}">
                <a16:creationId xmlns:a16="http://schemas.microsoft.com/office/drawing/2014/main" id="{912FC04E-EEA4-7045-8B2C-C7051247217D}"/>
              </a:ext>
            </a:extLst>
          </p:cNvPr>
          <p:cNvSpPr/>
          <p:nvPr/>
        </p:nvSpPr>
        <p:spPr bwMode="auto">
          <a:xfrm>
            <a:off x="5235482" y="2743200"/>
            <a:ext cx="152400" cy="152400"/>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85" name="Oval 84">
            <a:extLst>
              <a:ext uri="{FF2B5EF4-FFF2-40B4-BE49-F238E27FC236}">
                <a16:creationId xmlns:a16="http://schemas.microsoft.com/office/drawing/2014/main" id="{FE532CB1-5BEE-F949-A119-B94BA4841117}"/>
              </a:ext>
            </a:extLst>
          </p:cNvPr>
          <p:cNvSpPr/>
          <p:nvPr/>
        </p:nvSpPr>
        <p:spPr bwMode="auto">
          <a:xfrm>
            <a:off x="5181600" y="2260898"/>
            <a:ext cx="152400" cy="152400"/>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86" name="Oval 85">
            <a:extLst>
              <a:ext uri="{FF2B5EF4-FFF2-40B4-BE49-F238E27FC236}">
                <a16:creationId xmlns:a16="http://schemas.microsoft.com/office/drawing/2014/main" id="{F588D1FF-68F4-3E44-8831-707FA08F1715}"/>
              </a:ext>
            </a:extLst>
          </p:cNvPr>
          <p:cNvSpPr/>
          <p:nvPr/>
        </p:nvSpPr>
        <p:spPr bwMode="auto">
          <a:xfrm>
            <a:off x="5121182" y="1795399"/>
            <a:ext cx="152400" cy="152400"/>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87" name="TextBox 86">
            <a:extLst>
              <a:ext uri="{FF2B5EF4-FFF2-40B4-BE49-F238E27FC236}">
                <a16:creationId xmlns:a16="http://schemas.microsoft.com/office/drawing/2014/main" id="{0CC13CDC-2B69-A448-AE50-0B4876FA464D}"/>
              </a:ext>
            </a:extLst>
          </p:cNvPr>
          <p:cNvSpPr txBox="1"/>
          <p:nvPr/>
        </p:nvSpPr>
        <p:spPr>
          <a:xfrm>
            <a:off x="5904152" y="6398567"/>
            <a:ext cx="2531462" cy="461665"/>
          </a:xfrm>
          <a:prstGeom prst="rect">
            <a:avLst/>
          </a:prstGeom>
          <a:noFill/>
        </p:spPr>
        <p:txBody>
          <a:bodyPr wrap="none" rtlCol="0">
            <a:spAutoFit/>
          </a:bodyPr>
          <a:lstStyle/>
          <a:p>
            <a:r>
              <a:rPr lang="en-US" dirty="0"/>
              <a:t>Reference image</a:t>
            </a:r>
          </a:p>
        </p:txBody>
      </p:sp>
      <p:sp>
        <p:nvSpPr>
          <p:cNvPr id="3" name="Down Arrow 2">
            <a:extLst>
              <a:ext uri="{FF2B5EF4-FFF2-40B4-BE49-F238E27FC236}">
                <a16:creationId xmlns:a16="http://schemas.microsoft.com/office/drawing/2014/main" id="{32B509F4-11FD-AE40-8D01-EFC5CB121EC8}"/>
              </a:ext>
            </a:extLst>
          </p:cNvPr>
          <p:cNvSpPr/>
          <p:nvPr/>
        </p:nvSpPr>
        <p:spPr bwMode="auto">
          <a:xfrm flipV="1">
            <a:off x="8219914" y="2223286"/>
            <a:ext cx="381000" cy="1124609"/>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845693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Oval 44">
            <a:extLst>
              <a:ext uri="{FF2B5EF4-FFF2-40B4-BE49-F238E27FC236}">
                <a16:creationId xmlns:a16="http://schemas.microsoft.com/office/drawing/2014/main" id="{C729ADF2-1FDB-CE43-BB93-068171823C52}"/>
              </a:ext>
            </a:extLst>
          </p:cNvPr>
          <p:cNvSpPr/>
          <p:nvPr/>
        </p:nvSpPr>
        <p:spPr bwMode="auto">
          <a:xfrm>
            <a:off x="4495800" y="1012075"/>
            <a:ext cx="3200400" cy="2422423"/>
          </a:xfrm>
          <a:prstGeom prst="ellipse">
            <a:avLst/>
          </a:prstGeom>
          <a:gradFill>
            <a:gsLst>
              <a:gs pos="0">
                <a:srgbClr val="FF0000"/>
              </a:gs>
              <a:gs pos="17000">
                <a:srgbClr val="FF9900"/>
              </a:gs>
              <a:gs pos="34000">
                <a:srgbClr val="FFFF00"/>
              </a:gs>
              <a:gs pos="49000">
                <a:srgbClr val="009900"/>
              </a:gs>
              <a:gs pos="83000">
                <a:schemeClr val="accent2"/>
              </a:gs>
              <a:gs pos="68000">
                <a:srgbClr val="0070C0"/>
              </a:gs>
              <a:gs pos="100000">
                <a:srgbClr val="FF40FF"/>
              </a:gs>
            </a:gsLst>
            <a:lin ang="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2" name="Title 1"/>
          <p:cNvSpPr>
            <a:spLocks noGrp="1"/>
          </p:cNvSpPr>
          <p:nvPr>
            <p:ph type="title"/>
          </p:nvPr>
        </p:nvSpPr>
        <p:spPr/>
        <p:txBody>
          <a:bodyPr/>
          <a:lstStyle/>
          <a:p>
            <a:r>
              <a:rPr lang="en-US" dirty="0"/>
              <a:t>Plane sweep stereo: Key idea</a:t>
            </a:r>
          </a:p>
        </p:txBody>
      </p:sp>
      <p:cxnSp>
        <p:nvCxnSpPr>
          <p:cNvPr id="5" name="Straight Connector 4"/>
          <p:cNvCxnSpPr>
            <a:cxnSpLocks/>
          </p:cNvCxnSpPr>
          <p:nvPr/>
        </p:nvCxnSpPr>
        <p:spPr bwMode="auto">
          <a:xfrm>
            <a:off x="2700902" y="4876800"/>
            <a:ext cx="1208784" cy="1093471"/>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8" name="Straight Connector 7"/>
          <p:cNvCxnSpPr>
            <a:cxnSpLocks/>
          </p:cNvCxnSpPr>
          <p:nvPr/>
        </p:nvCxnSpPr>
        <p:spPr bwMode="auto">
          <a:xfrm flipV="1">
            <a:off x="7756166" y="4714302"/>
            <a:ext cx="1083035" cy="1150865"/>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10" name="Straight Connector 9"/>
          <p:cNvCxnSpPr>
            <a:cxnSpLocks/>
          </p:cNvCxnSpPr>
          <p:nvPr/>
        </p:nvCxnSpPr>
        <p:spPr bwMode="auto">
          <a:xfrm flipV="1">
            <a:off x="3619499" y="3733799"/>
            <a:ext cx="4191001" cy="1"/>
          </a:xfrm>
          <a:prstGeom prst="straightConnector1">
            <a:avLst/>
          </a:prstGeom>
          <a:solidFill>
            <a:schemeClr val="accent1"/>
          </a:solidFill>
          <a:ln w="25400" cap="flat" cmpd="sng" algn="ctr">
            <a:solidFill>
              <a:schemeClr val="tx1"/>
            </a:solidFill>
            <a:prstDash val="solid"/>
            <a:round/>
            <a:headEnd type="none" w="med" len="med"/>
            <a:tailEnd type="none" w="med" len="med"/>
          </a:ln>
          <a:effectLst/>
        </p:spPr>
      </p:cxnSp>
      <p:cxnSp>
        <p:nvCxnSpPr>
          <p:cNvPr id="23" name="Straight Connector 22"/>
          <p:cNvCxnSpPr>
            <a:cxnSpLocks/>
          </p:cNvCxnSpPr>
          <p:nvPr/>
        </p:nvCxnSpPr>
        <p:spPr bwMode="auto">
          <a:xfrm flipV="1">
            <a:off x="2558708" y="3379235"/>
            <a:ext cx="3232492" cy="2733292"/>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26" name="Straight Connector 25"/>
          <p:cNvCxnSpPr>
            <a:cxnSpLocks/>
            <a:stCxn id="41" idx="1"/>
            <a:endCxn id="55" idx="5"/>
          </p:cNvCxnSpPr>
          <p:nvPr/>
        </p:nvCxnSpPr>
        <p:spPr bwMode="auto">
          <a:xfrm>
            <a:off x="3641817" y="2571654"/>
            <a:ext cx="5643404" cy="3670954"/>
          </a:xfrm>
          <a:prstGeom prst="line">
            <a:avLst/>
          </a:prstGeom>
          <a:solidFill>
            <a:schemeClr val="accent1"/>
          </a:solidFill>
          <a:ln w="9525" cap="flat" cmpd="sng" algn="ctr">
            <a:solidFill>
              <a:schemeClr val="tx1"/>
            </a:solidFill>
            <a:prstDash val="dash"/>
            <a:round/>
            <a:headEnd type="none" w="med" len="med"/>
            <a:tailEnd type="none" w="med" len="med"/>
          </a:ln>
          <a:effectLst/>
        </p:spPr>
      </p:cxnSp>
      <p:sp>
        <p:nvSpPr>
          <p:cNvPr id="50" name="TextBox 49"/>
          <p:cNvSpPr txBox="1"/>
          <p:nvPr/>
        </p:nvSpPr>
        <p:spPr>
          <a:xfrm>
            <a:off x="1197410" y="6018201"/>
            <a:ext cx="1296749" cy="461665"/>
          </a:xfrm>
          <a:prstGeom prst="rect">
            <a:avLst/>
          </a:prstGeom>
          <a:noFill/>
        </p:spPr>
        <p:txBody>
          <a:bodyPr wrap="none" rtlCol="0">
            <a:spAutoFit/>
          </a:bodyPr>
          <a:lstStyle/>
          <a:p>
            <a:r>
              <a:rPr lang="en-US" dirty="0"/>
              <a:t>Image 1</a:t>
            </a:r>
          </a:p>
        </p:txBody>
      </p:sp>
      <p:sp>
        <p:nvSpPr>
          <p:cNvPr id="51" name="TextBox 50"/>
          <p:cNvSpPr txBox="1"/>
          <p:nvPr/>
        </p:nvSpPr>
        <p:spPr>
          <a:xfrm>
            <a:off x="9775877" y="5865167"/>
            <a:ext cx="1296749" cy="461665"/>
          </a:xfrm>
          <a:prstGeom prst="rect">
            <a:avLst/>
          </a:prstGeom>
          <a:noFill/>
        </p:spPr>
        <p:txBody>
          <a:bodyPr wrap="none" rtlCol="0">
            <a:spAutoFit/>
          </a:bodyPr>
          <a:lstStyle/>
          <a:p>
            <a:r>
              <a:rPr lang="en-US" dirty="0"/>
              <a:t>Image 2</a:t>
            </a:r>
          </a:p>
        </p:txBody>
      </p:sp>
      <p:sp>
        <p:nvSpPr>
          <p:cNvPr id="54" name="Oval 53"/>
          <p:cNvSpPr/>
          <p:nvPr/>
        </p:nvSpPr>
        <p:spPr bwMode="auto">
          <a:xfrm>
            <a:off x="2476500" y="6042752"/>
            <a:ext cx="152400" cy="152400"/>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55" name="Oval 54"/>
          <p:cNvSpPr/>
          <p:nvPr/>
        </p:nvSpPr>
        <p:spPr bwMode="auto">
          <a:xfrm>
            <a:off x="9155139" y="6112526"/>
            <a:ext cx="152400" cy="152400"/>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cxnSp>
        <p:nvCxnSpPr>
          <p:cNvPr id="42" name="Straight Connector 9">
            <a:extLst>
              <a:ext uri="{FF2B5EF4-FFF2-40B4-BE49-F238E27FC236}">
                <a16:creationId xmlns:a16="http://schemas.microsoft.com/office/drawing/2014/main" id="{8983BC26-2AEF-D94B-A350-7E0B5FB5C3D7}"/>
              </a:ext>
            </a:extLst>
          </p:cNvPr>
          <p:cNvCxnSpPr>
            <a:cxnSpLocks/>
          </p:cNvCxnSpPr>
          <p:nvPr/>
        </p:nvCxnSpPr>
        <p:spPr bwMode="auto">
          <a:xfrm>
            <a:off x="4681660" y="5991433"/>
            <a:ext cx="1981192" cy="1"/>
          </a:xfrm>
          <a:prstGeom prst="straightConnector1">
            <a:avLst/>
          </a:prstGeom>
          <a:solidFill>
            <a:schemeClr val="accent1"/>
          </a:solidFill>
          <a:ln w="25400" cap="flat" cmpd="sng" algn="ctr">
            <a:solidFill>
              <a:schemeClr val="tx1"/>
            </a:solidFill>
            <a:prstDash val="solid"/>
            <a:round/>
            <a:headEnd type="none" w="med" len="med"/>
            <a:tailEnd type="none" w="med" len="med"/>
          </a:ln>
          <a:effectLst/>
        </p:spPr>
      </p:cxnSp>
      <p:sp>
        <p:nvSpPr>
          <p:cNvPr id="43" name="Oval 42">
            <a:extLst>
              <a:ext uri="{FF2B5EF4-FFF2-40B4-BE49-F238E27FC236}">
                <a16:creationId xmlns:a16="http://schemas.microsoft.com/office/drawing/2014/main" id="{62C90F63-435E-E946-A23C-9ACBA10E2BBE}"/>
              </a:ext>
            </a:extLst>
          </p:cNvPr>
          <p:cNvSpPr/>
          <p:nvPr/>
        </p:nvSpPr>
        <p:spPr bwMode="auto">
          <a:xfrm>
            <a:off x="5638800" y="6629400"/>
            <a:ext cx="152400" cy="152400"/>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cxnSp>
        <p:nvCxnSpPr>
          <p:cNvPr id="48" name="Straight Connector 47">
            <a:extLst>
              <a:ext uri="{FF2B5EF4-FFF2-40B4-BE49-F238E27FC236}">
                <a16:creationId xmlns:a16="http://schemas.microsoft.com/office/drawing/2014/main" id="{9ADD3634-1F46-D04D-8F69-9D5084E468CC}"/>
              </a:ext>
            </a:extLst>
          </p:cNvPr>
          <p:cNvCxnSpPr>
            <a:cxnSpLocks/>
            <a:endCxn id="31" idx="0"/>
          </p:cNvCxnSpPr>
          <p:nvPr/>
        </p:nvCxnSpPr>
        <p:spPr bwMode="auto">
          <a:xfrm flipH="1" flipV="1">
            <a:off x="5334000" y="3181942"/>
            <a:ext cx="381000" cy="3528252"/>
          </a:xfrm>
          <a:prstGeom prst="line">
            <a:avLst/>
          </a:prstGeom>
          <a:solidFill>
            <a:schemeClr val="accent1"/>
          </a:solidFill>
          <a:ln w="9525" cap="flat" cmpd="sng" algn="ctr">
            <a:solidFill>
              <a:schemeClr val="tx1"/>
            </a:solidFill>
            <a:prstDash val="dash"/>
            <a:round/>
            <a:headEnd type="none" w="med" len="med"/>
            <a:tailEnd type="none" w="med" len="med"/>
          </a:ln>
          <a:effectLst/>
        </p:spPr>
      </p:cxnSp>
      <p:sp>
        <p:nvSpPr>
          <p:cNvPr id="30" name="Oval 29">
            <a:extLst>
              <a:ext uri="{FF2B5EF4-FFF2-40B4-BE49-F238E27FC236}">
                <a16:creationId xmlns:a16="http://schemas.microsoft.com/office/drawing/2014/main" id="{F1D6B4C7-170B-244D-82CF-203BA9F7A35A}"/>
              </a:ext>
            </a:extLst>
          </p:cNvPr>
          <p:cNvSpPr/>
          <p:nvPr/>
        </p:nvSpPr>
        <p:spPr bwMode="auto">
          <a:xfrm>
            <a:off x="5562600" y="5894071"/>
            <a:ext cx="152400" cy="152400"/>
          </a:xfrm>
          <a:prstGeom prst="ellipse">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1" name="Oval 30">
            <a:extLst>
              <a:ext uri="{FF2B5EF4-FFF2-40B4-BE49-F238E27FC236}">
                <a16:creationId xmlns:a16="http://schemas.microsoft.com/office/drawing/2014/main" id="{9B2A00D3-897D-874E-8167-F1012DF4AAA4}"/>
              </a:ext>
            </a:extLst>
          </p:cNvPr>
          <p:cNvSpPr/>
          <p:nvPr/>
        </p:nvSpPr>
        <p:spPr bwMode="auto">
          <a:xfrm>
            <a:off x="5257800" y="3181942"/>
            <a:ext cx="152400" cy="152400"/>
          </a:xfrm>
          <a:prstGeom prst="ellipse">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5" name="Oval 34">
            <a:extLst>
              <a:ext uri="{FF2B5EF4-FFF2-40B4-BE49-F238E27FC236}">
                <a16:creationId xmlns:a16="http://schemas.microsoft.com/office/drawing/2014/main" id="{17559C91-18DC-E543-80AA-57219EDFBAEF}"/>
              </a:ext>
            </a:extLst>
          </p:cNvPr>
          <p:cNvSpPr/>
          <p:nvPr/>
        </p:nvSpPr>
        <p:spPr bwMode="auto">
          <a:xfrm>
            <a:off x="5690097" y="3307629"/>
            <a:ext cx="152400" cy="152400"/>
          </a:xfrm>
          <a:prstGeom prst="ellipse">
            <a:avLst/>
          </a:prstGeom>
          <a:solidFill>
            <a:srgbClr val="92D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6" name="Oval 35">
            <a:extLst>
              <a:ext uri="{FF2B5EF4-FFF2-40B4-BE49-F238E27FC236}">
                <a16:creationId xmlns:a16="http://schemas.microsoft.com/office/drawing/2014/main" id="{6989350C-A250-144A-8B44-5A1A33022430}"/>
              </a:ext>
            </a:extLst>
          </p:cNvPr>
          <p:cNvSpPr/>
          <p:nvPr/>
        </p:nvSpPr>
        <p:spPr bwMode="auto">
          <a:xfrm>
            <a:off x="3269559" y="5347335"/>
            <a:ext cx="152400" cy="152400"/>
          </a:xfrm>
          <a:prstGeom prst="ellipse">
            <a:avLst/>
          </a:prstGeom>
          <a:solidFill>
            <a:srgbClr val="92D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1" name="Oval 40">
            <a:extLst>
              <a:ext uri="{FF2B5EF4-FFF2-40B4-BE49-F238E27FC236}">
                <a16:creationId xmlns:a16="http://schemas.microsoft.com/office/drawing/2014/main" id="{62827E0D-3C30-C143-B148-49D2B0B6C5A5}"/>
              </a:ext>
            </a:extLst>
          </p:cNvPr>
          <p:cNvSpPr/>
          <p:nvPr/>
        </p:nvSpPr>
        <p:spPr bwMode="auto">
          <a:xfrm>
            <a:off x="3619499" y="2549336"/>
            <a:ext cx="152400" cy="152400"/>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4" name="Oval 43">
            <a:extLst>
              <a:ext uri="{FF2B5EF4-FFF2-40B4-BE49-F238E27FC236}">
                <a16:creationId xmlns:a16="http://schemas.microsoft.com/office/drawing/2014/main" id="{78B551E8-A46E-3444-B408-629E922535C4}"/>
              </a:ext>
            </a:extLst>
          </p:cNvPr>
          <p:cNvSpPr/>
          <p:nvPr/>
        </p:nvSpPr>
        <p:spPr bwMode="auto">
          <a:xfrm>
            <a:off x="8001000" y="5421205"/>
            <a:ext cx="152400" cy="152400"/>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Tree>
    <p:extLst>
      <p:ext uri="{BB962C8B-B14F-4D97-AF65-F5344CB8AC3E}">
        <p14:creationId xmlns:p14="http://schemas.microsoft.com/office/powerpoint/2010/main" val="20442835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Oval 44">
            <a:extLst>
              <a:ext uri="{FF2B5EF4-FFF2-40B4-BE49-F238E27FC236}">
                <a16:creationId xmlns:a16="http://schemas.microsoft.com/office/drawing/2014/main" id="{C729ADF2-1FDB-CE43-BB93-068171823C52}"/>
              </a:ext>
            </a:extLst>
          </p:cNvPr>
          <p:cNvSpPr/>
          <p:nvPr/>
        </p:nvSpPr>
        <p:spPr bwMode="auto">
          <a:xfrm>
            <a:off x="4495800" y="1012075"/>
            <a:ext cx="3200400" cy="2422423"/>
          </a:xfrm>
          <a:prstGeom prst="ellipse">
            <a:avLst/>
          </a:prstGeom>
          <a:gradFill>
            <a:gsLst>
              <a:gs pos="0">
                <a:srgbClr val="FF0000"/>
              </a:gs>
              <a:gs pos="17000">
                <a:srgbClr val="FF9900"/>
              </a:gs>
              <a:gs pos="34000">
                <a:srgbClr val="FFFF00"/>
              </a:gs>
              <a:gs pos="49000">
                <a:srgbClr val="009900"/>
              </a:gs>
              <a:gs pos="83000">
                <a:schemeClr val="accent2"/>
              </a:gs>
              <a:gs pos="68000">
                <a:srgbClr val="0070C0"/>
              </a:gs>
              <a:gs pos="100000">
                <a:srgbClr val="FF40FF"/>
              </a:gs>
            </a:gsLst>
            <a:lin ang="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2" name="Title 1"/>
          <p:cNvSpPr>
            <a:spLocks noGrp="1"/>
          </p:cNvSpPr>
          <p:nvPr>
            <p:ph type="title"/>
          </p:nvPr>
        </p:nvSpPr>
        <p:spPr/>
        <p:txBody>
          <a:bodyPr/>
          <a:lstStyle/>
          <a:p>
            <a:r>
              <a:rPr lang="en-US" dirty="0"/>
              <a:t>Plane sweep stereo: Key idea</a:t>
            </a:r>
          </a:p>
        </p:txBody>
      </p:sp>
      <p:cxnSp>
        <p:nvCxnSpPr>
          <p:cNvPr id="5" name="Straight Connector 4"/>
          <p:cNvCxnSpPr>
            <a:cxnSpLocks/>
          </p:cNvCxnSpPr>
          <p:nvPr/>
        </p:nvCxnSpPr>
        <p:spPr bwMode="auto">
          <a:xfrm>
            <a:off x="2700902" y="4876800"/>
            <a:ext cx="1208784" cy="1093471"/>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8" name="Straight Connector 7"/>
          <p:cNvCxnSpPr>
            <a:cxnSpLocks/>
          </p:cNvCxnSpPr>
          <p:nvPr/>
        </p:nvCxnSpPr>
        <p:spPr bwMode="auto">
          <a:xfrm flipV="1">
            <a:off x="7756166" y="4714302"/>
            <a:ext cx="1083035" cy="1150865"/>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23" name="Straight Connector 22"/>
          <p:cNvCxnSpPr>
            <a:cxnSpLocks/>
          </p:cNvCxnSpPr>
          <p:nvPr/>
        </p:nvCxnSpPr>
        <p:spPr bwMode="auto">
          <a:xfrm flipV="1">
            <a:off x="2558708" y="3281558"/>
            <a:ext cx="2775292" cy="2830969"/>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26" name="Straight Connector 25"/>
          <p:cNvCxnSpPr>
            <a:cxnSpLocks/>
            <a:endCxn id="55" idx="5"/>
          </p:cNvCxnSpPr>
          <p:nvPr/>
        </p:nvCxnSpPr>
        <p:spPr bwMode="auto">
          <a:xfrm>
            <a:off x="5334000" y="3281558"/>
            <a:ext cx="3951221" cy="2961050"/>
          </a:xfrm>
          <a:prstGeom prst="line">
            <a:avLst/>
          </a:prstGeom>
          <a:solidFill>
            <a:schemeClr val="accent1"/>
          </a:solidFill>
          <a:ln w="9525" cap="flat" cmpd="sng" algn="ctr">
            <a:solidFill>
              <a:schemeClr val="tx1"/>
            </a:solidFill>
            <a:prstDash val="dash"/>
            <a:round/>
            <a:headEnd type="none" w="med" len="med"/>
            <a:tailEnd type="none" w="med" len="med"/>
          </a:ln>
          <a:effectLst/>
        </p:spPr>
      </p:cxnSp>
      <p:sp>
        <p:nvSpPr>
          <p:cNvPr id="50" name="TextBox 49"/>
          <p:cNvSpPr txBox="1"/>
          <p:nvPr/>
        </p:nvSpPr>
        <p:spPr>
          <a:xfrm>
            <a:off x="1197410" y="6018201"/>
            <a:ext cx="1296749" cy="461665"/>
          </a:xfrm>
          <a:prstGeom prst="rect">
            <a:avLst/>
          </a:prstGeom>
          <a:noFill/>
        </p:spPr>
        <p:txBody>
          <a:bodyPr wrap="none" rtlCol="0">
            <a:spAutoFit/>
          </a:bodyPr>
          <a:lstStyle/>
          <a:p>
            <a:r>
              <a:rPr lang="en-US" dirty="0"/>
              <a:t>Image 1</a:t>
            </a:r>
          </a:p>
        </p:txBody>
      </p:sp>
      <p:sp>
        <p:nvSpPr>
          <p:cNvPr id="51" name="TextBox 50"/>
          <p:cNvSpPr txBox="1"/>
          <p:nvPr/>
        </p:nvSpPr>
        <p:spPr>
          <a:xfrm>
            <a:off x="9775877" y="5865167"/>
            <a:ext cx="1296749" cy="461665"/>
          </a:xfrm>
          <a:prstGeom prst="rect">
            <a:avLst/>
          </a:prstGeom>
          <a:noFill/>
        </p:spPr>
        <p:txBody>
          <a:bodyPr wrap="none" rtlCol="0">
            <a:spAutoFit/>
          </a:bodyPr>
          <a:lstStyle/>
          <a:p>
            <a:r>
              <a:rPr lang="en-US" dirty="0"/>
              <a:t>Image 2</a:t>
            </a:r>
          </a:p>
        </p:txBody>
      </p:sp>
      <p:sp>
        <p:nvSpPr>
          <p:cNvPr id="54" name="Oval 53"/>
          <p:cNvSpPr/>
          <p:nvPr/>
        </p:nvSpPr>
        <p:spPr bwMode="auto">
          <a:xfrm>
            <a:off x="2476500" y="6042752"/>
            <a:ext cx="152400" cy="152400"/>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55" name="Oval 54"/>
          <p:cNvSpPr/>
          <p:nvPr/>
        </p:nvSpPr>
        <p:spPr bwMode="auto">
          <a:xfrm>
            <a:off x="9155139" y="6112526"/>
            <a:ext cx="152400" cy="152400"/>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cxnSp>
        <p:nvCxnSpPr>
          <p:cNvPr id="42" name="Straight Connector 9">
            <a:extLst>
              <a:ext uri="{FF2B5EF4-FFF2-40B4-BE49-F238E27FC236}">
                <a16:creationId xmlns:a16="http://schemas.microsoft.com/office/drawing/2014/main" id="{8983BC26-2AEF-D94B-A350-7E0B5FB5C3D7}"/>
              </a:ext>
            </a:extLst>
          </p:cNvPr>
          <p:cNvCxnSpPr>
            <a:cxnSpLocks/>
          </p:cNvCxnSpPr>
          <p:nvPr/>
        </p:nvCxnSpPr>
        <p:spPr bwMode="auto">
          <a:xfrm>
            <a:off x="4681660" y="5991433"/>
            <a:ext cx="1981192" cy="1"/>
          </a:xfrm>
          <a:prstGeom prst="straightConnector1">
            <a:avLst/>
          </a:prstGeom>
          <a:solidFill>
            <a:schemeClr val="accent1"/>
          </a:solidFill>
          <a:ln w="25400" cap="flat" cmpd="sng" algn="ctr">
            <a:solidFill>
              <a:schemeClr val="tx1"/>
            </a:solidFill>
            <a:prstDash val="solid"/>
            <a:round/>
            <a:headEnd type="none" w="med" len="med"/>
            <a:tailEnd type="none" w="med" len="med"/>
          </a:ln>
          <a:effectLst/>
        </p:spPr>
      </p:cxnSp>
      <p:sp>
        <p:nvSpPr>
          <p:cNvPr id="43" name="Oval 42">
            <a:extLst>
              <a:ext uri="{FF2B5EF4-FFF2-40B4-BE49-F238E27FC236}">
                <a16:creationId xmlns:a16="http://schemas.microsoft.com/office/drawing/2014/main" id="{62C90F63-435E-E946-A23C-9ACBA10E2BBE}"/>
              </a:ext>
            </a:extLst>
          </p:cNvPr>
          <p:cNvSpPr/>
          <p:nvPr/>
        </p:nvSpPr>
        <p:spPr bwMode="auto">
          <a:xfrm>
            <a:off x="5638800" y="6629400"/>
            <a:ext cx="152400" cy="152400"/>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cxnSp>
        <p:nvCxnSpPr>
          <p:cNvPr id="48" name="Straight Connector 47">
            <a:extLst>
              <a:ext uri="{FF2B5EF4-FFF2-40B4-BE49-F238E27FC236}">
                <a16:creationId xmlns:a16="http://schemas.microsoft.com/office/drawing/2014/main" id="{9ADD3634-1F46-D04D-8F69-9D5084E468CC}"/>
              </a:ext>
            </a:extLst>
          </p:cNvPr>
          <p:cNvCxnSpPr>
            <a:cxnSpLocks/>
            <a:endCxn id="35" idx="0"/>
          </p:cNvCxnSpPr>
          <p:nvPr/>
        </p:nvCxnSpPr>
        <p:spPr bwMode="auto">
          <a:xfrm flipH="1" flipV="1">
            <a:off x="5334000" y="3181942"/>
            <a:ext cx="381000" cy="3528252"/>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57" name="Straight Connector 9">
            <a:extLst>
              <a:ext uri="{FF2B5EF4-FFF2-40B4-BE49-F238E27FC236}">
                <a16:creationId xmlns:a16="http://schemas.microsoft.com/office/drawing/2014/main" id="{A494726B-9EE2-3C41-B1F6-2CE945239F31}"/>
              </a:ext>
            </a:extLst>
          </p:cNvPr>
          <p:cNvCxnSpPr>
            <a:cxnSpLocks/>
          </p:cNvCxnSpPr>
          <p:nvPr/>
        </p:nvCxnSpPr>
        <p:spPr bwMode="auto">
          <a:xfrm flipV="1">
            <a:off x="3619498" y="3281558"/>
            <a:ext cx="4191001" cy="1"/>
          </a:xfrm>
          <a:prstGeom prst="straightConnector1">
            <a:avLst/>
          </a:prstGeom>
          <a:solidFill>
            <a:schemeClr val="accent1"/>
          </a:solidFill>
          <a:ln w="25400" cap="flat" cmpd="sng" algn="ctr">
            <a:solidFill>
              <a:schemeClr val="tx1"/>
            </a:solidFill>
            <a:prstDash val="solid"/>
            <a:round/>
            <a:headEnd type="none" w="med" len="med"/>
            <a:tailEnd type="none" w="med" len="med"/>
          </a:ln>
          <a:effectLst/>
        </p:spPr>
      </p:cxnSp>
      <p:sp>
        <p:nvSpPr>
          <p:cNvPr id="35" name="Oval 34">
            <a:extLst>
              <a:ext uri="{FF2B5EF4-FFF2-40B4-BE49-F238E27FC236}">
                <a16:creationId xmlns:a16="http://schemas.microsoft.com/office/drawing/2014/main" id="{CEF93EE8-3A3B-594B-8652-B0612667BF01}"/>
              </a:ext>
            </a:extLst>
          </p:cNvPr>
          <p:cNvSpPr/>
          <p:nvPr/>
        </p:nvSpPr>
        <p:spPr bwMode="auto">
          <a:xfrm>
            <a:off x="5257800" y="3181942"/>
            <a:ext cx="152400" cy="152400"/>
          </a:xfrm>
          <a:prstGeom prst="ellipse">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4" name="Oval 43">
            <a:extLst>
              <a:ext uri="{FF2B5EF4-FFF2-40B4-BE49-F238E27FC236}">
                <a16:creationId xmlns:a16="http://schemas.microsoft.com/office/drawing/2014/main" id="{F9C45862-0AC6-F845-815D-A81A97BAE1DE}"/>
              </a:ext>
            </a:extLst>
          </p:cNvPr>
          <p:cNvSpPr/>
          <p:nvPr/>
        </p:nvSpPr>
        <p:spPr bwMode="auto">
          <a:xfrm>
            <a:off x="5562600" y="5894071"/>
            <a:ext cx="152400" cy="152400"/>
          </a:xfrm>
          <a:prstGeom prst="ellipse">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6" name="Oval 45">
            <a:extLst>
              <a:ext uri="{FF2B5EF4-FFF2-40B4-BE49-F238E27FC236}">
                <a16:creationId xmlns:a16="http://schemas.microsoft.com/office/drawing/2014/main" id="{F66B362D-8DE1-7242-8DAA-244553708622}"/>
              </a:ext>
            </a:extLst>
          </p:cNvPr>
          <p:cNvSpPr/>
          <p:nvPr/>
        </p:nvSpPr>
        <p:spPr bwMode="auto">
          <a:xfrm>
            <a:off x="3200400" y="5289734"/>
            <a:ext cx="152400" cy="152400"/>
          </a:xfrm>
          <a:prstGeom prst="ellipse">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7" name="Oval 46">
            <a:extLst>
              <a:ext uri="{FF2B5EF4-FFF2-40B4-BE49-F238E27FC236}">
                <a16:creationId xmlns:a16="http://schemas.microsoft.com/office/drawing/2014/main" id="{E8198FCF-23EE-0E4E-86C5-59B5F6C6AAAE}"/>
              </a:ext>
            </a:extLst>
          </p:cNvPr>
          <p:cNvSpPr/>
          <p:nvPr/>
        </p:nvSpPr>
        <p:spPr bwMode="auto">
          <a:xfrm>
            <a:off x="8100686" y="5347335"/>
            <a:ext cx="152400" cy="152400"/>
          </a:xfrm>
          <a:prstGeom prst="ellipse">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Tree>
    <p:extLst>
      <p:ext uri="{BB962C8B-B14F-4D97-AF65-F5344CB8AC3E}">
        <p14:creationId xmlns:p14="http://schemas.microsoft.com/office/powerpoint/2010/main" val="7666655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Oval 44">
            <a:extLst>
              <a:ext uri="{FF2B5EF4-FFF2-40B4-BE49-F238E27FC236}">
                <a16:creationId xmlns:a16="http://schemas.microsoft.com/office/drawing/2014/main" id="{C729ADF2-1FDB-CE43-BB93-068171823C52}"/>
              </a:ext>
            </a:extLst>
          </p:cNvPr>
          <p:cNvSpPr/>
          <p:nvPr/>
        </p:nvSpPr>
        <p:spPr bwMode="auto">
          <a:xfrm>
            <a:off x="4495800" y="1012075"/>
            <a:ext cx="3200400" cy="2422423"/>
          </a:xfrm>
          <a:prstGeom prst="ellipse">
            <a:avLst/>
          </a:prstGeom>
          <a:gradFill>
            <a:gsLst>
              <a:gs pos="0">
                <a:srgbClr val="FF0000"/>
              </a:gs>
              <a:gs pos="17000">
                <a:srgbClr val="FF9900"/>
              </a:gs>
              <a:gs pos="34000">
                <a:srgbClr val="FFFF00"/>
              </a:gs>
              <a:gs pos="49000">
                <a:srgbClr val="009900"/>
              </a:gs>
              <a:gs pos="83000">
                <a:schemeClr val="accent2"/>
              </a:gs>
              <a:gs pos="68000">
                <a:srgbClr val="0070C0"/>
              </a:gs>
              <a:gs pos="100000">
                <a:srgbClr val="FF40FF"/>
              </a:gs>
            </a:gsLst>
            <a:lin ang="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2" name="Title 1"/>
          <p:cNvSpPr>
            <a:spLocks noGrp="1"/>
          </p:cNvSpPr>
          <p:nvPr>
            <p:ph type="title"/>
          </p:nvPr>
        </p:nvSpPr>
        <p:spPr/>
        <p:txBody>
          <a:bodyPr/>
          <a:lstStyle/>
          <a:p>
            <a:r>
              <a:rPr lang="en-US" dirty="0"/>
              <a:t>Plane sweep stereo: Key idea</a:t>
            </a:r>
          </a:p>
        </p:txBody>
      </p:sp>
      <p:cxnSp>
        <p:nvCxnSpPr>
          <p:cNvPr id="5" name="Straight Connector 4"/>
          <p:cNvCxnSpPr>
            <a:cxnSpLocks/>
          </p:cNvCxnSpPr>
          <p:nvPr/>
        </p:nvCxnSpPr>
        <p:spPr bwMode="auto">
          <a:xfrm>
            <a:off x="2700902" y="4876800"/>
            <a:ext cx="1208784" cy="1093471"/>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8" name="Straight Connector 7"/>
          <p:cNvCxnSpPr>
            <a:cxnSpLocks/>
          </p:cNvCxnSpPr>
          <p:nvPr/>
        </p:nvCxnSpPr>
        <p:spPr bwMode="auto">
          <a:xfrm flipV="1">
            <a:off x="7756166" y="4714302"/>
            <a:ext cx="1083035" cy="1150865"/>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23" name="Straight Connector 22"/>
          <p:cNvCxnSpPr>
            <a:cxnSpLocks/>
          </p:cNvCxnSpPr>
          <p:nvPr/>
        </p:nvCxnSpPr>
        <p:spPr bwMode="auto">
          <a:xfrm flipV="1">
            <a:off x="2558708" y="2812875"/>
            <a:ext cx="2775292" cy="3299653"/>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26" name="Straight Connector 25"/>
          <p:cNvCxnSpPr>
            <a:cxnSpLocks/>
            <a:endCxn id="55" idx="5"/>
          </p:cNvCxnSpPr>
          <p:nvPr/>
        </p:nvCxnSpPr>
        <p:spPr bwMode="auto">
          <a:xfrm>
            <a:off x="5334000" y="2812875"/>
            <a:ext cx="3951221" cy="3429733"/>
          </a:xfrm>
          <a:prstGeom prst="line">
            <a:avLst/>
          </a:prstGeom>
          <a:solidFill>
            <a:schemeClr val="accent1"/>
          </a:solidFill>
          <a:ln w="9525" cap="flat" cmpd="sng" algn="ctr">
            <a:solidFill>
              <a:schemeClr val="tx1"/>
            </a:solidFill>
            <a:prstDash val="dash"/>
            <a:round/>
            <a:headEnd type="none" w="med" len="med"/>
            <a:tailEnd type="none" w="med" len="med"/>
          </a:ln>
          <a:effectLst/>
        </p:spPr>
      </p:cxnSp>
      <p:sp>
        <p:nvSpPr>
          <p:cNvPr id="50" name="TextBox 49"/>
          <p:cNvSpPr txBox="1"/>
          <p:nvPr/>
        </p:nvSpPr>
        <p:spPr>
          <a:xfrm>
            <a:off x="1197410" y="6018201"/>
            <a:ext cx="1296749" cy="461665"/>
          </a:xfrm>
          <a:prstGeom prst="rect">
            <a:avLst/>
          </a:prstGeom>
          <a:noFill/>
        </p:spPr>
        <p:txBody>
          <a:bodyPr wrap="none" rtlCol="0">
            <a:spAutoFit/>
          </a:bodyPr>
          <a:lstStyle/>
          <a:p>
            <a:r>
              <a:rPr lang="en-US" dirty="0"/>
              <a:t>Image 1</a:t>
            </a:r>
          </a:p>
        </p:txBody>
      </p:sp>
      <p:sp>
        <p:nvSpPr>
          <p:cNvPr id="51" name="TextBox 50"/>
          <p:cNvSpPr txBox="1"/>
          <p:nvPr/>
        </p:nvSpPr>
        <p:spPr>
          <a:xfrm>
            <a:off x="9775877" y="5865167"/>
            <a:ext cx="1296749" cy="461665"/>
          </a:xfrm>
          <a:prstGeom prst="rect">
            <a:avLst/>
          </a:prstGeom>
          <a:noFill/>
        </p:spPr>
        <p:txBody>
          <a:bodyPr wrap="none" rtlCol="0">
            <a:spAutoFit/>
          </a:bodyPr>
          <a:lstStyle/>
          <a:p>
            <a:r>
              <a:rPr lang="en-US" dirty="0"/>
              <a:t>Image 2</a:t>
            </a:r>
          </a:p>
        </p:txBody>
      </p:sp>
      <p:sp>
        <p:nvSpPr>
          <p:cNvPr id="54" name="Oval 53"/>
          <p:cNvSpPr/>
          <p:nvPr/>
        </p:nvSpPr>
        <p:spPr bwMode="auto">
          <a:xfrm>
            <a:off x="2476500" y="6042752"/>
            <a:ext cx="152400" cy="152400"/>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55" name="Oval 54"/>
          <p:cNvSpPr/>
          <p:nvPr/>
        </p:nvSpPr>
        <p:spPr bwMode="auto">
          <a:xfrm>
            <a:off x="9155139" y="6112526"/>
            <a:ext cx="152400" cy="152400"/>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cxnSp>
        <p:nvCxnSpPr>
          <p:cNvPr id="42" name="Straight Connector 9">
            <a:extLst>
              <a:ext uri="{FF2B5EF4-FFF2-40B4-BE49-F238E27FC236}">
                <a16:creationId xmlns:a16="http://schemas.microsoft.com/office/drawing/2014/main" id="{8983BC26-2AEF-D94B-A350-7E0B5FB5C3D7}"/>
              </a:ext>
            </a:extLst>
          </p:cNvPr>
          <p:cNvCxnSpPr>
            <a:cxnSpLocks/>
          </p:cNvCxnSpPr>
          <p:nvPr/>
        </p:nvCxnSpPr>
        <p:spPr bwMode="auto">
          <a:xfrm>
            <a:off x="4681660" y="5991433"/>
            <a:ext cx="1981192" cy="1"/>
          </a:xfrm>
          <a:prstGeom prst="straightConnector1">
            <a:avLst/>
          </a:prstGeom>
          <a:solidFill>
            <a:schemeClr val="accent1"/>
          </a:solidFill>
          <a:ln w="25400" cap="flat" cmpd="sng" algn="ctr">
            <a:solidFill>
              <a:schemeClr val="tx1"/>
            </a:solidFill>
            <a:prstDash val="solid"/>
            <a:round/>
            <a:headEnd type="none" w="med" len="med"/>
            <a:tailEnd type="none" w="med" len="med"/>
          </a:ln>
          <a:effectLst/>
        </p:spPr>
      </p:cxnSp>
      <p:sp>
        <p:nvSpPr>
          <p:cNvPr id="43" name="Oval 42">
            <a:extLst>
              <a:ext uri="{FF2B5EF4-FFF2-40B4-BE49-F238E27FC236}">
                <a16:creationId xmlns:a16="http://schemas.microsoft.com/office/drawing/2014/main" id="{62C90F63-435E-E946-A23C-9ACBA10E2BBE}"/>
              </a:ext>
            </a:extLst>
          </p:cNvPr>
          <p:cNvSpPr/>
          <p:nvPr/>
        </p:nvSpPr>
        <p:spPr bwMode="auto">
          <a:xfrm>
            <a:off x="5638800" y="6629400"/>
            <a:ext cx="152400" cy="152400"/>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cxnSp>
        <p:nvCxnSpPr>
          <p:cNvPr id="48" name="Straight Connector 47">
            <a:extLst>
              <a:ext uri="{FF2B5EF4-FFF2-40B4-BE49-F238E27FC236}">
                <a16:creationId xmlns:a16="http://schemas.microsoft.com/office/drawing/2014/main" id="{9ADD3634-1F46-D04D-8F69-9D5084E468CC}"/>
              </a:ext>
            </a:extLst>
          </p:cNvPr>
          <p:cNvCxnSpPr>
            <a:cxnSpLocks/>
          </p:cNvCxnSpPr>
          <p:nvPr/>
        </p:nvCxnSpPr>
        <p:spPr bwMode="auto">
          <a:xfrm flipH="1" flipV="1">
            <a:off x="5334000" y="2812875"/>
            <a:ext cx="381000" cy="3897319"/>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58" name="Straight Connector 9">
            <a:extLst>
              <a:ext uri="{FF2B5EF4-FFF2-40B4-BE49-F238E27FC236}">
                <a16:creationId xmlns:a16="http://schemas.microsoft.com/office/drawing/2014/main" id="{FE66C13F-B4AF-9E4E-AEAD-41C180FF1A2B}"/>
              </a:ext>
            </a:extLst>
          </p:cNvPr>
          <p:cNvCxnSpPr>
            <a:cxnSpLocks/>
          </p:cNvCxnSpPr>
          <p:nvPr/>
        </p:nvCxnSpPr>
        <p:spPr bwMode="auto">
          <a:xfrm flipV="1">
            <a:off x="3619496" y="2812875"/>
            <a:ext cx="4191001" cy="1"/>
          </a:xfrm>
          <a:prstGeom prst="straightConnector1">
            <a:avLst/>
          </a:prstGeom>
          <a:solidFill>
            <a:schemeClr val="accent1"/>
          </a:solidFill>
          <a:ln w="25400" cap="flat" cmpd="sng" algn="ctr">
            <a:solidFill>
              <a:schemeClr val="tx1"/>
            </a:solidFill>
            <a:prstDash val="solid"/>
            <a:round/>
            <a:headEnd type="none" w="med" len="med"/>
            <a:tailEnd type="none" w="med" len="med"/>
          </a:ln>
          <a:effectLst/>
        </p:spPr>
      </p:cxnSp>
      <p:sp>
        <p:nvSpPr>
          <p:cNvPr id="35" name="Oval 34">
            <a:extLst>
              <a:ext uri="{FF2B5EF4-FFF2-40B4-BE49-F238E27FC236}">
                <a16:creationId xmlns:a16="http://schemas.microsoft.com/office/drawing/2014/main" id="{17C4BBFD-70D4-F94F-9060-67D283999637}"/>
              </a:ext>
            </a:extLst>
          </p:cNvPr>
          <p:cNvSpPr/>
          <p:nvPr/>
        </p:nvSpPr>
        <p:spPr bwMode="auto">
          <a:xfrm>
            <a:off x="5295900" y="3235490"/>
            <a:ext cx="152400" cy="152400"/>
          </a:xfrm>
          <a:prstGeom prst="ellipse">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6" name="Oval 35">
            <a:extLst>
              <a:ext uri="{FF2B5EF4-FFF2-40B4-BE49-F238E27FC236}">
                <a16:creationId xmlns:a16="http://schemas.microsoft.com/office/drawing/2014/main" id="{7507B16F-4791-AA45-9F01-3B39EC55CB20}"/>
              </a:ext>
            </a:extLst>
          </p:cNvPr>
          <p:cNvSpPr/>
          <p:nvPr/>
        </p:nvSpPr>
        <p:spPr bwMode="auto">
          <a:xfrm>
            <a:off x="5562600" y="5894071"/>
            <a:ext cx="152400" cy="152400"/>
          </a:xfrm>
          <a:prstGeom prst="ellipse">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1" name="Oval 40">
            <a:extLst>
              <a:ext uri="{FF2B5EF4-FFF2-40B4-BE49-F238E27FC236}">
                <a16:creationId xmlns:a16="http://schemas.microsoft.com/office/drawing/2014/main" id="{5BE52825-A6E9-E646-A65A-17C0BF88E1FF}"/>
              </a:ext>
            </a:extLst>
          </p:cNvPr>
          <p:cNvSpPr/>
          <p:nvPr/>
        </p:nvSpPr>
        <p:spPr bwMode="auto">
          <a:xfrm>
            <a:off x="3140434" y="5256686"/>
            <a:ext cx="152400" cy="152400"/>
          </a:xfrm>
          <a:prstGeom prst="ellipse">
            <a:avLst/>
          </a:prstGeom>
          <a:solidFill>
            <a:srgbClr val="FF93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4" name="Oval 43">
            <a:extLst>
              <a:ext uri="{FF2B5EF4-FFF2-40B4-BE49-F238E27FC236}">
                <a16:creationId xmlns:a16="http://schemas.microsoft.com/office/drawing/2014/main" id="{E8BDBF73-14B8-1447-B23C-374010551D05}"/>
              </a:ext>
            </a:extLst>
          </p:cNvPr>
          <p:cNvSpPr/>
          <p:nvPr/>
        </p:nvSpPr>
        <p:spPr bwMode="auto">
          <a:xfrm>
            <a:off x="8173841" y="5271135"/>
            <a:ext cx="152400" cy="152400"/>
          </a:xfrm>
          <a:prstGeom prst="ellipse">
            <a:avLst/>
          </a:prstGeom>
          <a:solidFill>
            <a:srgbClr val="33CC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6" name="Oval 45">
            <a:extLst>
              <a:ext uri="{FF2B5EF4-FFF2-40B4-BE49-F238E27FC236}">
                <a16:creationId xmlns:a16="http://schemas.microsoft.com/office/drawing/2014/main" id="{F4380DDB-1DA6-9C46-BB9F-EC8A1EF2A073}"/>
              </a:ext>
            </a:extLst>
          </p:cNvPr>
          <p:cNvSpPr/>
          <p:nvPr/>
        </p:nvSpPr>
        <p:spPr bwMode="auto">
          <a:xfrm>
            <a:off x="4984639" y="3083090"/>
            <a:ext cx="152400" cy="152400"/>
          </a:xfrm>
          <a:prstGeom prst="ellipse">
            <a:avLst/>
          </a:prstGeom>
          <a:solidFill>
            <a:srgbClr val="FF93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7" name="Oval 46">
            <a:extLst>
              <a:ext uri="{FF2B5EF4-FFF2-40B4-BE49-F238E27FC236}">
                <a16:creationId xmlns:a16="http://schemas.microsoft.com/office/drawing/2014/main" id="{3C9FCBEE-7BA0-134A-9F3F-20182D4681D1}"/>
              </a:ext>
            </a:extLst>
          </p:cNvPr>
          <p:cNvSpPr/>
          <p:nvPr/>
        </p:nvSpPr>
        <p:spPr bwMode="auto">
          <a:xfrm>
            <a:off x="5943600" y="3331485"/>
            <a:ext cx="152400" cy="152400"/>
          </a:xfrm>
          <a:prstGeom prst="ellipse">
            <a:avLst/>
          </a:prstGeom>
          <a:solidFill>
            <a:srgbClr val="33CC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Tree>
    <p:extLst>
      <p:ext uri="{BB962C8B-B14F-4D97-AF65-F5344CB8AC3E}">
        <p14:creationId xmlns:p14="http://schemas.microsoft.com/office/powerpoint/2010/main" val="39904328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Oval 44">
            <a:extLst>
              <a:ext uri="{FF2B5EF4-FFF2-40B4-BE49-F238E27FC236}">
                <a16:creationId xmlns:a16="http://schemas.microsoft.com/office/drawing/2014/main" id="{C729ADF2-1FDB-CE43-BB93-068171823C52}"/>
              </a:ext>
            </a:extLst>
          </p:cNvPr>
          <p:cNvSpPr/>
          <p:nvPr/>
        </p:nvSpPr>
        <p:spPr bwMode="auto">
          <a:xfrm>
            <a:off x="4495800" y="1012075"/>
            <a:ext cx="3200400" cy="2422423"/>
          </a:xfrm>
          <a:prstGeom prst="ellipse">
            <a:avLst/>
          </a:prstGeom>
          <a:gradFill>
            <a:gsLst>
              <a:gs pos="0">
                <a:srgbClr val="FF0000"/>
              </a:gs>
              <a:gs pos="17000">
                <a:srgbClr val="FF9900"/>
              </a:gs>
              <a:gs pos="34000">
                <a:srgbClr val="FFFF00"/>
              </a:gs>
              <a:gs pos="49000">
                <a:srgbClr val="009900"/>
              </a:gs>
              <a:gs pos="83000">
                <a:schemeClr val="accent2"/>
              </a:gs>
              <a:gs pos="68000">
                <a:srgbClr val="0070C0"/>
              </a:gs>
              <a:gs pos="100000">
                <a:srgbClr val="FF40FF"/>
              </a:gs>
            </a:gsLst>
            <a:lin ang="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2" name="Title 1"/>
          <p:cNvSpPr>
            <a:spLocks noGrp="1"/>
          </p:cNvSpPr>
          <p:nvPr>
            <p:ph type="title"/>
          </p:nvPr>
        </p:nvSpPr>
        <p:spPr/>
        <p:txBody>
          <a:bodyPr/>
          <a:lstStyle/>
          <a:p>
            <a:r>
              <a:rPr lang="en-US" dirty="0"/>
              <a:t>Plane sweep stereo: Key idea</a:t>
            </a:r>
          </a:p>
        </p:txBody>
      </p:sp>
      <p:cxnSp>
        <p:nvCxnSpPr>
          <p:cNvPr id="5" name="Straight Connector 4"/>
          <p:cNvCxnSpPr>
            <a:cxnSpLocks/>
          </p:cNvCxnSpPr>
          <p:nvPr/>
        </p:nvCxnSpPr>
        <p:spPr bwMode="auto">
          <a:xfrm>
            <a:off x="2700902" y="4876800"/>
            <a:ext cx="1208784" cy="1093471"/>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8" name="Straight Connector 7"/>
          <p:cNvCxnSpPr>
            <a:cxnSpLocks/>
          </p:cNvCxnSpPr>
          <p:nvPr/>
        </p:nvCxnSpPr>
        <p:spPr bwMode="auto">
          <a:xfrm flipV="1">
            <a:off x="7756166" y="4714302"/>
            <a:ext cx="1083035" cy="1150865"/>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23" name="Straight Connector 22"/>
          <p:cNvCxnSpPr>
            <a:cxnSpLocks/>
          </p:cNvCxnSpPr>
          <p:nvPr/>
        </p:nvCxnSpPr>
        <p:spPr bwMode="auto">
          <a:xfrm flipV="1">
            <a:off x="2558708" y="2344193"/>
            <a:ext cx="2699092" cy="3768336"/>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26" name="Straight Connector 25"/>
          <p:cNvCxnSpPr>
            <a:cxnSpLocks/>
            <a:endCxn id="55" idx="5"/>
          </p:cNvCxnSpPr>
          <p:nvPr/>
        </p:nvCxnSpPr>
        <p:spPr bwMode="auto">
          <a:xfrm>
            <a:off x="5257800" y="2344193"/>
            <a:ext cx="4027421" cy="3898415"/>
          </a:xfrm>
          <a:prstGeom prst="line">
            <a:avLst/>
          </a:prstGeom>
          <a:solidFill>
            <a:schemeClr val="accent1"/>
          </a:solidFill>
          <a:ln w="9525" cap="flat" cmpd="sng" algn="ctr">
            <a:solidFill>
              <a:schemeClr val="tx1"/>
            </a:solidFill>
            <a:prstDash val="dash"/>
            <a:round/>
            <a:headEnd type="none" w="med" len="med"/>
            <a:tailEnd type="none" w="med" len="med"/>
          </a:ln>
          <a:effectLst/>
        </p:spPr>
      </p:cxnSp>
      <p:sp>
        <p:nvSpPr>
          <p:cNvPr id="50" name="TextBox 49"/>
          <p:cNvSpPr txBox="1"/>
          <p:nvPr/>
        </p:nvSpPr>
        <p:spPr>
          <a:xfrm>
            <a:off x="1197410" y="6018201"/>
            <a:ext cx="1296749" cy="461665"/>
          </a:xfrm>
          <a:prstGeom prst="rect">
            <a:avLst/>
          </a:prstGeom>
          <a:noFill/>
        </p:spPr>
        <p:txBody>
          <a:bodyPr wrap="none" rtlCol="0">
            <a:spAutoFit/>
          </a:bodyPr>
          <a:lstStyle/>
          <a:p>
            <a:r>
              <a:rPr lang="en-US" dirty="0"/>
              <a:t>Image 1</a:t>
            </a:r>
          </a:p>
        </p:txBody>
      </p:sp>
      <p:sp>
        <p:nvSpPr>
          <p:cNvPr id="51" name="TextBox 50"/>
          <p:cNvSpPr txBox="1"/>
          <p:nvPr/>
        </p:nvSpPr>
        <p:spPr>
          <a:xfrm>
            <a:off x="9775877" y="5865167"/>
            <a:ext cx="1296749" cy="461665"/>
          </a:xfrm>
          <a:prstGeom prst="rect">
            <a:avLst/>
          </a:prstGeom>
          <a:noFill/>
        </p:spPr>
        <p:txBody>
          <a:bodyPr wrap="none" rtlCol="0">
            <a:spAutoFit/>
          </a:bodyPr>
          <a:lstStyle/>
          <a:p>
            <a:r>
              <a:rPr lang="en-US" dirty="0"/>
              <a:t>Image 2</a:t>
            </a:r>
          </a:p>
        </p:txBody>
      </p:sp>
      <p:sp>
        <p:nvSpPr>
          <p:cNvPr id="54" name="Oval 53"/>
          <p:cNvSpPr/>
          <p:nvPr/>
        </p:nvSpPr>
        <p:spPr bwMode="auto">
          <a:xfrm>
            <a:off x="2476500" y="6042752"/>
            <a:ext cx="152400" cy="152400"/>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55" name="Oval 54"/>
          <p:cNvSpPr/>
          <p:nvPr/>
        </p:nvSpPr>
        <p:spPr bwMode="auto">
          <a:xfrm>
            <a:off x="9155139" y="6112526"/>
            <a:ext cx="152400" cy="152400"/>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cxnSp>
        <p:nvCxnSpPr>
          <p:cNvPr id="42" name="Straight Connector 9">
            <a:extLst>
              <a:ext uri="{FF2B5EF4-FFF2-40B4-BE49-F238E27FC236}">
                <a16:creationId xmlns:a16="http://schemas.microsoft.com/office/drawing/2014/main" id="{8983BC26-2AEF-D94B-A350-7E0B5FB5C3D7}"/>
              </a:ext>
            </a:extLst>
          </p:cNvPr>
          <p:cNvCxnSpPr>
            <a:cxnSpLocks/>
          </p:cNvCxnSpPr>
          <p:nvPr/>
        </p:nvCxnSpPr>
        <p:spPr bwMode="auto">
          <a:xfrm>
            <a:off x="4681660" y="5991433"/>
            <a:ext cx="1981192" cy="1"/>
          </a:xfrm>
          <a:prstGeom prst="straightConnector1">
            <a:avLst/>
          </a:prstGeom>
          <a:solidFill>
            <a:schemeClr val="accent1"/>
          </a:solidFill>
          <a:ln w="25400" cap="flat" cmpd="sng" algn="ctr">
            <a:solidFill>
              <a:schemeClr val="tx1"/>
            </a:solidFill>
            <a:prstDash val="solid"/>
            <a:round/>
            <a:headEnd type="none" w="med" len="med"/>
            <a:tailEnd type="none" w="med" len="med"/>
          </a:ln>
          <a:effectLst/>
        </p:spPr>
      </p:cxnSp>
      <p:sp>
        <p:nvSpPr>
          <p:cNvPr id="43" name="Oval 42">
            <a:extLst>
              <a:ext uri="{FF2B5EF4-FFF2-40B4-BE49-F238E27FC236}">
                <a16:creationId xmlns:a16="http://schemas.microsoft.com/office/drawing/2014/main" id="{62C90F63-435E-E946-A23C-9ACBA10E2BBE}"/>
              </a:ext>
            </a:extLst>
          </p:cNvPr>
          <p:cNvSpPr/>
          <p:nvPr/>
        </p:nvSpPr>
        <p:spPr bwMode="auto">
          <a:xfrm>
            <a:off x="5638800" y="6629400"/>
            <a:ext cx="152400" cy="152400"/>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cxnSp>
        <p:nvCxnSpPr>
          <p:cNvPr id="48" name="Straight Connector 47">
            <a:extLst>
              <a:ext uri="{FF2B5EF4-FFF2-40B4-BE49-F238E27FC236}">
                <a16:creationId xmlns:a16="http://schemas.microsoft.com/office/drawing/2014/main" id="{9ADD3634-1F46-D04D-8F69-9D5084E468CC}"/>
              </a:ext>
            </a:extLst>
          </p:cNvPr>
          <p:cNvCxnSpPr>
            <a:cxnSpLocks/>
          </p:cNvCxnSpPr>
          <p:nvPr/>
        </p:nvCxnSpPr>
        <p:spPr bwMode="auto">
          <a:xfrm flipH="1" flipV="1">
            <a:off x="5257800" y="2344193"/>
            <a:ext cx="457200" cy="4366001"/>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59" name="Straight Connector 9">
            <a:extLst>
              <a:ext uri="{FF2B5EF4-FFF2-40B4-BE49-F238E27FC236}">
                <a16:creationId xmlns:a16="http://schemas.microsoft.com/office/drawing/2014/main" id="{A23B3A63-58E1-F84D-A970-346E2C1CEC38}"/>
              </a:ext>
            </a:extLst>
          </p:cNvPr>
          <p:cNvCxnSpPr>
            <a:cxnSpLocks/>
          </p:cNvCxnSpPr>
          <p:nvPr/>
        </p:nvCxnSpPr>
        <p:spPr bwMode="auto">
          <a:xfrm flipV="1">
            <a:off x="3619496" y="2344193"/>
            <a:ext cx="4191001" cy="1"/>
          </a:xfrm>
          <a:prstGeom prst="straightConnector1">
            <a:avLst/>
          </a:prstGeom>
          <a:solidFill>
            <a:schemeClr val="accent1"/>
          </a:solidFill>
          <a:ln w="25400" cap="flat" cmpd="sng" algn="ctr">
            <a:solidFill>
              <a:schemeClr val="tx1"/>
            </a:solidFill>
            <a:prstDash val="solid"/>
            <a:round/>
            <a:headEnd type="none" w="med" len="med"/>
            <a:tailEnd type="none" w="med" len="med"/>
          </a:ln>
          <a:effectLst/>
        </p:spPr>
      </p:cxnSp>
      <p:sp>
        <p:nvSpPr>
          <p:cNvPr id="35" name="Oval 34">
            <a:extLst>
              <a:ext uri="{FF2B5EF4-FFF2-40B4-BE49-F238E27FC236}">
                <a16:creationId xmlns:a16="http://schemas.microsoft.com/office/drawing/2014/main" id="{292835DD-6601-D24A-BBEF-2BB2D0246012}"/>
              </a:ext>
            </a:extLst>
          </p:cNvPr>
          <p:cNvSpPr/>
          <p:nvPr/>
        </p:nvSpPr>
        <p:spPr bwMode="auto">
          <a:xfrm>
            <a:off x="5295900" y="3235490"/>
            <a:ext cx="152400" cy="152400"/>
          </a:xfrm>
          <a:prstGeom prst="ellipse">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6" name="Oval 35">
            <a:extLst>
              <a:ext uri="{FF2B5EF4-FFF2-40B4-BE49-F238E27FC236}">
                <a16:creationId xmlns:a16="http://schemas.microsoft.com/office/drawing/2014/main" id="{2A0D3853-3E14-094E-97A5-EBECCEE5AE96}"/>
              </a:ext>
            </a:extLst>
          </p:cNvPr>
          <p:cNvSpPr/>
          <p:nvPr/>
        </p:nvSpPr>
        <p:spPr bwMode="auto">
          <a:xfrm>
            <a:off x="5562600" y="5894071"/>
            <a:ext cx="152400" cy="152400"/>
          </a:xfrm>
          <a:prstGeom prst="ellipse">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1" name="Oval 40">
            <a:extLst>
              <a:ext uri="{FF2B5EF4-FFF2-40B4-BE49-F238E27FC236}">
                <a16:creationId xmlns:a16="http://schemas.microsoft.com/office/drawing/2014/main" id="{94DB69DC-1DEC-BB48-B03D-AAD25FF8B2DB}"/>
              </a:ext>
            </a:extLst>
          </p:cNvPr>
          <p:cNvSpPr/>
          <p:nvPr/>
        </p:nvSpPr>
        <p:spPr bwMode="auto">
          <a:xfrm>
            <a:off x="3111776" y="5213534"/>
            <a:ext cx="152400" cy="152400"/>
          </a:xfrm>
          <a:prstGeom prst="ellipse">
            <a:avLst/>
          </a:prstGeom>
          <a:solidFill>
            <a:srgbClr val="FF6D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4" name="Oval 43">
            <a:extLst>
              <a:ext uri="{FF2B5EF4-FFF2-40B4-BE49-F238E27FC236}">
                <a16:creationId xmlns:a16="http://schemas.microsoft.com/office/drawing/2014/main" id="{E7E94030-9557-0142-9AEF-914910A66DEF}"/>
              </a:ext>
            </a:extLst>
          </p:cNvPr>
          <p:cNvSpPr/>
          <p:nvPr/>
        </p:nvSpPr>
        <p:spPr bwMode="auto">
          <a:xfrm>
            <a:off x="8250041" y="5212338"/>
            <a:ext cx="152400" cy="152400"/>
          </a:xfrm>
          <a:prstGeom prst="ellipse">
            <a:avLst/>
          </a:prstGeom>
          <a:solidFill>
            <a:srgbClr val="00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6" name="Oval 45">
            <a:extLst>
              <a:ext uri="{FF2B5EF4-FFF2-40B4-BE49-F238E27FC236}">
                <a16:creationId xmlns:a16="http://schemas.microsoft.com/office/drawing/2014/main" id="{F7029C23-C5F1-2042-A2EB-0BFA59668A62}"/>
              </a:ext>
            </a:extLst>
          </p:cNvPr>
          <p:cNvSpPr/>
          <p:nvPr/>
        </p:nvSpPr>
        <p:spPr bwMode="auto">
          <a:xfrm>
            <a:off x="4743448" y="2828358"/>
            <a:ext cx="152400" cy="152400"/>
          </a:xfrm>
          <a:prstGeom prst="ellipse">
            <a:avLst/>
          </a:prstGeom>
          <a:solidFill>
            <a:srgbClr val="FF6D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7" name="Oval 46">
            <a:extLst>
              <a:ext uri="{FF2B5EF4-FFF2-40B4-BE49-F238E27FC236}">
                <a16:creationId xmlns:a16="http://schemas.microsoft.com/office/drawing/2014/main" id="{8613FB92-C31E-624E-BA59-B059EE6746BA}"/>
              </a:ext>
            </a:extLst>
          </p:cNvPr>
          <p:cNvSpPr/>
          <p:nvPr/>
        </p:nvSpPr>
        <p:spPr bwMode="auto">
          <a:xfrm>
            <a:off x="6324600" y="3331485"/>
            <a:ext cx="152400" cy="152400"/>
          </a:xfrm>
          <a:prstGeom prst="ellipse">
            <a:avLst/>
          </a:prstGeom>
          <a:solidFill>
            <a:srgbClr val="00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Tree>
    <p:extLst>
      <p:ext uri="{BB962C8B-B14F-4D97-AF65-F5344CB8AC3E}">
        <p14:creationId xmlns:p14="http://schemas.microsoft.com/office/powerpoint/2010/main" val="23084017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858000" y="3810001"/>
            <a:ext cx="3581400" cy="1988871"/>
          </a:xfrm>
          <a:prstGeom prst="rect">
            <a:avLst/>
          </a:prstGeom>
        </p:spPr>
      </p:pic>
      <p:sp>
        <p:nvSpPr>
          <p:cNvPr id="25602" name="Rectangle 2"/>
          <p:cNvSpPr>
            <a:spLocks noGrp="1" noChangeArrowheads="1"/>
          </p:cNvSpPr>
          <p:nvPr>
            <p:ph type="title"/>
          </p:nvPr>
        </p:nvSpPr>
        <p:spPr/>
        <p:txBody>
          <a:bodyPr/>
          <a:lstStyle/>
          <a:p>
            <a:r>
              <a:rPr lang="en-US" dirty="0"/>
              <a:t>Multi-view stereo</a:t>
            </a:r>
          </a:p>
        </p:txBody>
      </p:sp>
      <p:sp>
        <p:nvSpPr>
          <p:cNvPr id="714755" name="Rectangle 3"/>
          <p:cNvSpPr>
            <a:spLocks noGrp="1" noChangeArrowheads="1"/>
          </p:cNvSpPr>
          <p:nvPr>
            <p:ph idx="1"/>
          </p:nvPr>
        </p:nvSpPr>
        <p:spPr/>
        <p:txBody>
          <a:bodyPr/>
          <a:lstStyle/>
          <a:p>
            <a:pPr>
              <a:buFontTx/>
              <a:buChar char="•"/>
            </a:pPr>
            <a:r>
              <a:rPr lang="en-US" sz="2800" dirty="0"/>
              <a:t>Goal: given several images of the same object or scene, compute a representation of its 3D shape</a:t>
            </a:r>
          </a:p>
          <a:p>
            <a:pPr>
              <a:buFontTx/>
              <a:buChar char="•"/>
            </a:pPr>
            <a:r>
              <a:rPr lang="en-US" sz="2800" dirty="0"/>
              <a:t>“Images of the same object or scene”</a:t>
            </a:r>
          </a:p>
          <a:p>
            <a:pPr lvl="1"/>
            <a:r>
              <a:rPr lang="en-US" sz="2400" dirty="0"/>
              <a:t>Arbitrary number of images (from two to thousands)</a:t>
            </a:r>
          </a:p>
          <a:p>
            <a:pPr lvl="1"/>
            <a:r>
              <a:rPr lang="en-US" sz="2400" dirty="0"/>
              <a:t>Arbitrary camera positions (special rig, camera network or video)</a:t>
            </a:r>
          </a:p>
          <a:p>
            <a:pPr lvl="1"/>
            <a:r>
              <a:rPr lang="en-US" sz="2400" dirty="0"/>
              <a:t>Calibration may be known or unknown</a:t>
            </a:r>
          </a:p>
          <a:p>
            <a:pPr>
              <a:buFontTx/>
              <a:buChar char="•"/>
            </a:pPr>
            <a:endParaRPr lang="en-US" dirty="0"/>
          </a:p>
        </p:txBody>
      </p:sp>
      <p:pic>
        <p:nvPicPr>
          <p:cNvPr id="2" name="Picture 1" descr="Screen Shot 2016-03-28 at 1.38.37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3148" y="4419600"/>
            <a:ext cx="3338452" cy="1295400"/>
          </a:xfrm>
          <a:prstGeom prst="rect">
            <a:avLst/>
          </a:prstGeom>
        </p:spPr>
      </p:pic>
      <p:pic>
        <p:nvPicPr>
          <p:cNvPr id="3" name="Picture 2" descr="Screen Shot 2016-03-28 at 1.38.51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84304" y="4724400"/>
            <a:ext cx="1830897" cy="183510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147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475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1475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14755">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14755">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4755"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Oval 44">
            <a:extLst>
              <a:ext uri="{FF2B5EF4-FFF2-40B4-BE49-F238E27FC236}">
                <a16:creationId xmlns:a16="http://schemas.microsoft.com/office/drawing/2014/main" id="{C729ADF2-1FDB-CE43-BB93-068171823C52}"/>
              </a:ext>
            </a:extLst>
          </p:cNvPr>
          <p:cNvSpPr/>
          <p:nvPr/>
        </p:nvSpPr>
        <p:spPr bwMode="auto">
          <a:xfrm>
            <a:off x="4495800" y="1012075"/>
            <a:ext cx="3200400" cy="2422423"/>
          </a:xfrm>
          <a:prstGeom prst="ellipse">
            <a:avLst/>
          </a:prstGeom>
          <a:gradFill>
            <a:gsLst>
              <a:gs pos="0">
                <a:srgbClr val="FF0000"/>
              </a:gs>
              <a:gs pos="17000">
                <a:srgbClr val="FF9900"/>
              </a:gs>
              <a:gs pos="34000">
                <a:srgbClr val="FFFF00"/>
              </a:gs>
              <a:gs pos="49000">
                <a:srgbClr val="009900"/>
              </a:gs>
              <a:gs pos="83000">
                <a:schemeClr val="accent2"/>
              </a:gs>
              <a:gs pos="68000">
                <a:srgbClr val="0070C0"/>
              </a:gs>
              <a:gs pos="100000">
                <a:srgbClr val="FF40FF"/>
              </a:gs>
            </a:gsLst>
            <a:lin ang="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2" name="Title 1"/>
          <p:cNvSpPr>
            <a:spLocks noGrp="1"/>
          </p:cNvSpPr>
          <p:nvPr>
            <p:ph type="title"/>
          </p:nvPr>
        </p:nvSpPr>
        <p:spPr/>
        <p:txBody>
          <a:bodyPr/>
          <a:lstStyle/>
          <a:p>
            <a:r>
              <a:rPr lang="en-US" dirty="0"/>
              <a:t>Plane sweep stereo: Key idea</a:t>
            </a:r>
          </a:p>
        </p:txBody>
      </p:sp>
      <p:cxnSp>
        <p:nvCxnSpPr>
          <p:cNvPr id="5" name="Straight Connector 4"/>
          <p:cNvCxnSpPr>
            <a:cxnSpLocks/>
          </p:cNvCxnSpPr>
          <p:nvPr/>
        </p:nvCxnSpPr>
        <p:spPr bwMode="auto">
          <a:xfrm>
            <a:off x="2700902" y="4876800"/>
            <a:ext cx="1208784" cy="1093471"/>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8" name="Straight Connector 7"/>
          <p:cNvCxnSpPr>
            <a:cxnSpLocks/>
          </p:cNvCxnSpPr>
          <p:nvPr/>
        </p:nvCxnSpPr>
        <p:spPr bwMode="auto">
          <a:xfrm flipV="1">
            <a:off x="7756166" y="4714302"/>
            <a:ext cx="1083035" cy="1150865"/>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23" name="Straight Connector 22"/>
          <p:cNvCxnSpPr>
            <a:cxnSpLocks/>
          </p:cNvCxnSpPr>
          <p:nvPr/>
        </p:nvCxnSpPr>
        <p:spPr bwMode="auto">
          <a:xfrm flipV="1">
            <a:off x="2558708" y="1881242"/>
            <a:ext cx="2622892" cy="4231287"/>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26" name="Straight Connector 25"/>
          <p:cNvCxnSpPr>
            <a:cxnSpLocks/>
            <a:endCxn id="55" idx="5"/>
          </p:cNvCxnSpPr>
          <p:nvPr/>
        </p:nvCxnSpPr>
        <p:spPr bwMode="auto">
          <a:xfrm>
            <a:off x="5181600" y="1881242"/>
            <a:ext cx="4103621" cy="4361366"/>
          </a:xfrm>
          <a:prstGeom prst="line">
            <a:avLst/>
          </a:prstGeom>
          <a:solidFill>
            <a:schemeClr val="accent1"/>
          </a:solidFill>
          <a:ln w="9525" cap="flat" cmpd="sng" algn="ctr">
            <a:solidFill>
              <a:schemeClr val="tx1"/>
            </a:solidFill>
            <a:prstDash val="dash"/>
            <a:round/>
            <a:headEnd type="none" w="med" len="med"/>
            <a:tailEnd type="none" w="med" len="med"/>
          </a:ln>
          <a:effectLst/>
        </p:spPr>
      </p:cxnSp>
      <p:sp>
        <p:nvSpPr>
          <p:cNvPr id="50" name="TextBox 49"/>
          <p:cNvSpPr txBox="1"/>
          <p:nvPr/>
        </p:nvSpPr>
        <p:spPr>
          <a:xfrm>
            <a:off x="1197410" y="6018201"/>
            <a:ext cx="1296749" cy="461665"/>
          </a:xfrm>
          <a:prstGeom prst="rect">
            <a:avLst/>
          </a:prstGeom>
          <a:noFill/>
        </p:spPr>
        <p:txBody>
          <a:bodyPr wrap="none" rtlCol="0">
            <a:spAutoFit/>
          </a:bodyPr>
          <a:lstStyle/>
          <a:p>
            <a:r>
              <a:rPr lang="en-US" dirty="0"/>
              <a:t>Image 1</a:t>
            </a:r>
          </a:p>
        </p:txBody>
      </p:sp>
      <p:sp>
        <p:nvSpPr>
          <p:cNvPr id="51" name="TextBox 50"/>
          <p:cNvSpPr txBox="1"/>
          <p:nvPr/>
        </p:nvSpPr>
        <p:spPr>
          <a:xfrm>
            <a:off x="9775877" y="5865167"/>
            <a:ext cx="1296749" cy="461665"/>
          </a:xfrm>
          <a:prstGeom prst="rect">
            <a:avLst/>
          </a:prstGeom>
          <a:noFill/>
        </p:spPr>
        <p:txBody>
          <a:bodyPr wrap="none" rtlCol="0">
            <a:spAutoFit/>
          </a:bodyPr>
          <a:lstStyle/>
          <a:p>
            <a:r>
              <a:rPr lang="en-US" dirty="0"/>
              <a:t>Image 2</a:t>
            </a:r>
          </a:p>
        </p:txBody>
      </p:sp>
      <p:sp>
        <p:nvSpPr>
          <p:cNvPr id="54" name="Oval 53"/>
          <p:cNvSpPr/>
          <p:nvPr/>
        </p:nvSpPr>
        <p:spPr bwMode="auto">
          <a:xfrm>
            <a:off x="2476500" y="6042752"/>
            <a:ext cx="152400" cy="152400"/>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55" name="Oval 54"/>
          <p:cNvSpPr/>
          <p:nvPr/>
        </p:nvSpPr>
        <p:spPr bwMode="auto">
          <a:xfrm>
            <a:off x="9155139" y="6112526"/>
            <a:ext cx="152400" cy="152400"/>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cxnSp>
        <p:nvCxnSpPr>
          <p:cNvPr id="42" name="Straight Connector 9">
            <a:extLst>
              <a:ext uri="{FF2B5EF4-FFF2-40B4-BE49-F238E27FC236}">
                <a16:creationId xmlns:a16="http://schemas.microsoft.com/office/drawing/2014/main" id="{8983BC26-2AEF-D94B-A350-7E0B5FB5C3D7}"/>
              </a:ext>
            </a:extLst>
          </p:cNvPr>
          <p:cNvCxnSpPr>
            <a:cxnSpLocks/>
          </p:cNvCxnSpPr>
          <p:nvPr/>
        </p:nvCxnSpPr>
        <p:spPr bwMode="auto">
          <a:xfrm>
            <a:off x="4681660" y="5991433"/>
            <a:ext cx="1981192" cy="1"/>
          </a:xfrm>
          <a:prstGeom prst="straightConnector1">
            <a:avLst/>
          </a:prstGeom>
          <a:solidFill>
            <a:schemeClr val="accent1"/>
          </a:solidFill>
          <a:ln w="25400" cap="flat" cmpd="sng" algn="ctr">
            <a:solidFill>
              <a:schemeClr val="tx1"/>
            </a:solidFill>
            <a:prstDash val="solid"/>
            <a:round/>
            <a:headEnd type="none" w="med" len="med"/>
            <a:tailEnd type="none" w="med" len="med"/>
          </a:ln>
          <a:effectLst/>
        </p:spPr>
      </p:cxnSp>
      <p:sp>
        <p:nvSpPr>
          <p:cNvPr id="43" name="Oval 42">
            <a:extLst>
              <a:ext uri="{FF2B5EF4-FFF2-40B4-BE49-F238E27FC236}">
                <a16:creationId xmlns:a16="http://schemas.microsoft.com/office/drawing/2014/main" id="{62C90F63-435E-E946-A23C-9ACBA10E2BBE}"/>
              </a:ext>
            </a:extLst>
          </p:cNvPr>
          <p:cNvSpPr/>
          <p:nvPr/>
        </p:nvSpPr>
        <p:spPr bwMode="auto">
          <a:xfrm>
            <a:off x="5638800" y="6629400"/>
            <a:ext cx="152400" cy="152400"/>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cxnSp>
        <p:nvCxnSpPr>
          <p:cNvPr id="48" name="Straight Connector 47">
            <a:extLst>
              <a:ext uri="{FF2B5EF4-FFF2-40B4-BE49-F238E27FC236}">
                <a16:creationId xmlns:a16="http://schemas.microsoft.com/office/drawing/2014/main" id="{9ADD3634-1F46-D04D-8F69-9D5084E468CC}"/>
              </a:ext>
            </a:extLst>
          </p:cNvPr>
          <p:cNvCxnSpPr>
            <a:cxnSpLocks/>
          </p:cNvCxnSpPr>
          <p:nvPr/>
        </p:nvCxnSpPr>
        <p:spPr bwMode="auto">
          <a:xfrm flipH="1" flipV="1">
            <a:off x="5181600" y="1881242"/>
            <a:ext cx="533400" cy="4828952"/>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60" name="Straight Connector 9">
            <a:extLst>
              <a:ext uri="{FF2B5EF4-FFF2-40B4-BE49-F238E27FC236}">
                <a16:creationId xmlns:a16="http://schemas.microsoft.com/office/drawing/2014/main" id="{16D3D87D-2FA9-204E-8345-68C0C4179B50}"/>
              </a:ext>
            </a:extLst>
          </p:cNvPr>
          <p:cNvCxnSpPr>
            <a:cxnSpLocks/>
          </p:cNvCxnSpPr>
          <p:nvPr/>
        </p:nvCxnSpPr>
        <p:spPr bwMode="auto">
          <a:xfrm flipV="1">
            <a:off x="3618413" y="1881242"/>
            <a:ext cx="4191001" cy="1"/>
          </a:xfrm>
          <a:prstGeom prst="straightConnector1">
            <a:avLst/>
          </a:prstGeom>
          <a:solidFill>
            <a:schemeClr val="accent1"/>
          </a:solidFill>
          <a:ln w="25400" cap="flat" cmpd="sng" algn="ctr">
            <a:solidFill>
              <a:schemeClr val="tx1"/>
            </a:solidFill>
            <a:prstDash val="solid"/>
            <a:round/>
            <a:headEnd type="none" w="med" len="med"/>
            <a:tailEnd type="none" w="med" len="med"/>
          </a:ln>
          <a:effectLst/>
        </p:spPr>
      </p:cxnSp>
      <p:sp>
        <p:nvSpPr>
          <p:cNvPr id="35" name="Oval 34">
            <a:extLst>
              <a:ext uri="{FF2B5EF4-FFF2-40B4-BE49-F238E27FC236}">
                <a16:creationId xmlns:a16="http://schemas.microsoft.com/office/drawing/2014/main" id="{8F533216-48A5-374E-9E10-4B27D5E021CF}"/>
              </a:ext>
            </a:extLst>
          </p:cNvPr>
          <p:cNvSpPr/>
          <p:nvPr/>
        </p:nvSpPr>
        <p:spPr bwMode="auto">
          <a:xfrm>
            <a:off x="5257800" y="3208994"/>
            <a:ext cx="152400" cy="152400"/>
          </a:xfrm>
          <a:prstGeom prst="ellipse">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6" name="Oval 35">
            <a:extLst>
              <a:ext uri="{FF2B5EF4-FFF2-40B4-BE49-F238E27FC236}">
                <a16:creationId xmlns:a16="http://schemas.microsoft.com/office/drawing/2014/main" id="{DC5FC054-19AD-8F4C-8309-22489FB8ACBF}"/>
              </a:ext>
            </a:extLst>
          </p:cNvPr>
          <p:cNvSpPr/>
          <p:nvPr/>
        </p:nvSpPr>
        <p:spPr bwMode="auto">
          <a:xfrm>
            <a:off x="5562600" y="5894071"/>
            <a:ext cx="152400" cy="152400"/>
          </a:xfrm>
          <a:prstGeom prst="ellipse">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1" name="Oval 40">
            <a:extLst>
              <a:ext uri="{FF2B5EF4-FFF2-40B4-BE49-F238E27FC236}">
                <a16:creationId xmlns:a16="http://schemas.microsoft.com/office/drawing/2014/main" id="{E056348F-201F-3048-B0F4-79594EC02653}"/>
              </a:ext>
            </a:extLst>
          </p:cNvPr>
          <p:cNvSpPr/>
          <p:nvPr/>
        </p:nvSpPr>
        <p:spPr bwMode="auto">
          <a:xfrm>
            <a:off x="3048000" y="5138255"/>
            <a:ext cx="152400" cy="15240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4" name="Oval 43">
            <a:extLst>
              <a:ext uri="{FF2B5EF4-FFF2-40B4-BE49-F238E27FC236}">
                <a16:creationId xmlns:a16="http://schemas.microsoft.com/office/drawing/2014/main" id="{5605A95A-4879-7447-8542-09F1FC94D570}"/>
              </a:ext>
            </a:extLst>
          </p:cNvPr>
          <p:cNvSpPr/>
          <p:nvPr/>
        </p:nvSpPr>
        <p:spPr bwMode="auto">
          <a:xfrm>
            <a:off x="8250041" y="5138255"/>
            <a:ext cx="152400" cy="152400"/>
          </a:xfrm>
          <a:prstGeom prst="ellipse">
            <a:avLst/>
          </a:prstGeom>
          <a:solidFill>
            <a:schemeClr val="accent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6" name="Oval 45">
            <a:extLst>
              <a:ext uri="{FF2B5EF4-FFF2-40B4-BE49-F238E27FC236}">
                <a16:creationId xmlns:a16="http://schemas.microsoft.com/office/drawing/2014/main" id="{2AB4D4F9-3104-874C-9819-A25025D28403}"/>
              </a:ext>
            </a:extLst>
          </p:cNvPr>
          <p:cNvSpPr/>
          <p:nvPr/>
        </p:nvSpPr>
        <p:spPr bwMode="auto">
          <a:xfrm>
            <a:off x="4590507" y="2674210"/>
            <a:ext cx="152400" cy="15240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7" name="Oval 46">
            <a:extLst>
              <a:ext uri="{FF2B5EF4-FFF2-40B4-BE49-F238E27FC236}">
                <a16:creationId xmlns:a16="http://schemas.microsoft.com/office/drawing/2014/main" id="{5603212D-A846-9E45-9484-7DA46DD56628}"/>
              </a:ext>
            </a:extLst>
          </p:cNvPr>
          <p:cNvSpPr/>
          <p:nvPr/>
        </p:nvSpPr>
        <p:spPr bwMode="auto">
          <a:xfrm>
            <a:off x="6477000" y="3282098"/>
            <a:ext cx="152400" cy="152400"/>
          </a:xfrm>
          <a:prstGeom prst="ellipse">
            <a:avLst/>
          </a:prstGeom>
          <a:solidFill>
            <a:schemeClr val="accent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Tree>
    <p:extLst>
      <p:ext uri="{BB962C8B-B14F-4D97-AF65-F5344CB8AC3E}">
        <p14:creationId xmlns:p14="http://schemas.microsoft.com/office/powerpoint/2010/main" val="24831674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Oval 44">
            <a:extLst>
              <a:ext uri="{FF2B5EF4-FFF2-40B4-BE49-F238E27FC236}">
                <a16:creationId xmlns:a16="http://schemas.microsoft.com/office/drawing/2014/main" id="{C729ADF2-1FDB-CE43-BB93-068171823C52}"/>
              </a:ext>
            </a:extLst>
          </p:cNvPr>
          <p:cNvSpPr/>
          <p:nvPr/>
        </p:nvSpPr>
        <p:spPr bwMode="auto">
          <a:xfrm>
            <a:off x="4495800" y="1012075"/>
            <a:ext cx="3200400" cy="2422423"/>
          </a:xfrm>
          <a:prstGeom prst="ellipse">
            <a:avLst/>
          </a:prstGeom>
          <a:gradFill>
            <a:gsLst>
              <a:gs pos="0">
                <a:srgbClr val="FF0000"/>
              </a:gs>
              <a:gs pos="17000">
                <a:srgbClr val="FF9900"/>
              </a:gs>
              <a:gs pos="34000">
                <a:srgbClr val="FFFF00"/>
              </a:gs>
              <a:gs pos="49000">
                <a:srgbClr val="009900"/>
              </a:gs>
              <a:gs pos="83000">
                <a:schemeClr val="accent2"/>
              </a:gs>
              <a:gs pos="68000">
                <a:srgbClr val="0070C0"/>
              </a:gs>
              <a:gs pos="100000">
                <a:srgbClr val="FF40FF"/>
              </a:gs>
            </a:gsLst>
            <a:lin ang="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2" name="Title 1"/>
          <p:cNvSpPr>
            <a:spLocks noGrp="1"/>
          </p:cNvSpPr>
          <p:nvPr>
            <p:ph type="title"/>
          </p:nvPr>
        </p:nvSpPr>
        <p:spPr/>
        <p:txBody>
          <a:bodyPr/>
          <a:lstStyle/>
          <a:p>
            <a:r>
              <a:rPr lang="en-US" dirty="0"/>
              <a:t>Plane </a:t>
            </a:r>
            <a:r>
              <a:rPr lang="en-US"/>
              <a:t>sweep stereo: Key idea</a:t>
            </a:r>
            <a:endParaRPr lang="en-US" dirty="0"/>
          </a:p>
        </p:txBody>
      </p:sp>
      <p:cxnSp>
        <p:nvCxnSpPr>
          <p:cNvPr id="5" name="Straight Connector 4"/>
          <p:cNvCxnSpPr>
            <a:cxnSpLocks/>
          </p:cNvCxnSpPr>
          <p:nvPr/>
        </p:nvCxnSpPr>
        <p:spPr bwMode="auto">
          <a:xfrm>
            <a:off x="2700902" y="4876800"/>
            <a:ext cx="1208784" cy="1093471"/>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8" name="Straight Connector 7"/>
          <p:cNvCxnSpPr>
            <a:cxnSpLocks/>
          </p:cNvCxnSpPr>
          <p:nvPr/>
        </p:nvCxnSpPr>
        <p:spPr bwMode="auto">
          <a:xfrm flipV="1">
            <a:off x="7756166" y="4714302"/>
            <a:ext cx="1083035" cy="1150865"/>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10" name="Straight Connector 9"/>
          <p:cNvCxnSpPr>
            <a:cxnSpLocks/>
          </p:cNvCxnSpPr>
          <p:nvPr/>
        </p:nvCxnSpPr>
        <p:spPr bwMode="auto">
          <a:xfrm flipV="1">
            <a:off x="3619499" y="3733799"/>
            <a:ext cx="4191001" cy="1"/>
          </a:xfrm>
          <a:prstGeom prst="straightConnector1">
            <a:avLst/>
          </a:prstGeom>
          <a:solidFill>
            <a:schemeClr val="accent1"/>
          </a:solidFill>
          <a:ln w="25400" cap="flat" cmpd="sng" algn="ctr">
            <a:solidFill>
              <a:schemeClr val="tx1"/>
            </a:solidFill>
            <a:prstDash val="solid"/>
            <a:round/>
            <a:headEnd type="none" w="med" len="med"/>
            <a:tailEnd type="none" w="med" len="med"/>
          </a:ln>
          <a:effectLst/>
        </p:spPr>
      </p:cxnSp>
      <p:sp>
        <p:nvSpPr>
          <p:cNvPr id="50" name="TextBox 49"/>
          <p:cNvSpPr txBox="1"/>
          <p:nvPr/>
        </p:nvSpPr>
        <p:spPr>
          <a:xfrm>
            <a:off x="1197410" y="6018201"/>
            <a:ext cx="1296749" cy="461665"/>
          </a:xfrm>
          <a:prstGeom prst="rect">
            <a:avLst/>
          </a:prstGeom>
          <a:noFill/>
        </p:spPr>
        <p:txBody>
          <a:bodyPr wrap="none" rtlCol="0">
            <a:spAutoFit/>
          </a:bodyPr>
          <a:lstStyle/>
          <a:p>
            <a:r>
              <a:rPr lang="en-US" dirty="0"/>
              <a:t>Image 1</a:t>
            </a:r>
          </a:p>
        </p:txBody>
      </p:sp>
      <p:sp>
        <p:nvSpPr>
          <p:cNvPr id="51" name="TextBox 50"/>
          <p:cNvSpPr txBox="1"/>
          <p:nvPr/>
        </p:nvSpPr>
        <p:spPr>
          <a:xfrm>
            <a:off x="9395337" y="6012391"/>
            <a:ext cx="1296749" cy="461665"/>
          </a:xfrm>
          <a:prstGeom prst="rect">
            <a:avLst/>
          </a:prstGeom>
          <a:noFill/>
        </p:spPr>
        <p:txBody>
          <a:bodyPr wrap="none" rtlCol="0">
            <a:spAutoFit/>
          </a:bodyPr>
          <a:lstStyle/>
          <a:p>
            <a:r>
              <a:rPr lang="en-US" dirty="0"/>
              <a:t>Image 2</a:t>
            </a:r>
          </a:p>
        </p:txBody>
      </p:sp>
      <p:sp>
        <p:nvSpPr>
          <p:cNvPr id="54" name="Oval 53"/>
          <p:cNvSpPr/>
          <p:nvPr/>
        </p:nvSpPr>
        <p:spPr bwMode="auto">
          <a:xfrm>
            <a:off x="2476500" y="6042752"/>
            <a:ext cx="152400" cy="152400"/>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55" name="Oval 54"/>
          <p:cNvSpPr/>
          <p:nvPr/>
        </p:nvSpPr>
        <p:spPr bwMode="auto">
          <a:xfrm>
            <a:off x="9155139" y="6112526"/>
            <a:ext cx="152400" cy="152400"/>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cxnSp>
        <p:nvCxnSpPr>
          <p:cNvPr id="42" name="Straight Connector 9">
            <a:extLst>
              <a:ext uri="{FF2B5EF4-FFF2-40B4-BE49-F238E27FC236}">
                <a16:creationId xmlns:a16="http://schemas.microsoft.com/office/drawing/2014/main" id="{8983BC26-2AEF-D94B-A350-7E0B5FB5C3D7}"/>
              </a:ext>
            </a:extLst>
          </p:cNvPr>
          <p:cNvCxnSpPr>
            <a:cxnSpLocks/>
          </p:cNvCxnSpPr>
          <p:nvPr/>
        </p:nvCxnSpPr>
        <p:spPr bwMode="auto">
          <a:xfrm>
            <a:off x="4681660" y="5991433"/>
            <a:ext cx="1981192" cy="1"/>
          </a:xfrm>
          <a:prstGeom prst="straightConnector1">
            <a:avLst/>
          </a:prstGeom>
          <a:solidFill>
            <a:schemeClr val="accent1"/>
          </a:solidFill>
          <a:ln w="25400" cap="flat" cmpd="sng" algn="ctr">
            <a:solidFill>
              <a:schemeClr val="tx1"/>
            </a:solidFill>
            <a:prstDash val="solid"/>
            <a:round/>
            <a:headEnd type="none" w="med" len="med"/>
            <a:tailEnd type="none" w="med" len="med"/>
          </a:ln>
          <a:effectLst/>
        </p:spPr>
      </p:cxnSp>
      <p:sp>
        <p:nvSpPr>
          <p:cNvPr id="43" name="Oval 42">
            <a:extLst>
              <a:ext uri="{FF2B5EF4-FFF2-40B4-BE49-F238E27FC236}">
                <a16:creationId xmlns:a16="http://schemas.microsoft.com/office/drawing/2014/main" id="{62C90F63-435E-E946-A23C-9ACBA10E2BBE}"/>
              </a:ext>
            </a:extLst>
          </p:cNvPr>
          <p:cNvSpPr/>
          <p:nvPr/>
        </p:nvSpPr>
        <p:spPr bwMode="auto">
          <a:xfrm>
            <a:off x="5638800" y="6629400"/>
            <a:ext cx="152400" cy="152400"/>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cxnSp>
        <p:nvCxnSpPr>
          <p:cNvPr id="48" name="Straight Connector 47">
            <a:extLst>
              <a:ext uri="{FF2B5EF4-FFF2-40B4-BE49-F238E27FC236}">
                <a16:creationId xmlns:a16="http://schemas.microsoft.com/office/drawing/2014/main" id="{9ADD3634-1F46-D04D-8F69-9D5084E468CC}"/>
              </a:ext>
            </a:extLst>
          </p:cNvPr>
          <p:cNvCxnSpPr>
            <a:cxnSpLocks/>
          </p:cNvCxnSpPr>
          <p:nvPr/>
        </p:nvCxnSpPr>
        <p:spPr bwMode="auto">
          <a:xfrm flipH="1" flipV="1">
            <a:off x="5105400" y="914400"/>
            <a:ext cx="609600" cy="5795794"/>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57" name="Straight Connector 9">
            <a:extLst>
              <a:ext uri="{FF2B5EF4-FFF2-40B4-BE49-F238E27FC236}">
                <a16:creationId xmlns:a16="http://schemas.microsoft.com/office/drawing/2014/main" id="{A494726B-9EE2-3C41-B1F6-2CE945239F31}"/>
              </a:ext>
            </a:extLst>
          </p:cNvPr>
          <p:cNvCxnSpPr>
            <a:cxnSpLocks/>
          </p:cNvCxnSpPr>
          <p:nvPr/>
        </p:nvCxnSpPr>
        <p:spPr bwMode="auto">
          <a:xfrm flipV="1">
            <a:off x="3619498" y="3281558"/>
            <a:ext cx="4191001" cy="1"/>
          </a:xfrm>
          <a:prstGeom prst="straightConnector1">
            <a:avLst/>
          </a:prstGeom>
          <a:solidFill>
            <a:schemeClr val="accent1"/>
          </a:solidFill>
          <a:ln w="63500" cap="flat" cmpd="sng" algn="ctr">
            <a:solidFill>
              <a:schemeClr val="tx1"/>
            </a:solidFill>
            <a:prstDash val="solid"/>
            <a:round/>
            <a:headEnd type="none" w="med" len="med"/>
            <a:tailEnd type="none" w="med" len="med"/>
          </a:ln>
          <a:effectLst/>
        </p:spPr>
      </p:cxnSp>
      <p:cxnSp>
        <p:nvCxnSpPr>
          <p:cNvPr id="58" name="Straight Connector 9">
            <a:extLst>
              <a:ext uri="{FF2B5EF4-FFF2-40B4-BE49-F238E27FC236}">
                <a16:creationId xmlns:a16="http://schemas.microsoft.com/office/drawing/2014/main" id="{FE66C13F-B4AF-9E4E-AEAD-41C180FF1A2B}"/>
              </a:ext>
            </a:extLst>
          </p:cNvPr>
          <p:cNvCxnSpPr>
            <a:cxnSpLocks/>
          </p:cNvCxnSpPr>
          <p:nvPr/>
        </p:nvCxnSpPr>
        <p:spPr bwMode="auto">
          <a:xfrm flipV="1">
            <a:off x="3619496" y="2812875"/>
            <a:ext cx="4191001" cy="1"/>
          </a:xfrm>
          <a:prstGeom prst="straightConnector1">
            <a:avLst/>
          </a:prstGeom>
          <a:solidFill>
            <a:schemeClr val="accent1"/>
          </a:solidFill>
          <a:ln w="25400" cap="flat" cmpd="sng" algn="ctr">
            <a:solidFill>
              <a:schemeClr val="tx1"/>
            </a:solidFill>
            <a:prstDash val="solid"/>
            <a:round/>
            <a:headEnd type="none" w="med" len="med"/>
            <a:tailEnd type="none" w="med" len="med"/>
          </a:ln>
          <a:effectLst/>
        </p:spPr>
      </p:cxnSp>
      <p:cxnSp>
        <p:nvCxnSpPr>
          <p:cNvPr id="59" name="Straight Connector 9">
            <a:extLst>
              <a:ext uri="{FF2B5EF4-FFF2-40B4-BE49-F238E27FC236}">
                <a16:creationId xmlns:a16="http://schemas.microsoft.com/office/drawing/2014/main" id="{A23B3A63-58E1-F84D-A970-346E2C1CEC38}"/>
              </a:ext>
            </a:extLst>
          </p:cNvPr>
          <p:cNvCxnSpPr>
            <a:cxnSpLocks/>
          </p:cNvCxnSpPr>
          <p:nvPr/>
        </p:nvCxnSpPr>
        <p:spPr bwMode="auto">
          <a:xfrm flipV="1">
            <a:off x="3619496" y="2344193"/>
            <a:ext cx="4191001" cy="1"/>
          </a:xfrm>
          <a:prstGeom prst="straightConnector1">
            <a:avLst/>
          </a:prstGeom>
          <a:solidFill>
            <a:schemeClr val="accent1"/>
          </a:solidFill>
          <a:ln w="25400" cap="flat" cmpd="sng" algn="ctr">
            <a:solidFill>
              <a:schemeClr val="tx1"/>
            </a:solidFill>
            <a:prstDash val="solid"/>
            <a:round/>
            <a:headEnd type="none" w="med" len="med"/>
            <a:tailEnd type="none" w="med" len="med"/>
          </a:ln>
          <a:effectLst/>
        </p:spPr>
      </p:cxnSp>
      <p:cxnSp>
        <p:nvCxnSpPr>
          <p:cNvPr id="60" name="Straight Connector 9">
            <a:extLst>
              <a:ext uri="{FF2B5EF4-FFF2-40B4-BE49-F238E27FC236}">
                <a16:creationId xmlns:a16="http://schemas.microsoft.com/office/drawing/2014/main" id="{16D3D87D-2FA9-204E-8345-68C0C4179B50}"/>
              </a:ext>
            </a:extLst>
          </p:cNvPr>
          <p:cNvCxnSpPr>
            <a:cxnSpLocks/>
          </p:cNvCxnSpPr>
          <p:nvPr/>
        </p:nvCxnSpPr>
        <p:spPr bwMode="auto">
          <a:xfrm flipV="1">
            <a:off x="3618413" y="1881242"/>
            <a:ext cx="4191001" cy="1"/>
          </a:xfrm>
          <a:prstGeom prst="straightConnector1">
            <a:avLst/>
          </a:prstGeom>
          <a:solidFill>
            <a:schemeClr val="accent1"/>
          </a:solidFill>
          <a:ln w="25400" cap="flat" cmpd="sng" algn="ctr">
            <a:solidFill>
              <a:schemeClr val="tx1"/>
            </a:solidFill>
            <a:prstDash val="solid"/>
            <a:round/>
            <a:headEnd type="none" w="med" len="med"/>
            <a:tailEnd type="none" w="med" len="med"/>
          </a:ln>
          <a:effectLst/>
        </p:spPr>
      </p:cxnSp>
      <p:sp>
        <p:nvSpPr>
          <p:cNvPr id="33" name="Oval 32"/>
          <p:cNvSpPr/>
          <p:nvPr/>
        </p:nvSpPr>
        <p:spPr bwMode="auto">
          <a:xfrm>
            <a:off x="5562600" y="5894071"/>
            <a:ext cx="152400" cy="152400"/>
          </a:xfrm>
          <a:prstGeom prst="ellipse">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0" name="Oval 39"/>
          <p:cNvSpPr/>
          <p:nvPr/>
        </p:nvSpPr>
        <p:spPr bwMode="auto">
          <a:xfrm>
            <a:off x="5334000" y="3657599"/>
            <a:ext cx="152400" cy="152400"/>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83" name="Oval 82">
            <a:extLst>
              <a:ext uri="{FF2B5EF4-FFF2-40B4-BE49-F238E27FC236}">
                <a16:creationId xmlns:a16="http://schemas.microsoft.com/office/drawing/2014/main" id="{A75BF19C-7970-8648-A601-BCA587A7B512}"/>
              </a:ext>
            </a:extLst>
          </p:cNvPr>
          <p:cNvSpPr/>
          <p:nvPr/>
        </p:nvSpPr>
        <p:spPr bwMode="auto">
          <a:xfrm>
            <a:off x="5296442" y="3218406"/>
            <a:ext cx="152400" cy="152400"/>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84" name="Oval 83">
            <a:extLst>
              <a:ext uri="{FF2B5EF4-FFF2-40B4-BE49-F238E27FC236}">
                <a16:creationId xmlns:a16="http://schemas.microsoft.com/office/drawing/2014/main" id="{912FC04E-EEA4-7045-8B2C-C7051247217D}"/>
              </a:ext>
            </a:extLst>
          </p:cNvPr>
          <p:cNvSpPr/>
          <p:nvPr/>
        </p:nvSpPr>
        <p:spPr bwMode="auto">
          <a:xfrm>
            <a:off x="5235482" y="2743200"/>
            <a:ext cx="152400" cy="152400"/>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85" name="Oval 84">
            <a:extLst>
              <a:ext uri="{FF2B5EF4-FFF2-40B4-BE49-F238E27FC236}">
                <a16:creationId xmlns:a16="http://schemas.microsoft.com/office/drawing/2014/main" id="{FE532CB1-5BEE-F949-A119-B94BA4841117}"/>
              </a:ext>
            </a:extLst>
          </p:cNvPr>
          <p:cNvSpPr/>
          <p:nvPr/>
        </p:nvSpPr>
        <p:spPr bwMode="auto">
          <a:xfrm>
            <a:off x="5181600" y="2260898"/>
            <a:ext cx="152400" cy="152400"/>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87" name="TextBox 86">
            <a:extLst>
              <a:ext uri="{FF2B5EF4-FFF2-40B4-BE49-F238E27FC236}">
                <a16:creationId xmlns:a16="http://schemas.microsoft.com/office/drawing/2014/main" id="{0CC13CDC-2B69-A448-AE50-0B4876FA464D}"/>
              </a:ext>
            </a:extLst>
          </p:cNvPr>
          <p:cNvSpPr txBox="1"/>
          <p:nvPr/>
        </p:nvSpPr>
        <p:spPr>
          <a:xfrm>
            <a:off x="5904152" y="6398567"/>
            <a:ext cx="2531462" cy="461665"/>
          </a:xfrm>
          <a:prstGeom prst="rect">
            <a:avLst/>
          </a:prstGeom>
          <a:noFill/>
        </p:spPr>
        <p:txBody>
          <a:bodyPr wrap="none" rtlCol="0">
            <a:spAutoFit/>
          </a:bodyPr>
          <a:lstStyle/>
          <a:p>
            <a:r>
              <a:rPr lang="en-US" dirty="0"/>
              <a:t>Reference image</a:t>
            </a:r>
          </a:p>
        </p:txBody>
      </p:sp>
      <p:cxnSp>
        <p:nvCxnSpPr>
          <p:cNvPr id="30" name="Straight Connector 29">
            <a:extLst>
              <a:ext uri="{FF2B5EF4-FFF2-40B4-BE49-F238E27FC236}">
                <a16:creationId xmlns:a16="http://schemas.microsoft.com/office/drawing/2014/main" id="{B6BB4480-7484-4541-8D9E-768338F54CB2}"/>
              </a:ext>
            </a:extLst>
          </p:cNvPr>
          <p:cNvCxnSpPr>
            <a:cxnSpLocks/>
          </p:cNvCxnSpPr>
          <p:nvPr/>
        </p:nvCxnSpPr>
        <p:spPr bwMode="auto">
          <a:xfrm flipV="1">
            <a:off x="2558708" y="1881242"/>
            <a:ext cx="2622892" cy="4231287"/>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31" name="Straight Connector 30">
            <a:extLst>
              <a:ext uri="{FF2B5EF4-FFF2-40B4-BE49-F238E27FC236}">
                <a16:creationId xmlns:a16="http://schemas.microsoft.com/office/drawing/2014/main" id="{0DD02DE3-4DEA-F746-A76A-E3C6D71A1A7D}"/>
              </a:ext>
            </a:extLst>
          </p:cNvPr>
          <p:cNvCxnSpPr>
            <a:cxnSpLocks/>
          </p:cNvCxnSpPr>
          <p:nvPr/>
        </p:nvCxnSpPr>
        <p:spPr bwMode="auto">
          <a:xfrm>
            <a:off x="5181600" y="1881242"/>
            <a:ext cx="4103621" cy="4361366"/>
          </a:xfrm>
          <a:prstGeom prst="line">
            <a:avLst/>
          </a:prstGeom>
          <a:solidFill>
            <a:schemeClr val="accent1"/>
          </a:solidFill>
          <a:ln w="9525" cap="flat" cmpd="sng" algn="ctr">
            <a:solidFill>
              <a:schemeClr val="tx1"/>
            </a:solidFill>
            <a:prstDash val="dash"/>
            <a:round/>
            <a:headEnd type="none" w="med" len="med"/>
            <a:tailEnd type="none" w="med" len="med"/>
          </a:ln>
          <a:effectLst/>
        </p:spPr>
      </p:cxnSp>
      <p:sp>
        <p:nvSpPr>
          <p:cNvPr id="86" name="Oval 85">
            <a:extLst>
              <a:ext uri="{FF2B5EF4-FFF2-40B4-BE49-F238E27FC236}">
                <a16:creationId xmlns:a16="http://schemas.microsoft.com/office/drawing/2014/main" id="{F588D1FF-68F4-3E44-8831-707FA08F1715}"/>
              </a:ext>
            </a:extLst>
          </p:cNvPr>
          <p:cNvSpPr/>
          <p:nvPr/>
        </p:nvSpPr>
        <p:spPr bwMode="auto">
          <a:xfrm>
            <a:off x="5121182" y="1795399"/>
            <a:ext cx="152400" cy="152400"/>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cxnSp>
        <p:nvCxnSpPr>
          <p:cNvPr id="32" name="Straight Connector 31">
            <a:extLst>
              <a:ext uri="{FF2B5EF4-FFF2-40B4-BE49-F238E27FC236}">
                <a16:creationId xmlns:a16="http://schemas.microsoft.com/office/drawing/2014/main" id="{53B58F46-D4EB-DA41-BC0F-71AD38ECC75D}"/>
              </a:ext>
            </a:extLst>
          </p:cNvPr>
          <p:cNvCxnSpPr>
            <a:cxnSpLocks/>
            <a:stCxn id="54" idx="4"/>
            <a:endCxn id="85" idx="3"/>
          </p:cNvCxnSpPr>
          <p:nvPr/>
        </p:nvCxnSpPr>
        <p:spPr bwMode="auto">
          <a:xfrm flipV="1">
            <a:off x="2552700" y="2390980"/>
            <a:ext cx="2651218" cy="3804172"/>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34" name="Straight Connector 33">
            <a:extLst>
              <a:ext uri="{FF2B5EF4-FFF2-40B4-BE49-F238E27FC236}">
                <a16:creationId xmlns:a16="http://schemas.microsoft.com/office/drawing/2014/main" id="{2D3DAF3B-4826-B248-9B1D-61F682256148}"/>
              </a:ext>
            </a:extLst>
          </p:cNvPr>
          <p:cNvCxnSpPr>
            <a:cxnSpLocks/>
            <a:stCxn id="55" idx="5"/>
            <a:endCxn id="85" idx="5"/>
          </p:cNvCxnSpPr>
          <p:nvPr/>
        </p:nvCxnSpPr>
        <p:spPr bwMode="auto">
          <a:xfrm flipH="1" flipV="1">
            <a:off x="5311682" y="2390980"/>
            <a:ext cx="3973539" cy="3851628"/>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44" name="Straight Connector 43">
            <a:extLst>
              <a:ext uri="{FF2B5EF4-FFF2-40B4-BE49-F238E27FC236}">
                <a16:creationId xmlns:a16="http://schemas.microsoft.com/office/drawing/2014/main" id="{95ABBEAA-147F-5442-A682-86463D7C27C9}"/>
              </a:ext>
            </a:extLst>
          </p:cNvPr>
          <p:cNvCxnSpPr>
            <a:cxnSpLocks/>
            <a:stCxn id="54" idx="5"/>
            <a:endCxn id="84" idx="4"/>
          </p:cNvCxnSpPr>
          <p:nvPr/>
        </p:nvCxnSpPr>
        <p:spPr bwMode="auto">
          <a:xfrm flipV="1">
            <a:off x="2606582" y="2895600"/>
            <a:ext cx="2705100" cy="3277234"/>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46" name="Straight Connector 45">
            <a:extLst>
              <a:ext uri="{FF2B5EF4-FFF2-40B4-BE49-F238E27FC236}">
                <a16:creationId xmlns:a16="http://schemas.microsoft.com/office/drawing/2014/main" id="{EDB6F35D-C7B6-BB4F-944C-EE67FF02A1A2}"/>
              </a:ext>
            </a:extLst>
          </p:cNvPr>
          <p:cNvCxnSpPr>
            <a:cxnSpLocks/>
            <a:stCxn id="55" idx="5"/>
            <a:endCxn id="84" idx="4"/>
          </p:cNvCxnSpPr>
          <p:nvPr/>
        </p:nvCxnSpPr>
        <p:spPr bwMode="auto">
          <a:xfrm flipH="1" flipV="1">
            <a:off x="5311682" y="2895600"/>
            <a:ext cx="3973539" cy="3347008"/>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56" name="Straight Connector 55">
            <a:extLst>
              <a:ext uri="{FF2B5EF4-FFF2-40B4-BE49-F238E27FC236}">
                <a16:creationId xmlns:a16="http://schemas.microsoft.com/office/drawing/2014/main" id="{8C01BA0F-25A5-7D42-9879-3EBD13790EA6}"/>
              </a:ext>
            </a:extLst>
          </p:cNvPr>
          <p:cNvCxnSpPr>
            <a:cxnSpLocks/>
            <a:stCxn id="55" idx="5"/>
            <a:endCxn id="83" idx="5"/>
          </p:cNvCxnSpPr>
          <p:nvPr/>
        </p:nvCxnSpPr>
        <p:spPr bwMode="auto">
          <a:xfrm flipH="1" flipV="1">
            <a:off x="5426524" y="3348488"/>
            <a:ext cx="3858697" cy="2894120"/>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61" name="Straight Connector 60">
            <a:extLst>
              <a:ext uri="{FF2B5EF4-FFF2-40B4-BE49-F238E27FC236}">
                <a16:creationId xmlns:a16="http://schemas.microsoft.com/office/drawing/2014/main" id="{235153C0-625E-314A-9FD9-260BDD0A161E}"/>
              </a:ext>
            </a:extLst>
          </p:cNvPr>
          <p:cNvCxnSpPr>
            <a:cxnSpLocks/>
            <a:stCxn id="54" idx="5"/>
            <a:endCxn id="83" idx="3"/>
          </p:cNvCxnSpPr>
          <p:nvPr/>
        </p:nvCxnSpPr>
        <p:spPr bwMode="auto">
          <a:xfrm flipV="1">
            <a:off x="2606582" y="3348488"/>
            <a:ext cx="2712178" cy="2824346"/>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62" name="Straight Connector 61">
            <a:extLst>
              <a:ext uri="{FF2B5EF4-FFF2-40B4-BE49-F238E27FC236}">
                <a16:creationId xmlns:a16="http://schemas.microsoft.com/office/drawing/2014/main" id="{DB5B89B4-E8B4-574F-A719-3300C10152C4}"/>
              </a:ext>
            </a:extLst>
          </p:cNvPr>
          <p:cNvCxnSpPr>
            <a:cxnSpLocks/>
            <a:stCxn id="54" idx="5"/>
            <a:endCxn id="40" idx="3"/>
          </p:cNvCxnSpPr>
          <p:nvPr/>
        </p:nvCxnSpPr>
        <p:spPr bwMode="auto">
          <a:xfrm flipV="1">
            <a:off x="2606582" y="3787681"/>
            <a:ext cx="2749736" cy="2385153"/>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63" name="Straight Connector 62">
            <a:extLst>
              <a:ext uri="{FF2B5EF4-FFF2-40B4-BE49-F238E27FC236}">
                <a16:creationId xmlns:a16="http://schemas.microsoft.com/office/drawing/2014/main" id="{569EA889-BB50-5F47-98B5-BE237A2CE05A}"/>
              </a:ext>
            </a:extLst>
          </p:cNvPr>
          <p:cNvCxnSpPr>
            <a:cxnSpLocks/>
            <a:stCxn id="55" idx="1"/>
            <a:endCxn id="40" idx="5"/>
          </p:cNvCxnSpPr>
          <p:nvPr/>
        </p:nvCxnSpPr>
        <p:spPr bwMode="auto">
          <a:xfrm flipH="1" flipV="1">
            <a:off x="5464082" y="3787681"/>
            <a:ext cx="3713375" cy="2347163"/>
          </a:xfrm>
          <a:prstGeom prst="line">
            <a:avLst/>
          </a:prstGeom>
          <a:solidFill>
            <a:schemeClr val="accent1"/>
          </a:solidFill>
          <a:ln w="9525" cap="flat" cmpd="sng" algn="ctr">
            <a:solidFill>
              <a:schemeClr val="tx1"/>
            </a:solidFill>
            <a:prstDash val="dash"/>
            <a:round/>
            <a:headEnd type="none" w="med" len="med"/>
            <a:tailEnd type="none" w="med" len="med"/>
          </a:ln>
          <a:effectLst/>
        </p:spPr>
      </p:cxnSp>
      <p:sp>
        <p:nvSpPr>
          <p:cNvPr id="38" name="TextBox 37">
            <a:extLst>
              <a:ext uri="{FF2B5EF4-FFF2-40B4-BE49-F238E27FC236}">
                <a16:creationId xmlns:a16="http://schemas.microsoft.com/office/drawing/2014/main" id="{DA1E9187-0198-5446-855E-AFF582E3D932}"/>
              </a:ext>
            </a:extLst>
          </p:cNvPr>
          <p:cNvSpPr txBox="1"/>
          <p:nvPr/>
        </p:nvSpPr>
        <p:spPr>
          <a:xfrm>
            <a:off x="8001000" y="3043535"/>
            <a:ext cx="415498" cy="461665"/>
          </a:xfrm>
          <a:prstGeom prst="rect">
            <a:avLst/>
          </a:prstGeom>
          <a:noFill/>
        </p:spPr>
        <p:txBody>
          <a:bodyPr wrap="none" rtlCol="0">
            <a:spAutoFit/>
          </a:bodyPr>
          <a:lstStyle/>
          <a:p>
            <a:r>
              <a:rPr lang="en-US" b="1" dirty="0"/>
              <a:t>✓</a:t>
            </a:r>
          </a:p>
        </p:txBody>
      </p:sp>
    </p:spTree>
    <p:extLst>
      <p:ext uri="{BB962C8B-B14F-4D97-AF65-F5344CB8AC3E}">
        <p14:creationId xmlns:p14="http://schemas.microsoft.com/office/powerpoint/2010/main" val="17952485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F45A5-D8F2-F3C5-9472-33BC6530396B}"/>
              </a:ext>
            </a:extLst>
          </p:cNvPr>
          <p:cNvSpPr>
            <a:spLocks noGrp="1"/>
          </p:cNvSpPr>
          <p:nvPr>
            <p:ph type="title"/>
          </p:nvPr>
        </p:nvSpPr>
        <p:spPr/>
        <p:txBody>
          <a:bodyPr/>
          <a:lstStyle/>
          <a:p>
            <a:r>
              <a:rPr lang="en-US" dirty="0"/>
              <a:t>Does this always work?</a:t>
            </a:r>
          </a:p>
        </p:txBody>
      </p:sp>
      <p:sp>
        <p:nvSpPr>
          <p:cNvPr id="3" name="Content Placeholder 2">
            <a:extLst>
              <a:ext uri="{FF2B5EF4-FFF2-40B4-BE49-F238E27FC236}">
                <a16:creationId xmlns:a16="http://schemas.microsoft.com/office/drawing/2014/main" id="{B3808BDB-9C1F-4654-3099-88D3344D8E46}"/>
              </a:ext>
            </a:extLst>
          </p:cNvPr>
          <p:cNvSpPr>
            <a:spLocks noGrp="1"/>
          </p:cNvSpPr>
          <p:nvPr>
            <p:ph idx="1"/>
          </p:nvPr>
        </p:nvSpPr>
        <p:spPr/>
        <p:txBody>
          <a:bodyPr/>
          <a:lstStyle/>
          <a:p>
            <a:endParaRPr lang="en-US"/>
          </a:p>
        </p:txBody>
      </p:sp>
      <p:sp>
        <p:nvSpPr>
          <p:cNvPr id="4" name="Oval 3">
            <a:extLst>
              <a:ext uri="{FF2B5EF4-FFF2-40B4-BE49-F238E27FC236}">
                <a16:creationId xmlns:a16="http://schemas.microsoft.com/office/drawing/2014/main" id="{A7266C3A-26D5-CC8C-7BBA-3ABB75F9F930}"/>
              </a:ext>
            </a:extLst>
          </p:cNvPr>
          <p:cNvSpPr/>
          <p:nvPr/>
        </p:nvSpPr>
        <p:spPr bwMode="auto">
          <a:xfrm>
            <a:off x="4495800" y="1012075"/>
            <a:ext cx="3200400" cy="2422423"/>
          </a:xfrm>
          <a:prstGeom prst="ellipse">
            <a:avLst/>
          </a:prstGeom>
          <a:gradFill>
            <a:gsLst>
              <a:gs pos="0">
                <a:srgbClr val="FF0000"/>
              </a:gs>
              <a:gs pos="17000">
                <a:srgbClr val="FF9900"/>
              </a:gs>
              <a:gs pos="34000">
                <a:srgbClr val="FFFF00"/>
              </a:gs>
              <a:gs pos="49000">
                <a:srgbClr val="009900"/>
              </a:gs>
              <a:gs pos="83000">
                <a:schemeClr val="accent2"/>
              </a:gs>
              <a:gs pos="68000">
                <a:srgbClr val="0070C0"/>
              </a:gs>
              <a:gs pos="100000">
                <a:srgbClr val="FF40FF"/>
              </a:gs>
            </a:gsLst>
            <a:lin ang="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cxnSp>
        <p:nvCxnSpPr>
          <p:cNvPr id="5" name="Straight Connector 4">
            <a:extLst>
              <a:ext uri="{FF2B5EF4-FFF2-40B4-BE49-F238E27FC236}">
                <a16:creationId xmlns:a16="http://schemas.microsoft.com/office/drawing/2014/main" id="{E60361AA-2733-5C89-2E6B-B39762637718}"/>
              </a:ext>
            </a:extLst>
          </p:cNvPr>
          <p:cNvCxnSpPr>
            <a:cxnSpLocks/>
          </p:cNvCxnSpPr>
          <p:nvPr/>
        </p:nvCxnSpPr>
        <p:spPr bwMode="auto">
          <a:xfrm>
            <a:off x="2700902" y="4876800"/>
            <a:ext cx="1208784" cy="1093471"/>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6" name="Straight Connector 5">
            <a:extLst>
              <a:ext uri="{FF2B5EF4-FFF2-40B4-BE49-F238E27FC236}">
                <a16:creationId xmlns:a16="http://schemas.microsoft.com/office/drawing/2014/main" id="{5F89C1C0-5DD4-6472-8592-C9A6441A0009}"/>
              </a:ext>
            </a:extLst>
          </p:cNvPr>
          <p:cNvCxnSpPr>
            <a:cxnSpLocks/>
          </p:cNvCxnSpPr>
          <p:nvPr/>
        </p:nvCxnSpPr>
        <p:spPr bwMode="auto">
          <a:xfrm flipV="1">
            <a:off x="7756166" y="4714302"/>
            <a:ext cx="1083035" cy="1150865"/>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7" name="Straight Connector 9">
            <a:extLst>
              <a:ext uri="{FF2B5EF4-FFF2-40B4-BE49-F238E27FC236}">
                <a16:creationId xmlns:a16="http://schemas.microsoft.com/office/drawing/2014/main" id="{39D2B8DB-8919-8AD9-CD73-FE70F474F9E3}"/>
              </a:ext>
            </a:extLst>
          </p:cNvPr>
          <p:cNvCxnSpPr>
            <a:cxnSpLocks/>
          </p:cNvCxnSpPr>
          <p:nvPr/>
        </p:nvCxnSpPr>
        <p:spPr bwMode="auto">
          <a:xfrm flipV="1">
            <a:off x="3619499" y="3733799"/>
            <a:ext cx="4191001" cy="1"/>
          </a:xfrm>
          <a:prstGeom prst="straightConnector1">
            <a:avLst/>
          </a:prstGeom>
          <a:solidFill>
            <a:schemeClr val="accent1"/>
          </a:solidFill>
          <a:ln w="25400" cap="flat" cmpd="sng" algn="ctr">
            <a:solidFill>
              <a:schemeClr val="tx1"/>
            </a:solidFill>
            <a:prstDash val="solid"/>
            <a:round/>
            <a:headEnd type="none" w="med" len="med"/>
            <a:tailEnd type="none" w="med" len="med"/>
          </a:ln>
          <a:effectLst/>
        </p:spPr>
      </p:cxnSp>
      <p:sp>
        <p:nvSpPr>
          <p:cNvPr id="8" name="TextBox 7">
            <a:extLst>
              <a:ext uri="{FF2B5EF4-FFF2-40B4-BE49-F238E27FC236}">
                <a16:creationId xmlns:a16="http://schemas.microsoft.com/office/drawing/2014/main" id="{9FC4AC27-7C85-FDCE-5622-19E8614B7DC4}"/>
              </a:ext>
            </a:extLst>
          </p:cNvPr>
          <p:cNvSpPr txBox="1"/>
          <p:nvPr/>
        </p:nvSpPr>
        <p:spPr>
          <a:xfrm>
            <a:off x="1197410" y="6018201"/>
            <a:ext cx="1296749" cy="461665"/>
          </a:xfrm>
          <a:prstGeom prst="rect">
            <a:avLst/>
          </a:prstGeom>
          <a:noFill/>
        </p:spPr>
        <p:txBody>
          <a:bodyPr wrap="none" rtlCol="0">
            <a:spAutoFit/>
          </a:bodyPr>
          <a:lstStyle/>
          <a:p>
            <a:r>
              <a:rPr lang="en-US" dirty="0"/>
              <a:t>Image 1</a:t>
            </a:r>
          </a:p>
        </p:txBody>
      </p:sp>
      <p:sp>
        <p:nvSpPr>
          <p:cNvPr id="9" name="TextBox 8">
            <a:extLst>
              <a:ext uri="{FF2B5EF4-FFF2-40B4-BE49-F238E27FC236}">
                <a16:creationId xmlns:a16="http://schemas.microsoft.com/office/drawing/2014/main" id="{5AC92BE9-4D6F-AEFE-6799-C0270B5238EE}"/>
              </a:ext>
            </a:extLst>
          </p:cNvPr>
          <p:cNvSpPr txBox="1"/>
          <p:nvPr/>
        </p:nvSpPr>
        <p:spPr>
          <a:xfrm>
            <a:off x="9395337" y="6012391"/>
            <a:ext cx="1296749" cy="461665"/>
          </a:xfrm>
          <a:prstGeom prst="rect">
            <a:avLst/>
          </a:prstGeom>
          <a:noFill/>
        </p:spPr>
        <p:txBody>
          <a:bodyPr wrap="none" rtlCol="0">
            <a:spAutoFit/>
          </a:bodyPr>
          <a:lstStyle/>
          <a:p>
            <a:r>
              <a:rPr lang="en-US" dirty="0"/>
              <a:t>Image 2</a:t>
            </a:r>
          </a:p>
        </p:txBody>
      </p:sp>
      <p:sp>
        <p:nvSpPr>
          <p:cNvPr id="10" name="Oval 9">
            <a:extLst>
              <a:ext uri="{FF2B5EF4-FFF2-40B4-BE49-F238E27FC236}">
                <a16:creationId xmlns:a16="http://schemas.microsoft.com/office/drawing/2014/main" id="{7F0CDE3D-4C41-20DA-16D5-8183641BFEFC}"/>
              </a:ext>
            </a:extLst>
          </p:cNvPr>
          <p:cNvSpPr/>
          <p:nvPr/>
        </p:nvSpPr>
        <p:spPr bwMode="auto">
          <a:xfrm>
            <a:off x="2476500" y="6042752"/>
            <a:ext cx="152400" cy="152400"/>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1" name="Oval 10">
            <a:extLst>
              <a:ext uri="{FF2B5EF4-FFF2-40B4-BE49-F238E27FC236}">
                <a16:creationId xmlns:a16="http://schemas.microsoft.com/office/drawing/2014/main" id="{512EE011-8A01-77F2-04BD-E97CD2D0433D}"/>
              </a:ext>
            </a:extLst>
          </p:cNvPr>
          <p:cNvSpPr/>
          <p:nvPr/>
        </p:nvSpPr>
        <p:spPr bwMode="auto">
          <a:xfrm>
            <a:off x="9155139" y="6112526"/>
            <a:ext cx="152400" cy="152400"/>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cxnSp>
        <p:nvCxnSpPr>
          <p:cNvPr id="12" name="Straight Connector 9">
            <a:extLst>
              <a:ext uri="{FF2B5EF4-FFF2-40B4-BE49-F238E27FC236}">
                <a16:creationId xmlns:a16="http://schemas.microsoft.com/office/drawing/2014/main" id="{253C117A-BE3F-ACF3-19A9-32C70B3B107C}"/>
              </a:ext>
            </a:extLst>
          </p:cNvPr>
          <p:cNvCxnSpPr>
            <a:cxnSpLocks/>
          </p:cNvCxnSpPr>
          <p:nvPr/>
        </p:nvCxnSpPr>
        <p:spPr bwMode="auto">
          <a:xfrm>
            <a:off x="4681660" y="5991433"/>
            <a:ext cx="1981192" cy="1"/>
          </a:xfrm>
          <a:prstGeom prst="straightConnector1">
            <a:avLst/>
          </a:prstGeom>
          <a:solidFill>
            <a:schemeClr val="accent1"/>
          </a:solidFill>
          <a:ln w="25400" cap="flat" cmpd="sng" algn="ctr">
            <a:solidFill>
              <a:schemeClr val="tx1"/>
            </a:solidFill>
            <a:prstDash val="solid"/>
            <a:round/>
            <a:headEnd type="none" w="med" len="med"/>
            <a:tailEnd type="none" w="med" len="med"/>
          </a:ln>
          <a:effectLst/>
        </p:spPr>
      </p:cxnSp>
      <p:sp>
        <p:nvSpPr>
          <p:cNvPr id="13" name="Oval 12">
            <a:extLst>
              <a:ext uri="{FF2B5EF4-FFF2-40B4-BE49-F238E27FC236}">
                <a16:creationId xmlns:a16="http://schemas.microsoft.com/office/drawing/2014/main" id="{5640078E-B032-2A71-B4D3-10A599BC3749}"/>
              </a:ext>
            </a:extLst>
          </p:cNvPr>
          <p:cNvSpPr/>
          <p:nvPr/>
        </p:nvSpPr>
        <p:spPr bwMode="auto">
          <a:xfrm>
            <a:off x="5638800" y="6629400"/>
            <a:ext cx="152400" cy="152400"/>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cxnSp>
        <p:nvCxnSpPr>
          <p:cNvPr id="14" name="Straight Connector 13">
            <a:extLst>
              <a:ext uri="{FF2B5EF4-FFF2-40B4-BE49-F238E27FC236}">
                <a16:creationId xmlns:a16="http://schemas.microsoft.com/office/drawing/2014/main" id="{7A6377F0-3A02-80EF-DA6A-D9FEEC8AC65F}"/>
              </a:ext>
            </a:extLst>
          </p:cNvPr>
          <p:cNvCxnSpPr>
            <a:cxnSpLocks/>
          </p:cNvCxnSpPr>
          <p:nvPr/>
        </p:nvCxnSpPr>
        <p:spPr bwMode="auto">
          <a:xfrm flipH="1" flipV="1">
            <a:off x="5105400" y="914400"/>
            <a:ext cx="609600" cy="5795794"/>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15" name="Straight Connector 9">
            <a:extLst>
              <a:ext uri="{FF2B5EF4-FFF2-40B4-BE49-F238E27FC236}">
                <a16:creationId xmlns:a16="http://schemas.microsoft.com/office/drawing/2014/main" id="{D369140E-0D1B-9913-9756-B9FCE0C0036D}"/>
              </a:ext>
            </a:extLst>
          </p:cNvPr>
          <p:cNvCxnSpPr>
            <a:cxnSpLocks/>
          </p:cNvCxnSpPr>
          <p:nvPr/>
        </p:nvCxnSpPr>
        <p:spPr bwMode="auto">
          <a:xfrm flipV="1">
            <a:off x="3619498" y="3281558"/>
            <a:ext cx="4191001" cy="1"/>
          </a:xfrm>
          <a:prstGeom prst="straightConnector1">
            <a:avLst/>
          </a:prstGeom>
          <a:solidFill>
            <a:schemeClr val="accent1"/>
          </a:solidFill>
          <a:ln w="63500" cap="flat" cmpd="sng" algn="ctr">
            <a:solidFill>
              <a:schemeClr val="tx1"/>
            </a:solidFill>
            <a:prstDash val="solid"/>
            <a:round/>
            <a:headEnd type="none" w="med" len="med"/>
            <a:tailEnd type="none" w="med" len="med"/>
          </a:ln>
          <a:effectLst/>
        </p:spPr>
      </p:cxnSp>
      <p:cxnSp>
        <p:nvCxnSpPr>
          <p:cNvPr id="16" name="Straight Connector 9">
            <a:extLst>
              <a:ext uri="{FF2B5EF4-FFF2-40B4-BE49-F238E27FC236}">
                <a16:creationId xmlns:a16="http://schemas.microsoft.com/office/drawing/2014/main" id="{23AB37F3-F49A-CBB6-0312-FD920209442A}"/>
              </a:ext>
            </a:extLst>
          </p:cNvPr>
          <p:cNvCxnSpPr>
            <a:cxnSpLocks/>
          </p:cNvCxnSpPr>
          <p:nvPr/>
        </p:nvCxnSpPr>
        <p:spPr bwMode="auto">
          <a:xfrm flipV="1">
            <a:off x="3619496" y="2812875"/>
            <a:ext cx="4191001" cy="1"/>
          </a:xfrm>
          <a:prstGeom prst="straightConnector1">
            <a:avLst/>
          </a:prstGeom>
          <a:solidFill>
            <a:schemeClr val="accent1"/>
          </a:solidFill>
          <a:ln w="25400" cap="flat" cmpd="sng" algn="ctr">
            <a:solidFill>
              <a:schemeClr val="tx1"/>
            </a:solidFill>
            <a:prstDash val="solid"/>
            <a:round/>
            <a:headEnd type="none" w="med" len="med"/>
            <a:tailEnd type="none" w="med" len="med"/>
          </a:ln>
          <a:effectLst/>
        </p:spPr>
      </p:cxnSp>
      <p:cxnSp>
        <p:nvCxnSpPr>
          <p:cNvPr id="17" name="Straight Connector 9">
            <a:extLst>
              <a:ext uri="{FF2B5EF4-FFF2-40B4-BE49-F238E27FC236}">
                <a16:creationId xmlns:a16="http://schemas.microsoft.com/office/drawing/2014/main" id="{1F2E3544-C44F-5A26-BCB7-D8C60CD1742D}"/>
              </a:ext>
            </a:extLst>
          </p:cNvPr>
          <p:cNvCxnSpPr>
            <a:cxnSpLocks/>
          </p:cNvCxnSpPr>
          <p:nvPr/>
        </p:nvCxnSpPr>
        <p:spPr bwMode="auto">
          <a:xfrm flipV="1">
            <a:off x="3619496" y="2344193"/>
            <a:ext cx="4191001" cy="1"/>
          </a:xfrm>
          <a:prstGeom prst="straightConnector1">
            <a:avLst/>
          </a:prstGeom>
          <a:solidFill>
            <a:schemeClr val="accent1"/>
          </a:solidFill>
          <a:ln w="25400" cap="flat" cmpd="sng" algn="ctr">
            <a:solidFill>
              <a:schemeClr val="tx1"/>
            </a:solidFill>
            <a:prstDash val="solid"/>
            <a:round/>
            <a:headEnd type="none" w="med" len="med"/>
            <a:tailEnd type="none" w="med" len="med"/>
          </a:ln>
          <a:effectLst/>
        </p:spPr>
      </p:cxnSp>
      <p:cxnSp>
        <p:nvCxnSpPr>
          <p:cNvPr id="18" name="Straight Connector 9">
            <a:extLst>
              <a:ext uri="{FF2B5EF4-FFF2-40B4-BE49-F238E27FC236}">
                <a16:creationId xmlns:a16="http://schemas.microsoft.com/office/drawing/2014/main" id="{F7DC62A9-9D70-1C82-1611-F19E7A2929CD}"/>
              </a:ext>
            </a:extLst>
          </p:cNvPr>
          <p:cNvCxnSpPr>
            <a:cxnSpLocks/>
          </p:cNvCxnSpPr>
          <p:nvPr/>
        </p:nvCxnSpPr>
        <p:spPr bwMode="auto">
          <a:xfrm flipV="1">
            <a:off x="3618413" y="1881242"/>
            <a:ext cx="4191001" cy="1"/>
          </a:xfrm>
          <a:prstGeom prst="straightConnector1">
            <a:avLst/>
          </a:prstGeom>
          <a:solidFill>
            <a:schemeClr val="accent1"/>
          </a:solidFill>
          <a:ln w="25400" cap="flat" cmpd="sng" algn="ctr">
            <a:solidFill>
              <a:schemeClr val="tx1"/>
            </a:solidFill>
            <a:prstDash val="solid"/>
            <a:round/>
            <a:headEnd type="none" w="med" len="med"/>
            <a:tailEnd type="none" w="med" len="med"/>
          </a:ln>
          <a:effectLst/>
        </p:spPr>
      </p:cxnSp>
      <p:sp>
        <p:nvSpPr>
          <p:cNvPr id="19" name="Oval 18">
            <a:extLst>
              <a:ext uri="{FF2B5EF4-FFF2-40B4-BE49-F238E27FC236}">
                <a16:creationId xmlns:a16="http://schemas.microsoft.com/office/drawing/2014/main" id="{95E3E293-838E-2DD3-2F02-6584A1D9431D}"/>
              </a:ext>
            </a:extLst>
          </p:cNvPr>
          <p:cNvSpPr/>
          <p:nvPr/>
        </p:nvSpPr>
        <p:spPr bwMode="auto">
          <a:xfrm>
            <a:off x="5562600" y="5894071"/>
            <a:ext cx="152400" cy="152400"/>
          </a:xfrm>
          <a:prstGeom prst="ellipse">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0" name="Oval 19">
            <a:extLst>
              <a:ext uri="{FF2B5EF4-FFF2-40B4-BE49-F238E27FC236}">
                <a16:creationId xmlns:a16="http://schemas.microsoft.com/office/drawing/2014/main" id="{375240AB-01E1-8459-B4CD-E8DA89FE0581}"/>
              </a:ext>
            </a:extLst>
          </p:cNvPr>
          <p:cNvSpPr/>
          <p:nvPr/>
        </p:nvSpPr>
        <p:spPr bwMode="auto">
          <a:xfrm>
            <a:off x="5334000" y="3657599"/>
            <a:ext cx="152400" cy="152400"/>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1" name="Oval 20">
            <a:extLst>
              <a:ext uri="{FF2B5EF4-FFF2-40B4-BE49-F238E27FC236}">
                <a16:creationId xmlns:a16="http://schemas.microsoft.com/office/drawing/2014/main" id="{90ED2089-C443-8EE0-F253-9DF77934951E}"/>
              </a:ext>
            </a:extLst>
          </p:cNvPr>
          <p:cNvSpPr/>
          <p:nvPr/>
        </p:nvSpPr>
        <p:spPr bwMode="auto">
          <a:xfrm>
            <a:off x="5296442" y="3218406"/>
            <a:ext cx="152400" cy="152400"/>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2" name="Oval 21">
            <a:extLst>
              <a:ext uri="{FF2B5EF4-FFF2-40B4-BE49-F238E27FC236}">
                <a16:creationId xmlns:a16="http://schemas.microsoft.com/office/drawing/2014/main" id="{B6C50504-C8B8-9344-4356-299672FF916D}"/>
              </a:ext>
            </a:extLst>
          </p:cNvPr>
          <p:cNvSpPr/>
          <p:nvPr/>
        </p:nvSpPr>
        <p:spPr bwMode="auto">
          <a:xfrm>
            <a:off x="5235482" y="2743200"/>
            <a:ext cx="152400" cy="152400"/>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3" name="Oval 22">
            <a:extLst>
              <a:ext uri="{FF2B5EF4-FFF2-40B4-BE49-F238E27FC236}">
                <a16:creationId xmlns:a16="http://schemas.microsoft.com/office/drawing/2014/main" id="{015A8AC5-E15D-CECA-CDDF-90346E24EFB9}"/>
              </a:ext>
            </a:extLst>
          </p:cNvPr>
          <p:cNvSpPr/>
          <p:nvPr/>
        </p:nvSpPr>
        <p:spPr bwMode="auto">
          <a:xfrm>
            <a:off x="5181600" y="2260898"/>
            <a:ext cx="152400" cy="152400"/>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4" name="TextBox 23">
            <a:extLst>
              <a:ext uri="{FF2B5EF4-FFF2-40B4-BE49-F238E27FC236}">
                <a16:creationId xmlns:a16="http://schemas.microsoft.com/office/drawing/2014/main" id="{85CFF35D-895A-D277-5873-B3F7E1069921}"/>
              </a:ext>
            </a:extLst>
          </p:cNvPr>
          <p:cNvSpPr txBox="1"/>
          <p:nvPr/>
        </p:nvSpPr>
        <p:spPr>
          <a:xfrm>
            <a:off x="5904152" y="6398567"/>
            <a:ext cx="2531462" cy="461665"/>
          </a:xfrm>
          <a:prstGeom prst="rect">
            <a:avLst/>
          </a:prstGeom>
          <a:noFill/>
        </p:spPr>
        <p:txBody>
          <a:bodyPr wrap="none" rtlCol="0">
            <a:spAutoFit/>
          </a:bodyPr>
          <a:lstStyle/>
          <a:p>
            <a:r>
              <a:rPr lang="en-US" dirty="0"/>
              <a:t>Reference image</a:t>
            </a:r>
          </a:p>
        </p:txBody>
      </p:sp>
      <p:cxnSp>
        <p:nvCxnSpPr>
          <p:cNvPr id="25" name="Straight Connector 24">
            <a:extLst>
              <a:ext uri="{FF2B5EF4-FFF2-40B4-BE49-F238E27FC236}">
                <a16:creationId xmlns:a16="http://schemas.microsoft.com/office/drawing/2014/main" id="{CD2E28C4-16FE-7B1F-9CB7-80188E7A8F11}"/>
              </a:ext>
            </a:extLst>
          </p:cNvPr>
          <p:cNvCxnSpPr>
            <a:cxnSpLocks/>
          </p:cNvCxnSpPr>
          <p:nvPr/>
        </p:nvCxnSpPr>
        <p:spPr bwMode="auto">
          <a:xfrm flipV="1">
            <a:off x="2558708" y="1881242"/>
            <a:ext cx="2622892" cy="4231287"/>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26" name="Straight Connector 25">
            <a:extLst>
              <a:ext uri="{FF2B5EF4-FFF2-40B4-BE49-F238E27FC236}">
                <a16:creationId xmlns:a16="http://schemas.microsoft.com/office/drawing/2014/main" id="{3369C6CE-6137-3E16-7876-B33CED9EBB09}"/>
              </a:ext>
            </a:extLst>
          </p:cNvPr>
          <p:cNvCxnSpPr>
            <a:cxnSpLocks/>
          </p:cNvCxnSpPr>
          <p:nvPr/>
        </p:nvCxnSpPr>
        <p:spPr bwMode="auto">
          <a:xfrm>
            <a:off x="5181600" y="1881242"/>
            <a:ext cx="4103621" cy="4361366"/>
          </a:xfrm>
          <a:prstGeom prst="line">
            <a:avLst/>
          </a:prstGeom>
          <a:solidFill>
            <a:schemeClr val="accent1"/>
          </a:solidFill>
          <a:ln w="9525" cap="flat" cmpd="sng" algn="ctr">
            <a:solidFill>
              <a:schemeClr val="tx1"/>
            </a:solidFill>
            <a:prstDash val="dash"/>
            <a:round/>
            <a:headEnd type="none" w="med" len="med"/>
            <a:tailEnd type="none" w="med" len="med"/>
          </a:ln>
          <a:effectLst/>
        </p:spPr>
      </p:cxnSp>
      <p:sp>
        <p:nvSpPr>
          <p:cNvPr id="27" name="Oval 26">
            <a:extLst>
              <a:ext uri="{FF2B5EF4-FFF2-40B4-BE49-F238E27FC236}">
                <a16:creationId xmlns:a16="http://schemas.microsoft.com/office/drawing/2014/main" id="{D809C8F4-A041-8284-341B-9E137BABC92E}"/>
              </a:ext>
            </a:extLst>
          </p:cNvPr>
          <p:cNvSpPr/>
          <p:nvPr/>
        </p:nvSpPr>
        <p:spPr bwMode="auto">
          <a:xfrm>
            <a:off x="5121182" y="1795399"/>
            <a:ext cx="152400" cy="152400"/>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cxnSp>
        <p:nvCxnSpPr>
          <p:cNvPr id="28" name="Straight Connector 27">
            <a:extLst>
              <a:ext uri="{FF2B5EF4-FFF2-40B4-BE49-F238E27FC236}">
                <a16:creationId xmlns:a16="http://schemas.microsoft.com/office/drawing/2014/main" id="{E78A4FFC-0EF2-824B-E5C4-3F911D8F9C72}"/>
              </a:ext>
            </a:extLst>
          </p:cNvPr>
          <p:cNvCxnSpPr>
            <a:cxnSpLocks/>
            <a:stCxn id="10" idx="4"/>
            <a:endCxn id="23" idx="3"/>
          </p:cNvCxnSpPr>
          <p:nvPr/>
        </p:nvCxnSpPr>
        <p:spPr bwMode="auto">
          <a:xfrm flipV="1">
            <a:off x="2552700" y="2390980"/>
            <a:ext cx="2651218" cy="3804172"/>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29" name="Straight Connector 28">
            <a:extLst>
              <a:ext uri="{FF2B5EF4-FFF2-40B4-BE49-F238E27FC236}">
                <a16:creationId xmlns:a16="http://schemas.microsoft.com/office/drawing/2014/main" id="{A5E59144-2DC3-5B01-A6E8-A89D549ABA2B}"/>
              </a:ext>
            </a:extLst>
          </p:cNvPr>
          <p:cNvCxnSpPr>
            <a:cxnSpLocks/>
            <a:stCxn id="11" idx="5"/>
            <a:endCxn id="23" idx="5"/>
          </p:cNvCxnSpPr>
          <p:nvPr/>
        </p:nvCxnSpPr>
        <p:spPr bwMode="auto">
          <a:xfrm flipH="1" flipV="1">
            <a:off x="5311682" y="2390980"/>
            <a:ext cx="3973539" cy="3851628"/>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30" name="Straight Connector 29">
            <a:extLst>
              <a:ext uri="{FF2B5EF4-FFF2-40B4-BE49-F238E27FC236}">
                <a16:creationId xmlns:a16="http://schemas.microsoft.com/office/drawing/2014/main" id="{757D7ADD-D4ED-AFFC-474E-A91DBB9A67B7}"/>
              </a:ext>
            </a:extLst>
          </p:cNvPr>
          <p:cNvCxnSpPr>
            <a:cxnSpLocks/>
            <a:stCxn id="10" idx="5"/>
            <a:endCxn id="22" idx="4"/>
          </p:cNvCxnSpPr>
          <p:nvPr/>
        </p:nvCxnSpPr>
        <p:spPr bwMode="auto">
          <a:xfrm flipV="1">
            <a:off x="2606582" y="2895600"/>
            <a:ext cx="2705100" cy="3277234"/>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31" name="Straight Connector 30">
            <a:extLst>
              <a:ext uri="{FF2B5EF4-FFF2-40B4-BE49-F238E27FC236}">
                <a16:creationId xmlns:a16="http://schemas.microsoft.com/office/drawing/2014/main" id="{04BD58C8-8D4E-E802-2C8B-8A2CC3AE2CEC}"/>
              </a:ext>
            </a:extLst>
          </p:cNvPr>
          <p:cNvCxnSpPr>
            <a:cxnSpLocks/>
            <a:stCxn id="11" idx="5"/>
            <a:endCxn id="22" idx="4"/>
          </p:cNvCxnSpPr>
          <p:nvPr/>
        </p:nvCxnSpPr>
        <p:spPr bwMode="auto">
          <a:xfrm flipH="1" flipV="1">
            <a:off x="5311682" y="2895600"/>
            <a:ext cx="3973539" cy="3347008"/>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32" name="Straight Connector 31">
            <a:extLst>
              <a:ext uri="{FF2B5EF4-FFF2-40B4-BE49-F238E27FC236}">
                <a16:creationId xmlns:a16="http://schemas.microsoft.com/office/drawing/2014/main" id="{93ABEBF1-0F6A-9CCE-00A7-29DFF26828F5}"/>
              </a:ext>
            </a:extLst>
          </p:cNvPr>
          <p:cNvCxnSpPr>
            <a:cxnSpLocks/>
            <a:stCxn id="11" idx="5"/>
            <a:endCxn id="21" idx="5"/>
          </p:cNvCxnSpPr>
          <p:nvPr/>
        </p:nvCxnSpPr>
        <p:spPr bwMode="auto">
          <a:xfrm flipH="1" flipV="1">
            <a:off x="5426524" y="3348488"/>
            <a:ext cx="3858697" cy="2894120"/>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33" name="Straight Connector 32">
            <a:extLst>
              <a:ext uri="{FF2B5EF4-FFF2-40B4-BE49-F238E27FC236}">
                <a16:creationId xmlns:a16="http://schemas.microsoft.com/office/drawing/2014/main" id="{3D0364AA-8380-0BB9-9284-7282F1C8D879}"/>
              </a:ext>
            </a:extLst>
          </p:cNvPr>
          <p:cNvCxnSpPr>
            <a:cxnSpLocks/>
            <a:stCxn id="10" idx="5"/>
            <a:endCxn id="21" idx="3"/>
          </p:cNvCxnSpPr>
          <p:nvPr/>
        </p:nvCxnSpPr>
        <p:spPr bwMode="auto">
          <a:xfrm flipV="1">
            <a:off x="2606582" y="3348488"/>
            <a:ext cx="2712178" cy="2824346"/>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34" name="Straight Connector 33">
            <a:extLst>
              <a:ext uri="{FF2B5EF4-FFF2-40B4-BE49-F238E27FC236}">
                <a16:creationId xmlns:a16="http://schemas.microsoft.com/office/drawing/2014/main" id="{85AEAA76-AECF-BCA1-4D9C-215895D78EB6}"/>
              </a:ext>
            </a:extLst>
          </p:cNvPr>
          <p:cNvCxnSpPr>
            <a:cxnSpLocks/>
            <a:stCxn id="10" idx="5"/>
            <a:endCxn id="20" idx="3"/>
          </p:cNvCxnSpPr>
          <p:nvPr/>
        </p:nvCxnSpPr>
        <p:spPr bwMode="auto">
          <a:xfrm flipV="1">
            <a:off x="2606582" y="3787681"/>
            <a:ext cx="2749736" cy="2385153"/>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35" name="Straight Connector 34">
            <a:extLst>
              <a:ext uri="{FF2B5EF4-FFF2-40B4-BE49-F238E27FC236}">
                <a16:creationId xmlns:a16="http://schemas.microsoft.com/office/drawing/2014/main" id="{02F51FE4-F3A2-4138-7819-F88A66F5888D}"/>
              </a:ext>
            </a:extLst>
          </p:cNvPr>
          <p:cNvCxnSpPr>
            <a:cxnSpLocks/>
            <a:stCxn id="11" idx="1"/>
            <a:endCxn id="20" idx="5"/>
          </p:cNvCxnSpPr>
          <p:nvPr/>
        </p:nvCxnSpPr>
        <p:spPr bwMode="auto">
          <a:xfrm flipH="1" flipV="1">
            <a:off x="5464082" y="3787681"/>
            <a:ext cx="3713375" cy="2347163"/>
          </a:xfrm>
          <a:prstGeom prst="line">
            <a:avLst/>
          </a:prstGeom>
          <a:solidFill>
            <a:schemeClr val="accent1"/>
          </a:solidFill>
          <a:ln w="9525" cap="flat" cmpd="sng" algn="ctr">
            <a:solidFill>
              <a:schemeClr val="tx1"/>
            </a:solidFill>
            <a:prstDash val="dash"/>
            <a:round/>
            <a:headEnd type="none" w="med" len="med"/>
            <a:tailEnd type="none" w="med" len="med"/>
          </a:ln>
          <a:effectLst/>
        </p:spPr>
      </p:cxnSp>
      <p:sp>
        <p:nvSpPr>
          <p:cNvPr id="36" name="TextBox 35">
            <a:extLst>
              <a:ext uri="{FF2B5EF4-FFF2-40B4-BE49-F238E27FC236}">
                <a16:creationId xmlns:a16="http://schemas.microsoft.com/office/drawing/2014/main" id="{0F744DDC-F4F8-FEEC-9FD4-1719F4D883E9}"/>
              </a:ext>
            </a:extLst>
          </p:cNvPr>
          <p:cNvSpPr txBox="1"/>
          <p:nvPr/>
        </p:nvSpPr>
        <p:spPr>
          <a:xfrm>
            <a:off x="8001000" y="3043535"/>
            <a:ext cx="415498" cy="461665"/>
          </a:xfrm>
          <a:prstGeom prst="rect">
            <a:avLst/>
          </a:prstGeom>
          <a:noFill/>
        </p:spPr>
        <p:txBody>
          <a:bodyPr wrap="none" rtlCol="0">
            <a:spAutoFit/>
          </a:bodyPr>
          <a:lstStyle/>
          <a:p>
            <a:r>
              <a:rPr lang="en-US" b="1" dirty="0"/>
              <a:t>✓</a:t>
            </a:r>
          </a:p>
        </p:txBody>
      </p:sp>
    </p:spTree>
    <p:extLst>
      <p:ext uri="{BB962C8B-B14F-4D97-AF65-F5344CB8AC3E}">
        <p14:creationId xmlns:p14="http://schemas.microsoft.com/office/powerpoint/2010/main" val="21916795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4" name="Rectangle 2"/>
          <p:cNvSpPr>
            <a:spLocks noGrp="1" noChangeArrowheads="1"/>
          </p:cNvSpPr>
          <p:nvPr>
            <p:ph type="title"/>
          </p:nvPr>
        </p:nvSpPr>
        <p:spPr/>
        <p:txBody>
          <a:bodyPr/>
          <a:lstStyle/>
          <a:p>
            <a:r>
              <a:rPr lang="en-US" dirty="0"/>
              <a:t>Plane sweep stereo: Fast implementation</a:t>
            </a:r>
          </a:p>
        </p:txBody>
      </p:sp>
      <p:sp>
        <p:nvSpPr>
          <p:cNvPr id="4105" name="Rectangle 3"/>
          <p:cNvSpPr>
            <a:spLocks noGrp="1" noChangeArrowheads="1"/>
          </p:cNvSpPr>
          <p:nvPr>
            <p:ph type="body" idx="1"/>
          </p:nvPr>
        </p:nvSpPr>
        <p:spPr>
          <a:xfrm>
            <a:off x="914400" y="4191000"/>
            <a:ext cx="10363200" cy="1981200"/>
          </a:xfrm>
        </p:spPr>
        <p:txBody>
          <a:bodyPr/>
          <a:lstStyle/>
          <a:p>
            <a:pPr>
              <a:buFontTx/>
              <a:buChar char="•"/>
            </a:pPr>
            <a:r>
              <a:rPr lang="en-US" sz="2800" dirty="0"/>
              <a:t>For each depth plane</a:t>
            </a:r>
          </a:p>
          <a:p>
            <a:pPr lvl="1"/>
            <a:r>
              <a:rPr lang="en-US" sz="2400" dirty="0"/>
              <a:t>Compute </a:t>
            </a:r>
            <a:r>
              <a:rPr lang="en-US" sz="2400" dirty="0" err="1"/>
              <a:t>homographies</a:t>
            </a:r>
            <a:r>
              <a:rPr lang="en-US" sz="2400" dirty="0"/>
              <a:t> projecting each image onto that depth plane</a:t>
            </a:r>
          </a:p>
          <a:p>
            <a:pPr lvl="1"/>
            <a:r>
              <a:rPr lang="en-US" sz="2400" dirty="0"/>
              <a:t>For each pixel in the composite image stack, compute the variance</a:t>
            </a:r>
          </a:p>
          <a:p>
            <a:pPr>
              <a:buFontTx/>
              <a:buChar char="•"/>
            </a:pPr>
            <a:r>
              <a:rPr lang="en-US" sz="2800" dirty="0"/>
              <a:t>For each pixel, select the depth that gives the lowest variance</a:t>
            </a:r>
            <a:br>
              <a:rPr lang="en-US" sz="2800" dirty="0"/>
            </a:br>
            <a:endParaRPr lang="en-US" sz="2800" dirty="0"/>
          </a:p>
        </p:txBody>
      </p:sp>
      <p:sp>
        <p:nvSpPr>
          <p:cNvPr id="4106" name="Rectangle 10"/>
          <p:cNvSpPr>
            <a:spLocks noChangeArrowheads="1"/>
          </p:cNvSpPr>
          <p:nvPr/>
        </p:nvSpPr>
        <p:spPr bwMode="auto">
          <a:xfrm>
            <a:off x="457200" y="6308209"/>
            <a:ext cx="11430000" cy="369332"/>
          </a:xfrm>
          <a:prstGeom prst="rect">
            <a:avLst/>
          </a:prstGeom>
          <a:noFill/>
          <a:ln w="9525">
            <a:noFill/>
            <a:miter lim="800000"/>
            <a:headEnd/>
            <a:tailEnd/>
          </a:ln>
        </p:spPr>
        <p:txBody>
          <a:bodyPr wrap="square" anchor="ctr">
            <a:spAutoFit/>
          </a:bodyPr>
          <a:lstStyle/>
          <a:p>
            <a:pPr algn="ctr"/>
            <a:r>
              <a:rPr lang="en-US" sz="1800" dirty="0"/>
              <a:t>R. Yang and M. </a:t>
            </a:r>
            <a:r>
              <a:rPr lang="en-US" sz="1800" dirty="0" err="1"/>
              <a:t>Pollefeys</a:t>
            </a:r>
            <a:r>
              <a:rPr lang="en-US" sz="1800" dirty="0"/>
              <a:t>, </a:t>
            </a:r>
            <a:r>
              <a:rPr lang="en-US" sz="1800" dirty="0">
                <a:hlinkClick r:id="rId3"/>
              </a:rPr>
              <a:t>Multi-Resolution Real-Time Stereo on Commodity Graphics Hardware</a:t>
            </a:r>
            <a:r>
              <a:rPr lang="en-US" sz="1800" dirty="0"/>
              <a:t>, CVPR 2003</a:t>
            </a:r>
          </a:p>
        </p:txBody>
      </p:sp>
      <p:graphicFrame>
        <p:nvGraphicFramePr>
          <p:cNvPr id="11" name="Object 4"/>
          <p:cNvGraphicFramePr>
            <a:graphicFrameLocks noChangeAspect="1"/>
          </p:cNvGraphicFramePr>
          <p:nvPr>
            <p:extLst>
              <p:ext uri="{D42A27DB-BD31-4B8C-83A1-F6EECF244321}">
                <p14:modId xmlns:p14="http://schemas.microsoft.com/office/powerpoint/2010/main" val="796605497"/>
              </p:ext>
            </p:extLst>
          </p:nvPr>
        </p:nvGraphicFramePr>
        <p:xfrm>
          <a:off x="3200400" y="1122362"/>
          <a:ext cx="5943600" cy="2916238"/>
        </p:xfrm>
        <a:graphic>
          <a:graphicData uri="http://schemas.openxmlformats.org/presentationml/2006/ole">
            <mc:AlternateContent xmlns:mc="http://schemas.openxmlformats.org/markup-compatibility/2006">
              <mc:Choice xmlns:v="urn:schemas-microsoft-com:vml" Requires="v">
                <p:oleObj name="Photo Editor Photo" r:id="rId4" imgW="3495238" imgH="1714739" progId="">
                  <p:embed/>
                </p:oleObj>
              </mc:Choice>
              <mc:Fallback>
                <p:oleObj name="Photo Editor Photo" r:id="rId4" imgW="3495238" imgH="1714739"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1122362"/>
                        <a:ext cx="5943600" cy="29162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 name="Object 5"/>
          <p:cNvGraphicFramePr>
            <a:graphicFrameLocks noChangeAspect="1"/>
          </p:cNvGraphicFramePr>
          <p:nvPr>
            <p:extLst>
              <p:ext uri="{D42A27DB-BD31-4B8C-83A1-F6EECF244321}">
                <p14:modId xmlns:p14="http://schemas.microsoft.com/office/powerpoint/2010/main" val="2339062003"/>
              </p:ext>
            </p:extLst>
          </p:nvPr>
        </p:nvGraphicFramePr>
        <p:xfrm>
          <a:off x="3200400" y="1122362"/>
          <a:ext cx="5943600" cy="2916238"/>
        </p:xfrm>
        <a:graphic>
          <a:graphicData uri="http://schemas.openxmlformats.org/presentationml/2006/ole">
            <mc:AlternateContent xmlns:mc="http://schemas.openxmlformats.org/markup-compatibility/2006">
              <mc:Choice xmlns:v="urn:schemas-microsoft-com:vml" Requires="v">
                <p:oleObj name="Photo Editor Photo" r:id="rId6" imgW="3495238" imgH="1714739" progId="">
                  <p:embed/>
                </p:oleObj>
              </mc:Choice>
              <mc:Fallback>
                <p:oleObj name="Photo Editor Photo" r:id="rId6" imgW="3495238" imgH="1714739"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00400" y="1122362"/>
                        <a:ext cx="5943600" cy="29162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3" name="Object 6"/>
          <p:cNvGraphicFramePr>
            <a:graphicFrameLocks noChangeAspect="1"/>
          </p:cNvGraphicFramePr>
          <p:nvPr>
            <p:extLst>
              <p:ext uri="{D42A27DB-BD31-4B8C-83A1-F6EECF244321}">
                <p14:modId xmlns:p14="http://schemas.microsoft.com/office/powerpoint/2010/main" val="3759526814"/>
              </p:ext>
            </p:extLst>
          </p:nvPr>
        </p:nvGraphicFramePr>
        <p:xfrm>
          <a:off x="3200400" y="1122362"/>
          <a:ext cx="5943600" cy="2916238"/>
        </p:xfrm>
        <a:graphic>
          <a:graphicData uri="http://schemas.openxmlformats.org/presentationml/2006/ole">
            <mc:AlternateContent xmlns:mc="http://schemas.openxmlformats.org/markup-compatibility/2006">
              <mc:Choice xmlns:v="urn:schemas-microsoft-com:vml" Requires="v">
                <p:oleObj name="Photo Editor Photo" r:id="rId8" imgW="3495238" imgH="1714739" progId="">
                  <p:embed/>
                </p:oleObj>
              </mc:Choice>
              <mc:Fallback>
                <p:oleObj name="Photo Editor Photo" r:id="rId8" imgW="3495238" imgH="1714739" progId="">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00400" y="1122362"/>
                        <a:ext cx="5943600" cy="29162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4" name="Object 7"/>
          <p:cNvGraphicFramePr>
            <a:graphicFrameLocks noChangeAspect="1"/>
          </p:cNvGraphicFramePr>
          <p:nvPr>
            <p:extLst>
              <p:ext uri="{D42A27DB-BD31-4B8C-83A1-F6EECF244321}">
                <p14:modId xmlns:p14="http://schemas.microsoft.com/office/powerpoint/2010/main" val="482509016"/>
              </p:ext>
            </p:extLst>
          </p:nvPr>
        </p:nvGraphicFramePr>
        <p:xfrm>
          <a:off x="3200400" y="1122362"/>
          <a:ext cx="5943600" cy="2916238"/>
        </p:xfrm>
        <a:graphic>
          <a:graphicData uri="http://schemas.openxmlformats.org/presentationml/2006/ole">
            <mc:AlternateContent xmlns:mc="http://schemas.openxmlformats.org/markup-compatibility/2006">
              <mc:Choice xmlns:v="urn:schemas-microsoft-com:vml" Requires="v">
                <p:oleObj name="Photo Editor Photo" r:id="rId10" imgW="3495238" imgH="1714739" progId="">
                  <p:embed/>
                </p:oleObj>
              </mc:Choice>
              <mc:Fallback>
                <p:oleObj name="Photo Editor Photo" r:id="rId10" imgW="3495238" imgH="1714739" progId="">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00400" y="1122362"/>
                        <a:ext cx="5943600" cy="29162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5" name="Object 8"/>
          <p:cNvGraphicFramePr>
            <a:graphicFrameLocks noChangeAspect="1"/>
          </p:cNvGraphicFramePr>
          <p:nvPr>
            <p:extLst>
              <p:ext uri="{D42A27DB-BD31-4B8C-83A1-F6EECF244321}">
                <p14:modId xmlns:p14="http://schemas.microsoft.com/office/powerpoint/2010/main" val="2081399570"/>
              </p:ext>
            </p:extLst>
          </p:nvPr>
        </p:nvGraphicFramePr>
        <p:xfrm>
          <a:off x="3200400" y="1122362"/>
          <a:ext cx="5943600" cy="2916238"/>
        </p:xfrm>
        <a:graphic>
          <a:graphicData uri="http://schemas.openxmlformats.org/presentationml/2006/ole">
            <mc:AlternateContent xmlns:mc="http://schemas.openxmlformats.org/markup-compatibility/2006">
              <mc:Choice xmlns:v="urn:schemas-microsoft-com:vml" Requires="v">
                <p:oleObj name="Photo Editor Photo" r:id="rId12" imgW="3495238" imgH="1714739" progId="">
                  <p:embed/>
                </p:oleObj>
              </mc:Choice>
              <mc:Fallback>
                <p:oleObj name="Photo Editor Photo" r:id="rId12" imgW="3495238" imgH="1714739" progId="">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200400" y="1122362"/>
                        <a:ext cx="5943600" cy="29162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6" name="Object 9"/>
          <p:cNvGraphicFramePr>
            <a:graphicFrameLocks noChangeAspect="1"/>
          </p:cNvGraphicFramePr>
          <p:nvPr>
            <p:extLst>
              <p:ext uri="{D42A27DB-BD31-4B8C-83A1-F6EECF244321}">
                <p14:modId xmlns:p14="http://schemas.microsoft.com/office/powerpoint/2010/main" val="789597324"/>
              </p:ext>
            </p:extLst>
          </p:nvPr>
        </p:nvGraphicFramePr>
        <p:xfrm>
          <a:off x="3200400" y="1122362"/>
          <a:ext cx="5943600" cy="2916238"/>
        </p:xfrm>
        <a:graphic>
          <a:graphicData uri="http://schemas.openxmlformats.org/presentationml/2006/ole">
            <mc:AlternateContent xmlns:mc="http://schemas.openxmlformats.org/markup-compatibility/2006">
              <mc:Choice xmlns:v="urn:schemas-microsoft-com:vml" Requires="v">
                <p:oleObj name="Photo Editor Photo" r:id="rId14" imgW="3495238" imgH="1714739" progId="">
                  <p:embed/>
                </p:oleObj>
              </mc:Choice>
              <mc:Fallback>
                <p:oleObj name="Photo Editor Photo" r:id="rId14" imgW="3495238" imgH="1714739" progId="">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200400" y="1122362"/>
                        <a:ext cx="5943600" cy="29162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4059814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0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0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499"/>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499"/>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499"/>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499"/>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499"/>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105">
                                            <p:txEl>
                                              <p:pRg st="2" end="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10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5"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Merging depth maps</a:t>
            </a:r>
          </a:p>
        </p:txBody>
      </p:sp>
      <p:sp>
        <p:nvSpPr>
          <p:cNvPr id="3" name="Content Placeholder 2"/>
          <p:cNvSpPr>
            <a:spLocks noGrp="1"/>
          </p:cNvSpPr>
          <p:nvPr>
            <p:ph idx="1"/>
          </p:nvPr>
        </p:nvSpPr>
        <p:spPr>
          <a:xfrm>
            <a:off x="4495800" y="914400"/>
            <a:ext cx="5486400" cy="5257800"/>
          </a:xfrm>
        </p:spPr>
        <p:txBody>
          <a:bodyPr/>
          <a:lstStyle/>
          <a:p>
            <a:pPr>
              <a:buFont typeface="Arial" panose="020B0604020202020204" pitchFamily="34" charset="0"/>
              <a:buChar char="•"/>
            </a:pPr>
            <a:r>
              <a:rPr lang="en-US" dirty="0"/>
              <a:t>Given a group of images, compute a depth map using each view as a reference</a:t>
            </a:r>
          </a:p>
          <a:p>
            <a:pPr>
              <a:buFont typeface="Arial" panose="020B0604020202020204" pitchFamily="34" charset="0"/>
              <a:buChar char="•"/>
            </a:pPr>
            <a:r>
              <a:rPr lang="en-US" dirty="0"/>
              <a:t>Merge multiple depth maps into a volume or a mesh (see, e.g., </a:t>
            </a:r>
            <a:r>
              <a:rPr lang="en-US" dirty="0">
                <a:hlinkClick r:id="rId2"/>
              </a:rPr>
              <a:t>Curless and Levoy, 1996</a:t>
            </a:r>
            <a:r>
              <a:rPr lang="en-US" dirty="0"/>
              <a:t>)</a:t>
            </a: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938" y="990601"/>
            <a:ext cx="2493263" cy="271006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12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4003897"/>
            <a:ext cx="6591300" cy="272489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TextBox 3"/>
          <p:cNvSpPr txBox="1"/>
          <p:nvPr/>
        </p:nvSpPr>
        <p:spPr>
          <a:xfrm>
            <a:off x="4369531" y="3669268"/>
            <a:ext cx="825867" cy="369332"/>
          </a:xfrm>
          <a:prstGeom prst="rect">
            <a:avLst/>
          </a:prstGeom>
          <a:noFill/>
        </p:spPr>
        <p:txBody>
          <a:bodyPr wrap="none" rtlCol="0">
            <a:spAutoFit/>
          </a:bodyPr>
          <a:lstStyle/>
          <a:p>
            <a:r>
              <a:rPr lang="en-US" sz="1800" dirty="0"/>
              <a:t>Map 1</a:t>
            </a:r>
          </a:p>
        </p:txBody>
      </p:sp>
      <p:sp>
        <p:nvSpPr>
          <p:cNvPr id="7" name="TextBox 6"/>
          <p:cNvSpPr txBox="1"/>
          <p:nvPr/>
        </p:nvSpPr>
        <p:spPr>
          <a:xfrm>
            <a:off x="6629401" y="3669268"/>
            <a:ext cx="825867" cy="369332"/>
          </a:xfrm>
          <a:prstGeom prst="rect">
            <a:avLst/>
          </a:prstGeom>
          <a:noFill/>
        </p:spPr>
        <p:txBody>
          <a:bodyPr wrap="none" rtlCol="0">
            <a:spAutoFit/>
          </a:bodyPr>
          <a:lstStyle/>
          <a:p>
            <a:r>
              <a:rPr lang="en-US" sz="1800" dirty="0"/>
              <a:t>Map 2</a:t>
            </a:r>
          </a:p>
        </p:txBody>
      </p:sp>
      <p:sp>
        <p:nvSpPr>
          <p:cNvPr id="8" name="TextBox 7"/>
          <p:cNvSpPr txBox="1"/>
          <p:nvPr/>
        </p:nvSpPr>
        <p:spPr>
          <a:xfrm>
            <a:off x="8789131" y="3669268"/>
            <a:ext cx="966931" cy="369332"/>
          </a:xfrm>
          <a:prstGeom prst="rect">
            <a:avLst/>
          </a:prstGeom>
          <a:noFill/>
        </p:spPr>
        <p:txBody>
          <a:bodyPr wrap="none" rtlCol="0">
            <a:spAutoFit/>
          </a:bodyPr>
          <a:lstStyle/>
          <a:p>
            <a:r>
              <a:rPr lang="en-US" sz="1800" dirty="0"/>
              <a:t>Merged</a:t>
            </a:r>
          </a:p>
        </p:txBody>
      </p:sp>
    </p:spTree>
    <p:extLst>
      <p:ext uri="{BB962C8B-B14F-4D97-AF65-F5344CB8AC3E}">
        <p14:creationId xmlns:p14="http://schemas.microsoft.com/office/powerpoint/2010/main" val="42142412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141C0-B219-9F8C-F461-459135DCE97F}"/>
              </a:ext>
            </a:extLst>
          </p:cNvPr>
          <p:cNvSpPr>
            <a:spLocks noGrp="1"/>
          </p:cNvSpPr>
          <p:nvPr>
            <p:ph type="title"/>
          </p:nvPr>
        </p:nvSpPr>
        <p:spPr/>
        <p:txBody>
          <a:bodyPr/>
          <a:lstStyle/>
          <a:p>
            <a:r>
              <a:rPr lang="en-US" dirty="0"/>
              <a:t>Volumetric fusion, I</a:t>
            </a:r>
          </a:p>
        </p:txBody>
      </p:sp>
      <p:sp>
        <p:nvSpPr>
          <p:cNvPr id="3" name="Content Placeholder 2">
            <a:extLst>
              <a:ext uri="{FF2B5EF4-FFF2-40B4-BE49-F238E27FC236}">
                <a16:creationId xmlns:a16="http://schemas.microsoft.com/office/drawing/2014/main" id="{FB3CC7AD-BF98-A8F6-262D-A15D473503B7}"/>
              </a:ext>
            </a:extLst>
          </p:cNvPr>
          <p:cNvSpPr>
            <a:spLocks noGrp="1"/>
          </p:cNvSpPr>
          <p:nvPr>
            <p:ph idx="1"/>
          </p:nvPr>
        </p:nvSpPr>
        <p:spPr/>
        <p:txBody>
          <a:bodyPr/>
          <a:lstStyle/>
          <a:p>
            <a:r>
              <a:rPr lang="en-US" dirty="0"/>
              <a:t>Depths from cameras read into a voxel space yield likely labels for SOME voxels  (blue – empty; pink – occupied)</a:t>
            </a:r>
          </a:p>
          <a:p>
            <a:r>
              <a:rPr lang="en-US" dirty="0"/>
              <a:t>Q:  what about other voxels?</a:t>
            </a:r>
          </a:p>
        </p:txBody>
      </p:sp>
      <p:pic>
        <p:nvPicPr>
          <p:cNvPr id="4" name="Picture 3">
            <a:extLst>
              <a:ext uri="{FF2B5EF4-FFF2-40B4-BE49-F238E27FC236}">
                <a16:creationId xmlns:a16="http://schemas.microsoft.com/office/drawing/2014/main" id="{0511EEDC-BC77-14A0-8208-1049F6E7A586}"/>
              </a:ext>
            </a:extLst>
          </p:cNvPr>
          <p:cNvPicPr>
            <a:picLocks noChangeAspect="1"/>
          </p:cNvPicPr>
          <p:nvPr/>
        </p:nvPicPr>
        <p:blipFill>
          <a:blip r:embed="rId2"/>
          <a:stretch>
            <a:fillRect/>
          </a:stretch>
        </p:blipFill>
        <p:spPr>
          <a:xfrm>
            <a:off x="228600" y="2235804"/>
            <a:ext cx="8083550" cy="4545996"/>
          </a:xfrm>
          <a:prstGeom prst="rect">
            <a:avLst/>
          </a:prstGeom>
        </p:spPr>
      </p:pic>
      <p:pic>
        <p:nvPicPr>
          <p:cNvPr id="5" name="Picture 4">
            <a:extLst>
              <a:ext uri="{FF2B5EF4-FFF2-40B4-BE49-F238E27FC236}">
                <a16:creationId xmlns:a16="http://schemas.microsoft.com/office/drawing/2014/main" id="{39FC3A28-29C6-AC5D-C14A-67C4BC82924E}"/>
              </a:ext>
            </a:extLst>
          </p:cNvPr>
          <p:cNvPicPr>
            <a:picLocks noChangeAspect="1"/>
          </p:cNvPicPr>
          <p:nvPr/>
        </p:nvPicPr>
        <p:blipFill>
          <a:blip r:embed="rId3"/>
          <a:stretch>
            <a:fillRect/>
          </a:stretch>
        </p:blipFill>
        <p:spPr>
          <a:xfrm>
            <a:off x="4800600" y="2035299"/>
            <a:ext cx="5069457" cy="4165600"/>
          </a:xfrm>
          <a:prstGeom prst="rect">
            <a:avLst/>
          </a:prstGeom>
        </p:spPr>
      </p:pic>
      <p:sp>
        <p:nvSpPr>
          <p:cNvPr id="6" name="TextBox 5">
            <a:extLst>
              <a:ext uri="{FF2B5EF4-FFF2-40B4-BE49-F238E27FC236}">
                <a16:creationId xmlns:a16="http://schemas.microsoft.com/office/drawing/2014/main" id="{C52C0825-49A6-A87C-74AA-B30240A38DA9}"/>
              </a:ext>
            </a:extLst>
          </p:cNvPr>
          <p:cNvSpPr txBox="1"/>
          <p:nvPr/>
        </p:nvSpPr>
        <p:spPr>
          <a:xfrm>
            <a:off x="4270375" y="6372705"/>
            <a:ext cx="7768986" cy="461665"/>
          </a:xfrm>
          <a:prstGeom prst="rect">
            <a:avLst/>
          </a:prstGeom>
          <a:noFill/>
        </p:spPr>
        <p:txBody>
          <a:bodyPr wrap="none" rtlCol="0">
            <a:spAutoFit/>
          </a:bodyPr>
          <a:lstStyle/>
          <a:p>
            <a:r>
              <a:rPr lang="en-US" dirty="0"/>
              <a:t>Furukawa + Hernandez, 15, Multi-View Stereo: A tutorial</a:t>
            </a:r>
          </a:p>
        </p:txBody>
      </p:sp>
    </p:spTree>
    <p:extLst>
      <p:ext uri="{BB962C8B-B14F-4D97-AF65-F5344CB8AC3E}">
        <p14:creationId xmlns:p14="http://schemas.microsoft.com/office/powerpoint/2010/main" val="10362971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141C0-B219-9F8C-F461-459135DCE97F}"/>
              </a:ext>
            </a:extLst>
          </p:cNvPr>
          <p:cNvSpPr>
            <a:spLocks noGrp="1"/>
          </p:cNvSpPr>
          <p:nvPr>
            <p:ph type="title"/>
          </p:nvPr>
        </p:nvSpPr>
        <p:spPr/>
        <p:txBody>
          <a:bodyPr/>
          <a:lstStyle/>
          <a:p>
            <a:r>
              <a:rPr lang="en-US" dirty="0"/>
              <a:t>Volumetric fusion, II</a:t>
            </a:r>
          </a:p>
        </p:txBody>
      </p:sp>
      <p:sp>
        <p:nvSpPr>
          <p:cNvPr id="3" name="Content Placeholder 2">
            <a:extLst>
              <a:ext uri="{FF2B5EF4-FFF2-40B4-BE49-F238E27FC236}">
                <a16:creationId xmlns:a16="http://schemas.microsoft.com/office/drawing/2014/main" id="{FB3CC7AD-BF98-A8F6-262D-A15D473503B7}"/>
              </a:ext>
            </a:extLst>
          </p:cNvPr>
          <p:cNvSpPr>
            <a:spLocks noGrp="1"/>
          </p:cNvSpPr>
          <p:nvPr>
            <p:ph idx="1"/>
          </p:nvPr>
        </p:nvSpPr>
        <p:spPr/>
        <p:txBody>
          <a:bodyPr/>
          <a:lstStyle/>
          <a:p>
            <a:r>
              <a:rPr lang="en-US" dirty="0"/>
              <a:t>Other voxels:</a:t>
            </a:r>
          </a:p>
          <a:p>
            <a:r>
              <a:rPr lang="en-US" dirty="0"/>
              <a:t>    ideally, agree with original estimates</a:t>
            </a:r>
          </a:p>
          <a:p>
            <a:r>
              <a:rPr lang="en-US" dirty="0"/>
              <a:t>        agree with neighbors</a:t>
            </a:r>
          </a:p>
          <a:p>
            <a:r>
              <a:rPr lang="en-US" dirty="0"/>
              <a:t>    This yields a cost function that can be minimized (rather like in stereo above)</a:t>
            </a:r>
          </a:p>
          <a:p>
            <a:endParaRPr lang="en-US" dirty="0"/>
          </a:p>
        </p:txBody>
      </p:sp>
      <p:pic>
        <p:nvPicPr>
          <p:cNvPr id="6" name="Picture 5">
            <a:extLst>
              <a:ext uri="{FF2B5EF4-FFF2-40B4-BE49-F238E27FC236}">
                <a16:creationId xmlns:a16="http://schemas.microsoft.com/office/drawing/2014/main" id="{986CBDC5-406F-E17C-080D-235C68B717AE}"/>
              </a:ext>
            </a:extLst>
          </p:cNvPr>
          <p:cNvPicPr>
            <a:picLocks noChangeAspect="1"/>
          </p:cNvPicPr>
          <p:nvPr/>
        </p:nvPicPr>
        <p:blipFill>
          <a:blip r:embed="rId2"/>
          <a:stretch>
            <a:fillRect/>
          </a:stretch>
        </p:blipFill>
        <p:spPr>
          <a:xfrm>
            <a:off x="3048000" y="2707578"/>
            <a:ext cx="7397750" cy="4160318"/>
          </a:xfrm>
          <a:prstGeom prst="rect">
            <a:avLst/>
          </a:prstGeom>
        </p:spPr>
      </p:pic>
      <p:sp>
        <p:nvSpPr>
          <p:cNvPr id="7" name="TextBox 6">
            <a:extLst>
              <a:ext uri="{FF2B5EF4-FFF2-40B4-BE49-F238E27FC236}">
                <a16:creationId xmlns:a16="http://schemas.microsoft.com/office/drawing/2014/main" id="{63CC8F33-E223-4890-AA75-8737531B8768}"/>
              </a:ext>
            </a:extLst>
          </p:cNvPr>
          <p:cNvSpPr txBox="1"/>
          <p:nvPr/>
        </p:nvSpPr>
        <p:spPr>
          <a:xfrm>
            <a:off x="4270375" y="6372705"/>
            <a:ext cx="7768986" cy="461665"/>
          </a:xfrm>
          <a:prstGeom prst="rect">
            <a:avLst/>
          </a:prstGeom>
          <a:noFill/>
        </p:spPr>
        <p:txBody>
          <a:bodyPr wrap="none" rtlCol="0">
            <a:spAutoFit/>
          </a:bodyPr>
          <a:lstStyle/>
          <a:p>
            <a:r>
              <a:rPr lang="en-US" dirty="0"/>
              <a:t>Furukawa + Hernandez, 15, Multi-View Stereo: A tutorial</a:t>
            </a:r>
          </a:p>
        </p:txBody>
      </p:sp>
    </p:spTree>
    <p:extLst>
      <p:ext uri="{BB962C8B-B14F-4D97-AF65-F5344CB8AC3E}">
        <p14:creationId xmlns:p14="http://schemas.microsoft.com/office/powerpoint/2010/main" val="40357226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83026-1F5F-7DFE-57B8-65ED6CF60CFC}"/>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2895D9E-4D5B-655B-998B-3CD79E1F322B}"/>
              </a:ext>
            </a:extLst>
          </p:cNvPr>
          <p:cNvSpPr>
            <a:spLocks noGrp="1"/>
          </p:cNvSpPr>
          <p:nvPr>
            <p:ph type="body" idx="1"/>
          </p:nvPr>
        </p:nvSpPr>
        <p:spPr/>
        <p:txBody>
          <a:bodyPr/>
          <a:lstStyle/>
          <a:p>
            <a:endParaRPr lang="en-US"/>
          </a:p>
        </p:txBody>
      </p:sp>
      <p:pic>
        <p:nvPicPr>
          <p:cNvPr id="4" name="Picture 3">
            <a:extLst>
              <a:ext uri="{FF2B5EF4-FFF2-40B4-BE49-F238E27FC236}">
                <a16:creationId xmlns:a16="http://schemas.microsoft.com/office/drawing/2014/main" id="{668C8DD1-FA5E-AAC0-51AD-D83F8E3241AC}"/>
              </a:ext>
            </a:extLst>
          </p:cNvPr>
          <p:cNvPicPr>
            <a:picLocks noChangeAspect="1"/>
          </p:cNvPicPr>
          <p:nvPr/>
        </p:nvPicPr>
        <p:blipFill>
          <a:blip r:embed="rId2"/>
          <a:stretch>
            <a:fillRect/>
          </a:stretch>
        </p:blipFill>
        <p:spPr>
          <a:xfrm>
            <a:off x="2863850" y="355600"/>
            <a:ext cx="6464300" cy="6146800"/>
          </a:xfrm>
          <a:prstGeom prst="rect">
            <a:avLst/>
          </a:prstGeom>
        </p:spPr>
      </p:pic>
      <p:sp>
        <p:nvSpPr>
          <p:cNvPr id="5" name="TextBox 4">
            <a:extLst>
              <a:ext uri="{FF2B5EF4-FFF2-40B4-BE49-F238E27FC236}">
                <a16:creationId xmlns:a16="http://schemas.microsoft.com/office/drawing/2014/main" id="{A431ED9D-4A2A-7C37-D65F-0BEE09F79D54}"/>
              </a:ext>
            </a:extLst>
          </p:cNvPr>
          <p:cNvSpPr txBox="1"/>
          <p:nvPr/>
        </p:nvSpPr>
        <p:spPr>
          <a:xfrm>
            <a:off x="4270375" y="6372705"/>
            <a:ext cx="7768986" cy="461665"/>
          </a:xfrm>
          <a:prstGeom prst="rect">
            <a:avLst/>
          </a:prstGeom>
          <a:noFill/>
        </p:spPr>
        <p:txBody>
          <a:bodyPr wrap="none" rtlCol="0">
            <a:spAutoFit/>
          </a:bodyPr>
          <a:lstStyle/>
          <a:p>
            <a:r>
              <a:rPr lang="en-US" dirty="0"/>
              <a:t>Furukawa + Hernandez, 15, Multi-View Stereo: A tutorial</a:t>
            </a:r>
          </a:p>
        </p:txBody>
      </p:sp>
    </p:spTree>
    <p:extLst>
      <p:ext uri="{BB962C8B-B14F-4D97-AF65-F5344CB8AC3E}">
        <p14:creationId xmlns:p14="http://schemas.microsoft.com/office/powerpoint/2010/main" val="3944092212"/>
      </p:ext>
    </p:extLst>
  </p:cSld>
  <p:clrMapOvr>
    <a:masterClrMapping/>
  </p:clrMapOvr>
  <mc:AlternateContent xmlns:mc="http://schemas.openxmlformats.org/markup-compatibility/2006" xmlns:p14="http://schemas.microsoft.com/office/powerpoint/2010/main">
    <mc:Choice Requires="p14">
      <p:transition p14:dur="0" advTm="101360"/>
    </mc:Choice>
    <mc:Fallback xmlns="">
      <p:transition advTm="101360"/>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941" name="Picture 940"/>
          <p:cNvPicPr>
            <a:picLocks/>
          </p:cNvPicPr>
          <p:nvPr/>
        </p:nvPicPr>
        <p:blipFill>
          <a:blip r:embed="rId2">
            <a:alphaModFix amt="71000"/>
          </a:blip>
          <a:stretch>
            <a:fillRect/>
          </a:stretch>
        </p:blipFill>
        <p:spPr>
          <a:xfrm rot="12564142">
            <a:off x="2730074" y="5147262"/>
            <a:ext cx="1042723" cy="643951"/>
          </a:xfrm>
          <a:prstGeom prst="rect">
            <a:avLst/>
          </a:prstGeom>
        </p:spPr>
      </p:pic>
      <p:pic>
        <p:nvPicPr>
          <p:cNvPr id="943" name="Picture 942"/>
          <p:cNvPicPr>
            <a:picLocks/>
          </p:cNvPicPr>
          <p:nvPr/>
        </p:nvPicPr>
        <p:blipFill>
          <a:blip r:embed="rId2">
            <a:alphaModFix amt="71000"/>
          </a:blip>
          <a:stretch>
            <a:fillRect/>
          </a:stretch>
        </p:blipFill>
        <p:spPr>
          <a:xfrm rot="11565282">
            <a:off x="4144765" y="5596217"/>
            <a:ext cx="1042723" cy="643950"/>
          </a:xfrm>
          <a:prstGeom prst="rect">
            <a:avLst/>
          </a:prstGeom>
        </p:spPr>
      </p:pic>
      <p:pic>
        <p:nvPicPr>
          <p:cNvPr id="945" name="Picture 944"/>
          <p:cNvPicPr>
            <a:picLocks/>
          </p:cNvPicPr>
          <p:nvPr/>
        </p:nvPicPr>
        <p:blipFill>
          <a:blip r:embed="rId2">
            <a:alphaModFix amt="71000"/>
          </a:blip>
          <a:stretch>
            <a:fillRect/>
          </a:stretch>
        </p:blipFill>
        <p:spPr>
          <a:xfrm rot="9808505">
            <a:off x="7097114" y="5612811"/>
            <a:ext cx="1042723" cy="643950"/>
          </a:xfrm>
          <a:prstGeom prst="rect">
            <a:avLst/>
          </a:prstGeom>
        </p:spPr>
      </p:pic>
      <p:pic>
        <p:nvPicPr>
          <p:cNvPr id="947" name="Picture 946"/>
          <p:cNvPicPr>
            <a:picLocks/>
          </p:cNvPicPr>
          <p:nvPr/>
        </p:nvPicPr>
        <p:blipFill>
          <a:blip r:embed="rId2">
            <a:alphaModFix amt="71000"/>
          </a:blip>
          <a:stretch>
            <a:fillRect/>
          </a:stretch>
        </p:blipFill>
        <p:spPr>
          <a:xfrm rot="8599539">
            <a:off x="8489491" y="4980305"/>
            <a:ext cx="1042724" cy="643951"/>
          </a:xfrm>
          <a:prstGeom prst="rect">
            <a:avLst/>
          </a:prstGeom>
        </p:spPr>
      </p:pic>
      <p:pic>
        <p:nvPicPr>
          <p:cNvPr id="949" name="Picture 948"/>
          <p:cNvPicPr>
            <a:picLocks/>
          </p:cNvPicPr>
          <p:nvPr/>
        </p:nvPicPr>
        <p:blipFill>
          <a:blip r:embed="rId3">
            <a:alphaModFix amt="71000"/>
          </a:blip>
          <a:stretch>
            <a:fillRect/>
          </a:stretch>
        </p:blipFill>
        <p:spPr>
          <a:xfrm rot="10800000">
            <a:off x="5615026" y="5709987"/>
            <a:ext cx="1042723" cy="643950"/>
          </a:xfrm>
          <a:prstGeom prst="rect">
            <a:avLst/>
          </a:prstGeom>
        </p:spPr>
      </p:pic>
      <p:pic>
        <p:nvPicPr>
          <p:cNvPr id="951" name="Picture 950"/>
          <p:cNvPicPr>
            <a:picLocks/>
          </p:cNvPicPr>
          <p:nvPr/>
        </p:nvPicPr>
        <p:blipFill>
          <a:blip r:embed="rId4">
            <a:alphaModFix amt="71000"/>
          </a:blip>
          <a:stretch>
            <a:fillRect/>
          </a:stretch>
        </p:blipFill>
        <p:spPr>
          <a:xfrm rot="5288350">
            <a:off x="9055660" y="3481423"/>
            <a:ext cx="1042724" cy="643951"/>
          </a:xfrm>
          <a:prstGeom prst="rect">
            <a:avLst/>
          </a:prstGeom>
        </p:spPr>
      </p:pic>
      <p:pic>
        <p:nvPicPr>
          <p:cNvPr id="953" name="Picture 952"/>
          <p:cNvPicPr>
            <a:picLocks/>
          </p:cNvPicPr>
          <p:nvPr/>
        </p:nvPicPr>
        <p:blipFill>
          <a:blip r:embed="rId5">
            <a:alphaModFix amt="71000"/>
          </a:blip>
          <a:stretch>
            <a:fillRect/>
          </a:stretch>
        </p:blipFill>
        <p:spPr>
          <a:xfrm rot="16353514">
            <a:off x="2087424" y="3638239"/>
            <a:ext cx="1042723" cy="643951"/>
          </a:xfrm>
          <a:prstGeom prst="rect">
            <a:avLst/>
          </a:prstGeom>
        </p:spPr>
      </p:pic>
      <p:pic>
        <p:nvPicPr>
          <p:cNvPr id="955" name="Picture 954"/>
          <p:cNvPicPr>
            <a:picLocks/>
          </p:cNvPicPr>
          <p:nvPr/>
        </p:nvPicPr>
        <p:blipFill>
          <a:blip r:embed="rId2">
            <a:alphaModFix amt="71000"/>
          </a:blip>
          <a:stretch>
            <a:fillRect/>
          </a:stretch>
        </p:blipFill>
        <p:spPr>
          <a:xfrm rot="1729391">
            <a:off x="8465476" y="2128271"/>
            <a:ext cx="1042723" cy="643951"/>
          </a:xfrm>
          <a:prstGeom prst="rect">
            <a:avLst/>
          </a:prstGeom>
        </p:spPr>
      </p:pic>
      <p:pic>
        <p:nvPicPr>
          <p:cNvPr id="957" name="Picture 956"/>
          <p:cNvPicPr>
            <a:picLocks/>
          </p:cNvPicPr>
          <p:nvPr/>
        </p:nvPicPr>
        <p:blipFill>
          <a:blip r:embed="rId2">
            <a:alphaModFix amt="71000"/>
          </a:blip>
          <a:stretch>
            <a:fillRect/>
          </a:stretch>
        </p:blipFill>
        <p:spPr>
          <a:xfrm rot="730530">
            <a:off x="7046317" y="1693638"/>
            <a:ext cx="1042724" cy="643950"/>
          </a:xfrm>
          <a:prstGeom prst="rect">
            <a:avLst/>
          </a:prstGeom>
        </p:spPr>
      </p:pic>
      <p:pic>
        <p:nvPicPr>
          <p:cNvPr id="959" name="Picture 958"/>
          <p:cNvPicPr>
            <a:picLocks/>
          </p:cNvPicPr>
          <p:nvPr/>
        </p:nvPicPr>
        <p:blipFill>
          <a:blip r:embed="rId2">
            <a:alphaModFix amt="71000"/>
          </a:blip>
          <a:stretch>
            <a:fillRect/>
          </a:stretch>
        </p:blipFill>
        <p:spPr>
          <a:xfrm rot="20573752">
            <a:off x="4093952" y="1706890"/>
            <a:ext cx="1042724" cy="643951"/>
          </a:xfrm>
          <a:prstGeom prst="rect">
            <a:avLst/>
          </a:prstGeom>
        </p:spPr>
      </p:pic>
      <p:pic>
        <p:nvPicPr>
          <p:cNvPr id="961" name="Picture 960"/>
          <p:cNvPicPr>
            <a:picLocks/>
          </p:cNvPicPr>
          <p:nvPr/>
        </p:nvPicPr>
        <p:blipFill>
          <a:blip r:embed="rId2">
            <a:alphaModFix amt="71000"/>
          </a:blip>
          <a:stretch>
            <a:fillRect/>
          </a:stretch>
        </p:blipFill>
        <p:spPr>
          <a:xfrm rot="19364788">
            <a:off x="2708040" y="2353438"/>
            <a:ext cx="1042723" cy="643950"/>
          </a:xfrm>
          <a:prstGeom prst="rect">
            <a:avLst/>
          </a:prstGeom>
        </p:spPr>
      </p:pic>
      <p:pic>
        <p:nvPicPr>
          <p:cNvPr id="963" name="Picture 962"/>
          <p:cNvPicPr>
            <a:picLocks/>
          </p:cNvPicPr>
          <p:nvPr/>
        </p:nvPicPr>
        <p:blipFill>
          <a:blip r:embed="rId6">
            <a:alphaModFix amt="71000"/>
          </a:blip>
          <a:stretch>
            <a:fillRect/>
          </a:stretch>
        </p:blipFill>
        <p:spPr>
          <a:xfrm rot="21565248">
            <a:off x="5574983" y="1594735"/>
            <a:ext cx="1042723" cy="643950"/>
          </a:xfrm>
          <a:prstGeom prst="rect">
            <a:avLst/>
          </a:prstGeom>
        </p:spPr>
      </p:pic>
      <p:pic>
        <p:nvPicPr>
          <p:cNvPr id="965" name="pasted-image.tiff"/>
          <p:cNvPicPr>
            <a:picLocks noChangeAspect="1"/>
          </p:cNvPicPr>
          <p:nvPr/>
        </p:nvPicPr>
        <p:blipFill>
          <a:blip r:embed="rId7"/>
          <a:stretch>
            <a:fillRect/>
          </a:stretch>
        </p:blipFill>
        <p:spPr>
          <a:xfrm>
            <a:off x="4146130" y="4061713"/>
            <a:ext cx="3750469" cy="884040"/>
          </a:xfrm>
          <a:prstGeom prst="rect">
            <a:avLst/>
          </a:prstGeom>
          <a:ln w="12700">
            <a:miter lim="400000"/>
          </a:ln>
        </p:spPr>
      </p:pic>
      <p:pic>
        <p:nvPicPr>
          <p:cNvPr id="966" name="pasted-image.tiff"/>
          <p:cNvPicPr>
            <a:picLocks noChangeAspect="1"/>
          </p:cNvPicPr>
          <p:nvPr/>
        </p:nvPicPr>
        <p:blipFill>
          <a:blip r:embed="rId8"/>
          <a:stretch>
            <a:fillRect/>
          </a:stretch>
        </p:blipFill>
        <p:spPr>
          <a:xfrm>
            <a:off x="4146129" y="2974462"/>
            <a:ext cx="1678782" cy="1893094"/>
          </a:xfrm>
          <a:prstGeom prst="rect">
            <a:avLst/>
          </a:prstGeom>
          <a:ln w="12700">
            <a:miter lim="400000"/>
          </a:ln>
        </p:spPr>
      </p:pic>
      <p:pic>
        <p:nvPicPr>
          <p:cNvPr id="967" name="pasted-image.tiff"/>
          <p:cNvPicPr>
            <a:picLocks noChangeAspect="1"/>
          </p:cNvPicPr>
          <p:nvPr/>
        </p:nvPicPr>
        <p:blipFill>
          <a:blip r:embed="rId9"/>
          <a:stretch>
            <a:fillRect/>
          </a:stretch>
        </p:blipFill>
        <p:spPr>
          <a:xfrm>
            <a:off x="4237692" y="2888755"/>
            <a:ext cx="3848696" cy="937617"/>
          </a:xfrm>
          <a:prstGeom prst="rect">
            <a:avLst/>
          </a:prstGeom>
          <a:ln w="12700">
            <a:miter lim="400000"/>
          </a:ln>
        </p:spPr>
      </p:pic>
      <p:pic>
        <p:nvPicPr>
          <p:cNvPr id="968" name="pasted-image.tiff"/>
          <p:cNvPicPr>
            <a:picLocks noChangeAspect="1"/>
          </p:cNvPicPr>
          <p:nvPr/>
        </p:nvPicPr>
        <p:blipFill>
          <a:blip r:embed="rId10"/>
          <a:stretch>
            <a:fillRect/>
          </a:stretch>
        </p:blipFill>
        <p:spPr>
          <a:xfrm>
            <a:off x="6246871" y="2934279"/>
            <a:ext cx="1839516" cy="1937743"/>
          </a:xfrm>
          <a:prstGeom prst="rect">
            <a:avLst/>
          </a:prstGeom>
          <a:ln w="12700">
            <a:miter lim="400000"/>
          </a:ln>
        </p:spPr>
      </p:pic>
      <p:pic>
        <p:nvPicPr>
          <p:cNvPr id="969" name="pasted-image.png"/>
          <p:cNvPicPr>
            <a:picLocks noChangeAspect="1"/>
          </p:cNvPicPr>
          <p:nvPr/>
        </p:nvPicPr>
        <p:blipFill>
          <a:blip r:embed="rId11"/>
          <a:stretch>
            <a:fillRect/>
          </a:stretch>
        </p:blipFill>
        <p:spPr>
          <a:xfrm>
            <a:off x="4146130" y="2941300"/>
            <a:ext cx="3899743" cy="1944727"/>
          </a:xfrm>
          <a:prstGeom prst="rect">
            <a:avLst/>
          </a:prstGeom>
          <a:ln w="12700">
            <a:miter lim="400000"/>
          </a:ln>
        </p:spPr>
      </p:pic>
      <p:sp>
        <p:nvSpPr>
          <p:cNvPr id="21" name="TextBox 20">
            <a:extLst>
              <a:ext uri="{FF2B5EF4-FFF2-40B4-BE49-F238E27FC236}">
                <a16:creationId xmlns:a16="http://schemas.microsoft.com/office/drawing/2014/main" id="{8DA319AE-6156-D34C-B597-8E7A132FFE63}"/>
              </a:ext>
            </a:extLst>
          </p:cNvPr>
          <p:cNvSpPr txBox="1"/>
          <p:nvPr/>
        </p:nvSpPr>
        <p:spPr>
          <a:xfrm>
            <a:off x="8837819" y="6550224"/>
            <a:ext cx="1718740" cy="307777"/>
          </a:xfrm>
          <a:prstGeom prst="rect">
            <a:avLst/>
          </a:prstGeom>
          <a:noFill/>
        </p:spPr>
        <p:txBody>
          <a:bodyPr wrap="none" rtlCol="0">
            <a:spAutoFit/>
          </a:bodyPr>
          <a:lstStyle/>
          <a:p>
            <a:r>
              <a:rPr lang="en-US" sz="1400" dirty="0">
                <a:solidFill>
                  <a:schemeClr val="bg1"/>
                </a:solidFill>
              </a:rPr>
              <a:t>Source: N. Snavely</a:t>
            </a:r>
          </a:p>
        </p:txBody>
      </p:sp>
      <p:sp>
        <p:nvSpPr>
          <p:cNvPr id="23" name="Shape 997">
            <a:extLst>
              <a:ext uri="{FF2B5EF4-FFF2-40B4-BE49-F238E27FC236}">
                <a16:creationId xmlns:a16="http://schemas.microsoft.com/office/drawing/2014/main" id="{ED4A7335-83C7-594C-B0F0-788455DCFB91}"/>
              </a:ext>
            </a:extLst>
          </p:cNvPr>
          <p:cNvSpPr>
            <a:spLocks noGrp="1"/>
          </p:cNvSpPr>
          <p:nvPr>
            <p:ph type="title"/>
          </p:nvPr>
        </p:nvSpPr>
        <p:spPr>
          <a:xfrm>
            <a:off x="914400" y="76200"/>
            <a:ext cx="10363200" cy="838200"/>
          </a:xfrm>
          <a:prstGeom prst="rect">
            <a:avLst/>
          </a:prstGeom>
        </p:spPr>
        <p:txBody>
          <a:bodyPr/>
          <a:lstStyle/>
          <a:p>
            <a:pPr algn="ctr"/>
            <a:r>
              <a:rPr sz="4800" dirty="0">
                <a:solidFill>
                  <a:schemeClr val="bg1"/>
                </a:solidFill>
              </a:rPr>
              <a:t>Volumetric fusion</a:t>
            </a:r>
          </a:p>
        </p:txBody>
      </p:sp>
    </p:spTree>
    <p:extLst>
      <p:ext uri="{BB962C8B-B14F-4D97-AF65-F5344CB8AC3E}">
        <p14:creationId xmlns:p14="http://schemas.microsoft.com/office/powerpoint/2010/main" val="497121490"/>
      </p:ext>
    </p:extLst>
  </p:cSld>
  <p:clrMapOvr>
    <a:masterClrMapping/>
  </p:clrMapOvr>
  <mc:AlternateContent xmlns:mc="http://schemas.openxmlformats.org/markup-compatibility/2006" xmlns:p14="http://schemas.microsoft.com/office/powerpoint/2010/main">
    <mc:Choice Requires="p14">
      <p:transition p14:dur="0" advTm="101360"/>
    </mc:Choice>
    <mc:Fallback xmlns="">
      <p:transition advTm="101360"/>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972" name="Shape 972"/>
          <p:cNvSpPr/>
          <p:nvPr/>
        </p:nvSpPr>
        <p:spPr>
          <a:xfrm flipV="1">
            <a:off x="4334897" y="2664091"/>
            <a:ext cx="1" cy="2513837"/>
          </a:xfrm>
          <a:prstGeom prst="line">
            <a:avLst/>
          </a:prstGeom>
          <a:ln w="25400">
            <a:solidFill>
              <a:srgbClr val="FFFFFF"/>
            </a:solidFill>
            <a:miter lim="400000"/>
          </a:ln>
        </p:spPr>
        <p:txBody>
          <a:bodyPr lIns="35719" tIns="35719" rIns="35719" bIns="35719" anchor="ctr"/>
          <a:lstStyle/>
          <a:p>
            <a:pPr algn="ctr" defTabSz="410751">
              <a:defRPr sz="2600"/>
            </a:pPr>
            <a:endParaRPr sz="1828" kern="0">
              <a:solidFill>
                <a:srgbClr val="FFFFFF"/>
              </a:solidFill>
              <a:latin typeface="Helvetica Light"/>
              <a:sym typeface="Helvetica Light"/>
            </a:endParaRPr>
          </a:p>
        </p:txBody>
      </p:sp>
      <p:sp>
        <p:nvSpPr>
          <p:cNvPr id="973" name="Shape 973"/>
          <p:cNvSpPr/>
          <p:nvPr/>
        </p:nvSpPr>
        <p:spPr>
          <a:xfrm flipV="1">
            <a:off x="4600293" y="2664091"/>
            <a:ext cx="1" cy="2513837"/>
          </a:xfrm>
          <a:prstGeom prst="line">
            <a:avLst/>
          </a:prstGeom>
          <a:ln w="25400">
            <a:solidFill>
              <a:srgbClr val="FFFFFF"/>
            </a:solidFill>
            <a:miter lim="400000"/>
          </a:ln>
        </p:spPr>
        <p:txBody>
          <a:bodyPr lIns="35719" tIns="35719" rIns="35719" bIns="35719" anchor="ctr"/>
          <a:lstStyle/>
          <a:p>
            <a:pPr algn="ctr" defTabSz="410751">
              <a:defRPr sz="2600"/>
            </a:pPr>
            <a:endParaRPr sz="1828" kern="0">
              <a:solidFill>
                <a:srgbClr val="FFFFFF"/>
              </a:solidFill>
              <a:latin typeface="Helvetica Light"/>
              <a:sym typeface="Helvetica Light"/>
            </a:endParaRPr>
          </a:p>
        </p:txBody>
      </p:sp>
      <p:sp>
        <p:nvSpPr>
          <p:cNvPr id="974" name="Shape 974"/>
          <p:cNvSpPr/>
          <p:nvPr/>
        </p:nvSpPr>
        <p:spPr>
          <a:xfrm flipV="1">
            <a:off x="4865689" y="2664091"/>
            <a:ext cx="1" cy="2513837"/>
          </a:xfrm>
          <a:prstGeom prst="line">
            <a:avLst/>
          </a:prstGeom>
          <a:ln w="25400">
            <a:solidFill>
              <a:srgbClr val="FFFFFF"/>
            </a:solidFill>
            <a:miter lim="400000"/>
          </a:ln>
        </p:spPr>
        <p:txBody>
          <a:bodyPr lIns="35719" tIns="35719" rIns="35719" bIns="35719" anchor="ctr"/>
          <a:lstStyle/>
          <a:p>
            <a:pPr algn="ctr" defTabSz="410751">
              <a:defRPr sz="2600"/>
            </a:pPr>
            <a:endParaRPr sz="1828" kern="0">
              <a:solidFill>
                <a:srgbClr val="FFFFFF"/>
              </a:solidFill>
              <a:latin typeface="Helvetica Light"/>
              <a:sym typeface="Helvetica Light"/>
            </a:endParaRPr>
          </a:p>
        </p:txBody>
      </p:sp>
      <p:sp>
        <p:nvSpPr>
          <p:cNvPr id="975" name="Shape 975"/>
          <p:cNvSpPr/>
          <p:nvPr/>
        </p:nvSpPr>
        <p:spPr>
          <a:xfrm flipV="1">
            <a:off x="5131084" y="2664091"/>
            <a:ext cx="1" cy="2513837"/>
          </a:xfrm>
          <a:prstGeom prst="line">
            <a:avLst/>
          </a:prstGeom>
          <a:ln w="25400">
            <a:solidFill>
              <a:srgbClr val="FFFFFF"/>
            </a:solidFill>
            <a:miter lim="400000"/>
          </a:ln>
        </p:spPr>
        <p:txBody>
          <a:bodyPr lIns="35719" tIns="35719" rIns="35719" bIns="35719" anchor="ctr"/>
          <a:lstStyle/>
          <a:p>
            <a:pPr algn="ctr" defTabSz="410751">
              <a:defRPr sz="2600"/>
            </a:pPr>
            <a:endParaRPr sz="1828" kern="0">
              <a:solidFill>
                <a:srgbClr val="FFFFFF"/>
              </a:solidFill>
              <a:latin typeface="Helvetica Light"/>
              <a:sym typeface="Helvetica Light"/>
            </a:endParaRPr>
          </a:p>
        </p:txBody>
      </p:sp>
      <p:sp>
        <p:nvSpPr>
          <p:cNvPr id="976" name="Shape 976"/>
          <p:cNvSpPr/>
          <p:nvPr/>
        </p:nvSpPr>
        <p:spPr>
          <a:xfrm flipV="1">
            <a:off x="5396480" y="2664091"/>
            <a:ext cx="1" cy="2513837"/>
          </a:xfrm>
          <a:prstGeom prst="line">
            <a:avLst/>
          </a:prstGeom>
          <a:ln w="25400">
            <a:solidFill>
              <a:srgbClr val="FFFFFF"/>
            </a:solidFill>
            <a:miter lim="400000"/>
          </a:ln>
        </p:spPr>
        <p:txBody>
          <a:bodyPr lIns="35719" tIns="35719" rIns="35719" bIns="35719" anchor="ctr"/>
          <a:lstStyle/>
          <a:p>
            <a:pPr algn="ctr" defTabSz="410751">
              <a:defRPr sz="2600"/>
            </a:pPr>
            <a:endParaRPr sz="1828" kern="0">
              <a:solidFill>
                <a:srgbClr val="FFFFFF"/>
              </a:solidFill>
              <a:latin typeface="Helvetica Light"/>
              <a:sym typeface="Helvetica Light"/>
            </a:endParaRPr>
          </a:p>
        </p:txBody>
      </p:sp>
      <p:sp>
        <p:nvSpPr>
          <p:cNvPr id="977" name="Shape 977"/>
          <p:cNvSpPr/>
          <p:nvPr/>
        </p:nvSpPr>
        <p:spPr>
          <a:xfrm flipV="1">
            <a:off x="5661876" y="2664091"/>
            <a:ext cx="1" cy="2513837"/>
          </a:xfrm>
          <a:prstGeom prst="line">
            <a:avLst/>
          </a:prstGeom>
          <a:ln w="25400">
            <a:solidFill>
              <a:srgbClr val="FFFFFF"/>
            </a:solidFill>
            <a:miter lim="400000"/>
          </a:ln>
        </p:spPr>
        <p:txBody>
          <a:bodyPr lIns="35719" tIns="35719" rIns="35719" bIns="35719" anchor="ctr"/>
          <a:lstStyle/>
          <a:p>
            <a:pPr algn="ctr" defTabSz="410751">
              <a:defRPr sz="2600"/>
            </a:pPr>
            <a:endParaRPr sz="1828" kern="0">
              <a:solidFill>
                <a:srgbClr val="FFFFFF"/>
              </a:solidFill>
              <a:latin typeface="Helvetica Light"/>
              <a:sym typeface="Helvetica Light"/>
            </a:endParaRPr>
          </a:p>
        </p:txBody>
      </p:sp>
      <p:sp>
        <p:nvSpPr>
          <p:cNvPr id="978" name="Shape 978"/>
          <p:cNvSpPr/>
          <p:nvPr/>
        </p:nvSpPr>
        <p:spPr>
          <a:xfrm flipV="1">
            <a:off x="5927272" y="2664091"/>
            <a:ext cx="1" cy="2513837"/>
          </a:xfrm>
          <a:prstGeom prst="line">
            <a:avLst/>
          </a:prstGeom>
          <a:ln w="25400">
            <a:solidFill>
              <a:srgbClr val="FFFFFF"/>
            </a:solidFill>
            <a:miter lim="400000"/>
          </a:ln>
        </p:spPr>
        <p:txBody>
          <a:bodyPr lIns="35719" tIns="35719" rIns="35719" bIns="35719" anchor="ctr"/>
          <a:lstStyle/>
          <a:p>
            <a:pPr algn="ctr" defTabSz="410751">
              <a:defRPr sz="2600"/>
            </a:pPr>
            <a:endParaRPr sz="1828" kern="0">
              <a:solidFill>
                <a:srgbClr val="FFFFFF"/>
              </a:solidFill>
              <a:latin typeface="Helvetica Light"/>
              <a:sym typeface="Helvetica Light"/>
            </a:endParaRPr>
          </a:p>
        </p:txBody>
      </p:sp>
      <p:sp>
        <p:nvSpPr>
          <p:cNvPr id="979" name="Shape 979"/>
          <p:cNvSpPr/>
          <p:nvPr/>
        </p:nvSpPr>
        <p:spPr>
          <a:xfrm flipV="1">
            <a:off x="6192667" y="2664091"/>
            <a:ext cx="1" cy="2513837"/>
          </a:xfrm>
          <a:prstGeom prst="line">
            <a:avLst/>
          </a:prstGeom>
          <a:ln w="25400">
            <a:solidFill>
              <a:srgbClr val="FFFFFF"/>
            </a:solidFill>
            <a:miter lim="400000"/>
          </a:ln>
        </p:spPr>
        <p:txBody>
          <a:bodyPr lIns="35719" tIns="35719" rIns="35719" bIns="35719" anchor="ctr"/>
          <a:lstStyle/>
          <a:p>
            <a:pPr algn="ctr" defTabSz="410751">
              <a:defRPr sz="2600"/>
            </a:pPr>
            <a:endParaRPr sz="1828" kern="0">
              <a:solidFill>
                <a:srgbClr val="FFFFFF"/>
              </a:solidFill>
              <a:latin typeface="Helvetica Light"/>
              <a:sym typeface="Helvetica Light"/>
            </a:endParaRPr>
          </a:p>
        </p:txBody>
      </p:sp>
      <p:sp>
        <p:nvSpPr>
          <p:cNvPr id="980" name="Shape 980"/>
          <p:cNvSpPr/>
          <p:nvPr/>
        </p:nvSpPr>
        <p:spPr>
          <a:xfrm flipV="1">
            <a:off x="6458063" y="2664091"/>
            <a:ext cx="1" cy="2513837"/>
          </a:xfrm>
          <a:prstGeom prst="line">
            <a:avLst/>
          </a:prstGeom>
          <a:ln w="25400">
            <a:solidFill>
              <a:srgbClr val="FFFFFF"/>
            </a:solidFill>
            <a:miter lim="400000"/>
          </a:ln>
        </p:spPr>
        <p:txBody>
          <a:bodyPr lIns="35719" tIns="35719" rIns="35719" bIns="35719" anchor="ctr"/>
          <a:lstStyle/>
          <a:p>
            <a:pPr algn="ctr" defTabSz="410751">
              <a:defRPr sz="2600"/>
            </a:pPr>
            <a:endParaRPr sz="1828" kern="0">
              <a:solidFill>
                <a:srgbClr val="FFFFFF"/>
              </a:solidFill>
              <a:latin typeface="Helvetica Light"/>
              <a:sym typeface="Helvetica Light"/>
            </a:endParaRPr>
          </a:p>
        </p:txBody>
      </p:sp>
      <p:sp>
        <p:nvSpPr>
          <p:cNvPr id="981" name="Shape 981"/>
          <p:cNvSpPr/>
          <p:nvPr/>
        </p:nvSpPr>
        <p:spPr>
          <a:xfrm flipV="1">
            <a:off x="6723459" y="2664091"/>
            <a:ext cx="1" cy="2513837"/>
          </a:xfrm>
          <a:prstGeom prst="line">
            <a:avLst/>
          </a:prstGeom>
          <a:ln w="25400">
            <a:solidFill>
              <a:srgbClr val="FFFFFF"/>
            </a:solidFill>
            <a:miter lim="400000"/>
          </a:ln>
        </p:spPr>
        <p:txBody>
          <a:bodyPr lIns="35719" tIns="35719" rIns="35719" bIns="35719" anchor="ctr"/>
          <a:lstStyle/>
          <a:p>
            <a:pPr algn="ctr" defTabSz="410751">
              <a:defRPr sz="2600"/>
            </a:pPr>
            <a:endParaRPr sz="1828" kern="0">
              <a:solidFill>
                <a:srgbClr val="FFFFFF"/>
              </a:solidFill>
              <a:latin typeface="Helvetica Light"/>
              <a:sym typeface="Helvetica Light"/>
            </a:endParaRPr>
          </a:p>
        </p:txBody>
      </p:sp>
      <p:sp>
        <p:nvSpPr>
          <p:cNvPr id="982" name="Shape 982"/>
          <p:cNvSpPr/>
          <p:nvPr/>
        </p:nvSpPr>
        <p:spPr>
          <a:xfrm flipV="1">
            <a:off x="6988854" y="2664091"/>
            <a:ext cx="1" cy="2513837"/>
          </a:xfrm>
          <a:prstGeom prst="line">
            <a:avLst/>
          </a:prstGeom>
          <a:ln w="25400">
            <a:solidFill>
              <a:srgbClr val="FFFFFF"/>
            </a:solidFill>
            <a:miter lim="400000"/>
          </a:ln>
        </p:spPr>
        <p:txBody>
          <a:bodyPr lIns="35719" tIns="35719" rIns="35719" bIns="35719" anchor="ctr"/>
          <a:lstStyle/>
          <a:p>
            <a:pPr algn="ctr" defTabSz="410751">
              <a:defRPr sz="2600"/>
            </a:pPr>
            <a:endParaRPr sz="1828" kern="0">
              <a:solidFill>
                <a:srgbClr val="FFFFFF"/>
              </a:solidFill>
              <a:latin typeface="Helvetica Light"/>
              <a:sym typeface="Helvetica Light"/>
            </a:endParaRPr>
          </a:p>
        </p:txBody>
      </p:sp>
      <p:sp>
        <p:nvSpPr>
          <p:cNvPr id="983" name="Shape 983"/>
          <p:cNvSpPr/>
          <p:nvPr/>
        </p:nvSpPr>
        <p:spPr>
          <a:xfrm flipV="1">
            <a:off x="7254250" y="2664091"/>
            <a:ext cx="1" cy="2513837"/>
          </a:xfrm>
          <a:prstGeom prst="line">
            <a:avLst/>
          </a:prstGeom>
          <a:ln w="25400">
            <a:solidFill>
              <a:srgbClr val="FFFFFF"/>
            </a:solidFill>
            <a:miter lim="400000"/>
          </a:ln>
        </p:spPr>
        <p:txBody>
          <a:bodyPr lIns="35719" tIns="35719" rIns="35719" bIns="35719" anchor="ctr"/>
          <a:lstStyle/>
          <a:p>
            <a:pPr algn="ctr" defTabSz="410751">
              <a:defRPr sz="2600"/>
            </a:pPr>
            <a:endParaRPr sz="1828" kern="0">
              <a:solidFill>
                <a:srgbClr val="FFFFFF"/>
              </a:solidFill>
              <a:latin typeface="Helvetica Light"/>
              <a:sym typeface="Helvetica Light"/>
            </a:endParaRPr>
          </a:p>
        </p:txBody>
      </p:sp>
      <p:sp>
        <p:nvSpPr>
          <p:cNvPr id="984" name="Shape 984"/>
          <p:cNvSpPr/>
          <p:nvPr/>
        </p:nvSpPr>
        <p:spPr>
          <a:xfrm flipV="1">
            <a:off x="7519646" y="2664091"/>
            <a:ext cx="1" cy="2513837"/>
          </a:xfrm>
          <a:prstGeom prst="line">
            <a:avLst/>
          </a:prstGeom>
          <a:ln w="25400">
            <a:solidFill>
              <a:srgbClr val="FFFFFF"/>
            </a:solidFill>
            <a:miter lim="400000"/>
          </a:ln>
        </p:spPr>
        <p:txBody>
          <a:bodyPr lIns="35719" tIns="35719" rIns="35719" bIns="35719" anchor="ctr"/>
          <a:lstStyle/>
          <a:p>
            <a:pPr algn="ctr" defTabSz="410751">
              <a:defRPr sz="2600"/>
            </a:pPr>
            <a:endParaRPr sz="1828" kern="0">
              <a:solidFill>
                <a:srgbClr val="FFFFFF"/>
              </a:solidFill>
              <a:latin typeface="Helvetica Light"/>
              <a:sym typeface="Helvetica Light"/>
            </a:endParaRPr>
          </a:p>
        </p:txBody>
      </p:sp>
      <p:sp>
        <p:nvSpPr>
          <p:cNvPr id="985" name="Shape 985"/>
          <p:cNvSpPr/>
          <p:nvPr/>
        </p:nvSpPr>
        <p:spPr>
          <a:xfrm flipV="1">
            <a:off x="7785041" y="2664091"/>
            <a:ext cx="1" cy="2513837"/>
          </a:xfrm>
          <a:prstGeom prst="line">
            <a:avLst/>
          </a:prstGeom>
          <a:ln w="25400">
            <a:solidFill>
              <a:srgbClr val="FFFFFF"/>
            </a:solidFill>
            <a:miter lim="400000"/>
          </a:ln>
        </p:spPr>
        <p:txBody>
          <a:bodyPr lIns="35719" tIns="35719" rIns="35719" bIns="35719" anchor="ctr"/>
          <a:lstStyle/>
          <a:p>
            <a:pPr algn="ctr" defTabSz="410751">
              <a:defRPr sz="2600"/>
            </a:pPr>
            <a:endParaRPr sz="1828" kern="0">
              <a:solidFill>
                <a:srgbClr val="FFFFFF"/>
              </a:solidFill>
              <a:latin typeface="Helvetica Light"/>
              <a:sym typeface="Helvetica Light"/>
            </a:endParaRPr>
          </a:p>
        </p:txBody>
      </p:sp>
      <p:sp>
        <p:nvSpPr>
          <p:cNvPr id="986" name="Shape 986"/>
          <p:cNvSpPr/>
          <p:nvPr/>
        </p:nvSpPr>
        <p:spPr>
          <a:xfrm flipV="1">
            <a:off x="8050436" y="2664091"/>
            <a:ext cx="1" cy="2513837"/>
          </a:xfrm>
          <a:prstGeom prst="line">
            <a:avLst/>
          </a:prstGeom>
          <a:ln w="25400">
            <a:solidFill>
              <a:srgbClr val="FFFFFF"/>
            </a:solidFill>
            <a:miter lim="400000"/>
          </a:ln>
        </p:spPr>
        <p:txBody>
          <a:bodyPr lIns="35719" tIns="35719" rIns="35719" bIns="35719" anchor="ctr"/>
          <a:lstStyle/>
          <a:p>
            <a:pPr algn="ctr" defTabSz="410751">
              <a:defRPr sz="2600"/>
            </a:pPr>
            <a:endParaRPr sz="1828" kern="0">
              <a:solidFill>
                <a:srgbClr val="FFFFFF"/>
              </a:solidFill>
              <a:latin typeface="Helvetica Light"/>
              <a:sym typeface="Helvetica Light"/>
            </a:endParaRPr>
          </a:p>
        </p:txBody>
      </p:sp>
      <p:sp>
        <p:nvSpPr>
          <p:cNvPr id="987" name="Shape 987"/>
          <p:cNvSpPr/>
          <p:nvPr/>
        </p:nvSpPr>
        <p:spPr>
          <a:xfrm flipH="1" flipV="1">
            <a:off x="4210670" y="2753388"/>
            <a:ext cx="3963992" cy="1"/>
          </a:xfrm>
          <a:prstGeom prst="line">
            <a:avLst/>
          </a:prstGeom>
          <a:ln w="25400">
            <a:solidFill>
              <a:srgbClr val="FFFFFF"/>
            </a:solidFill>
            <a:miter lim="400000"/>
          </a:ln>
        </p:spPr>
        <p:txBody>
          <a:bodyPr lIns="35719" tIns="35719" rIns="35719" bIns="35719" anchor="ctr"/>
          <a:lstStyle/>
          <a:p>
            <a:pPr algn="ctr" defTabSz="410751">
              <a:defRPr sz="2600"/>
            </a:pPr>
            <a:endParaRPr sz="1828" kern="0">
              <a:solidFill>
                <a:srgbClr val="FFFFFF"/>
              </a:solidFill>
              <a:latin typeface="Helvetica Light"/>
              <a:sym typeface="Helvetica Light"/>
            </a:endParaRPr>
          </a:p>
        </p:txBody>
      </p:sp>
      <p:sp>
        <p:nvSpPr>
          <p:cNvPr id="988" name="Shape 988"/>
          <p:cNvSpPr/>
          <p:nvPr/>
        </p:nvSpPr>
        <p:spPr>
          <a:xfrm flipH="1" flipV="1">
            <a:off x="4210670" y="3013008"/>
            <a:ext cx="3963992" cy="1"/>
          </a:xfrm>
          <a:prstGeom prst="line">
            <a:avLst/>
          </a:prstGeom>
          <a:ln w="25400">
            <a:solidFill>
              <a:srgbClr val="FFFFFF"/>
            </a:solidFill>
            <a:miter lim="400000"/>
          </a:ln>
        </p:spPr>
        <p:txBody>
          <a:bodyPr lIns="35719" tIns="35719" rIns="35719" bIns="35719" anchor="ctr"/>
          <a:lstStyle/>
          <a:p>
            <a:pPr algn="ctr" defTabSz="410751">
              <a:defRPr sz="2600"/>
            </a:pPr>
            <a:endParaRPr sz="1828" kern="0">
              <a:solidFill>
                <a:srgbClr val="FFFFFF"/>
              </a:solidFill>
              <a:latin typeface="Helvetica Light"/>
              <a:sym typeface="Helvetica Light"/>
            </a:endParaRPr>
          </a:p>
        </p:txBody>
      </p:sp>
      <p:sp>
        <p:nvSpPr>
          <p:cNvPr id="989" name="Shape 989"/>
          <p:cNvSpPr/>
          <p:nvPr/>
        </p:nvSpPr>
        <p:spPr>
          <a:xfrm flipH="1" flipV="1">
            <a:off x="4210670" y="3272628"/>
            <a:ext cx="3963992" cy="1"/>
          </a:xfrm>
          <a:prstGeom prst="line">
            <a:avLst/>
          </a:prstGeom>
          <a:ln w="25400">
            <a:solidFill>
              <a:srgbClr val="FFFFFF"/>
            </a:solidFill>
            <a:miter lim="400000"/>
          </a:ln>
        </p:spPr>
        <p:txBody>
          <a:bodyPr lIns="35719" tIns="35719" rIns="35719" bIns="35719" anchor="ctr"/>
          <a:lstStyle/>
          <a:p>
            <a:pPr algn="ctr" defTabSz="410751">
              <a:defRPr sz="2600"/>
            </a:pPr>
            <a:endParaRPr sz="1828" kern="0">
              <a:solidFill>
                <a:srgbClr val="FFFFFF"/>
              </a:solidFill>
              <a:latin typeface="Helvetica Light"/>
              <a:sym typeface="Helvetica Light"/>
            </a:endParaRPr>
          </a:p>
        </p:txBody>
      </p:sp>
      <p:sp>
        <p:nvSpPr>
          <p:cNvPr id="990" name="Shape 990"/>
          <p:cNvSpPr/>
          <p:nvPr/>
        </p:nvSpPr>
        <p:spPr>
          <a:xfrm flipH="1" flipV="1">
            <a:off x="4210670" y="3532249"/>
            <a:ext cx="3963992" cy="1"/>
          </a:xfrm>
          <a:prstGeom prst="line">
            <a:avLst/>
          </a:prstGeom>
          <a:ln w="25400">
            <a:solidFill>
              <a:srgbClr val="FFFFFF"/>
            </a:solidFill>
            <a:miter lim="400000"/>
          </a:ln>
        </p:spPr>
        <p:txBody>
          <a:bodyPr lIns="35719" tIns="35719" rIns="35719" bIns="35719" anchor="ctr"/>
          <a:lstStyle/>
          <a:p>
            <a:pPr algn="ctr" defTabSz="410751">
              <a:defRPr sz="2600"/>
            </a:pPr>
            <a:endParaRPr sz="1828" kern="0">
              <a:solidFill>
                <a:srgbClr val="FFFFFF"/>
              </a:solidFill>
              <a:latin typeface="Helvetica Light"/>
              <a:sym typeface="Helvetica Light"/>
            </a:endParaRPr>
          </a:p>
        </p:txBody>
      </p:sp>
      <p:sp>
        <p:nvSpPr>
          <p:cNvPr id="991" name="Shape 991"/>
          <p:cNvSpPr/>
          <p:nvPr/>
        </p:nvSpPr>
        <p:spPr>
          <a:xfrm flipH="1" flipV="1">
            <a:off x="4210670" y="3791869"/>
            <a:ext cx="3963992" cy="1"/>
          </a:xfrm>
          <a:prstGeom prst="line">
            <a:avLst/>
          </a:prstGeom>
          <a:ln w="25400">
            <a:solidFill>
              <a:srgbClr val="FFFFFF"/>
            </a:solidFill>
            <a:miter lim="400000"/>
          </a:ln>
        </p:spPr>
        <p:txBody>
          <a:bodyPr lIns="35719" tIns="35719" rIns="35719" bIns="35719" anchor="ctr"/>
          <a:lstStyle/>
          <a:p>
            <a:pPr algn="ctr" defTabSz="410751">
              <a:defRPr sz="2600"/>
            </a:pPr>
            <a:endParaRPr sz="1828" kern="0">
              <a:solidFill>
                <a:srgbClr val="FFFFFF"/>
              </a:solidFill>
              <a:latin typeface="Helvetica Light"/>
              <a:sym typeface="Helvetica Light"/>
            </a:endParaRPr>
          </a:p>
        </p:txBody>
      </p:sp>
      <p:sp>
        <p:nvSpPr>
          <p:cNvPr id="992" name="Shape 992"/>
          <p:cNvSpPr/>
          <p:nvPr/>
        </p:nvSpPr>
        <p:spPr>
          <a:xfrm flipH="1" flipV="1">
            <a:off x="4210670" y="4051490"/>
            <a:ext cx="3963992" cy="1"/>
          </a:xfrm>
          <a:prstGeom prst="line">
            <a:avLst/>
          </a:prstGeom>
          <a:ln w="25400">
            <a:solidFill>
              <a:srgbClr val="FFFFFF"/>
            </a:solidFill>
            <a:miter lim="400000"/>
          </a:ln>
        </p:spPr>
        <p:txBody>
          <a:bodyPr lIns="35719" tIns="35719" rIns="35719" bIns="35719" anchor="ctr"/>
          <a:lstStyle/>
          <a:p>
            <a:pPr algn="ctr" defTabSz="410751">
              <a:defRPr sz="2600"/>
            </a:pPr>
            <a:endParaRPr sz="1828" kern="0">
              <a:solidFill>
                <a:srgbClr val="FFFFFF"/>
              </a:solidFill>
              <a:latin typeface="Helvetica Light"/>
              <a:sym typeface="Helvetica Light"/>
            </a:endParaRPr>
          </a:p>
        </p:txBody>
      </p:sp>
      <p:sp>
        <p:nvSpPr>
          <p:cNvPr id="993" name="Shape 993"/>
          <p:cNvSpPr/>
          <p:nvPr/>
        </p:nvSpPr>
        <p:spPr>
          <a:xfrm flipH="1" flipV="1">
            <a:off x="4210670" y="4311109"/>
            <a:ext cx="3963992" cy="1"/>
          </a:xfrm>
          <a:prstGeom prst="line">
            <a:avLst/>
          </a:prstGeom>
          <a:ln w="25400">
            <a:solidFill>
              <a:srgbClr val="FFFFFF"/>
            </a:solidFill>
            <a:miter lim="400000"/>
          </a:ln>
        </p:spPr>
        <p:txBody>
          <a:bodyPr lIns="35719" tIns="35719" rIns="35719" bIns="35719" anchor="ctr"/>
          <a:lstStyle/>
          <a:p>
            <a:pPr algn="ctr" defTabSz="410751">
              <a:defRPr sz="2600"/>
            </a:pPr>
            <a:endParaRPr sz="1828" kern="0">
              <a:solidFill>
                <a:srgbClr val="FFFFFF"/>
              </a:solidFill>
              <a:latin typeface="Helvetica Light"/>
              <a:sym typeface="Helvetica Light"/>
            </a:endParaRPr>
          </a:p>
        </p:txBody>
      </p:sp>
      <p:sp>
        <p:nvSpPr>
          <p:cNvPr id="994" name="Shape 994"/>
          <p:cNvSpPr/>
          <p:nvPr/>
        </p:nvSpPr>
        <p:spPr>
          <a:xfrm flipH="1" flipV="1">
            <a:off x="4210670" y="4570730"/>
            <a:ext cx="3963992" cy="1"/>
          </a:xfrm>
          <a:prstGeom prst="line">
            <a:avLst/>
          </a:prstGeom>
          <a:ln w="25400">
            <a:solidFill>
              <a:srgbClr val="FFFFFF"/>
            </a:solidFill>
            <a:miter lim="400000"/>
          </a:ln>
        </p:spPr>
        <p:txBody>
          <a:bodyPr lIns="35719" tIns="35719" rIns="35719" bIns="35719" anchor="ctr"/>
          <a:lstStyle/>
          <a:p>
            <a:pPr algn="ctr" defTabSz="410751">
              <a:defRPr sz="2600"/>
            </a:pPr>
            <a:endParaRPr sz="1828" kern="0">
              <a:solidFill>
                <a:srgbClr val="FFFFFF"/>
              </a:solidFill>
              <a:latin typeface="Helvetica Light"/>
              <a:sym typeface="Helvetica Light"/>
            </a:endParaRPr>
          </a:p>
        </p:txBody>
      </p:sp>
      <p:sp>
        <p:nvSpPr>
          <p:cNvPr id="995" name="Shape 995"/>
          <p:cNvSpPr/>
          <p:nvPr/>
        </p:nvSpPr>
        <p:spPr>
          <a:xfrm flipH="1">
            <a:off x="4210670" y="4830350"/>
            <a:ext cx="3963992" cy="1"/>
          </a:xfrm>
          <a:prstGeom prst="line">
            <a:avLst/>
          </a:prstGeom>
          <a:ln w="25400">
            <a:solidFill>
              <a:srgbClr val="FFFFFF"/>
            </a:solidFill>
            <a:miter lim="400000"/>
          </a:ln>
        </p:spPr>
        <p:txBody>
          <a:bodyPr lIns="35719" tIns="35719" rIns="35719" bIns="35719" anchor="ctr"/>
          <a:lstStyle/>
          <a:p>
            <a:pPr algn="ctr" defTabSz="410751">
              <a:defRPr sz="2600"/>
            </a:pPr>
            <a:endParaRPr sz="1828" kern="0">
              <a:solidFill>
                <a:srgbClr val="FFFFFF"/>
              </a:solidFill>
              <a:latin typeface="Helvetica Light"/>
              <a:sym typeface="Helvetica Light"/>
            </a:endParaRPr>
          </a:p>
        </p:txBody>
      </p:sp>
      <p:sp>
        <p:nvSpPr>
          <p:cNvPr id="996" name="Shape 996"/>
          <p:cNvSpPr/>
          <p:nvPr/>
        </p:nvSpPr>
        <p:spPr>
          <a:xfrm flipH="1">
            <a:off x="4210670" y="5089971"/>
            <a:ext cx="3963992" cy="1"/>
          </a:xfrm>
          <a:prstGeom prst="line">
            <a:avLst/>
          </a:prstGeom>
          <a:ln w="25400">
            <a:solidFill>
              <a:srgbClr val="FFFFFF"/>
            </a:solidFill>
            <a:miter lim="400000"/>
          </a:ln>
        </p:spPr>
        <p:txBody>
          <a:bodyPr lIns="35719" tIns="35719" rIns="35719" bIns="35719" anchor="ctr"/>
          <a:lstStyle/>
          <a:p>
            <a:pPr algn="ctr" defTabSz="410751">
              <a:defRPr sz="2600"/>
            </a:pPr>
            <a:endParaRPr sz="1828" kern="0">
              <a:solidFill>
                <a:srgbClr val="FFFFFF"/>
              </a:solidFill>
              <a:latin typeface="Helvetica Light"/>
              <a:sym typeface="Helvetica Light"/>
            </a:endParaRPr>
          </a:p>
        </p:txBody>
      </p:sp>
      <p:sp>
        <p:nvSpPr>
          <p:cNvPr id="997" name="Shape 997"/>
          <p:cNvSpPr>
            <a:spLocks noGrp="1"/>
          </p:cNvSpPr>
          <p:nvPr>
            <p:ph type="title"/>
          </p:nvPr>
        </p:nvSpPr>
        <p:spPr>
          <a:prstGeom prst="rect">
            <a:avLst/>
          </a:prstGeom>
        </p:spPr>
        <p:txBody>
          <a:bodyPr/>
          <a:lstStyle/>
          <a:p>
            <a:pPr algn="ctr"/>
            <a:r>
              <a:rPr sz="4800" dirty="0">
                <a:solidFill>
                  <a:schemeClr val="bg1"/>
                </a:solidFill>
              </a:rPr>
              <a:t>Volumetric fusion</a:t>
            </a:r>
          </a:p>
        </p:txBody>
      </p:sp>
      <p:pic>
        <p:nvPicPr>
          <p:cNvPr id="1002" name="pasted-image.tiff"/>
          <p:cNvPicPr>
            <a:picLocks noChangeAspect="1"/>
          </p:cNvPicPr>
          <p:nvPr/>
        </p:nvPicPr>
        <p:blipFill>
          <a:blip r:embed="rId2"/>
          <a:stretch>
            <a:fillRect/>
          </a:stretch>
        </p:blipFill>
        <p:spPr>
          <a:xfrm>
            <a:off x="4146130" y="4061713"/>
            <a:ext cx="3750469" cy="884040"/>
          </a:xfrm>
          <a:prstGeom prst="rect">
            <a:avLst/>
          </a:prstGeom>
          <a:ln w="12700">
            <a:miter lim="400000"/>
          </a:ln>
        </p:spPr>
      </p:pic>
      <p:pic>
        <p:nvPicPr>
          <p:cNvPr id="1003" name="pasted-image.tiff"/>
          <p:cNvPicPr>
            <a:picLocks noChangeAspect="1"/>
          </p:cNvPicPr>
          <p:nvPr/>
        </p:nvPicPr>
        <p:blipFill>
          <a:blip r:embed="rId3"/>
          <a:stretch>
            <a:fillRect/>
          </a:stretch>
        </p:blipFill>
        <p:spPr>
          <a:xfrm>
            <a:off x="4146129" y="2974462"/>
            <a:ext cx="1678782" cy="1893094"/>
          </a:xfrm>
          <a:prstGeom prst="rect">
            <a:avLst/>
          </a:prstGeom>
          <a:ln w="12700">
            <a:miter lim="400000"/>
          </a:ln>
        </p:spPr>
      </p:pic>
      <p:pic>
        <p:nvPicPr>
          <p:cNvPr id="1004" name="pasted-image.tiff"/>
          <p:cNvPicPr>
            <a:picLocks noChangeAspect="1"/>
          </p:cNvPicPr>
          <p:nvPr/>
        </p:nvPicPr>
        <p:blipFill>
          <a:blip r:embed="rId4"/>
          <a:stretch>
            <a:fillRect/>
          </a:stretch>
        </p:blipFill>
        <p:spPr>
          <a:xfrm>
            <a:off x="4237692" y="2888755"/>
            <a:ext cx="3848696" cy="937617"/>
          </a:xfrm>
          <a:prstGeom prst="rect">
            <a:avLst/>
          </a:prstGeom>
          <a:ln w="12700">
            <a:miter lim="400000"/>
          </a:ln>
        </p:spPr>
      </p:pic>
      <p:pic>
        <p:nvPicPr>
          <p:cNvPr id="1005" name="pasted-image.tiff"/>
          <p:cNvPicPr>
            <a:picLocks noChangeAspect="1"/>
          </p:cNvPicPr>
          <p:nvPr/>
        </p:nvPicPr>
        <p:blipFill>
          <a:blip r:embed="rId5"/>
          <a:stretch>
            <a:fillRect/>
          </a:stretch>
        </p:blipFill>
        <p:spPr>
          <a:xfrm>
            <a:off x="6246871" y="2934279"/>
            <a:ext cx="1839516" cy="1937743"/>
          </a:xfrm>
          <a:prstGeom prst="rect">
            <a:avLst/>
          </a:prstGeom>
          <a:ln w="12700">
            <a:miter lim="400000"/>
          </a:ln>
        </p:spPr>
      </p:pic>
      <p:sp>
        <p:nvSpPr>
          <p:cNvPr id="37" name="TextBox 36">
            <a:extLst>
              <a:ext uri="{FF2B5EF4-FFF2-40B4-BE49-F238E27FC236}">
                <a16:creationId xmlns:a16="http://schemas.microsoft.com/office/drawing/2014/main" id="{98A5F932-3AF5-5F4C-99E4-F61F3DAFC902}"/>
              </a:ext>
            </a:extLst>
          </p:cNvPr>
          <p:cNvSpPr txBox="1"/>
          <p:nvPr/>
        </p:nvSpPr>
        <p:spPr>
          <a:xfrm>
            <a:off x="8837819" y="6550224"/>
            <a:ext cx="1718740" cy="307777"/>
          </a:xfrm>
          <a:prstGeom prst="rect">
            <a:avLst/>
          </a:prstGeom>
          <a:noFill/>
        </p:spPr>
        <p:txBody>
          <a:bodyPr wrap="none" rtlCol="0">
            <a:spAutoFit/>
          </a:bodyPr>
          <a:lstStyle/>
          <a:p>
            <a:r>
              <a:rPr lang="en-US" sz="1400" dirty="0">
                <a:solidFill>
                  <a:schemeClr val="bg1"/>
                </a:solidFill>
              </a:rPr>
              <a:t>Source: N. Snavely</a:t>
            </a:r>
          </a:p>
        </p:txBody>
      </p:sp>
    </p:spTree>
    <p:extLst>
      <p:ext uri="{BB962C8B-B14F-4D97-AF65-F5344CB8AC3E}">
        <p14:creationId xmlns:p14="http://schemas.microsoft.com/office/powerpoint/2010/main" val="3132668973"/>
      </p:ext>
    </p:extLst>
  </p:cSld>
  <p:clrMapOvr>
    <a:masterClrMapping/>
  </p:clrMapOvr>
  <mc:AlternateContent xmlns:mc="http://schemas.openxmlformats.org/markup-compatibility/2006" xmlns:p14="http://schemas.microsoft.com/office/powerpoint/2010/main">
    <mc:Choice Requires="p14">
      <p:transition p14:dur="0" advTm="101360"/>
    </mc:Choice>
    <mc:Fallback xmlns="">
      <p:transition advTm="10136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US" dirty="0"/>
              <a:t>Multi-view stereo</a:t>
            </a:r>
          </a:p>
        </p:txBody>
      </p:sp>
      <p:sp>
        <p:nvSpPr>
          <p:cNvPr id="714755" name="Rectangle 3"/>
          <p:cNvSpPr>
            <a:spLocks noGrp="1" noChangeArrowheads="1"/>
          </p:cNvSpPr>
          <p:nvPr>
            <p:ph idx="1"/>
          </p:nvPr>
        </p:nvSpPr>
        <p:spPr/>
        <p:txBody>
          <a:bodyPr/>
          <a:lstStyle/>
          <a:p>
            <a:pPr>
              <a:buFontTx/>
              <a:buChar char="•"/>
            </a:pPr>
            <a:r>
              <a:rPr lang="en-US" sz="2800" dirty="0"/>
              <a:t>Goal: given several images of the same object or scene, compute a representation of its 3D shape</a:t>
            </a:r>
          </a:p>
          <a:p>
            <a:pPr>
              <a:buFontTx/>
              <a:buChar char="•"/>
            </a:pPr>
            <a:r>
              <a:rPr lang="en-US" sz="2800" dirty="0"/>
              <a:t>“Images of the same object or scene”</a:t>
            </a:r>
          </a:p>
          <a:p>
            <a:pPr lvl="1"/>
            <a:r>
              <a:rPr lang="en-US" sz="2400" dirty="0"/>
              <a:t>Arbitrary number of images (from two to thousands)</a:t>
            </a:r>
          </a:p>
          <a:p>
            <a:pPr lvl="1"/>
            <a:r>
              <a:rPr lang="en-US" sz="2400" dirty="0"/>
              <a:t>Arbitrary camera positions (special rig, camera network or video)</a:t>
            </a:r>
          </a:p>
          <a:p>
            <a:pPr lvl="1"/>
            <a:r>
              <a:rPr lang="en-US" sz="2400" dirty="0"/>
              <a:t>Calibration may be known or unknown</a:t>
            </a:r>
          </a:p>
          <a:p>
            <a:pPr>
              <a:buFontTx/>
              <a:buChar char="•"/>
            </a:pPr>
            <a:r>
              <a:rPr lang="en-US" sz="2800" dirty="0"/>
              <a:t>“Representation of 3D shape”</a:t>
            </a:r>
          </a:p>
          <a:p>
            <a:pPr lvl="1"/>
            <a:r>
              <a:rPr lang="en-US" sz="2400" dirty="0"/>
              <a:t>Depth maps</a:t>
            </a:r>
          </a:p>
          <a:p>
            <a:pPr lvl="1"/>
            <a:r>
              <a:rPr lang="en-US" sz="2400" dirty="0"/>
              <a:t>Meshes</a:t>
            </a:r>
          </a:p>
          <a:p>
            <a:pPr lvl="1"/>
            <a:r>
              <a:rPr lang="en-US" sz="2400" dirty="0"/>
              <a:t>Point clouds</a:t>
            </a:r>
          </a:p>
          <a:p>
            <a:pPr lvl="1"/>
            <a:r>
              <a:rPr lang="en-US" sz="2400" dirty="0"/>
              <a:t>Patch clouds</a:t>
            </a:r>
          </a:p>
          <a:p>
            <a:pPr lvl="1"/>
            <a:r>
              <a:rPr lang="en-US" sz="2400" dirty="0"/>
              <a:t>Volumetric models</a:t>
            </a:r>
          </a:p>
          <a:p>
            <a:pPr lvl="1"/>
            <a:r>
              <a:rPr lang="en-US" sz="2400" dirty="0"/>
              <a:t>….</a:t>
            </a:r>
          </a:p>
        </p:txBody>
      </p:sp>
    </p:spTree>
    <p:extLst>
      <p:ext uri="{BB962C8B-B14F-4D97-AF65-F5344CB8AC3E}">
        <p14:creationId xmlns:p14="http://schemas.microsoft.com/office/powerpoint/2010/main" val="3935783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4755">
                                            <p:txEl>
                                              <p:pRg st="5" end="5"/>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14755">
                                            <p:txEl>
                                              <p:pRg st="6" end="6"/>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14755">
                                            <p:txEl>
                                              <p:pRg st="7" end="7"/>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14755">
                                            <p:txEl>
                                              <p:pRg st="8" end="8"/>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14755">
                                            <p:txEl>
                                              <p:pRg st="9" end="9"/>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14755">
                                            <p:txEl>
                                              <p:pRg st="10" end="1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1475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4755"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Fast depth map fusion using height maps</a:t>
            </a:r>
          </a:p>
        </p:txBody>
      </p:sp>
      <p:sp>
        <p:nvSpPr>
          <p:cNvPr id="28" name="Content Placeholder 27"/>
          <p:cNvSpPr>
            <a:spLocks noGrp="1"/>
          </p:cNvSpPr>
          <p:nvPr>
            <p:ph idx="1"/>
          </p:nvPr>
        </p:nvSpPr>
        <p:spPr/>
        <p:txBody>
          <a:bodyPr/>
          <a:lstStyle/>
          <a:p>
            <a:pPr>
              <a:buFont typeface="Arial" pitchFamily="34" charset="0"/>
              <a:buChar char="•"/>
            </a:pPr>
            <a:r>
              <a:rPr lang="en-US" sz="2800" dirty="0"/>
              <a:t>Start with a cluster of registered views (from SFM on Internet photo collections)</a:t>
            </a:r>
          </a:p>
        </p:txBody>
      </p:sp>
      <p:grpSp>
        <p:nvGrpSpPr>
          <p:cNvPr id="3" name="Group 25"/>
          <p:cNvGrpSpPr/>
          <p:nvPr/>
        </p:nvGrpSpPr>
        <p:grpSpPr>
          <a:xfrm>
            <a:off x="1648903" y="2286000"/>
            <a:ext cx="8908471" cy="3285902"/>
            <a:chOff x="0" y="2997423"/>
            <a:chExt cx="8908471" cy="3285902"/>
          </a:xfrm>
        </p:grpSpPr>
        <p:pic>
          <p:nvPicPr>
            <p:cNvPr id="10" name="Picture 9" descr="01579173_304946027.jpg"/>
            <p:cNvPicPr>
              <a:picLocks noChangeAspect="1"/>
            </p:cNvPicPr>
            <p:nvPr/>
          </p:nvPicPr>
          <p:blipFill>
            <a:blip r:embed="rId3" cstate="print"/>
            <a:stretch>
              <a:fillRect/>
            </a:stretch>
          </p:blipFill>
          <p:spPr>
            <a:xfrm>
              <a:off x="7249787" y="2999055"/>
              <a:ext cx="1652806" cy="1097280"/>
            </a:xfrm>
            <a:prstGeom prst="rect">
              <a:avLst/>
            </a:prstGeom>
          </p:spPr>
        </p:pic>
        <p:pic>
          <p:nvPicPr>
            <p:cNvPr id="11" name="Picture 10" descr="01628240_314074405.jpg"/>
            <p:cNvPicPr>
              <a:picLocks noChangeAspect="1"/>
            </p:cNvPicPr>
            <p:nvPr/>
          </p:nvPicPr>
          <p:blipFill>
            <a:blip r:embed="rId4" cstate="print"/>
            <a:stretch>
              <a:fillRect/>
            </a:stretch>
          </p:blipFill>
          <p:spPr>
            <a:xfrm>
              <a:off x="1457619" y="2998791"/>
              <a:ext cx="1463040" cy="1097280"/>
            </a:xfrm>
            <a:prstGeom prst="rect">
              <a:avLst/>
            </a:prstGeom>
          </p:spPr>
        </p:pic>
        <p:pic>
          <p:nvPicPr>
            <p:cNvPr id="12" name="Picture 11" descr="01796057_353831674.jpg"/>
            <p:cNvPicPr>
              <a:picLocks noChangeAspect="1"/>
            </p:cNvPicPr>
            <p:nvPr/>
          </p:nvPicPr>
          <p:blipFill>
            <a:blip r:embed="rId5" cstate="print"/>
            <a:stretch>
              <a:fillRect/>
            </a:stretch>
          </p:blipFill>
          <p:spPr>
            <a:xfrm>
              <a:off x="2919069" y="2999428"/>
              <a:ext cx="1463040" cy="1097280"/>
            </a:xfrm>
            <a:prstGeom prst="rect">
              <a:avLst/>
            </a:prstGeom>
          </p:spPr>
        </p:pic>
        <p:pic>
          <p:nvPicPr>
            <p:cNvPr id="13" name="Picture 12" descr="01875195_372179565.jpg"/>
            <p:cNvPicPr>
              <a:picLocks noChangeAspect="1"/>
            </p:cNvPicPr>
            <p:nvPr/>
          </p:nvPicPr>
          <p:blipFill>
            <a:blip r:embed="rId6" cstate="print"/>
            <a:stretch>
              <a:fillRect/>
            </a:stretch>
          </p:blipFill>
          <p:spPr>
            <a:xfrm>
              <a:off x="7445431" y="4092575"/>
              <a:ext cx="1463040" cy="1097280"/>
            </a:xfrm>
            <a:prstGeom prst="rect">
              <a:avLst/>
            </a:prstGeom>
          </p:spPr>
        </p:pic>
        <p:pic>
          <p:nvPicPr>
            <p:cNvPr id="14" name="Picture 13" descr="01945001_388807193.jpg"/>
            <p:cNvPicPr>
              <a:picLocks noChangeAspect="1"/>
            </p:cNvPicPr>
            <p:nvPr/>
          </p:nvPicPr>
          <p:blipFill>
            <a:blip r:embed="rId7" cstate="print"/>
            <a:stretch>
              <a:fillRect/>
            </a:stretch>
          </p:blipFill>
          <p:spPr>
            <a:xfrm>
              <a:off x="5987399" y="4091396"/>
              <a:ext cx="1462446" cy="1097280"/>
            </a:xfrm>
            <a:prstGeom prst="rect">
              <a:avLst/>
            </a:prstGeom>
          </p:spPr>
        </p:pic>
        <p:pic>
          <p:nvPicPr>
            <p:cNvPr id="15" name="Picture 14" descr="02155010_438525239.jpg"/>
            <p:cNvPicPr>
              <a:picLocks noChangeAspect="1"/>
            </p:cNvPicPr>
            <p:nvPr/>
          </p:nvPicPr>
          <p:blipFill>
            <a:blip r:embed="rId8" cstate="print"/>
            <a:stretch>
              <a:fillRect/>
            </a:stretch>
          </p:blipFill>
          <p:spPr>
            <a:xfrm>
              <a:off x="5840542" y="2998697"/>
              <a:ext cx="1462446" cy="1097280"/>
            </a:xfrm>
            <a:prstGeom prst="rect">
              <a:avLst/>
            </a:prstGeom>
          </p:spPr>
        </p:pic>
        <p:pic>
          <p:nvPicPr>
            <p:cNvPr id="16" name="Picture 15" descr="02808175_725856274.jpg"/>
            <p:cNvPicPr>
              <a:picLocks noChangeAspect="1"/>
            </p:cNvPicPr>
            <p:nvPr/>
          </p:nvPicPr>
          <p:blipFill>
            <a:blip r:embed="rId9" cstate="print"/>
            <a:stretch>
              <a:fillRect/>
            </a:stretch>
          </p:blipFill>
          <p:spPr>
            <a:xfrm>
              <a:off x="7440438" y="5186045"/>
              <a:ext cx="1467114" cy="1097280"/>
            </a:xfrm>
            <a:prstGeom prst="rect">
              <a:avLst/>
            </a:prstGeom>
          </p:spPr>
        </p:pic>
        <p:pic>
          <p:nvPicPr>
            <p:cNvPr id="17" name="Picture 16" descr="03094238_1076317703.jpg"/>
            <p:cNvPicPr>
              <a:picLocks noChangeAspect="1"/>
            </p:cNvPicPr>
            <p:nvPr/>
          </p:nvPicPr>
          <p:blipFill>
            <a:blip r:embed="rId10" cstate="print"/>
            <a:stretch>
              <a:fillRect/>
            </a:stretch>
          </p:blipFill>
          <p:spPr>
            <a:xfrm>
              <a:off x="4379834" y="2997423"/>
              <a:ext cx="1463538" cy="1097280"/>
            </a:xfrm>
            <a:prstGeom prst="rect">
              <a:avLst/>
            </a:prstGeom>
          </p:spPr>
        </p:pic>
        <p:pic>
          <p:nvPicPr>
            <p:cNvPr id="18" name="Picture 17" descr="03883051_1885466438.jpg"/>
            <p:cNvPicPr>
              <a:picLocks noChangeAspect="1"/>
            </p:cNvPicPr>
            <p:nvPr/>
          </p:nvPicPr>
          <p:blipFill>
            <a:blip r:embed="rId11" cstate="print"/>
            <a:stretch>
              <a:fillRect/>
            </a:stretch>
          </p:blipFill>
          <p:spPr>
            <a:xfrm>
              <a:off x="2915902" y="4087815"/>
              <a:ext cx="1463040" cy="1097280"/>
            </a:xfrm>
            <a:prstGeom prst="rect">
              <a:avLst/>
            </a:prstGeom>
          </p:spPr>
        </p:pic>
        <p:pic>
          <p:nvPicPr>
            <p:cNvPr id="19" name="Picture 18" descr="04096124_2084493147.jpg"/>
            <p:cNvPicPr>
              <a:picLocks noChangeAspect="1"/>
            </p:cNvPicPr>
            <p:nvPr/>
          </p:nvPicPr>
          <p:blipFill>
            <a:blip r:embed="rId12" cstate="print"/>
            <a:stretch>
              <a:fillRect/>
            </a:stretch>
          </p:blipFill>
          <p:spPr>
            <a:xfrm>
              <a:off x="3078337" y="5186045"/>
              <a:ext cx="1462446" cy="1097280"/>
            </a:xfrm>
            <a:prstGeom prst="rect">
              <a:avLst/>
            </a:prstGeom>
          </p:spPr>
        </p:pic>
        <p:pic>
          <p:nvPicPr>
            <p:cNvPr id="20" name="Picture 19" descr="04266244_2162340350.jpg"/>
            <p:cNvPicPr>
              <a:picLocks noChangeAspect="1"/>
            </p:cNvPicPr>
            <p:nvPr/>
          </p:nvPicPr>
          <p:blipFill>
            <a:blip r:embed="rId13" cstate="print"/>
            <a:stretch>
              <a:fillRect/>
            </a:stretch>
          </p:blipFill>
          <p:spPr>
            <a:xfrm>
              <a:off x="4374701" y="4092198"/>
              <a:ext cx="1616454" cy="1097280"/>
            </a:xfrm>
            <a:prstGeom prst="rect">
              <a:avLst/>
            </a:prstGeom>
          </p:spPr>
        </p:pic>
        <p:pic>
          <p:nvPicPr>
            <p:cNvPr id="21" name="Picture 20" descr="04424185_2229463395.jpg"/>
            <p:cNvPicPr>
              <a:picLocks noChangeAspect="1"/>
            </p:cNvPicPr>
            <p:nvPr/>
          </p:nvPicPr>
          <p:blipFill>
            <a:blip r:embed="rId14" cstate="print"/>
            <a:stretch>
              <a:fillRect/>
            </a:stretch>
          </p:blipFill>
          <p:spPr>
            <a:xfrm>
              <a:off x="1458388" y="4090357"/>
              <a:ext cx="1463040" cy="1097280"/>
            </a:xfrm>
            <a:prstGeom prst="rect">
              <a:avLst/>
            </a:prstGeom>
          </p:spPr>
        </p:pic>
        <p:pic>
          <p:nvPicPr>
            <p:cNvPr id="22" name="Picture 21" descr="04548221_2276325109.jpg"/>
            <p:cNvPicPr>
              <a:picLocks noChangeAspect="1"/>
            </p:cNvPicPr>
            <p:nvPr/>
          </p:nvPicPr>
          <p:blipFill>
            <a:blip r:embed="rId15" cstate="print"/>
            <a:stretch>
              <a:fillRect/>
            </a:stretch>
          </p:blipFill>
          <p:spPr>
            <a:xfrm>
              <a:off x="1368114" y="5186045"/>
              <a:ext cx="1720288" cy="1097280"/>
            </a:xfrm>
            <a:prstGeom prst="rect">
              <a:avLst/>
            </a:prstGeom>
          </p:spPr>
        </p:pic>
        <p:pic>
          <p:nvPicPr>
            <p:cNvPr id="23" name="Picture 22" descr="07034213_3039730152.jpg"/>
            <p:cNvPicPr>
              <a:picLocks noChangeAspect="1"/>
            </p:cNvPicPr>
            <p:nvPr/>
          </p:nvPicPr>
          <p:blipFill>
            <a:blip r:embed="rId16" cstate="print"/>
            <a:stretch>
              <a:fillRect/>
            </a:stretch>
          </p:blipFill>
          <p:spPr>
            <a:xfrm>
              <a:off x="0" y="4091940"/>
              <a:ext cx="1463040" cy="1097280"/>
            </a:xfrm>
            <a:prstGeom prst="rect">
              <a:avLst/>
            </a:prstGeom>
          </p:spPr>
        </p:pic>
        <p:pic>
          <p:nvPicPr>
            <p:cNvPr id="24" name="Picture 23" descr="07348063_3162011594.jpg"/>
            <p:cNvPicPr>
              <a:picLocks noChangeAspect="1"/>
            </p:cNvPicPr>
            <p:nvPr/>
          </p:nvPicPr>
          <p:blipFill>
            <a:blip r:embed="rId17" cstate="print"/>
            <a:srcRect l="6365"/>
            <a:stretch>
              <a:fillRect/>
            </a:stretch>
          </p:blipFill>
          <p:spPr>
            <a:xfrm>
              <a:off x="0" y="5186045"/>
              <a:ext cx="1369914" cy="1097280"/>
            </a:xfrm>
            <a:prstGeom prst="rect">
              <a:avLst/>
            </a:prstGeom>
          </p:spPr>
        </p:pic>
        <p:pic>
          <p:nvPicPr>
            <p:cNvPr id="25" name="Picture 24" descr="08244030_3462973195.jpg"/>
            <p:cNvPicPr>
              <a:picLocks noChangeAspect="1"/>
            </p:cNvPicPr>
            <p:nvPr/>
          </p:nvPicPr>
          <p:blipFill>
            <a:blip r:embed="rId18" cstate="print"/>
            <a:stretch>
              <a:fillRect/>
            </a:stretch>
          </p:blipFill>
          <p:spPr>
            <a:xfrm>
              <a:off x="0" y="3000171"/>
              <a:ext cx="1461006" cy="1097280"/>
            </a:xfrm>
            <a:prstGeom prst="rect">
              <a:avLst/>
            </a:prstGeom>
          </p:spPr>
        </p:pic>
        <p:pic>
          <p:nvPicPr>
            <p:cNvPr id="9" name="Picture 8" descr="01554070_300034783.jpg"/>
            <p:cNvPicPr>
              <a:picLocks noChangeAspect="1"/>
            </p:cNvPicPr>
            <p:nvPr/>
          </p:nvPicPr>
          <p:blipFill>
            <a:blip r:embed="rId19" cstate="print"/>
            <a:stretch>
              <a:fillRect/>
            </a:stretch>
          </p:blipFill>
          <p:spPr>
            <a:xfrm>
              <a:off x="5984164" y="5184983"/>
              <a:ext cx="1463040" cy="1097280"/>
            </a:xfrm>
            <a:prstGeom prst="rect">
              <a:avLst/>
            </a:prstGeom>
          </p:spPr>
        </p:pic>
        <p:pic>
          <p:nvPicPr>
            <p:cNvPr id="7" name="Picture 6" descr="00288228_75543662.jpg"/>
            <p:cNvPicPr>
              <a:picLocks noChangeAspect="1"/>
            </p:cNvPicPr>
            <p:nvPr/>
          </p:nvPicPr>
          <p:blipFill>
            <a:blip r:embed="rId20" cstate="print"/>
            <a:stretch>
              <a:fillRect/>
            </a:stretch>
          </p:blipFill>
          <p:spPr>
            <a:xfrm>
              <a:off x="4530624" y="5185321"/>
              <a:ext cx="1463040" cy="1097280"/>
            </a:xfrm>
            <a:prstGeom prst="rect">
              <a:avLst/>
            </a:prstGeom>
          </p:spPr>
        </p:pic>
      </p:grpSp>
      <p:sp>
        <p:nvSpPr>
          <p:cNvPr id="29" name="Rectangle 28"/>
          <p:cNvSpPr/>
          <p:nvPr/>
        </p:nvSpPr>
        <p:spPr>
          <a:xfrm>
            <a:off x="1794504" y="5956222"/>
            <a:ext cx="8458200" cy="369332"/>
          </a:xfrm>
          <a:prstGeom prst="rect">
            <a:avLst/>
          </a:prstGeom>
        </p:spPr>
        <p:txBody>
          <a:bodyPr wrap="square">
            <a:spAutoFit/>
          </a:bodyPr>
          <a:lstStyle/>
          <a:p>
            <a:pPr algn="ctr"/>
            <a:r>
              <a:rPr lang="en-US" sz="1800" dirty="0"/>
              <a:t>J.-M. </a:t>
            </a:r>
            <a:r>
              <a:rPr lang="en-US" sz="1800" dirty="0" err="1"/>
              <a:t>Frahm</a:t>
            </a:r>
            <a:r>
              <a:rPr lang="en-US" sz="1800" dirty="0"/>
              <a:t> et al., </a:t>
            </a:r>
            <a:r>
              <a:rPr lang="en-US" sz="1800" dirty="0">
                <a:hlinkClick r:id="rId21"/>
              </a:rPr>
              <a:t>Building Rome on a Cloudless Day</a:t>
            </a:r>
            <a:r>
              <a:rPr lang="en-US" sz="1800" dirty="0"/>
              <a:t>, ECCV 2010</a:t>
            </a:r>
          </a:p>
        </p:txBody>
      </p:sp>
      <p:sp>
        <p:nvSpPr>
          <p:cNvPr id="26" name="Rectangle 25">
            <a:extLst>
              <a:ext uri="{FF2B5EF4-FFF2-40B4-BE49-F238E27FC236}">
                <a16:creationId xmlns:a16="http://schemas.microsoft.com/office/drawing/2014/main" id="{7FF56A33-E3E0-6743-9D5F-9846F5FE2CB9}"/>
              </a:ext>
            </a:extLst>
          </p:cNvPr>
          <p:cNvSpPr/>
          <p:nvPr/>
        </p:nvSpPr>
        <p:spPr>
          <a:xfrm>
            <a:off x="1905000" y="6324600"/>
            <a:ext cx="8458200" cy="369332"/>
          </a:xfrm>
          <a:prstGeom prst="rect">
            <a:avLst/>
          </a:prstGeom>
        </p:spPr>
        <p:txBody>
          <a:bodyPr wrap="square">
            <a:spAutoFit/>
          </a:bodyPr>
          <a:lstStyle/>
          <a:p>
            <a:pPr algn="ctr"/>
            <a:r>
              <a:rPr lang="en-US" sz="1800" dirty="0"/>
              <a:t>D. Gallup et al. </a:t>
            </a:r>
            <a:r>
              <a:rPr lang="en-US" sz="1800" dirty="0">
                <a:hlinkClick r:id="rId22"/>
              </a:rPr>
              <a:t>3D Reconstruction using an n-Layer Heightmap</a:t>
            </a:r>
            <a:r>
              <a:rPr lang="en-US" sz="1800" dirty="0"/>
              <a:t>. DAGM 2010</a:t>
            </a:r>
          </a:p>
        </p:txBody>
      </p:sp>
    </p:spTree>
    <p:extLst>
      <p:ext uri="{BB962C8B-B14F-4D97-AF65-F5344CB8AC3E}">
        <p14:creationId xmlns:p14="http://schemas.microsoft.com/office/powerpoint/2010/main" val="1378426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Fast depth map fusion using height maps</a:t>
            </a:r>
          </a:p>
        </p:txBody>
      </p:sp>
      <p:sp>
        <p:nvSpPr>
          <p:cNvPr id="28" name="Content Placeholder 27"/>
          <p:cNvSpPr>
            <a:spLocks noGrp="1"/>
          </p:cNvSpPr>
          <p:nvPr>
            <p:ph idx="1"/>
          </p:nvPr>
        </p:nvSpPr>
        <p:spPr/>
        <p:txBody>
          <a:bodyPr/>
          <a:lstStyle/>
          <a:p>
            <a:pPr>
              <a:buFont typeface="Arial" pitchFamily="34" charset="0"/>
              <a:buChar char="•"/>
            </a:pPr>
            <a:r>
              <a:rPr lang="en-US" sz="2800" dirty="0"/>
              <a:t>Obtain a (noisy) depth map for every view using plane sweeping stereo with normalized cross-correlation</a:t>
            </a:r>
          </a:p>
        </p:txBody>
      </p:sp>
      <p:pic>
        <p:nvPicPr>
          <p:cNvPr id="26" name="Picture 25" descr="01875195_372179565-best-plane.jpg">
            <a:extLst>
              <a:ext uri="{FF2B5EF4-FFF2-40B4-BE49-F238E27FC236}">
                <a16:creationId xmlns:a16="http://schemas.microsoft.com/office/drawing/2014/main" id="{B0F34C55-61CB-8C49-8E4D-C30835E2147C}"/>
              </a:ext>
            </a:extLst>
          </p:cNvPr>
          <p:cNvPicPr>
            <a:picLocks noChangeAspect="1"/>
          </p:cNvPicPr>
          <p:nvPr/>
        </p:nvPicPr>
        <p:blipFill>
          <a:blip r:embed="rId3" cstate="print"/>
          <a:srcRect l="13088" t="7932" r="9003" b="11333"/>
          <a:stretch>
            <a:fillRect/>
          </a:stretch>
        </p:blipFill>
        <p:spPr>
          <a:xfrm>
            <a:off x="1801814" y="4135652"/>
            <a:ext cx="2295525" cy="1547599"/>
          </a:xfrm>
          <a:prstGeom prst="rect">
            <a:avLst/>
          </a:prstGeom>
        </p:spPr>
      </p:pic>
      <p:pic>
        <p:nvPicPr>
          <p:cNvPr id="27" name="Picture 26" descr="01875195_372179565.jpg">
            <a:extLst>
              <a:ext uri="{FF2B5EF4-FFF2-40B4-BE49-F238E27FC236}">
                <a16:creationId xmlns:a16="http://schemas.microsoft.com/office/drawing/2014/main" id="{519C1B2E-9948-6A44-B177-C3D9EA8F2CD9}"/>
              </a:ext>
            </a:extLst>
          </p:cNvPr>
          <p:cNvPicPr>
            <a:picLocks noChangeAspect="1"/>
          </p:cNvPicPr>
          <p:nvPr/>
        </p:nvPicPr>
        <p:blipFill>
          <a:blip r:embed="rId4" cstate="print"/>
          <a:stretch>
            <a:fillRect/>
          </a:stretch>
        </p:blipFill>
        <p:spPr>
          <a:xfrm>
            <a:off x="1803864" y="2328359"/>
            <a:ext cx="2267712" cy="1700784"/>
          </a:xfrm>
          <a:prstGeom prst="rect">
            <a:avLst/>
          </a:prstGeom>
        </p:spPr>
      </p:pic>
      <p:pic>
        <p:nvPicPr>
          <p:cNvPr id="30" name="Picture 29" descr="02017081_404632890-best-plane.jpg">
            <a:extLst>
              <a:ext uri="{FF2B5EF4-FFF2-40B4-BE49-F238E27FC236}">
                <a16:creationId xmlns:a16="http://schemas.microsoft.com/office/drawing/2014/main" id="{6DDA24E9-A985-D24D-8D98-78645FB15DEA}"/>
              </a:ext>
            </a:extLst>
          </p:cNvPr>
          <p:cNvPicPr>
            <a:picLocks noChangeAspect="1"/>
          </p:cNvPicPr>
          <p:nvPr/>
        </p:nvPicPr>
        <p:blipFill>
          <a:blip r:embed="rId5" cstate="print"/>
          <a:srcRect l="13362" t="7138" r="9913" b="11371"/>
          <a:stretch>
            <a:fillRect/>
          </a:stretch>
        </p:blipFill>
        <p:spPr>
          <a:xfrm>
            <a:off x="4662851" y="4114801"/>
            <a:ext cx="2269834" cy="1568450"/>
          </a:xfrm>
          <a:prstGeom prst="rect">
            <a:avLst/>
          </a:prstGeom>
        </p:spPr>
      </p:pic>
      <p:pic>
        <p:nvPicPr>
          <p:cNvPr id="31" name="Picture 30" descr="02017081_404632890.jpg">
            <a:extLst>
              <a:ext uri="{FF2B5EF4-FFF2-40B4-BE49-F238E27FC236}">
                <a16:creationId xmlns:a16="http://schemas.microsoft.com/office/drawing/2014/main" id="{405651AF-07FA-3F4D-AE9F-4925AE9471BD}"/>
              </a:ext>
            </a:extLst>
          </p:cNvPr>
          <p:cNvPicPr>
            <a:picLocks noChangeAspect="1"/>
          </p:cNvPicPr>
          <p:nvPr/>
        </p:nvPicPr>
        <p:blipFill>
          <a:blip r:embed="rId6" cstate="print"/>
          <a:stretch>
            <a:fillRect/>
          </a:stretch>
        </p:blipFill>
        <p:spPr>
          <a:xfrm>
            <a:off x="4670444" y="2286000"/>
            <a:ext cx="2267712" cy="1700784"/>
          </a:xfrm>
          <a:prstGeom prst="rect">
            <a:avLst/>
          </a:prstGeom>
        </p:spPr>
      </p:pic>
      <p:pic>
        <p:nvPicPr>
          <p:cNvPr id="32" name="Picture 31" descr="02122083_430055379-best-plane.jpg">
            <a:extLst>
              <a:ext uri="{FF2B5EF4-FFF2-40B4-BE49-F238E27FC236}">
                <a16:creationId xmlns:a16="http://schemas.microsoft.com/office/drawing/2014/main" id="{CA293A84-D485-9A48-9763-A945C6110AF7}"/>
              </a:ext>
            </a:extLst>
          </p:cNvPr>
          <p:cNvPicPr>
            <a:picLocks noChangeAspect="1"/>
          </p:cNvPicPr>
          <p:nvPr/>
        </p:nvPicPr>
        <p:blipFill>
          <a:blip r:embed="rId7" cstate="print"/>
          <a:srcRect l="13209" t="7369" r="9692" b="11714"/>
          <a:stretch>
            <a:fillRect/>
          </a:stretch>
        </p:blipFill>
        <p:spPr>
          <a:xfrm>
            <a:off x="7501581" y="4131734"/>
            <a:ext cx="2272258" cy="1551517"/>
          </a:xfrm>
          <a:prstGeom prst="rect">
            <a:avLst/>
          </a:prstGeom>
        </p:spPr>
      </p:pic>
      <p:pic>
        <p:nvPicPr>
          <p:cNvPr id="33" name="Picture 32" descr="02122083_430055379.jpg">
            <a:extLst>
              <a:ext uri="{FF2B5EF4-FFF2-40B4-BE49-F238E27FC236}">
                <a16:creationId xmlns:a16="http://schemas.microsoft.com/office/drawing/2014/main" id="{26ADEAEC-B7F5-6241-BBCC-ABB61D64721E}"/>
              </a:ext>
            </a:extLst>
          </p:cNvPr>
          <p:cNvPicPr>
            <a:picLocks noChangeAspect="1"/>
          </p:cNvPicPr>
          <p:nvPr/>
        </p:nvPicPr>
        <p:blipFill>
          <a:blip r:embed="rId8" cstate="print"/>
          <a:stretch>
            <a:fillRect/>
          </a:stretch>
        </p:blipFill>
        <p:spPr>
          <a:xfrm>
            <a:off x="7503992" y="2313088"/>
            <a:ext cx="2267712" cy="1700784"/>
          </a:xfrm>
          <a:prstGeom prst="rect">
            <a:avLst/>
          </a:prstGeom>
        </p:spPr>
      </p:pic>
      <p:pic>
        <p:nvPicPr>
          <p:cNvPr id="34" name="Picture 33" descr="Depth.jpg">
            <a:extLst>
              <a:ext uri="{FF2B5EF4-FFF2-40B4-BE49-F238E27FC236}">
                <a16:creationId xmlns:a16="http://schemas.microsoft.com/office/drawing/2014/main" id="{C2CD40ED-618D-E641-8FFA-6E1D690A1137}"/>
              </a:ext>
            </a:extLst>
          </p:cNvPr>
          <p:cNvPicPr>
            <a:picLocks noChangeAspect="1"/>
          </p:cNvPicPr>
          <p:nvPr/>
        </p:nvPicPr>
        <p:blipFill>
          <a:blip r:embed="rId9" cstate="print">
            <a:clrChange>
              <a:clrFrom>
                <a:srgbClr val="FBFFFF"/>
              </a:clrFrom>
              <a:clrTo>
                <a:srgbClr val="FBFFFF">
                  <a:alpha val="0"/>
                </a:srgbClr>
              </a:clrTo>
            </a:clrChange>
          </a:blip>
          <a:srcRect l="83545" t="7252" r="12113" b="11197"/>
          <a:stretch>
            <a:fillRect/>
          </a:stretch>
        </p:blipFill>
        <p:spPr>
          <a:xfrm>
            <a:off x="9972300" y="4113806"/>
            <a:ext cx="128437" cy="1569444"/>
          </a:xfrm>
          <a:prstGeom prst="rect">
            <a:avLst/>
          </a:prstGeom>
        </p:spPr>
      </p:pic>
      <p:sp>
        <p:nvSpPr>
          <p:cNvPr id="35" name="TextBox 34">
            <a:extLst>
              <a:ext uri="{FF2B5EF4-FFF2-40B4-BE49-F238E27FC236}">
                <a16:creationId xmlns:a16="http://schemas.microsoft.com/office/drawing/2014/main" id="{01C1CF70-865B-E24F-ABC3-D8CABBB8EAE1}"/>
              </a:ext>
            </a:extLst>
          </p:cNvPr>
          <p:cNvSpPr txBox="1"/>
          <p:nvPr/>
        </p:nvSpPr>
        <p:spPr>
          <a:xfrm>
            <a:off x="10047218" y="4040031"/>
            <a:ext cx="841976" cy="276999"/>
          </a:xfrm>
          <a:prstGeom prst="rect">
            <a:avLst/>
          </a:prstGeom>
          <a:noFill/>
        </p:spPr>
        <p:txBody>
          <a:bodyPr wrap="square" rtlCol="0">
            <a:spAutoFit/>
          </a:bodyPr>
          <a:lstStyle/>
          <a:p>
            <a:r>
              <a:rPr lang="en-US" sz="1200" dirty="0">
                <a:solidFill>
                  <a:srgbClr val="000000"/>
                </a:solidFill>
              </a:rPr>
              <a:t>far</a:t>
            </a:r>
          </a:p>
        </p:txBody>
      </p:sp>
      <p:sp>
        <p:nvSpPr>
          <p:cNvPr id="36" name="TextBox 35">
            <a:extLst>
              <a:ext uri="{FF2B5EF4-FFF2-40B4-BE49-F238E27FC236}">
                <a16:creationId xmlns:a16="http://schemas.microsoft.com/office/drawing/2014/main" id="{7D459CF1-D601-FF49-8739-7793CA6AB261}"/>
              </a:ext>
            </a:extLst>
          </p:cNvPr>
          <p:cNvSpPr txBox="1"/>
          <p:nvPr/>
        </p:nvSpPr>
        <p:spPr>
          <a:xfrm>
            <a:off x="10062681" y="5385264"/>
            <a:ext cx="841976" cy="276999"/>
          </a:xfrm>
          <a:prstGeom prst="rect">
            <a:avLst/>
          </a:prstGeom>
          <a:noFill/>
        </p:spPr>
        <p:txBody>
          <a:bodyPr wrap="square" rtlCol="0">
            <a:spAutoFit/>
          </a:bodyPr>
          <a:lstStyle/>
          <a:p>
            <a:r>
              <a:rPr lang="en-US" sz="1200" dirty="0">
                <a:solidFill>
                  <a:srgbClr val="000000"/>
                </a:solidFill>
              </a:rPr>
              <a:t>near</a:t>
            </a:r>
          </a:p>
        </p:txBody>
      </p:sp>
      <p:sp>
        <p:nvSpPr>
          <p:cNvPr id="37" name="Rectangle 36">
            <a:extLst>
              <a:ext uri="{FF2B5EF4-FFF2-40B4-BE49-F238E27FC236}">
                <a16:creationId xmlns:a16="http://schemas.microsoft.com/office/drawing/2014/main" id="{D0FCDEBE-43EC-8345-9BB5-7DE94EE2D655}"/>
              </a:ext>
            </a:extLst>
          </p:cNvPr>
          <p:cNvSpPr/>
          <p:nvPr/>
        </p:nvSpPr>
        <p:spPr>
          <a:xfrm>
            <a:off x="1794504" y="5956222"/>
            <a:ext cx="8458200" cy="369332"/>
          </a:xfrm>
          <a:prstGeom prst="rect">
            <a:avLst/>
          </a:prstGeom>
        </p:spPr>
        <p:txBody>
          <a:bodyPr wrap="square">
            <a:spAutoFit/>
          </a:bodyPr>
          <a:lstStyle/>
          <a:p>
            <a:pPr algn="ctr"/>
            <a:r>
              <a:rPr lang="en-US" sz="1800" dirty="0"/>
              <a:t>J.-M. </a:t>
            </a:r>
            <a:r>
              <a:rPr lang="en-US" sz="1800" dirty="0" err="1"/>
              <a:t>Frahm</a:t>
            </a:r>
            <a:r>
              <a:rPr lang="en-US" sz="1800" dirty="0"/>
              <a:t> et al., </a:t>
            </a:r>
            <a:r>
              <a:rPr lang="en-US" sz="1800" dirty="0">
                <a:hlinkClick r:id="rId10"/>
              </a:rPr>
              <a:t>Building Rome on a Cloudless Day</a:t>
            </a:r>
            <a:r>
              <a:rPr lang="en-US" sz="1800" dirty="0"/>
              <a:t>, ECCV 2010</a:t>
            </a:r>
          </a:p>
        </p:txBody>
      </p:sp>
      <p:sp>
        <p:nvSpPr>
          <p:cNvPr id="38" name="Rectangle 37">
            <a:extLst>
              <a:ext uri="{FF2B5EF4-FFF2-40B4-BE49-F238E27FC236}">
                <a16:creationId xmlns:a16="http://schemas.microsoft.com/office/drawing/2014/main" id="{4AE8342F-0FBD-C846-BB6D-F73C63FC32E7}"/>
              </a:ext>
            </a:extLst>
          </p:cNvPr>
          <p:cNvSpPr/>
          <p:nvPr/>
        </p:nvSpPr>
        <p:spPr>
          <a:xfrm>
            <a:off x="1905000" y="6324600"/>
            <a:ext cx="8458200" cy="369332"/>
          </a:xfrm>
          <a:prstGeom prst="rect">
            <a:avLst/>
          </a:prstGeom>
        </p:spPr>
        <p:txBody>
          <a:bodyPr wrap="square">
            <a:spAutoFit/>
          </a:bodyPr>
          <a:lstStyle/>
          <a:p>
            <a:pPr algn="ctr"/>
            <a:r>
              <a:rPr lang="en-US" sz="1800" dirty="0"/>
              <a:t>D. Gallup et al. </a:t>
            </a:r>
            <a:r>
              <a:rPr lang="en-US" sz="1800" dirty="0">
                <a:hlinkClick r:id="rId11"/>
              </a:rPr>
              <a:t>3D Reconstruction using an n-Layer Heightmap</a:t>
            </a:r>
            <a:r>
              <a:rPr lang="en-US" sz="1800" dirty="0"/>
              <a:t>. DAGM 2010</a:t>
            </a:r>
          </a:p>
        </p:txBody>
      </p:sp>
    </p:spTree>
    <p:extLst>
      <p:ext uri="{BB962C8B-B14F-4D97-AF65-F5344CB8AC3E}">
        <p14:creationId xmlns:p14="http://schemas.microsoft.com/office/powerpoint/2010/main" val="894252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Fast depth map fusion using height maps</a:t>
            </a:r>
          </a:p>
        </p:txBody>
      </p:sp>
      <p:sp>
        <p:nvSpPr>
          <p:cNvPr id="127" name="Content Placeholder 126"/>
          <p:cNvSpPr>
            <a:spLocks noGrp="1"/>
          </p:cNvSpPr>
          <p:nvPr>
            <p:ph idx="1"/>
          </p:nvPr>
        </p:nvSpPr>
        <p:spPr/>
        <p:txBody>
          <a:bodyPr/>
          <a:lstStyle/>
          <a:p>
            <a:pPr marL="349250" indent="-349250" eaLnBrk="1" fontAlgn="auto" hangingPunct="1">
              <a:spcBef>
                <a:spcPts val="600"/>
              </a:spcBef>
              <a:spcAft>
                <a:spcPts val="0"/>
              </a:spcAft>
              <a:buFont typeface="Arial"/>
              <a:buChar char="•"/>
              <a:defRPr/>
            </a:pPr>
            <a:r>
              <a:rPr lang="en-US" kern="1200" dirty="0"/>
              <a:t>Enforces vertical facades</a:t>
            </a:r>
          </a:p>
          <a:p>
            <a:pPr marL="349250" indent="-349250" eaLnBrk="1" fontAlgn="auto" hangingPunct="1">
              <a:spcBef>
                <a:spcPts val="600"/>
              </a:spcBef>
              <a:spcAft>
                <a:spcPts val="0"/>
              </a:spcAft>
              <a:buFont typeface="Arial"/>
              <a:buChar char="•"/>
              <a:defRPr/>
            </a:pPr>
            <a:r>
              <a:rPr lang="en-US" kern="1200" dirty="0"/>
              <a:t>One continuous surface, </a:t>
            </a:r>
            <a:br>
              <a:rPr lang="en-US" kern="1200" dirty="0"/>
            </a:br>
            <a:r>
              <a:rPr lang="en-US" kern="1200" dirty="0"/>
              <a:t>no holes</a:t>
            </a:r>
          </a:p>
          <a:p>
            <a:pPr marL="349250" indent="-349250" eaLnBrk="1" fontAlgn="auto" hangingPunct="1">
              <a:spcBef>
                <a:spcPts val="600"/>
              </a:spcBef>
              <a:spcAft>
                <a:spcPts val="0"/>
              </a:spcAft>
              <a:buFont typeface="Arial"/>
              <a:buChar char="•"/>
              <a:defRPr/>
            </a:pPr>
            <a:r>
              <a:rPr lang="en-US" kern="1200" dirty="0"/>
              <a:t>Fast to compute, </a:t>
            </a:r>
            <a:br>
              <a:rPr lang="en-US" kern="1200" dirty="0"/>
            </a:br>
            <a:r>
              <a:rPr lang="en-US" kern="1200" dirty="0"/>
              <a:t>low memory complexity</a:t>
            </a:r>
          </a:p>
          <a:p>
            <a:pPr>
              <a:spcBef>
                <a:spcPts val="600"/>
              </a:spcBef>
            </a:pPr>
            <a:endParaRPr lang="en-US" dirty="0"/>
          </a:p>
        </p:txBody>
      </p:sp>
      <p:sp>
        <p:nvSpPr>
          <p:cNvPr id="45" name="Rectangle 44"/>
          <p:cNvSpPr/>
          <p:nvPr/>
        </p:nvSpPr>
        <p:spPr>
          <a:xfrm>
            <a:off x="-1769471" y="1808783"/>
            <a:ext cx="914400" cy="461665"/>
          </a:xfrm>
          <a:prstGeom prst="rect">
            <a:avLst/>
          </a:prstGeom>
        </p:spPr>
        <p:txBody>
          <a:bodyPr rtlCol="0" anchor="ctr">
            <a:spAutoFit/>
          </a:bodyPr>
          <a:lstStyle/>
          <a:p>
            <a:pPr algn="ctr"/>
            <a:endParaRPr lang="en-US" dirty="0" err="1">
              <a:solidFill>
                <a:srgbClr val="000000"/>
              </a:solidFill>
            </a:endParaRPr>
          </a:p>
        </p:txBody>
      </p:sp>
      <p:pic>
        <p:nvPicPr>
          <p:cNvPr id="165" name="Picture 164" descr="05720235_2659706116-best-plane.jpg"/>
          <p:cNvPicPr>
            <a:picLocks noChangeAspect="1"/>
          </p:cNvPicPr>
          <p:nvPr/>
        </p:nvPicPr>
        <p:blipFill>
          <a:blip r:embed="rId3" cstate="print"/>
          <a:stretch>
            <a:fillRect/>
          </a:stretch>
        </p:blipFill>
        <p:spPr>
          <a:xfrm>
            <a:off x="8350252" y="4215068"/>
            <a:ext cx="2012949" cy="1386698"/>
          </a:xfrm>
          <a:prstGeom prst="rect">
            <a:avLst/>
          </a:prstGeom>
        </p:spPr>
      </p:pic>
      <p:pic>
        <p:nvPicPr>
          <p:cNvPr id="164" name="Picture 163" descr="02017081_404632890-best-plane.jpg"/>
          <p:cNvPicPr>
            <a:picLocks noChangeAspect="1"/>
          </p:cNvPicPr>
          <p:nvPr/>
        </p:nvPicPr>
        <p:blipFill>
          <a:blip r:embed="rId4" cstate="print"/>
          <a:stretch>
            <a:fillRect/>
          </a:stretch>
        </p:blipFill>
        <p:spPr>
          <a:xfrm>
            <a:off x="2363442" y="4202158"/>
            <a:ext cx="2012949" cy="1352965"/>
          </a:xfrm>
          <a:prstGeom prst="rect">
            <a:avLst/>
          </a:prstGeom>
        </p:spPr>
      </p:pic>
      <p:cxnSp>
        <p:nvCxnSpPr>
          <p:cNvPr id="188" name="Straight Connector 187"/>
          <p:cNvCxnSpPr/>
          <p:nvPr/>
        </p:nvCxnSpPr>
        <p:spPr bwMode="auto">
          <a:xfrm rot="10800000" flipV="1">
            <a:off x="2787651" y="4450424"/>
            <a:ext cx="1765300" cy="1257300"/>
          </a:xfrm>
          <a:prstGeom prst="line">
            <a:avLst/>
          </a:prstGeom>
          <a:solidFill>
            <a:schemeClr val="accent1"/>
          </a:solidFill>
          <a:ln w="50800" cap="flat" cmpd="sng" algn="ctr">
            <a:solidFill>
              <a:srgbClr val="FF6600"/>
            </a:solidFill>
            <a:prstDash val="dash"/>
            <a:round/>
            <a:headEnd type="none" w="med" len="med"/>
            <a:tailEnd type="none" w="med" len="med"/>
          </a:ln>
          <a:effectLst/>
        </p:spPr>
      </p:cxnSp>
      <p:pic>
        <p:nvPicPr>
          <p:cNvPr id="166" name="Picture 165" descr="08244030_3462973195-best-plane.jpg"/>
          <p:cNvPicPr>
            <a:picLocks noChangeAspect="1"/>
          </p:cNvPicPr>
          <p:nvPr/>
        </p:nvPicPr>
        <p:blipFill>
          <a:blip r:embed="rId5" cstate="print"/>
          <a:stretch>
            <a:fillRect/>
          </a:stretch>
        </p:blipFill>
        <p:spPr>
          <a:xfrm>
            <a:off x="5277895" y="4161309"/>
            <a:ext cx="2012949" cy="1401279"/>
          </a:xfrm>
          <a:prstGeom prst="rect">
            <a:avLst/>
          </a:prstGeom>
        </p:spPr>
      </p:pic>
      <p:cxnSp>
        <p:nvCxnSpPr>
          <p:cNvPr id="207" name="Straight Connector 206"/>
          <p:cNvCxnSpPr/>
          <p:nvPr/>
        </p:nvCxnSpPr>
        <p:spPr bwMode="auto">
          <a:xfrm rot="5400000">
            <a:off x="5379245" y="4635371"/>
            <a:ext cx="1790702" cy="506413"/>
          </a:xfrm>
          <a:prstGeom prst="line">
            <a:avLst/>
          </a:prstGeom>
          <a:solidFill>
            <a:schemeClr val="accent1"/>
          </a:solidFill>
          <a:ln w="50800" cap="flat" cmpd="sng" algn="ctr">
            <a:solidFill>
              <a:srgbClr val="FF6600"/>
            </a:solidFill>
            <a:prstDash val="dash"/>
            <a:round/>
            <a:headEnd type="none" w="med" len="med"/>
            <a:tailEnd type="none" w="med" len="med"/>
          </a:ln>
          <a:effectLst/>
        </p:spPr>
      </p:cxnSp>
      <p:grpSp>
        <p:nvGrpSpPr>
          <p:cNvPr id="137" name="Group 136"/>
          <p:cNvGrpSpPr/>
          <p:nvPr/>
        </p:nvGrpSpPr>
        <p:grpSpPr>
          <a:xfrm>
            <a:off x="5129214" y="877242"/>
            <a:ext cx="4724400" cy="3051952"/>
            <a:chOff x="3275013" y="1500468"/>
            <a:chExt cx="4724400" cy="3051952"/>
          </a:xfrm>
        </p:grpSpPr>
        <p:grpSp>
          <p:nvGrpSpPr>
            <p:cNvPr id="149" name="Group 3"/>
            <p:cNvGrpSpPr/>
            <p:nvPr/>
          </p:nvGrpSpPr>
          <p:grpSpPr>
            <a:xfrm>
              <a:off x="3275013" y="1500468"/>
              <a:ext cx="4724400" cy="3051952"/>
              <a:chOff x="3100447" y="1664642"/>
              <a:chExt cx="4724400" cy="3051952"/>
            </a:xfrm>
          </p:grpSpPr>
          <p:grpSp>
            <p:nvGrpSpPr>
              <p:cNvPr id="212" name="Group 54"/>
              <p:cNvGrpSpPr/>
              <p:nvPr/>
            </p:nvGrpSpPr>
            <p:grpSpPr>
              <a:xfrm>
                <a:off x="3100447" y="2872977"/>
                <a:ext cx="4724400" cy="1843617"/>
                <a:chOff x="3276600" y="3422649"/>
                <a:chExt cx="4724400" cy="1843617"/>
              </a:xfrm>
            </p:grpSpPr>
            <p:sp>
              <p:nvSpPr>
                <p:cNvPr id="258" name="Parallelogram 257"/>
                <p:cNvSpPr/>
                <p:nvPr/>
              </p:nvSpPr>
              <p:spPr bwMode="auto">
                <a:xfrm>
                  <a:off x="3276600" y="3422650"/>
                  <a:ext cx="4724400" cy="1835150"/>
                </a:xfrm>
                <a:prstGeom prst="parallelogram">
                  <a:avLst>
                    <a:gd name="adj" fmla="val 97067"/>
                  </a:avLst>
                </a:prstGeom>
                <a:solidFill>
                  <a:srgbClr val="FF66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spcBef>
                      <a:spcPct val="50000"/>
                    </a:spcBef>
                  </a:pPr>
                  <a:endParaRPr lang="en-US" sz="4000">
                    <a:solidFill>
                      <a:schemeClr val="bg1"/>
                    </a:solidFill>
                  </a:endParaRPr>
                </a:p>
              </p:txBody>
            </p:sp>
            <p:cxnSp>
              <p:nvCxnSpPr>
                <p:cNvPr id="259" name="Straight Connector 258"/>
                <p:cNvCxnSpPr/>
                <p:nvPr/>
              </p:nvCxnSpPr>
              <p:spPr bwMode="auto">
                <a:xfrm rot="5400000">
                  <a:off x="5720292" y="3474508"/>
                  <a:ext cx="1837267" cy="174625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60" name="Straight Connector 259"/>
                <p:cNvCxnSpPr/>
                <p:nvPr/>
              </p:nvCxnSpPr>
              <p:spPr bwMode="auto">
                <a:xfrm rot="10800000">
                  <a:off x="4847168" y="3632200"/>
                  <a:ext cx="2944283" cy="158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61" name="Straight Connector 260"/>
                <p:cNvCxnSpPr/>
                <p:nvPr/>
              </p:nvCxnSpPr>
              <p:spPr bwMode="auto">
                <a:xfrm rot="10800000">
                  <a:off x="4656668" y="3839634"/>
                  <a:ext cx="2931583" cy="3705"/>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62" name="Straight Connector 261"/>
                <p:cNvCxnSpPr/>
                <p:nvPr/>
              </p:nvCxnSpPr>
              <p:spPr bwMode="auto">
                <a:xfrm rot="10800000">
                  <a:off x="4445001" y="4051300"/>
                  <a:ext cx="2946401" cy="158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63" name="Straight Connector 262"/>
                <p:cNvCxnSpPr/>
                <p:nvPr/>
              </p:nvCxnSpPr>
              <p:spPr bwMode="auto">
                <a:xfrm rot="10800000">
                  <a:off x="4254500" y="4246034"/>
                  <a:ext cx="2946400" cy="10055"/>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64" name="Straight Connector 263"/>
                <p:cNvCxnSpPr/>
                <p:nvPr/>
              </p:nvCxnSpPr>
              <p:spPr bwMode="auto">
                <a:xfrm rot="10800000">
                  <a:off x="4047068" y="4449234"/>
                  <a:ext cx="2950633" cy="3705"/>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65" name="Straight Connector 264"/>
                <p:cNvCxnSpPr/>
                <p:nvPr/>
              </p:nvCxnSpPr>
              <p:spPr bwMode="auto">
                <a:xfrm rot="10800000">
                  <a:off x="3860800" y="4648200"/>
                  <a:ext cx="2946400" cy="158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66" name="Straight Connector 265"/>
                <p:cNvCxnSpPr/>
                <p:nvPr/>
              </p:nvCxnSpPr>
              <p:spPr bwMode="auto">
                <a:xfrm rot="5400000">
                  <a:off x="5238750" y="3467100"/>
                  <a:ext cx="1835150" cy="174625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67" name="Straight Connector 266"/>
                <p:cNvCxnSpPr>
                  <a:stCxn id="258" idx="1"/>
                </p:cNvCxnSpPr>
                <p:nvPr/>
              </p:nvCxnSpPr>
              <p:spPr bwMode="auto">
                <a:xfrm rot="16200000" flipH="1" flipV="1">
                  <a:off x="4726289" y="3458860"/>
                  <a:ext cx="1839385" cy="1766963"/>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68" name="Straight Connector 267"/>
                <p:cNvCxnSpPr/>
                <p:nvPr/>
              </p:nvCxnSpPr>
              <p:spPr bwMode="auto">
                <a:xfrm rot="5400000">
                  <a:off x="4229100" y="3473450"/>
                  <a:ext cx="1822450" cy="174625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69" name="Straight Connector 268"/>
                <p:cNvCxnSpPr/>
                <p:nvPr/>
              </p:nvCxnSpPr>
              <p:spPr bwMode="auto">
                <a:xfrm rot="5400000">
                  <a:off x="3742267" y="3471333"/>
                  <a:ext cx="1824567" cy="17399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70" name="Straight Connector 269"/>
                <p:cNvCxnSpPr/>
                <p:nvPr/>
              </p:nvCxnSpPr>
              <p:spPr bwMode="auto">
                <a:xfrm rot="10800000">
                  <a:off x="3657600" y="4845050"/>
                  <a:ext cx="2952750" cy="793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71" name="Straight Connector 270"/>
                <p:cNvCxnSpPr/>
                <p:nvPr/>
              </p:nvCxnSpPr>
              <p:spPr bwMode="auto">
                <a:xfrm rot="10800000">
                  <a:off x="3473450" y="5048250"/>
                  <a:ext cx="2952750" cy="1588"/>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sp>
            <p:nvSpPr>
              <p:cNvPr id="215" name="Right Triangle 214"/>
              <p:cNvSpPr/>
              <p:nvPr/>
            </p:nvSpPr>
            <p:spPr bwMode="auto">
              <a:xfrm rot="21322792">
                <a:off x="4255107" y="3151934"/>
                <a:ext cx="171450" cy="143691"/>
              </a:xfrm>
              <a:prstGeom prst="rtTriangle">
                <a:avLst/>
              </a:prstGeom>
              <a:solidFill>
                <a:srgbClr val="FF66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spcBef>
                    <a:spcPct val="50000"/>
                  </a:spcBef>
                </a:pPr>
                <a:endParaRPr lang="en-US" sz="4000">
                  <a:solidFill>
                    <a:schemeClr val="bg1"/>
                  </a:solidFill>
                </a:endParaRPr>
              </a:p>
            </p:txBody>
          </p:sp>
          <p:cxnSp>
            <p:nvCxnSpPr>
              <p:cNvPr id="216" name="Straight Connector 215"/>
              <p:cNvCxnSpPr/>
              <p:nvPr/>
            </p:nvCxnSpPr>
            <p:spPr bwMode="auto">
              <a:xfrm rot="5400000">
                <a:off x="5833535" y="3551769"/>
                <a:ext cx="393698" cy="385232"/>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17" name="Straight Connector 216"/>
              <p:cNvCxnSpPr/>
              <p:nvPr/>
            </p:nvCxnSpPr>
            <p:spPr bwMode="auto">
              <a:xfrm rot="5400000">
                <a:off x="5944540" y="3015974"/>
                <a:ext cx="289323" cy="265801"/>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18" name="Straight Connector 217"/>
              <p:cNvCxnSpPr/>
              <p:nvPr/>
            </p:nvCxnSpPr>
            <p:spPr bwMode="auto">
              <a:xfrm rot="5400000">
                <a:off x="5071005" y="3396719"/>
                <a:ext cx="285754" cy="274114"/>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19" name="Straight Connector 218"/>
              <p:cNvCxnSpPr/>
              <p:nvPr/>
            </p:nvCxnSpPr>
            <p:spPr bwMode="auto">
              <a:xfrm rot="10800000" flipV="1">
                <a:off x="5537200" y="2946400"/>
                <a:ext cx="241302" cy="2413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20" name="Straight Connector 219"/>
              <p:cNvCxnSpPr/>
              <p:nvPr/>
            </p:nvCxnSpPr>
            <p:spPr bwMode="auto">
              <a:xfrm rot="10800000" flipV="1">
                <a:off x="4347634" y="3771900"/>
                <a:ext cx="160866" cy="156634"/>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21" name="Straight Connector 220"/>
              <p:cNvCxnSpPr/>
              <p:nvPr/>
            </p:nvCxnSpPr>
            <p:spPr bwMode="auto">
              <a:xfrm rot="10800000">
                <a:off x="3870927" y="3899574"/>
                <a:ext cx="2950633" cy="3705"/>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22" name="Straight Connector 221"/>
              <p:cNvCxnSpPr/>
              <p:nvPr/>
            </p:nvCxnSpPr>
            <p:spPr bwMode="auto">
              <a:xfrm rot="10800000">
                <a:off x="5999693" y="3505200"/>
                <a:ext cx="220135" cy="2"/>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23" name="Straight Connector 222"/>
              <p:cNvCxnSpPr/>
              <p:nvPr/>
            </p:nvCxnSpPr>
            <p:spPr bwMode="auto">
              <a:xfrm rot="10800000">
                <a:off x="3948113" y="3079750"/>
                <a:ext cx="131764" cy="158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24" name="Straight Connector 223"/>
              <p:cNvCxnSpPr/>
              <p:nvPr/>
            </p:nvCxnSpPr>
            <p:spPr bwMode="auto">
              <a:xfrm rot="10800000" flipV="1">
                <a:off x="5524501" y="3498851"/>
                <a:ext cx="269879" cy="3173"/>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25" name="Straight Connector 224"/>
              <p:cNvCxnSpPr/>
              <p:nvPr/>
            </p:nvCxnSpPr>
            <p:spPr bwMode="auto">
              <a:xfrm rot="10800000" flipV="1">
                <a:off x="5070476" y="3498851"/>
                <a:ext cx="269879" cy="3173"/>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28" name="Straight Connector 227"/>
              <p:cNvCxnSpPr/>
              <p:nvPr/>
            </p:nvCxnSpPr>
            <p:spPr bwMode="auto">
              <a:xfrm rot="10800000">
                <a:off x="5984875" y="3705225"/>
                <a:ext cx="254008" cy="158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29" name="Straight Connector 228"/>
              <p:cNvCxnSpPr/>
              <p:nvPr/>
            </p:nvCxnSpPr>
            <p:spPr bwMode="auto">
              <a:xfrm rot="10800000" flipV="1">
                <a:off x="5524500" y="3703639"/>
                <a:ext cx="273060" cy="1585"/>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30" name="Straight Connector 229"/>
              <p:cNvCxnSpPr/>
              <p:nvPr/>
            </p:nvCxnSpPr>
            <p:spPr bwMode="auto">
              <a:xfrm rot="10800000" flipV="1">
                <a:off x="5108576" y="3703639"/>
                <a:ext cx="225433" cy="1585"/>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31" name="Straight Connector 230"/>
              <p:cNvCxnSpPr/>
              <p:nvPr/>
            </p:nvCxnSpPr>
            <p:spPr bwMode="auto">
              <a:xfrm rot="10800000">
                <a:off x="6667500" y="3705225"/>
                <a:ext cx="254008" cy="158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32" name="Straight Connector 231"/>
              <p:cNvCxnSpPr/>
              <p:nvPr/>
            </p:nvCxnSpPr>
            <p:spPr bwMode="auto">
              <a:xfrm rot="10800000">
                <a:off x="6664325" y="3502025"/>
                <a:ext cx="254008" cy="158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33" name="Straight Connector 232"/>
              <p:cNvCxnSpPr/>
              <p:nvPr/>
            </p:nvCxnSpPr>
            <p:spPr bwMode="auto">
              <a:xfrm rot="5400000">
                <a:off x="6656918" y="3194051"/>
                <a:ext cx="401109" cy="375707"/>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34" name="Straight Connector 233"/>
              <p:cNvCxnSpPr/>
              <p:nvPr/>
            </p:nvCxnSpPr>
            <p:spPr bwMode="auto">
              <a:xfrm rot="10800000" flipV="1">
                <a:off x="5953125" y="3292476"/>
                <a:ext cx="273056" cy="3174"/>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35" name="Straight Connector 234"/>
              <p:cNvCxnSpPr/>
              <p:nvPr/>
            </p:nvCxnSpPr>
            <p:spPr bwMode="auto">
              <a:xfrm rot="10800000" flipV="1">
                <a:off x="5521325" y="3292476"/>
                <a:ext cx="273056" cy="3174"/>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36" name="Straight Connector 26"/>
              <p:cNvCxnSpPr/>
              <p:nvPr/>
            </p:nvCxnSpPr>
            <p:spPr bwMode="auto">
              <a:xfrm rot="10800000" flipV="1">
                <a:off x="5086351" y="3292475"/>
                <a:ext cx="263531" cy="6349"/>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37" name="Straight Connector 236"/>
              <p:cNvCxnSpPr/>
              <p:nvPr/>
            </p:nvCxnSpPr>
            <p:spPr bwMode="auto">
              <a:xfrm rot="5400000">
                <a:off x="5080532" y="2920468"/>
                <a:ext cx="257175" cy="24553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38" name="Straight Connector 237"/>
              <p:cNvCxnSpPr/>
              <p:nvPr/>
            </p:nvCxnSpPr>
            <p:spPr bwMode="auto">
              <a:xfrm rot="10800000">
                <a:off x="5070476" y="3079751"/>
                <a:ext cx="276233" cy="3175"/>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39" name="Straight Connector 238"/>
              <p:cNvCxnSpPr/>
              <p:nvPr/>
            </p:nvCxnSpPr>
            <p:spPr bwMode="auto">
              <a:xfrm rot="10800000">
                <a:off x="5524501" y="3082926"/>
                <a:ext cx="276233" cy="3175"/>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40" name="Straight Connector 239"/>
              <p:cNvCxnSpPr/>
              <p:nvPr/>
            </p:nvCxnSpPr>
            <p:spPr bwMode="auto">
              <a:xfrm rot="10800000">
                <a:off x="5962651" y="3082925"/>
                <a:ext cx="263535" cy="2"/>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41" name="Straight Connector 240"/>
              <p:cNvCxnSpPr/>
              <p:nvPr/>
            </p:nvCxnSpPr>
            <p:spPr bwMode="auto">
              <a:xfrm rot="10800000">
                <a:off x="6442076" y="3082926"/>
                <a:ext cx="276233" cy="3175"/>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42" name="Rectangle 241"/>
              <p:cNvSpPr/>
              <p:nvPr/>
            </p:nvSpPr>
            <p:spPr>
              <a:xfrm>
                <a:off x="6562725" y="2263130"/>
                <a:ext cx="377825" cy="461665"/>
              </a:xfrm>
              <a:prstGeom prst="rect">
                <a:avLst/>
              </a:prstGeom>
            </p:spPr>
            <p:txBody>
              <a:bodyPr rtlCol="0" anchor="ctr">
                <a:spAutoFit/>
              </a:bodyPr>
              <a:lstStyle/>
              <a:p>
                <a:pPr algn="ctr"/>
                <a:endParaRPr lang="en-US" dirty="0" err="1">
                  <a:solidFill>
                    <a:srgbClr val="000000"/>
                  </a:solidFill>
                </a:endParaRPr>
              </a:p>
            </p:txBody>
          </p:sp>
          <p:sp useBgFill="1">
            <p:nvSpPr>
              <p:cNvPr id="243" name="Rectangle 242"/>
              <p:cNvSpPr/>
              <p:nvPr/>
            </p:nvSpPr>
            <p:spPr>
              <a:xfrm>
                <a:off x="6429375" y="2252018"/>
                <a:ext cx="282575" cy="461665"/>
              </a:xfrm>
              <a:prstGeom prst="rect">
                <a:avLst/>
              </a:prstGeom>
            </p:spPr>
            <p:txBody>
              <a:bodyPr wrap="square" rtlCol="0" anchor="ctr">
                <a:spAutoFit/>
              </a:bodyPr>
              <a:lstStyle/>
              <a:p>
                <a:pPr algn="ctr"/>
                <a:endParaRPr lang="en-US" dirty="0" err="1">
                  <a:solidFill>
                    <a:srgbClr val="000000"/>
                  </a:solidFill>
                </a:endParaRPr>
              </a:p>
            </p:txBody>
          </p:sp>
          <p:sp useBgFill="1">
            <p:nvSpPr>
              <p:cNvPr id="244" name="Rectangle 243"/>
              <p:cNvSpPr/>
              <p:nvPr/>
            </p:nvSpPr>
            <p:spPr>
              <a:xfrm rot="2196232">
                <a:off x="6533364" y="2459299"/>
                <a:ext cx="194555" cy="461665"/>
              </a:xfrm>
              <a:prstGeom prst="rect">
                <a:avLst/>
              </a:prstGeom>
            </p:spPr>
            <p:txBody>
              <a:bodyPr wrap="square" rtlCol="0" anchor="ctr">
                <a:spAutoFit/>
              </a:bodyPr>
              <a:lstStyle/>
              <a:p>
                <a:pPr algn="ctr"/>
                <a:endParaRPr lang="en-US" dirty="0" err="1">
                  <a:solidFill>
                    <a:srgbClr val="000000"/>
                  </a:solidFill>
                </a:endParaRPr>
              </a:p>
            </p:txBody>
          </p:sp>
          <p:sp useBgFill="1">
            <p:nvSpPr>
              <p:cNvPr id="245" name="Rectangle 244"/>
              <p:cNvSpPr/>
              <p:nvPr/>
            </p:nvSpPr>
            <p:spPr>
              <a:xfrm>
                <a:off x="6477000" y="2575868"/>
                <a:ext cx="282575" cy="461665"/>
              </a:xfrm>
              <a:prstGeom prst="rect">
                <a:avLst/>
              </a:prstGeom>
            </p:spPr>
            <p:txBody>
              <a:bodyPr wrap="square" rtlCol="0" anchor="ctr">
                <a:spAutoFit/>
              </a:bodyPr>
              <a:lstStyle/>
              <a:p>
                <a:pPr algn="ctr"/>
                <a:endParaRPr lang="en-US" dirty="0" err="1">
                  <a:solidFill>
                    <a:srgbClr val="000000"/>
                  </a:solidFill>
                </a:endParaRPr>
              </a:p>
            </p:txBody>
          </p:sp>
          <p:sp useBgFill="1">
            <p:nvSpPr>
              <p:cNvPr id="246" name="Rectangle 245"/>
              <p:cNvSpPr/>
              <p:nvPr/>
            </p:nvSpPr>
            <p:spPr>
              <a:xfrm>
                <a:off x="5454650" y="1996429"/>
                <a:ext cx="282575" cy="461665"/>
              </a:xfrm>
              <a:prstGeom prst="rect">
                <a:avLst/>
              </a:prstGeom>
            </p:spPr>
            <p:txBody>
              <a:bodyPr wrap="square" rtlCol="0" anchor="ctr">
                <a:spAutoFit/>
              </a:bodyPr>
              <a:lstStyle/>
              <a:p>
                <a:pPr algn="ctr"/>
                <a:endParaRPr lang="en-US" dirty="0" err="1">
                  <a:solidFill>
                    <a:srgbClr val="000000"/>
                  </a:solidFill>
                </a:endParaRPr>
              </a:p>
            </p:txBody>
          </p:sp>
          <p:sp useBgFill="1">
            <p:nvSpPr>
              <p:cNvPr id="247" name="Rectangle 246"/>
              <p:cNvSpPr/>
              <p:nvPr/>
            </p:nvSpPr>
            <p:spPr>
              <a:xfrm>
                <a:off x="5264150" y="1837681"/>
                <a:ext cx="282575" cy="461665"/>
              </a:xfrm>
              <a:prstGeom prst="rect">
                <a:avLst/>
              </a:prstGeom>
            </p:spPr>
            <p:txBody>
              <a:bodyPr wrap="square" rtlCol="0" anchor="ctr">
                <a:spAutoFit/>
              </a:bodyPr>
              <a:lstStyle/>
              <a:p>
                <a:pPr algn="ctr"/>
                <a:endParaRPr lang="en-US" dirty="0" err="1">
                  <a:solidFill>
                    <a:srgbClr val="000000"/>
                  </a:solidFill>
                </a:endParaRPr>
              </a:p>
            </p:txBody>
          </p:sp>
          <p:sp useBgFill="1">
            <p:nvSpPr>
              <p:cNvPr id="248" name="Rectangle 247"/>
              <p:cNvSpPr/>
              <p:nvPr/>
            </p:nvSpPr>
            <p:spPr>
              <a:xfrm>
                <a:off x="5264150" y="1753542"/>
                <a:ext cx="282575" cy="461665"/>
              </a:xfrm>
              <a:prstGeom prst="rect">
                <a:avLst/>
              </a:prstGeom>
            </p:spPr>
            <p:txBody>
              <a:bodyPr wrap="square" rtlCol="0" anchor="ctr">
                <a:spAutoFit/>
              </a:bodyPr>
              <a:lstStyle/>
              <a:p>
                <a:pPr algn="ctr"/>
                <a:endParaRPr lang="en-US" dirty="0" err="1">
                  <a:solidFill>
                    <a:srgbClr val="000000"/>
                  </a:solidFill>
                </a:endParaRPr>
              </a:p>
            </p:txBody>
          </p:sp>
          <p:sp useBgFill="1">
            <p:nvSpPr>
              <p:cNvPr id="249" name="Rectangle 248"/>
              <p:cNvSpPr/>
              <p:nvPr/>
            </p:nvSpPr>
            <p:spPr>
              <a:xfrm>
                <a:off x="5060950" y="1664642"/>
                <a:ext cx="282575" cy="461665"/>
              </a:xfrm>
              <a:prstGeom prst="rect">
                <a:avLst/>
              </a:prstGeom>
            </p:spPr>
            <p:txBody>
              <a:bodyPr wrap="square" rtlCol="0" anchor="ctr">
                <a:spAutoFit/>
              </a:bodyPr>
              <a:lstStyle/>
              <a:p>
                <a:pPr algn="ctr"/>
                <a:endParaRPr lang="en-US" dirty="0" err="1">
                  <a:solidFill>
                    <a:srgbClr val="000000"/>
                  </a:solidFill>
                </a:endParaRPr>
              </a:p>
            </p:txBody>
          </p:sp>
          <p:sp useBgFill="1">
            <p:nvSpPr>
              <p:cNvPr id="250" name="Rectangle 249"/>
              <p:cNvSpPr/>
              <p:nvPr/>
            </p:nvSpPr>
            <p:spPr>
              <a:xfrm>
                <a:off x="4883150" y="1809106"/>
                <a:ext cx="282575" cy="461665"/>
              </a:xfrm>
              <a:prstGeom prst="rect">
                <a:avLst/>
              </a:prstGeom>
            </p:spPr>
            <p:txBody>
              <a:bodyPr wrap="square" rtlCol="0" anchor="ctr">
                <a:spAutoFit/>
              </a:bodyPr>
              <a:lstStyle/>
              <a:p>
                <a:pPr algn="ctr"/>
                <a:endParaRPr lang="en-US" dirty="0" err="1">
                  <a:solidFill>
                    <a:srgbClr val="000000"/>
                  </a:solidFill>
                </a:endParaRPr>
              </a:p>
            </p:txBody>
          </p:sp>
          <p:sp useBgFill="1">
            <p:nvSpPr>
              <p:cNvPr id="251" name="Rectangle 250"/>
              <p:cNvSpPr/>
              <p:nvPr/>
            </p:nvSpPr>
            <p:spPr>
              <a:xfrm>
                <a:off x="4864100" y="1724967"/>
                <a:ext cx="282575" cy="461665"/>
              </a:xfrm>
              <a:prstGeom prst="rect">
                <a:avLst/>
              </a:prstGeom>
            </p:spPr>
            <p:txBody>
              <a:bodyPr wrap="square" rtlCol="0" anchor="ctr">
                <a:spAutoFit/>
              </a:bodyPr>
              <a:lstStyle/>
              <a:p>
                <a:pPr algn="ctr"/>
                <a:endParaRPr lang="en-US" dirty="0" err="1">
                  <a:solidFill>
                    <a:srgbClr val="000000"/>
                  </a:solidFill>
                </a:endParaRPr>
              </a:p>
            </p:txBody>
          </p:sp>
          <p:sp useBgFill="1">
            <p:nvSpPr>
              <p:cNvPr id="252" name="Rectangle 251"/>
              <p:cNvSpPr/>
              <p:nvPr/>
            </p:nvSpPr>
            <p:spPr>
              <a:xfrm>
                <a:off x="4870450" y="1866256"/>
                <a:ext cx="282575" cy="461665"/>
              </a:xfrm>
              <a:prstGeom prst="rect">
                <a:avLst/>
              </a:prstGeom>
            </p:spPr>
            <p:txBody>
              <a:bodyPr wrap="square" rtlCol="0" anchor="ctr">
                <a:spAutoFit/>
              </a:bodyPr>
              <a:lstStyle/>
              <a:p>
                <a:pPr algn="ctr"/>
                <a:endParaRPr lang="en-US" dirty="0" err="1">
                  <a:solidFill>
                    <a:srgbClr val="000000"/>
                  </a:solidFill>
                </a:endParaRPr>
              </a:p>
            </p:txBody>
          </p:sp>
          <p:sp useBgFill="1">
            <p:nvSpPr>
              <p:cNvPr id="253" name="Rectangle 252"/>
              <p:cNvSpPr/>
              <p:nvPr/>
            </p:nvSpPr>
            <p:spPr>
              <a:xfrm>
                <a:off x="4714875" y="2042467"/>
                <a:ext cx="174625" cy="461665"/>
              </a:xfrm>
              <a:prstGeom prst="rect">
                <a:avLst/>
              </a:prstGeom>
            </p:spPr>
            <p:txBody>
              <a:bodyPr wrap="square" rtlCol="0" anchor="ctr">
                <a:spAutoFit/>
              </a:bodyPr>
              <a:lstStyle/>
              <a:p>
                <a:pPr algn="ctr"/>
                <a:endParaRPr lang="en-US" dirty="0" err="1">
                  <a:solidFill>
                    <a:srgbClr val="000000"/>
                  </a:solidFill>
                </a:endParaRPr>
              </a:p>
            </p:txBody>
          </p:sp>
          <p:sp useBgFill="1">
            <p:nvSpPr>
              <p:cNvPr id="254" name="Rectangle 253"/>
              <p:cNvSpPr/>
              <p:nvPr/>
            </p:nvSpPr>
            <p:spPr>
              <a:xfrm rot="21351225">
                <a:off x="3733800" y="2159943"/>
                <a:ext cx="1047750" cy="461665"/>
              </a:xfrm>
              <a:prstGeom prst="rect">
                <a:avLst/>
              </a:prstGeom>
            </p:spPr>
            <p:txBody>
              <a:bodyPr rtlCol="0" anchor="ctr">
                <a:spAutoFit/>
              </a:bodyPr>
              <a:lstStyle/>
              <a:p>
                <a:pPr algn="ctr"/>
                <a:endParaRPr lang="en-US" dirty="0" err="1">
                  <a:solidFill>
                    <a:srgbClr val="000000"/>
                  </a:solidFill>
                </a:endParaRPr>
              </a:p>
            </p:txBody>
          </p:sp>
          <p:sp useBgFill="1">
            <p:nvSpPr>
              <p:cNvPr id="255" name="Rectangle 254"/>
              <p:cNvSpPr/>
              <p:nvPr/>
            </p:nvSpPr>
            <p:spPr>
              <a:xfrm rot="20919098">
                <a:off x="3853674" y="2335517"/>
                <a:ext cx="282575" cy="461665"/>
              </a:xfrm>
              <a:prstGeom prst="rect">
                <a:avLst/>
              </a:prstGeom>
            </p:spPr>
            <p:txBody>
              <a:bodyPr wrap="square" rtlCol="0" anchor="ctr">
                <a:spAutoFit/>
              </a:bodyPr>
              <a:lstStyle/>
              <a:p>
                <a:pPr algn="ctr"/>
                <a:endParaRPr lang="en-US" dirty="0" err="1">
                  <a:solidFill>
                    <a:srgbClr val="000000"/>
                  </a:solidFill>
                </a:endParaRPr>
              </a:p>
            </p:txBody>
          </p:sp>
          <p:sp useBgFill="1">
            <p:nvSpPr>
              <p:cNvPr id="256" name="Rectangle 255"/>
              <p:cNvSpPr/>
              <p:nvPr/>
            </p:nvSpPr>
            <p:spPr>
              <a:xfrm>
                <a:off x="3808413" y="2455217"/>
                <a:ext cx="174625" cy="461665"/>
              </a:xfrm>
              <a:prstGeom prst="rect">
                <a:avLst/>
              </a:prstGeom>
            </p:spPr>
            <p:txBody>
              <a:bodyPr wrap="square" rtlCol="0" anchor="ctr">
                <a:spAutoFit/>
              </a:bodyPr>
              <a:lstStyle/>
              <a:p>
                <a:pPr algn="ctr"/>
                <a:endParaRPr lang="en-US" dirty="0" err="1">
                  <a:solidFill>
                    <a:srgbClr val="000000"/>
                  </a:solidFill>
                </a:endParaRPr>
              </a:p>
            </p:txBody>
          </p:sp>
          <p:sp useBgFill="1">
            <p:nvSpPr>
              <p:cNvPr id="257" name="Rectangle 256"/>
              <p:cNvSpPr/>
              <p:nvPr/>
            </p:nvSpPr>
            <p:spPr>
              <a:xfrm>
                <a:off x="3876675" y="2706043"/>
                <a:ext cx="174625" cy="461665"/>
              </a:xfrm>
              <a:prstGeom prst="rect">
                <a:avLst/>
              </a:prstGeom>
            </p:spPr>
            <p:txBody>
              <a:bodyPr wrap="square" rtlCol="0" anchor="ctr">
                <a:spAutoFit/>
              </a:bodyPr>
              <a:lstStyle/>
              <a:p>
                <a:pPr algn="ctr"/>
                <a:endParaRPr lang="en-US" dirty="0" err="1">
                  <a:solidFill>
                    <a:srgbClr val="000000"/>
                  </a:solidFill>
                </a:endParaRPr>
              </a:p>
            </p:txBody>
          </p:sp>
        </p:grpSp>
        <p:sp>
          <p:nvSpPr>
            <p:cNvPr id="151" name="Cube 150"/>
            <p:cNvSpPr/>
            <p:nvPr/>
          </p:nvSpPr>
          <p:spPr bwMode="auto">
            <a:xfrm>
              <a:off x="5228180" y="1746249"/>
              <a:ext cx="315429" cy="971551"/>
            </a:xfrm>
            <a:prstGeom prst="cube">
              <a:avLst>
                <a:gd name="adj" fmla="val 28750"/>
              </a:avLst>
            </a:prstGeom>
            <a:solidFill>
              <a:srgbClr val="FF66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spcBef>
                  <a:spcPct val="50000"/>
                </a:spcBef>
              </a:pPr>
              <a:endParaRPr lang="en-US" sz="4000">
                <a:solidFill>
                  <a:schemeClr val="bg1"/>
                </a:solidFill>
              </a:endParaRPr>
            </a:p>
          </p:txBody>
        </p:sp>
        <p:sp>
          <p:nvSpPr>
            <p:cNvPr id="152" name="Cube 151"/>
            <p:cNvSpPr/>
            <p:nvPr/>
          </p:nvSpPr>
          <p:spPr bwMode="auto">
            <a:xfrm>
              <a:off x="4828131" y="2266950"/>
              <a:ext cx="251870" cy="1386952"/>
            </a:xfrm>
            <a:prstGeom prst="cube">
              <a:avLst>
                <a:gd name="adj" fmla="val 28750"/>
              </a:avLst>
            </a:prstGeom>
            <a:solidFill>
              <a:srgbClr val="FF66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spcBef>
                  <a:spcPct val="50000"/>
                </a:spcBef>
              </a:pPr>
              <a:endParaRPr lang="en-US" sz="4000">
                <a:solidFill>
                  <a:schemeClr val="bg1"/>
                </a:solidFill>
              </a:endParaRPr>
            </a:p>
          </p:txBody>
        </p:sp>
        <p:sp>
          <p:nvSpPr>
            <p:cNvPr id="162" name="Cube 161"/>
            <p:cNvSpPr/>
            <p:nvPr/>
          </p:nvSpPr>
          <p:spPr bwMode="auto">
            <a:xfrm>
              <a:off x="4237038" y="2260599"/>
              <a:ext cx="285809" cy="1399653"/>
            </a:xfrm>
            <a:prstGeom prst="cube">
              <a:avLst>
                <a:gd name="adj" fmla="val 28750"/>
              </a:avLst>
            </a:prstGeom>
            <a:solidFill>
              <a:srgbClr val="FF66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spcBef>
                  <a:spcPct val="50000"/>
                </a:spcBef>
              </a:pPr>
              <a:endParaRPr lang="en-US" sz="4000">
                <a:solidFill>
                  <a:schemeClr val="bg1"/>
                </a:solidFill>
              </a:endParaRPr>
            </a:p>
          </p:txBody>
        </p:sp>
        <p:sp>
          <p:nvSpPr>
            <p:cNvPr id="163" name="Cube 162"/>
            <p:cNvSpPr/>
            <p:nvPr/>
          </p:nvSpPr>
          <p:spPr bwMode="auto">
            <a:xfrm>
              <a:off x="4148138" y="2336799"/>
              <a:ext cx="315429" cy="1393303"/>
            </a:xfrm>
            <a:prstGeom prst="cube">
              <a:avLst>
                <a:gd name="adj" fmla="val 28750"/>
              </a:avLst>
            </a:prstGeom>
            <a:solidFill>
              <a:srgbClr val="FF66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spcBef>
                  <a:spcPct val="50000"/>
                </a:spcBef>
              </a:pPr>
              <a:endParaRPr lang="en-US" sz="4000">
                <a:solidFill>
                  <a:schemeClr val="bg1"/>
                </a:solidFill>
              </a:endParaRPr>
            </a:p>
          </p:txBody>
        </p:sp>
        <p:sp>
          <p:nvSpPr>
            <p:cNvPr id="168" name="Cube 167"/>
            <p:cNvSpPr/>
            <p:nvPr/>
          </p:nvSpPr>
          <p:spPr bwMode="auto">
            <a:xfrm>
              <a:off x="4453481" y="2260600"/>
              <a:ext cx="251870" cy="1386952"/>
            </a:xfrm>
            <a:prstGeom prst="cube">
              <a:avLst>
                <a:gd name="adj" fmla="val 28750"/>
              </a:avLst>
            </a:prstGeom>
            <a:solidFill>
              <a:srgbClr val="FF66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spcBef>
                  <a:spcPct val="50000"/>
                </a:spcBef>
              </a:pPr>
              <a:endParaRPr lang="en-US" sz="4000">
                <a:solidFill>
                  <a:schemeClr val="bg1"/>
                </a:solidFill>
              </a:endParaRPr>
            </a:p>
          </p:txBody>
        </p:sp>
        <p:sp>
          <p:nvSpPr>
            <p:cNvPr id="170" name="Cube 169"/>
            <p:cNvSpPr/>
            <p:nvPr/>
          </p:nvSpPr>
          <p:spPr bwMode="auto">
            <a:xfrm>
              <a:off x="4637631" y="2260600"/>
              <a:ext cx="251870" cy="1386952"/>
            </a:xfrm>
            <a:prstGeom prst="cube">
              <a:avLst>
                <a:gd name="adj" fmla="val 28750"/>
              </a:avLst>
            </a:prstGeom>
            <a:solidFill>
              <a:srgbClr val="FF66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spcBef>
                  <a:spcPct val="50000"/>
                </a:spcBef>
              </a:pPr>
              <a:endParaRPr lang="en-US" sz="4000">
                <a:solidFill>
                  <a:schemeClr val="bg1"/>
                </a:solidFill>
              </a:endParaRPr>
            </a:p>
          </p:txBody>
        </p:sp>
        <p:sp>
          <p:nvSpPr>
            <p:cNvPr id="172" name="Cube 171"/>
            <p:cNvSpPr/>
            <p:nvPr/>
          </p:nvSpPr>
          <p:spPr bwMode="auto">
            <a:xfrm>
              <a:off x="5475830" y="1873250"/>
              <a:ext cx="315429" cy="732902"/>
            </a:xfrm>
            <a:prstGeom prst="cube">
              <a:avLst>
                <a:gd name="adj" fmla="val 28750"/>
              </a:avLst>
            </a:prstGeom>
            <a:solidFill>
              <a:srgbClr val="FF66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spcBef>
                  <a:spcPct val="50000"/>
                </a:spcBef>
              </a:pPr>
              <a:endParaRPr lang="en-US" sz="4000">
                <a:solidFill>
                  <a:schemeClr val="bg1"/>
                </a:solidFill>
              </a:endParaRPr>
            </a:p>
          </p:txBody>
        </p:sp>
        <p:sp>
          <p:nvSpPr>
            <p:cNvPr id="173" name="Cube 172"/>
            <p:cNvSpPr/>
            <p:nvPr/>
          </p:nvSpPr>
          <p:spPr bwMode="auto">
            <a:xfrm>
              <a:off x="5704430" y="2273300"/>
              <a:ext cx="315429" cy="628650"/>
            </a:xfrm>
            <a:prstGeom prst="cube">
              <a:avLst>
                <a:gd name="adj" fmla="val 28750"/>
              </a:avLst>
            </a:prstGeom>
            <a:solidFill>
              <a:srgbClr val="FF66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spcBef>
                  <a:spcPct val="50000"/>
                </a:spcBef>
              </a:pPr>
              <a:endParaRPr lang="en-US" sz="4000">
                <a:solidFill>
                  <a:schemeClr val="bg1"/>
                </a:solidFill>
              </a:endParaRPr>
            </a:p>
          </p:txBody>
        </p:sp>
        <p:sp>
          <p:nvSpPr>
            <p:cNvPr id="175" name="Cube 174"/>
            <p:cNvSpPr/>
            <p:nvPr/>
          </p:nvSpPr>
          <p:spPr bwMode="auto">
            <a:xfrm>
              <a:off x="5945730" y="2273300"/>
              <a:ext cx="315429" cy="599552"/>
            </a:xfrm>
            <a:prstGeom prst="cube">
              <a:avLst>
                <a:gd name="adj" fmla="val 28750"/>
              </a:avLst>
            </a:prstGeom>
            <a:solidFill>
              <a:srgbClr val="FF66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spcBef>
                  <a:spcPct val="50000"/>
                </a:spcBef>
              </a:pPr>
              <a:endParaRPr lang="en-US" sz="4000">
                <a:solidFill>
                  <a:schemeClr val="bg1"/>
                </a:solidFill>
              </a:endParaRPr>
            </a:p>
          </p:txBody>
        </p:sp>
        <p:sp>
          <p:nvSpPr>
            <p:cNvPr id="176" name="Cube 175"/>
            <p:cNvSpPr/>
            <p:nvPr/>
          </p:nvSpPr>
          <p:spPr bwMode="auto">
            <a:xfrm>
              <a:off x="6174330" y="2273300"/>
              <a:ext cx="315429" cy="599552"/>
            </a:xfrm>
            <a:prstGeom prst="cube">
              <a:avLst>
                <a:gd name="adj" fmla="val 28750"/>
              </a:avLst>
            </a:prstGeom>
            <a:solidFill>
              <a:srgbClr val="FF66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spcBef>
                  <a:spcPct val="50000"/>
                </a:spcBef>
              </a:pPr>
              <a:endParaRPr lang="en-US" sz="4000">
                <a:solidFill>
                  <a:schemeClr val="bg1"/>
                </a:solidFill>
              </a:endParaRPr>
            </a:p>
          </p:txBody>
        </p:sp>
        <p:sp>
          <p:nvSpPr>
            <p:cNvPr id="177" name="Cube 176"/>
            <p:cNvSpPr/>
            <p:nvPr/>
          </p:nvSpPr>
          <p:spPr bwMode="auto">
            <a:xfrm>
              <a:off x="6402930" y="2260600"/>
              <a:ext cx="315429" cy="1117600"/>
            </a:xfrm>
            <a:prstGeom prst="cube">
              <a:avLst>
                <a:gd name="adj" fmla="val 28750"/>
              </a:avLst>
            </a:prstGeom>
            <a:solidFill>
              <a:srgbClr val="FF66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spcBef>
                  <a:spcPct val="50000"/>
                </a:spcBef>
              </a:pPr>
              <a:endParaRPr lang="en-US" sz="4000">
                <a:solidFill>
                  <a:schemeClr val="bg1"/>
                </a:solidFill>
              </a:endParaRPr>
            </a:p>
          </p:txBody>
        </p:sp>
        <p:sp>
          <p:nvSpPr>
            <p:cNvPr id="178" name="Cube 177"/>
            <p:cNvSpPr/>
            <p:nvPr/>
          </p:nvSpPr>
          <p:spPr bwMode="auto">
            <a:xfrm>
              <a:off x="6637880" y="2901950"/>
              <a:ext cx="315429" cy="732902"/>
            </a:xfrm>
            <a:prstGeom prst="cube">
              <a:avLst>
                <a:gd name="adj" fmla="val 28750"/>
              </a:avLst>
            </a:prstGeom>
            <a:solidFill>
              <a:srgbClr val="FF66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spcBef>
                  <a:spcPct val="50000"/>
                </a:spcBef>
              </a:pPr>
              <a:endParaRPr lang="en-US" sz="4000">
                <a:solidFill>
                  <a:schemeClr val="bg1"/>
                </a:solidFill>
              </a:endParaRPr>
            </a:p>
          </p:txBody>
        </p:sp>
        <p:sp>
          <p:nvSpPr>
            <p:cNvPr id="179" name="Cube 178"/>
            <p:cNvSpPr/>
            <p:nvPr/>
          </p:nvSpPr>
          <p:spPr bwMode="auto">
            <a:xfrm>
              <a:off x="4815430" y="2247900"/>
              <a:ext cx="315429" cy="539750"/>
            </a:xfrm>
            <a:prstGeom prst="cube">
              <a:avLst>
                <a:gd name="adj" fmla="val 28750"/>
              </a:avLst>
            </a:prstGeom>
            <a:solidFill>
              <a:srgbClr val="FF66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spcBef>
                  <a:spcPct val="50000"/>
                </a:spcBef>
              </a:pPr>
              <a:endParaRPr lang="en-US" sz="4000">
                <a:solidFill>
                  <a:schemeClr val="bg1"/>
                </a:solidFill>
              </a:endParaRPr>
            </a:p>
          </p:txBody>
        </p:sp>
        <p:sp>
          <p:nvSpPr>
            <p:cNvPr id="181" name="Cube 180"/>
            <p:cNvSpPr/>
            <p:nvPr/>
          </p:nvSpPr>
          <p:spPr bwMode="auto">
            <a:xfrm>
              <a:off x="4356101" y="2336800"/>
              <a:ext cx="273050" cy="539750"/>
            </a:xfrm>
            <a:prstGeom prst="cube">
              <a:avLst>
                <a:gd name="adj" fmla="val 28750"/>
              </a:avLst>
            </a:prstGeom>
            <a:solidFill>
              <a:srgbClr val="FF66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spcBef>
                  <a:spcPct val="50000"/>
                </a:spcBef>
              </a:pPr>
              <a:endParaRPr lang="en-US" sz="4000">
                <a:solidFill>
                  <a:schemeClr val="bg1"/>
                </a:solidFill>
              </a:endParaRPr>
            </a:p>
          </p:txBody>
        </p:sp>
        <p:sp>
          <p:nvSpPr>
            <p:cNvPr id="182" name="Cube 181"/>
            <p:cNvSpPr/>
            <p:nvPr/>
          </p:nvSpPr>
          <p:spPr bwMode="auto">
            <a:xfrm>
              <a:off x="4552950" y="2336799"/>
              <a:ext cx="285809" cy="1399653"/>
            </a:xfrm>
            <a:prstGeom prst="cube">
              <a:avLst>
                <a:gd name="adj" fmla="val 28750"/>
              </a:avLst>
            </a:prstGeom>
            <a:solidFill>
              <a:srgbClr val="FF66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spcBef>
                  <a:spcPct val="50000"/>
                </a:spcBef>
              </a:pPr>
              <a:endParaRPr lang="en-US" sz="4000">
                <a:solidFill>
                  <a:schemeClr val="bg1"/>
                </a:solidFill>
              </a:endParaRPr>
            </a:p>
          </p:txBody>
        </p:sp>
        <p:sp>
          <p:nvSpPr>
            <p:cNvPr id="185" name="Cube 184"/>
            <p:cNvSpPr/>
            <p:nvPr/>
          </p:nvSpPr>
          <p:spPr bwMode="auto">
            <a:xfrm>
              <a:off x="4745580" y="2330450"/>
              <a:ext cx="315429" cy="539750"/>
            </a:xfrm>
            <a:prstGeom prst="cube">
              <a:avLst>
                <a:gd name="adj" fmla="val 28750"/>
              </a:avLst>
            </a:prstGeom>
            <a:solidFill>
              <a:srgbClr val="FF66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spcBef>
                  <a:spcPct val="50000"/>
                </a:spcBef>
              </a:pPr>
              <a:endParaRPr lang="en-US" sz="4000">
                <a:solidFill>
                  <a:schemeClr val="bg1"/>
                </a:solidFill>
              </a:endParaRPr>
            </a:p>
          </p:txBody>
        </p:sp>
        <p:sp>
          <p:nvSpPr>
            <p:cNvPr id="189" name="Cube 188"/>
            <p:cNvSpPr/>
            <p:nvPr/>
          </p:nvSpPr>
          <p:spPr bwMode="auto">
            <a:xfrm>
              <a:off x="4923380" y="1962151"/>
              <a:ext cx="315429" cy="1767952"/>
            </a:xfrm>
            <a:prstGeom prst="cube">
              <a:avLst>
                <a:gd name="adj" fmla="val 28750"/>
              </a:avLst>
            </a:prstGeom>
            <a:solidFill>
              <a:srgbClr val="FF66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spcBef>
                  <a:spcPct val="50000"/>
                </a:spcBef>
              </a:pPr>
              <a:endParaRPr lang="en-US" sz="4000">
                <a:solidFill>
                  <a:schemeClr val="bg1"/>
                </a:solidFill>
              </a:endParaRPr>
            </a:p>
          </p:txBody>
        </p:sp>
        <p:sp>
          <p:nvSpPr>
            <p:cNvPr id="190" name="Cube 189"/>
            <p:cNvSpPr/>
            <p:nvPr/>
          </p:nvSpPr>
          <p:spPr bwMode="auto">
            <a:xfrm>
              <a:off x="5149850" y="2374900"/>
              <a:ext cx="317500" cy="495300"/>
            </a:xfrm>
            <a:prstGeom prst="cube">
              <a:avLst>
                <a:gd name="adj" fmla="val 28750"/>
              </a:avLst>
            </a:prstGeom>
            <a:solidFill>
              <a:srgbClr val="FF66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spcBef>
                  <a:spcPct val="50000"/>
                </a:spcBef>
              </a:pPr>
              <a:endParaRPr lang="en-US" sz="4000">
                <a:solidFill>
                  <a:schemeClr val="bg1"/>
                </a:solidFill>
              </a:endParaRPr>
            </a:p>
          </p:txBody>
        </p:sp>
        <p:sp>
          <p:nvSpPr>
            <p:cNvPr id="192" name="Cube 191"/>
            <p:cNvSpPr/>
            <p:nvPr/>
          </p:nvSpPr>
          <p:spPr bwMode="auto">
            <a:xfrm>
              <a:off x="5386930" y="1962151"/>
              <a:ext cx="315429" cy="1767952"/>
            </a:xfrm>
            <a:prstGeom prst="cube">
              <a:avLst>
                <a:gd name="adj" fmla="val 28750"/>
              </a:avLst>
            </a:prstGeom>
            <a:solidFill>
              <a:srgbClr val="FF66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spcBef>
                  <a:spcPct val="50000"/>
                </a:spcBef>
              </a:pPr>
              <a:endParaRPr lang="en-US" sz="4000">
                <a:solidFill>
                  <a:schemeClr val="bg1"/>
                </a:solidFill>
              </a:endParaRPr>
            </a:p>
          </p:txBody>
        </p:sp>
        <p:sp>
          <p:nvSpPr>
            <p:cNvPr id="196" name="Cube 195"/>
            <p:cNvSpPr/>
            <p:nvPr/>
          </p:nvSpPr>
          <p:spPr bwMode="auto">
            <a:xfrm>
              <a:off x="5615530" y="2362200"/>
              <a:ext cx="315429" cy="539750"/>
            </a:xfrm>
            <a:prstGeom prst="cube">
              <a:avLst>
                <a:gd name="adj" fmla="val 28750"/>
              </a:avLst>
            </a:prstGeom>
            <a:solidFill>
              <a:srgbClr val="FF66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spcBef>
                  <a:spcPct val="50000"/>
                </a:spcBef>
              </a:pPr>
              <a:endParaRPr lang="en-US" sz="4000">
                <a:solidFill>
                  <a:schemeClr val="bg1"/>
                </a:solidFill>
              </a:endParaRPr>
            </a:p>
          </p:txBody>
        </p:sp>
        <p:sp>
          <p:nvSpPr>
            <p:cNvPr id="197" name="Cube 196"/>
            <p:cNvSpPr/>
            <p:nvPr/>
          </p:nvSpPr>
          <p:spPr bwMode="auto">
            <a:xfrm>
              <a:off x="5850480" y="2362200"/>
              <a:ext cx="315429" cy="1355202"/>
            </a:xfrm>
            <a:prstGeom prst="cube">
              <a:avLst>
                <a:gd name="adj" fmla="val 28750"/>
              </a:avLst>
            </a:prstGeom>
            <a:solidFill>
              <a:srgbClr val="FF66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spcBef>
                  <a:spcPct val="50000"/>
                </a:spcBef>
              </a:pPr>
              <a:endParaRPr lang="en-US" sz="4000">
                <a:solidFill>
                  <a:schemeClr val="bg1"/>
                </a:solidFill>
              </a:endParaRPr>
            </a:p>
          </p:txBody>
        </p:sp>
        <p:sp>
          <p:nvSpPr>
            <p:cNvPr id="198" name="Cube 197"/>
            <p:cNvSpPr/>
            <p:nvPr/>
          </p:nvSpPr>
          <p:spPr bwMode="auto">
            <a:xfrm>
              <a:off x="6091780" y="2355850"/>
              <a:ext cx="315429" cy="539750"/>
            </a:xfrm>
            <a:prstGeom prst="cube">
              <a:avLst>
                <a:gd name="adj" fmla="val 28750"/>
              </a:avLst>
            </a:prstGeom>
            <a:solidFill>
              <a:srgbClr val="FF66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spcBef>
                  <a:spcPct val="50000"/>
                </a:spcBef>
              </a:pPr>
              <a:endParaRPr lang="en-US" sz="4000">
                <a:solidFill>
                  <a:schemeClr val="bg1"/>
                </a:solidFill>
              </a:endParaRPr>
            </a:p>
          </p:txBody>
        </p:sp>
        <p:sp>
          <p:nvSpPr>
            <p:cNvPr id="201" name="Cube 200"/>
            <p:cNvSpPr/>
            <p:nvPr/>
          </p:nvSpPr>
          <p:spPr bwMode="auto">
            <a:xfrm>
              <a:off x="6320380" y="2349500"/>
              <a:ext cx="315429" cy="1367902"/>
            </a:xfrm>
            <a:prstGeom prst="cube">
              <a:avLst>
                <a:gd name="adj" fmla="val 28750"/>
              </a:avLst>
            </a:prstGeom>
            <a:solidFill>
              <a:srgbClr val="FF66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spcBef>
                  <a:spcPct val="50000"/>
                </a:spcBef>
              </a:pPr>
              <a:endParaRPr lang="en-US" sz="4000">
                <a:solidFill>
                  <a:schemeClr val="bg1"/>
                </a:solidFill>
              </a:endParaRPr>
            </a:p>
          </p:txBody>
        </p:sp>
      </p:grpSp>
      <p:cxnSp>
        <p:nvCxnSpPr>
          <p:cNvPr id="203" name="Straight Connector 202"/>
          <p:cNvCxnSpPr/>
          <p:nvPr/>
        </p:nvCxnSpPr>
        <p:spPr bwMode="auto">
          <a:xfrm rot="5400000">
            <a:off x="4958153" y="3869015"/>
            <a:ext cx="2978960" cy="852487"/>
          </a:xfrm>
          <a:prstGeom prst="line">
            <a:avLst/>
          </a:prstGeom>
          <a:solidFill>
            <a:schemeClr val="accent1"/>
          </a:solidFill>
          <a:ln w="50800" cap="flat" cmpd="sng" algn="ctr">
            <a:solidFill>
              <a:schemeClr val="accent6"/>
            </a:solidFill>
            <a:prstDash val="solid"/>
            <a:round/>
            <a:headEnd type="none" w="med" len="med"/>
            <a:tailEnd type="none" w="med" len="med"/>
          </a:ln>
          <a:effectLst/>
        </p:spPr>
      </p:cxnSp>
      <p:cxnSp>
        <p:nvCxnSpPr>
          <p:cNvPr id="191" name="Straight Connector 190"/>
          <p:cNvCxnSpPr/>
          <p:nvPr/>
        </p:nvCxnSpPr>
        <p:spPr bwMode="auto">
          <a:xfrm rot="10800000" flipV="1">
            <a:off x="2708278" y="2802599"/>
            <a:ext cx="4143375" cy="2962274"/>
          </a:xfrm>
          <a:prstGeom prst="line">
            <a:avLst/>
          </a:prstGeom>
          <a:solidFill>
            <a:schemeClr val="accent1"/>
          </a:solidFill>
          <a:ln w="50800" cap="flat" cmpd="sng" algn="ctr">
            <a:solidFill>
              <a:schemeClr val="accent6"/>
            </a:solidFill>
            <a:prstDash val="solid"/>
            <a:round/>
            <a:headEnd type="none" w="med" len="med"/>
            <a:tailEnd type="none" w="med" len="med"/>
          </a:ln>
          <a:effectLst/>
        </p:spPr>
      </p:cxnSp>
      <p:cxnSp>
        <p:nvCxnSpPr>
          <p:cNvPr id="81" name="Straight Connector 80"/>
          <p:cNvCxnSpPr/>
          <p:nvPr/>
        </p:nvCxnSpPr>
        <p:spPr bwMode="auto">
          <a:xfrm rot="16200000" flipH="1">
            <a:off x="6654802" y="2958175"/>
            <a:ext cx="2971800" cy="2667002"/>
          </a:xfrm>
          <a:prstGeom prst="line">
            <a:avLst/>
          </a:prstGeom>
          <a:solidFill>
            <a:schemeClr val="accent1"/>
          </a:solidFill>
          <a:ln w="50800" cap="flat" cmpd="sng" algn="ctr">
            <a:solidFill>
              <a:schemeClr val="accent6"/>
            </a:solidFill>
            <a:prstDash val="solid"/>
            <a:round/>
            <a:headEnd type="none" w="med" len="med"/>
            <a:tailEnd type="none" w="med" len="med"/>
          </a:ln>
          <a:effectLst/>
        </p:spPr>
      </p:cxnSp>
      <p:sp>
        <p:nvSpPr>
          <p:cNvPr id="200" name="Oval 199"/>
          <p:cNvSpPr/>
          <p:nvPr/>
        </p:nvSpPr>
        <p:spPr bwMode="auto">
          <a:xfrm>
            <a:off x="3183422" y="5345774"/>
            <a:ext cx="80480" cy="82530"/>
          </a:xfrm>
          <a:prstGeom prst="ellipse">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spcBef>
                <a:spcPct val="50000"/>
              </a:spcBef>
            </a:pPr>
            <a:endParaRPr lang="en-US" sz="4000">
              <a:solidFill>
                <a:schemeClr val="bg1"/>
              </a:solidFill>
            </a:endParaRPr>
          </a:p>
        </p:txBody>
      </p:sp>
      <p:sp>
        <p:nvSpPr>
          <p:cNvPr id="199" name="Oval 198"/>
          <p:cNvSpPr/>
          <p:nvPr/>
        </p:nvSpPr>
        <p:spPr bwMode="auto">
          <a:xfrm>
            <a:off x="6091723" y="5362805"/>
            <a:ext cx="80480" cy="82530"/>
          </a:xfrm>
          <a:prstGeom prst="ellipse">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spcBef>
                <a:spcPct val="50000"/>
              </a:spcBef>
            </a:pPr>
            <a:endParaRPr lang="en-US" sz="4000">
              <a:solidFill>
                <a:schemeClr val="bg1"/>
              </a:solidFill>
            </a:endParaRPr>
          </a:p>
        </p:txBody>
      </p:sp>
      <p:sp>
        <p:nvSpPr>
          <p:cNvPr id="272" name="Oval 271"/>
          <p:cNvSpPr/>
          <p:nvPr/>
        </p:nvSpPr>
        <p:spPr bwMode="auto">
          <a:xfrm>
            <a:off x="9093201" y="5390244"/>
            <a:ext cx="80480" cy="82530"/>
          </a:xfrm>
          <a:prstGeom prst="ellipse">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spcBef>
                <a:spcPct val="50000"/>
              </a:spcBef>
            </a:pPr>
            <a:endParaRPr lang="en-US" sz="4000">
              <a:solidFill>
                <a:schemeClr val="bg1"/>
              </a:solidFill>
            </a:endParaRPr>
          </a:p>
        </p:txBody>
      </p:sp>
      <p:sp>
        <p:nvSpPr>
          <p:cNvPr id="98" name="Rectangle 97">
            <a:extLst>
              <a:ext uri="{FF2B5EF4-FFF2-40B4-BE49-F238E27FC236}">
                <a16:creationId xmlns:a16="http://schemas.microsoft.com/office/drawing/2014/main" id="{1F68EE19-72DD-434D-9A62-40A614D9DB36}"/>
              </a:ext>
            </a:extLst>
          </p:cNvPr>
          <p:cNvSpPr/>
          <p:nvPr/>
        </p:nvSpPr>
        <p:spPr>
          <a:xfrm>
            <a:off x="1794504" y="5956222"/>
            <a:ext cx="8458200" cy="369332"/>
          </a:xfrm>
          <a:prstGeom prst="rect">
            <a:avLst/>
          </a:prstGeom>
        </p:spPr>
        <p:txBody>
          <a:bodyPr wrap="square">
            <a:spAutoFit/>
          </a:bodyPr>
          <a:lstStyle/>
          <a:p>
            <a:pPr algn="ctr"/>
            <a:r>
              <a:rPr lang="en-US" sz="1800" dirty="0"/>
              <a:t>J.-M. </a:t>
            </a:r>
            <a:r>
              <a:rPr lang="en-US" sz="1800" dirty="0" err="1"/>
              <a:t>Frahm</a:t>
            </a:r>
            <a:r>
              <a:rPr lang="en-US" sz="1800" dirty="0"/>
              <a:t> et al., </a:t>
            </a:r>
            <a:r>
              <a:rPr lang="en-US" sz="1800" dirty="0">
                <a:hlinkClick r:id="rId6"/>
              </a:rPr>
              <a:t>Building Rome on a Cloudless Day</a:t>
            </a:r>
            <a:r>
              <a:rPr lang="en-US" sz="1800" dirty="0"/>
              <a:t>, ECCV 2010</a:t>
            </a:r>
          </a:p>
        </p:txBody>
      </p:sp>
      <p:sp>
        <p:nvSpPr>
          <p:cNvPr id="99" name="Rectangle 98">
            <a:extLst>
              <a:ext uri="{FF2B5EF4-FFF2-40B4-BE49-F238E27FC236}">
                <a16:creationId xmlns:a16="http://schemas.microsoft.com/office/drawing/2014/main" id="{135F9769-01F5-A74D-A440-C82E63E8EA87}"/>
              </a:ext>
            </a:extLst>
          </p:cNvPr>
          <p:cNvSpPr/>
          <p:nvPr/>
        </p:nvSpPr>
        <p:spPr>
          <a:xfrm>
            <a:off x="1905000" y="6324600"/>
            <a:ext cx="8458200" cy="369332"/>
          </a:xfrm>
          <a:prstGeom prst="rect">
            <a:avLst/>
          </a:prstGeom>
        </p:spPr>
        <p:txBody>
          <a:bodyPr wrap="square">
            <a:spAutoFit/>
          </a:bodyPr>
          <a:lstStyle/>
          <a:p>
            <a:pPr algn="ctr"/>
            <a:r>
              <a:rPr lang="en-US" sz="1800" dirty="0"/>
              <a:t>D. Gallup et al. </a:t>
            </a:r>
            <a:r>
              <a:rPr lang="en-US" sz="1800" dirty="0">
                <a:hlinkClick r:id="rId7"/>
              </a:rPr>
              <a:t>3D Reconstruction using an n-Layer Heightmap</a:t>
            </a:r>
            <a:r>
              <a:rPr lang="en-US" sz="1800" dirty="0"/>
              <a:t>. DAGM 2010</a:t>
            </a:r>
          </a:p>
        </p:txBody>
      </p:sp>
    </p:spTree>
    <p:extLst>
      <p:ext uri="{BB962C8B-B14F-4D97-AF65-F5344CB8AC3E}">
        <p14:creationId xmlns:p14="http://schemas.microsoft.com/office/powerpoint/2010/main" val="2255709146"/>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Fast depth map fusion using height maps</a:t>
            </a:r>
          </a:p>
        </p:txBody>
      </p:sp>
      <p:sp>
        <p:nvSpPr>
          <p:cNvPr id="13" name="Content Placeholder 12"/>
          <p:cNvSpPr>
            <a:spLocks noGrp="1"/>
          </p:cNvSpPr>
          <p:nvPr>
            <p:ph idx="1"/>
          </p:nvPr>
        </p:nvSpPr>
        <p:spPr>
          <a:xfrm>
            <a:off x="2286000" y="5715000"/>
            <a:ext cx="7772400" cy="533400"/>
          </a:xfrm>
        </p:spPr>
        <p:txBody>
          <a:bodyPr/>
          <a:lstStyle/>
          <a:p>
            <a:pPr algn="ctr"/>
            <a:r>
              <a:rPr lang="en-US" dirty="0">
                <a:hlinkClick r:id="rId3"/>
              </a:rPr>
              <a:t>YouTube Video</a:t>
            </a:r>
            <a:endParaRPr lang="en-US" dirty="0"/>
          </a:p>
        </p:txBody>
      </p:sp>
      <p:pic>
        <p:nvPicPr>
          <p:cNvPr id="14" name="Picture 3"/>
          <p:cNvPicPr>
            <a:picLocks noChangeAspect="1" noChangeArrowheads="1"/>
          </p:cNvPicPr>
          <p:nvPr/>
        </p:nvPicPr>
        <p:blipFill>
          <a:blip r:embed="rId4" cstate="print"/>
          <a:srcRect/>
          <a:stretch>
            <a:fillRect/>
          </a:stretch>
        </p:blipFill>
        <p:spPr bwMode="auto">
          <a:xfrm>
            <a:off x="2971802" y="1032941"/>
            <a:ext cx="6294185" cy="1540582"/>
          </a:xfrm>
          <a:prstGeom prst="rect">
            <a:avLst/>
          </a:prstGeom>
          <a:noFill/>
          <a:ln w="9525">
            <a:noFill/>
            <a:miter lim="800000"/>
            <a:headEnd/>
            <a:tailEnd/>
          </a:ln>
        </p:spPr>
      </p:pic>
      <p:pic>
        <p:nvPicPr>
          <p:cNvPr id="15" name="Picture 4"/>
          <p:cNvPicPr>
            <a:picLocks noChangeAspect="1" noChangeArrowheads="1"/>
          </p:cNvPicPr>
          <p:nvPr/>
        </p:nvPicPr>
        <p:blipFill>
          <a:blip r:embed="rId5" cstate="print"/>
          <a:srcRect/>
          <a:stretch>
            <a:fillRect/>
          </a:stretch>
        </p:blipFill>
        <p:spPr bwMode="auto">
          <a:xfrm>
            <a:off x="3028771" y="2664296"/>
            <a:ext cx="6252546" cy="1526704"/>
          </a:xfrm>
          <a:prstGeom prst="rect">
            <a:avLst/>
          </a:prstGeom>
          <a:noFill/>
          <a:ln w="9525">
            <a:noFill/>
            <a:miter lim="800000"/>
            <a:headEnd/>
            <a:tailEnd/>
          </a:ln>
        </p:spPr>
      </p:pic>
      <p:pic>
        <p:nvPicPr>
          <p:cNvPr id="16" name="Picture 6"/>
          <p:cNvPicPr>
            <a:picLocks noChangeAspect="1" noChangeArrowheads="1"/>
          </p:cNvPicPr>
          <p:nvPr/>
        </p:nvPicPr>
        <p:blipFill>
          <a:blip r:embed="rId6" cstate="print"/>
          <a:srcRect/>
          <a:stretch>
            <a:fillRect/>
          </a:stretch>
        </p:blipFill>
        <p:spPr bwMode="auto">
          <a:xfrm>
            <a:off x="3018724" y="4267200"/>
            <a:ext cx="6277676" cy="1313266"/>
          </a:xfrm>
          <a:prstGeom prst="rect">
            <a:avLst/>
          </a:prstGeom>
          <a:noFill/>
          <a:ln w="9525">
            <a:noFill/>
            <a:miter lim="800000"/>
            <a:headEnd/>
            <a:tailEnd/>
          </a:ln>
        </p:spPr>
      </p:pic>
      <p:sp>
        <p:nvSpPr>
          <p:cNvPr id="8" name="Rectangle 7"/>
          <p:cNvSpPr/>
          <p:nvPr/>
        </p:nvSpPr>
        <p:spPr>
          <a:xfrm>
            <a:off x="1752600" y="6336268"/>
            <a:ext cx="8458200" cy="369332"/>
          </a:xfrm>
          <a:prstGeom prst="rect">
            <a:avLst/>
          </a:prstGeom>
        </p:spPr>
        <p:txBody>
          <a:bodyPr wrap="square">
            <a:spAutoFit/>
          </a:bodyPr>
          <a:lstStyle/>
          <a:p>
            <a:pPr algn="ctr"/>
            <a:r>
              <a:rPr lang="en-US" sz="1800" dirty="0"/>
              <a:t>J.-M. </a:t>
            </a:r>
            <a:r>
              <a:rPr lang="en-US" sz="1800" dirty="0" err="1"/>
              <a:t>Frahm</a:t>
            </a:r>
            <a:r>
              <a:rPr lang="en-US" sz="1800" dirty="0"/>
              <a:t> et al., </a:t>
            </a:r>
            <a:r>
              <a:rPr lang="en-US" sz="1800" dirty="0">
                <a:hlinkClick r:id="rId7"/>
              </a:rPr>
              <a:t>Building Rome on a Cloudless Day</a:t>
            </a:r>
            <a:r>
              <a:rPr lang="en-US" sz="1800" dirty="0"/>
              <a:t>, ECCV 2010</a:t>
            </a:r>
          </a:p>
        </p:txBody>
      </p:sp>
    </p:spTree>
    <p:extLst>
      <p:ext uri="{BB962C8B-B14F-4D97-AF65-F5344CB8AC3E}">
        <p14:creationId xmlns:p14="http://schemas.microsoft.com/office/powerpoint/2010/main" val="28784520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14F1DE-2546-C749-9318-F32C1517C807}"/>
              </a:ext>
            </a:extLst>
          </p:cNvPr>
          <p:cNvSpPr>
            <a:spLocks noGrp="1"/>
          </p:cNvSpPr>
          <p:nvPr>
            <p:ph type="title"/>
          </p:nvPr>
        </p:nvSpPr>
        <p:spPr/>
        <p:txBody>
          <a:bodyPr/>
          <a:lstStyle/>
          <a:p>
            <a:r>
              <a:rPr lang="en-US" dirty="0"/>
              <a:t>Outline</a:t>
            </a:r>
          </a:p>
        </p:txBody>
      </p:sp>
      <p:sp>
        <p:nvSpPr>
          <p:cNvPr id="4" name="Content Placeholder 3">
            <a:extLst>
              <a:ext uri="{FF2B5EF4-FFF2-40B4-BE49-F238E27FC236}">
                <a16:creationId xmlns:a16="http://schemas.microsoft.com/office/drawing/2014/main" id="{94A618DC-7B97-4349-8C60-B66D13444376}"/>
              </a:ext>
            </a:extLst>
          </p:cNvPr>
          <p:cNvSpPr>
            <a:spLocks noGrp="1"/>
          </p:cNvSpPr>
          <p:nvPr>
            <p:ph idx="1"/>
          </p:nvPr>
        </p:nvSpPr>
        <p:spPr/>
        <p:txBody>
          <a:bodyPr/>
          <a:lstStyle/>
          <a:p>
            <a:pPr>
              <a:buFont typeface="Arial" panose="020B0604020202020204" pitchFamily="34" charset="0"/>
              <a:buChar char="•"/>
            </a:pPr>
            <a:r>
              <a:rPr lang="en-US" sz="2800" dirty="0">
                <a:solidFill>
                  <a:schemeClr val="bg1">
                    <a:lumMod val="50000"/>
                  </a:schemeClr>
                </a:solidFill>
              </a:rPr>
              <a:t>Applications and motivation</a:t>
            </a:r>
          </a:p>
          <a:p>
            <a:pPr>
              <a:buFont typeface="Arial" panose="020B0604020202020204" pitchFamily="34" charset="0"/>
              <a:buChar char="•"/>
            </a:pPr>
            <a:r>
              <a:rPr lang="en-US" sz="2800" dirty="0">
                <a:solidFill>
                  <a:schemeClr val="bg1">
                    <a:lumMod val="50000"/>
                  </a:schemeClr>
                </a:solidFill>
              </a:rPr>
              <a:t>Plane sweep stereo</a:t>
            </a:r>
          </a:p>
          <a:p>
            <a:pPr>
              <a:buFont typeface="Arial" panose="020B0604020202020204" pitchFamily="34" charset="0"/>
              <a:buChar char="•"/>
            </a:pPr>
            <a:r>
              <a:rPr lang="en-US" sz="2800" dirty="0">
                <a:solidFill>
                  <a:schemeClr val="bg1">
                    <a:lumMod val="50000"/>
                  </a:schemeClr>
                </a:solidFill>
              </a:rPr>
              <a:t>Depth map fusion</a:t>
            </a:r>
          </a:p>
          <a:p>
            <a:pPr>
              <a:buFont typeface="Arial" panose="020B0604020202020204" pitchFamily="34" charset="0"/>
              <a:buChar char="•"/>
            </a:pPr>
            <a:r>
              <a:rPr lang="en-US" sz="2800" dirty="0"/>
              <a:t>Patch-based multi-view stereo (PMVS)</a:t>
            </a:r>
          </a:p>
          <a:p>
            <a:pPr>
              <a:buFont typeface="Arial" panose="020B0604020202020204" pitchFamily="34" charset="0"/>
              <a:buChar char="•"/>
            </a:pPr>
            <a:r>
              <a:rPr lang="en-US" sz="2800" dirty="0"/>
              <a:t>Stereo from Internet photo collections</a:t>
            </a:r>
          </a:p>
        </p:txBody>
      </p:sp>
    </p:spTree>
    <p:extLst>
      <p:ext uri="{BB962C8B-B14F-4D97-AF65-F5344CB8AC3E}">
        <p14:creationId xmlns:p14="http://schemas.microsoft.com/office/powerpoint/2010/main" val="65255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p:txBody>
          <a:bodyPr/>
          <a:lstStyle/>
          <a:p>
            <a:r>
              <a:rPr lang="en-US" dirty="0"/>
              <a:t>Patch-based multi-view stereo (PMVS)</a:t>
            </a:r>
          </a:p>
        </p:txBody>
      </p:sp>
      <p:sp>
        <p:nvSpPr>
          <p:cNvPr id="9220" name="Rectangle 8"/>
          <p:cNvSpPr>
            <a:spLocks noGrp="1" noChangeArrowheads="1"/>
          </p:cNvSpPr>
          <p:nvPr>
            <p:ph type="body" idx="1"/>
          </p:nvPr>
        </p:nvSpPr>
        <p:spPr>
          <a:xfrm>
            <a:off x="2209800" y="990600"/>
            <a:ext cx="7772400" cy="2438400"/>
          </a:xfrm>
        </p:spPr>
        <p:txBody>
          <a:bodyPr/>
          <a:lstStyle/>
          <a:p>
            <a:pPr marL="457200" indent="-457200">
              <a:lnSpc>
                <a:spcPct val="90000"/>
              </a:lnSpc>
              <a:buFontTx/>
              <a:buAutoNum type="arabicPeriod"/>
            </a:pPr>
            <a:r>
              <a:rPr lang="en-US" dirty="0"/>
              <a:t>Detect </a:t>
            </a:r>
            <a:r>
              <a:rPr lang="en-US" dirty="0" err="1"/>
              <a:t>keypoints</a:t>
            </a:r>
            <a:endParaRPr lang="en-US" dirty="0"/>
          </a:p>
          <a:p>
            <a:pPr marL="457200" indent="-457200">
              <a:lnSpc>
                <a:spcPct val="90000"/>
              </a:lnSpc>
              <a:buFontTx/>
              <a:buAutoNum type="arabicPeriod"/>
            </a:pPr>
            <a:r>
              <a:rPr lang="en-US" dirty="0"/>
              <a:t>Triangulate a sparse set of initial matches</a:t>
            </a:r>
          </a:p>
          <a:p>
            <a:pPr marL="457200" indent="-457200">
              <a:lnSpc>
                <a:spcPct val="90000"/>
              </a:lnSpc>
              <a:buFontTx/>
              <a:buAutoNum type="arabicPeriod"/>
            </a:pPr>
            <a:r>
              <a:rPr lang="en-US" dirty="0"/>
              <a:t>Iteratively expand matches to nearby locations</a:t>
            </a:r>
          </a:p>
          <a:p>
            <a:pPr marL="457200" indent="-457200">
              <a:lnSpc>
                <a:spcPct val="90000"/>
              </a:lnSpc>
              <a:buFontTx/>
              <a:buAutoNum type="arabicPeriod"/>
            </a:pPr>
            <a:r>
              <a:rPr lang="en-US" dirty="0"/>
              <a:t>Use visibility constraints to filter out false matches</a:t>
            </a:r>
          </a:p>
          <a:p>
            <a:pPr marL="457200" indent="-457200">
              <a:lnSpc>
                <a:spcPct val="90000"/>
              </a:lnSpc>
              <a:buFontTx/>
              <a:buAutoNum type="arabicPeriod"/>
            </a:pPr>
            <a:r>
              <a:rPr lang="en-US" dirty="0"/>
              <a:t>Perform surface reconstruction</a:t>
            </a:r>
          </a:p>
        </p:txBody>
      </p:sp>
      <p:sp>
        <p:nvSpPr>
          <p:cNvPr id="9221" name="Rectangle 4"/>
          <p:cNvSpPr>
            <a:spLocks noChangeArrowheads="1"/>
          </p:cNvSpPr>
          <p:nvPr/>
        </p:nvSpPr>
        <p:spPr bwMode="auto">
          <a:xfrm>
            <a:off x="1524000" y="6168737"/>
            <a:ext cx="9144000" cy="584776"/>
          </a:xfrm>
          <a:prstGeom prst="rect">
            <a:avLst/>
          </a:prstGeom>
          <a:noFill/>
          <a:ln w="9525">
            <a:noFill/>
            <a:miter lim="800000"/>
            <a:headEnd/>
            <a:tailEnd/>
          </a:ln>
        </p:spPr>
        <p:txBody>
          <a:bodyPr wrap="square" anchor="ctr">
            <a:spAutoFit/>
          </a:bodyPr>
          <a:lstStyle/>
          <a:p>
            <a:pPr algn="ctr"/>
            <a:r>
              <a:rPr lang="en-US" sz="1600" dirty="0"/>
              <a:t>Y. Furukawa and J. Ponce, </a:t>
            </a:r>
            <a:r>
              <a:rPr lang="en-US" sz="1600" dirty="0">
                <a:hlinkClick r:id="rId3"/>
              </a:rPr>
              <a:t>Accurate, Dense, and Robust Multi-View Stereopsis</a:t>
            </a:r>
            <a:r>
              <a:rPr lang="en-US" sz="1600" dirty="0"/>
              <a:t>, CVPR 2007.</a:t>
            </a:r>
          </a:p>
          <a:p>
            <a:pPr algn="ctr"/>
            <a:r>
              <a:rPr lang="en-US" sz="1600" dirty="0">
                <a:hlinkClick r:id="rId4"/>
              </a:rPr>
              <a:t>PMVS software</a:t>
            </a:r>
            <a:endParaRPr lang="en-US" sz="1600" dirty="0"/>
          </a:p>
        </p:txBody>
      </p:sp>
      <p:graphicFrame>
        <p:nvGraphicFramePr>
          <p:cNvPr id="9218" name="Object 6"/>
          <p:cNvGraphicFramePr>
            <a:graphicFrameLocks noGrp="1" noChangeAspect="1"/>
          </p:cNvGraphicFramePr>
          <p:nvPr>
            <p:ph idx="4294967295"/>
          </p:nvPr>
        </p:nvGraphicFramePr>
        <p:xfrm>
          <a:off x="1676400" y="3133726"/>
          <a:ext cx="8839200" cy="2809875"/>
        </p:xfrm>
        <a:graphic>
          <a:graphicData uri="http://schemas.openxmlformats.org/presentationml/2006/ole">
            <mc:AlternateContent xmlns:mc="http://schemas.openxmlformats.org/markup-compatibility/2006">
              <mc:Choice xmlns:v="urn:schemas-microsoft-com:vml" Requires="v">
                <p:oleObj name="Image" r:id="rId5" imgW="12063492" imgH="3834921" progId="Photoshop.Image.10">
                  <p:embed/>
                </p:oleObj>
              </mc:Choice>
              <mc:Fallback>
                <p:oleObj name="Image" r:id="rId5" imgW="12063492" imgH="3834921" progId="Photoshop.Image.10">
                  <p:embed/>
                  <p:pic>
                    <p:nvPicPr>
                      <p:cNvPr id="9218"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6400" y="3133726"/>
                        <a:ext cx="8839200" cy="2809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8104150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dirty="0"/>
              <a:t>Patch-based multi-view stereo (PMVS)</a:t>
            </a:r>
          </a:p>
        </p:txBody>
      </p:sp>
      <p:pic>
        <p:nvPicPr>
          <p:cNvPr id="44037" name="Picture 7"/>
          <p:cNvPicPr>
            <a:picLocks noChangeAspect="1" noChangeArrowheads="1"/>
          </p:cNvPicPr>
          <p:nvPr/>
        </p:nvPicPr>
        <p:blipFill>
          <a:blip r:embed="rId3" cstate="print"/>
          <a:srcRect/>
          <a:stretch>
            <a:fillRect/>
          </a:stretch>
        </p:blipFill>
        <p:spPr bwMode="auto">
          <a:xfrm>
            <a:off x="2438401" y="990600"/>
            <a:ext cx="7260437" cy="4928526"/>
          </a:xfrm>
          <a:prstGeom prst="rect">
            <a:avLst/>
          </a:prstGeom>
          <a:noFill/>
          <a:ln w="9525">
            <a:noFill/>
            <a:miter lim="800000"/>
            <a:headEnd/>
            <a:tailEnd/>
          </a:ln>
        </p:spPr>
      </p:pic>
      <p:sp>
        <p:nvSpPr>
          <p:cNvPr id="7" name="Rectangle 4"/>
          <p:cNvSpPr>
            <a:spLocks noChangeArrowheads="1"/>
          </p:cNvSpPr>
          <p:nvPr/>
        </p:nvSpPr>
        <p:spPr bwMode="auto">
          <a:xfrm>
            <a:off x="1524000" y="6168737"/>
            <a:ext cx="9144000" cy="584776"/>
          </a:xfrm>
          <a:prstGeom prst="rect">
            <a:avLst/>
          </a:prstGeom>
          <a:noFill/>
          <a:ln w="9525">
            <a:noFill/>
            <a:miter lim="800000"/>
            <a:headEnd/>
            <a:tailEnd/>
          </a:ln>
        </p:spPr>
        <p:txBody>
          <a:bodyPr wrap="square" anchor="ctr">
            <a:spAutoFit/>
          </a:bodyPr>
          <a:lstStyle/>
          <a:p>
            <a:pPr algn="ctr"/>
            <a:r>
              <a:rPr lang="en-US" sz="1600" dirty="0"/>
              <a:t>Y. Furukawa and J. Ponce, </a:t>
            </a:r>
            <a:r>
              <a:rPr lang="en-US" sz="1600" dirty="0">
                <a:hlinkClick r:id="rId4"/>
              </a:rPr>
              <a:t>Accurate, Dense, and Robust Multi-View Stereopsis</a:t>
            </a:r>
            <a:r>
              <a:rPr lang="en-US" sz="1600" dirty="0"/>
              <a:t>, CVPR 2007.</a:t>
            </a:r>
          </a:p>
          <a:p>
            <a:pPr algn="ctr"/>
            <a:r>
              <a:rPr lang="en-US" sz="1600" dirty="0">
                <a:hlinkClick r:id="rId5"/>
              </a:rPr>
              <a:t>PMVS software</a:t>
            </a:r>
            <a:endParaRPr lang="en-US" sz="1600"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r>
              <a:rPr lang="en-US" sz="3000" dirty="0"/>
              <a:t>Stereo from community photo collections</a:t>
            </a:r>
          </a:p>
        </p:txBody>
      </p:sp>
      <p:sp>
        <p:nvSpPr>
          <p:cNvPr id="47107" name="AutoShape 3"/>
          <p:cNvSpPr>
            <a:spLocks noGrp="1" noChangeAspect="1" noChangeArrowheads="1"/>
          </p:cNvSpPr>
          <p:nvPr>
            <p:ph type="body" idx="1"/>
          </p:nvPr>
        </p:nvSpPr>
        <p:spPr>
          <a:xfrm>
            <a:off x="1752600" y="5029200"/>
            <a:ext cx="8686800" cy="1752600"/>
          </a:xfrm>
        </p:spPr>
        <p:txBody>
          <a:bodyPr/>
          <a:lstStyle/>
          <a:p>
            <a:pPr>
              <a:buFontTx/>
              <a:buChar char="•"/>
            </a:pPr>
            <a:r>
              <a:rPr lang="en-US" dirty="0"/>
              <a:t>Need </a:t>
            </a:r>
            <a:r>
              <a:rPr lang="en-US" i="1" dirty="0"/>
              <a:t>structure from motion</a:t>
            </a:r>
            <a:r>
              <a:rPr lang="en-US" dirty="0"/>
              <a:t> to recover unknown camera parameters</a:t>
            </a:r>
          </a:p>
          <a:p>
            <a:pPr>
              <a:buFontTx/>
              <a:buChar char="•"/>
            </a:pPr>
            <a:r>
              <a:rPr lang="en-US" dirty="0"/>
              <a:t>Need </a:t>
            </a:r>
            <a:r>
              <a:rPr lang="en-US" i="1" dirty="0"/>
              <a:t>view selection </a:t>
            </a:r>
            <a:r>
              <a:rPr lang="en-US" dirty="0"/>
              <a:t>to find good groups of images on which to run dense stereo</a:t>
            </a:r>
          </a:p>
        </p:txBody>
      </p:sp>
      <p:pic>
        <p:nvPicPr>
          <p:cNvPr id="5" name="Picture 4" descr="liberty-close.jpg"/>
          <p:cNvPicPr>
            <a:picLocks noChangeAspect="1"/>
          </p:cNvPicPr>
          <p:nvPr/>
        </p:nvPicPr>
        <p:blipFill>
          <a:blip r:embed="rId3" cstate="print"/>
          <a:srcRect r="30034"/>
          <a:stretch>
            <a:fillRect/>
          </a:stretch>
        </p:blipFill>
        <p:spPr>
          <a:xfrm>
            <a:off x="5943601" y="1295400"/>
            <a:ext cx="4260675" cy="3429000"/>
          </a:xfrm>
          <a:prstGeom prst="rect">
            <a:avLst/>
          </a:prstGeom>
        </p:spPr>
      </p:pic>
      <p:pic>
        <p:nvPicPr>
          <p:cNvPr id="47110" name="Picture 6"/>
          <p:cNvPicPr>
            <a:picLocks noChangeAspect="1" noChangeArrowheads="1"/>
          </p:cNvPicPr>
          <p:nvPr/>
        </p:nvPicPr>
        <p:blipFill>
          <a:blip r:embed="rId4" cstate="print"/>
          <a:srcRect/>
          <a:stretch>
            <a:fillRect/>
          </a:stretch>
        </p:blipFill>
        <p:spPr bwMode="auto">
          <a:xfrm>
            <a:off x="1823650" y="914400"/>
            <a:ext cx="4348550" cy="3962400"/>
          </a:xfrm>
          <a:prstGeom prst="rect">
            <a:avLst/>
          </a:prstGeom>
          <a:noFill/>
          <a:ln w="9525">
            <a:noFill/>
            <a:miter lim="800000"/>
            <a:headEnd/>
            <a:tailEnd/>
          </a:ln>
        </p:spPr>
      </p:pic>
    </p:spTree>
    <p:extLst>
      <p:ext uri="{BB962C8B-B14F-4D97-AF65-F5344CB8AC3E}">
        <p14:creationId xmlns:p14="http://schemas.microsoft.com/office/powerpoint/2010/main" val="370096725"/>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3-29 at 10.16.38 AM.png"/>
          <p:cNvPicPr>
            <a:picLocks noChangeAspect="1"/>
          </p:cNvPicPr>
          <p:nvPr/>
        </p:nvPicPr>
        <p:blipFill rotWithShape="1">
          <a:blip r:embed="rId2">
            <a:extLst>
              <a:ext uri="{28A0092B-C50C-407E-A947-70E740481C1C}">
                <a14:useLocalDpi xmlns:a14="http://schemas.microsoft.com/office/drawing/2010/main" val="0"/>
              </a:ext>
            </a:extLst>
          </a:blip>
          <a:srcRect l="12497" t="6671" r="12503" b="26661"/>
          <a:stretch/>
        </p:blipFill>
        <p:spPr>
          <a:xfrm>
            <a:off x="1981200" y="1295400"/>
            <a:ext cx="8229600" cy="4572000"/>
          </a:xfrm>
          <a:prstGeom prst="rect">
            <a:avLst/>
          </a:prstGeom>
        </p:spPr>
      </p:pic>
      <p:sp>
        <p:nvSpPr>
          <p:cNvPr id="7" name="Title 6"/>
          <p:cNvSpPr>
            <a:spLocks noGrp="1"/>
          </p:cNvSpPr>
          <p:nvPr>
            <p:ph type="title"/>
          </p:nvPr>
        </p:nvSpPr>
        <p:spPr/>
        <p:txBody>
          <a:bodyPr/>
          <a:lstStyle/>
          <a:p>
            <a:r>
              <a:rPr lang="en-US" dirty="0"/>
              <a:t>Local view selection</a:t>
            </a:r>
          </a:p>
        </p:txBody>
      </p:sp>
      <p:sp>
        <p:nvSpPr>
          <p:cNvPr id="9" name="Rectangle 7"/>
          <p:cNvSpPr>
            <a:spLocks noChangeArrowheads="1"/>
          </p:cNvSpPr>
          <p:nvPr/>
        </p:nvSpPr>
        <p:spPr bwMode="auto">
          <a:xfrm>
            <a:off x="1752600" y="6296798"/>
            <a:ext cx="8686800" cy="369332"/>
          </a:xfrm>
          <a:prstGeom prst="rect">
            <a:avLst/>
          </a:prstGeom>
          <a:noFill/>
          <a:ln w="9525">
            <a:noFill/>
            <a:miter lim="800000"/>
            <a:headEnd/>
            <a:tailEnd/>
          </a:ln>
        </p:spPr>
        <p:txBody>
          <a:bodyPr wrap="square" anchor="ctr">
            <a:spAutoFit/>
          </a:bodyPr>
          <a:lstStyle/>
          <a:p>
            <a:pPr algn="ctr"/>
            <a:r>
              <a:rPr lang="en-US" sz="1800" dirty="0"/>
              <a:t> M. </a:t>
            </a:r>
            <a:r>
              <a:rPr lang="en-US" sz="1800" dirty="0" err="1"/>
              <a:t>Goesele</a:t>
            </a:r>
            <a:r>
              <a:rPr lang="en-US" sz="1800" dirty="0"/>
              <a:t> et al., </a:t>
            </a:r>
            <a:r>
              <a:rPr lang="en-US" sz="1800" dirty="0">
                <a:hlinkClick r:id="rId3"/>
              </a:rPr>
              <a:t>Multi-View Stereo for Community Photo Collections</a:t>
            </a:r>
            <a:r>
              <a:rPr lang="en-US" sz="1800" dirty="0"/>
              <a:t>, ICCV 2007 </a:t>
            </a:r>
          </a:p>
        </p:txBody>
      </p:sp>
    </p:spTree>
    <p:extLst>
      <p:ext uri="{BB962C8B-B14F-4D97-AF65-F5344CB8AC3E}">
        <p14:creationId xmlns:p14="http://schemas.microsoft.com/office/powerpoint/2010/main" val="35747398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3-29 at 10.18.57 AM.png"/>
          <p:cNvPicPr>
            <a:picLocks noChangeAspect="1"/>
          </p:cNvPicPr>
          <p:nvPr/>
        </p:nvPicPr>
        <p:blipFill rotWithShape="1">
          <a:blip r:embed="rId2">
            <a:extLst>
              <a:ext uri="{28A0092B-C50C-407E-A947-70E740481C1C}">
                <a14:useLocalDpi xmlns:a14="http://schemas.microsoft.com/office/drawing/2010/main" val="0"/>
              </a:ext>
            </a:extLst>
          </a:blip>
          <a:srcRect l="12500" t="6666" r="12500" b="26667"/>
          <a:stretch/>
        </p:blipFill>
        <p:spPr>
          <a:xfrm>
            <a:off x="1981200" y="1295400"/>
            <a:ext cx="8229600" cy="4572000"/>
          </a:xfrm>
          <a:prstGeom prst="rect">
            <a:avLst/>
          </a:prstGeom>
        </p:spPr>
      </p:pic>
      <p:sp>
        <p:nvSpPr>
          <p:cNvPr id="3" name="Title 2"/>
          <p:cNvSpPr>
            <a:spLocks noGrp="1"/>
          </p:cNvSpPr>
          <p:nvPr>
            <p:ph type="title"/>
          </p:nvPr>
        </p:nvSpPr>
        <p:spPr/>
        <p:txBody>
          <a:bodyPr/>
          <a:lstStyle/>
          <a:p>
            <a:r>
              <a:rPr lang="en-US" dirty="0"/>
              <a:t>Local view selection</a:t>
            </a:r>
          </a:p>
        </p:txBody>
      </p:sp>
      <p:sp>
        <p:nvSpPr>
          <p:cNvPr id="5" name="Rectangle 7"/>
          <p:cNvSpPr>
            <a:spLocks noChangeArrowheads="1"/>
          </p:cNvSpPr>
          <p:nvPr/>
        </p:nvSpPr>
        <p:spPr bwMode="auto">
          <a:xfrm>
            <a:off x="1752600" y="6296798"/>
            <a:ext cx="8686800" cy="369332"/>
          </a:xfrm>
          <a:prstGeom prst="rect">
            <a:avLst/>
          </a:prstGeom>
          <a:noFill/>
          <a:ln w="9525">
            <a:noFill/>
            <a:miter lim="800000"/>
            <a:headEnd/>
            <a:tailEnd/>
          </a:ln>
        </p:spPr>
        <p:txBody>
          <a:bodyPr wrap="square" anchor="ctr">
            <a:spAutoFit/>
          </a:bodyPr>
          <a:lstStyle/>
          <a:p>
            <a:pPr algn="ctr"/>
            <a:r>
              <a:rPr lang="en-US" sz="1800" dirty="0"/>
              <a:t> M. </a:t>
            </a:r>
            <a:r>
              <a:rPr lang="en-US" sz="1800" dirty="0" err="1"/>
              <a:t>Goesele</a:t>
            </a:r>
            <a:r>
              <a:rPr lang="en-US" sz="1800" dirty="0"/>
              <a:t> et al., </a:t>
            </a:r>
            <a:r>
              <a:rPr lang="en-US" sz="1800" dirty="0">
                <a:hlinkClick r:id="rId3"/>
              </a:rPr>
              <a:t>Multi-View Stereo for Community Photo Collections</a:t>
            </a:r>
            <a:r>
              <a:rPr lang="en-US" sz="1800" dirty="0"/>
              <a:t>, ICCV 2007 </a:t>
            </a:r>
          </a:p>
        </p:txBody>
      </p:sp>
    </p:spTree>
    <p:extLst>
      <p:ext uri="{BB962C8B-B14F-4D97-AF65-F5344CB8AC3E}">
        <p14:creationId xmlns:p14="http://schemas.microsoft.com/office/powerpoint/2010/main" val="5238786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14F1DE-2546-C749-9318-F32C1517C807}"/>
              </a:ext>
            </a:extLst>
          </p:cNvPr>
          <p:cNvSpPr>
            <a:spLocks noGrp="1"/>
          </p:cNvSpPr>
          <p:nvPr>
            <p:ph type="title"/>
          </p:nvPr>
        </p:nvSpPr>
        <p:spPr/>
        <p:txBody>
          <a:bodyPr/>
          <a:lstStyle/>
          <a:p>
            <a:r>
              <a:rPr lang="en-US" dirty="0"/>
              <a:t>Outline</a:t>
            </a:r>
          </a:p>
        </p:txBody>
      </p:sp>
      <p:sp>
        <p:nvSpPr>
          <p:cNvPr id="4" name="Content Placeholder 3">
            <a:extLst>
              <a:ext uri="{FF2B5EF4-FFF2-40B4-BE49-F238E27FC236}">
                <a16:creationId xmlns:a16="http://schemas.microsoft.com/office/drawing/2014/main" id="{94A618DC-7B97-4349-8C60-B66D13444376}"/>
              </a:ext>
            </a:extLst>
          </p:cNvPr>
          <p:cNvSpPr>
            <a:spLocks noGrp="1"/>
          </p:cNvSpPr>
          <p:nvPr>
            <p:ph idx="1"/>
          </p:nvPr>
        </p:nvSpPr>
        <p:spPr/>
        <p:txBody>
          <a:bodyPr/>
          <a:lstStyle/>
          <a:p>
            <a:pPr>
              <a:buFont typeface="Arial" panose="020B0604020202020204" pitchFamily="34" charset="0"/>
              <a:buChar char="•"/>
            </a:pPr>
            <a:r>
              <a:rPr lang="en-US" sz="2800" dirty="0"/>
              <a:t>Applications and motivation</a:t>
            </a:r>
          </a:p>
          <a:p>
            <a:pPr>
              <a:buFont typeface="Arial" panose="020B0604020202020204" pitchFamily="34" charset="0"/>
              <a:buChar char="•"/>
            </a:pPr>
            <a:r>
              <a:rPr lang="en-US" sz="2800" dirty="0"/>
              <a:t>Plane sweep stereo</a:t>
            </a:r>
          </a:p>
          <a:p>
            <a:pPr>
              <a:buFont typeface="Arial" panose="020B0604020202020204" pitchFamily="34" charset="0"/>
              <a:buChar char="•"/>
            </a:pPr>
            <a:r>
              <a:rPr lang="en-US" sz="2800" dirty="0"/>
              <a:t>Depth map fusion</a:t>
            </a:r>
          </a:p>
          <a:p>
            <a:pPr>
              <a:buFont typeface="Arial" panose="020B0604020202020204" pitchFamily="34" charset="0"/>
              <a:buChar char="•"/>
            </a:pPr>
            <a:r>
              <a:rPr lang="en-US" sz="2800" dirty="0"/>
              <a:t>Patch-based multi-view stereo (PMVS)</a:t>
            </a:r>
          </a:p>
          <a:p>
            <a:pPr>
              <a:buFont typeface="Arial" panose="020B0604020202020204" pitchFamily="34" charset="0"/>
              <a:buChar char="•"/>
            </a:pPr>
            <a:r>
              <a:rPr lang="en-US" sz="2800" dirty="0"/>
              <a:t>Stereo from Internet photo collections</a:t>
            </a:r>
          </a:p>
          <a:p>
            <a:pPr>
              <a:buFont typeface="Arial" panose="020B0604020202020204" pitchFamily="34" charset="0"/>
              <a:buChar char="•"/>
            </a:pPr>
            <a:r>
              <a:rPr lang="en-US" sz="2800" dirty="0"/>
              <a:t>Recent trends</a:t>
            </a:r>
          </a:p>
        </p:txBody>
      </p:sp>
    </p:spTree>
    <p:extLst>
      <p:ext uri="{BB962C8B-B14F-4D97-AF65-F5344CB8AC3E}">
        <p14:creationId xmlns:p14="http://schemas.microsoft.com/office/powerpoint/2010/main" val="1259443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3-29 at 10.18.59 AM.png"/>
          <p:cNvPicPr>
            <a:picLocks noChangeAspect="1"/>
          </p:cNvPicPr>
          <p:nvPr/>
        </p:nvPicPr>
        <p:blipFill rotWithShape="1">
          <a:blip r:embed="rId2">
            <a:extLst>
              <a:ext uri="{28A0092B-C50C-407E-A947-70E740481C1C}">
                <a14:useLocalDpi xmlns:a14="http://schemas.microsoft.com/office/drawing/2010/main" val="0"/>
              </a:ext>
            </a:extLst>
          </a:blip>
          <a:srcRect l="12500" t="6666" r="12500" b="26667"/>
          <a:stretch/>
        </p:blipFill>
        <p:spPr>
          <a:xfrm>
            <a:off x="1981200" y="1295400"/>
            <a:ext cx="8229600" cy="4572000"/>
          </a:xfrm>
          <a:prstGeom prst="rect">
            <a:avLst/>
          </a:prstGeom>
        </p:spPr>
      </p:pic>
      <p:sp>
        <p:nvSpPr>
          <p:cNvPr id="3" name="Title 2"/>
          <p:cNvSpPr>
            <a:spLocks noGrp="1"/>
          </p:cNvSpPr>
          <p:nvPr>
            <p:ph type="title"/>
          </p:nvPr>
        </p:nvSpPr>
        <p:spPr/>
        <p:txBody>
          <a:bodyPr/>
          <a:lstStyle/>
          <a:p>
            <a:r>
              <a:rPr lang="en-US" dirty="0"/>
              <a:t>Local view selection</a:t>
            </a:r>
          </a:p>
        </p:txBody>
      </p:sp>
      <p:sp>
        <p:nvSpPr>
          <p:cNvPr id="5" name="Rectangle 7"/>
          <p:cNvSpPr>
            <a:spLocks noChangeArrowheads="1"/>
          </p:cNvSpPr>
          <p:nvPr/>
        </p:nvSpPr>
        <p:spPr bwMode="auto">
          <a:xfrm>
            <a:off x="1752600" y="6296798"/>
            <a:ext cx="8686800" cy="369332"/>
          </a:xfrm>
          <a:prstGeom prst="rect">
            <a:avLst/>
          </a:prstGeom>
          <a:noFill/>
          <a:ln w="9525">
            <a:noFill/>
            <a:miter lim="800000"/>
            <a:headEnd/>
            <a:tailEnd/>
          </a:ln>
        </p:spPr>
        <p:txBody>
          <a:bodyPr wrap="square" anchor="ctr">
            <a:spAutoFit/>
          </a:bodyPr>
          <a:lstStyle/>
          <a:p>
            <a:pPr algn="ctr"/>
            <a:r>
              <a:rPr lang="en-US" sz="1800" dirty="0"/>
              <a:t> M. </a:t>
            </a:r>
            <a:r>
              <a:rPr lang="en-US" sz="1800" dirty="0" err="1"/>
              <a:t>Goesele</a:t>
            </a:r>
            <a:r>
              <a:rPr lang="en-US" sz="1800" dirty="0"/>
              <a:t> et al., </a:t>
            </a:r>
            <a:r>
              <a:rPr lang="en-US" sz="1800" dirty="0">
                <a:hlinkClick r:id="rId3"/>
              </a:rPr>
              <a:t>Multi-View Stereo for Community Photo Collections</a:t>
            </a:r>
            <a:r>
              <a:rPr lang="en-US" sz="1800" dirty="0"/>
              <a:t>, ICCV 2007 </a:t>
            </a:r>
          </a:p>
        </p:txBody>
      </p:sp>
    </p:spTree>
    <p:extLst>
      <p:ext uri="{BB962C8B-B14F-4D97-AF65-F5344CB8AC3E}">
        <p14:creationId xmlns:p14="http://schemas.microsoft.com/office/powerpoint/2010/main" val="3593901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Local view selection</a:t>
            </a:r>
          </a:p>
        </p:txBody>
      </p:sp>
      <p:sp>
        <p:nvSpPr>
          <p:cNvPr id="5" name="Rectangle 7"/>
          <p:cNvSpPr>
            <a:spLocks noChangeArrowheads="1"/>
          </p:cNvSpPr>
          <p:nvPr/>
        </p:nvSpPr>
        <p:spPr bwMode="auto">
          <a:xfrm>
            <a:off x="1752600" y="6296798"/>
            <a:ext cx="8686800" cy="369332"/>
          </a:xfrm>
          <a:prstGeom prst="rect">
            <a:avLst/>
          </a:prstGeom>
          <a:noFill/>
          <a:ln w="9525">
            <a:noFill/>
            <a:miter lim="800000"/>
            <a:headEnd/>
            <a:tailEnd/>
          </a:ln>
        </p:spPr>
        <p:txBody>
          <a:bodyPr wrap="square" anchor="ctr">
            <a:spAutoFit/>
          </a:bodyPr>
          <a:lstStyle/>
          <a:p>
            <a:pPr algn="ctr"/>
            <a:r>
              <a:rPr lang="en-US" sz="1800" dirty="0"/>
              <a:t> M. </a:t>
            </a:r>
            <a:r>
              <a:rPr lang="en-US" sz="1800" dirty="0" err="1"/>
              <a:t>Goesele</a:t>
            </a:r>
            <a:r>
              <a:rPr lang="en-US" sz="1800" dirty="0"/>
              <a:t> et al., </a:t>
            </a:r>
            <a:r>
              <a:rPr lang="en-US" sz="1800" dirty="0">
                <a:hlinkClick r:id="rId4"/>
              </a:rPr>
              <a:t>Multi-View Stereo for Community Photo Collections</a:t>
            </a:r>
            <a:r>
              <a:rPr lang="en-US" sz="1800" dirty="0"/>
              <a:t>, ICCV 2007 </a:t>
            </a:r>
          </a:p>
        </p:txBody>
      </p:sp>
      <p:pic>
        <p:nvPicPr>
          <p:cNvPr id="10" name="Picture 5" descr="C:\snavely\talks\MSRMarch2008\images\mvscpc\NotreDame.png">
            <a:extLst>
              <a:ext uri="{FF2B5EF4-FFF2-40B4-BE49-F238E27FC236}">
                <a16:creationId xmlns:a16="http://schemas.microsoft.com/office/drawing/2014/main" id="{83ED4CAD-CB61-044B-94A5-CF589E186B0D}"/>
              </a:ext>
            </a:extLst>
          </p:cNvPr>
          <p:cNvPicPr>
            <a:picLocks noChangeAspect="1" noChangeArrowheads="1"/>
          </p:cNvPicPr>
          <p:nvPr>
            <p:custDataLst>
              <p:tags r:id="rId1"/>
            </p:custDataLst>
          </p:nvPr>
        </p:nvPicPr>
        <p:blipFill>
          <a:blip r:embed="rId5" cstate="print"/>
          <a:srcRect/>
          <a:stretch>
            <a:fillRect/>
          </a:stretch>
        </p:blipFill>
        <p:spPr bwMode="auto">
          <a:xfrm>
            <a:off x="5334000" y="979756"/>
            <a:ext cx="3886200" cy="5040044"/>
          </a:xfrm>
          <a:prstGeom prst="rect">
            <a:avLst/>
          </a:prstGeom>
          <a:noFill/>
          <a:ln w="9525">
            <a:noFill/>
            <a:miter lim="800000"/>
            <a:headEnd/>
            <a:tailEnd/>
          </a:ln>
        </p:spPr>
      </p:pic>
      <p:sp>
        <p:nvSpPr>
          <p:cNvPr id="11" name="Rectangle 6">
            <a:extLst>
              <a:ext uri="{FF2B5EF4-FFF2-40B4-BE49-F238E27FC236}">
                <a16:creationId xmlns:a16="http://schemas.microsoft.com/office/drawing/2014/main" id="{3211A62A-A6E9-F546-8A92-82566745C995}"/>
              </a:ext>
            </a:extLst>
          </p:cNvPr>
          <p:cNvSpPr>
            <a:spLocks noChangeArrowheads="1"/>
          </p:cNvSpPr>
          <p:nvPr>
            <p:custDataLst>
              <p:tags r:id="rId2"/>
            </p:custDataLst>
          </p:nvPr>
        </p:nvSpPr>
        <p:spPr bwMode="auto">
          <a:xfrm>
            <a:off x="2362201" y="2786870"/>
            <a:ext cx="2554287" cy="1311275"/>
          </a:xfrm>
          <a:prstGeom prst="rect">
            <a:avLst/>
          </a:prstGeom>
          <a:noFill/>
          <a:ln w="3175">
            <a:noFill/>
            <a:miter lim="800000"/>
            <a:headEnd/>
            <a:tailEnd/>
          </a:ln>
        </p:spPr>
        <p:txBody>
          <a:bodyPr wrap="none">
            <a:spAutoFit/>
          </a:bodyPr>
          <a:lstStyle/>
          <a:p>
            <a:pPr algn="ctr"/>
            <a:r>
              <a:rPr lang="en-US" sz="2000" dirty="0">
                <a:solidFill>
                  <a:srgbClr val="000000"/>
                </a:solidFill>
                <a:latin typeface="Arial" pitchFamily="34" charset="0"/>
              </a:rPr>
              <a:t>Notre Dame de Paris</a:t>
            </a:r>
          </a:p>
          <a:p>
            <a:pPr algn="ctr"/>
            <a:endParaRPr lang="en-US" sz="2000" dirty="0">
              <a:solidFill>
                <a:srgbClr val="000000"/>
              </a:solidFill>
              <a:latin typeface="Arial" pitchFamily="34" charset="0"/>
            </a:endParaRPr>
          </a:p>
          <a:p>
            <a:pPr algn="ctr"/>
            <a:r>
              <a:rPr lang="en-US" sz="2000" dirty="0">
                <a:solidFill>
                  <a:srgbClr val="000000"/>
                </a:solidFill>
                <a:latin typeface="Arial" pitchFamily="34" charset="0"/>
              </a:rPr>
              <a:t>653 images</a:t>
            </a:r>
            <a:br>
              <a:rPr lang="en-US" sz="2000" dirty="0">
                <a:solidFill>
                  <a:srgbClr val="000000"/>
                </a:solidFill>
                <a:latin typeface="Arial" pitchFamily="34" charset="0"/>
              </a:rPr>
            </a:br>
            <a:r>
              <a:rPr lang="en-US" sz="2000" dirty="0">
                <a:solidFill>
                  <a:srgbClr val="000000"/>
                </a:solidFill>
                <a:latin typeface="Arial" pitchFamily="34" charset="0"/>
              </a:rPr>
              <a:t>313 photographers</a:t>
            </a:r>
            <a:endParaRPr lang="de-DE" sz="2000" dirty="0">
              <a:solidFill>
                <a:srgbClr val="000000"/>
              </a:solidFill>
              <a:latin typeface="Arial" pitchFamily="34" charset="0"/>
            </a:endParaRPr>
          </a:p>
        </p:txBody>
      </p:sp>
    </p:spTree>
    <p:extLst>
      <p:ext uri="{BB962C8B-B14F-4D97-AF65-F5344CB8AC3E}">
        <p14:creationId xmlns:p14="http://schemas.microsoft.com/office/powerpoint/2010/main" val="5521661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Local view selection</a:t>
            </a:r>
          </a:p>
        </p:txBody>
      </p:sp>
      <p:sp>
        <p:nvSpPr>
          <p:cNvPr id="5" name="Rectangle 7"/>
          <p:cNvSpPr>
            <a:spLocks noChangeArrowheads="1"/>
          </p:cNvSpPr>
          <p:nvPr/>
        </p:nvSpPr>
        <p:spPr bwMode="auto">
          <a:xfrm>
            <a:off x="1752600" y="6296798"/>
            <a:ext cx="8686800" cy="369332"/>
          </a:xfrm>
          <a:prstGeom prst="rect">
            <a:avLst/>
          </a:prstGeom>
          <a:noFill/>
          <a:ln w="9525">
            <a:noFill/>
            <a:miter lim="800000"/>
            <a:headEnd/>
            <a:tailEnd/>
          </a:ln>
        </p:spPr>
        <p:txBody>
          <a:bodyPr wrap="square" anchor="ctr">
            <a:spAutoFit/>
          </a:bodyPr>
          <a:lstStyle/>
          <a:p>
            <a:pPr algn="ctr"/>
            <a:r>
              <a:rPr lang="en-US" sz="1800" dirty="0"/>
              <a:t> M. </a:t>
            </a:r>
            <a:r>
              <a:rPr lang="en-US" sz="1800" dirty="0" err="1"/>
              <a:t>Goesele</a:t>
            </a:r>
            <a:r>
              <a:rPr lang="en-US" sz="1800" dirty="0"/>
              <a:t> et al., </a:t>
            </a:r>
            <a:r>
              <a:rPr lang="en-US" sz="1800" dirty="0">
                <a:hlinkClick r:id="rId4"/>
              </a:rPr>
              <a:t>Multi-View Stereo for Community Photo Collections</a:t>
            </a:r>
            <a:r>
              <a:rPr lang="en-US" sz="1800" dirty="0"/>
              <a:t>, ICCV 2007 </a:t>
            </a:r>
          </a:p>
        </p:txBody>
      </p:sp>
      <p:pic>
        <p:nvPicPr>
          <p:cNvPr id="6" name="Picture 2" descr="521015629_54fce1e220_b">
            <a:extLst>
              <a:ext uri="{FF2B5EF4-FFF2-40B4-BE49-F238E27FC236}">
                <a16:creationId xmlns:a16="http://schemas.microsoft.com/office/drawing/2014/main" id="{B644740A-B047-5B48-A487-9E302DCAE3D8}"/>
              </a:ext>
            </a:extLst>
          </p:cNvPr>
          <p:cNvPicPr>
            <a:picLocks noChangeAspect="1" noChangeArrowheads="1"/>
          </p:cNvPicPr>
          <p:nvPr>
            <p:custDataLst>
              <p:tags r:id="rId1"/>
            </p:custDataLst>
          </p:nvPr>
        </p:nvPicPr>
        <p:blipFill>
          <a:blip r:embed="rId5" cstate="print"/>
          <a:srcRect/>
          <a:stretch>
            <a:fillRect/>
          </a:stretch>
        </p:blipFill>
        <p:spPr bwMode="auto">
          <a:xfrm>
            <a:off x="1717675" y="1809750"/>
            <a:ext cx="4318000" cy="3238500"/>
          </a:xfrm>
          <a:prstGeom prst="rect">
            <a:avLst/>
          </a:prstGeom>
          <a:noFill/>
          <a:ln w="9525">
            <a:noFill/>
            <a:miter lim="800000"/>
            <a:headEnd/>
            <a:tailEnd/>
          </a:ln>
        </p:spPr>
      </p:pic>
      <p:pic>
        <p:nvPicPr>
          <p:cNvPr id="7" name="Picture 3">
            <a:extLst>
              <a:ext uri="{FF2B5EF4-FFF2-40B4-BE49-F238E27FC236}">
                <a16:creationId xmlns:a16="http://schemas.microsoft.com/office/drawing/2014/main" id="{7C7438FA-D3EC-5D48-B9C3-B1084AF5C33D}"/>
              </a:ext>
            </a:extLst>
          </p:cNvPr>
          <p:cNvPicPr>
            <a:picLocks noChangeAspect="1" noChangeArrowheads="1"/>
          </p:cNvPicPr>
          <p:nvPr>
            <p:custDataLst>
              <p:tags r:id="rId2"/>
            </p:custDataLst>
          </p:nvPr>
        </p:nvPicPr>
        <p:blipFill>
          <a:blip r:embed="rId6" cstate="print"/>
          <a:srcRect l="35225" t="34724" r="38284" b="38245"/>
          <a:stretch>
            <a:fillRect/>
          </a:stretch>
        </p:blipFill>
        <p:spPr bwMode="auto">
          <a:xfrm>
            <a:off x="6232525" y="1806575"/>
            <a:ext cx="4241800" cy="3246438"/>
          </a:xfrm>
          <a:prstGeom prst="rect">
            <a:avLst/>
          </a:prstGeom>
          <a:noFill/>
          <a:ln w="9525">
            <a:noFill/>
            <a:miter lim="800000"/>
            <a:headEnd/>
            <a:tailEnd/>
          </a:ln>
        </p:spPr>
      </p:pic>
    </p:spTree>
    <p:extLst>
      <p:ext uri="{BB962C8B-B14F-4D97-AF65-F5344CB8AC3E}">
        <p14:creationId xmlns:p14="http://schemas.microsoft.com/office/powerpoint/2010/main" val="27013987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Local view selection</a:t>
            </a:r>
          </a:p>
        </p:txBody>
      </p:sp>
      <p:sp>
        <p:nvSpPr>
          <p:cNvPr id="5" name="Rectangle 7"/>
          <p:cNvSpPr>
            <a:spLocks noChangeArrowheads="1"/>
          </p:cNvSpPr>
          <p:nvPr/>
        </p:nvSpPr>
        <p:spPr bwMode="auto">
          <a:xfrm>
            <a:off x="1752600" y="6296798"/>
            <a:ext cx="8686800" cy="369332"/>
          </a:xfrm>
          <a:prstGeom prst="rect">
            <a:avLst/>
          </a:prstGeom>
          <a:noFill/>
          <a:ln w="9525">
            <a:noFill/>
            <a:miter lim="800000"/>
            <a:headEnd/>
            <a:tailEnd/>
          </a:ln>
        </p:spPr>
        <p:txBody>
          <a:bodyPr wrap="square" anchor="ctr">
            <a:spAutoFit/>
          </a:bodyPr>
          <a:lstStyle/>
          <a:p>
            <a:pPr algn="ctr"/>
            <a:r>
              <a:rPr lang="en-US" sz="1800" dirty="0"/>
              <a:t> M. </a:t>
            </a:r>
            <a:r>
              <a:rPr lang="en-US" sz="1800" dirty="0" err="1"/>
              <a:t>Goesele</a:t>
            </a:r>
            <a:r>
              <a:rPr lang="en-US" sz="1800" dirty="0"/>
              <a:t> et al., </a:t>
            </a:r>
            <a:r>
              <a:rPr lang="en-US" sz="1800" dirty="0">
                <a:hlinkClick r:id="rId2"/>
              </a:rPr>
              <a:t>Multi-View Stereo for Community Photo Collections</a:t>
            </a:r>
            <a:r>
              <a:rPr lang="en-US" sz="1800" dirty="0"/>
              <a:t>, ICCV 2007 </a:t>
            </a:r>
          </a:p>
        </p:txBody>
      </p:sp>
      <p:pic>
        <p:nvPicPr>
          <p:cNvPr id="4" name="Picture 3" descr="Screen Shot 2018-03-27 at 12.49.3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1" y="1676400"/>
            <a:ext cx="4393032" cy="3124200"/>
          </a:xfrm>
          <a:prstGeom prst="rect">
            <a:avLst/>
          </a:prstGeom>
        </p:spPr>
      </p:pic>
      <p:pic>
        <p:nvPicPr>
          <p:cNvPr id="7" name="Picture 6" descr="Screen Shot 2018-03-27 at 12.50.07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2200" y="990600"/>
            <a:ext cx="4253660" cy="4343400"/>
          </a:xfrm>
          <a:prstGeom prst="rect">
            <a:avLst/>
          </a:prstGeom>
        </p:spPr>
      </p:pic>
      <p:sp>
        <p:nvSpPr>
          <p:cNvPr id="8" name="TextBox 7"/>
          <p:cNvSpPr txBox="1"/>
          <p:nvPr/>
        </p:nvSpPr>
        <p:spPr>
          <a:xfrm>
            <a:off x="2184552" y="4766846"/>
            <a:ext cx="3378048" cy="338554"/>
          </a:xfrm>
          <a:prstGeom prst="rect">
            <a:avLst/>
          </a:prstGeom>
          <a:noFill/>
        </p:spPr>
        <p:txBody>
          <a:bodyPr wrap="none" rtlCol="0">
            <a:spAutoFit/>
          </a:bodyPr>
          <a:lstStyle/>
          <a:p>
            <a:r>
              <a:rPr lang="en-US" sz="1600" dirty="0"/>
              <a:t>Model merged from 72 depth maps</a:t>
            </a:r>
          </a:p>
        </p:txBody>
      </p:sp>
      <p:sp>
        <p:nvSpPr>
          <p:cNvPr id="9" name="TextBox 8"/>
          <p:cNvSpPr txBox="1"/>
          <p:nvPr/>
        </p:nvSpPr>
        <p:spPr>
          <a:xfrm>
            <a:off x="5867400" y="5410201"/>
            <a:ext cx="4815742" cy="584775"/>
          </a:xfrm>
          <a:prstGeom prst="rect">
            <a:avLst/>
          </a:prstGeom>
          <a:noFill/>
        </p:spPr>
        <p:txBody>
          <a:bodyPr wrap="none" rtlCol="0">
            <a:spAutoFit/>
          </a:bodyPr>
          <a:lstStyle/>
          <a:p>
            <a:pPr algn="ctr"/>
            <a:r>
              <a:rPr lang="en-US" sz="1600" dirty="0"/>
              <a:t>Model from 56 depth maps with laser scan overlaid</a:t>
            </a:r>
          </a:p>
          <a:p>
            <a:pPr algn="ctr"/>
            <a:r>
              <a:rPr lang="en-US" sz="1600" dirty="0"/>
              <a:t>(</a:t>
            </a:r>
            <a:r>
              <a:rPr lang="en-US" sz="1600" dirty="0">
                <a:latin typeface="Arial" pitchFamily="34" charset="0"/>
              </a:rPr>
              <a:t>90% of points within </a:t>
            </a:r>
            <a:r>
              <a:rPr lang="en-US" sz="1600" i="1" dirty="0">
                <a:latin typeface="Arial" pitchFamily="34" charset="0"/>
              </a:rPr>
              <a:t>0.25%</a:t>
            </a:r>
            <a:r>
              <a:rPr lang="en-US" sz="1600" dirty="0">
                <a:latin typeface="Arial" pitchFamily="34" charset="0"/>
              </a:rPr>
              <a:t> of ground truth)</a:t>
            </a:r>
            <a:r>
              <a:rPr lang="en-US" sz="1600" dirty="0"/>
              <a:t> </a:t>
            </a:r>
          </a:p>
        </p:txBody>
      </p:sp>
    </p:spTree>
    <p:extLst>
      <p:ext uri="{BB962C8B-B14F-4D97-AF65-F5344CB8AC3E}">
        <p14:creationId xmlns:p14="http://schemas.microsoft.com/office/powerpoint/2010/main" val="39663814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Towards Internet-scale multi-view stereo</a:t>
            </a:r>
          </a:p>
        </p:txBody>
      </p:sp>
      <p:sp>
        <p:nvSpPr>
          <p:cNvPr id="4" name="Rectangle 7"/>
          <p:cNvSpPr>
            <a:spLocks noChangeArrowheads="1"/>
          </p:cNvSpPr>
          <p:nvPr/>
        </p:nvSpPr>
        <p:spPr bwMode="auto">
          <a:xfrm>
            <a:off x="76200" y="6412468"/>
            <a:ext cx="12115800" cy="369332"/>
          </a:xfrm>
          <a:prstGeom prst="rect">
            <a:avLst/>
          </a:prstGeom>
          <a:noFill/>
          <a:ln w="9525">
            <a:noFill/>
            <a:miter lim="800000"/>
            <a:headEnd/>
            <a:tailEnd/>
          </a:ln>
        </p:spPr>
        <p:txBody>
          <a:bodyPr wrap="square" anchor="ctr">
            <a:spAutoFit/>
          </a:bodyPr>
          <a:lstStyle/>
          <a:p>
            <a:pPr algn="ctr"/>
            <a:r>
              <a:rPr lang="en-US" sz="1800" dirty="0"/>
              <a:t> Y. Furukawa, B. Curless, S. Seitz and R. </a:t>
            </a:r>
            <a:r>
              <a:rPr lang="en-US" sz="1800" dirty="0" err="1"/>
              <a:t>Szeliski</a:t>
            </a:r>
            <a:r>
              <a:rPr lang="en-US" sz="1800" dirty="0"/>
              <a:t>, </a:t>
            </a:r>
            <a:r>
              <a:rPr lang="en-US" sz="1800" dirty="0">
                <a:hlinkClick r:id="rId3"/>
              </a:rPr>
              <a:t>Towards Internet-scale Multi-view Stereo</a:t>
            </a:r>
            <a:r>
              <a:rPr lang="en-US" sz="1800" dirty="0"/>
              <a:t>, CVPR 2010 </a:t>
            </a:r>
          </a:p>
        </p:txBody>
      </p:sp>
      <p:pic>
        <p:nvPicPr>
          <p:cNvPr id="6" name="Picture 5" descr="Screen Shot 2018-03-27 at 10.11.50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8800" y="1106197"/>
            <a:ext cx="8610600" cy="4941267"/>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Towards Internet-scale multi-view stereo</a:t>
            </a:r>
          </a:p>
        </p:txBody>
      </p:sp>
      <p:sp>
        <p:nvSpPr>
          <p:cNvPr id="3" name="Content Placeholder 2"/>
          <p:cNvSpPr>
            <a:spLocks noGrp="1"/>
          </p:cNvSpPr>
          <p:nvPr>
            <p:ph idx="1"/>
          </p:nvPr>
        </p:nvSpPr>
        <p:spPr>
          <a:xfrm>
            <a:off x="2209800" y="5791200"/>
            <a:ext cx="7772400" cy="685800"/>
          </a:xfrm>
        </p:spPr>
        <p:txBody>
          <a:bodyPr/>
          <a:lstStyle/>
          <a:p>
            <a:pPr algn="ctr"/>
            <a:r>
              <a:rPr lang="en-US" dirty="0">
                <a:hlinkClick r:id="rId3"/>
              </a:rPr>
              <a:t>YouTube video</a:t>
            </a:r>
            <a:r>
              <a:rPr lang="en-US" dirty="0"/>
              <a:t>, </a:t>
            </a:r>
            <a:r>
              <a:rPr lang="en-US" dirty="0">
                <a:hlinkClick r:id="rId4"/>
              </a:rPr>
              <a:t>CMVS software</a:t>
            </a:r>
            <a:endParaRPr lang="en-US" dirty="0"/>
          </a:p>
        </p:txBody>
      </p:sp>
      <p:pic>
        <p:nvPicPr>
          <p:cNvPr id="108546" name="Picture 2"/>
          <p:cNvPicPr>
            <a:picLocks noChangeAspect="1" noChangeArrowheads="1"/>
          </p:cNvPicPr>
          <p:nvPr/>
        </p:nvPicPr>
        <p:blipFill>
          <a:blip r:embed="rId5" cstate="print"/>
          <a:srcRect/>
          <a:stretch>
            <a:fillRect/>
          </a:stretch>
        </p:blipFill>
        <p:spPr bwMode="auto">
          <a:xfrm>
            <a:off x="995083" y="914400"/>
            <a:ext cx="10282517" cy="4724400"/>
          </a:xfrm>
          <a:prstGeom prst="rect">
            <a:avLst/>
          </a:prstGeom>
          <a:noFill/>
          <a:ln w="9525">
            <a:noFill/>
            <a:miter lim="800000"/>
            <a:headEnd/>
            <a:tailEnd/>
          </a:ln>
        </p:spPr>
      </p:pic>
      <p:sp>
        <p:nvSpPr>
          <p:cNvPr id="6" name="Rectangle 7">
            <a:extLst>
              <a:ext uri="{FF2B5EF4-FFF2-40B4-BE49-F238E27FC236}">
                <a16:creationId xmlns:a16="http://schemas.microsoft.com/office/drawing/2014/main" id="{42AAF9FA-B53F-2144-8265-B8170CCF55C9}"/>
              </a:ext>
            </a:extLst>
          </p:cNvPr>
          <p:cNvSpPr>
            <a:spLocks noChangeArrowheads="1"/>
          </p:cNvSpPr>
          <p:nvPr/>
        </p:nvSpPr>
        <p:spPr bwMode="auto">
          <a:xfrm>
            <a:off x="76200" y="6412468"/>
            <a:ext cx="12115800" cy="369332"/>
          </a:xfrm>
          <a:prstGeom prst="rect">
            <a:avLst/>
          </a:prstGeom>
          <a:noFill/>
          <a:ln w="9525">
            <a:noFill/>
            <a:miter lim="800000"/>
            <a:headEnd/>
            <a:tailEnd/>
          </a:ln>
        </p:spPr>
        <p:txBody>
          <a:bodyPr wrap="square" anchor="ctr">
            <a:spAutoFit/>
          </a:bodyPr>
          <a:lstStyle/>
          <a:p>
            <a:pPr algn="ctr"/>
            <a:r>
              <a:rPr lang="en-US" sz="1800" dirty="0"/>
              <a:t> Y. Furukawa, B. Curless, S. Seitz and R. </a:t>
            </a:r>
            <a:r>
              <a:rPr lang="en-US" sz="1800" dirty="0" err="1"/>
              <a:t>Szeliski</a:t>
            </a:r>
            <a:r>
              <a:rPr lang="en-US" sz="1800" dirty="0"/>
              <a:t>, </a:t>
            </a:r>
            <a:r>
              <a:rPr lang="en-US" sz="1800" dirty="0">
                <a:hlinkClick r:id="rId6"/>
              </a:rPr>
              <a:t>Towards Internet-scale Multi-view Stereo</a:t>
            </a:r>
            <a:r>
              <a:rPr lang="en-US" sz="1800" dirty="0"/>
              <a:t>, CVPR 2010 </a:t>
            </a:r>
          </a:p>
        </p:txBody>
      </p:sp>
    </p:spTree>
    <p:extLst>
      <p:ext uri="{BB962C8B-B14F-4D97-AF65-F5344CB8AC3E}">
        <p14:creationId xmlns:p14="http://schemas.microsoft.com/office/powerpoint/2010/main" val="18274655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The Visual Turing Test for scene reconstruction</a:t>
            </a:r>
          </a:p>
        </p:txBody>
      </p:sp>
      <p:sp>
        <p:nvSpPr>
          <p:cNvPr id="5" name="Content Placeholder 4">
            <a:extLst>
              <a:ext uri="{FF2B5EF4-FFF2-40B4-BE49-F238E27FC236}">
                <a16:creationId xmlns:a16="http://schemas.microsoft.com/office/drawing/2014/main" id="{E92D1569-EA76-1749-863B-FF9D1B316BF9}"/>
              </a:ext>
            </a:extLst>
          </p:cNvPr>
          <p:cNvSpPr>
            <a:spLocks noGrp="1"/>
          </p:cNvSpPr>
          <p:nvPr>
            <p:ph idx="1"/>
          </p:nvPr>
        </p:nvSpPr>
        <p:spPr/>
        <p:txBody>
          <a:bodyPr/>
          <a:lstStyle/>
          <a:p>
            <a:endParaRPr lang="en-US"/>
          </a:p>
        </p:txBody>
      </p:sp>
      <p:sp>
        <p:nvSpPr>
          <p:cNvPr id="4" name="Rectangle 3"/>
          <p:cNvSpPr/>
          <p:nvPr/>
        </p:nvSpPr>
        <p:spPr>
          <a:xfrm>
            <a:off x="1600200" y="6211670"/>
            <a:ext cx="9144000" cy="646331"/>
          </a:xfrm>
          <a:prstGeom prst="rect">
            <a:avLst/>
          </a:prstGeom>
        </p:spPr>
        <p:txBody>
          <a:bodyPr wrap="square">
            <a:spAutoFit/>
          </a:bodyPr>
          <a:lstStyle/>
          <a:p>
            <a:pPr algn="ctr"/>
            <a:r>
              <a:rPr lang="en-US" sz="1800" dirty="0"/>
              <a:t>Q. Shan, R. Adams, B. Curless, Y. Furukawa, and S. Seitz, </a:t>
            </a:r>
            <a:r>
              <a:rPr lang="en-US" sz="1800" dirty="0">
                <a:hlinkClick r:id="rId3"/>
              </a:rPr>
              <a:t>The Visual Turing Test for Scene Reconstruction</a:t>
            </a:r>
            <a:r>
              <a:rPr lang="en-US" sz="1800" dirty="0"/>
              <a:t>, 3DV 2013. </a:t>
            </a:r>
            <a:r>
              <a:rPr lang="en-US" sz="1800" dirty="0">
                <a:hlinkClick r:id="rId4"/>
              </a:rPr>
              <a:t>YouTube video</a:t>
            </a:r>
            <a:endParaRPr lang="en-US" sz="1800" dirty="0"/>
          </a:p>
        </p:txBody>
      </p:sp>
      <p:pic>
        <p:nvPicPr>
          <p:cNvPr id="1126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7001" y="914401"/>
            <a:ext cx="6818895" cy="522106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32455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992EA-B835-0741-B7BA-F521167B4A76}"/>
              </a:ext>
            </a:extLst>
          </p:cNvPr>
          <p:cNvSpPr>
            <a:spLocks noGrp="1"/>
          </p:cNvSpPr>
          <p:nvPr>
            <p:ph type="title"/>
          </p:nvPr>
        </p:nvSpPr>
        <p:spPr/>
        <p:txBody>
          <a:bodyPr/>
          <a:lstStyle/>
          <a:p>
            <a:r>
              <a:rPr lang="en-US" dirty="0"/>
              <a:t>COLMAP MVS</a:t>
            </a:r>
          </a:p>
        </p:txBody>
      </p:sp>
      <p:pic>
        <p:nvPicPr>
          <p:cNvPr id="6" name="Content Placeholder 5">
            <a:extLst>
              <a:ext uri="{FF2B5EF4-FFF2-40B4-BE49-F238E27FC236}">
                <a16:creationId xmlns:a16="http://schemas.microsoft.com/office/drawing/2014/main" id="{B835B834-9ADD-BA4A-8152-2612B9BB984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8600" y="1219200"/>
            <a:ext cx="11851484" cy="4800600"/>
          </a:xfrm>
        </p:spPr>
      </p:pic>
      <p:sp>
        <p:nvSpPr>
          <p:cNvPr id="4" name="Rectangle 3">
            <a:extLst>
              <a:ext uri="{FF2B5EF4-FFF2-40B4-BE49-F238E27FC236}">
                <a16:creationId xmlns:a16="http://schemas.microsoft.com/office/drawing/2014/main" id="{77E1D6E7-7BBF-0B4B-9657-DC0A06DA3553}"/>
              </a:ext>
            </a:extLst>
          </p:cNvPr>
          <p:cNvSpPr/>
          <p:nvPr/>
        </p:nvSpPr>
        <p:spPr>
          <a:xfrm>
            <a:off x="899711" y="6096000"/>
            <a:ext cx="10363200" cy="338554"/>
          </a:xfrm>
          <a:prstGeom prst="rect">
            <a:avLst/>
          </a:prstGeom>
        </p:spPr>
        <p:txBody>
          <a:bodyPr wrap="square">
            <a:spAutoFit/>
          </a:bodyPr>
          <a:lstStyle/>
          <a:p>
            <a:pPr algn="ctr"/>
            <a:r>
              <a:rPr lang="en-US" sz="1600" dirty="0"/>
              <a:t>J. Schonberger et al. </a:t>
            </a:r>
            <a:r>
              <a:rPr lang="en-US" sz="1600" dirty="0">
                <a:hlinkClick r:id="rId4"/>
              </a:rPr>
              <a:t>Pixelwise View Selection for Unstructured Multi-View Stereo</a:t>
            </a:r>
            <a:r>
              <a:rPr lang="en-US" sz="1600" dirty="0"/>
              <a:t>. ECCV 2016</a:t>
            </a:r>
          </a:p>
        </p:txBody>
      </p:sp>
      <p:sp>
        <p:nvSpPr>
          <p:cNvPr id="7" name="Rectangle 6">
            <a:extLst>
              <a:ext uri="{FF2B5EF4-FFF2-40B4-BE49-F238E27FC236}">
                <a16:creationId xmlns:a16="http://schemas.microsoft.com/office/drawing/2014/main" id="{9A367E05-1CF9-BD45-9F16-B1D951E410DC}"/>
              </a:ext>
            </a:extLst>
          </p:cNvPr>
          <p:cNvSpPr/>
          <p:nvPr/>
        </p:nvSpPr>
        <p:spPr>
          <a:xfrm>
            <a:off x="2452882" y="6443246"/>
            <a:ext cx="7256858" cy="338554"/>
          </a:xfrm>
          <a:prstGeom prst="rect">
            <a:avLst/>
          </a:prstGeom>
        </p:spPr>
        <p:txBody>
          <a:bodyPr wrap="square">
            <a:spAutoFit/>
          </a:bodyPr>
          <a:lstStyle/>
          <a:p>
            <a:pPr algn="ctr"/>
            <a:r>
              <a:rPr lang="en-US" sz="1600" dirty="0">
                <a:hlinkClick r:id="rId5"/>
              </a:rPr>
              <a:t>Results video</a:t>
            </a:r>
            <a:endParaRPr lang="en-US" sz="1600" dirty="0"/>
          </a:p>
        </p:txBody>
      </p:sp>
    </p:spTree>
    <p:extLst>
      <p:ext uri="{BB962C8B-B14F-4D97-AF65-F5344CB8AC3E}">
        <p14:creationId xmlns:p14="http://schemas.microsoft.com/office/powerpoint/2010/main" val="38343834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14F1DE-2546-C749-9318-F32C1517C807}"/>
              </a:ext>
            </a:extLst>
          </p:cNvPr>
          <p:cNvSpPr>
            <a:spLocks noGrp="1"/>
          </p:cNvSpPr>
          <p:nvPr>
            <p:ph type="title"/>
          </p:nvPr>
        </p:nvSpPr>
        <p:spPr/>
        <p:txBody>
          <a:bodyPr/>
          <a:lstStyle/>
          <a:p>
            <a:r>
              <a:rPr lang="en-US" dirty="0"/>
              <a:t>Outline</a:t>
            </a:r>
          </a:p>
        </p:txBody>
      </p:sp>
      <p:sp>
        <p:nvSpPr>
          <p:cNvPr id="4" name="Content Placeholder 3">
            <a:extLst>
              <a:ext uri="{FF2B5EF4-FFF2-40B4-BE49-F238E27FC236}">
                <a16:creationId xmlns:a16="http://schemas.microsoft.com/office/drawing/2014/main" id="{94A618DC-7B97-4349-8C60-B66D13444376}"/>
              </a:ext>
            </a:extLst>
          </p:cNvPr>
          <p:cNvSpPr>
            <a:spLocks noGrp="1"/>
          </p:cNvSpPr>
          <p:nvPr>
            <p:ph idx="1"/>
          </p:nvPr>
        </p:nvSpPr>
        <p:spPr/>
        <p:txBody>
          <a:bodyPr/>
          <a:lstStyle/>
          <a:p>
            <a:pPr>
              <a:buFont typeface="Arial" panose="020B0604020202020204" pitchFamily="34" charset="0"/>
              <a:buChar char="•"/>
            </a:pPr>
            <a:r>
              <a:rPr lang="en-US" sz="2800" dirty="0">
                <a:solidFill>
                  <a:schemeClr val="bg1">
                    <a:lumMod val="50000"/>
                  </a:schemeClr>
                </a:solidFill>
              </a:rPr>
              <a:t>Applications and motivation</a:t>
            </a:r>
          </a:p>
          <a:p>
            <a:pPr>
              <a:buFont typeface="Arial" panose="020B0604020202020204" pitchFamily="34" charset="0"/>
              <a:buChar char="•"/>
            </a:pPr>
            <a:r>
              <a:rPr lang="en-US" sz="2800" dirty="0">
                <a:solidFill>
                  <a:schemeClr val="bg1">
                    <a:lumMod val="50000"/>
                  </a:schemeClr>
                </a:solidFill>
              </a:rPr>
              <a:t>Plane sweep stereo</a:t>
            </a:r>
          </a:p>
          <a:p>
            <a:pPr>
              <a:buFont typeface="Arial" panose="020B0604020202020204" pitchFamily="34" charset="0"/>
              <a:buChar char="•"/>
            </a:pPr>
            <a:r>
              <a:rPr lang="en-US" sz="2800" dirty="0">
                <a:solidFill>
                  <a:schemeClr val="bg1">
                    <a:lumMod val="50000"/>
                  </a:schemeClr>
                </a:solidFill>
              </a:rPr>
              <a:t>Patch-based multi-view stereo (PMVS)</a:t>
            </a:r>
          </a:p>
          <a:p>
            <a:pPr>
              <a:buFont typeface="Arial" panose="020B0604020202020204" pitchFamily="34" charset="0"/>
              <a:buChar char="•"/>
            </a:pPr>
            <a:r>
              <a:rPr lang="en-US" sz="2800" dirty="0">
                <a:solidFill>
                  <a:schemeClr val="bg1">
                    <a:lumMod val="50000"/>
                  </a:schemeClr>
                </a:solidFill>
              </a:rPr>
              <a:t>Stereo from Internet photo collections</a:t>
            </a:r>
          </a:p>
          <a:p>
            <a:pPr>
              <a:buFont typeface="Arial" panose="020B0604020202020204" pitchFamily="34" charset="0"/>
              <a:buChar char="•"/>
            </a:pPr>
            <a:r>
              <a:rPr lang="en-US" sz="2800" dirty="0"/>
              <a:t>Recent trends</a:t>
            </a:r>
          </a:p>
        </p:txBody>
      </p:sp>
    </p:spTree>
    <p:extLst>
      <p:ext uri="{BB962C8B-B14F-4D97-AF65-F5344CB8AC3E}">
        <p14:creationId xmlns:p14="http://schemas.microsoft.com/office/powerpoint/2010/main" val="4279107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Ongoing research directions</a:t>
            </a:r>
          </a:p>
        </p:txBody>
      </p:sp>
      <p:sp>
        <p:nvSpPr>
          <p:cNvPr id="4" name="TextBox 3"/>
          <p:cNvSpPr txBox="1"/>
          <p:nvPr/>
        </p:nvSpPr>
        <p:spPr>
          <a:xfrm>
            <a:off x="2370268" y="2952690"/>
            <a:ext cx="3649532" cy="400110"/>
          </a:xfrm>
          <a:prstGeom prst="rect">
            <a:avLst/>
          </a:prstGeom>
          <a:noFill/>
        </p:spPr>
        <p:txBody>
          <a:bodyPr wrap="none" rtlCol="0">
            <a:spAutoFit/>
          </a:bodyPr>
          <a:lstStyle/>
          <a:p>
            <a:r>
              <a:rPr lang="en-US" sz="2000" dirty="0">
                <a:hlinkClick r:id="rId2"/>
              </a:rPr>
              <a:t>Challenging lighting conditions</a:t>
            </a:r>
            <a:endParaRPr lang="en-US" sz="2000" dirty="0"/>
          </a:p>
        </p:txBody>
      </p:sp>
      <p:sp>
        <p:nvSpPr>
          <p:cNvPr id="5" name="TextBox 4"/>
          <p:cNvSpPr txBox="1"/>
          <p:nvPr/>
        </p:nvSpPr>
        <p:spPr>
          <a:xfrm>
            <a:off x="3157614" y="6305490"/>
            <a:ext cx="2023987" cy="400110"/>
          </a:xfrm>
          <a:prstGeom prst="rect">
            <a:avLst/>
          </a:prstGeom>
          <a:noFill/>
        </p:spPr>
        <p:txBody>
          <a:bodyPr wrap="none" rtlCol="0">
            <a:spAutoFit/>
          </a:bodyPr>
          <a:lstStyle/>
          <a:p>
            <a:r>
              <a:rPr lang="en-US" sz="2000" dirty="0">
                <a:hlinkClick r:id="rId3"/>
              </a:rPr>
              <a:t>Indoor modeling</a:t>
            </a:r>
            <a:endParaRPr lang="en-US" sz="2000" dirty="0"/>
          </a:p>
        </p:txBody>
      </p:sp>
      <p:sp>
        <p:nvSpPr>
          <p:cNvPr id="6" name="TextBox 5"/>
          <p:cNvSpPr txBox="1"/>
          <p:nvPr/>
        </p:nvSpPr>
        <p:spPr>
          <a:xfrm>
            <a:off x="7786298" y="2895600"/>
            <a:ext cx="1738702" cy="400110"/>
          </a:xfrm>
          <a:prstGeom prst="rect">
            <a:avLst/>
          </a:prstGeom>
          <a:noFill/>
        </p:spPr>
        <p:txBody>
          <a:bodyPr wrap="none" rtlCol="0">
            <a:spAutoFit/>
          </a:bodyPr>
          <a:lstStyle/>
          <a:p>
            <a:r>
              <a:rPr lang="en-US" sz="2000" dirty="0">
                <a:hlinkClick r:id="rId4"/>
              </a:rPr>
              <a:t>Ground/aerial</a:t>
            </a:r>
            <a:endParaRPr lang="en-US" sz="2000" dirty="0"/>
          </a:p>
        </p:txBody>
      </p:sp>
      <p:sp>
        <p:nvSpPr>
          <p:cNvPr id="7" name="TextBox 6"/>
          <p:cNvSpPr txBox="1"/>
          <p:nvPr/>
        </p:nvSpPr>
        <p:spPr>
          <a:xfrm>
            <a:off x="7315200" y="6305490"/>
            <a:ext cx="2864436" cy="400110"/>
          </a:xfrm>
          <a:prstGeom prst="rect">
            <a:avLst/>
          </a:prstGeom>
          <a:noFill/>
        </p:spPr>
        <p:txBody>
          <a:bodyPr wrap="none" rtlCol="0">
            <a:spAutoFit/>
          </a:bodyPr>
          <a:lstStyle/>
          <a:p>
            <a:r>
              <a:rPr lang="en-US" sz="2000" dirty="0">
                <a:hlinkClick r:id="rId5"/>
              </a:rPr>
              <a:t>Dynamic reconstruction</a:t>
            </a:r>
            <a:endParaRPr lang="en-US" sz="2000" dirty="0"/>
          </a:p>
        </p:txBody>
      </p:sp>
      <p:pic>
        <p:nvPicPr>
          <p:cNvPr id="8" name="Picture 7" descr="Screen Shot 2018-03-27 at 10.18.24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98408" y="1066800"/>
            <a:ext cx="5249731" cy="1828800"/>
          </a:xfrm>
          <a:prstGeom prst="rect">
            <a:avLst/>
          </a:prstGeom>
        </p:spPr>
      </p:pic>
      <p:pic>
        <p:nvPicPr>
          <p:cNvPr id="9" name="Picture 8" descr="Screen Shot 2018-03-27 at 10.18.47 AM.png"/>
          <p:cNvPicPr>
            <a:picLocks noChangeAspect="1"/>
          </p:cNvPicPr>
          <p:nvPr/>
        </p:nvPicPr>
        <p:blipFill rotWithShape="1">
          <a:blip r:embed="rId7">
            <a:extLst>
              <a:ext uri="{28A0092B-C50C-407E-A947-70E740481C1C}">
                <a14:useLocalDpi xmlns:a14="http://schemas.microsoft.com/office/drawing/2010/main" val="0"/>
              </a:ext>
            </a:extLst>
          </a:blip>
          <a:srcRect t="849" b="-849"/>
          <a:stretch/>
        </p:blipFill>
        <p:spPr>
          <a:xfrm>
            <a:off x="2362201" y="3810000"/>
            <a:ext cx="3733800" cy="2554258"/>
          </a:xfrm>
          <a:prstGeom prst="rect">
            <a:avLst/>
          </a:prstGeom>
        </p:spPr>
      </p:pic>
      <p:pic>
        <p:nvPicPr>
          <p:cNvPr id="10" name="Picture 9" descr="Screen Shot 2018-03-27 at 10.26.34 A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81850" y="1066800"/>
            <a:ext cx="2952750" cy="1752600"/>
          </a:xfrm>
          <a:prstGeom prst="rect">
            <a:avLst/>
          </a:prstGeom>
        </p:spPr>
      </p:pic>
      <p:pic>
        <p:nvPicPr>
          <p:cNvPr id="11" name="Picture 10" descr="Screen Shot 2018-03-27 at 10.28.10 A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39000" y="3352801"/>
            <a:ext cx="2895600" cy="1516743"/>
          </a:xfrm>
          <a:prstGeom prst="rect">
            <a:avLst/>
          </a:prstGeom>
        </p:spPr>
      </p:pic>
      <p:pic>
        <p:nvPicPr>
          <p:cNvPr id="12" name="Picture 11" descr="Screen Shot 2018-03-27 at 10.28.15 AM.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23112" y="4876800"/>
            <a:ext cx="2887689" cy="1447800"/>
          </a:xfrm>
          <a:prstGeom prst="rect">
            <a:avLst/>
          </a:prstGeom>
        </p:spPr>
      </p:pic>
    </p:spTree>
    <p:extLst>
      <p:ext uri="{BB962C8B-B14F-4D97-AF65-F5344CB8AC3E}">
        <p14:creationId xmlns:p14="http://schemas.microsoft.com/office/powerpoint/2010/main" val="4132544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 name="sculpture.mov"/>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1" y="1219201"/>
            <a:ext cx="9144001" cy="5026527"/>
          </a:xfrm>
          <a:prstGeom prst="rect">
            <a:avLst/>
          </a:prstGeom>
          <a:ln w="12700">
            <a:miter lim="400000"/>
          </a:ln>
        </p:spPr>
      </p:pic>
      <p:sp>
        <p:nvSpPr>
          <p:cNvPr id="3" name="TextBox 2">
            <a:extLst>
              <a:ext uri="{FF2B5EF4-FFF2-40B4-BE49-F238E27FC236}">
                <a16:creationId xmlns:a16="http://schemas.microsoft.com/office/drawing/2014/main" id="{C9333D3E-51D4-3D46-B417-F390CA3ECC75}"/>
              </a:ext>
            </a:extLst>
          </p:cNvPr>
          <p:cNvSpPr txBox="1"/>
          <p:nvPr/>
        </p:nvSpPr>
        <p:spPr>
          <a:xfrm>
            <a:off x="8949260" y="6550224"/>
            <a:ext cx="1718740" cy="307777"/>
          </a:xfrm>
          <a:prstGeom prst="rect">
            <a:avLst/>
          </a:prstGeom>
          <a:noFill/>
        </p:spPr>
        <p:txBody>
          <a:bodyPr wrap="none" rtlCol="0">
            <a:spAutoFit/>
          </a:bodyPr>
          <a:lstStyle/>
          <a:p>
            <a:r>
              <a:rPr lang="en-US" sz="1400" dirty="0"/>
              <a:t>Source: N. Snavely</a:t>
            </a:r>
          </a:p>
        </p:txBody>
      </p:sp>
      <p:sp>
        <p:nvSpPr>
          <p:cNvPr id="2" name="Title 1">
            <a:extLst>
              <a:ext uri="{FF2B5EF4-FFF2-40B4-BE49-F238E27FC236}">
                <a16:creationId xmlns:a16="http://schemas.microsoft.com/office/drawing/2014/main" id="{AB6821D7-42C0-6949-925C-C36A436BF5F7}"/>
              </a:ext>
            </a:extLst>
          </p:cNvPr>
          <p:cNvSpPr>
            <a:spLocks noGrp="1"/>
          </p:cNvSpPr>
          <p:nvPr>
            <p:ph type="title"/>
          </p:nvPr>
        </p:nvSpPr>
        <p:spPr/>
        <p:txBody>
          <a:bodyPr/>
          <a:lstStyle/>
          <a:p>
            <a:r>
              <a:rPr lang="en-US" dirty="0"/>
              <a:t>Applications</a:t>
            </a:r>
          </a:p>
        </p:txBody>
      </p:sp>
    </p:spTree>
    <p:extLst>
      <p:ext uri="{BB962C8B-B14F-4D97-AF65-F5344CB8AC3E}">
        <p14:creationId xmlns:p14="http://schemas.microsoft.com/office/powerpoint/2010/main" val="515069414"/>
      </p:ext>
    </p:extLst>
  </p:cSld>
  <p:clrMapOvr>
    <a:masterClrMapping/>
  </p:clrMapOvr>
  <mc:AlternateContent xmlns:mc="http://schemas.openxmlformats.org/markup-compatibility/2006" xmlns:p14="http://schemas.microsoft.com/office/powerpoint/2010/main">
    <mc:Choice Requires="p14">
      <p:transition p14:dur="0" advTm="101360"/>
    </mc:Choice>
    <mc:Fallback xmlns="">
      <p:transition advTm="101360"/>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83" fill="hold"/>
                                        <p:tgtEl>
                                          <p:spTgt spid="27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79"/>
                </p:tgtEl>
              </p:cMediaNode>
            </p:vide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DFDDA-14E3-F949-8882-1C7885919A8E}"/>
              </a:ext>
            </a:extLst>
          </p:cNvPr>
          <p:cNvSpPr>
            <a:spLocks noGrp="1"/>
          </p:cNvSpPr>
          <p:nvPr>
            <p:ph type="title"/>
          </p:nvPr>
        </p:nvSpPr>
        <p:spPr/>
        <p:txBody>
          <a:bodyPr/>
          <a:lstStyle/>
          <a:p>
            <a:r>
              <a:rPr lang="en-US" dirty="0"/>
              <a:t>Deep learning for MVS</a:t>
            </a:r>
          </a:p>
        </p:txBody>
      </p:sp>
      <p:pic>
        <p:nvPicPr>
          <p:cNvPr id="6" name="Content Placeholder 5">
            <a:extLst>
              <a:ext uri="{FF2B5EF4-FFF2-40B4-BE49-F238E27FC236}">
                <a16:creationId xmlns:a16="http://schemas.microsoft.com/office/drawing/2014/main" id="{CBE2E56B-ED79-2A46-A638-FBDD0EA2B0A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14400" y="1365584"/>
            <a:ext cx="10363200" cy="4355431"/>
          </a:xfrm>
        </p:spPr>
      </p:pic>
      <p:sp>
        <p:nvSpPr>
          <p:cNvPr id="4" name="Rectangle 3">
            <a:extLst>
              <a:ext uri="{FF2B5EF4-FFF2-40B4-BE49-F238E27FC236}">
                <a16:creationId xmlns:a16="http://schemas.microsoft.com/office/drawing/2014/main" id="{1B879831-66E6-7444-988B-4854B0AD6322}"/>
              </a:ext>
            </a:extLst>
          </p:cNvPr>
          <p:cNvSpPr/>
          <p:nvPr/>
        </p:nvSpPr>
        <p:spPr>
          <a:xfrm>
            <a:off x="190500" y="6324600"/>
            <a:ext cx="11811000" cy="338554"/>
          </a:xfrm>
          <a:prstGeom prst="rect">
            <a:avLst/>
          </a:prstGeom>
        </p:spPr>
        <p:txBody>
          <a:bodyPr wrap="square">
            <a:spAutoFit/>
          </a:bodyPr>
          <a:lstStyle/>
          <a:p>
            <a:pPr algn="ctr"/>
            <a:r>
              <a:rPr lang="en-US" sz="1600" dirty="0"/>
              <a:t>Y. Yao et al. </a:t>
            </a:r>
            <a:r>
              <a:rPr lang="en-US" sz="1600" dirty="0">
                <a:hlinkClick r:id="rId4"/>
              </a:rPr>
              <a:t>MVSNet: Depth Inference for Unstructured Multi-view Stereo</a:t>
            </a:r>
            <a:r>
              <a:rPr lang="en-US" sz="1600" dirty="0"/>
              <a:t>. ECCV 2018</a:t>
            </a:r>
          </a:p>
        </p:txBody>
      </p:sp>
    </p:spTree>
    <p:extLst>
      <p:ext uri="{BB962C8B-B14F-4D97-AF65-F5344CB8AC3E}">
        <p14:creationId xmlns:p14="http://schemas.microsoft.com/office/powerpoint/2010/main" val="3059331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DFDDA-14E3-F949-8882-1C7885919A8E}"/>
              </a:ext>
            </a:extLst>
          </p:cNvPr>
          <p:cNvSpPr>
            <a:spLocks noGrp="1"/>
          </p:cNvSpPr>
          <p:nvPr>
            <p:ph type="title"/>
          </p:nvPr>
        </p:nvSpPr>
        <p:spPr/>
        <p:txBody>
          <a:bodyPr/>
          <a:lstStyle/>
          <a:p>
            <a:r>
              <a:rPr lang="en-US" dirty="0"/>
              <a:t>Deep learning for MVS</a:t>
            </a:r>
          </a:p>
        </p:txBody>
      </p:sp>
      <p:sp>
        <p:nvSpPr>
          <p:cNvPr id="4" name="Rectangle 3">
            <a:extLst>
              <a:ext uri="{FF2B5EF4-FFF2-40B4-BE49-F238E27FC236}">
                <a16:creationId xmlns:a16="http://schemas.microsoft.com/office/drawing/2014/main" id="{1B879831-66E6-7444-988B-4854B0AD6322}"/>
              </a:ext>
            </a:extLst>
          </p:cNvPr>
          <p:cNvSpPr/>
          <p:nvPr/>
        </p:nvSpPr>
        <p:spPr>
          <a:xfrm>
            <a:off x="190500" y="6324600"/>
            <a:ext cx="11811000" cy="338554"/>
          </a:xfrm>
          <a:prstGeom prst="rect">
            <a:avLst/>
          </a:prstGeom>
        </p:spPr>
        <p:txBody>
          <a:bodyPr wrap="square">
            <a:spAutoFit/>
          </a:bodyPr>
          <a:lstStyle/>
          <a:p>
            <a:pPr algn="ctr"/>
            <a:r>
              <a:rPr lang="en-US" sz="1600" dirty="0"/>
              <a:t>Y. Yao et al. </a:t>
            </a:r>
            <a:r>
              <a:rPr lang="en-US" sz="1600" dirty="0">
                <a:hlinkClick r:id="rId2"/>
              </a:rPr>
              <a:t>MVSNet: Depth Inference for Unstructured Multi-view Stereo</a:t>
            </a:r>
            <a:r>
              <a:rPr lang="en-US" sz="1600" dirty="0"/>
              <a:t>. ECCV 2018</a:t>
            </a:r>
          </a:p>
        </p:txBody>
      </p:sp>
      <p:pic>
        <p:nvPicPr>
          <p:cNvPr id="8" name="Content Placeholder 7">
            <a:extLst>
              <a:ext uri="{FF2B5EF4-FFF2-40B4-BE49-F238E27FC236}">
                <a16:creationId xmlns:a16="http://schemas.microsoft.com/office/drawing/2014/main" id="{FD6CE99F-343C-864B-9268-56B77B9DC40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9200" y="914400"/>
            <a:ext cx="9764015" cy="5410200"/>
          </a:xfrm>
        </p:spPr>
      </p:pic>
    </p:spTree>
    <p:extLst>
      <p:ext uri="{BB962C8B-B14F-4D97-AF65-F5344CB8AC3E}">
        <p14:creationId xmlns:p14="http://schemas.microsoft.com/office/powerpoint/2010/main" val="393811215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402CF-8976-6B42-8822-5FCCEB9B057D}"/>
              </a:ext>
            </a:extLst>
          </p:cNvPr>
          <p:cNvSpPr>
            <a:spLocks noGrp="1"/>
          </p:cNvSpPr>
          <p:nvPr>
            <p:ph type="title"/>
          </p:nvPr>
        </p:nvSpPr>
        <p:spPr/>
        <p:txBody>
          <a:bodyPr/>
          <a:lstStyle/>
          <a:p>
            <a:r>
              <a:rPr lang="en-US" dirty="0"/>
              <a:t>Deep learning for improving SFM</a:t>
            </a:r>
          </a:p>
        </p:txBody>
      </p:sp>
      <p:pic>
        <p:nvPicPr>
          <p:cNvPr id="6" name="Content Placeholder 5">
            <a:extLst>
              <a:ext uri="{FF2B5EF4-FFF2-40B4-BE49-F238E27FC236}">
                <a16:creationId xmlns:a16="http://schemas.microsoft.com/office/drawing/2014/main" id="{4A7B1771-96EA-8C49-89A3-4FCA1F6FEE3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14400" y="984328"/>
            <a:ext cx="10363200" cy="5117943"/>
          </a:xfrm>
        </p:spPr>
      </p:pic>
      <p:sp>
        <p:nvSpPr>
          <p:cNvPr id="4" name="Rectangle 3">
            <a:extLst>
              <a:ext uri="{FF2B5EF4-FFF2-40B4-BE49-F238E27FC236}">
                <a16:creationId xmlns:a16="http://schemas.microsoft.com/office/drawing/2014/main" id="{AC378592-E5CB-AA43-AB28-3B044FB519BA}"/>
              </a:ext>
            </a:extLst>
          </p:cNvPr>
          <p:cNvSpPr/>
          <p:nvPr/>
        </p:nvSpPr>
        <p:spPr>
          <a:xfrm>
            <a:off x="1028700" y="6324600"/>
            <a:ext cx="10134600" cy="338554"/>
          </a:xfrm>
          <a:prstGeom prst="rect">
            <a:avLst/>
          </a:prstGeom>
        </p:spPr>
        <p:txBody>
          <a:bodyPr wrap="square">
            <a:spAutoFit/>
          </a:bodyPr>
          <a:lstStyle/>
          <a:p>
            <a:pPr algn="ctr"/>
            <a:r>
              <a:rPr lang="en-US" sz="1600" dirty="0"/>
              <a:t>P. </a:t>
            </a:r>
            <a:r>
              <a:rPr lang="en-US" sz="1600" dirty="0" err="1"/>
              <a:t>Lindenberger</a:t>
            </a:r>
            <a:r>
              <a:rPr lang="en-US" sz="1600" dirty="0"/>
              <a:t> et al. </a:t>
            </a:r>
            <a:r>
              <a:rPr lang="en-US" sz="1600" dirty="0">
                <a:hlinkClick r:id="rId4"/>
              </a:rPr>
              <a:t>Pixel-Perfect Structure-from-Motion with Featuremetric Refinement</a:t>
            </a:r>
            <a:r>
              <a:rPr lang="en-US" sz="1600" dirty="0"/>
              <a:t>. ICCV 2021</a:t>
            </a:r>
          </a:p>
        </p:txBody>
      </p:sp>
    </p:spTree>
    <p:extLst>
      <p:ext uri="{BB962C8B-B14F-4D97-AF65-F5344CB8AC3E}">
        <p14:creationId xmlns:p14="http://schemas.microsoft.com/office/powerpoint/2010/main" val="28060584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 name="New 3D imagery for Google Earth.mp4"/>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1" y="1143000"/>
            <a:ext cx="9144001" cy="5143500"/>
          </a:xfrm>
          <a:prstGeom prst="rect">
            <a:avLst/>
          </a:prstGeom>
          <a:ln w="12700">
            <a:miter lim="400000"/>
          </a:ln>
        </p:spPr>
      </p:pic>
      <p:sp>
        <p:nvSpPr>
          <p:cNvPr id="2" name="Title 1">
            <a:extLst>
              <a:ext uri="{FF2B5EF4-FFF2-40B4-BE49-F238E27FC236}">
                <a16:creationId xmlns:a16="http://schemas.microsoft.com/office/drawing/2014/main" id="{D9E9EA07-7842-F449-A177-FAF5D615464A}"/>
              </a:ext>
            </a:extLst>
          </p:cNvPr>
          <p:cNvSpPr>
            <a:spLocks noGrp="1"/>
          </p:cNvSpPr>
          <p:nvPr>
            <p:ph type="title"/>
          </p:nvPr>
        </p:nvSpPr>
        <p:spPr/>
        <p:txBody>
          <a:bodyPr/>
          <a:lstStyle/>
          <a:p>
            <a:r>
              <a:rPr lang="en-US" dirty="0"/>
              <a:t>Applications</a:t>
            </a:r>
          </a:p>
        </p:txBody>
      </p:sp>
      <p:sp>
        <p:nvSpPr>
          <p:cNvPr id="4" name="TextBox 3">
            <a:extLst>
              <a:ext uri="{FF2B5EF4-FFF2-40B4-BE49-F238E27FC236}">
                <a16:creationId xmlns:a16="http://schemas.microsoft.com/office/drawing/2014/main" id="{8815D445-8A3D-5B49-8B78-28C90FFF7F75}"/>
              </a:ext>
            </a:extLst>
          </p:cNvPr>
          <p:cNvSpPr txBox="1"/>
          <p:nvPr/>
        </p:nvSpPr>
        <p:spPr>
          <a:xfrm>
            <a:off x="8949260" y="6550224"/>
            <a:ext cx="1718740" cy="307777"/>
          </a:xfrm>
          <a:prstGeom prst="rect">
            <a:avLst/>
          </a:prstGeom>
          <a:noFill/>
        </p:spPr>
        <p:txBody>
          <a:bodyPr wrap="none" rtlCol="0">
            <a:spAutoFit/>
          </a:bodyPr>
          <a:lstStyle/>
          <a:p>
            <a:r>
              <a:rPr lang="en-US" sz="1400" dirty="0"/>
              <a:t>Source: N. Snavely</a:t>
            </a:r>
          </a:p>
        </p:txBody>
      </p:sp>
    </p:spTree>
    <p:extLst>
      <p:ext uri="{BB962C8B-B14F-4D97-AF65-F5344CB8AC3E}">
        <p14:creationId xmlns:p14="http://schemas.microsoft.com/office/powerpoint/2010/main" val="3616919382"/>
      </p:ext>
    </p:extLst>
  </p:cSld>
  <p:clrMapOvr>
    <a:masterClrMapping/>
  </p:clrMapOvr>
  <mc:AlternateContent xmlns:mc="http://schemas.openxmlformats.org/markup-compatibility/2006" xmlns:p14="http://schemas.microsoft.com/office/powerpoint/2010/main">
    <mc:Choice Requires="p14">
      <p:transition p14:dur="0" advTm="101360"/>
    </mc:Choice>
    <mc:Fallback xmlns="">
      <p:transition advTm="101360"/>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809" fill="hold"/>
                                        <p:tgtEl>
                                          <p:spTgt spid="27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fill="hold" display="0">
                  <p:stCondLst>
                    <p:cond delay="indefinite"/>
                  </p:stCondLst>
                </p:cTn>
                <p:tgtEl>
                  <p:spTgt spid="273"/>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 name="matterport.mov"/>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1905000" y="1047044"/>
            <a:ext cx="8382000" cy="5277556"/>
          </a:xfrm>
          <a:prstGeom prst="rect">
            <a:avLst/>
          </a:prstGeom>
          <a:ln w="12700">
            <a:miter lim="400000"/>
          </a:ln>
        </p:spPr>
      </p:pic>
      <p:sp>
        <p:nvSpPr>
          <p:cNvPr id="2" name="Title 1">
            <a:extLst>
              <a:ext uri="{FF2B5EF4-FFF2-40B4-BE49-F238E27FC236}">
                <a16:creationId xmlns:a16="http://schemas.microsoft.com/office/drawing/2014/main" id="{357F130E-E2CA-C940-9FED-EA27111C1FAB}"/>
              </a:ext>
            </a:extLst>
          </p:cNvPr>
          <p:cNvSpPr>
            <a:spLocks noGrp="1"/>
          </p:cNvSpPr>
          <p:nvPr>
            <p:ph type="title"/>
          </p:nvPr>
        </p:nvSpPr>
        <p:spPr/>
        <p:txBody>
          <a:bodyPr/>
          <a:lstStyle/>
          <a:p>
            <a:r>
              <a:rPr lang="en-US" dirty="0"/>
              <a:t>Applications</a:t>
            </a:r>
          </a:p>
        </p:txBody>
      </p:sp>
      <p:sp>
        <p:nvSpPr>
          <p:cNvPr id="4" name="TextBox 3">
            <a:extLst>
              <a:ext uri="{FF2B5EF4-FFF2-40B4-BE49-F238E27FC236}">
                <a16:creationId xmlns:a16="http://schemas.microsoft.com/office/drawing/2014/main" id="{2F0DAAA6-FB4D-384E-8935-F7B3577FE01F}"/>
              </a:ext>
            </a:extLst>
          </p:cNvPr>
          <p:cNvSpPr txBox="1"/>
          <p:nvPr/>
        </p:nvSpPr>
        <p:spPr>
          <a:xfrm>
            <a:off x="8949260" y="6550224"/>
            <a:ext cx="1718740" cy="307777"/>
          </a:xfrm>
          <a:prstGeom prst="rect">
            <a:avLst/>
          </a:prstGeom>
          <a:noFill/>
        </p:spPr>
        <p:txBody>
          <a:bodyPr wrap="none" rtlCol="0">
            <a:spAutoFit/>
          </a:bodyPr>
          <a:lstStyle/>
          <a:p>
            <a:r>
              <a:rPr lang="en-US" sz="1400" dirty="0"/>
              <a:t>Source: N. Snavely</a:t>
            </a:r>
          </a:p>
        </p:txBody>
      </p:sp>
    </p:spTree>
    <p:extLst>
      <p:ext uri="{BB962C8B-B14F-4D97-AF65-F5344CB8AC3E}">
        <p14:creationId xmlns:p14="http://schemas.microsoft.com/office/powerpoint/2010/main" val="2409980007"/>
      </p:ext>
    </p:extLst>
  </p:cSld>
  <p:clrMapOvr>
    <a:masterClrMapping/>
  </p:clrMapOvr>
  <mc:AlternateContent xmlns:mc="http://schemas.openxmlformats.org/markup-compatibility/2006" xmlns:p14="http://schemas.microsoft.com/office/powerpoint/2010/main">
    <mc:Choice Requires="p14">
      <p:transition p14:dur="0" advTm="101360"/>
    </mc:Choice>
    <mc:Fallback xmlns="">
      <p:transition advTm="101360"/>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183" fill="hold"/>
                                        <p:tgtEl>
                                          <p:spTgt spid="27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77"/>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4294967295"/>
          </p:nvPr>
        </p:nvSpPr>
        <p:spPr>
          <a:xfrm>
            <a:off x="919397" y="1279004"/>
            <a:ext cx="3898467" cy="4299991"/>
          </a:xfrm>
        </p:spPr>
        <p:txBody>
          <a:bodyPr/>
          <a:lstStyle/>
          <a:p>
            <a:pPr>
              <a:buFont typeface="Arial" panose="020B0604020202020204" pitchFamily="34" charset="0"/>
              <a:buChar char="•"/>
            </a:pPr>
            <a:r>
              <a:rPr lang="en-US" dirty="0"/>
              <a:t>Enable inspection in hard to reach areas with drone photos and 3D reconstruction</a:t>
            </a:r>
          </a:p>
          <a:p>
            <a:pPr>
              <a:buFont typeface="Arial" panose="020B0604020202020204" pitchFamily="34" charset="0"/>
              <a:buChar char="•"/>
            </a:pPr>
            <a:r>
              <a:rPr lang="en-US" sz="2400" dirty="0"/>
              <a:t>Create 3D model from images</a:t>
            </a:r>
          </a:p>
          <a:p>
            <a:pPr>
              <a:buFont typeface="Arial" panose="020B0604020202020204" pitchFamily="34" charset="0"/>
              <a:buChar char="•"/>
            </a:pPr>
            <a:r>
              <a:rPr lang="en-US" sz="2400" dirty="0"/>
              <a:t>Provide tools to inspect on images and map interactions to 3D</a:t>
            </a:r>
          </a:p>
          <a:p>
            <a:pPr>
              <a:buFont typeface="Arial" panose="020B0604020202020204" pitchFamily="34" charset="0"/>
              <a:buChar char="•"/>
            </a:pPr>
            <a:endParaRPr lang="en-US" dirty="0"/>
          </a:p>
        </p:txBody>
      </p:sp>
      <p:pic>
        <p:nvPicPr>
          <p:cNvPr id="4" name="Picture 3"/>
          <p:cNvPicPr>
            <a:picLocks noChangeAspect="1"/>
          </p:cNvPicPr>
          <p:nvPr/>
        </p:nvPicPr>
        <p:blipFill rotWithShape="1">
          <a:blip r:embed="rId2"/>
          <a:srcRect t="1688"/>
          <a:stretch/>
        </p:blipFill>
        <p:spPr>
          <a:xfrm>
            <a:off x="5652898" y="995716"/>
            <a:ext cx="5624702" cy="5862283"/>
          </a:xfrm>
          <a:prstGeom prst="rect">
            <a:avLst/>
          </a:prstGeom>
        </p:spPr>
      </p:pic>
      <p:sp>
        <p:nvSpPr>
          <p:cNvPr id="5" name="Title 4">
            <a:extLst>
              <a:ext uri="{FF2B5EF4-FFF2-40B4-BE49-F238E27FC236}">
                <a16:creationId xmlns:a16="http://schemas.microsoft.com/office/drawing/2014/main" id="{F6E5F2F1-B082-E944-BC92-37A8B695CA8F}"/>
              </a:ext>
            </a:extLst>
          </p:cNvPr>
          <p:cNvSpPr>
            <a:spLocks noGrp="1"/>
          </p:cNvSpPr>
          <p:nvPr>
            <p:ph type="title"/>
          </p:nvPr>
        </p:nvSpPr>
        <p:spPr/>
        <p:txBody>
          <a:bodyPr/>
          <a:lstStyle/>
          <a:p>
            <a:r>
              <a:rPr lang="en-US" dirty="0"/>
              <a:t>Applications</a:t>
            </a:r>
          </a:p>
        </p:txBody>
      </p:sp>
      <p:sp>
        <p:nvSpPr>
          <p:cNvPr id="7" name="TextBox 6">
            <a:extLst>
              <a:ext uri="{FF2B5EF4-FFF2-40B4-BE49-F238E27FC236}">
                <a16:creationId xmlns:a16="http://schemas.microsoft.com/office/drawing/2014/main" id="{C14F2FE6-FE4B-9F4C-8748-3CB442251C35}"/>
              </a:ext>
            </a:extLst>
          </p:cNvPr>
          <p:cNvSpPr txBox="1"/>
          <p:nvPr/>
        </p:nvSpPr>
        <p:spPr>
          <a:xfrm>
            <a:off x="247566" y="6248400"/>
            <a:ext cx="1598515" cy="307777"/>
          </a:xfrm>
          <a:prstGeom prst="rect">
            <a:avLst/>
          </a:prstGeom>
          <a:noFill/>
        </p:spPr>
        <p:txBody>
          <a:bodyPr wrap="none" rtlCol="0">
            <a:spAutoFit/>
          </a:bodyPr>
          <a:lstStyle/>
          <a:p>
            <a:r>
              <a:rPr lang="en-US" sz="1400" dirty="0"/>
              <a:t>Source: D. </a:t>
            </a:r>
            <a:r>
              <a:rPr lang="en-US" sz="1400" dirty="0" err="1"/>
              <a:t>Hoiem</a:t>
            </a:r>
            <a:endParaRPr lang="en-US" sz="1400" dirty="0"/>
          </a:p>
        </p:txBody>
      </p:sp>
    </p:spTree>
    <p:extLst>
      <p:ext uri="{BB962C8B-B14F-4D97-AF65-F5344CB8AC3E}">
        <p14:creationId xmlns:p14="http://schemas.microsoft.com/office/powerpoint/2010/main" val="1855286515"/>
      </p:ext>
    </p:extLst>
  </p:cSld>
  <p:clrMapOvr>
    <a:masterClrMapping/>
  </p:clrMapOvr>
  <mc:AlternateContent xmlns:mc="http://schemas.openxmlformats.org/markup-compatibility/2006" xmlns:p14="http://schemas.microsoft.com/office/powerpoint/2010/main">
    <mc:Choice Requires="p14">
      <p:transition spd="slow" p14:dur="2000" advTm="56727"/>
    </mc:Choice>
    <mc:Fallback xmlns="">
      <p:transition spd="slow" advTm="56727"/>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EXPOINTINIT" val=""/>
  <p:tag name="USEAMSFONTS" val="True"/>
  <p:tag name="EMBEDFONTS" val="False"/>
  <p:tag name="USEBOLDAMS" val="False"/>
  <p:tag name="DEFAULTDISPLAYSOURCE" val="\documentclass[12pt]{article}\pagestyle{empty}&#10;\begin{document}&#10;\end{document}&#10;"/>
  <p:tag name="TEX2PS" val="latex $(base).tex; dvips -D $(res) -E -o $(base).ps $(base).dvi"/>
  <p:tag name="EXTERNALEDITCOMMAND" val="notepad %"/>
  <p:tag name="GHOSTSCRIPTCOMMAND" val="gswin32c"/>
  <p:tag name="DEFAULTBITMAP" val="pngmono"/>
  <p:tag name="DEFAULTBLEND" val="False"/>
  <p:tag name="DEFAULTTRANSPARENT" val="False"/>
  <p:tag name="DEFAULTWORKAROUNDTRANSPARENCYBUG" val="False"/>
  <p:tag name="DEFAULTRESOLUTION" val="1200"/>
  <p:tag name="DEFAULTMAGNIFICATION" val="1.5"/>
  <p:tag name="DEFAULTFONTSIZE" val="8"/>
  <p:tag name="DEFAULTWIDTH" val="348"/>
  <p:tag name="DEFAULTHEIGHT" val="272"/>
</p:tagLst>
</file>

<file path=ppt/tags/tag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heme/theme1.xml><?xml version="1.0" encoding="utf-8"?>
<a:theme xmlns:a="http://schemas.openxmlformats.org/drawingml/2006/main" name="mosaic">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mosai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mosaic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saic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saic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saic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saic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saic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saic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D:\seitz\class\490CV\lectures\mosaic.ppt</Template>
  <TotalTime>60208</TotalTime>
  <Words>2110</Words>
  <Application>Microsoft Macintosh PowerPoint</Application>
  <PresentationFormat>Widescreen</PresentationFormat>
  <Paragraphs>286</Paragraphs>
  <Slides>62</Slides>
  <Notes>22</Notes>
  <HiddenSlides>2</HiddenSlides>
  <MMClips>3</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2</vt:i4>
      </vt:variant>
      <vt:variant>
        <vt:lpstr>Slide Titles</vt:lpstr>
      </vt:variant>
      <vt:variant>
        <vt:i4>62</vt:i4>
      </vt:variant>
    </vt:vector>
  </HeadingPairs>
  <TitlesOfParts>
    <vt:vector size="68" baseType="lpstr">
      <vt:lpstr>Arial</vt:lpstr>
      <vt:lpstr>Helvetica Light</vt:lpstr>
      <vt:lpstr>Times New Roman</vt:lpstr>
      <vt:lpstr>mosaic</vt:lpstr>
      <vt:lpstr>Photo Editor Photo</vt:lpstr>
      <vt:lpstr>Image</vt:lpstr>
      <vt:lpstr>Multi-view stereo</vt:lpstr>
      <vt:lpstr>Multi-view stereo</vt:lpstr>
      <vt:lpstr>Multi-view stereo</vt:lpstr>
      <vt:lpstr>Multi-view stereo</vt:lpstr>
      <vt:lpstr>Outline</vt:lpstr>
      <vt:lpstr>Applications</vt:lpstr>
      <vt:lpstr>Applications</vt:lpstr>
      <vt:lpstr>Applications</vt:lpstr>
      <vt:lpstr>Applications</vt:lpstr>
      <vt:lpstr>Multi-view stereo: Basic idea</vt:lpstr>
      <vt:lpstr>Multi-view stereo: Basic idea</vt:lpstr>
      <vt:lpstr>Multi-view stereo: Basic idea</vt:lpstr>
      <vt:lpstr>Multi-view stereo: Basic idea</vt:lpstr>
      <vt:lpstr>Why MVS?</vt:lpstr>
      <vt:lpstr>PowerPoint Presentation</vt:lpstr>
      <vt:lpstr>PowerPoint Presentation</vt:lpstr>
      <vt:lpstr>PowerPoint Presentation</vt:lpstr>
      <vt:lpstr>PowerPoint Presentation</vt:lpstr>
      <vt:lpstr>Why MVS?</vt:lpstr>
      <vt:lpstr>PowerPoint Presentation</vt:lpstr>
      <vt:lpstr>PowerPoint Presentation</vt:lpstr>
      <vt:lpstr>Outline</vt:lpstr>
      <vt:lpstr>Plane sweep stereo</vt:lpstr>
      <vt:lpstr>Plane sweep stereo</vt:lpstr>
      <vt:lpstr>Plane sweep stereo: Key idea</vt:lpstr>
      <vt:lpstr>Plane sweep stereo: Key idea</vt:lpstr>
      <vt:lpstr>Plane sweep stereo: Key idea</vt:lpstr>
      <vt:lpstr>Plane sweep stereo: Key idea</vt:lpstr>
      <vt:lpstr>Plane sweep stereo: Key idea</vt:lpstr>
      <vt:lpstr>Plane sweep stereo: Key idea</vt:lpstr>
      <vt:lpstr>Plane sweep stereo: Key idea</vt:lpstr>
      <vt:lpstr>Does this always work?</vt:lpstr>
      <vt:lpstr>Plane sweep stereo: Fast implementation</vt:lpstr>
      <vt:lpstr>Merging depth maps</vt:lpstr>
      <vt:lpstr>Volumetric fusion, I</vt:lpstr>
      <vt:lpstr>Volumetric fusion, II</vt:lpstr>
      <vt:lpstr>PowerPoint Presentation</vt:lpstr>
      <vt:lpstr>Volumetric fusion</vt:lpstr>
      <vt:lpstr>Volumetric fusion</vt:lpstr>
      <vt:lpstr>Fast depth map fusion using height maps</vt:lpstr>
      <vt:lpstr>Fast depth map fusion using height maps</vt:lpstr>
      <vt:lpstr>Fast depth map fusion using height maps</vt:lpstr>
      <vt:lpstr>Fast depth map fusion using height maps</vt:lpstr>
      <vt:lpstr>Outline</vt:lpstr>
      <vt:lpstr>Patch-based multi-view stereo (PMVS)</vt:lpstr>
      <vt:lpstr>Patch-based multi-view stereo (PMVS)</vt:lpstr>
      <vt:lpstr>Stereo from community photo collections</vt:lpstr>
      <vt:lpstr>Local view selection</vt:lpstr>
      <vt:lpstr>Local view selection</vt:lpstr>
      <vt:lpstr>Local view selection</vt:lpstr>
      <vt:lpstr>Local view selection</vt:lpstr>
      <vt:lpstr>Local view selection</vt:lpstr>
      <vt:lpstr>Local view selection</vt:lpstr>
      <vt:lpstr>Towards Internet-scale multi-view stereo</vt:lpstr>
      <vt:lpstr>Towards Internet-scale multi-view stereo</vt:lpstr>
      <vt:lpstr>The Visual Turing Test for scene reconstruction</vt:lpstr>
      <vt:lpstr>COLMAP MVS</vt:lpstr>
      <vt:lpstr>Outline</vt:lpstr>
      <vt:lpstr>Ongoing research directions</vt:lpstr>
      <vt:lpstr>Deep learning for MVS</vt:lpstr>
      <vt:lpstr>Deep learning for MVS</vt:lpstr>
      <vt:lpstr>Deep learning for improving SFM</vt:lpstr>
    </vt:vector>
  </TitlesOfParts>
  <Company>University of Washington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Computer Vision:  Stereo</dc:title>
  <dc:creator>Steve Seitz</dc:creator>
  <cp:lastModifiedBy>Forsyth, David Alexander</cp:lastModifiedBy>
  <cp:revision>902</cp:revision>
  <cp:lastPrinted>2023-11-01T14:51:32Z</cp:lastPrinted>
  <dcterms:created xsi:type="dcterms:W3CDTF">1998-05-10T17:20:27Z</dcterms:created>
  <dcterms:modified xsi:type="dcterms:W3CDTF">2025-11-19T15:38:20Z</dcterms:modified>
</cp:coreProperties>
</file>