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79"/>
  </p:notesMasterIdLst>
  <p:handoutMasterIdLst>
    <p:handoutMasterId r:id="rId80"/>
  </p:handoutMasterIdLst>
  <p:sldIdLst>
    <p:sldId id="472" r:id="rId2"/>
    <p:sldId id="514" r:id="rId3"/>
    <p:sldId id="1163" r:id="rId4"/>
    <p:sldId id="1162" r:id="rId5"/>
    <p:sldId id="1165" r:id="rId6"/>
    <p:sldId id="681" r:id="rId7"/>
    <p:sldId id="508" r:id="rId8"/>
    <p:sldId id="509" r:id="rId9"/>
    <p:sldId id="1171" r:id="rId10"/>
    <p:sldId id="1173" r:id="rId11"/>
    <p:sldId id="1172" r:id="rId12"/>
    <p:sldId id="1166" r:id="rId13"/>
    <p:sldId id="1167" r:id="rId14"/>
    <p:sldId id="511" r:id="rId15"/>
    <p:sldId id="662" r:id="rId16"/>
    <p:sldId id="1168" r:id="rId17"/>
    <p:sldId id="1169" r:id="rId18"/>
    <p:sldId id="1170" r:id="rId19"/>
    <p:sldId id="1161" r:id="rId20"/>
    <p:sldId id="473" r:id="rId21"/>
    <p:sldId id="529" r:id="rId22"/>
    <p:sldId id="1033" r:id="rId23"/>
    <p:sldId id="476" r:id="rId24"/>
    <p:sldId id="497" r:id="rId25"/>
    <p:sldId id="478" r:id="rId26"/>
    <p:sldId id="479" r:id="rId27"/>
    <p:sldId id="480" r:id="rId28"/>
    <p:sldId id="483" r:id="rId29"/>
    <p:sldId id="477" r:id="rId30"/>
    <p:sldId id="484" r:id="rId31"/>
    <p:sldId id="1154" r:id="rId32"/>
    <p:sldId id="474" r:id="rId33"/>
    <p:sldId id="482" r:id="rId34"/>
    <p:sldId id="1164" r:id="rId35"/>
    <p:sldId id="499" r:id="rId36"/>
    <p:sldId id="1160" r:id="rId37"/>
    <p:sldId id="501" r:id="rId38"/>
    <p:sldId id="502" r:id="rId39"/>
    <p:sldId id="1037" r:id="rId40"/>
    <p:sldId id="1057" r:id="rId41"/>
    <p:sldId id="1060" r:id="rId42"/>
    <p:sldId id="1061" r:id="rId43"/>
    <p:sldId id="1062" r:id="rId44"/>
    <p:sldId id="1063" r:id="rId45"/>
    <p:sldId id="1064" r:id="rId46"/>
    <p:sldId id="504" r:id="rId47"/>
    <p:sldId id="489" r:id="rId48"/>
    <p:sldId id="500" r:id="rId49"/>
    <p:sldId id="506" r:id="rId50"/>
    <p:sldId id="1176" r:id="rId51"/>
    <p:sldId id="1155" r:id="rId52"/>
    <p:sldId id="1065" r:id="rId53"/>
    <p:sldId id="1066" r:id="rId54"/>
    <p:sldId id="510" r:id="rId55"/>
    <p:sldId id="1158" r:id="rId56"/>
    <p:sldId id="517" r:id="rId57"/>
    <p:sldId id="518" r:id="rId58"/>
    <p:sldId id="513" r:id="rId59"/>
    <p:sldId id="1157" r:id="rId60"/>
    <p:sldId id="521" r:id="rId61"/>
    <p:sldId id="522" r:id="rId62"/>
    <p:sldId id="523" r:id="rId63"/>
    <p:sldId id="524" r:id="rId64"/>
    <p:sldId id="525" r:id="rId65"/>
    <p:sldId id="533" r:id="rId66"/>
    <p:sldId id="532" r:id="rId67"/>
    <p:sldId id="526" r:id="rId68"/>
    <p:sldId id="527" r:id="rId69"/>
    <p:sldId id="528" r:id="rId70"/>
    <p:sldId id="1036" r:id="rId71"/>
    <p:sldId id="1149" r:id="rId72"/>
    <p:sldId id="1152" r:id="rId73"/>
    <p:sldId id="1034" r:id="rId74"/>
    <p:sldId id="1153" r:id="rId75"/>
    <p:sldId id="1151" r:id="rId76"/>
    <p:sldId id="1150" r:id="rId77"/>
    <p:sldId id="531" r:id="rId78"/>
  </p:sldIdLst>
  <p:sldSz cx="12192000" cy="6858000"/>
  <p:notesSz cx="7315200" cy="9601200"/>
  <p:custDataLst>
    <p:tags r:id="rId81"/>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057"/>
    <a:srgbClr val="FF91EC"/>
    <a:srgbClr val="CCCCFF"/>
    <a:srgbClr val="DDDDDD"/>
    <a:srgbClr val="009900"/>
    <a:srgbClr val="FF0000"/>
    <a:srgbClr val="FFFF00"/>
    <a:srgbClr val="5F5F5F"/>
    <a:srgbClr val="4D4D4D"/>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71" autoAdjust="0"/>
    <p:restoredTop sz="83333" autoAdjust="0"/>
  </p:normalViewPr>
  <p:slideViewPr>
    <p:cSldViewPr>
      <p:cViewPr varScale="1">
        <p:scale>
          <a:sx n="105" d="100"/>
          <a:sy n="105" d="100"/>
        </p:scale>
        <p:origin x="856"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F2A535E6-DA1F-46E4-A058-2478C9FCD548}" type="slidenum">
              <a:rPr lang="en-US"/>
              <a:pPr>
                <a:defRPr/>
              </a:pPr>
              <a:t>‹#›</a:t>
            </a:fld>
            <a:endParaRPr lang="en-US"/>
          </a:p>
        </p:txBody>
      </p:sp>
    </p:spTree>
    <p:extLst>
      <p:ext uri="{BB962C8B-B14F-4D97-AF65-F5344CB8AC3E}">
        <p14:creationId xmlns:p14="http://schemas.microsoft.com/office/powerpoint/2010/main" val="1356009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5060" name="Rectangle 1028"/>
          <p:cNvSpPr>
            <a:spLocks noGrp="1" noRot="1" noChangeAspect="1" noChangeArrowheads="1" noTextEdit="1"/>
          </p:cNvSpPr>
          <p:nvPr>
            <p:ph type="sldImg" idx="2"/>
          </p:nvPr>
        </p:nvSpPr>
        <p:spPr bwMode="auto">
          <a:xfrm>
            <a:off x="457200" y="717550"/>
            <a:ext cx="6370638"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323FE6F-39FC-4967-9B7E-1EA23AF57862}" type="slidenum">
              <a:rPr lang="en-US"/>
              <a:pPr>
                <a:defRPr/>
              </a:pPr>
              <a:t>‹#›</a:t>
            </a:fld>
            <a:endParaRPr lang="en-US"/>
          </a:p>
        </p:txBody>
      </p:sp>
    </p:spTree>
    <p:extLst>
      <p:ext uri="{BB962C8B-B14F-4D97-AF65-F5344CB8AC3E}">
        <p14:creationId xmlns:p14="http://schemas.microsoft.com/office/powerpoint/2010/main" val="29520326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F493BAD-1F9F-40F0-9272-52FBFAAE0750}" type="slidenum">
              <a:rPr lang="en-US" smtClean="0"/>
              <a:pPr/>
              <a:t>1</a:t>
            </a:fld>
            <a:endParaRPr lang="en-US"/>
          </a:p>
        </p:txBody>
      </p:sp>
      <p:sp>
        <p:nvSpPr>
          <p:cNvPr id="46083" name="Rectangle 2"/>
          <p:cNvSpPr>
            <a:spLocks noGrp="1" noRot="1" noChangeAspect="1" noChangeArrowheads="1" noTextEdit="1"/>
          </p:cNvSpPr>
          <p:nvPr>
            <p:ph type="sldImg"/>
          </p:nvPr>
        </p:nvSpPr>
        <p:spPr>
          <a:xfrm>
            <a:off x="457200" y="717550"/>
            <a:ext cx="6370638" cy="3584575"/>
          </a:xfrm>
          <a:ln/>
        </p:spPr>
      </p:sp>
      <p:sp>
        <p:nvSpPr>
          <p:cNvPr id="460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87EAC00A-5B8D-40F6-9463-78877AD04484}" type="slidenum">
              <a:rPr lang="en-US" smtClean="0"/>
              <a:pPr/>
              <a:t>13</a:t>
            </a:fld>
            <a:endParaRPr lang="en-US"/>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4200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B6DE60A-0AE9-46E0-8B91-B89C31E974C5}" type="slidenum">
              <a:rPr lang="en-US" smtClean="0"/>
              <a:pPr/>
              <a:t>14</a:t>
            </a:fld>
            <a:endParaRPr lang="en-US"/>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7272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B6DE60A-0AE9-46E0-8B91-B89C31E974C5}" type="slidenum">
              <a:rPr lang="en-US" smtClean="0"/>
              <a:pPr/>
              <a:t>15</a:t>
            </a:fld>
            <a:endParaRPr lang="en-US"/>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1390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r>
              <a:rPr lang="en-US"/>
              <a:t>Structure from motion solves the following problem:</a:t>
            </a:r>
          </a:p>
          <a:p>
            <a:endParaRPr lang="en-US"/>
          </a:p>
          <a:p>
            <a:r>
              <a:rPr lang="en-US"/>
              <a:t>Given a set of images of a static scene with 2D points in correspondence, shown here as color-coded points, find…</a:t>
            </a:r>
          </a:p>
          <a:p>
            <a:endParaRPr lang="en-US"/>
          </a:p>
          <a:p>
            <a:r>
              <a:rPr lang="en-US"/>
              <a:t>a set of 3D points P and </a:t>
            </a:r>
          </a:p>
          <a:p>
            <a:r>
              <a:rPr lang="en-US"/>
              <a:t>a rotation R and position t of the cameras that explain the observed correspondences.  In other words, when we project a point into any of the cameras, the reprojection error between the projected and observed 2D points is low.</a:t>
            </a:r>
          </a:p>
          <a:p>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54987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r>
              <a:rPr lang="en-US"/>
              <a:t>Structure from motion solves the following problem:</a:t>
            </a:r>
          </a:p>
          <a:p>
            <a:endParaRPr lang="en-US"/>
          </a:p>
          <a:p>
            <a:r>
              <a:rPr lang="en-US"/>
              <a:t>Given a set of images of a static scene with 2D points in correspondence, shown here as color-coded points, find…</a:t>
            </a:r>
          </a:p>
          <a:p>
            <a:endParaRPr lang="en-US"/>
          </a:p>
          <a:p>
            <a:r>
              <a:rPr lang="en-US"/>
              <a:t>a set of 3D points P and </a:t>
            </a:r>
          </a:p>
          <a:p>
            <a:r>
              <a:rPr lang="en-US"/>
              <a:t>a rotation R and position t of the cameras that explain the observed correspondences.  In other words, when we project a point into any of the cameras, the reprojection error between the projected and observed 2D points is low.</a:t>
            </a:r>
          </a:p>
          <a:p>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642501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r>
              <a:rPr lang="en-US"/>
              <a:t>Structure from motion solves the following problem:</a:t>
            </a:r>
          </a:p>
          <a:p>
            <a:endParaRPr lang="en-US"/>
          </a:p>
          <a:p>
            <a:r>
              <a:rPr lang="en-US"/>
              <a:t>Given a set of images of a static scene with 2D points in correspondence, shown here as color-coded points, find…</a:t>
            </a:r>
          </a:p>
          <a:p>
            <a:endParaRPr lang="en-US"/>
          </a:p>
          <a:p>
            <a:r>
              <a:rPr lang="en-US"/>
              <a:t>a set of 3D points P and </a:t>
            </a:r>
          </a:p>
          <a:p>
            <a:r>
              <a:rPr lang="en-US"/>
              <a:t>a rotation R and position t of the cameras that explain the observed correspondences.  In other words, when we project a point into any of the cameras, the reprojection error between the projected and observed 2D points is low.</a:t>
            </a:r>
          </a:p>
          <a:p>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413174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6732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4FB3A22-89C2-42F9-B09E-37FF8B6BD3F8}" type="slidenum">
              <a:rPr lang="en-US" smtClean="0"/>
              <a:pPr/>
              <a:t>20</a:t>
            </a:fld>
            <a:endParaRPr lang="en-US"/>
          </a:p>
        </p:txBody>
      </p:sp>
      <p:sp>
        <p:nvSpPr>
          <p:cNvPr id="48131" name="Rectangle 2"/>
          <p:cNvSpPr>
            <a:spLocks noGrp="1" noRot="1" noChangeAspect="1" noChangeArrowheads="1" noTextEdit="1"/>
          </p:cNvSpPr>
          <p:nvPr>
            <p:ph type="sldImg"/>
          </p:nvPr>
        </p:nvSpPr>
        <p:spPr>
          <a:xfrm>
            <a:off x="457200" y="717550"/>
            <a:ext cx="6370638" cy="3584575"/>
          </a:xfrm>
          <a:ln/>
        </p:spPr>
      </p:sp>
      <p:sp>
        <p:nvSpPr>
          <p:cNvPr id="481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Necker reversal ambiguity:</a:t>
            </a:r>
            <a:endParaRPr dirty="0"/>
          </a:p>
          <a:p>
            <a:pPr marL="0" lvl="0" indent="0">
              <a:spcBef>
                <a:spcPts val="0"/>
              </a:spcBef>
              <a:spcAft>
                <a:spcPts val="0"/>
              </a:spcAft>
              <a:buNone/>
            </a:pPr>
            <a:r>
              <a:rPr lang="en-US" dirty="0"/>
              <a:t>This arises because an object rotating by </a:t>
            </a:r>
            <a:r>
              <a:rPr lang="en-US" dirty="0" err="1"/>
              <a:t>ρ</a:t>
            </a:r>
            <a:r>
              <a:rPr lang="en-US" dirty="0"/>
              <a:t> and its mirror image rotating by −</a:t>
            </a:r>
            <a:r>
              <a:rPr lang="en-US" dirty="0" err="1"/>
              <a:t>ρ</a:t>
            </a:r>
            <a:r>
              <a:rPr lang="en-US" dirty="0"/>
              <a:t>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dirty="0"/>
          </a:p>
        </p:txBody>
      </p:sp>
      <p:sp>
        <p:nvSpPr>
          <p:cNvPr id="1432" name="Shape 143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86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13FDDB79-5287-4634-950E-18B037570E53}" type="slidenum">
              <a:rPr lang="en-US" smtClean="0"/>
              <a:pPr/>
              <a:t>23</a:t>
            </a:fld>
            <a:endParaRPr lang="en-US"/>
          </a:p>
        </p:txBody>
      </p:sp>
      <p:sp>
        <p:nvSpPr>
          <p:cNvPr id="49155" name="Rectangle 2"/>
          <p:cNvSpPr>
            <a:spLocks noGrp="1" noRot="1" noChangeAspect="1" noChangeArrowheads="1" noTextEdit="1"/>
          </p:cNvSpPr>
          <p:nvPr>
            <p:ph type="sldImg"/>
          </p:nvPr>
        </p:nvSpPr>
        <p:spPr>
          <a:xfrm>
            <a:off x="457200" y="717550"/>
            <a:ext cx="6370638" cy="3584575"/>
          </a:xfrm>
          <a:ln/>
        </p:spPr>
      </p:sp>
      <p:sp>
        <p:nvSpPr>
          <p:cNvPr id="491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2</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1729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AF5693EE-87F4-4E01-A4EA-7B4ACFA74F86}" type="slidenum">
              <a:rPr lang="en-US" smtClean="0"/>
              <a:pPr/>
              <a:t>24</a:t>
            </a:fld>
            <a:endParaRPr lang="en-US"/>
          </a:p>
        </p:txBody>
      </p:sp>
      <p:sp>
        <p:nvSpPr>
          <p:cNvPr id="51203" name="Rectangle 2"/>
          <p:cNvSpPr>
            <a:spLocks noGrp="1" noRot="1" noChangeAspect="1" noChangeArrowheads="1" noTextEdit="1"/>
          </p:cNvSpPr>
          <p:nvPr>
            <p:ph type="sldImg"/>
          </p:nvPr>
        </p:nvSpPr>
        <p:spPr>
          <a:xfrm>
            <a:off x="457200" y="720725"/>
            <a:ext cx="6400800" cy="3600450"/>
          </a:xfrm>
          <a:ln/>
        </p:spPr>
      </p:sp>
      <p:sp>
        <p:nvSpPr>
          <p:cNvPr id="51204"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77D6E1A4-3AC3-48F3-88B8-4A94C7F084E9}" type="slidenum">
              <a:rPr lang="en-US" smtClean="0"/>
              <a:pPr/>
              <a:t>25</a:t>
            </a:fld>
            <a:endParaRPr lang="en-US"/>
          </a:p>
        </p:txBody>
      </p:sp>
      <p:sp>
        <p:nvSpPr>
          <p:cNvPr id="52227" name="Rectangle 2"/>
          <p:cNvSpPr>
            <a:spLocks noGrp="1" noRot="1" noChangeAspect="1" noChangeArrowheads="1" noTextEdit="1"/>
          </p:cNvSpPr>
          <p:nvPr>
            <p:ph type="sldImg"/>
          </p:nvPr>
        </p:nvSpPr>
        <p:spPr>
          <a:xfrm>
            <a:off x="457200" y="717550"/>
            <a:ext cx="6370638" cy="3584575"/>
          </a:xfrm>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294195E4-C556-49EC-80C9-E117119005B8}" type="slidenum">
              <a:rPr lang="en-US" smtClean="0"/>
              <a:pPr/>
              <a:t>26</a:t>
            </a:fld>
            <a:endParaRPr lang="en-US"/>
          </a:p>
        </p:txBody>
      </p:sp>
      <p:sp>
        <p:nvSpPr>
          <p:cNvPr id="53251" name="Rectangle 2"/>
          <p:cNvSpPr>
            <a:spLocks noGrp="1" noRot="1" noChangeAspect="1" noChangeArrowheads="1" noTextEdit="1"/>
          </p:cNvSpPr>
          <p:nvPr>
            <p:ph type="sldImg"/>
          </p:nvPr>
        </p:nvSpPr>
        <p:spPr>
          <a:xfrm>
            <a:off x="457200" y="717550"/>
            <a:ext cx="6370638" cy="3584575"/>
          </a:xfrm>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A3BA36BA-8536-45AB-8C25-BEE85F254CDF}" type="slidenum">
              <a:rPr lang="en-US" smtClean="0"/>
              <a:pPr/>
              <a:t>27</a:t>
            </a:fld>
            <a:endParaRPr lang="en-US"/>
          </a:p>
        </p:txBody>
      </p:sp>
      <p:sp>
        <p:nvSpPr>
          <p:cNvPr id="54275" name="Rectangle 2"/>
          <p:cNvSpPr>
            <a:spLocks noGrp="1" noRot="1" noChangeAspect="1" noChangeArrowheads="1" noTextEdit="1"/>
          </p:cNvSpPr>
          <p:nvPr>
            <p:ph type="sldImg"/>
          </p:nvPr>
        </p:nvSpPr>
        <p:spPr>
          <a:xfrm>
            <a:off x="457200" y="717550"/>
            <a:ext cx="6370638" cy="3584575"/>
          </a:xfrm>
          <a:ln/>
        </p:spPr>
      </p:sp>
      <p:sp>
        <p:nvSpPr>
          <p:cNvPr id="542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2C2EEDDA-8625-44A8-9925-9CAB592A0E16}" type="slidenum">
              <a:rPr lang="en-US" smtClean="0"/>
              <a:pPr/>
              <a:t>28</a:t>
            </a:fld>
            <a:endParaRPr lang="en-US"/>
          </a:p>
        </p:txBody>
      </p:sp>
      <p:sp>
        <p:nvSpPr>
          <p:cNvPr id="55299" name="Rectangle 2"/>
          <p:cNvSpPr>
            <a:spLocks noGrp="1" noRot="1" noChangeAspect="1" noChangeArrowheads="1" noTextEdit="1"/>
          </p:cNvSpPr>
          <p:nvPr>
            <p:ph type="sldImg"/>
          </p:nvPr>
        </p:nvSpPr>
        <p:spPr>
          <a:xfrm>
            <a:off x="457200" y="720725"/>
            <a:ext cx="6400800" cy="3600450"/>
          </a:xfrm>
          <a:ln/>
        </p:spPr>
      </p:sp>
      <p:sp>
        <p:nvSpPr>
          <p:cNvPr id="5530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6CAAD43E-6297-4AA9-9010-768768000C57}" type="slidenum">
              <a:rPr lang="en-US" smtClean="0"/>
              <a:pPr/>
              <a:t>29</a:t>
            </a:fld>
            <a:endParaRPr lang="en-US"/>
          </a:p>
        </p:txBody>
      </p:sp>
      <p:sp>
        <p:nvSpPr>
          <p:cNvPr id="56323" name="Rectangle 2"/>
          <p:cNvSpPr>
            <a:spLocks noGrp="1" noRot="1" noChangeAspect="1" noChangeArrowheads="1" noTextEdit="1"/>
          </p:cNvSpPr>
          <p:nvPr>
            <p:ph type="sldImg"/>
          </p:nvPr>
        </p:nvSpPr>
        <p:spPr>
          <a:xfrm>
            <a:off x="457200" y="717550"/>
            <a:ext cx="6370638" cy="3584575"/>
          </a:xfrm>
          <a:ln/>
        </p:spPr>
      </p:sp>
      <p:sp>
        <p:nvSpPr>
          <p:cNvPr id="563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B4513342-266A-4D39-980D-7B7D53D9A6E2}" type="slidenum">
              <a:rPr lang="en-US" smtClean="0"/>
              <a:pPr/>
              <a:t>30</a:t>
            </a:fld>
            <a:endParaRPr lang="en-US"/>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31</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6530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E89813DE-9D7C-4320-8DD0-4A13413A0695}" type="slidenum">
              <a:rPr lang="en-US" smtClean="0"/>
              <a:pPr/>
              <a:t>32</a:t>
            </a:fld>
            <a:endParaRPr lang="en-US"/>
          </a:p>
        </p:txBody>
      </p:sp>
      <p:sp>
        <p:nvSpPr>
          <p:cNvPr id="58371" name="Rectangle 2"/>
          <p:cNvSpPr>
            <a:spLocks noGrp="1" noRot="1" noChangeAspect="1" noChangeArrowheads="1" noTextEdit="1"/>
          </p:cNvSpPr>
          <p:nvPr>
            <p:ph type="sldImg"/>
          </p:nvPr>
        </p:nvSpPr>
        <p:spPr>
          <a:xfrm>
            <a:off x="457200" y="717550"/>
            <a:ext cx="6370638" cy="3584575"/>
          </a:xfrm>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94381E2C-89E8-48B1-8B75-46D4A0B0D2C5}" type="slidenum">
              <a:rPr lang="en-US" smtClean="0"/>
              <a:pPr/>
              <a:t>33</a:t>
            </a:fld>
            <a:endParaRPr lang="en-US"/>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03019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446D26FC-18D2-41A4-A591-295618822E19}" type="slidenum">
              <a:rPr lang="en-US" smtClean="0"/>
              <a:pPr/>
              <a:t>34</a:t>
            </a:fld>
            <a:endParaRPr lang="en-US"/>
          </a:p>
        </p:txBody>
      </p:sp>
      <p:sp>
        <p:nvSpPr>
          <p:cNvPr id="62467" name="Rectangle 2"/>
          <p:cNvSpPr>
            <a:spLocks noGrp="1" noRot="1" noChangeAspect="1" noChangeArrowheads="1" noTextEdit="1"/>
          </p:cNvSpPr>
          <p:nvPr>
            <p:ph type="sldImg"/>
          </p:nvPr>
        </p:nvSpPr>
        <p:spPr>
          <a:xfrm>
            <a:off x="457200" y="717550"/>
            <a:ext cx="6370638" cy="3584575"/>
          </a:xfrm>
          <a:ln/>
        </p:spPr>
      </p:sp>
      <p:sp>
        <p:nvSpPr>
          <p:cNvPr id="6246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70813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0BF4BC3E-C79B-4D5E-A4DE-A5B67F68DBAB}" type="slidenum">
              <a:rPr lang="en-US" smtClean="0"/>
              <a:pPr/>
              <a:t>35</a:t>
            </a:fld>
            <a:endParaRPr lang="en-US"/>
          </a:p>
        </p:txBody>
      </p:sp>
      <p:sp>
        <p:nvSpPr>
          <p:cNvPr id="63491" name="Rectangle 2"/>
          <p:cNvSpPr>
            <a:spLocks noGrp="1" noRot="1" noChangeAspect="1" noChangeArrowheads="1" noTextEdit="1"/>
          </p:cNvSpPr>
          <p:nvPr>
            <p:ph type="sldImg"/>
          </p:nvPr>
        </p:nvSpPr>
        <p:spPr>
          <a:xfrm>
            <a:off x="457200" y="717550"/>
            <a:ext cx="6370638" cy="3584575"/>
          </a:xfrm>
          <a:ln/>
        </p:spPr>
      </p:sp>
      <p:sp>
        <p:nvSpPr>
          <p:cNvPr id="634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215BD542-EC0C-4BCA-9AE0-48B160467898}" type="slidenum">
              <a:rPr lang="en-US" smtClean="0"/>
              <a:pPr/>
              <a:t>36</a:t>
            </a:fld>
            <a:endParaRPr lang="en-US"/>
          </a:p>
        </p:txBody>
      </p:sp>
      <p:sp>
        <p:nvSpPr>
          <p:cNvPr id="64515" name="Rectangle 2"/>
          <p:cNvSpPr>
            <a:spLocks noGrp="1" noRot="1" noChangeAspect="1" noChangeArrowheads="1" noTextEdit="1"/>
          </p:cNvSpPr>
          <p:nvPr>
            <p:ph type="sldImg"/>
          </p:nvPr>
        </p:nvSpPr>
        <p:spPr>
          <a:xfrm>
            <a:off x="457200" y="717550"/>
            <a:ext cx="6370638" cy="3584575"/>
          </a:xfrm>
          <a:ln/>
        </p:spPr>
      </p:sp>
      <p:sp>
        <p:nvSpPr>
          <p:cNvPr id="645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2358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215BD542-EC0C-4BCA-9AE0-48B160467898}" type="slidenum">
              <a:rPr lang="en-US" smtClean="0"/>
              <a:pPr/>
              <a:t>37</a:t>
            </a:fld>
            <a:endParaRPr lang="en-US"/>
          </a:p>
        </p:txBody>
      </p:sp>
      <p:sp>
        <p:nvSpPr>
          <p:cNvPr id="64515" name="Rectangle 2"/>
          <p:cNvSpPr>
            <a:spLocks noGrp="1" noRot="1" noChangeAspect="1" noChangeArrowheads="1" noTextEdit="1"/>
          </p:cNvSpPr>
          <p:nvPr>
            <p:ph type="sldImg"/>
          </p:nvPr>
        </p:nvSpPr>
        <p:spPr>
          <a:xfrm>
            <a:off x="457200" y="717550"/>
            <a:ext cx="6370638" cy="3584575"/>
          </a:xfrm>
          <a:ln/>
        </p:spPr>
      </p:sp>
      <p:sp>
        <p:nvSpPr>
          <p:cNvPr id="645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42FF69E-63F6-4595-B7CD-4F1903750F46}" type="slidenum">
              <a:rPr lang="en-US" smtClean="0"/>
              <a:pPr/>
              <a:t>38</a:t>
            </a:fld>
            <a:endParaRPr lang="en-US"/>
          </a:p>
        </p:txBody>
      </p:sp>
      <p:sp>
        <p:nvSpPr>
          <p:cNvPr id="65539" name="Rectangle 2"/>
          <p:cNvSpPr>
            <a:spLocks noGrp="1" noRot="1" noChangeAspect="1" noChangeArrowheads="1" noTextEdit="1"/>
          </p:cNvSpPr>
          <p:nvPr>
            <p:ph type="sldImg"/>
          </p:nvPr>
        </p:nvSpPr>
        <p:spPr>
          <a:xfrm>
            <a:off x="457200" y="717550"/>
            <a:ext cx="6370638" cy="3584575"/>
          </a:xfrm>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42FF69E-63F6-4595-B7CD-4F1903750F46}" type="slidenum">
              <a:rPr lang="en-US" smtClean="0"/>
              <a:pPr/>
              <a:t>39</a:t>
            </a:fld>
            <a:endParaRPr lang="en-US"/>
          </a:p>
        </p:txBody>
      </p:sp>
      <p:sp>
        <p:nvSpPr>
          <p:cNvPr id="65539" name="Rectangle 2"/>
          <p:cNvSpPr>
            <a:spLocks noGrp="1" noRot="1" noChangeAspect="1" noChangeArrowheads="1" noTextEdit="1"/>
          </p:cNvSpPr>
          <p:nvPr>
            <p:ph type="sldImg"/>
          </p:nvPr>
        </p:nvSpPr>
        <p:spPr>
          <a:xfrm>
            <a:off x="457200" y="717550"/>
            <a:ext cx="6370638" cy="3584575"/>
          </a:xfrm>
          <a:ln/>
        </p:spPr>
      </p:sp>
      <p:sp>
        <p:nvSpPr>
          <p:cNvPr id="655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39642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D13C3B78-2DA3-44C5-9A6A-8221E6D9654A}" type="slidenum">
              <a:rPr lang="en-US" smtClean="0"/>
              <a:pPr/>
              <a:t>46</a:t>
            </a:fld>
            <a:endParaRPr lang="en-US"/>
          </a:p>
        </p:txBody>
      </p:sp>
      <p:sp>
        <p:nvSpPr>
          <p:cNvPr id="73731" name="Rectangle 2"/>
          <p:cNvSpPr>
            <a:spLocks noGrp="1" noRot="1" noChangeAspect="1" noChangeArrowheads="1" noTextEdit="1"/>
          </p:cNvSpPr>
          <p:nvPr>
            <p:ph type="sldImg"/>
          </p:nvPr>
        </p:nvSpPr>
        <p:spPr>
          <a:xfrm>
            <a:off x="457200" y="717550"/>
            <a:ext cx="6370638" cy="3584575"/>
          </a:xfrm>
          <a:ln/>
        </p:spPr>
      </p:sp>
      <p:sp>
        <p:nvSpPr>
          <p:cNvPr id="737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5CDD1336-D15D-4A70-BAB4-D075EC7E2927}" type="slidenum">
              <a:rPr lang="en-US" smtClean="0"/>
              <a:pPr/>
              <a:t>47</a:t>
            </a:fld>
            <a:endParaRPr lang="en-US"/>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p>
            <a:fld id="{93CBF607-E309-42A7-85B2-A74D53502DC3}" type="slidenum">
              <a:rPr lang="en-US" smtClean="0"/>
              <a:pPr/>
              <a:t>48</a:t>
            </a:fld>
            <a:endParaRPr lang="en-US"/>
          </a:p>
        </p:txBody>
      </p:sp>
      <p:sp>
        <p:nvSpPr>
          <p:cNvPr id="76803" name="Rectangle 2"/>
          <p:cNvSpPr>
            <a:spLocks noGrp="1" noRot="1" noChangeAspect="1" noChangeArrowheads="1" noTextEdit="1"/>
          </p:cNvSpPr>
          <p:nvPr>
            <p:ph type="sldImg"/>
          </p:nvPr>
        </p:nvSpPr>
        <p:spPr>
          <a:xfrm>
            <a:off x="457200" y="717550"/>
            <a:ext cx="6370638" cy="3584575"/>
          </a:xfrm>
          <a:ln/>
        </p:spPr>
      </p:sp>
      <p:sp>
        <p:nvSpPr>
          <p:cNvPr id="768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2DFFFDBF-4D92-485D-A1C5-6F8ED481F6FA}" type="slidenum">
              <a:rPr lang="en-US" smtClean="0"/>
              <a:pPr/>
              <a:t>49</a:t>
            </a:fld>
            <a:endParaRPr lang="en-US"/>
          </a:p>
        </p:txBody>
      </p:sp>
      <p:sp>
        <p:nvSpPr>
          <p:cNvPr id="77827" name="Rectangle 2"/>
          <p:cNvSpPr>
            <a:spLocks noGrp="1" noRot="1" noChangeAspect="1" noChangeArrowheads="1" noTextEdit="1"/>
          </p:cNvSpPr>
          <p:nvPr>
            <p:ph type="sldImg"/>
          </p:nvPr>
        </p:nvSpPr>
        <p:spPr>
          <a:xfrm>
            <a:off x="457200" y="717550"/>
            <a:ext cx="6370638" cy="3584575"/>
          </a:xfrm>
          <a:ln/>
        </p:spPr>
      </p:sp>
      <p:sp>
        <p:nvSpPr>
          <p:cNvPr id="778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98213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51</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65109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4FB3A22-89C2-42F9-B09E-37FF8B6BD3F8}" type="slidenum">
              <a:rPr lang="en-US" smtClean="0"/>
              <a:pPr/>
              <a:t>52</a:t>
            </a:fld>
            <a:endParaRPr lang="en-US"/>
          </a:p>
        </p:txBody>
      </p:sp>
      <p:sp>
        <p:nvSpPr>
          <p:cNvPr id="48131" name="Rectangle 2"/>
          <p:cNvSpPr>
            <a:spLocks noGrp="1" noRot="1" noChangeAspect="1" noChangeArrowheads="1" noTextEdit="1"/>
          </p:cNvSpPr>
          <p:nvPr>
            <p:ph type="sldImg"/>
          </p:nvPr>
        </p:nvSpPr>
        <p:spPr>
          <a:xfrm>
            <a:off x="457200" y="717550"/>
            <a:ext cx="6370638" cy="3584575"/>
          </a:xfrm>
          <a:ln/>
        </p:spPr>
      </p:sp>
      <p:sp>
        <p:nvSpPr>
          <p:cNvPr id="481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67645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4FB3A22-89C2-42F9-B09E-37FF8B6BD3F8}" type="slidenum">
              <a:rPr lang="en-US" smtClean="0"/>
              <a:pPr/>
              <a:t>53</a:t>
            </a:fld>
            <a:endParaRPr lang="en-US"/>
          </a:p>
        </p:txBody>
      </p:sp>
      <p:sp>
        <p:nvSpPr>
          <p:cNvPr id="48131" name="Rectangle 2"/>
          <p:cNvSpPr>
            <a:spLocks noGrp="1" noRot="1" noChangeAspect="1" noChangeArrowheads="1" noTextEdit="1"/>
          </p:cNvSpPr>
          <p:nvPr>
            <p:ph type="sldImg"/>
          </p:nvPr>
        </p:nvSpPr>
        <p:spPr>
          <a:xfrm>
            <a:off x="457200" y="717550"/>
            <a:ext cx="6370638" cy="3584575"/>
          </a:xfrm>
          <a:ln/>
        </p:spPr>
      </p:sp>
      <p:sp>
        <p:nvSpPr>
          <p:cNvPr id="481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1858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p:spPr>
        <p:txBody>
          <a:bodyPr/>
          <a:lstStyle/>
          <a:p>
            <a:fld id="{FC79E7B8-1DE1-41EA-AD67-5F6F7C9C9765}" type="slidenum">
              <a:rPr lang="en-US" smtClean="0"/>
              <a:pPr/>
              <a:t>54</a:t>
            </a:fld>
            <a:endParaRPr lang="en-US"/>
          </a:p>
        </p:txBody>
      </p:sp>
      <p:sp>
        <p:nvSpPr>
          <p:cNvPr id="80899" name="Rectangle 2"/>
          <p:cNvSpPr>
            <a:spLocks noGrp="1" noRot="1" noChangeAspect="1" noChangeArrowheads="1" noTextEdit="1"/>
          </p:cNvSpPr>
          <p:nvPr>
            <p:ph type="sldImg"/>
          </p:nvPr>
        </p:nvSpPr>
        <p:spPr>
          <a:xfrm>
            <a:off x="457200" y="717550"/>
            <a:ext cx="6370638" cy="3584575"/>
          </a:xfrm>
          <a:ln/>
        </p:spPr>
      </p:sp>
      <p:sp>
        <p:nvSpPr>
          <p:cNvPr id="8090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944A6A0E-4C36-42BC-8E9A-F2F58C3063AA}" type="slidenum">
              <a:rPr lang="en-US" smtClean="0"/>
              <a:pPr/>
              <a:t>55</a:t>
            </a:fld>
            <a:endParaRPr lang="en-US"/>
          </a:p>
        </p:txBody>
      </p:sp>
      <p:sp>
        <p:nvSpPr>
          <p:cNvPr id="81923" name="Rectangle 2"/>
          <p:cNvSpPr>
            <a:spLocks noGrp="1" noRot="1" noChangeAspect="1" noChangeArrowheads="1" noTextEdit="1"/>
          </p:cNvSpPr>
          <p:nvPr>
            <p:ph type="sldImg"/>
          </p:nvPr>
        </p:nvSpPr>
        <p:spPr>
          <a:xfrm>
            <a:off x="457200" y="720725"/>
            <a:ext cx="6400800" cy="3600450"/>
          </a:xfrm>
          <a:ln/>
        </p:spPr>
      </p:sp>
      <p:sp>
        <p:nvSpPr>
          <p:cNvPr id="81924" name="Rectangle 3"/>
          <p:cNvSpPr>
            <a:spLocks noGrp="1" noChangeArrowheads="1"/>
          </p:cNvSpPr>
          <p:nvPr>
            <p:ph type="body" idx="1"/>
          </p:nvPr>
        </p:nvSpPr>
        <p:spPr>
          <a:xfrm>
            <a:off x="731838" y="4560888"/>
            <a:ext cx="5851525" cy="4319587"/>
          </a:xfrm>
          <a:noFill/>
          <a:ln/>
        </p:spPr>
        <p:txBody>
          <a:bodyPr/>
          <a:lstStyle/>
          <a:p>
            <a:endParaRPr lang="en-US"/>
          </a:p>
        </p:txBody>
      </p:sp>
    </p:spTree>
    <p:extLst>
      <p:ext uri="{BB962C8B-B14F-4D97-AF65-F5344CB8AC3E}">
        <p14:creationId xmlns:p14="http://schemas.microsoft.com/office/powerpoint/2010/main" val="1895293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36D2B017-F7CA-489E-B359-B204F4166D02}" type="slidenum">
              <a:rPr lang="en-US" smtClean="0"/>
              <a:pPr/>
              <a:t>56</a:t>
            </a:fld>
            <a:endParaRPr lang="en-US"/>
          </a:p>
        </p:txBody>
      </p:sp>
      <p:sp>
        <p:nvSpPr>
          <p:cNvPr id="82947" name="Rectangle 2"/>
          <p:cNvSpPr>
            <a:spLocks noGrp="1" noRot="1" noChangeAspect="1" noChangeArrowheads="1" noTextEdit="1"/>
          </p:cNvSpPr>
          <p:nvPr>
            <p:ph type="sldImg"/>
          </p:nvPr>
        </p:nvSpPr>
        <p:spPr>
          <a:xfrm>
            <a:off x="457200" y="720725"/>
            <a:ext cx="6400800" cy="3600450"/>
          </a:xfrm>
          <a:ln/>
        </p:spPr>
      </p:sp>
      <p:sp>
        <p:nvSpPr>
          <p:cNvPr id="829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87E8633C-19C8-4502-84FA-9C2D01272195}" type="slidenum">
              <a:rPr lang="en-US" smtClean="0"/>
              <a:pPr/>
              <a:t>57</a:t>
            </a:fld>
            <a:endParaRPr lang="en-US"/>
          </a:p>
        </p:txBody>
      </p:sp>
      <p:sp>
        <p:nvSpPr>
          <p:cNvPr id="83971" name="Rectangle 2"/>
          <p:cNvSpPr>
            <a:spLocks noGrp="1" noRot="1" noChangeAspect="1" noChangeArrowheads="1" noTextEdit="1"/>
          </p:cNvSpPr>
          <p:nvPr>
            <p:ph type="sldImg"/>
          </p:nvPr>
        </p:nvSpPr>
        <p:spPr>
          <a:xfrm>
            <a:off x="457200" y="720725"/>
            <a:ext cx="6400800" cy="3600450"/>
          </a:xfrm>
          <a:ln/>
        </p:spPr>
      </p:sp>
      <p:sp>
        <p:nvSpPr>
          <p:cNvPr id="83972"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2836C376-0476-4AC4-AE6E-385F76BD1EE8}" type="slidenum">
              <a:rPr lang="en-US" smtClean="0"/>
              <a:pPr/>
              <a:t>58</a:t>
            </a:fld>
            <a:endParaRPr lang="en-US"/>
          </a:p>
        </p:txBody>
      </p:sp>
      <p:sp>
        <p:nvSpPr>
          <p:cNvPr id="84995" name="Rectangle 2"/>
          <p:cNvSpPr>
            <a:spLocks noGrp="1" noRot="1" noChangeAspect="1" noChangeArrowheads="1" noTextEdit="1"/>
          </p:cNvSpPr>
          <p:nvPr>
            <p:ph type="sldImg"/>
          </p:nvPr>
        </p:nvSpPr>
        <p:spPr>
          <a:xfrm>
            <a:off x="457200" y="717550"/>
            <a:ext cx="6370638" cy="3584575"/>
          </a:xfrm>
          <a:ln/>
        </p:spPr>
      </p:sp>
      <p:sp>
        <p:nvSpPr>
          <p:cNvPr id="8499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59</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13982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5C14F46-3B7E-4240-931D-1B586A613391}" type="slidenum">
              <a:rPr lang="en-US" smtClean="0"/>
              <a:pPr/>
              <a:t>5</a:t>
            </a:fld>
            <a:endParaRPr lang="en-US"/>
          </a:p>
        </p:txBody>
      </p:sp>
      <p:sp>
        <p:nvSpPr>
          <p:cNvPr id="35843" name="Rectangle 2"/>
          <p:cNvSpPr>
            <a:spLocks noGrp="1" noRot="1" noChangeAspect="1" noChangeArrowheads="1" noTextEdit="1"/>
          </p:cNvSpPr>
          <p:nvPr>
            <p:ph type="sldImg"/>
          </p:nvPr>
        </p:nvSpPr>
        <p:spPr>
          <a:xfrm>
            <a:off x="457200" y="717550"/>
            <a:ext cx="6370638" cy="3584575"/>
          </a:xfrm>
          <a:ln/>
        </p:spPr>
      </p:sp>
      <p:sp>
        <p:nvSpPr>
          <p:cNvPr id="3584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150750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Next, we match features across each pair of photos using approximate nearest neighbor matching.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6" name="Shape 146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67" name="Shape 1467"/>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70</a:t>
            </a:fld>
            <a:endParaRPr/>
          </a:p>
        </p:txBody>
      </p:sp>
    </p:spTree>
    <p:extLst>
      <p:ext uri="{BB962C8B-B14F-4D97-AF65-F5344CB8AC3E}">
        <p14:creationId xmlns:p14="http://schemas.microsoft.com/office/powerpoint/2010/main" val="1638291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19f0264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19f0264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common cause of failure in structure-from-motion is misregistration of images due to repeated structures. Here, we observe 840 matches on two different sides of the temple which leads to a catastrophic failure. To understand this problem, let’s briefly discuss resectioning.</a:t>
            </a:r>
            <a:endParaRPr/>
          </a:p>
        </p:txBody>
      </p:sp>
    </p:spTree>
    <p:extLst>
      <p:ext uri="{BB962C8B-B14F-4D97-AF65-F5344CB8AC3E}">
        <p14:creationId xmlns:p14="http://schemas.microsoft.com/office/powerpoint/2010/main" val="15113425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19f0264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19f0264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common cause of failure in structure-from-motion is misregistration of images due to repeated structures. Here, we observe 840 matches on two different sides of the temple which leads to a catastrophic failure. To understand this problem, let’s briefly discuss resectioning.</a:t>
            </a:r>
            <a:endParaRPr/>
          </a:p>
        </p:txBody>
      </p:sp>
    </p:spTree>
    <p:extLst>
      <p:ext uri="{BB962C8B-B14F-4D97-AF65-F5344CB8AC3E}">
        <p14:creationId xmlns:p14="http://schemas.microsoft.com/office/powerpoint/2010/main" val="397528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5C14F46-3B7E-4240-931D-1B586A613391}" type="slidenum">
              <a:rPr lang="en-US" smtClean="0"/>
              <a:pPr/>
              <a:t>6</a:t>
            </a:fld>
            <a:endParaRPr lang="en-US"/>
          </a:p>
        </p:txBody>
      </p:sp>
      <p:sp>
        <p:nvSpPr>
          <p:cNvPr id="35843" name="Rectangle 2"/>
          <p:cNvSpPr>
            <a:spLocks noGrp="1" noRot="1" noChangeAspect="1" noChangeArrowheads="1" noTextEdit="1"/>
          </p:cNvSpPr>
          <p:nvPr>
            <p:ph type="sldImg"/>
          </p:nvPr>
        </p:nvSpPr>
        <p:spPr>
          <a:xfrm>
            <a:off x="457200" y="717550"/>
            <a:ext cx="6370638" cy="3584575"/>
          </a:xfrm>
          <a:ln/>
        </p:spPr>
      </p:sp>
      <p:sp>
        <p:nvSpPr>
          <p:cNvPr id="3584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145721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99B6A7A3-AFAE-4C1D-BE0B-23C1F330049B}" type="slidenum">
              <a:rPr lang="en-US" smtClean="0"/>
              <a:pPr/>
              <a:t>7</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18570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3A37DE0-B70C-4DE9-BBC2-7FF6CF8A2091}" type="slidenum">
              <a:rPr lang="en-US" smtClean="0"/>
              <a:pPr/>
              <a:t>8</a:t>
            </a:fld>
            <a:endParaRPr lang="en-US"/>
          </a:p>
        </p:txBody>
      </p:sp>
      <p:sp>
        <p:nvSpPr>
          <p:cNvPr id="55299" name="Rectangle 2"/>
          <p:cNvSpPr>
            <a:spLocks noGrp="1" noRot="1" noChangeAspect="1" noChangeArrowheads="1" noTextEdit="1"/>
          </p:cNvSpPr>
          <p:nvPr>
            <p:ph type="sldImg"/>
          </p:nvPr>
        </p:nvSpPr>
        <p:spPr>
          <a:xfrm>
            <a:off x="457200" y="720725"/>
            <a:ext cx="6400800" cy="3600450"/>
          </a:xfrm>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3400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5C726C2-A351-451C-9B55-5CABCD7933A0}" type="slidenum">
              <a:rPr lang="en-US" smtClean="0"/>
              <a:pPr/>
              <a:t>12</a:t>
            </a:fld>
            <a:endParaRPr lang="en-US"/>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94362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2245BB2-72D8-4F5D-8C1C-73EEE709C45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EAC208-8ED8-430F-9AA5-3DF1286EA7E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6A1056C-62C8-489C-A486-853D8AE0DB9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2"/>
          </p:nvPr>
        </p:nvSpPr>
        <p:spPr>
          <a:ln/>
        </p:spPr>
        <p:txBody>
          <a:bodyPr/>
          <a:lstStyle>
            <a:lvl1pPr>
              <a:defRPr/>
            </a:lvl1pPr>
          </a:lstStyle>
          <a:p>
            <a:pPr>
              <a:defRPr/>
            </a:pPr>
            <a:fld id="{D4FAD76C-ADF5-4843-8DFF-0EE3066C1FF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FFF"/>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8"/>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0B5394"/>
              </a:buClr>
              <a:buSzPts val="3200"/>
              <a:buFont typeface="Helvetica Neue Light"/>
              <a:buNone/>
              <a:defRPr sz="4267">
                <a:solidFill>
                  <a:srgbClr val="0B5394"/>
                </a:solidFill>
                <a:latin typeface="Helvetica Neue Light"/>
                <a:ea typeface="Helvetica Neue Light"/>
                <a:cs typeface="Helvetica Neue Light"/>
                <a:sym typeface="Helvetica Neue Light"/>
              </a:defRPr>
            </a:lvl1pPr>
            <a:lvl2pPr lvl="1">
              <a:spcBef>
                <a:spcPts val="0"/>
              </a:spcBef>
              <a:spcAft>
                <a:spcPts val="0"/>
              </a:spcAft>
              <a:buSzPts val="2800"/>
              <a:buFont typeface="Helvetica Neue Light"/>
              <a:buNone/>
              <a:defRPr>
                <a:latin typeface="Helvetica Neue Light"/>
                <a:ea typeface="Helvetica Neue Light"/>
                <a:cs typeface="Helvetica Neue Light"/>
                <a:sym typeface="Helvetica Neue Light"/>
              </a:defRPr>
            </a:lvl2pPr>
            <a:lvl3pPr lvl="2">
              <a:spcBef>
                <a:spcPts val="0"/>
              </a:spcBef>
              <a:spcAft>
                <a:spcPts val="0"/>
              </a:spcAft>
              <a:buSzPts val="2800"/>
              <a:buFont typeface="Helvetica Neue Light"/>
              <a:buNone/>
              <a:defRPr>
                <a:latin typeface="Helvetica Neue Light"/>
                <a:ea typeface="Helvetica Neue Light"/>
                <a:cs typeface="Helvetica Neue Light"/>
                <a:sym typeface="Helvetica Neue Light"/>
              </a:defRPr>
            </a:lvl3pPr>
            <a:lvl4pPr lvl="3">
              <a:spcBef>
                <a:spcPts val="0"/>
              </a:spcBef>
              <a:spcAft>
                <a:spcPts val="0"/>
              </a:spcAft>
              <a:buSzPts val="2800"/>
              <a:buFont typeface="Helvetica Neue Light"/>
              <a:buNone/>
              <a:defRPr>
                <a:latin typeface="Helvetica Neue Light"/>
                <a:ea typeface="Helvetica Neue Light"/>
                <a:cs typeface="Helvetica Neue Light"/>
                <a:sym typeface="Helvetica Neue Light"/>
              </a:defRPr>
            </a:lvl4pPr>
            <a:lvl5pPr lvl="4">
              <a:spcBef>
                <a:spcPts val="0"/>
              </a:spcBef>
              <a:spcAft>
                <a:spcPts val="0"/>
              </a:spcAft>
              <a:buSzPts val="2800"/>
              <a:buFont typeface="Helvetica Neue Light"/>
              <a:buNone/>
              <a:defRPr>
                <a:latin typeface="Helvetica Neue Light"/>
                <a:ea typeface="Helvetica Neue Light"/>
                <a:cs typeface="Helvetica Neue Light"/>
                <a:sym typeface="Helvetica Neue Light"/>
              </a:defRPr>
            </a:lvl5pPr>
            <a:lvl6pPr lvl="5">
              <a:spcBef>
                <a:spcPts val="0"/>
              </a:spcBef>
              <a:spcAft>
                <a:spcPts val="0"/>
              </a:spcAft>
              <a:buSzPts val="2800"/>
              <a:buFont typeface="Helvetica Neue Light"/>
              <a:buNone/>
              <a:defRPr>
                <a:latin typeface="Helvetica Neue Light"/>
                <a:ea typeface="Helvetica Neue Light"/>
                <a:cs typeface="Helvetica Neue Light"/>
                <a:sym typeface="Helvetica Neue Light"/>
              </a:defRPr>
            </a:lvl6pPr>
            <a:lvl7pPr lvl="6">
              <a:spcBef>
                <a:spcPts val="0"/>
              </a:spcBef>
              <a:spcAft>
                <a:spcPts val="0"/>
              </a:spcAft>
              <a:buSzPts val="2800"/>
              <a:buFont typeface="Helvetica Neue Light"/>
              <a:buNone/>
              <a:defRPr>
                <a:latin typeface="Helvetica Neue Light"/>
                <a:ea typeface="Helvetica Neue Light"/>
                <a:cs typeface="Helvetica Neue Light"/>
                <a:sym typeface="Helvetica Neue Light"/>
              </a:defRPr>
            </a:lvl7pPr>
            <a:lvl8pPr lvl="7">
              <a:spcBef>
                <a:spcPts val="0"/>
              </a:spcBef>
              <a:spcAft>
                <a:spcPts val="0"/>
              </a:spcAft>
              <a:buSzPts val="2800"/>
              <a:buFont typeface="Helvetica Neue Light"/>
              <a:buNone/>
              <a:defRPr>
                <a:latin typeface="Helvetica Neue Light"/>
                <a:ea typeface="Helvetica Neue Light"/>
                <a:cs typeface="Helvetica Neue Light"/>
                <a:sym typeface="Helvetica Neue Light"/>
              </a:defRPr>
            </a:lvl8pPr>
            <a:lvl9pPr lvl="8">
              <a:spcBef>
                <a:spcPts val="0"/>
              </a:spcBef>
              <a:spcAft>
                <a:spcPts val="0"/>
              </a:spcAft>
              <a:buSzPts val="2800"/>
              <a:buFont typeface="Helvetica Neue Light"/>
              <a:buNone/>
              <a:defRPr>
                <a:latin typeface="Helvetica Neue Light"/>
                <a:ea typeface="Helvetica Neue Light"/>
                <a:cs typeface="Helvetica Neue Light"/>
                <a:sym typeface="Helvetica Neue Light"/>
              </a:defRPr>
            </a:lvl9pPr>
          </a:lstStyle>
          <a:p>
            <a:endParaRPr/>
          </a:p>
        </p:txBody>
      </p:sp>
      <p:sp>
        <p:nvSpPr>
          <p:cNvPr id="18" name="Google Shape;18;p4"/>
          <p:cNvSpPr txBox="1">
            <a:spLocks noGrp="1"/>
          </p:cNvSpPr>
          <p:nvPr>
            <p:ph type="body" idx="1"/>
          </p:nvPr>
        </p:nvSpPr>
        <p:spPr>
          <a:xfrm>
            <a:off x="415600" y="763500"/>
            <a:ext cx="11360800" cy="5850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Font typeface="Helvetica Neue Light"/>
              <a:buChar char="●"/>
              <a:defRPr>
                <a:latin typeface="Helvetica Neue Light"/>
                <a:ea typeface="Helvetica Neue Light"/>
                <a:cs typeface="Helvetica Neue Light"/>
                <a:sym typeface="Helvetica Neue Light"/>
              </a:defRPr>
            </a:lvl1pPr>
            <a:lvl2pPr marL="1219170" lvl="1"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2pPr>
            <a:lvl3pPr marL="1828754" lvl="2"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3pPr>
            <a:lvl4pPr marL="2438339" lvl="3"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4pPr>
            <a:lvl5pPr marL="3047924" lvl="4"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5pPr>
            <a:lvl6pPr marL="3657509" lvl="5"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6pPr>
            <a:lvl7pPr marL="4267093" lvl="6"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7pPr>
            <a:lvl8pPr marL="4876678" lvl="7"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8pPr>
            <a:lvl9pPr marL="5486263" lvl="8" indent="-423323">
              <a:spcBef>
                <a:spcPts val="2133"/>
              </a:spcBef>
              <a:spcAft>
                <a:spcPts val="2133"/>
              </a:spcAft>
              <a:buSzPts val="1400"/>
              <a:buFont typeface="Helvetica Neue Light"/>
              <a:buChar char="■"/>
              <a:defRPr>
                <a:latin typeface="Helvetica Neue Light"/>
                <a:ea typeface="Helvetica Neue Light"/>
                <a:cs typeface="Helvetica Neue Light"/>
                <a:sym typeface="Helvetica Neue Light"/>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2828997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B69DDD-8594-464A-9BB5-4BE54D448908}" type="slidenum">
              <a:rPr lang="en-US"/>
              <a:pPr>
                <a:defRPr/>
              </a:pPr>
              <a:t>‹#›</a:t>
            </a:fld>
            <a:endParaRPr lang="en-US"/>
          </a:p>
        </p:txBody>
      </p:sp>
    </p:spTree>
    <p:extLst>
      <p:ext uri="{BB962C8B-B14F-4D97-AF65-F5344CB8AC3E}">
        <p14:creationId xmlns:p14="http://schemas.microsoft.com/office/powerpoint/2010/main" val="27258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70A8D64-1611-43DC-888C-CECC4A31D1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093C1C4-56C8-4515-8CBE-CDFFC4A9884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42CB5CF-C42F-4B83-B903-AC78448166E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CBA47F1-A75F-42E0-A961-493C36B0AD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A27B81F-1BE4-439F-90B5-D19E6463DFA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0C8C2E3-1288-4B13-AA04-1B8F559FD29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2F750D0-0BE8-4E6D-92CF-6175DB1622C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80A3617-32FD-4AC7-A2C0-037535D2C33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42BCDB62-BF24-41AA-8C0A-3B80C5230AA6}" type="slidenum">
              <a:rPr lang="en-US"/>
              <a:pPr>
                <a:defRPr/>
              </a:pPr>
              <a:t>‹#›</a:t>
            </a:fld>
            <a:endParaRPr lang="en-US"/>
          </a:p>
        </p:txBody>
      </p:sp>
      <p:sp>
        <p:nvSpPr>
          <p:cNvPr id="355335" name="Line 1031"/>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16.png"/><Relationship Id="rId7" Type="http://schemas.openxmlformats.org/officeDocument/2006/relationships/image" Target="../media/image7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50.png"/><Relationship Id="rId5" Type="http://schemas.openxmlformats.org/officeDocument/2006/relationships/image" Target="../media/image740.png"/><Relationship Id="rId4" Type="http://schemas.openxmlformats.org/officeDocument/2006/relationships/image" Target="../media/image730.png"/></Relationships>
</file>

<file path=ppt/slides/_rels/slide13.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image" Target="../media/image87.png"/><Relationship Id="rId7" Type="http://schemas.openxmlformats.org/officeDocument/2006/relationships/image" Target="../media/image7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0.png"/><Relationship Id="rId10" Type="http://schemas.openxmlformats.org/officeDocument/2006/relationships/image" Target="../media/image760.png"/><Relationship Id="rId4" Type="http://schemas.openxmlformats.org/officeDocument/2006/relationships/image" Target="../media/image820.png"/><Relationship Id="rId9" Type="http://schemas.openxmlformats.org/officeDocument/2006/relationships/image" Target="../media/image750.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20.png"/><Relationship Id="rId4" Type="http://schemas.openxmlformats.org/officeDocument/2006/relationships/image" Target="../media/image910.png"/></Relationships>
</file>

<file path=ppt/slides/_rels/slide17.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20.png"/><Relationship Id="rId4" Type="http://schemas.openxmlformats.org/officeDocument/2006/relationships/image" Target="../media/image910.png"/></Relationships>
</file>

<file path=ppt/slides/_rels/slide18.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20.png"/><Relationship Id="rId4" Type="http://schemas.openxmlformats.org/officeDocument/2006/relationships/image" Target="../media/image91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512.png"/><Relationship Id="rId7" Type="http://schemas.openxmlformats.org/officeDocument/2006/relationships/image" Target="../media/image6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410.png"/><Relationship Id="rId10" Type="http://schemas.openxmlformats.org/officeDocument/2006/relationships/image" Target="../media/image911.png"/><Relationship Id="rId4" Type="http://schemas.openxmlformats.org/officeDocument/2006/relationships/image" Target="../media/image310.png"/><Relationship Id="rId9" Type="http://schemas.openxmlformats.org/officeDocument/2006/relationships/image" Target="../media/image810.png"/></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Necker_cube" TargetMode="Externa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1.png"/><Relationship Id="rId7" Type="http://schemas.openxmlformats.org/officeDocument/2006/relationships/image" Target="../media/image23.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25.wmf"/><Relationship Id="rId5" Type="http://schemas.openxmlformats.org/officeDocument/2006/relationships/image" Target="../media/image2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4.wmf"/></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0.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0.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hyperlink" Target="http://www.eecs.berkeley.edu/~yang/courses/cs294-6/papers/TomasiC_Shape%20and%20motion%20from%20image%20streams%20under%20orthography.pdf" TargetMode="External"/><Relationship Id="rId4" Type="http://schemas.openxmlformats.org/officeDocument/2006/relationships/image" Target="../media/image650.pn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0.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0.png"/><Relationship Id="rId4" Type="http://schemas.openxmlformats.org/officeDocument/2006/relationships/hyperlink" Target="http://www.eecs.berkeley.edu/~yang/courses/cs294-6/papers/TomasiC_Shape%20and%20motion%20from%20image%20streams%20under%20orthography.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image" Target="../media/image831.png"/><Relationship Id="rId3" Type="http://schemas.openxmlformats.org/officeDocument/2006/relationships/image" Target="../media/image75.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0.png"/></Relationships>
</file>

<file path=ppt/slides/_rels/slide42.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79.png"/><Relationship Id="rId7" Type="http://schemas.openxmlformats.org/officeDocument/2006/relationships/image" Target="../media/image8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513.png"/><Relationship Id="rId5" Type="http://schemas.openxmlformats.org/officeDocument/2006/relationships/image" Target="../media/image81.png"/><Relationship Id="rId10" Type="http://schemas.openxmlformats.org/officeDocument/2006/relationships/image" Target="../media/image891.png"/><Relationship Id="rId4" Type="http://schemas.openxmlformats.org/officeDocument/2006/relationships/image" Target="../media/image80.png"/><Relationship Id="rId9"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9.png"/><Relationship Id="rId7" Type="http://schemas.openxmlformats.org/officeDocument/2006/relationships/image" Target="../media/image921.png"/><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image" Target="../media/image912.png"/><Relationship Id="rId5" Type="http://schemas.openxmlformats.org/officeDocument/2006/relationships/image" Target="../media/image901.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9.png"/><Relationship Id="rId7" Type="http://schemas.openxmlformats.org/officeDocument/2006/relationships/image" Target="../media/image96.png"/><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60.png"/><Relationship Id="rId10" Type="http://schemas.openxmlformats.org/officeDocument/2006/relationships/image" Target="../media/image99.png"/><Relationship Id="rId4" Type="http://schemas.openxmlformats.org/officeDocument/2006/relationships/image" Target="../media/image81.png"/><Relationship Id="rId9"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850.png"/></Relationships>
</file>

<file path=ppt/slides/_rels/slide4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hyperlink" Target="https://people.eecs.berkeley.edu/~yang/courses/cs294-6/papers/TomasiC_Shape%20and%20motion%20from%20image%20streams%20under%20orthography.pdf" TargetMode="External"/><Relationship Id="rId5" Type="http://schemas.openxmlformats.org/officeDocument/2006/relationships/image" Target="../media/image50.wmf"/><Relationship Id="rId4" Type="http://schemas.openxmlformats.org/officeDocument/2006/relationships/image" Target="../media/image49.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cvr.ai.uiuc.edu/ponce_grp/publication/paper/pami06.pdf" TargetMode="Externa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2.png"/><Relationship Id="rId7"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pdfs.semanticscholar.org/c288/7c83751d2c36c63139e68d46516ba3038909.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10.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oleObject" Target="../embeddings/oleObject8.bin"/><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oleObject" Target="../embeddings/oleObject10.bin"/><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oleObject" Target="../embeddings/oleObject10.bin"/><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6.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hyperlink" Target="https://hal.inria.fr/inria-00548290/document" TargetMode="External"/><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2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11.png"/><Relationship Id="rId7" Type="http://schemas.openxmlformats.org/officeDocument/2006/relationships/image" Target="../media/image124.jpeg"/><Relationship Id="rId12" Type="http://schemas.openxmlformats.org/officeDocument/2006/relationships/image" Target="../media/image141.jpeg"/><Relationship Id="rId17" Type="http://schemas.openxmlformats.org/officeDocument/2006/relationships/image" Target="../media/image146.jpeg"/><Relationship Id="rId2" Type="http://schemas.openxmlformats.org/officeDocument/2006/relationships/notesSlide" Target="../notesSlides/notesSlide50.xml"/><Relationship Id="rId16"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40.png"/><Relationship Id="rId5" Type="http://schemas.openxmlformats.org/officeDocument/2006/relationships/image" Target="../media/image115.png"/><Relationship Id="rId15" Type="http://schemas.openxmlformats.org/officeDocument/2006/relationships/image" Target="../media/image144.png"/><Relationship Id="rId10" Type="http://schemas.openxmlformats.org/officeDocument/2006/relationships/image" Target="../media/image129.jpeg"/><Relationship Id="rId4" Type="http://schemas.openxmlformats.org/officeDocument/2006/relationships/image" Target="../media/image114.png"/><Relationship Id="rId9" Type="http://schemas.openxmlformats.org/officeDocument/2006/relationships/image" Target="../media/image128.png"/><Relationship Id="rId14" Type="http://schemas.openxmlformats.org/officeDocument/2006/relationships/image" Target="../media/image143.png"/></Relationships>
</file>

<file path=ppt/slides/_rels/slide6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51.jpeg"/><Relationship Id="rId18" Type="http://schemas.openxmlformats.org/officeDocument/2006/relationships/image" Target="../media/image154.png"/><Relationship Id="rId3" Type="http://schemas.openxmlformats.org/officeDocument/2006/relationships/image" Target="../media/image148.jpeg"/><Relationship Id="rId21" Type="http://schemas.openxmlformats.org/officeDocument/2006/relationships/hyperlink" Target="http://www.margaritachli.com/papers/ICCV2011paper.pdf" TargetMode="External"/><Relationship Id="rId7" Type="http://schemas.openxmlformats.org/officeDocument/2006/relationships/image" Target="../media/image149.png"/><Relationship Id="rId12" Type="http://schemas.openxmlformats.org/officeDocument/2006/relationships/image" Target="../media/image150.png"/><Relationship Id="rId17" Type="http://schemas.openxmlformats.org/officeDocument/2006/relationships/image" Target="../media/image153.png"/><Relationship Id="rId2" Type="http://schemas.openxmlformats.org/officeDocument/2006/relationships/notesSlide" Target="../notesSlides/notesSlide51.xml"/><Relationship Id="rId16" Type="http://schemas.openxmlformats.org/officeDocument/2006/relationships/image" Target="../media/image152.png"/><Relationship Id="rId20" Type="http://schemas.openxmlformats.org/officeDocument/2006/relationships/hyperlink" Target="https://en.wikipedia.org/wiki/Oriented_FAST_and_rotated_BRIEF" TargetMode="Externa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40.png"/><Relationship Id="rId5" Type="http://schemas.openxmlformats.org/officeDocument/2006/relationships/image" Target="../media/image115.png"/><Relationship Id="rId15" Type="http://schemas.openxmlformats.org/officeDocument/2006/relationships/image" Target="../media/image144.png"/><Relationship Id="rId10" Type="http://schemas.openxmlformats.org/officeDocument/2006/relationships/image" Target="../media/image129.jpeg"/><Relationship Id="rId19" Type="http://schemas.openxmlformats.org/officeDocument/2006/relationships/hyperlink" Target="https://en.wikipedia.org/wiki/Speeded_up_robust_features" TargetMode="External"/><Relationship Id="rId4" Type="http://schemas.openxmlformats.org/officeDocument/2006/relationships/image" Target="../media/image114.png"/><Relationship Id="rId9" Type="http://schemas.openxmlformats.org/officeDocument/2006/relationships/image" Target="../media/image128.png"/><Relationship Id="rId14" Type="http://schemas.openxmlformats.org/officeDocument/2006/relationships/image" Target="../media/image143.png"/></Relationships>
</file>

<file path=ppt/slides/_rels/slide63.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51.jpeg"/><Relationship Id="rId18" Type="http://schemas.openxmlformats.org/officeDocument/2006/relationships/image" Target="../media/image158.jpeg"/><Relationship Id="rId26" Type="http://schemas.openxmlformats.org/officeDocument/2006/relationships/image" Target="../media/image147.jpeg"/><Relationship Id="rId3" Type="http://schemas.openxmlformats.org/officeDocument/2006/relationships/image" Target="../media/image111.png"/><Relationship Id="rId21" Type="http://schemas.openxmlformats.org/officeDocument/2006/relationships/image" Target="../media/image159.jpeg"/><Relationship Id="rId7" Type="http://schemas.openxmlformats.org/officeDocument/2006/relationships/image" Target="../media/image124.jpeg"/><Relationship Id="rId12" Type="http://schemas.openxmlformats.org/officeDocument/2006/relationships/image" Target="../media/image141.jpeg"/><Relationship Id="rId17" Type="http://schemas.openxmlformats.org/officeDocument/2006/relationships/image" Target="../media/image153.png"/><Relationship Id="rId25" Type="http://schemas.openxmlformats.org/officeDocument/2006/relationships/image" Target="../media/image145.jpeg"/><Relationship Id="rId2" Type="http://schemas.openxmlformats.org/officeDocument/2006/relationships/notesSlide" Target="../notesSlides/notesSlide52.xml"/><Relationship Id="rId16" Type="http://schemas.openxmlformats.org/officeDocument/2006/relationships/image" Target="../media/image152.png"/><Relationship Id="rId20"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40.png"/><Relationship Id="rId24" Type="http://schemas.openxmlformats.org/officeDocument/2006/relationships/image" Target="../media/image144.png"/><Relationship Id="rId5" Type="http://schemas.openxmlformats.org/officeDocument/2006/relationships/image" Target="../media/image115.png"/><Relationship Id="rId15" Type="http://schemas.openxmlformats.org/officeDocument/2006/relationships/image" Target="../media/image157.jpeg"/><Relationship Id="rId23" Type="http://schemas.openxmlformats.org/officeDocument/2006/relationships/image" Target="../media/image149.png"/><Relationship Id="rId10" Type="http://schemas.openxmlformats.org/officeDocument/2006/relationships/image" Target="../media/image156.png"/><Relationship Id="rId19" Type="http://schemas.openxmlformats.org/officeDocument/2006/relationships/image" Target="../media/image128.png"/><Relationship Id="rId4" Type="http://schemas.openxmlformats.org/officeDocument/2006/relationships/image" Target="../media/image114.png"/><Relationship Id="rId9" Type="http://schemas.openxmlformats.org/officeDocument/2006/relationships/image" Target="../media/image155.jpeg"/><Relationship Id="rId14" Type="http://schemas.openxmlformats.org/officeDocument/2006/relationships/image" Target="../media/image143.png"/><Relationship Id="rId22" Type="http://schemas.openxmlformats.org/officeDocument/2006/relationships/image" Target="../media/image148.jpeg"/></Relationships>
</file>

<file path=ppt/slides/_rels/slide6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11.png"/><Relationship Id="rId21" Type="http://schemas.openxmlformats.org/officeDocument/2006/relationships/image" Target="../media/image151.jpeg"/><Relationship Id="rId7" Type="http://schemas.openxmlformats.org/officeDocument/2006/relationships/image" Target="../media/image149.png"/><Relationship Id="rId12" Type="http://schemas.openxmlformats.org/officeDocument/2006/relationships/image" Target="../media/image150.png"/><Relationship Id="rId17" Type="http://schemas.openxmlformats.org/officeDocument/2006/relationships/image" Target="../media/image153.png"/><Relationship Id="rId2" Type="http://schemas.openxmlformats.org/officeDocument/2006/relationships/notesSlide" Target="../notesSlides/notesSlide53.xml"/><Relationship Id="rId16" Type="http://schemas.openxmlformats.org/officeDocument/2006/relationships/image" Target="../media/image145.jpeg"/><Relationship Id="rId20"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61.jpeg"/><Relationship Id="rId5" Type="http://schemas.openxmlformats.org/officeDocument/2006/relationships/image" Target="../media/image115.png"/><Relationship Id="rId15" Type="http://schemas.openxmlformats.org/officeDocument/2006/relationships/image" Target="../media/image144.png"/><Relationship Id="rId10" Type="http://schemas.openxmlformats.org/officeDocument/2006/relationships/image" Target="../media/image160.jpeg"/><Relationship Id="rId19" Type="http://schemas.openxmlformats.org/officeDocument/2006/relationships/image" Target="../media/image129.jpeg"/><Relationship Id="rId4" Type="http://schemas.openxmlformats.org/officeDocument/2006/relationships/image" Target="../media/image114.png"/><Relationship Id="rId9" Type="http://schemas.openxmlformats.org/officeDocument/2006/relationships/image" Target="../media/image128.png"/><Relationship Id="rId14" Type="http://schemas.openxmlformats.org/officeDocument/2006/relationships/image" Target="../media/image143.png"/><Relationship Id="rId22" Type="http://schemas.openxmlformats.org/officeDocument/2006/relationships/image" Target="../media/image154.png"/></Relationships>
</file>

<file path=ppt/slides/_rels/slide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cc.gatech.edu/~hays/compvision/proj3/"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11.png"/><Relationship Id="rId21" Type="http://schemas.openxmlformats.org/officeDocument/2006/relationships/image" Target="../media/image151.jpeg"/><Relationship Id="rId7" Type="http://schemas.openxmlformats.org/officeDocument/2006/relationships/image" Target="../media/image149.png"/><Relationship Id="rId12" Type="http://schemas.openxmlformats.org/officeDocument/2006/relationships/image" Target="../media/image150.png"/><Relationship Id="rId17" Type="http://schemas.openxmlformats.org/officeDocument/2006/relationships/image" Target="../media/image153.png"/><Relationship Id="rId2" Type="http://schemas.openxmlformats.org/officeDocument/2006/relationships/notesSlide" Target="../notesSlides/notesSlide55.xml"/><Relationship Id="rId16" Type="http://schemas.openxmlformats.org/officeDocument/2006/relationships/image" Target="../media/image145.jpeg"/><Relationship Id="rId20"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61.jpeg"/><Relationship Id="rId5" Type="http://schemas.openxmlformats.org/officeDocument/2006/relationships/image" Target="../media/image115.png"/><Relationship Id="rId15" Type="http://schemas.openxmlformats.org/officeDocument/2006/relationships/image" Target="../media/image144.png"/><Relationship Id="rId10" Type="http://schemas.openxmlformats.org/officeDocument/2006/relationships/image" Target="../media/image160.jpeg"/><Relationship Id="rId19" Type="http://schemas.openxmlformats.org/officeDocument/2006/relationships/image" Target="../media/image129.jpeg"/><Relationship Id="rId4" Type="http://schemas.openxmlformats.org/officeDocument/2006/relationships/image" Target="../media/image114.png"/><Relationship Id="rId9" Type="http://schemas.openxmlformats.org/officeDocument/2006/relationships/image" Target="../media/image128.png"/><Relationship Id="rId14" Type="http://schemas.openxmlformats.org/officeDocument/2006/relationships/image" Target="../media/image143.png"/><Relationship Id="rId22" Type="http://schemas.openxmlformats.org/officeDocument/2006/relationships/image" Target="../media/image154.png"/></Relationships>
</file>

<file path=ppt/slides/_rels/slide67.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pdfs.semanticscholar.org/c288/7c83751d2c36c63139e68d46516ba3038909.pdf"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740.png"/></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hyperlink" Target="https://demuc.de/tutorials/cvpr2017/sparse-modeling.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s://rajbirkataria.com/assets/ImprovingStructurefromMotionwithReliableResectioning.pdf" TargetMode="External"/><Relationship Id="rId4" Type="http://schemas.openxmlformats.org/officeDocument/2006/relationships/image" Target="../media/image169.jpg"/></Relationships>
</file>

<file path=ppt/slides/_rels/slide72.xml.rels><?xml version="1.0" encoding="UTF-8" standalone="yes"?>
<Relationships xmlns="http://schemas.openxmlformats.org/package/2006/relationships"><Relationship Id="rId3" Type="http://schemas.openxmlformats.org/officeDocument/2006/relationships/hyperlink" Target="https://rajbirkataria.com/assets/ImprovingStructurefromMotionwithReliableResectioning.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arxiv.org/pdf/2008.12295.pdf"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arxiv.org/pdf/2008.12295.pdf"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ccwu.me/vsfm/vsfm.pd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github.com/mapillary/OpenSfM" TargetMode="External"/><Relationship Id="rId7" Type="http://schemas.openxmlformats.org/officeDocument/2006/relationships/hyperlink" Target="https://en.wikipedia.org/wiki/Structure_from_motion%23Structure_from_motion_software_toolboxes" TargetMode="External"/><Relationship Id="rId2" Type="http://schemas.openxmlformats.org/officeDocument/2006/relationships/hyperlink" Target="http://www.cs.cornell.edu/~snavely/bundler/" TargetMode="External"/><Relationship Id="rId1" Type="http://schemas.openxmlformats.org/officeDocument/2006/relationships/slideLayout" Target="../slideLayouts/slideLayout2.xml"/><Relationship Id="rId6" Type="http://schemas.openxmlformats.org/officeDocument/2006/relationships/hyperlink" Target="https://colmap.github.io/" TargetMode="External"/><Relationship Id="rId5" Type="http://schemas.openxmlformats.org/officeDocument/2006/relationships/hyperlink" Target="http://ccwu.me/vsfm/" TargetMode="External"/><Relationship Id="rId4" Type="http://schemas.openxmlformats.org/officeDocument/2006/relationships/hyperlink" Target="https://github.com/openMVG/openMV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780.png"/><Relationship Id="rId7" Type="http://schemas.openxmlformats.org/officeDocument/2006/relationships/image" Target="../media/image7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50.png"/><Relationship Id="rId5" Type="http://schemas.openxmlformats.org/officeDocument/2006/relationships/image" Target="../media/image740.png"/><Relationship Id="rId4" Type="http://schemas.openxmlformats.org/officeDocument/2006/relationships/image" Target="../media/image730.png"/></Relationships>
</file>

<file path=ppt/slides/_rels/slide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Structure from motion</a:t>
            </a:r>
          </a:p>
        </p:txBody>
      </p:sp>
      <p:sp>
        <p:nvSpPr>
          <p:cNvPr id="26627" name="Rectangle 3"/>
          <p:cNvSpPr>
            <a:spLocks noGrp="1" noChangeArrowheads="1"/>
          </p:cNvSpPr>
          <p:nvPr>
            <p:ph type="body" idx="1"/>
          </p:nvPr>
        </p:nvSpPr>
        <p:spPr/>
        <p:txBody>
          <a:bodyPr/>
          <a:lstStyle/>
          <a:p>
            <a:endParaRPr lang="en-US"/>
          </a:p>
        </p:txBody>
      </p:sp>
      <p:pic>
        <p:nvPicPr>
          <p:cNvPr id="26628" name="Picture 6" descr="dragon"/>
          <p:cNvPicPr>
            <a:picLocks noChangeAspect="1" noChangeArrowheads="1"/>
          </p:cNvPicPr>
          <p:nvPr/>
        </p:nvPicPr>
        <p:blipFill>
          <a:blip r:embed="rId3" cstate="print"/>
          <a:srcRect/>
          <a:stretch>
            <a:fillRect/>
          </a:stretch>
        </p:blipFill>
        <p:spPr bwMode="auto">
          <a:xfrm>
            <a:off x="3238500" y="990600"/>
            <a:ext cx="5715000" cy="5715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2231-E7AA-054E-6A23-F509A34C45E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03D5BD5-AFBF-607E-CC1E-0973EFCC294D}"/>
              </a:ext>
            </a:extLst>
          </p:cNvPr>
          <p:cNvPicPr>
            <a:picLocks noGrp="1" noChangeAspect="1"/>
          </p:cNvPicPr>
          <p:nvPr>
            <p:ph idx="1"/>
          </p:nvPr>
        </p:nvPicPr>
        <p:blipFill>
          <a:blip r:embed="rId2"/>
          <a:stretch>
            <a:fillRect/>
          </a:stretch>
        </p:blipFill>
        <p:spPr>
          <a:xfrm>
            <a:off x="661416" y="3078734"/>
            <a:ext cx="2197100" cy="393700"/>
          </a:xfrm>
        </p:spPr>
      </p:pic>
      <p:pic>
        <p:nvPicPr>
          <p:cNvPr id="4" name="Picture 3">
            <a:extLst>
              <a:ext uri="{FF2B5EF4-FFF2-40B4-BE49-F238E27FC236}">
                <a16:creationId xmlns:a16="http://schemas.microsoft.com/office/drawing/2014/main" id="{12784CCB-B93D-60F3-DB8C-28509D288415}"/>
              </a:ext>
            </a:extLst>
          </p:cNvPr>
          <p:cNvPicPr>
            <a:picLocks noChangeAspect="1"/>
          </p:cNvPicPr>
          <p:nvPr/>
        </p:nvPicPr>
        <p:blipFill>
          <a:blip r:embed="rId3"/>
          <a:stretch>
            <a:fillRect/>
          </a:stretch>
        </p:blipFill>
        <p:spPr>
          <a:xfrm>
            <a:off x="685800" y="1282700"/>
            <a:ext cx="2463800" cy="469900"/>
          </a:xfrm>
          <a:prstGeom prst="rect">
            <a:avLst/>
          </a:prstGeom>
        </p:spPr>
      </p:pic>
      <p:pic>
        <p:nvPicPr>
          <p:cNvPr id="5" name="Picture 4">
            <a:extLst>
              <a:ext uri="{FF2B5EF4-FFF2-40B4-BE49-F238E27FC236}">
                <a16:creationId xmlns:a16="http://schemas.microsoft.com/office/drawing/2014/main" id="{1DFAB95F-64C4-3296-8394-B64C0EE2DA09}"/>
              </a:ext>
            </a:extLst>
          </p:cNvPr>
          <p:cNvPicPr>
            <a:picLocks noChangeAspect="1"/>
          </p:cNvPicPr>
          <p:nvPr/>
        </p:nvPicPr>
        <p:blipFill>
          <a:blip r:embed="rId4"/>
          <a:stretch>
            <a:fillRect/>
          </a:stretch>
        </p:blipFill>
        <p:spPr>
          <a:xfrm>
            <a:off x="8933336" y="1282700"/>
            <a:ext cx="2514600" cy="469900"/>
          </a:xfrm>
          <a:prstGeom prst="rect">
            <a:avLst/>
          </a:prstGeom>
        </p:spPr>
      </p:pic>
      <p:pic>
        <p:nvPicPr>
          <p:cNvPr id="7" name="Picture 6">
            <a:extLst>
              <a:ext uri="{FF2B5EF4-FFF2-40B4-BE49-F238E27FC236}">
                <a16:creationId xmlns:a16="http://schemas.microsoft.com/office/drawing/2014/main" id="{E3414265-DB7D-8D6E-27C0-81F61A724FCA}"/>
              </a:ext>
            </a:extLst>
          </p:cNvPr>
          <p:cNvPicPr>
            <a:picLocks noChangeAspect="1"/>
          </p:cNvPicPr>
          <p:nvPr/>
        </p:nvPicPr>
        <p:blipFill>
          <a:blip r:embed="rId5"/>
          <a:stretch>
            <a:fillRect/>
          </a:stretch>
        </p:blipFill>
        <p:spPr>
          <a:xfrm>
            <a:off x="630936" y="5029200"/>
            <a:ext cx="2146300" cy="406400"/>
          </a:xfrm>
          <a:prstGeom prst="rect">
            <a:avLst/>
          </a:prstGeom>
        </p:spPr>
      </p:pic>
      <p:sp>
        <p:nvSpPr>
          <p:cNvPr id="8" name="TextBox 7">
            <a:extLst>
              <a:ext uri="{FF2B5EF4-FFF2-40B4-BE49-F238E27FC236}">
                <a16:creationId xmlns:a16="http://schemas.microsoft.com/office/drawing/2014/main" id="{0D3A9312-DF81-3C44-936B-7D27CFF6DBA3}"/>
              </a:ext>
            </a:extLst>
          </p:cNvPr>
          <p:cNvSpPr txBox="1"/>
          <p:nvPr/>
        </p:nvSpPr>
        <p:spPr>
          <a:xfrm>
            <a:off x="1440854" y="4019984"/>
            <a:ext cx="4664290" cy="461665"/>
          </a:xfrm>
          <a:prstGeom prst="rect">
            <a:avLst/>
          </a:prstGeom>
          <a:noFill/>
        </p:spPr>
        <p:txBody>
          <a:bodyPr wrap="none" rtlCol="0">
            <a:spAutoFit/>
          </a:bodyPr>
          <a:lstStyle/>
          <a:p>
            <a:r>
              <a:rPr lang="en-US" dirty="0"/>
              <a:t>Affine coordinates of image point</a:t>
            </a:r>
          </a:p>
        </p:txBody>
      </p:sp>
      <p:cxnSp>
        <p:nvCxnSpPr>
          <p:cNvPr id="10" name="Straight Arrow Connector 9">
            <a:extLst>
              <a:ext uri="{FF2B5EF4-FFF2-40B4-BE49-F238E27FC236}">
                <a16:creationId xmlns:a16="http://schemas.microsoft.com/office/drawing/2014/main" id="{C1FE0611-A26A-3AA9-A7CA-BE5286E527FF}"/>
              </a:ext>
            </a:extLst>
          </p:cNvPr>
          <p:cNvCxnSpPr/>
          <p:nvPr/>
        </p:nvCxnSpPr>
        <p:spPr bwMode="auto">
          <a:xfrm flipV="1">
            <a:off x="1905000" y="3657600"/>
            <a:ext cx="0"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549080B3-D4FE-ECDE-83C1-AEBDA1D9F480}"/>
              </a:ext>
            </a:extLst>
          </p:cNvPr>
          <p:cNvCxnSpPr/>
          <p:nvPr/>
        </p:nvCxnSpPr>
        <p:spPr bwMode="auto">
          <a:xfrm>
            <a:off x="1981200" y="46482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868F2238-DC7D-B705-24AC-B8B68A7A4940}"/>
              </a:ext>
            </a:extLst>
          </p:cNvPr>
          <p:cNvSpPr txBox="1"/>
          <p:nvPr/>
        </p:nvSpPr>
        <p:spPr>
          <a:xfrm>
            <a:off x="7455408" y="3834384"/>
            <a:ext cx="4190571" cy="830997"/>
          </a:xfrm>
          <a:prstGeom prst="rect">
            <a:avLst/>
          </a:prstGeom>
          <a:noFill/>
        </p:spPr>
        <p:txBody>
          <a:bodyPr wrap="none" rtlCol="0">
            <a:spAutoFit/>
          </a:bodyPr>
          <a:lstStyle/>
          <a:p>
            <a:r>
              <a:rPr lang="en-US" dirty="0"/>
              <a:t>Remember camera is known,</a:t>
            </a:r>
          </a:p>
          <a:p>
            <a:r>
              <a:rPr lang="en-US" dirty="0"/>
              <a:t>And substitute</a:t>
            </a:r>
          </a:p>
        </p:txBody>
      </p:sp>
    </p:spTree>
    <p:extLst>
      <p:ext uri="{BB962C8B-B14F-4D97-AF65-F5344CB8AC3E}">
        <p14:creationId xmlns:p14="http://schemas.microsoft.com/office/powerpoint/2010/main" val="3942116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2231-E7AA-054E-6A23-F509A34C45E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2784CCB-B93D-60F3-DB8C-28509D288415}"/>
              </a:ext>
            </a:extLst>
          </p:cNvPr>
          <p:cNvPicPr>
            <a:picLocks noChangeAspect="1"/>
          </p:cNvPicPr>
          <p:nvPr/>
        </p:nvPicPr>
        <p:blipFill>
          <a:blip r:embed="rId2"/>
          <a:stretch>
            <a:fillRect/>
          </a:stretch>
        </p:blipFill>
        <p:spPr>
          <a:xfrm>
            <a:off x="685800" y="1282700"/>
            <a:ext cx="2463800" cy="469900"/>
          </a:xfrm>
          <a:prstGeom prst="rect">
            <a:avLst/>
          </a:prstGeom>
        </p:spPr>
      </p:pic>
      <p:pic>
        <p:nvPicPr>
          <p:cNvPr id="5" name="Picture 4">
            <a:extLst>
              <a:ext uri="{FF2B5EF4-FFF2-40B4-BE49-F238E27FC236}">
                <a16:creationId xmlns:a16="http://schemas.microsoft.com/office/drawing/2014/main" id="{1DFAB95F-64C4-3296-8394-B64C0EE2DA09}"/>
              </a:ext>
            </a:extLst>
          </p:cNvPr>
          <p:cNvPicPr>
            <a:picLocks noChangeAspect="1"/>
          </p:cNvPicPr>
          <p:nvPr/>
        </p:nvPicPr>
        <p:blipFill>
          <a:blip r:embed="rId3"/>
          <a:stretch>
            <a:fillRect/>
          </a:stretch>
        </p:blipFill>
        <p:spPr>
          <a:xfrm>
            <a:off x="8933336" y="1282700"/>
            <a:ext cx="2514600" cy="469900"/>
          </a:xfrm>
          <a:prstGeom prst="rect">
            <a:avLst/>
          </a:prstGeom>
        </p:spPr>
      </p:pic>
      <p:pic>
        <p:nvPicPr>
          <p:cNvPr id="14" name="Picture 13">
            <a:extLst>
              <a:ext uri="{FF2B5EF4-FFF2-40B4-BE49-F238E27FC236}">
                <a16:creationId xmlns:a16="http://schemas.microsoft.com/office/drawing/2014/main" id="{7F4F17BE-45C2-1826-7678-04C36EA2C29F}"/>
              </a:ext>
            </a:extLst>
          </p:cNvPr>
          <p:cNvPicPr>
            <a:picLocks noChangeAspect="1"/>
          </p:cNvPicPr>
          <p:nvPr/>
        </p:nvPicPr>
        <p:blipFill>
          <a:blip r:embed="rId4"/>
          <a:stretch>
            <a:fillRect/>
          </a:stretch>
        </p:blipFill>
        <p:spPr>
          <a:xfrm>
            <a:off x="4267200" y="2908300"/>
            <a:ext cx="7581900" cy="1041400"/>
          </a:xfrm>
          <a:prstGeom prst="rect">
            <a:avLst/>
          </a:prstGeom>
        </p:spPr>
      </p:pic>
      <p:pic>
        <p:nvPicPr>
          <p:cNvPr id="15" name="Picture 14">
            <a:extLst>
              <a:ext uri="{FF2B5EF4-FFF2-40B4-BE49-F238E27FC236}">
                <a16:creationId xmlns:a16="http://schemas.microsoft.com/office/drawing/2014/main" id="{58E5A1C8-01D8-3DD8-E56C-9E06ECB6BC84}"/>
              </a:ext>
            </a:extLst>
          </p:cNvPr>
          <p:cNvPicPr>
            <a:picLocks noChangeAspect="1"/>
          </p:cNvPicPr>
          <p:nvPr/>
        </p:nvPicPr>
        <p:blipFill>
          <a:blip r:embed="rId5"/>
          <a:stretch>
            <a:fillRect/>
          </a:stretch>
        </p:blipFill>
        <p:spPr>
          <a:xfrm>
            <a:off x="4292600" y="4533900"/>
            <a:ext cx="7531100" cy="1041400"/>
          </a:xfrm>
          <a:prstGeom prst="rect">
            <a:avLst/>
          </a:prstGeom>
        </p:spPr>
      </p:pic>
    </p:spTree>
    <p:extLst>
      <p:ext uri="{BB962C8B-B14F-4D97-AF65-F5344CB8AC3E}">
        <p14:creationId xmlns:p14="http://schemas.microsoft.com/office/powerpoint/2010/main" val="116916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Triangulation – Straightforward Approaches</a:t>
            </a:r>
          </a:p>
        </p:txBody>
      </p:sp>
      <mc:AlternateContent xmlns:mc="http://schemas.openxmlformats.org/markup-compatibility/2006" xmlns:a14="http://schemas.microsoft.com/office/drawing/2010/main">
        <mc:Choice Requires="a14">
          <p:sp>
            <p:nvSpPr>
              <p:cNvPr id="29699" name="Rectangle 3"/>
              <p:cNvSpPr>
                <a:spLocks noGrp="1" noChangeArrowheads="1"/>
              </p:cNvSpPr>
              <p:nvPr>
                <p:ph type="body" idx="1"/>
              </p:nvPr>
            </p:nvSpPr>
            <p:spPr/>
            <p:txBody>
              <a:bodyPr/>
              <a:lstStyle/>
              <a:p>
                <a:pPr>
                  <a:buFontTx/>
                  <a:buChar char="•"/>
                </a:pPr>
                <a:r>
                  <a:rPr lang="en-US" dirty="0"/>
                  <a:t>Above gives two possible points, average them</a:t>
                </a:r>
              </a:p>
              <a:p>
                <a:pPr>
                  <a:buFontTx/>
                  <a:buChar char="•"/>
                </a:pPr>
                <a:r>
                  <a:rPr lang="en-US" dirty="0"/>
                  <a:t>Choose least squares X_3</a:t>
                </a:r>
              </a:p>
              <a:p>
                <a:pPr>
                  <a:buFontTx/>
                  <a:buChar char="•"/>
                </a:pPr>
                <a:r>
                  <a:rPr lang="en-US" dirty="0"/>
                  <a:t>Find shortest segment connecting the two viewing rays and let </a:t>
                </a:r>
                <a14:m>
                  <m:oMath xmlns:m="http://schemas.openxmlformats.org/officeDocument/2006/math">
                    <m:r>
                      <a:rPr lang="en-US" b="1" i="1" dirty="0" smtClean="0">
                        <a:solidFill>
                          <a:srgbClr val="C00000"/>
                        </a:solidFill>
                        <a:latin typeface="Cambria Math" panose="02040503050406030204" pitchFamily="18" charset="0"/>
                      </a:rPr>
                      <m:t>𝑿</m:t>
                    </m:r>
                  </m:oMath>
                </a14:m>
                <a:r>
                  <a:rPr lang="en-US" dirty="0"/>
                  <a:t> be the midpoint of that segment</a:t>
                </a:r>
              </a:p>
            </p:txBody>
          </p:sp>
        </mc:Choice>
        <mc:Fallback xmlns="">
          <p:sp>
            <p:nvSpPr>
              <p:cNvPr id="29699" name="Rectangle 3"/>
              <p:cNvSpPr>
                <a:spLocks noGrp="1" noRot="1" noChangeAspect="1" noMove="1" noResize="1" noEditPoints="1" noAdjustHandles="1" noChangeArrowheads="1" noChangeShapeType="1" noTextEdit="1"/>
              </p:cNvSpPr>
              <p:nvPr>
                <p:ph type="body" idx="1"/>
              </p:nvPr>
            </p:nvSpPr>
            <p:spPr>
              <a:blipFill>
                <a:blip r:embed="rId3"/>
                <a:stretch>
                  <a:fillRect l="-857" t="-964"/>
                </a:stretch>
              </a:blipFill>
            </p:spPr>
            <p:txBody>
              <a:bodyPr/>
              <a:lstStyle/>
              <a:p>
                <a:r>
                  <a:rPr lang="en-US">
                    <a:noFill/>
                  </a:rPr>
                  <a:t> </a:t>
                </a:r>
              </a:p>
            </p:txBody>
          </p:sp>
        </mc:Fallback>
      </mc:AlternateContent>
      <p:sp>
        <p:nvSpPr>
          <p:cNvPr id="29700" name="AutoShape 5"/>
          <p:cNvSpPr>
            <a:spLocks noChangeArrowheads="1"/>
          </p:cNvSpPr>
          <p:nvPr/>
        </p:nvSpPr>
        <p:spPr bwMode="auto">
          <a:xfrm rot="5400000">
            <a:off x="3201194" y="3566319"/>
            <a:ext cx="1987550" cy="2052638"/>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9701" name="AutoShape 6"/>
          <p:cNvSpPr>
            <a:spLocks noChangeArrowheads="1"/>
          </p:cNvSpPr>
          <p:nvPr/>
        </p:nvSpPr>
        <p:spPr bwMode="auto">
          <a:xfrm rot="16200000" flipH="1">
            <a:off x="6987382" y="3504407"/>
            <a:ext cx="1987550" cy="2052637"/>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9702" name="Line 7"/>
          <p:cNvSpPr>
            <a:spLocks noChangeShapeType="1"/>
          </p:cNvSpPr>
          <p:nvPr/>
        </p:nvSpPr>
        <p:spPr bwMode="auto">
          <a:xfrm>
            <a:off x="4953000" y="2514601"/>
            <a:ext cx="2001838" cy="1643063"/>
          </a:xfrm>
          <a:prstGeom prst="line">
            <a:avLst/>
          </a:prstGeom>
          <a:noFill/>
          <a:ln w="9525">
            <a:solidFill>
              <a:schemeClr val="tx1"/>
            </a:solidFill>
            <a:round/>
            <a:headEnd type="stealth" w="lg" len="lg"/>
            <a:tailEnd/>
          </a:ln>
        </p:spPr>
        <p:txBody>
          <a:bodyPr/>
          <a:lstStyle/>
          <a:p>
            <a:endParaRPr lang="en-US"/>
          </a:p>
        </p:txBody>
      </p:sp>
      <p:sp>
        <p:nvSpPr>
          <p:cNvPr id="29703" name="Line 8"/>
          <p:cNvSpPr>
            <a:spLocks noChangeShapeType="1"/>
          </p:cNvSpPr>
          <p:nvPr/>
        </p:nvSpPr>
        <p:spPr bwMode="auto">
          <a:xfrm flipV="1">
            <a:off x="3103564" y="4654551"/>
            <a:ext cx="1284287" cy="1304925"/>
          </a:xfrm>
          <a:prstGeom prst="line">
            <a:avLst/>
          </a:prstGeom>
          <a:noFill/>
          <a:ln w="9525">
            <a:solidFill>
              <a:schemeClr val="tx1"/>
            </a:solidFill>
            <a:round/>
            <a:headEnd/>
            <a:tailEnd/>
          </a:ln>
        </p:spPr>
        <p:txBody>
          <a:bodyPr/>
          <a:lstStyle/>
          <a:p>
            <a:endParaRPr lang="en-US"/>
          </a:p>
        </p:txBody>
      </p:sp>
      <p:sp>
        <p:nvSpPr>
          <p:cNvPr id="29704" name="Freeform 9"/>
          <p:cNvSpPr>
            <a:spLocks/>
          </p:cNvSpPr>
          <p:nvPr/>
        </p:nvSpPr>
        <p:spPr bwMode="auto">
          <a:xfrm>
            <a:off x="5003800" y="3287714"/>
            <a:ext cx="731838" cy="733425"/>
          </a:xfrm>
          <a:custGeom>
            <a:avLst/>
            <a:gdLst>
              <a:gd name="T0" fmla="*/ 0 w 547"/>
              <a:gd name="T1" fmla="*/ 2147483647 h 566"/>
              <a:gd name="T2" fmla="*/ 21474836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29705" name="Line 10"/>
          <p:cNvSpPr>
            <a:spLocks noChangeShapeType="1"/>
          </p:cNvSpPr>
          <p:nvPr/>
        </p:nvSpPr>
        <p:spPr bwMode="auto">
          <a:xfrm flipV="1">
            <a:off x="5864226" y="2667000"/>
            <a:ext cx="512763" cy="496888"/>
          </a:xfrm>
          <a:prstGeom prst="line">
            <a:avLst/>
          </a:prstGeom>
          <a:noFill/>
          <a:ln w="9525">
            <a:solidFill>
              <a:schemeClr val="tx1"/>
            </a:solidFill>
            <a:round/>
            <a:headEnd/>
            <a:tailEnd type="stealth" w="lg" len="lg"/>
          </a:ln>
        </p:spPr>
        <p:txBody>
          <a:bodyPr/>
          <a:lstStyle/>
          <a:p>
            <a:endParaRPr lang="en-US"/>
          </a:p>
        </p:txBody>
      </p:sp>
      <p:sp>
        <p:nvSpPr>
          <p:cNvPr id="29706" name="Line 11"/>
          <p:cNvSpPr>
            <a:spLocks noChangeShapeType="1"/>
          </p:cNvSpPr>
          <p:nvPr/>
        </p:nvSpPr>
        <p:spPr bwMode="auto">
          <a:xfrm>
            <a:off x="7659689" y="4779963"/>
            <a:ext cx="1347787" cy="1117600"/>
          </a:xfrm>
          <a:prstGeom prst="line">
            <a:avLst/>
          </a:prstGeom>
          <a:noFill/>
          <a:ln w="9525">
            <a:solidFill>
              <a:schemeClr val="tx1"/>
            </a:solidFill>
            <a:round/>
            <a:headEnd/>
            <a:tailEnd/>
          </a:ln>
        </p:spPr>
        <p:txBody>
          <a:bodyPr/>
          <a:lstStyle/>
          <a:p>
            <a:endParaRPr lang="en-US"/>
          </a:p>
        </p:txBody>
      </p:sp>
      <p:sp>
        <p:nvSpPr>
          <p:cNvPr id="29707" name="Oval 12"/>
          <p:cNvSpPr>
            <a:spLocks noChangeArrowheads="1"/>
          </p:cNvSpPr>
          <p:nvPr/>
        </p:nvSpPr>
        <p:spPr bwMode="auto">
          <a:xfrm>
            <a:off x="4322764" y="4592639"/>
            <a:ext cx="128587"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8" name="Oval 13"/>
          <p:cNvSpPr>
            <a:spLocks noChangeArrowheads="1"/>
          </p:cNvSpPr>
          <p:nvPr/>
        </p:nvSpPr>
        <p:spPr bwMode="auto">
          <a:xfrm>
            <a:off x="3040064" y="5897564"/>
            <a:ext cx="128587"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9" name="Oval 14"/>
          <p:cNvSpPr>
            <a:spLocks noChangeArrowheads="1"/>
          </p:cNvSpPr>
          <p:nvPr/>
        </p:nvSpPr>
        <p:spPr bwMode="auto">
          <a:xfrm>
            <a:off x="8943975" y="583565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0" name="Oval 15"/>
          <p:cNvSpPr>
            <a:spLocks noChangeArrowheads="1"/>
          </p:cNvSpPr>
          <p:nvPr/>
        </p:nvSpPr>
        <p:spPr bwMode="auto">
          <a:xfrm>
            <a:off x="7596189" y="4716463"/>
            <a:ext cx="128587" cy="12541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6" name="Freeform 22"/>
          <p:cNvSpPr>
            <a:spLocks/>
          </p:cNvSpPr>
          <p:nvPr/>
        </p:nvSpPr>
        <p:spPr bwMode="auto">
          <a:xfrm>
            <a:off x="5486400" y="2946400"/>
            <a:ext cx="1588" cy="596900"/>
          </a:xfrm>
          <a:custGeom>
            <a:avLst/>
            <a:gdLst>
              <a:gd name="T0" fmla="*/ 0 w 1"/>
              <a:gd name="T1" fmla="*/ 0 h 376"/>
              <a:gd name="T2" fmla="*/ 0 w 1"/>
              <a:gd name="T3" fmla="*/ 2147483647 h 376"/>
              <a:gd name="T4" fmla="*/ 0 60000 65536"/>
              <a:gd name="T5" fmla="*/ 0 60000 65536"/>
              <a:gd name="T6" fmla="*/ 0 w 1"/>
              <a:gd name="T7" fmla="*/ 0 h 376"/>
              <a:gd name="T8" fmla="*/ 1 w 1"/>
              <a:gd name="T9" fmla="*/ 376 h 376"/>
            </a:gdLst>
            <a:ahLst/>
            <a:cxnLst>
              <a:cxn ang="T4">
                <a:pos x="T0" y="T1"/>
              </a:cxn>
              <a:cxn ang="T5">
                <a:pos x="T2" y="T3"/>
              </a:cxn>
            </a:cxnLst>
            <a:rect l="T6" t="T7" r="T8" b="T9"/>
            <a:pathLst>
              <a:path w="1" h="376">
                <a:moveTo>
                  <a:pt x="0" y="0"/>
                </a:moveTo>
                <a:lnTo>
                  <a:pt x="0" y="376"/>
                </a:lnTo>
              </a:path>
            </a:pathLst>
          </a:custGeom>
          <a:noFill/>
          <a:ln w="9525">
            <a:solidFill>
              <a:schemeClr val="tx1"/>
            </a:solidFill>
            <a:round/>
            <a:headEnd/>
            <a:tailEnd/>
          </a:ln>
        </p:spPr>
        <p:txBody>
          <a:bodyPr/>
          <a:lstStyle/>
          <a:p>
            <a:endParaRPr lang="en-US"/>
          </a:p>
        </p:txBody>
      </p:sp>
      <p:sp>
        <p:nvSpPr>
          <p:cNvPr id="29717" name="Oval 23"/>
          <p:cNvSpPr>
            <a:spLocks noChangeArrowheads="1"/>
          </p:cNvSpPr>
          <p:nvPr/>
        </p:nvSpPr>
        <p:spPr bwMode="auto">
          <a:xfrm>
            <a:off x="5410200" y="320040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8" name="Freeform 24"/>
          <p:cNvSpPr>
            <a:spLocks/>
          </p:cNvSpPr>
          <p:nvPr/>
        </p:nvSpPr>
        <p:spPr bwMode="auto">
          <a:xfrm>
            <a:off x="5410200" y="2895600"/>
            <a:ext cx="76200" cy="228600"/>
          </a:xfrm>
          <a:custGeom>
            <a:avLst/>
            <a:gdLst>
              <a:gd name="T0" fmla="*/ 0 w 48"/>
              <a:gd name="T1" fmla="*/ 0 h 144"/>
              <a:gd name="T2" fmla="*/ 0 w 48"/>
              <a:gd name="T3" fmla="*/ 2147483647 h 144"/>
              <a:gd name="T4" fmla="*/ 2147483647 w 48"/>
              <a:gd name="T5" fmla="*/ 2147483647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lnTo>
                  <a:pt x="0" y="96"/>
                </a:lnTo>
                <a:lnTo>
                  <a:pt x="48" y="144"/>
                </a:lnTo>
              </a:path>
            </a:pathLst>
          </a:custGeom>
          <a:noFill/>
          <a:ln w="9525">
            <a:solidFill>
              <a:schemeClr val="tx1"/>
            </a:solidFill>
            <a:round/>
            <a:headEnd/>
            <a:tailEnd/>
          </a:ln>
        </p:spPr>
        <p:txBody>
          <a:bodyPr/>
          <a:lstStyle/>
          <a:p>
            <a:endParaRPr lang="en-US"/>
          </a:p>
        </p:txBody>
      </p:sp>
      <p:sp>
        <p:nvSpPr>
          <p:cNvPr id="29719" name="Freeform 25"/>
          <p:cNvSpPr>
            <a:spLocks/>
          </p:cNvSpPr>
          <p:nvPr/>
        </p:nvSpPr>
        <p:spPr bwMode="auto">
          <a:xfrm>
            <a:off x="5410200" y="3429000"/>
            <a:ext cx="76200" cy="184150"/>
          </a:xfrm>
          <a:custGeom>
            <a:avLst/>
            <a:gdLst>
              <a:gd name="T0" fmla="*/ 2147483647 w 48"/>
              <a:gd name="T1" fmla="*/ 0 h 116"/>
              <a:gd name="T2" fmla="*/ 0 w 48"/>
              <a:gd name="T3" fmla="*/ 2147483647 h 116"/>
              <a:gd name="T4" fmla="*/ 0 w 48"/>
              <a:gd name="T5" fmla="*/ 2147483647 h 116"/>
              <a:gd name="T6" fmla="*/ 0 60000 65536"/>
              <a:gd name="T7" fmla="*/ 0 60000 65536"/>
              <a:gd name="T8" fmla="*/ 0 60000 65536"/>
              <a:gd name="T9" fmla="*/ 0 w 48"/>
              <a:gd name="T10" fmla="*/ 0 h 116"/>
              <a:gd name="T11" fmla="*/ 48 w 48"/>
              <a:gd name="T12" fmla="*/ 116 h 116"/>
            </a:gdLst>
            <a:ahLst/>
            <a:cxnLst>
              <a:cxn ang="T6">
                <a:pos x="T0" y="T1"/>
              </a:cxn>
              <a:cxn ang="T7">
                <a:pos x="T2" y="T3"/>
              </a:cxn>
              <a:cxn ang="T8">
                <a:pos x="T4" y="T5"/>
              </a:cxn>
            </a:cxnLst>
            <a:rect l="T9" t="T10" r="T11" b="T12"/>
            <a:pathLst>
              <a:path w="48" h="116">
                <a:moveTo>
                  <a:pt x="48" y="0"/>
                </a:moveTo>
                <a:lnTo>
                  <a:pt x="0" y="48"/>
                </a:lnTo>
                <a:lnTo>
                  <a:pt x="0" y="116"/>
                </a:lnTo>
              </a:path>
            </a:pathLst>
          </a:custGeom>
          <a:noFill/>
          <a:ln w="9525">
            <a:solidFill>
              <a:schemeClr val="tx1"/>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4" name="Text Box 18">
                <a:extLst>
                  <a:ext uri="{FF2B5EF4-FFF2-40B4-BE49-F238E27FC236}">
                    <a16:creationId xmlns:a16="http://schemas.microsoft.com/office/drawing/2014/main" id="{F822B012-283F-3547-99B4-AF885C427AE5}"/>
                  </a:ext>
                </a:extLst>
              </p:cNvPr>
              <p:cNvSpPr txBox="1">
                <a:spLocks noChangeArrowheads="1"/>
              </p:cNvSpPr>
              <p:nvPr/>
            </p:nvSpPr>
            <p:spPr bwMode="auto">
              <a:xfrm>
                <a:off x="3155031" y="59931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4" name="Text Box 18">
                <a:extLst>
                  <a:ext uri="{FF2B5EF4-FFF2-40B4-BE49-F238E27FC236}">
                    <a16:creationId xmlns:a16="http://schemas.microsoft.com/office/drawing/2014/main" id="{F822B012-283F-3547-99B4-AF885C427AE5}"/>
                  </a:ext>
                </a:extLst>
              </p:cNvPr>
              <p:cNvSpPr txBox="1">
                <a:spLocks noRot="1" noChangeAspect="1" noMove="1" noResize="1" noEditPoints="1" noAdjustHandles="1" noChangeArrowheads="1" noChangeShapeType="1" noTextEdit="1"/>
              </p:cNvSpPr>
              <p:nvPr/>
            </p:nvSpPr>
            <p:spPr bwMode="auto">
              <a:xfrm>
                <a:off x="3155031" y="5993152"/>
                <a:ext cx="585417" cy="453137"/>
              </a:xfrm>
              <a:prstGeom prst="rect">
                <a:avLst/>
              </a:prstGeom>
              <a:blipFill>
                <a:blip r:embed="rId4"/>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 Box 19">
                <a:extLst>
                  <a:ext uri="{FF2B5EF4-FFF2-40B4-BE49-F238E27FC236}">
                    <a16:creationId xmlns:a16="http://schemas.microsoft.com/office/drawing/2014/main" id="{EB2A158E-0E5D-7347-BABC-967F5885C47E}"/>
                  </a:ext>
                </a:extLst>
              </p:cNvPr>
              <p:cNvSpPr txBox="1">
                <a:spLocks noChangeArrowheads="1"/>
              </p:cNvSpPr>
              <p:nvPr/>
            </p:nvSpPr>
            <p:spPr bwMode="auto">
              <a:xfrm>
                <a:off x="8686808" y="59595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5" name="Text Box 19">
                <a:extLst>
                  <a:ext uri="{FF2B5EF4-FFF2-40B4-BE49-F238E27FC236}">
                    <a16:creationId xmlns:a16="http://schemas.microsoft.com/office/drawing/2014/main" id="{EB2A158E-0E5D-7347-BABC-967F5885C47E}"/>
                  </a:ext>
                </a:extLst>
              </p:cNvPr>
              <p:cNvSpPr txBox="1">
                <a:spLocks noRot="1" noChangeAspect="1" noMove="1" noResize="1" noEditPoints="1" noAdjustHandles="1" noChangeArrowheads="1" noChangeShapeType="1" noTextEdit="1"/>
              </p:cNvSpPr>
              <p:nvPr/>
            </p:nvSpPr>
            <p:spPr bwMode="auto">
              <a:xfrm>
                <a:off x="8686808" y="5959503"/>
                <a:ext cx="585417" cy="453137"/>
              </a:xfrm>
              <a:prstGeom prst="rect">
                <a:avLst/>
              </a:prstGeom>
              <a:blipFill>
                <a:blip r:embed="rId5"/>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20">
                <a:extLst>
                  <a:ext uri="{FF2B5EF4-FFF2-40B4-BE49-F238E27FC236}">
                    <a16:creationId xmlns:a16="http://schemas.microsoft.com/office/drawing/2014/main" id="{B2D6D1AE-EC71-784A-8899-9C870B181457}"/>
                  </a:ext>
                </a:extLst>
              </p:cNvPr>
              <p:cNvSpPr txBox="1">
                <a:spLocks noChangeArrowheads="1"/>
              </p:cNvSpPr>
              <p:nvPr/>
            </p:nvSpPr>
            <p:spPr bwMode="auto">
              <a:xfrm>
                <a:off x="4310046" y="46885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6" name="Text Box 20">
                <a:extLst>
                  <a:ext uri="{FF2B5EF4-FFF2-40B4-BE49-F238E27FC236}">
                    <a16:creationId xmlns:a16="http://schemas.microsoft.com/office/drawing/2014/main" id="{B2D6D1AE-EC71-784A-8899-9C870B181457}"/>
                  </a:ext>
                </a:extLst>
              </p:cNvPr>
              <p:cNvSpPr txBox="1">
                <a:spLocks noRot="1" noChangeAspect="1" noMove="1" noResize="1" noEditPoints="1" noAdjustHandles="1" noChangeArrowheads="1" noChangeShapeType="1" noTextEdit="1"/>
              </p:cNvSpPr>
              <p:nvPr/>
            </p:nvSpPr>
            <p:spPr bwMode="auto">
              <a:xfrm>
                <a:off x="4310046" y="4688576"/>
                <a:ext cx="537327" cy="453137"/>
              </a:xfrm>
              <a:prstGeom prst="rect">
                <a:avLst/>
              </a:prstGeom>
              <a:blipFill>
                <a:blip r:embed="rId6"/>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 Box 21">
                <a:extLst>
                  <a:ext uri="{FF2B5EF4-FFF2-40B4-BE49-F238E27FC236}">
                    <a16:creationId xmlns:a16="http://schemas.microsoft.com/office/drawing/2014/main" id="{E5F8147E-CCF3-E84D-BB23-86AE8708176B}"/>
                  </a:ext>
                </a:extLst>
              </p:cNvPr>
              <p:cNvSpPr txBox="1">
                <a:spLocks noChangeArrowheads="1"/>
              </p:cNvSpPr>
              <p:nvPr/>
            </p:nvSpPr>
            <p:spPr bwMode="auto">
              <a:xfrm>
                <a:off x="7724294" y="45306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 name="Text Box 21">
                <a:extLst>
                  <a:ext uri="{FF2B5EF4-FFF2-40B4-BE49-F238E27FC236}">
                    <a16:creationId xmlns:a16="http://schemas.microsoft.com/office/drawing/2014/main" id="{E5F8147E-CCF3-E84D-BB23-86AE8708176B}"/>
                  </a:ext>
                </a:extLst>
              </p:cNvPr>
              <p:cNvSpPr txBox="1">
                <a:spLocks noRot="1" noChangeAspect="1" noMove="1" noResize="1" noEditPoints="1" noAdjustHandles="1" noChangeArrowheads="1" noChangeShapeType="1" noTextEdit="1"/>
              </p:cNvSpPr>
              <p:nvPr/>
            </p:nvSpPr>
            <p:spPr bwMode="auto">
              <a:xfrm>
                <a:off x="7724294" y="4530681"/>
                <a:ext cx="537327" cy="453137"/>
              </a:xfrm>
              <a:prstGeom prst="rect">
                <a:avLst/>
              </a:prstGeom>
              <a:blipFill>
                <a:blip r:embed="rId7"/>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 Box 22">
                <a:extLst>
                  <a:ext uri="{FF2B5EF4-FFF2-40B4-BE49-F238E27FC236}">
                    <a16:creationId xmlns:a16="http://schemas.microsoft.com/office/drawing/2014/main" id="{3BB6740D-02D9-8846-BB52-515D8DEDEDC5}"/>
                  </a:ext>
                </a:extLst>
              </p:cNvPr>
              <p:cNvSpPr txBox="1">
                <a:spLocks noChangeArrowheads="1"/>
              </p:cNvSpPr>
              <p:nvPr/>
            </p:nvSpPr>
            <p:spPr bwMode="auto">
              <a:xfrm>
                <a:off x="4961039" y="3048000"/>
                <a:ext cx="449161"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oMath>
                  </m:oMathPara>
                </a14:m>
                <a:endParaRPr lang="en-US" b="1" baseline="-25000" dirty="0">
                  <a:solidFill>
                    <a:srgbClr val="C00000"/>
                  </a:solidFill>
                  <a:latin typeface="Times New Roman" pitchFamily="18" charset="0"/>
                  <a:cs typeface="Times New Roman" pitchFamily="18" charset="0"/>
                </a:endParaRPr>
              </a:p>
            </p:txBody>
          </p:sp>
        </mc:Choice>
        <mc:Fallback xmlns="">
          <p:sp>
            <p:nvSpPr>
              <p:cNvPr id="28" name="Text Box 22">
                <a:extLst>
                  <a:ext uri="{FF2B5EF4-FFF2-40B4-BE49-F238E27FC236}">
                    <a16:creationId xmlns:a16="http://schemas.microsoft.com/office/drawing/2014/main" id="{3BB6740D-02D9-8846-BB52-515D8DEDEDC5}"/>
                  </a:ext>
                </a:extLst>
              </p:cNvPr>
              <p:cNvSpPr txBox="1">
                <a:spLocks noRot="1" noChangeAspect="1" noMove="1" noResize="1" noEditPoints="1" noAdjustHandles="1" noChangeArrowheads="1" noChangeShapeType="1" noTextEdit="1"/>
              </p:cNvSpPr>
              <p:nvPr/>
            </p:nvSpPr>
            <p:spPr bwMode="auto">
              <a:xfrm>
                <a:off x="4961039" y="3048000"/>
                <a:ext cx="449161" cy="453137"/>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6093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dirty="0"/>
              <a:t>Triangulation: Nonlinear approach</a:t>
            </a:r>
          </a:p>
        </p:txBody>
      </p:sp>
      <mc:AlternateContent xmlns:mc="http://schemas.openxmlformats.org/markup-compatibility/2006" xmlns:a14="http://schemas.microsoft.com/office/drawing/2010/main">
        <mc:Choice Requires="a14">
          <p:sp>
            <p:nvSpPr>
              <p:cNvPr id="14340" name="Rectangle 30"/>
              <p:cNvSpPr>
                <a:spLocks noGrp="1" noChangeArrowheads="1"/>
              </p:cNvSpPr>
              <p:nvPr>
                <p:ph type="body" idx="1"/>
              </p:nvPr>
            </p:nvSpPr>
            <p:spPr/>
            <p:txBody>
              <a:bodyPr/>
              <a:lstStyle/>
              <a:p>
                <a:pPr marL="457200" indent="-457200">
                  <a:buFont typeface="Arial" panose="020B0604020202020204" pitchFamily="34" charset="0"/>
                  <a:buChar char="•"/>
                </a:pPr>
                <a:r>
                  <a:rPr lang="en-US" dirty="0"/>
                  <a:t>Find </a:t>
                </a:r>
                <a14:m>
                  <m:oMath xmlns:m="http://schemas.openxmlformats.org/officeDocument/2006/math">
                    <m:r>
                      <a:rPr lang="en-US" b="1" i="1" dirty="0" smtClean="0">
                        <a:solidFill>
                          <a:srgbClr val="C00000"/>
                        </a:solidFill>
                        <a:latin typeface="Cambria Math" panose="02040503050406030204" pitchFamily="18" charset="0"/>
                      </a:rPr>
                      <m:t>𝑿</m:t>
                    </m:r>
                  </m:oMath>
                </a14:m>
                <a:r>
                  <a:rPr lang="en-US" dirty="0"/>
                  <a:t> that minimizes </a:t>
                </a:r>
                <a:br>
                  <a:rPr lang="en-US" dirty="0"/>
                </a:br>
                <a:endParaRPr lang="en-US" dirty="0"/>
              </a:p>
              <a:p>
                <a:pPr marL="0" indent="0"/>
                <a14:m>
                  <m:oMathPara xmlns:m="http://schemas.openxmlformats.org/officeDocument/2006/math">
                    <m:oMathParaPr>
                      <m:jc m:val="centerGroup"/>
                    </m:oMathParaPr>
                    <m:oMath xmlns:m="http://schemas.openxmlformats.org/officeDocument/2006/math">
                      <m:sSubSup>
                        <m:sSubSupPr>
                          <m:ctrlPr>
                            <a:rPr lang="en-US" b="0" i="1" smtClean="0">
                              <a:solidFill>
                                <a:srgbClr val="7030A0"/>
                              </a:solidFill>
                              <a:latin typeface="Cambria Math" panose="02040503050406030204" pitchFamily="18" charset="0"/>
                            </a:rPr>
                          </m:ctrlPr>
                        </m:sSubSupPr>
                        <m:e>
                          <m:d>
                            <m:dPr>
                              <m:begChr m:val="‖"/>
                              <m:endChr m:val="‖"/>
                              <m:ctrlPr>
                                <a:rPr lang="en-US" b="0" i="1" smtClean="0">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m:rPr>
                                      <m:sty m:val="p"/>
                                    </m:rPr>
                                    <a:rPr lang="en-US" b="0" i="0" smtClean="0">
                                      <a:solidFill>
                                        <a:srgbClr val="7030A0"/>
                                      </a:solidFill>
                                      <a:latin typeface="Cambria Math" panose="02040503050406030204" pitchFamily="18" charset="0"/>
                                    </a:rPr>
                                    <m:t>proj</m:t>
                                  </m:r>
                                  <m:r>
                                    <a:rPr lang="en-US" b="1" i="1" smtClean="0">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𝑷</m:t>
                                  </m:r>
                                </m:e>
                                <m:sub>
                                  <m:r>
                                    <a:rPr lang="en-US" i="1">
                                      <a:solidFill>
                                        <a:srgbClr val="7030A0"/>
                                      </a:solidFill>
                                      <a:latin typeface="Cambria Math" panose="02040503050406030204" pitchFamily="18" charset="0"/>
                                    </a:rPr>
                                    <m:t>1</m:t>
                                  </m:r>
                                </m:sub>
                              </m:sSub>
                              <m:r>
                                <a:rPr lang="en-US" b="1" i="1">
                                  <a:solidFill>
                                    <a:srgbClr val="C00000"/>
                                  </a:solidFill>
                                  <a:latin typeface="Cambria Math" panose="02040503050406030204" pitchFamily="18" charset="0"/>
                                </a:rPr>
                                <m:t>𝑿</m:t>
                              </m:r>
                              <m:r>
                                <a:rPr lang="en-US" b="1" i="1" smtClean="0">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𝒙</m:t>
                                  </m:r>
                                </m:e>
                                <m:sub>
                                  <m:r>
                                    <a:rPr lang="en-US" i="1">
                                      <a:solidFill>
                                        <a:srgbClr val="7030A0"/>
                                      </a:solidFill>
                                      <a:latin typeface="Cambria Math" panose="02040503050406030204" pitchFamily="18" charset="0"/>
                                    </a:rPr>
                                    <m:t>1</m:t>
                                  </m:r>
                                </m:sub>
                              </m:sSub>
                            </m:e>
                          </m:d>
                        </m:e>
                        <m:sub>
                          <m:r>
                            <a:rPr lang="en-US" b="0" i="1" smtClean="0">
                              <a:solidFill>
                                <a:srgbClr val="7030A0"/>
                              </a:solidFill>
                              <a:latin typeface="Cambria Math" panose="02040503050406030204" pitchFamily="18" charset="0"/>
                            </a:rPr>
                            <m:t>2</m:t>
                          </m:r>
                        </m:sub>
                        <m:sup>
                          <m:r>
                            <a:rPr lang="en-US" b="0" i="1" smtClean="0">
                              <a:solidFill>
                                <a:srgbClr val="7030A0"/>
                              </a:solidFill>
                              <a:latin typeface="Cambria Math" panose="02040503050406030204" pitchFamily="18" charset="0"/>
                            </a:rPr>
                            <m:t>2</m:t>
                          </m:r>
                        </m:sup>
                      </m:sSubSup>
                      <m:r>
                        <a:rPr lang="en-US" b="0" i="1" smtClean="0">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m:rPr>
                                      <m:sty m:val="p"/>
                                    </m:rPr>
                                    <a:rPr lang="en-US">
                                      <a:solidFill>
                                        <a:srgbClr val="7030A0"/>
                                      </a:solidFill>
                                      <a:latin typeface="Cambria Math" panose="02040503050406030204" pitchFamily="18" charset="0"/>
                                    </a:rPr>
                                    <m:t>proj</m:t>
                                  </m:r>
                                  <m:r>
                                    <a:rPr lang="en-US" b="1" i="1">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𝑷</m:t>
                                  </m:r>
                                </m:e>
                                <m:sub>
                                  <m:r>
                                    <a:rPr lang="en-US" b="0" i="1" smtClean="0">
                                      <a:solidFill>
                                        <a:srgbClr val="7030A0"/>
                                      </a:solidFill>
                                      <a:latin typeface="Cambria Math" panose="02040503050406030204" pitchFamily="18" charset="0"/>
                                    </a:rPr>
                                    <m:t>2</m:t>
                                  </m:r>
                                </m:sub>
                              </m:sSub>
                              <m:r>
                                <a:rPr lang="en-US" b="1" i="1">
                                  <a:solidFill>
                                    <a:srgbClr val="C00000"/>
                                  </a:solidFill>
                                  <a:latin typeface="Cambria Math" panose="02040503050406030204" pitchFamily="18" charset="0"/>
                                </a:rPr>
                                <m:t>𝑿</m:t>
                              </m:r>
                              <m:r>
                                <a:rPr lang="en-US" b="1" i="1" smtClean="0">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𝒙</m:t>
                                  </m:r>
                                </m:e>
                                <m:sub>
                                  <m:r>
                                    <a:rPr lang="en-US" b="0" i="1" smtClean="0">
                                      <a:solidFill>
                                        <a:srgbClr val="7030A0"/>
                                      </a:solidFill>
                                      <a:latin typeface="Cambria Math" panose="02040503050406030204" pitchFamily="18" charset="0"/>
                                    </a:rPr>
                                    <m:t>2</m:t>
                                  </m:r>
                                </m:sub>
                              </m:sSub>
                            </m:e>
                          </m:d>
                        </m:e>
                        <m:sub>
                          <m:r>
                            <a:rPr lang="en-US" i="1">
                              <a:solidFill>
                                <a:srgbClr val="7030A0"/>
                              </a:solidFill>
                              <a:latin typeface="Cambria Math" panose="02040503050406030204" pitchFamily="18" charset="0"/>
                            </a:rPr>
                            <m:t>2</m:t>
                          </m:r>
                        </m:sub>
                        <m:sup>
                          <m:r>
                            <a:rPr lang="en-US" i="1">
                              <a:solidFill>
                                <a:srgbClr val="7030A0"/>
                              </a:solidFill>
                              <a:latin typeface="Cambria Math" panose="02040503050406030204" pitchFamily="18" charset="0"/>
                            </a:rPr>
                            <m:t>2</m:t>
                          </m:r>
                        </m:sup>
                      </m:sSubSup>
                    </m:oMath>
                  </m:oMathPara>
                </a14:m>
                <a:endParaRPr lang="en-US" dirty="0"/>
              </a:p>
            </p:txBody>
          </p:sp>
        </mc:Choice>
        <mc:Fallback xmlns="">
          <p:sp>
            <p:nvSpPr>
              <p:cNvPr id="14340" name="Rectangle 30"/>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sp>
        <p:nvSpPr>
          <p:cNvPr id="14341" name="AutoShape 5"/>
          <p:cNvSpPr>
            <a:spLocks noChangeArrowheads="1"/>
          </p:cNvSpPr>
          <p:nvPr/>
        </p:nvSpPr>
        <p:spPr bwMode="auto">
          <a:xfrm rot="5400000">
            <a:off x="3201194" y="3566319"/>
            <a:ext cx="1987550" cy="2052638"/>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14342" name="AutoShape 6"/>
          <p:cNvSpPr>
            <a:spLocks noChangeArrowheads="1"/>
          </p:cNvSpPr>
          <p:nvPr/>
        </p:nvSpPr>
        <p:spPr bwMode="auto">
          <a:xfrm rot="16200000" flipH="1">
            <a:off x="6987382" y="3504407"/>
            <a:ext cx="1987550" cy="2052637"/>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14343" name="Line 7"/>
          <p:cNvSpPr>
            <a:spLocks noChangeShapeType="1"/>
          </p:cNvSpPr>
          <p:nvPr/>
        </p:nvSpPr>
        <p:spPr bwMode="auto">
          <a:xfrm>
            <a:off x="5221288" y="2728913"/>
            <a:ext cx="1733550" cy="1428750"/>
          </a:xfrm>
          <a:prstGeom prst="line">
            <a:avLst/>
          </a:prstGeom>
          <a:noFill/>
          <a:ln w="9525">
            <a:solidFill>
              <a:schemeClr val="tx1"/>
            </a:solidFill>
            <a:round/>
            <a:headEnd type="stealth" w="lg" len="lg"/>
            <a:tailEnd/>
          </a:ln>
        </p:spPr>
        <p:txBody>
          <a:bodyPr/>
          <a:lstStyle/>
          <a:p>
            <a:endParaRPr lang="en-US"/>
          </a:p>
        </p:txBody>
      </p:sp>
      <p:sp>
        <p:nvSpPr>
          <p:cNvPr id="14344" name="Line 8"/>
          <p:cNvSpPr>
            <a:spLocks noChangeShapeType="1"/>
          </p:cNvSpPr>
          <p:nvPr/>
        </p:nvSpPr>
        <p:spPr bwMode="auto">
          <a:xfrm flipV="1">
            <a:off x="3103564" y="4654551"/>
            <a:ext cx="1284287" cy="1304925"/>
          </a:xfrm>
          <a:prstGeom prst="line">
            <a:avLst/>
          </a:prstGeom>
          <a:noFill/>
          <a:ln w="9525">
            <a:solidFill>
              <a:schemeClr val="tx1"/>
            </a:solidFill>
            <a:round/>
            <a:headEnd/>
            <a:tailEnd/>
          </a:ln>
        </p:spPr>
        <p:txBody>
          <a:bodyPr/>
          <a:lstStyle/>
          <a:p>
            <a:endParaRPr lang="en-US"/>
          </a:p>
        </p:txBody>
      </p:sp>
      <p:sp>
        <p:nvSpPr>
          <p:cNvPr id="14345" name="Freeform 9"/>
          <p:cNvSpPr>
            <a:spLocks/>
          </p:cNvSpPr>
          <p:nvPr/>
        </p:nvSpPr>
        <p:spPr bwMode="auto">
          <a:xfrm>
            <a:off x="5003800" y="3287714"/>
            <a:ext cx="731838" cy="733425"/>
          </a:xfrm>
          <a:custGeom>
            <a:avLst/>
            <a:gdLst>
              <a:gd name="T0" fmla="*/ 0 w 547"/>
              <a:gd name="T1" fmla="*/ 2147483647 h 566"/>
              <a:gd name="T2" fmla="*/ 21474836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14346" name="Line 10"/>
          <p:cNvSpPr>
            <a:spLocks noChangeShapeType="1"/>
          </p:cNvSpPr>
          <p:nvPr/>
        </p:nvSpPr>
        <p:spPr bwMode="auto">
          <a:xfrm flipV="1">
            <a:off x="5864226" y="2667000"/>
            <a:ext cx="512763" cy="496888"/>
          </a:xfrm>
          <a:prstGeom prst="line">
            <a:avLst/>
          </a:prstGeom>
          <a:noFill/>
          <a:ln w="9525">
            <a:solidFill>
              <a:schemeClr val="tx1"/>
            </a:solidFill>
            <a:round/>
            <a:headEnd/>
            <a:tailEnd type="stealth" w="lg" len="lg"/>
          </a:ln>
        </p:spPr>
        <p:txBody>
          <a:bodyPr/>
          <a:lstStyle/>
          <a:p>
            <a:endParaRPr lang="en-US"/>
          </a:p>
        </p:txBody>
      </p:sp>
      <p:sp>
        <p:nvSpPr>
          <p:cNvPr id="14347" name="Line 11"/>
          <p:cNvSpPr>
            <a:spLocks noChangeShapeType="1"/>
          </p:cNvSpPr>
          <p:nvPr/>
        </p:nvSpPr>
        <p:spPr bwMode="auto">
          <a:xfrm>
            <a:off x="7659689" y="4779963"/>
            <a:ext cx="1347787" cy="1117600"/>
          </a:xfrm>
          <a:prstGeom prst="line">
            <a:avLst/>
          </a:prstGeom>
          <a:noFill/>
          <a:ln w="9525">
            <a:solidFill>
              <a:schemeClr val="tx1"/>
            </a:solidFill>
            <a:round/>
            <a:headEnd/>
            <a:tailEnd/>
          </a:ln>
        </p:spPr>
        <p:txBody>
          <a:bodyPr/>
          <a:lstStyle/>
          <a:p>
            <a:endParaRPr lang="en-US"/>
          </a:p>
        </p:txBody>
      </p:sp>
      <p:sp>
        <p:nvSpPr>
          <p:cNvPr id="14348" name="Oval 12"/>
          <p:cNvSpPr>
            <a:spLocks noChangeArrowheads="1"/>
          </p:cNvSpPr>
          <p:nvPr/>
        </p:nvSpPr>
        <p:spPr bwMode="auto">
          <a:xfrm>
            <a:off x="4322764" y="4592639"/>
            <a:ext cx="128587"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49" name="Oval 13"/>
          <p:cNvSpPr>
            <a:spLocks noChangeArrowheads="1"/>
          </p:cNvSpPr>
          <p:nvPr/>
        </p:nvSpPr>
        <p:spPr bwMode="auto">
          <a:xfrm>
            <a:off x="3040064" y="5897564"/>
            <a:ext cx="128587"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50" name="Oval 14"/>
          <p:cNvSpPr>
            <a:spLocks noChangeArrowheads="1"/>
          </p:cNvSpPr>
          <p:nvPr/>
        </p:nvSpPr>
        <p:spPr bwMode="auto">
          <a:xfrm>
            <a:off x="8943975" y="583565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51" name="Oval 15"/>
          <p:cNvSpPr>
            <a:spLocks noChangeArrowheads="1"/>
          </p:cNvSpPr>
          <p:nvPr/>
        </p:nvSpPr>
        <p:spPr bwMode="auto">
          <a:xfrm>
            <a:off x="7596189" y="4716463"/>
            <a:ext cx="128587" cy="125412"/>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4356" name="Text Box 20"/>
              <p:cNvSpPr txBox="1">
                <a:spLocks noChangeArrowheads="1"/>
              </p:cNvSpPr>
              <p:nvPr/>
            </p:nvSpPr>
            <p:spPr bwMode="auto">
              <a:xfrm>
                <a:off x="4779964" y="2819400"/>
                <a:ext cx="782637"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r>
                        <a:rPr lang="en-US" i="1" dirty="0">
                          <a:latin typeface="Cambria Math" panose="02040503050406030204" pitchFamily="18" charset="0"/>
                          <a:cs typeface="Times New Roman" pitchFamily="18" charset="0"/>
                        </a:rPr>
                        <m:t>?</m:t>
                      </m:r>
                    </m:oMath>
                  </m:oMathPara>
                </a14:m>
                <a:endParaRPr lang="en-US" baseline="-25000" dirty="0">
                  <a:latin typeface="Times New Roman" pitchFamily="18" charset="0"/>
                  <a:cs typeface="Times New Roman" pitchFamily="18" charset="0"/>
                </a:endParaRPr>
              </a:p>
            </p:txBody>
          </p:sp>
        </mc:Choice>
        <mc:Fallback xmlns="">
          <p:sp>
            <p:nvSpPr>
              <p:cNvPr id="14356" name="Text Box 20"/>
              <p:cNvSpPr txBox="1">
                <a:spLocks noRot="1" noChangeAspect="1" noMove="1" noResize="1" noEditPoints="1" noAdjustHandles="1" noChangeArrowheads="1" noChangeShapeType="1" noTextEdit="1"/>
              </p:cNvSpPr>
              <p:nvPr/>
            </p:nvSpPr>
            <p:spPr bwMode="auto">
              <a:xfrm>
                <a:off x="4779964" y="2819400"/>
                <a:ext cx="782637" cy="457200"/>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p:sp>
        <p:nvSpPr>
          <p:cNvPr id="14357" name="Line 23"/>
          <p:cNvSpPr>
            <a:spLocks noChangeShapeType="1"/>
          </p:cNvSpPr>
          <p:nvPr/>
        </p:nvSpPr>
        <p:spPr bwMode="auto">
          <a:xfrm flipV="1">
            <a:off x="3124200" y="3352800"/>
            <a:ext cx="1981200" cy="2590800"/>
          </a:xfrm>
          <a:prstGeom prst="line">
            <a:avLst/>
          </a:prstGeom>
          <a:noFill/>
          <a:ln w="9525">
            <a:solidFill>
              <a:schemeClr val="tx1"/>
            </a:solidFill>
            <a:prstDash val="dash"/>
            <a:round/>
            <a:headEnd/>
            <a:tailEnd/>
          </a:ln>
        </p:spPr>
        <p:txBody>
          <a:bodyPr/>
          <a:lstStyle/>
          <a:p>
            <a:endParaRPr lang="en-US"/>
          </a:p>
        </p:txBody>
      </p:sp>
      <p:sp>
        <p:nvSpPr>
          <p:cNvPr id="14358" name="Line 24"/>
          <p:cNvSpPr>
            <a:spLocks noChangeShapeType="1"/>
          </p:cNvSpPr>
          <p:nvPr/>
        </p:nvSpPr>
        <p:spPr bwMode="auto">
          <a:xfrm>
            <a:off x="5105400" y="3352800"/>
            <a:ext cx="3886200" cy="2514600"/>
          </a:xfrm>
          <a:prstGeom prst="line">
            <a:avLst/>
          </a:prstGeom>
          <a:noFill/>
          <a:ln w="9525">
            <a:solidFill>
              <a:schemeClr val="tx1"/>
            </a:solidFill>
            <a:prstDash val="dash"/>
            <a:round/>
            <a:headEnd/>
            <a:tailEnd/>
          </a:ln>
        </p:spPr>
        <p:txBody>
          <a:bodyPr/>
          <a:lstStyle/>
          <a:p>
            <a:endParaRPr lang="en-US"/>
          </a:p>
        </p:txBody>
      </p:sp>
      <p:sp>
        <p:nvSpPr>
          <p:cNvPr id="14359" name="Oval 25"/>
          <p:cNvSpPr>
            <a:spLocks noChangeArrowheads="1"/>
          </p:cNvSpPr>
          <p:nvPr/>
        </p:nvSpPr>
        <p:spPr bwMode="auto">
          <a:xfrm>
            <a:off x="4191000" y="441960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0" name="Oval 26"/>
          <p:cNvSpPr>
            <a:spLocks noChangeArrowheads="1"/>
          </p:cNvSpPr>
          <p:nvPr/>
        </p:nvSpPr>
        <p:spPr bwMode="auto">
          <a:xfrm>
            <a:off x="7467600" y="487680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1" name="Oval 27"/>
          <p:cNvSpPr>
            <a:spLocks noChangeArrowheads="1"/>
          </p:cNvSpPr>
          <p:nvPr/>
        </p:nvSpPr>
        <p:spPr bwMode="auto">
          <a:xfrm>
            <a:off x="5029200" y="327660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4362" name="Text Box 28"/>
              <p:cNvSpPr txBox="1">
                <a:spLocks noChangeArrowheads="1"/>
              </p:cNvSpPr>
              <p:nvPr/>
            </p:nvSpPr>
            <p:spPr bwMode="auto">
              <a:xfrm>
                <a:off x="3505201" y="4114801"/>
                <a:ext cx="774571"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𝑷</m:t>
                      </m:r>
                      <m:r>
                        <a:rPr lang="en-US" i="1" baseline="-25000" dirty="0">
                          <a:solidFill>
                            <a:srgbClr val="7030A0"/>
                          </a:solidFill>
                          <a:latin typeface="Cambria Math" panose="02040503050406030204" pitchFamily="18" charset="0"/>
                          <a:cs typeface="Times New Roman" pitchFamily="18" charset="0"/>
                        </a:rPr>
                        <m:t>1</m:t>
                      </m:r>
                      <m:r>
                        <a:rPr lang="en-US" b="1" i="1" dirty="0" smtClean="0">
                          <a:solidFill>
                            <a:srgbClr val="C00000"/>
                          </a:solidFill>
                          <a:latin typeface="Cambria Math" panose="02040503050406030204" pitchFamily="18" charset="0"/>
                          <a:cs typeface="Times New Roman" pitchFamily="18" charset="0"/>
                        </a:rPr>
                        <m:t>𝑿</m:t>
                      </m:r>
                    </m:oMath>
                  </m:oMathPara>
                </a14:m>
                <a:endParaRPr lang="en-US" b="1" baseline="-25000" dirty="0">
                  <a:solidFill>
                    <a:srgbClr val="7030A0"/>
                  </a:solidFill>
                  <a:latin typeface="Times New Roman" pitchFamily="18" charset="0"/>
                  <a:cs typeface="Times New Roman" pitchFamily="18" charset="0"/>
                </a:endParaRPr>
              </a:p>
            </p:txBody>
          </p:sp>
        </mc:Choice>
        <mc:Fallback xmlns="">
          <p:sp>
            <p:nvSpPr>
              <p:cNvPr id="14362" name="Text Box 28"/>
              <p:cNvSpPr txBox="1">
                <a:spLocks noRot="1" noChangeAspect="1" noMove="1" noResize="1" noEditPoints="1" noAdjustHandles="1" noChangeArrowheads="1" noChangeShapeType="1" noTextEdit="1"/>
              </p:cNvSpPr>
              <p:nvPr/>
            </p:nvSpPr>
            <p:spPr bwMode="auto">
              <a:xfrm>
                <a:off x="3505201" y="4114801"/>
                <a:ext cx="774571" cy="453137"/>
              </a:xfrm>
              <a:prstGeom prst="rect">
                <a:avLst/>
              </a:prstGeom>
              <a:blipFill>
                <a:blip r:embed="rId5"/>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 Box 28"/>
              <p:cNvSpPr txBox="1">
                <a:spLocks noChangeArrowheads="1"/>
              </p:cNvSpPr>
              <p:nvPr/>
            </p:nvSpPr>
            <p:spPr bwMode="auto">
              <a:xfrm>
                <a:off x="7010401" y="4948536"/>
                <a:ext cx="774571"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𝑷</m:t>
                      </m:r>
                      <m:r>
                        <a:rPr lang="en-US" i="1" baseline="-25000" dirty="0">
                          <a:solidFill>
                            <a:srgbClr val="7030A0"/>
                          </a:solidFill>
                          <a:latin typeface="Cambria Math" panose="02040503050406030204" pitchFamily="18" charset="0"/>
                          <a:cs typeface="Times New Roman" pitchFamily="18" charset="0"/>
                        </a:rPr>
                        <m:t>2</m:t>
                      </m:r>
                      <m:r>
                        <a:rPr lang="en-US" b="1" i="1" dirty="0" smtClean="0">
                          <a:solidFill>
                            <a:srgbClr val="C00000"/>
                          </a:solidFill>
                          <a:latin typeface="Cambria Math" panose="02040503050406030204" pitchFamily="18" charset="0"/>
                          <a:cs typeface="Times New Roman" pitchFamily="18" charset="0"/>
                        </a:rPr>
                        <m:t>𝑿</m:t>
                      </m:r>
                    </m:oMath>
                  </m:oMathPara>
                </a14:m>
                <a:endParaRPr lang="en-US" b="1" baseline="-25000" dirty="0">
                  <a:solidFill>
                    <a:srgbClr val="7030A0"/>
                  </a:solidFill>
                  <a:latin typeface="Times New Roman" pitchFamily="18" charset="0"/>
                  <a:cs typeface="Times New Roman" pitchFamily="18" charset="0"/>
                </a:endParaRPr>
              </a:p>
            </p:txBody>
          </p:sp>
        </mc:Choice>
        <mc:Fallback xmlns="">
          <p:sp>
            <p:nvSpPr>
              <p:cNvPr id="30" name="Text Box 28"/>
              <p:cNvSpPr txBox="1">
                <a:spLocks noRot="1" noChangeAspect="1" noMove="1" noResize="1" noEditPoints="1" noAdjustHandles="1" noChangeArrowheads="1" noChangeShapeType="1" noTextEdit="1"/>
              </p:cNvSpPr>
              <p:nvPr/>
            </p:nvSpPr>
            <p:spPr bwMode="auto">
              <a:xfrm>
                <a:off x="7010401" y="4948536"/>
                <a:ext cx="774571" cy="453137"/>
              </a:xfrm>
              <a:prstGeom prst="rect">
                <a:avLst/>
              </a:prstGeom>
              <a:blipFill>
                <a:blip r:embed="rId6"/>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 Box 18">
                <a:extLst>
                  <a:ext uri="{FF2B5EF4-FFF2-40B4-BE49-F238E27FC236}">
                    <a16:creationId xmlns:a16="http://schemas.microsoft.com/office/drawing/2014/main" id="{84DF6536-3ADA-F447-A302-FE3E18961F5B}"/>
                  </a:ext>
                </a:extLst>
              </p:cNvPr>
              <p:cNvSpPr txBox="1">
                <a:spLocks noChangeArrowheads="1"/>
              </p:cNvSpPr>
              <p:nvPr/>
            </p:nvSpPr>
            <p:spPr bwMode="auto">
              <a:xfrm>
                <a:off x="3155031" y="59931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8" name="Text Box 18">
                <a:extLst>
                  <a:ext uri="{FF2B5EF4-FFF2-40B4-BE49-F238E27FC236}">
                    <a16:creationId xmlns:a16="http://schemas.microsoft.com/office/drawing/2014/main" id="{84DF6536-3ADA-F447-A302-FE3E18961F5B}"/>
                  </a:ext>
                </a:extLst>
              </p:cNvPr>
              <p:cNvSpPr txBox="1">
                <a:spLocks noRot="1" noChangeAspect="1" noMove="1" noResize="1" noEditPoints="1" noAdjustHandles="1" noChangeArrowheads="1" noChangeShapeType="1" noTextEdit="1"/>
              </p:cNvSpPr>
              <p:nvPr/>
            </p:nvSpPr>
            <p:spPr bwMode="auto">
              <a:xfrm>
                <a:off x="3155031" y="5993152"/>
                <a:ext cx="585417" cy="453137"/>
              </a:xfrm>
              <a:prstGeom prst="rect">
                <a:avLst/>
              </a:prstGeom>
              <a:blipFill>
                <a:blip r:embed="rId7"/>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 Box 19">
                <a:extLst>
                  <a:ext uri="{FF2B5EF4-FFF2-40B4-BE49-F238E27FC236}">
                    <a16:creationId xmlns:a16="http://schemas.microsoft.com/office/drawing/2014/main" id="{9635FBA8-F07D-0543-8032-137E010D529B}"/>
                  </a:ext>
                </a:extLst>
              </p:cNvPr>
              <p:cNvSpPr txBox="1">
                <a:spLocks noChangeArrowheads="1"/>
              </p:cNvSpPr>
              <p:nvPr/>
            </p:nvSpPr>
            <p:spPr bwMode="auto">
              <a:xfrm>
                <a:off x="8686808" y="59595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9" name="Text Box 19">
                <a:extLst>
                  <a:ext uri="{FF2B5EF4-FFF2-40B4-BE49-F238E27FC236}">
                    <a16:creationId xmlns:a16="http://schemas.microsoft.com/office/drawing/2014/main" id="{9635FBA8-F07D-0543-8032-137E010D529B}"/>
                  </a:ext>
                </a:extLst>
              </p:cNvPr>
              <p:cNvSpPr txBox="1">
                <a:spLocks noRot="1" noChangeAspect="1" noMove="1" noResize="1" noEditPoints="1" noAdjustHandles="1" noChangeArrowheads="1" noChangeShapeType="1" noTextEdit="1"/>
              </p:cNvSpPr>
              <p:nvPr/>
            </p:nvSpPr>
            <p:spPr bwMode="auto">
              <a:xfrm>
                <a:off x="8686808" y="5959503"/>
                <a:ext cx="585417" cy="453137"/>
              </a:xfrm>
              <a:prstGeom prst="rect">
                <a:avLst/>
              </a:prstGeom>
              <a:blipFill>
                <a:blip r:embed="rId8"/>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 Box 20">
                <a:extLst>
                  <a:ext uri="{FF2B5EF4-FFF2-40B4-BE49-F238E27FC236}">
                    <a16:creationId xmlns:a16="http://schemas.microsoft.com/office/drawing/2014/main" id="{FB1D8D36-864C-2543-B871-4B663EFBF063}"/>
                  </a:ext>
                </a:extLst>
              </p:cNvPr>
              <p:cNvSpPr txBox="1">
                <a:spLocks noChangeArrowheads="1"/>
              </p:cNvSpPr>
              <p:nvPr/>
            </p:nvSpPr>
            <p:spPr bwMode="auto">
              <a:xfrm>
                <a:off x="4310046" y="46885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31" name="Text Box 20">
                <a:extLst>
                  <a:ext uri="{FF2B5EF4-FFF2-40B4-BE49-F238E27FC236}">
                    <a16:creationId xmlns:a16="http://schemas.microsoft.com/office/drawing/2014/main" id="{FB1D8D36-864C-2543-B871-4B663EFBF063}"/>
                  </a:ext>
                </a:extLst>
              </p:cNvPr>
              <p:cNvSpPr txBox="1">
                <a:spLocks noRot="1" noChangeAspect="1" noMove="1" noResize="1" noEditPoints="1" noAdjustHandles="1" noChangeArrowheads="1" noChangeShapeType="1" noTextEdit="1"/>
              </p:cNvSpPr>
              <p:nvPr/>
            </p:nvSpPr>
            <p:spPr bwMode="auto">
              <a:xfrm>
                <a:off x="4310046" y="4688576"/>
                <a:ext cx="537327" cy="453137"/>
              </a:xfrm>
              <a:prstGeom prst="rect">
                <a:avLst/>
              </a:prstGeom>
              <a:blipFill>
                <a:blip r:embed="rId9"/>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 Box 21">
                <a:extLst>
                  <a:ext uri="{FF2B5EF4-FFF2-40B4-BE49-F238E27FC236}">
                    <a16:creationId xmlns:a16="http://schemas.microsoft.com/office/drawing/2014/main" id="{B318B24E-9DDE-774C-B43B-A01852B8A593}"/>
                  </a:ext>
                </a:extLst>
              </p:cNvPr>
              <p:cNvSpPr txBox="1">
                <a:spLocks noChangeArrowheads="1"/>
              </p:cNvSpPr>
              <p:nvPr/>
            </p:nvSpPr>
            <p:spPr bwMode="auto">
              <a:xfrm>
                <a:off x="7724294" y="45306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32" name="Text Box 21">
                <a:extLst>
                  <a:ext uri="{FF2B5EF4-FFF2-40B4-BE49-F238E27FC236}">
                    <a16:creationId xmlns:a16="http://schemas.microsoft.com/office/drawing/2014/main" id="{B318B24E-9DDE-774C-B43B-A01852B8A593}"/>
                  </a:ext>
                </a:extLst>
              </p:cNvPr>
              <p:cNvSpPr txBox="1">
                <a:spLocks noRot="1" noChangeAspect="1" noMove="1" noResize="1" noEditPoints="1" noAdjustHandles="1" noChangeArrowheads="1" noChangeShapeType="1" noTextEdit="1"/>
              </p:cNvSpPr>
              <p:nvPr/>
            </p:nvSpPr>
            <p:spPr bwMode="auto">
              <a:xfrm>
                <a:off x="7724294" y="4530681"/>
                <a:ext cx="537327" cy="453137"/>
              </a:xfrm>
              <a:prstGeom prst="rect">
                <a:avLst/>
              </a:prstGeom>
              <a:blipFill>
                <a:blip r:embed="rId10"/>
                <a:stretch>
                  <a:fillRect b="-5556"/>
                </a:stretch>
              </a:blipFill>
              <a:ln w="9525">
                <a:noFill/>
                <a:miter lim="800000"/>
                <a:headEnd/>
                <a:tailEnd/>
              </a:ln>
            </p:spPr>
            <p:txBody>
              <a:bodyPr/>
              <a:lstStyle/>
              <a:p>
                <a:r>
                  <a:rPr lang="en-US">
                    <a:noFill/>
                  </a:rPr>
                  <a:t> </a:t>
                </a:r>
              </a:p>
            </p:txBody>
          </p:sp>
        </mc:Fallback>
      </mc:AlternateContent>
      <p:sp>
        <p:nvSpPr>
          <p:cNvPr id="2" name="TextBox 1">
            <a:extLst>
              <a:ext uri="{FF2B5EF4-FFF2-40B4-BE49-F238E27FC236}">
                <a16:creationId xmlns:a16="http://schemas.microsoft.com/office/drawing/2014/main" id="{4BBB889E-4F29-69CE-F478-6E64009DF840}"/>
              </a:ext>
            </a:extLst>
          </p:cNvPr>
          <p:cNvSpPr txBox="1"/>
          <p:nvPr/>
        </p:nvSpPr>
        <p:spPr>
          <a:xfrm>
            <a:off x="7392049" y="2533949"/>
            <a:ext cx="3833101" cy="461665"/>
          </a:xfrm>
          <a:prstGeom prst="rect">
            <a:avLst/>
          </a:prstGeom>
          <a:noFill/>
        </p:spPr>
        <p:txBody>
          <a:bodyPr wrap="none" rtlCol="0">
            <a:spAutoFit/>
          </a:bodyPr>
          <a:lstStyle/>
          <a:p>
            <a:r>
              <a:rPr lang="en-US" dirty="0"/>
              <a:t>Minimize reprojection error</a:t>
            </a:r>
          </a:p>
        </p:txBody>
      </p:sp>
    </p:spTree>
    <p:extLst>
      <p:ext uri="{BB962C8B-B14F-4D97-AF65-F5344CB8AC3E}">
        <p14:creationId xmlns:p14="http://schemas.microsoft.com/office/powerpoint/2010/main" val="223244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4" name="Rectangle 2"/>
          <p:cNvSpPr>
            <a:spLocks noGrp="1" noChangeArrowheads="1"/>
          </p:cNvSpPr>
          <p:nvPr>
            <p:ph type="title" sz="quarter"/>
          </p:nvPr>
        </p:nvSpPr>
        <p:spPr/>
        <p:txBody>
          <a:bodyPr/>
          <a:lstStyle/>
          <a:p>
            <a:r>
              <a:rPr lang="en-US"/>
              <a:t>Triangulation: Linear approach</a:t>
            </a:r>
          </a:p>
        </p:txBody>
      </p:sp>
      <p:sp>
        <p:nvSpPr>
          <p:cNvPr id="600076" name="Text Box 12"/>
          <p:cNvSpPr txBox="1">
            <a:spLocks noChangeArrowheads="1"/>
          </p:cNvSpPr>
          <p:nvPr/>
        </p:nvSpPr>
        <p:spPr bwMode="auto">
          <a:xfrm>
            <a:off x="919162" y="3134380"/>
            <a:ext cx="8042586" cy="523220"/>
          </a:xfrm>
          <a:prstGeom prst="rect">
            <a:avLst/>
          </a:prstGeom>
          <a:noFill/>
          <a:ln w="9525">
            <a:noFill/>
            <a:miter lim="800000"/>
            <a:headEnd/>
            <a:tailEnd/>
          </a:ln>
        </p:spPr>
        <p:txBody>
          <a:bodyPr wrap="none">
            <a:spAutoFit/>
          </a:bodyPr>
          <a:lstStyle/>
          <a:p>
            <a:pPr marL="457200" indent="-457200">
              <a:buFont typeface="Arial" panose="020B0604020202020204" pitchFamily="34" charset="0"/>
              <a:buChar char="•"/>
            </a:pPr>
            <a:r>
              <a:rPr lang="en-US" sz="2800" dirty="0"/>
              <a:t>Rewrite cross product as matrix multiplication:</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3520BC4-885C-254E-93B7-7B9C068FD2CB}"/>
                  </a:ext>
                </a:extLst>
              </p:cNvPr>
              <p:cNvSpPr/>
              <p:nvPr/>
            </p:nvSpPr>
            <p:spPr>
              <a:xfrm>
                <a:off x="1719308" y="1352673"/>
                <a:ext cx="2054601" cy="1384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oMath>
                  </m:oMathPara>
                </a14:m>
                <a:endParaRPr lang="en-US" sz="2800" dirty="0"/>
              </a:p>
              <a:p>
                <a:endParaRPr lang="en-US" sz="2800" dirty="0"/>
              </a:p>
            </p:txBody>
          </p:sp>
        </mc:Choice>
        <mc:Fallback xmlns="">
          <p:sp>
            <p:nvSpPr>
              <p:cNvPr id="8" name="Rectangle 7">
                <a:extLst>
                  <a:ext uri="{FF2B5EF4-FFF2-40B4-BE49-F238E27FC236}">
                    <a16:creationId xmlns:a16="http://schemas.microsoft.com/office/drawing/2014/main" id="{C3520BC4-885C-254E-93B7-7B9C068FD2CB}"/>
                  </a:ext>
                </a:extLst>
              </p:cNvPr>
              <p:cNvSpPr>
                <a:spLocks noRot="1" noChangeAspect="1" noMove="1" noResize="1" noEditPoints="1" noAdjustHandles="1" noChangeArrowheads="1" noChangeShapeType="1" noTextEdit="1"/>
              </p:cNvSpPr>
              <p:nvPr/>
            </p:nvSpPr>
            <p:spPr>
              <a:xfrm>
                <a:off x="1719308" y="1352673"/>
                <a:ext cx="2054601" cy="13849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190F4B8-ADEB-F441-880B-A18BEAC52685}"/>
                  </a:ext>
                </a:extLst>
              </p:cNvPr>
              <p:cNvSpPr/>
              <p:nvPr/>
            </p:nvSpPr>
            <p:spPr>
              <a:xfrm>
                <a:off x="4720029" y="1352673"/>
                <a:ext cx="2259016" cy="1384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r>
                        <a:rPr lang="en-US" sz="2800" b="1"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𝟎</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𝟎</m:t>
                      </m:r>
                    </m:oMath>
                  </m:oMathPara>
                </a14:m>
                <a:endParaRPr lang="en-US" sz="2800" dirty="0"/>
              </a:p>
              <a:p>
                <a:endParaRPr lang="en-US" sz="2800" dirty="0"/>
              </a:p>
            </p:txBody>
          </p:sp>
        </mc:Choice>
        <mc:Fallback xmlns="">
          <p:sp>
            <p:nvSpPr>
              <p:cNvPr id="12" name="Rectangle 11">
                <a:extLst>
                  <a:ext uri="{FF2B5EF4-FFF2-40B4-BE49-F238E27FC236}">
                    <a16:creationId xmlns:a16="http://schemas.microsoft.com/office/drawing/2014/main" id="{8190F4B8-ADEB-F441-880B-A18BEAC52685}"/>
                  </a:ext>
                </a:extLst>
              </p:cNvPr>
              <p:cNvSpPr>
                <a:spLocks noRot="1" noChangeAspect="1" noMove="1" noResize="1" noEditPoints="1" noAdjustHandles="1" noChangeArrowheads="1" noChangeShapeType="1" noTextEdit="1"/>
              </p:cNvSpPr>
              <p:nvPr/>
            </p:nvSpPr>
            <p:spPr>
              <a:xfrm>
                <a:off x="4720029" y="1352673"/>
                <a:ext cx="2259016" cy="13849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265AD2D-E0A0-6D45-B7C1-9980213B55EA}"/>
                  </a:ext>
                </a:extLst>
              </p:cNvPr>
              <p:cNvSpPr/>
              <p:nvPr/>
            </p:nvSpPr>
            <p:spPr>
              <a:xfrm>
                <a:off x="7678222" y="1346266"/>
                <a:ext cx="2677592" cy="1464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r>
                        <a:rPr lang="en-US" sz="2800" b="1"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𝟎</m:t>
                      </m:r>
                    </m:oMath>
                  </m:oMathPara>
                </a14:m>
                <a:endParaRPr lang="en-US" sz="2800" dirty="0"/>
              </a:p>
              <a:p>
                <a:pPr/>
                <a14:m>
                  <m:oMathPara xmlns:m="http://schemas.openxmlformats.org/officeDocument/2006/math">
                    <m:oMathParaPr>
                      <m:jc m:val="centerGroup"/>
                    </m:oMathParaPr>
                    <m:oMath xmlns:m="http://schemas.openxmlformats.org/officeDocument/2006/math">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𝟎</m:t>
                      </m:r>
                    </m:oMath>
                  </m:oMathPara>
                </a14:m>
                <a:endParaRPr lang="en-US" sz="2800" dirty="0"/>
              </a:p>
              <a:p>
                <a:endParaRPr lang="en-US" sz="2800" dirty="0"/>
              </a:p>
            </p:txBody>
          </p:sp>
        </mc:Choice>
        <mc:Fallback xmlns="">
          <p:sp>
            <p:nvSpPr>
              <p:cNvPr id="15" name="Rectangle 14">
                <a:extLst>
                  <a:ext uri="{FF2B5EF4-FFF2-40B4-BE49-F238E27FC236}">
                    <a16:creationId xmlns:a16="http://schemas.microsoft.com/office/drawing/2014/main" id="{F265AD2D-E0A0-6D45-B7C1-9980213B55EA}"/>
                  </a:ext>
                </a:extLst>
              </p:cNvPr>
              <p:cNvSpPr>
                <a:spLocks noRot="1" noChangeAspect="1" noMove="1" noResize="1" noEditPoints="1" noAdjustHandles="1" noChangeArrowheads="1" noChangeShapeType="1" noTextEdit="1"/>
              </p:cNvSpPr>
              <p:nvPr/>
            </p:nvSpPr>
            <p:spPr>
              <a:xfrm>
                <a:off x="7678222" y="1346266"/>
                <a:ext cx="2677592" cy="14643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7A40171-0CC2-E742-8984-1F1C485B8B7F}"/>
                  </a:ext>
                </a:extLst>
              </p:cNvPr>
              <p:cNvSpPr txBox="1"/>
              <p:nvPr/>
            </p:nvSpPr>
            <p:spPr>
              <a:xfrm>
                <a:off x="2498726" y="3872834"/>
                <a:ext cx="6473374" cy="12534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rPr>
                        <m:t>𝒂</m:t>
                      </m:r>
                      <m:r>
                        <a:rPr lang="en-US" sz="2800" b="0"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𝒃</m:t>
                      </m:r>
                      <m:r>
                        <a:rPr lang="en-US" sz="2800" b="1" i="0" smtClean="0">
                          <a:solidFill>
                            <a:srgbClr val="7030A0"/>
                          </a:solidFill>
                          <a:latin typeface="Cambria Math" panose="02040503050406030204" pitchFamily="18" charset="0"/>
                          <a:ea typeface="Cambria Math" panose="02040503050406030204" pitchFamily="18" charset="0"/>
                        </a:rPr>
                        <m:t>=</m:t>
                      </m:r>
                      <m:d>
                        <m:dPr>
                          <m:begChr m:val="["/>
                          <m:endChr m:val="]"/>
                          <m:ctrlPr>
                            <a:rPr lang="en-US" sz="2800" b="1" i="1" smtClean="0">
                              <a:solidFill>
                                <a:srgbClr val="7030A0"/>
                              </a:solidFill>
                              <a:latin typeface="Cambria Math" panose="02040503050406030204" pitchFamily="18" charset="0"/>
                              <a:ea typeface="Cambria Math" panose="02040503050406030204" pitchFamily="18" charset="0"/>
                            </a:rPr>
                          </m:ctrlPr>
                        </m:dPr>
                        <m:e>
                          <m:m>
                            <m:mPr>
                              <m:mcs>
                                <m:mc>
                                  <m:mcPr>
                                    <m:count m:val="3"/>
                                    <m:mcJc m:val="center"/>
                                  </m:mcPr>
                                </m:mc>
                              </m:mcs>
                              <m:ctrlPr>
                                <a:rPr lang="en-US" sz="2800" i="1" smtClean="0">
                                  <a:solidFill>
                                    <a:srgbClr val="7030A0"/>
                                  </a:solidFill>
                                  <a:latin typeface="Cambria Math" panose="02040503050406030204" pitchFamily="18" charset="0"/>
                                  <a:ea typeface="Cambria Math" panose="02040503050406030204" pitchFamily="18" charset="0"/>
                                </a:rPr>
                              </m:ctrlPr>
                            </m:mPr>
                            <m:mr>
                              <m:e>
                                <m:r>
                                  <m:rPr>
                                    <m:brk m:alnAt="7"/>
                                  </m:rPr>
                                  <a:rPr lang="en-US" sz="2800" b="0" i="1" smtClean="0">
                                    <a:solidFill>
                                      <a:srgbClr val="7030A0"/>
                                    </a:solidFill>
                                    <a:latin typeface="Cambria Math" panose="02040503050406030204" pitchFamily="18" charset="0"/>
                                    <a:ea typeface="Cambria Math" panose="02040503050406030204" pitchFamily="18" charset="0"/>
                                  </a:rPr>
                                  <m:t>0</m:t>
                                </m:r>
                              </m:e>
                              <m:e>
                                <m:r>
                                  <a:rPr lang="en-US" sz="2800" b="0" i="1" smtClean="0">
                                    <a:solidFill>
                                      <a:srgbClr val="7030A0"/>
                                    </a:solidFill>
                                    <a:latin typeface="Cambria Math" panose="02040503050406030204" pitchFamily="18" charset="0"/>
                                    <a:ea typeface="Cambria Math" panose="02040503050406030204" pitchFamily="18" charset="0"/>
                                  </a:rPr>
                                  <m:t>−</m:t>
                                </m:r>
                                <m:sSub>
                                  <m:sSubPr>
                                    <m:ctrlPr>
                                      <a:rPr lang="en-US" sz="2800" b="0" i="1" smtClean="0">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3</m:t>
                                    </m:r>
                                  </m:sub>
                                </m:sSub>
                              </m:e>
                              <m:e>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2</m:t>
                                    </m:r>
                                  </m:sub>
                                </m:sSub>
                              </m:e>
                            </m:mr>
                            <m:mr>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3</m:t>
                                    </m:r>
                                  </m:sub>
                                </m:sSub>
                              </m:e>
                              <m:e>
                                <m:r>
                                  <a:rPr lang="en-US" sz="2800" b="0" i="1" smtClean="0">
                                    <a:solidFill>
                                      <a:srgbClr val="7030A0"/>
                                    </a:solidFill>
                                    <a:latin typeface="Cambria Math" panose="02040503050406030204" pitchFamily="18" charset="0"/>
                                    <a:ea typeface="Cambria Math" panose="02040503050406030204" pitchFamily="18" charset="0"/>
                                  </a:rPr>
                                  <m:t>0</m:t>
                                </m:r>
                              </m:e>
                              <m:e>
                                <m:r>
                                  <a:rPr lang="en-US" sz="2800" b="0" i="1" smtClean="0">
                                    <a:solidFill>
                                      <a:srgbClr val="7030A0"/>
                                    </a:solidFill>
                                    <a:latin typeface="Cambria Math" panose="02040503050406030204" pitchFamily="18" charset="0"/>
                                    <a:ea typeface="Cambria Math" panose="02040503050406030204" pitchFamily="18" charset="0"/>
                                  </a:rPr>
                                  <m:t>−</m:t>
                                </m:r>
                                <m:sSub>
                                  <m:sSubPr>
                                    <m:ctrlPr>
                                      <a:rPr lang="en-US" sz="2800" b="0" i="1" smtClean="0">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1</m:t>
                                    </m:r>
                                  </m:sub>
                                </m:sSub>
                              </m:e>
                            </m:mr>
                            <m:mr>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2</m:t>
                                    </m:r>
                                  </m:sub>
                                </m:sSub>
                              </m:e>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1</m:t>
                                    </m:r>
                                  </m:sub>
                                </m:sSub>
                              </m:e>
                              <m:e>
                                <m:r>
                                  <a:rPr lang="en-US" sz="2800" b="0" i="1" smtClean="0">
                                    <a:solidFill>
                                      <a:srgbClr val="7030A0"/>
                                    </a:solidFill>
                                    <a:latin typeface="Cambria Math" panose="02040503050406030204" pitchFamily="18" charset="0"/>
                                    <a:ea typeface="Cambria Math" panose="02040503050406030204" pitchFamily="18" charset="0"/>
                                  </a:rPr>
                                  <m:t>0</m:t>
                                </m:r>
                              </m:e>
                            </m:mr>
                          </m:m>
                        </m:e>
                      </m:d>
                      <m:d>
                        <m:dPr>
                          <m:ctrlPr>
                            <a:rPr lang="en-US" sz="2800" b="1" i="1" smtClean="0">
                              <a:solidFill>
                                <a:srgbClr val="7030A0"/>
                              </a:solidFill>
                              <a:latin typeface="Cambria Math" panose="02040503050406030204" pitchFamily="18" charset="0"/>
                              <a:ea typeface="Cambria Math" panose="02040503050406030204" pitchFamily="18" charset="0"/>
                            </a:rPr>
                          </m:ctrlPr>
                        </m:dPr>
                        <m:e>
                          <m:eqArr>
                            <m:eqArrPr>
                              <m:ctrlPr>
                                <a:rPr lang="en-US" sz="2800" i="1" smtClean="0">
                                  <a:solidFill>
                                    <a:srgbClr val="7030A0"/>
                                  </a:solidFill>
                                  <a:latin typeface="Cambria Math" panose="02040503050406030204" pitchFamily="18" charset="0"/>
                                  <a:ea typeface="Cambria Math" panose="02040503050406030204" pitchFamily="18" charset="0"/>
                                </a:rPr>
                              </m:ctrlPr>
                            </m:eqArrPr>
                            <m:e>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𝑏</m:t>
                                  </m:r>
                                </m:e>
                                <m:sub>
                                  <m:r>
                                    <a:rPr lang="en-US" sz="2800" b="0" i="1" smtClean="0">
                                      <a:solidFill>
                                        <a:srgbClr val="7030A0"/>
                                      </a:solidFill>
                                      <a:latin typeface="Cambria Math" panose="02040503050406030204" pitchFamily="18" charset="0"/>
                                      <a:ea typeface="Cambria Math" panose="02040503050406030204" pitchFamily="18" charset="0"/>
                                    </a:rPr>
                                    <m:t>1</m:t>
                                  </m:r>
                                </m:sub>
                              </m:sSub>
                            </m:e>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𝑏</m:t>
                                  </m:r>
                                </m:e>
                                <m:sub>
                                  <m:r>
                                    <a:rPr lang="en-US" sz="2800" b="0" i="1" smtClean="0">
                                      <a:solidFill>
                                        <a:srgbClr val="7030A0"/>
                                      </a:solidFill>
                                      <a:latin typeface="Cambria Math" panose="02040503050406030204" pitchFamily="18" charset="0"/>
                                      <a:ea typeface="Cambria Math" panose="02040503050406030204" pitchFamily="18" charset="0"/>
                                    </a:rPr>
                                    <m:t>2</m:t>
                                  </m:r>
                                </m:sub>
                              </m:sSub>
                            </m:e>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𝑏</m:t>
                                  </m:r>
                                </m:e>
                                <m:sub>
                                  <m:r>
                                    <a:rPr lang="en-US" sz="2800" b="0" i="1" smtClean="0">
                                      <a:solidFill>
                                        <a:srgbClr val="7030A0"/>
                                      </a:solidFill>
                                      <a:latin typeface="Cambria Math" panose="02040503050406030204" pitchFamily="18" charset="0"/>
                                      <a:ea typeface="Cambria Math" panose="02040503050406030204" pitchFamily="18" charset="0"/>
                                    </a:rPr>
                                    <m:t>3</m:t>
                                  </m:r>
                                </m:sub>
                              </m:sSub>
                            </m:e>
                          </m:eqArr>
                        </m:e>
                      </m:d>
                      <m:r>
                        <a:rPr lang="en-US" sz="2800" b="1" i="1" smtClean="0">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𝒂</m:t>
                          </m:r>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𝒃</m:t>
                      </m:r>
                    </m:oMath>
                  </m:oMathPara>
                </a14:m>
                <a:endParaRPr lang="en-US" sz="2800" b="1" dirty="0">
                  <a:solidFill>
                    <a:srgbClr val="7030A0"/>
                  </a:solidFill>
                </a:endParaRPr>
              </a:p>
            </p:txBody>
          </p:sp>
        </mc:Choice>
        <mc:Fallback xmlns="">
          <p:sp>
            <p:nvSpPr>
              <p:cNvPr id="10" name="TextBox 9">
                <a:extLst>
                  <a:ext uri="{FF2B5EF4-FFF2-40B4-BE49-F238E27FC236}">
                    <a16:creationId xmlns:a16="http://schemas.microsoft.com/office/drawing/2014/main" id="{C7A40171-0CC2-E742-8984-1F1C485B8B7F}"/>
                  </a:ext>
                </a:extLst>
              </p:cNvPr>
              <p:cNvSpPr txBox="1">
                <a:spLocks noRot="1" noChangeAspect="1" noMove="1" noResize="1" noEditPoints="1" noAdjustHandles="1" noChangeArrowheads="1" noChangeShapeType="1" noTextEdit="1"/>
              </p:cNvSpPr>
              <p:nvPr/>
            </p:nvSpPr>
            <p:spPr>
              <a:xfrm>
                <a:off x="2498726" y="3872834"/>
                <a:ext cx="6473374" cy="1253485"/>
              </a:xfrm>
              <a:prstGeom prst="rect">
                <a:avLst/>
              </a:prstGeom>
              <a:blipFill>
                <a:blip r:embed="rId6"/>
                <a:stretch>
                  <a:fillRect b="-5000"/>
                </a:stretch>
              </a:blipFill>
            </p:spPr>
            <p:txBody>
              <a:bodyPr/>
              <a:lstStyle/>
              <a:p>
                <a:r>
                  <a:rPr lang="en-US">
                    <a:noFill/>
                  </a:rPr>
                  <a:t> </a:t>
                </a:r>
              </a:p>
            </p:txBody>
          </p:sp>
        </mc:Fallback>
      </mc:AlternateContent>
    </p:spTree>
    <p:extLst>
      <p:ext uri="{BB962C8B-B14F-4D97-AF65-F5344CB8AC3E}">
        <p14:creationId xmlns:p14="http://schemas.microsoft.com/office/powerpoint/2010/main" val="266150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0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6" grpId="0"/>
      <p:bldP spid="12" grpId="0"/>
      <p:bldP spid="1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4" name="Rectangle 2"/>
          <p:cNvSpPr>
            <a:spLocks noGrp="1" noChangeArrowheads="1"/>
          </p:cNvSpPr>
          <p:nvPr>
            <p:ph type="title" sz="quarter"/>
          </p:nvPr>
        </p:nvSpPr>
        <p:spPr/>
        <p:txBody>
          <a:bodyPr/>
          <a:lstStyle/>
          <a:p>
            <a:r>
              <a:rPr lang="en-US"/>
              <a:t>Triangulation: Linear approach</a:t>
            </a:r>
          </a:p>
        </p:txBody>
      </p:sp>
      <mc:AlternateContent xmlns:mc="http://schemas.openxmlformats.org/markup-compatibility/2006" xmlns:a14="http://schemas.microsoft.com/office/drawing/2010/main">
        <mc:Choice Requires="a14">
          <p:sp>
            <p:nvSpPr>
              <p:cNvPr id="21" name="Text Box 7">
                <a:extLst>
                  <a:ext uri="{FF2B5EF4-FFF2-40B4-BE49-F238E27FC236}">
                    <a16:creationId xmlns:a16="http://schemas.microsoft.com/office/drawing/2014/main" id="{9436F52A-2537-2D43-8E39-F7D667B43346}"/>
                  </a:ext>
                </a:extLst>
              </p:cNvPr>
              <p:cNvSpPr txBox="1">
                <a:spLocks noChangeArrowheads="1"/>
              </p:cNvSpPr>
              <p:nvPr/>
            </p:nvSpPr>
            <p:spPr bwMode="auto">
              <a:xfrm>
                <a:off x="6845318" y="3415605"/>
                <a:ext cx="4432282" cy="1384995"/>
              </a:xfrm>
              <a:prstGeom prst="rect">
                <a:avLst/>
              </a:prstGeom>
              <a:noFill/>
              <a:ln w="9525">
                <a:noFill/>
                <a:miter lim="800000"/>
                <a:headEnd/>
                <a:tailEnd/>
              </a:ln>
            </p:spPr>
            <p:txBody>
              <a:bodyPr wrap="square">
                <a:spAutoFit/>
              </a:bodyPr>
              <a:lstStyle/>
              <a:p>
                <a:pPr algn="ctr"/>
                <a:r>
                  <a:rPr lang="en-US" sz="2800" dirty="0"/>
                  <a:t>Two independent equations each in terms of </a:t>
                </a:r>
                <a:br>
                  <a:rPr lang="en-US" sz="2800" dirty="0"/>
                </a:br>
                <a:r>
                  <a:rPr lang="en-US" sz="2800" dirty="0"/>
                  <a:t>three unknown entries of </a:t>
                </a:r>
                <a14:m>
                  <m:oMath xmlns:m="http://schemas.openxmlformats.org/officeDocument/2006/math">
                    <m:r>
                      <a:rPr lang="en-US" sz="2800" b="1" i="1" dirty="0" smtClean="0">
                        <a:solidFill>
                          <a:srgbClr val="C00000"/>
                        </a:solidFill>
                        <a:latin typeface="Cambria Math" panose="02040503050406030204" pitchFamily="18" charset="0"/>
                      </a:rPr>
                      <m:t>𝑿</m:t>
                    </m:r>
                  </m:oMath>
                </a14:m>
                <a:endParaRPr lang="en-US" sz="2800" b="1" dirty="0"/>
              </a:p>
            </p:txBody>
          </p:sp>
        </mc:Choice>
        <mc:Fallback xmlns="">
          <p:sp>
            <p:nvSpPr>
              <p:cNvPr id="21" name="Text Box 7">
                <a:extLst>
                  <a:ext uri="{FF2B5EF4-FFF2-40B4-BE49-F238E27FC236}">
                    <a16:creationId xmlns:a16="http://schemas.microsoft.com/office/drawing/2014/main" id="{9436F52A-2537-2D43-8E39-F7D667B43346}"/>
                  </a:ext>
                </a:extLst>
              </p:cNvPr>
              <p:cNvSpPr txBox="1">
                <a:spLocks noRot="1" noChangeAspect="1" noMove="1" noResize="1" noEditPoints="1" noAdjustHandles="1" noChangeArrowheads="1" noChangeShapeType="1" noTextEdit="1"/>
              </p:cNvSpPr>
              <p:nvPr/>
            </p:nvSpPr>
            <p:spPr bwMode="auto">
              <a:xfrm>
                <a:off x="6845318" y="3415605"/>
                <a:ext cx="4432282" cy="1384995"/>
              </a:xfrm>
              <a:prstGeom prst="rect">
                <a:avLst/>
              </a:prstGeom>
              <a:blipFill>
                <a:blip r:embed="rId3"/>
                <a:stretch>
                  <a:fillRect l="-2857" t="-3636" r="-4000"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6E08E78-5700-FC4F-9733-A2E524486B1F}"/>
                  </a:ext>
                </a:extLst>
              </p:cNvPr>
              <p:cNvSpPr/>
              <p:nvPr/>
            </p:nvSpPr>
            <p:spPr>
              <a:xfrm>
                <a:off x="4720029" y="1352673"/>
                <a:ext cx="2259016" cy="1384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r>
                        <a:rPr lang="en-US" sz="2800" b="1"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𝟎</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𝟎</m:t>
                      </m:r>
                    </m:oMath>
                  </m:oMathPara>
                </a14:m>
                <a:endParaRPr lang="en-US" sz="2800" dirty="0"/>
              </a:p>
              <a:p>
                <a:endParaRPr lang="en-US" sz="2800" dirty="0"/>
              </a:p>
            </p:txBody>
          </p:sp>
        </mc:Choice>
        <mc:Fallback xmlns="">
          <p:sp>
            <p:nvSpPr>
              <p:cNvPr id="9" name="Rectangle 8">
                <a:extLst>
                  <a:ext uri="{FF2B5EF4-FFF2-40B4-BE49-F238E27FC236}">
                    <a16:creationId xmlns:a16="http://schemas.microsoft.com/office/drawing/2014/main" id="{26E08E78-5700-FC4F-9733-A2E524486B1F}"/>
                  </a:ext>
                </a:extLst>
              </p:cNvPr>
              <p:cNvSpPr>
                <a:spLocks noRot="1" noChangeAspect="1" noMove="1" noResize="1" noEditPoints="1" noAdjustHandles="1" noChangeArrowheads="1" noChangeShapeType="1" noTextEdit="1"/>
              </p:cNvSpPr>
              <p:nvPr/>
            </p:nvSpPr>
            <p:spPr>
              <a:xfrm>
                <a:off x="4720029" y="1352673"/>
                <a:ext cx="2259016" cy="13849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6E63101-76FE-474C-89C5-91C68FFBF89C}"/>
                  </a:ext>
                </a:extLst>
              </p:cNvPr>
              <p:cNvSpPr/>
              <p:nvPr/>
            </p:nvSpPr>
            <p:spPr>
              <a:xfrm>
                <a:off x="7678222" y="1346266"/>
                <a:ext cx="2677592" cy="1464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r>
                        <a:rPr lang="en-US" sz="2800" b="1"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𝟎</m:t>
                      </m:r>
                    </m:oMath>
                  </m:oMathPara>
                </a14:m>
                <a:endParaRPr lang="en-US" sz="2800" dirty="0"/>
              </a:p>
              <a:p>
                <a:pPr/>
                <a14:m>
                  <m:oMathPara xmlns:m="http://schemas.openxmlformats.org/officeDocument/2006/math">
                    <m:oMathParaPr>
                      <m:jc m:val="centerGroup"/>
                    </m:oMathParaPr>
                    <m:oMath xmlns:m="http://schemas.openxmlformats.org/officeDocument/2006/math">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𝟎</m:t>
                      </m:r>
                    </m:oMath>
                  </m:oMathPara>
                </a14:m>
                <a:endParaRPr lang="en-US" sz="2800" dirty="0"/>
              </a:p>
              <a:p>
                <a:endParaRPr lang="en-US" sz="2800" dirty="0"/>
              </a:p>
            </p:txBody>
          </p:sp>
        </mc:Choice>
        <mc:Fallback xmlns="">
          <p:sp>
            <p:nvSpPr>
              <p:cNvPr id="10" name="Rectangle 9">
                <a:extLst>
                  <a:ext uri="{FF2B5EF4-FFF2-40B4-BE49-F238E27FC236}">
                    <a16:creationId xmlns:a16="http://schemas.microsoft.com/office/drawing/2014/main" id="{86E63101-76FE-474C-89C5-91C68FFBF89C}"/>
                  </a:ext>
                </a:extLst>
              </p:cNvPr>
              <p:cNvSpPr>
                <a:spLocks noRot="1" noChangeAspect="1" noMove="1" noResize="1" noEditPoints="1" noAdjustHandles="1" noChangeArrowheads="1" noChangeShapeType="1" noTextEdit="1"/>
              </p:cNvSpPr>
              <p:nvPr/>
            </p:nvSpPr>
            <p:spPr>
              <a:xfrm>
                <a:off x="7678222" y="1346266"/>
                <a:ext cx="2677592" cy="1464375"/>
              </a:xfrm>
              <a:prstGeom prst="rect">
                <a:avLst/>
              </a:prstGeom>
              <a:blipFill>
                <a:blip r:embed="rId6"/>
                <a:stretch>
                  <a:fillRect/>
                </a:stretch>
              </a:blipFill>
            </p:spPr>
            <p:txBody>
              <a:bodyPr/>
              <a:lstStyle/>
              <a:p>
                <a:r>
                  <a:rPr lang="en-US">
                    <a:noFill/>
                  </a:rPr>
                  <a:t> </a:t>
                </a:r>
              </a:p>
            </p:txBody>
          </p:sp>
        </mc:Fallback>
      </mc:AlternateContent>
      <p:sp>
        <p:nvSpPr>
          <p:cNvPr id="2" name="Up Arrow 1">
            <a:extLst>
              <a:ext uri="{FF2B5EF4-FFF2-40B4-BE49-F238E27FC236}">
                <a16:creationId xmlns:a16="http://schemas.microsoft.com/office/drawing/2014/main" id="{736B5524-2B99-CB45-B38D-9B663A4D9FD8}"/>
              </a:ext>
            </a:extLst>
          </p:cNvPr>
          <p:cNvSpPr/>
          <p:nvPr/>
        </p:nvSpPr>
        <p:spPr bwMode="auto">
          <a:xfrm>
            <a:off x="8442347" y="2579723"/>
            <a:ext cx="1149341" cy="6858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3CA161B-65A4-844D-8685-581D1B559C15}"/>
                  </a:ext>
                </a:extLst>
              </p:cNvPr>
              <p:cNvSpPr/>
              <p:nvPr/>
            </p:nvSpPr>
            <p:spPr>
              <a:xfrm>
                <a:off x="1719308" y="1352673"/>
                <a:ext cx="2054601" cy="1384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oMath>
                  </m:oMathPara>
                </a14:m>
                <a:endParaRPr lang="en-US" sz="2800" dirty="0"/>
              </a:p>
              <a:p>
                <a:endParaRPr lang="en-US" sz="2800" dirty="0"/>
              </a:p>
            </p:txBody>
          </p:sp>
        </mc:Choice>
        <mc:Fallback xmlns="">
          <p:sp>
            <p:nvSpPr>
              <p:cNvPr id="8" name="Rectangle 7">
                <a:extLst>
                  <a:ext uri="{FF2B5EF4-FFF2-40B4-BE49-F238E27FC236}">
                    <a16:creationId xmlns:a16="http://schemas.microsoft.com/office/drawing/2014/main" id="{63CA161B-65A4-844D-8685-581D1B559C15}"/>
                  </a:ext>
                </a:extLst>
              </p:cNvPr>
              <p:cNvSpPr>
                <a:spLocks noRot="1" noChangeAspect="1" noMove="1" noResize="1" noEditPoints="1" noAdjustHandles="1" noChangeArrowheads="1" noChangeShapeType="1" noTextEdit="1"/>
              </p:cNvSpPr>
              <p:nvPr/>
            </p:nvSpPr>
            <p:spPr>
              <a:xfrm>
                <a:off x="1719308" y="1352673"/>
                <a:ext cx="2054601" cy="138499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1220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Preview: Structure from motion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8174037" y="4965998"/>
            <a:ext cx="1085554" cy="338554"/>
          </a:xfrm>
          <a:prstGeom prst="rect">
            <a:avLst/>
          </a:prstGeom>
          <a:noFill/>
          <a:ln w="9525">
            <a:noFill/>
            <a:miter lim="800000"/>
            <a:headEnd/>
            <a:tailEnd/>
          </a:ln>
          <a:effectLst/>
        </p:spPr>
        <p:txBody>
          <a:bodyPr wrap="none">
            <a:spAutoFit/>
          </a:bodyPr>
          <a:lstStyle/>
          <a:p>
            <a:r>
              <a:rPr lang="en-US" sz="160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6" name="Group 22"/>
          <p:cNvGrpSpPr>
            <a:grpSpLocks/>
          </p:cNvGrpSpPr>
          <p:nvPr/>
        </p:nvGrpSpPr>
        <p:grpSpPr bwMode="auto">
          <a:xfrm>
            <a:off x="4683124" y="911225"/>
            <a:ext cx="2362200" cy="2090738"/>
            <a:chOff x="2412" y="2031"/>
            <a:chExt cx="837" cy="741"/>
          </a:xfrm>
        </p:grpSpPr>
        <p:sp>
          <p:nvSpPr>
            <p:cNvPr id="123927"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28"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5" name="TextBox 74"/>
          <p:cNvSpPr txBox="1"/>
          <p:nvPr/>
        </p:nvSpPr>
        <p:spPr>
          <a:xfrm>
            <a:off x="9174842" y="911225"/>
            <a:ext cx="995363" cy="400110"/>
          </a:xfrm>
          <a:prstGeom prst="rect">
            <a:avLst/>
          </a:prstGeom>
          <a:noFill/>
        </p:spPr>
        <p:txBody>
          <a:bodyPr wrap="square" rtlCol="0">
            <a:spAutoFit/>
          </a:bodyPr>
          <a:lstStyle/>
          <a:p>
            <a:pPr algn="ctr"/>
            <a:r>
              <a:rPr lang="en-US" sz="1000" dirty="0"/>
              <a:t>Figure credit: Noah </a:t>
            </a:r>
            <a:r>
              <a:rPr lang="en-US" sz="1000" dirty="0" err="1"/>
              <a:t>Snavely</a:t>
            </a:r>
            <a:endParaRPr lang="en-US" sz="1000" dirty="0"/>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4064000" y="5042198"/>
            <a:ext cx="1085554" cy="338554"/>
          </a:xfrm>
          <a:prstGeom prst="rect">
            <a:avLst/>
          </a:prstGeom>
          <a:noFill/>
          <a:ln w="9525">
            <a:noFill/>
            <a:miter lim="800000"/>
            <a:headEnd/>
            <a:tailEnd/>
          </a:ln>
          <a:effectLst/>
        </p:spPr>
        <p:txBody>
          <a:bodyPr wrap="none">
            <a:spAutoFit/>
          </a:bodyPr>
          <a:lstStyle/>
          <a:p>
            <a:r>
              <a:rPr lang="en-US" sz="1600"/>
              <a:t>Camera 2</a:t>
            </a:r>
          </a:p>
        </p:txBody>
      </p:sp>
      <mc:AlternateContent xmlns:mc="http://schemas.openxmlformats.org/markup-compatibility/2006" xmlns:a14="http://schemas.microsoft.com/office/drawing/2010/main">
        <mc:Choice Requires="a14">
          <p:sp>
            <p:nvSpPr>
              <p:cNvPr id="79" name="Text Box 86"/>
              <p:cNvSpPr txBox="1">
                <a:spLocks noChangeArrowheads="1"/>
              </p:cNvSpPr>
              <p:nvPr/>
            </p:nvSpPr>
            <p:spPr bwMode="auto">
              <a:xfrm>
                <a:off x="2489201" y="5100936"/>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79" name="Text Box 86"/>
              <p:cNvSpPr txBox="1">
                <a:spLocks noRot="1" noChangeAspect="1" noMove="1" noResize="1" noEditPoints="1" noAdjustHandles="1" noChangeArrowheads="1" noChangeShapeType="1" noTextEdit="1"/>
              </p:cNvSpPr>
              <p:nvPr/>
            </p:nvSpPr>
            <p:spPr bwMode="auto">
              <a:xfrm>
                <a:off x="2489201" y="5100936"/>
                <a:ext cx="898525" cy="461665"/>
              </a:xfrm>
              <a:prstGeom prst="rect">
                <a:avLst/>
              </a:prstGeom>
              <a:blipFill>
                <a:blip r:embed="rId3"/>
                <a:stretch>
                  <a:fillRect b="-2703"/>
                </a:stretch>
              </a:blipFill>
              <a:ln w="9525">
                <a:noFill/>
                <a:miter lim="800000"/>
                <a:headEnd/>
                <a:tailEnd/>
              </a:ln>
              <a:effectLst/>
            </p:spPr>
            <p:txBody>
              <a:bodyPr/>
              <a:lstStyle/>
              <a:p>
                <a:r>
                  <a:rPr lang="en-US">
                    <a:noFill/>
                  </a:rPr>
                  <a:t> </a:t>
                </a:r>
              </a:p>
            </p:txBody>
          </p:sp>
        </mc:Fallback>
      </mc:AlternateContent>
      <p:sp>
        <p:nvSpPr>
          <p:cNvPr id="61" name="Content Placeholder 73"/>
          <p:cNvSpPr>
            <a:spLocks noGrp="1"/>
          </p:cNvSpPr>
          <p:nvPr>
            <p:ph idx="1"/>
          </p:nvPr>
        </p:nvSpPr>
        <p:spPr>
          <a:xfrm>
            <a:off x="914400" y="5943600"/>
            <a:ext cx="10363200" cy="914400"/>
          </a:xfrm>
        </p:spPr>
        <p:txBody>
          <a:bodyPr/>
          <a:lstStyle/>
          <a:p>
            <a:pPr>
              <a:buFont typeface="Arial" pitchFamily="34" charset="0"/>
              <a:buChar char="•"/>
            </a:pPr>
            <a:r>
              <a:rPr lang="en-US" sz="2000" dirty="0"/>
              <a:t>Given 2D point correspondences between multiple images, compute the camera parameters and the 3D points</a:t>
            </a:r>
          </a:p>
        </p:txBody>
      </p:sp>
      <mc:AlternateContent xmlns:mc="http://schemas.openxmlformats.org/markup-compatibility/2006" xmlns:a14="http://schemas.microsoft.com/office/drawing/2010/main">
        <mc:Choice Requires="a14">
          <p:sp>
            <p:nvSpPr>
              <p:cNvPr id="62" name="Text Box 86">
                <a:extLst>
                  <a:ext uri="{FF2B5EF4-FFF2-40B4-BE49-F238E27FC236}">
                    <a16:creationId xmlns:a16="http://schemas.microsoft.com/office/drawing/2014/main" id="{2BA7AC93-5E79-4541-941F-643B731BBD3A}"/>
                  </a:ext>
                </a:extLst>
              </p:cNvPr>
              <p:cNvSpPr txBox="1">
                <a:spLocks noChangeArrowheads="1"/>
              </p:cNvSpPr>
              <p:nvPr/>
            </p:nvSpPr>
            <p:spPr bwMode="auto">
              <a:xfrm>
                <a:off x="4188576" y="5287317"/>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2" name="Text Box 86">
                <a:extLst>
                  <a:ext uri="{FF2B5EF4-FFF2-40B4-BE49-F238E27FC236}">
                    <a16:creationId xmlns:a16="http://schemas.microsoft.com/office/drawing/2014/main" id="{2BA7AC93-5E79-4541-941F-643B731BBD3A}"/>
                  </a:ext>
                </a:extLst>
              </p:cNvPr>
              <p:cNvSpPr txBox="1">
                <a:spLocks noRot="1" noChangeAspect="1" noMove="1" noResize="1" noEditPoints="1" noAdjustHandles="1" noChangeArrowheads="1" noChangeShapeType="1" noTextEdit="1"/>
              </p:cNvSpPr>
              <p:nvPr/>
            </p:nvSpPr>
            <p:spPr bwMode="auto">
              <a:xfrm>
                <a:off x="4188576" y="5287317"/>
                <a:ext cx="898525" cy="461665"/>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Box 86">
                <a:extLst>
                  <a:ext uri="{FF2B5EF4-FFF2-40B4-BE49-F238E27FC236}">
                    <a16:creationId xmlns:a16="http://schemas.microsoft.com/office/drawing/2014/main" id="{AC3610DD-5AFA-C54C-BA56-44843CBC902C}"/>
                  </a:ext>
                </a:extLst>
              </p:cNvPr>
              <p:cNvSpPr txBox="1">
                <a:spLocks noChangeArrowheads="1"/>
              </p:cNvSpPr>
              <p:nvPr/>
            </p:nvSpPr>
            <p:spPr bwMode="auto">
              <a:xfrm>
                <a:off x="83194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3" name="Text Box 86">
                <a:extLst>
                  <a:ext uri="{FF2B5EF4-FFF2-40B4-BE49-F238E27FC236}">
                    <a16:creationId xmlns:a16="http://schemas.microsoft.com/office/drawing/2014/main" id="{AC3610DD-5AFA-C54C-BA56-44843CBC902C}"/>
                  </a:ext>
                </a:extLst>
              </p:cNvPr>
              <p:cNvSpPr txBox="1">
                <a:spLocks noRot="1" noChangeAspect="1" noMove="1" noResize="1" noEditPoints="1" noAdjustHandles="1" noChangeArrowheads="1" noChangeShapeType="1" noTextEdit="1"/>
              </p:cNvSpPr>
              <p:nvPr/>
            </p:nvSpPr>
            <p:spPr bwMode="auto">
              <a:xfrm>
                <a:off x="8319480" y="5253334"/>
                <a:ext cx="898525" cy="461665"/>
              </a:xfrm>
              <a:prstGeom prst="rect">
                <a:avLst/>
              </a:prstGeom>
              <a:blipFill>
                <a:blip r:embed="rId5"/>
                <a:stretch>
                  <a:fillRect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266536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Preview: Structure from motion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8174037" y="4965998"/>
            <a:ext cx="1085554" cy="338554"/>
          </a:xfrm>
          <a:prstGeom prst="rect">
            <a:avLst/>
          </a:prstGeom>
          <a:noFill/>
          <a:ln w="9525">
            <a:noFill/>
            <a:miter lim="800000"/>
            <a:headEnd/>
            <a:tailEnd/>
          </a:ln>
          <a:effectLst/>
        </p:spPr>
        <p:txBody>
          <a:bodyPr wrap="none">
            <a:spAutoFit/>
          </a:bodyPr>
          <a:lstStyle/>
          <a:p>
            <a:r>
              <a:rPr lang="en-US" sz="160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4064000" y="5042198"/>
            <a:ext cx="1085554" cy="338554"/>
          </a:xfrm>
          <a:prstGeom prst="rect">
            <a:avLst/>
          </a:prstGeom>
          <a:noFill/>
          <a:ln w="9525">
            <a:noFill/>
            <a:miter lim="800000"/>
            <a:headEnd/>
            <a:tailEnd/>
          </a:ln>
          <a:effectLst/>
        </p:spPr>
        <p:txBody>
          <a:bodyPr wrap="none">
            <a:spAutoFit/>
          </a:bodyPr>
          <a:lstStyle/>
          <a:p>
            <a:r>
              <a:rPr lang="en-US" sz="1600"/>
              <a:t>Camera 2</a:t>
            </a:r>
          </a:p>
        </p:txBody>
      </p:sp>
      <p:sp>
        <p:nvSpPr>
          <p:cNvPr id="61" name="Content Placeholder 73"/>
          <p:cNvSpPr>
            <a:spLocks noGrp="1"/>
          </p:cNvSpPr>
          <p:nvPr>
            <p:ph idx="1"/>
          </p:nvPr>
        </p:nvSpPr>
        <p:spPr>
          <a:xfrm>
            <a:off x="914400" y="5791200"/>
            <a:ext cx="10210800" cy="914400"/>
          </a:xfrm>
        </p:spPr>
        <p:txBody>
          <a:bodyPr/>
          <a:lstStyle/>
          <a:p>
            <a:pPr>
              <a:buFont typeface="Arial" pitchFamily="34" charset="0"/>
              <a:buChar char="•"/>
            </a:pPr>
            <a:r>
              <a:rPr lang="en-US" sz="2000" b="1" dirty="0"/>
              <a:t>Structure: </a:t>
            </a:r>
            <a:r>
              <a:rPr lang="en-US" sz="2000" dirty="0"/>
              <a:t>Given </a:t>
            </a:r>
            <a:r>
              <a:rPr lang="en-US" sz="2000" i="1" dirty="0"/>
              <a:t>known cameras</a:t>
            </a:r>
            <a:r>
              <a:rPr lang="en-US" sz="2000" dirty="0"/>
              <a:t> and projections of the same 3D point in two or more images, compute the 3D coordinates of that point</a:t>
            </a:r>
          </a:p>
          <a:p>
            <a:pPr lvl="1">
              <a:buFont typeface="Arial" pitchFamily="34" charset="0"/>
              <a:buChar char="•"/>
            </a:pPr>
            <a:r>
              <a:rPr lang="en-US" dirty="0"/>
              <a:t>Triangulation!</a:t>
            </a:r>
          </a:p>
        </p:txBody>
      </p:sp>
      <p:sp>
        <p:nvSpPr>
          <p:cNvPr id="62" name="Line 99"/>
          <p:cNvSpPr>
            <a:spLocks noChangeShapeType="1"/>
          </p:cNvSpPr>
          <p:nvPr/>
        </p:nvSpPr>
        <p:spPr bwMode="auto">
          <a:xfrm flipH="1">
            <a:off x="2184398" y="1371600"/>
            <a:ext cx="2657477" cy="3408362"/>
          </a:xfrm>
          <a:prstGeom prst="line">
            <a:avLst/>
          </a:prstGeom>
          <a:noFill/>
          <a:ln w="28575">
            <a:solidFill>
              <a:srgbClr val="3366FF"/>
            </a:solidFill>
            <a:prstDash val="dash"/>
            <a:round/>
            <a:headEnd/>
            <a:tailEnd type="triangle" w="med" len="med"/>
          </a:ln>
          <a:effectLst/>
        </p:spPr>
        <p:txBody>
          <a:bodyPr/>
          <a:lstStyle/>
          <a:p>
            <a:endParaRPr lang="en-US"/>
          </a:p>
        </p:txBody>
      </p:sp>
      <p:sp>
        <p:nvSpPr>
          <p:cNvPr id="63" name="Line 100"/>
          <p:cNvSpPr>
            <a:spLocks noChangeShapeType="1"/>
          </p:cNvSpPr>
          <p:nvPr/>
        </p:nvSpPr>
        <p:spPr bwMode="auto">
          <a:xfrm>
            <a:off x="4841876" y="1371600"/>
            <a:ext cx="1406525" cy="42672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64" name="Line 101"/>
          <p:cNvSpPr>
            <a:spLocks noChangeShapeType="1"/>
          </p:cNvSpPr>
          <p:nvPr/>
        </p:nvSpPr>
        <p:spPr bwMode="auto">
          <a:xfrm>
            <a:off x="4918076" y="1371600"/>
            <a:ext cx="5064125" cy="33528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4333806" y="7620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6" name="Text Box 86">
                <a:extLst>
                  <a:ext uri="{FF2B5EF4-FFF2-40B4-BE49-F238E27FC236}">
                    <a16:creationId xmlns:a16="http://schemas.microsoft.com/office/drawing/2014/main" id="{B690A6AE-438E-E842-8116-794D9099F495}"/>
                  </a:ext>
                </a:extLst>
              </p:cNvPr>
              <p:cNvSpPr txBox="1">
                <a:spLocks noChangeArrowheads="1"/>
              </p:cNvSpPr>
              <p:nvPr/>
            </p:nvSpPr>
            <p:spPr bwMode="auto">
              <a:xfrm>
                <a:off x="2489201" y="5100936"/>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66" name="Text Box 86">
                <a:extLst>
                  <a:ext uri="{FF2B5EF4-FFF2-40B4-BE49-F238E27FC236}">
                    <a16:creationId xmlns:a16="http://schemas.microsoft.com/office/drawing/2014/main" id="{B690A6AE-438E-E842-8116-794D9099F495}"/>
                  </a:ext>
                </a:extLst>
              </p:cNvPr>
              <p:cNvSpPr txBox="1">
                <a:spLocks noRot="1" noChangeAspect="1" noMove="1" noResize="1" noEditPoints="1" noAdjustHandles="1" noChangeArrowheads="1" noChangeShapeType="1" noTextEdit="1"/>
              </p:cNvSpPr>
              <p:nvPr/>
            </p:nvSpPr>
            <p:spPr bwMode="auto">
              <a:xfrm>
                <a:off x="2489201" y="5100936"/>
                <a:ext cx="898525" cy="461665"/>
              </a:xfrm>
              <a:prstGeom prst="rect">
                <a:avLst/>
              </a:prstGeom>
              <a:blipFill>
                <a:blip r:embed="rId3"/>
                <a:stretch>
                  <a:fillRect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 Box 86">
                <a:extLst>
                  <a:ext uri="{FF2B5EF4-FFF2-40B4-BE49-F238E27FC236}">
                    <a16:creationId xmlns:a16="http://schemas.microsoft.com/office/drawing/2014/main" id="{F42256F9-72F3-8547-8AA9-EE708986E017}"/>
                  </a:ext>
                </a:extLst>
              </p:cNvPr>
              <p:cNvSpPr txBox="1">
                <a:spLocks noChangeArrowheads="1"/>
              </p:cNvSpPr>
              <p:nvPr/>
            </p:nvSpPr>
            <p:spPr bwMode="auto">
              <a:xfrm>
                <a:off x="4188576" y="5287317"/>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7" name="Text Box 86">
                <a:extLst>
                  <a:ext uri="{FF2B5EF4-FFF2-40B4-BE49-F238E27FC236}">
                    <a16:creationId xmlns:a16="http://schemas.microsoft.com/office/drawing/2014/main" id="{F42256F9-72F3-8547-8AA9-EE708986E017}"/>
                  </a:ext>
                </a:extLst>
              </p:cNvPr>
              <p:cNvSpPr txBox="1">
                <a:spLocks noRot="1" noChangeAspect="1" noMove="1" noResize="1" noEditPoints="1" noAdjustHandles="1" noChangeArrowheads="1" noChangeShapeType="1" noTextEdit="1"/>
              </p:cNvSpPr>
              <p:nvPr/>
            </p:nvSpPr>
            <p:spPr bwMode="auto">
              <a:xfrm>
                <a:off x="4188576" y="5287317"/>
                <a:ext cx="898525" cy="461665"/>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 Box 86">
                <a:extLst>
                  <a:ext uri="{FF2B5EF4-FFF2-40B4-BE49-F238E27FC236}">
                    <a16:creationId xmlns:a16="http://schemas.microsoft.com/office/drawing/2014/main" id="{66E4DA68-A2B8-674A-9F28-C0BBB4938FD0}"/>
                  </a:ext>
                </a:extLst>
              </p:cNvPr>
              <p:cNvSpPr txBox="1">
                <a:spLocks noChangeArrowheads="1"/>
              </p:cNvSpPr>
              <p:nvPr/>
            </p:nvSpPr>
            <p:spPr bwMode="auto">
              <a:xfrm>
                <a:off x="83194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8" name="Text Box 86">
                <a:extLst>
                  <a:ext uri="{FF2B5EF4-FFF2-40B4-BE49-F238E27FC236}">
                    <a16:creationId xmlns:a16="http://schemas.microsoft.com/office/drawing/2014/main" id="{66E4DA68-A2B8-674A-9F28-C0BBB4938FD0}"/>
                  </a:ext>
                </a:extLst>
              </p:cNvPr>
              <p:cNvSpPr txBox="1">
                <a:spLocks noRot="1" noChangeAspect="1" noMove="1" noResize="1" noEditPoints="1" noAdjustHandles="1" noChangeArrowheads="1" noChangeShapeType="1" noTextEdit="1"/>
              </p:cNvSpPr>
              <p:nvPr/>
            </p:nvSpPr>
            <p:spPr bwMode="auto">
              <a:xfrm>
                <a:off x="8319480" y="5253334"/>
                <a:ext cx="898525" cy="461665"/>
              </a:xfrm>
              <a:prstGeom prst="rect">
                <a:avLst/>
              </a:prstGeom>
              <a:blipFill>
                <a:blip r:embed="rId5"/>
                <a:stretch>
                  <a:fillRect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9257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Preview: Structure from motion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8174037" y="4965998"/>
            <a:ext cx="1085554" cy="338554"/>
          </a:xfrm>
          <a:prstGeom prst="rect">
            <a:avLst/>
          </a:prstGeom>
          <a:noFill/>
          <a:ln w="9525">
            <a:noFill/>
            <a:miter lim="800000"/>
            <a:headEnd/>
            <a:tailEnd/>
          </a:ln>
          <a:effectLst/>
        </p:spPr>
        <p:txBody>
          <a:bodyPr wrap="none">
            <a:spAutoFit/>
          </a:bodyPr>
          <a:lstStyle/>
          <a:p>
            <a:r>
              <a:rPr lang="en-US" sz="160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4064000" y="5042198"/>
            <a:ext cx="1085554" cy="338554"/>
          </a:xfrm>
          <a:prstGeom prst="rect">
            <a:avLst/>
          </a:prstGeom>
          <a:noFill/>
          <a:ln w="9525">
            <a:noFill/>
            <a:miter lim="800000"/>
            <a:headEnd/>
            <a:tailEnd/>
          </a:ln>
          <a:effectLst/>
        </p:spPr>
        <p:txBody>
          <a:bodyPr wrap="none">
            <a:spAutoFit/>
          </a:bodyPr>
          <a:lstStyle/>
          <a:p>
            <a:r>
              <a:rPr lang="en-US" sz="1600"/>
              <a:t>Camera 2</a:t>
            </a:r>
          </a:p>
        </p:txBody>
      </p:sp>
      <p:sp>
        <p:nvSpPr>
          <p:cNvPr id="61" name="Content Placeholder 73"/>
          <p:cNvSpPr>
            <a:spLocks noGrp="1"/>
          </p:cNvSpPr>
          <p:nvPr>
            <p:ph idx="1"/>
          </p:nvPr>
        </p:nvSpPr>
        <p:spPr>
          <a:xfrm>
            <a:off x="914400" y="5791200"/>
            <a:ext cx="10363200" cy="914400"/>
          </a:xfrm>
        </p:spPr>
        <p:txBody>
          <a:bodyPr/>
          <a:lstStyle/>
          <a:p>
            <a:pPr>
              <a:buFont typeface="Arial" pitchFamily="34" charset="0"/>
              <a:buChar char="•"/>
            </a:pPr>
            <a:r>
              <a:rPr lang="en-US" sz="2000" b="1" dirty="0"/>
              <a:t>Motion: </a:t>
            </a:r>
            <a:r>
              <a:rPr lang="en-US" sz="2000" dirty="0"/>
              <a:t>Given a set of </a:t>
            </a:r>
            <a:r>
              <a:rPr lang="en-US" sz="2000" i="1" dirty="0"/>
              <a:t>known</a:t>
            </a:r>
            <a:r>
              <a:rPr lang="en-US" sz="2000" dirty="0"/>
              <a:t> 3D points seen by a camera, compute the camera parameters</a:t>
            </a:r>
          </a:p>
          <a:p>
            <a:pPr lvl="1">
              <a:buFont typeface="Arial" pitchFamily="34" charset="0"/>
              <a:buChar char="•"/>
            </a:pPr>
            <a:r>
              <a:rPr lang="en-US" dirty="0"/>
              <a:t>Calibration!</a:t>
            </a:r>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3343206" y="48768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6" name="TextBox 65"/>
          <p:cNvSpPr txBox="1"/>
          <p:nvPr/>
        </p:nvSpPr>
        <p:spPr>
          <a:xfrm>
            <a:off x="5029200" y="51054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7" name="TextBox 66"/>
          <p:cNvSpPr txBox="1"/>
          <p:nvPr/>
        </p:nvSpPr>
        <p:spPr>
          <a:xfrm>
            <a:off x="7762806" y="502176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3" name="Text Box 86">
                <a:extLst>
                  <a:ext uri="{FF2B5EF4-FFF2-40B4-BE49-F238E27FC236}">
                    <a16:creationId xmlns:a16="http://schemas.microsoft.com/office/drawing/2014/main" id="{638D8A96-E4D3-CF4B-80EE-7BF9DACD7240}"/>
                  </a:ext>
                </a:extLst>
              </p:cNvPr>
              <p:cNvSpPr txBox="1">
                <a:spLocks noChangeArrowheads="1"/>
              </p:cNvSpPr>
              <p:nvPr/>
            </p:nvSpPr>
            <p:spPr bwMode="auto">
              <a:xfrm>
                <a:off x="2489201" y="5100936"/>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63" name="Text Box 86">
                <a:extLst>
                  <a:ext uri="{FF2B5EF4-FFF2-40B4-BE49-F238E27FC236}">
                    <a16:creationId xmlns:a16="http://schemas.microsoft.com/office/drawing/2014/main" id="{638D8A96-E4D3-CF4B-80EE-7BF9DACD7240}"/>
                  </a:ext>
                </a:extLst>
              </p:cNvPr>
              <p:cNvSpPr txBox="1">
                <a:spLocks noRot="1" noChangeAspect="1" noMove="1" noResize="1" noEditPoints="1" noAdjustHandles="1" noChangeArrowheads="1" noChangeShapeType="1" noTextEdit="1"/>
              </p:cNvSpPr>
              <p:nvPr/>
            </p:nvSpPr>
            <p:spPr bwMode="auto">
              <a:xfrm>
                <a:off x="2489201" y="5100936"/>
                <a:ext cx="898525" cy="461665"/>
              </a:xfrm>
              <a:prstGeom prst="rect">
                <a:avLst/>
              </a:prstGeom>
              <a:blipFill>
                <a:blip r:embed="rId3"/>
                <a:stretch>
                  <a:fillRect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Box 86">
                <a:extLst>
                  <a:ext uri="{FF2B5EF4-FFF2-40B4-BE49-F238E27FC236}">
                    <a16:creationId xmlns:a16="http://schemas.microsoft.com/office/drawing/2014/main" id="{F11F270F-1F2F-D949-A612-5EDD1E5125D3}"/>
                  </a:ext>
                </a:extLst>
              </p:cNvPr>
              <p:cNvSpPr txBox="1">
                <a:spLocks noChangeArrowheads="1"/>
              </p:cNvSpPr>
              <p:nvPr/>
            </p:nvSpPr>
            <p:spPr bwMode="auto">
              <a:xfrm>
                <a:off x="4188576" y="5287317"/>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4" name="Text Box 86">
                <a:extLst>
                  <a:ext uri="{FF2B5EF4-FFF2-40B4-BE49-F238E27FC236}">
                    <a16:creationId xmlns:a16="http://schemas.microsoft.com/office/drawing/2014/main" id="{F11F270F-1F2F-D949-A612-5EDD1E5125D3}"/>
                  </a:ext>
                </a:extLst>
              </p:cNvPr>
              <p:cNvSpPr txBox="1">
                <a:spLocks noRot="1" noChangeAspect="1" noMove="1" noResize="1" noEditPoints="1" noAdjustHandles="1" noChangeArrowheads="1" noChangeShapeType="1" noTextEdit="1"/>
              </p:cNvSpPr>
              <p:nvPr/>
            </p:nvSpPr>
            <p:spPr bwMode="auto">
              <a:xfrm>
                <a:off x="4188576" y="5287317"/>
                <a:ext cx="898525" cy="461665"/>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 Box 86">
                <a:extLst>
                  <a:ext uri="{FF2B5EF4-FFF2-40B4-BE49-F238E27FC236}">
                    <a16:creationId xmlns:a16="http://schemas.microsoft.com/office/drawing/2014/main" id="{733A5F9C-92F0-D94F-912B-AD9A05A11225}"/>
                  </a:ext>
                </a:extLst>
              </p:cNvPr>
              <p:cNvSpPr txBox="1">
                <a:spLocks noChangeArrowheads="1"/>
              </p:cNvSpPr>
              <p:nvPr/>
            </p:nvSpPr>
            <p:spPr bwMode="auto">
              <a:xfrm>
                <a:off x="83194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8" name="Text Box 86">
                <a:extLst>
                  <a:ext uri="{FF2B5EF4-FFF2-40B4-BE49-F238E27FC236}">
                    <a16:creationId xmlns:a16="http://schemas.microsoft.com/office/drawing/2014/main" id="{733A5F9C-92F0-D94F-912B-AD9A05A11225}"/>
                  </a:ext>
                </a:extLst>
              </p:cNvPr>
              <p:cNvSpPr txBox="1">
                <a:spLocks noRot="1" noChangeAspect="1" noMove="1" noResize="1" noEditPoints="1" noAdjustHandles="1" noChangeArrowheads="1" noChangeShapeType="1" noTextEdit="1"/>
              </p:cNvSpPr>
              <p:nvPr/>
            </p:nvSpPr>
            <p:spPr bwMode="auto">
              <a:xfrm>
                <a:off x="8319480" y="5253334"/>
                <a:ext cx="898525" cy="461665"/>
              </a:xfrm>
              <a:prstGeom prst="rect">
                <a:avLst/>
              </a:prstGeom>
              <a:blipFill>
                <a:blip r:embed="rId5"/>
                <a:stretch>
                  <a:fillRect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5388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Recall: Triangulation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61" name="Content Placeholder 73"/>
          <p:cNvSpPr>
            <a:spLocks noGrp="1"/>
          </p:cNvSpPr>
          <p:nvPr>
            <p:ph idx="1"/>
          </p:nvPr>
        </p:nvSpPr>
        <p:spPr>
          <a:xfrm>
            <a:off x="914400" y="6096000"/>
            <a:ext cx="10210800" cy="914400"/>
          </a:xfrm>
        </p:spPr>
        <p:txBody>
          <a:bodyPr/>
          <a:lstStyle/>
          <a:p>
            <a:pPr>
              <a:buFont typeface="Arial" pitchFamily="34" charset="0"/>
              <a:buChar char="•"/>
            </a:pPr>
            <a:r>
              <a:rPr lang="en-US" sz="2000" dirty="0"/>
              <a:t>Given </a:t>
            </a:r>
            <a:r>
              <a:rPr lang="en-US" sz="2000" i="1" dirty="0"/>
              <a:t>known cameras</a:t>
            </a:r>
            <a:r>
              <a:rPr lang="en-US" sz="2000" dirty="0"/>
              <a:t> and projections of the same 3D point in two or more images, compute the 3D coordinates of that point</a:t>
            </a:r>
          </a:p>
        </p:txBody>
      </p:sp>
      <p:sp>
        <p:nvSpPr>
          <p:cNvPr id="62" name="Line 99"/>
          <p:cNvSpPr>
            <a:spLocks noChangeShapeType="1"/>
          </p:cNvSpPr>
          <p:nvPr/>
        </p:nvSpPr>
        <p:spPr bwMode="auto">
          <a:xfrm flipH="1">
            <a:off x="2184398" y="1371600"/>
            <a:ext cx="2657477" cy="3408362"/>
          </a:xfrm>
          <a:prstGeom prst="line">
            <a:avLst/>
          </a:prstGeom>
          <a:noFill/>
          <a:ln w="28575">
            <a:solidFill>
              <a:srgbClr val="3366FF"/>
            </a:solidFill>
            <a:prstDash val="dash"/>
            <a:round/>
            <a:headEnd/>
            <a:tailEnd type="triangle" w="med" len="med"/>
          </a:ln>
          <a:effectLst/>
        </p:spPr>
        <p:txBody>
          <a:bodyPr/>
          <a:lstStyle/>
          <a:p>
            <a:endParaRPr lang="en-US"/>
          </a:p>
        </p:txBody>
      </p:sp>
      <p:sp>
        <p:nvSpPr>
          <p:cNvPr id="63" name="Line 100"/>
          <p:cNvSpPr>
            <a:spLocks noChangeShapeType="1"/>
          </p:cNvSpPr>
          <p:nvPr/>
        </p:nvSpPr>
        <p:spPr bwMode="auto">
          <a:xfrm>
            <a:off x="4841876" y="1371600"/>
            <a:ext cx="1406525" cy="42672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64" name="Line 101"/>
          <p:cNvSpPr>
            <a:spLocks noChangeShapeType="1"/>
          </p:cNvSpPr>
          <p:nvPr/>
        </p:nvSpPr>
        <p:spPr bwMode="auto">
          <a:xfrm>
            <a:off x="4918076" y="1371600"/>
            <a:ext cx="5064125" cy="33528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4333806" y="7620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9" name="Text Box 53">
            <a:extLst>
              <a:ext uri="{FF2B5EF4-FFF2-40B4-BE49-F238E27FC236}">
                <a16:creationId xmlns:a16="http://schemas.microsoft.com/office/drawing/2014/main" id="{EFE7D0EE-459F-0A42-86A2-74D569163932}"/>
              </a:ext>
            </a:extLst>
          </p:cNvPr>
          <p:cNvSpPr txBox="1">
            <a:spLocks noChangeArrowheads="1"/>
          </p:cNvSpPr>
          <p:nvPr/>
        </p:nvSpPr>
        <p:spPr bwMode="auto">
          <a:xfrm>
            <a:off x="9582446" y="4965998"/>
            <a:ext cx="1085554" cy="338554"/>
          </a:xfrm>
          <a:prstGeom prst="rect">
            <a:avLst/>
          </a:prstGeom>
          <a:noFill/>
          <a:ln w="9525">
            <a:noFill/>
            <a:miter lim="800000"/>
            <a:headEnd/>
            <a:tailEnd/>
          </a:ln>
          <a:effectLst/>
        </p:spPr>
        <p:txBody>
          <a:bodyPr wrap="none">
            <a:spAutoFit/>
          </a:bodyPr>
          <a:lstStyle/>
          <a:p>
            <a:r>
              <a:rPr lang="en-US" sz="1600" dirty="0"/>
              <a:t>Camera 3</a:t>
            </a:r>
          </a:p>
        </p:txBody>
      </p:sp>
      <p:sp>
        <p:nvSpPr>
          <p:cNvPr id="70" name="Text Box 51">
            <a:extLst>
              <a:ext uri="{FF2B5EF4-FFF2-40B4-BE49-F238E27FC236}">
                <a16:creationId xmlns:a16="http://schemas.microsoft.com/office/drawing/2014/main" id="{5BCD2F88-283C-2E40-A7C4-50191AC7F531}"/>
              </a:ext>
            </a:extLst>
          </p:cNvPr>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1" name="Text Box 52">
            <a:extLst>
              <a:ext uri="{FF2B5EF4-FFF2-40B4-BE49-F238E27FC236}">
                <a16:creationId xmlns:a16="http://schemas.microsoft.com/office/drawing/2014/main" id="{A8178F9B-E2BF-E643-BE61-42115DA16E49}"/>
              </a:ext>
            </a:extLst>
          </p:cNvPr>
          <p:cNvSpPr txBox="1">
            <a:spLocks noChangeArrowheads="1"/>
          </p:cNvSpPr>
          <p:nvPr/>
        </p:nvSpPr>
        <p:spPr bwMode="auto">
          <a:xfrm>
            <a:off x="6562725" y="5491956"/>
            <a:ext cx="1085554" cy="338554"/>
          </a:xfrm>
          <a:prstGeom prst="rect">
            <a:avLst/>
          </a:prstGeom>
          <a:noFill/>
          <a:ln w="9525">
            <a:noFill/>
            <a:miter lim="800000"/>
            <a:headEnd/>
            <a:tailEnd/>
          </a:ln>
          <a:effectLst/>
        </p:spPr>
        <p:txBody>
          <a:bodyPr wrap="none">
            <a:spAutoFit/>
          </a:bodyPr>
          <a:lstStyle/>
          <a:p>
            <a:r>
              <a:rPr lang="en-US" sz="1600" dirty="0"/>
              <a:t>Camera 2</a:t>
            </a:r>
          </a:p>
        </p:txBody>
      </p:sp>
      <mc:AlternateContent xmlns:mc="http://schemas.openxmlformats.org/markup-compatibility/2006" xmlns:a14="http://schemas.microsoft.com/office/drawing/2010/main">
        <mc:Choice Requires="a14">
          <p:sp>
            <p:nvSpPr>
              <p:cNvPr id="72" name="Text Box 86">
                <a:extLst>
                  <a:ext uri="{FF2B5EF4-FFF2-40B4-BE49-F238E27FC236}">
                    <a16:creationId xmlns:a16="http://schemas.microsoft.com/office/drawing/2014/main" id="{CB8D8435-118B-6442-A5EE-3F0CD5B65A97}"/>
                  </a:ext>
                </a:extLst>
              </p:cNvPr>
              <p:cNvSpPr txBox="1">
                <a:spLocks noChangeArrowheads="1"/>
              </p:cNvSpPr>
              <p:nvPr/>
            </p:nvSpPr>
            <p:spPr bwMode="auto">
              <a:xfrm>
                <a:off x="2286000" y="5100936"/>
                <a:ext cx="1268116" cy="461665"/>
              </a:xfrm>
              <a:prstGeom prst="rect">
                <a:avLst/>
              </a:prstGeom>
              <a:noFill/>
              <a:ln w="9525">
                <a:noFill/>
                <a:miter lim="800000"/>
                <a:headEnd/>
                <a:tailEnd/>
              </a:ln>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i="1" baseline="-25000" dirty="0">
                          <a:solidFill>
                            <a:srgbClr val="7030A0"/>
                          </a:solidFill>
                          <a:latin typeface="Cambria Math" panose="02040503050406030204" pitchFamily="18" charset="0"/>
                        </a:rPr>
                        <m:t>1</m:t>
                      </m:r>
                      <m:r>
                        <a:rPr lang="en-US" b="1" i="1" dirty="0">
                          <a:latin typeface="Cambria Math" panose="02040503050406030204" pitchFamily="18" charset="0"/>
                        </a:rPr>
                        <m:t>, </m:t>
                      </m:r>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72" name="Text Box 86">
                <a:extLst>
                  <a:ext uri="{FF2B5EF4-FFF2-40B4-BE49-F238E27FC236}">
                    <a16:creationId xmlns:a16="http://schemas.microsoft.com/office/drawing/2014/main" id="{CB8D8435-118B-6442-A5EE-3F0CD5B65A97}"/>
                  </a:ext>
                </a:extLst>
              </p:cNvPr>
              <p:cNvSpPr txBox="1">
                <a:spLocks noRot="1" noChangeAspect="1" noMove="1" noResize="1" noEditPoints="1" noAdjustHandles="1" noChangeArrowheads="1" noChangeShapeType="1" noTextEdit="1"/>
              </p:cNvSpPr>
              <p:nvPr/>
            </p:nvSpPr>
            <p:spPr bwMode="auto">
              <a:xfrm>
                <a:off x="2286000" y="5100936"/>
                <a:ext cx="1268116" cy="461665"/>
              </a:xfrm>
              <a:prstGeom prst="rect">
                <a:avLst/>
              </a:prstGeom>
              <a:blipFill>
                <a:blip r:embed="rId3"/>
                <a:stretch>
                  <a:fillRect l="-1000" r="-2000"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 Box 86">
                <a:extLst>
                  <a:ext uri="{FF2B5EF4-FFF2-40B4-BE49-F238E27FC236}">
                    <a16:creationId xmlns:a16="http://schemas.microsoft.com/office/drawing/2014/main" id="{E1058CB9-F56D-A142-A5C8-F0E9326B801A}"/>
                  </a:ext>
                </a:extLst>
              </p:cNvPr>
              <p:cNvSpPr txBox="1">
                <a:spLocks noChangeArrowheads="1"/>
              </p:cNvSpPr>
              <p:nvPr/>
            </p:nvSpPr>
            <p:spPr bwMode="auto">
              <a:xfrm>
                <a:off x="6477000" y="5737075"/>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2</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73" name="Text Box 86">
                <a:extLst>
                  <a:ext uri="{FF2B5EF4-FFF2-40B4-BE49-F238E27FC236}">
                    <a16:creationId xmlns:a16="http://schemas.microsoft.com/office/drawing/2014/main" id="{E1058CB9-F56D-A142-A5C8-F0E9326B801A}"/>
                  </a:ext>
                </a:extLst>
              </p:cNvPr>
              <p:cNvSpPr txBox="1">
                <a:spLocks noRot="1" noChangeAspect="1" noMove="1" noResize="1" noEditPoints="1" noAdjustHandles="1" noChangeArrowheads="1" noChangeShapeType="1" noTextEdit="1"/>
              </p:cNvSpPr>
              <p:nvPr/>
            </p:nvSpPr>
            <p:spPr bwMode="auto">
              <a:xfrm>
                <a:off x="6477000" y="5737075"/>
                <a:ext cx="898525" cy="461665"/>
              </a:xfrm>
              <a:prstGeom prst="rect">
                <a:avLst/>
              </a:prstGeom>
              <a:blipFill>
                <a:blip r:embed="rId4"/>
                <a:stretch>
                  <a:fillRect l="-1389" r="-43056"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 Box 86">
                <a:extLst>
                  <a:ext uri="{FF2B5EF4-FFF2-40B4-BE49-F238E27FC236}">
                    <a16:creationId xmlns:a16="http://schemas.microsoft.com/office/drawing/2014/main" id="{66802F4A-0153-8B4B-A6FD-AE8E523C04EA}"/>
                  </a:ext>
                </a:extLst>
              </p:cNvPr>
              <p:cNvSpPr txBox="1">
                <a:spLocks noChangeArrowheads="1"/>
              </p:cNvSpPr>
              <p:nvPr/>
            </p:nvSpPr>
            <p:spPr bwMode="auto">
              <a:xfrm>
                <a:off x="95386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3</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74" name="Text Box 86">
                <a:extLst>
                  <a:ext uri="{FF2B5EF4-FFF2-40B4-BE49-F238E27FC236}">
                    <a16:creationId xmlns:a16="http://schemas.microsoft.com/office/drawing/2014/main" id="{66802F4A-0153-8B4B-A6FD-AE8E523C04EA}"/>
                  </a:ext>
                </a:extLst>
              </p:cNvPr>
              <p:cNvSpPr txBox="1">
                <a:spLocks noRot="1" noChangeAspect="1" noMove="1" noResize="1" noEditPoints="1" noAdjustHandles="1" noChangeArrowheads="1" noChangeShapeType="1" noTextEdit="1"/>
              </p:cNvSpPr>
              <p:nvPr/>
            </p:nvSpPr>
            <p:spPr bwMode="auto">
              <a:xfrm>
                <a:off x="9538680" y="5253334"/>
                <a:ext cx="898525" cy="461665"/>
              </a:xfrm>
              <a:prstGeom prst="rect">
                <a:avLst/>
              </a:prstGeom>
              <a:blipFill>
                <a:blip r:embed="rId5"/>
                <a:stretch>
                  <a:fillRect r="-43056"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156611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 Structure from motion</a:t>
            </a:r>
          </a:p>
        </p:txBody>
      </p:sp>
      <p:sp>
        <p:nvSpPr>
          <p:cNvPr id="1092611" name="Rectangle 3"/>
          <p:cNvSpPr>
            <a:spLocks noGrp="1" noChangeArrowheads="1"/>
          </p:cNvSpPr>
          <p:nvPr>
            <p:ph type="body" idx="1"/>
          </p:nvPr>
        </p:nvSpPr>
        <p:spPr/>
        <p:txBody>
          <a:bodyPr/>
          <a:lstStyle/>
          <a:p>
            <a:pPr>
              <a:buFontTx/>
              <a:buChar char="•"/>
            </a:pPr>
            <a:r>
              <a:rPr lang="en-US" sz="2800" dirty="0"/>
              <a:t>Problem definition and ambiguities</a:t>
            </a:r>
          </a:p>
          <a:p>
            <a:pPr>
              <a:buFontTx/>
              <a:buChar char="•"/>
            </a:pPr>
            <a:r>
              <a:rPr lang="en-US" sz="2800" dirty="0"/>
              <a:t>Affine structure from motion</a:t>
            </a:r>
          </a:p>
          <a:p>
            <a:pPr lvl="1"/>
            <a:r>
              <a:rPr lang="en-US" sz="2400" dirty="0"/>
              <a:t>Factorization</a:t>
            </a:r>
          </a:p>
          <a:p>
            <a:pPr>
              <a:buFontTx/>
              <a:buChar char="•"/>
            </a:pPr>
            <a:r>
              <a:rPr lang="en-US" sz="2800" dirty="0"/>
              <a:t>Projective structure from motion</a:t>
            </a:r>
          </a:p>
          <a:p>
            <a:pPr lvl="1"/>
            <a:r>
              <a:rPr lang="en-US" sz="2400" dirty="0"/>
              <a:t>Bundle adjustment</a:t>
            </a:r>
          </a:p>
          <a:p>
            <a:pPr marL="457200" indent="-457200">
              <a:buFont typeface="Arial" panose="020B0604020202020204" pitchFamily="34" charset="0"/>
              <a:buChar char="•"/>
            </a:pPr>
            <a:r>
              <a:rPr lang="en-US" sz="2800" dirty="0"/>
              <a:t>Modern structure from motion pipeline</a:t>
            </a:r>
          </a:p>
        </p:txBody>
      </p:sp>
    </p:spTree>
    <p:extLst>
      <p:ext uri="{BB962C8B-B14F-4D97-AF65-F5344CB8AC3E}">
        <p14:creationId xmlns:p14="http://schemas.microsoft.com/office/powerpoint/2010/main" val="214531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2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26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26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926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26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26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11"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Structure from motion: Problem formulation</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idx="1"/>
              </p:nvPr>
            </p:nvSpPr>
            <p:spPr/>
            <p:txBody>
              <a:bodyPr/>
              <a:lstStyle/>
              <a:p>
                <a:pPr>
                  <a:buFontTx/>
                  <a:buChar char="•"/>
                </a:pPr>
                <a:r>
                  <a:rPr lang="en-US" dirty="0"/>
                  <a:t>Given: </a:t>
                </a:r>
                <a14:m>
                  <m:oMath xmlns:m="http://schemas.openxmlformats.org/officeDocument/2006/math">
                    <m:r>
                      <a:rPr lang="en-US" i="1" dirty="0" smtClean="0">
                        <a:solidFill>
                          <a:srgbClr val="7030A0"/>
                        </a:solidFill>
                        <a:latin typeface="Cambria Math" panose="02040503050406030204" pitchFamily="18" charset="0"/>
                      </a:rPr>
                      <m:t>𝑚</m:t>
                    </m:r>
                    <m:r>
                      <a:rPr lang="en-US" i="1" dirty="0" smtClean="0">
                        <a:latin typeface="Cambria Math" panose="02040503050406030204" pitchFamily="18" charset="0"/>
                      </a:rPr>
                      <m:t> </m:t>
                    </m:r>
                  </m:oMath>
                </a14:m>
                <a:r>
                  <a:rPr lang="en-US" dirty="0"/>
                  <a:t>images of </a:t>
                </a: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fixed 3D points such that (ignoring visibility)</a:t>
                </a:r>
                <a:br>
                  <a:rPr lang="en-US" dirty="0"/>
                </a:br>
                <a:endParaRPr lang="en-US" sz="800" dirty="0"/>
              </a:p>
              <a:p>
                <a:pPr algn="ctr"/>
                <a14:m>
                  <m:oMath xmlns:m="http://schemas.openxmlformats.org/officeDocument/2006/math">
                    <m:r>
                      <a:rPr lang="en-US" b="1" i="1" dirty="0" err="1">
                        <a:solidFill>
                          <a:srgbClr val="7030A0"/>
                        </a:solidFill>
                        <a:latin typeface="Cambria Math" panose="02040503050406030204" pitchFamily="18" charset="0"/>
                      </a:rPr>
                      <m:t>𝒙</m:t>
                    </m:r>
                    <m:r>
                      <a:rPr lang="en-US" i="1" baseline="-25000" dirty="0" err="1">
                        <a:solidFill>
                          <a:srgbClr val="7030A0"/>
                        </a:solidFill>
                        <a:latin typeface="Cambria Math" panose="02040503050406030204" pitchFamily="18" charset="0"/>
                      </a:rPr>
                      <m:t>𝑖𝑗</m:t>
                    </m:r>
                    <m:r>
                      <a:rPr lang="en-US" i="1" dirty="0">
                        <a:solidFill>
                          <a:srgbClr val="7030A0"/>
                        </a:solidFill>
                        <a:latin typeface="Cambria Math" panose="02040503050406030204" pitchFamily="18" charset="0"/>
                      </a:rPr>
                      <m:t> </m:t>
                    </m:r>
                    <m:r>
                      <a:rPr lang="en-US" i="1" dirty="0" smtClean="0">
                        <a:solidFill>
                          <a:srgbClr val="7030A0"/>
                        </a:solidFill>
                        <a:latin typeface="Cambria Math" panose="02040503050406030204" pitchFamily="18" charset="0"/>
                        <a:ea typeface="Cambria Math" panose="02040503050406030204" pitchFamily="18" charset="0"/>
                      </a:rPr>
                      <m:t>≅</m:t>
                    </m:r>
                    <m:r>
                      <a:rPr lang="en-US" i="1" dirty="0">
                        <a:latin typeface="Cambria Math" panose="02040503050406030204" pitchFamily="18" charset="0"/>
                      </a:rPr>
                      <m:t> </m:t>
                    </m:r>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𝑖</m:t>
                    </m:r>
                    <m:r>
                      <a:rPr lang="en-US" i="1" baseline="-25000" dirty="0">
                        <a:solidFill>
                          <a:srgbClr val="C00000"/>
                        </a:solidFill>
                        <a:latin typeface="Cambria Math" panose="02040503050406030204" pitchFamily="18" charset="0"/>
                      </a:rPr>
                      <m:t> </m:t>
                    </m:r>
                    <m:r>
                      <a:rPr lang="en-US" b="1" i="1" dirty="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r>
                      <a:rPr lang="en-US" i="1" baseline="-25000" dirty="0">
                        <a:latin typeface="Cambria Math" panose="02040503050406030204" pitchFamily="18" charset="0"/>
                      </a:rPr>
                      <m:t> </m:t>
                    </m:r>
                  </m:oMath>
                </a14:m>
                <a:r>
                  <a:rPr lang="en-US" i="1" dirty="0">
                    <a:latin typeface="Times New Roman" pitchFamily="18" charset="0"/>
                  </a:rPr>
                  <a:t>, 	</a:t>
                </a:r>
                <a14:m>
                  <m:oMath xmlns:m="http://schemas.openxmlformats.org/officeDocument/2006/math">
                    <m:r>
                      <a:rPr lang="en-US" i="1" dirty="0" smtClean="0">
                        <a:solidFill>
                          <a:srgbClr val="7030A0"/>
                        </a:solidFill>
                        <a:latin typeface="Cambria Math" panose="02040503050406030204" pitchFamily="18" charset="0"/>
                      </a:rPr>
                      <m:t>𝑖</m:t>
                    </m:r>
                    <m:r>
                      <a:rPr lang="en-US" i="1" dirty="0">
                        <a:solidFill>
                          <a:srgbClr val="7030A0"/>
                        </a:solidFill>
                        <a:latin typeface="Cambria Math" panose="02040503050406030204" pitchFamily="18" charset="0"/>
                      </a:rPr>
                      <m:t> = 1, … , </m:t>
                    </m:r>
                    <m:r>
                      <a:rPr lang="en-US" i="1" dirty="0">
                        <a:solidFill>
                          <a:srgbClr val="7030A0"/>
                        </a:solidFill>
                        <a:latin typeface="Cambria Math" panose="02040503050406030204" pitchFamily="18" charset="0"/>
                      </a:rPr>
                      <m:t>𝑚</m:t>
                    </m:r>
                    <m:r>
                      <a:rPr lang="en-US" i="1" dirty="0">
                        <a:solidFill>
                          <a:srgbClr val="7030A0"/>
                        </a:solidFill>
                        <a:latin typeface="Cambria Math" panose="02040503050406030204" pitchFamily="18" charset="0"/>
                      </a:rPr>
                      <m:t>,    </m:t>
                    </m:r>
                    <m:r>
                      <a:rPr lang="en-US" i="1" dirty="0">
                        <a:solidFill>
                          <a:srgbClr val="7030A0"/>
                        </a:solidFill>
                        <a:latin typeface="Cambria Math" panose="02040503050406030204" pitchFamily="18" charset="0"/>
                      </a:rPr>
                      <m:t>𝑗</m:t>
                    </m:r>
                    <m:r>
                      <a:rPr lang="en-US" i="1" dirty="0">
                        <a:solidFill>
                          <a:srgbClr val="7030A0"/>
                        </a:solidFill>
                        <a:latin typeface="Cambria Math" panose="02040503050406030204" pitchFamily="18" charset="0"/>
                      </a:rPr>
                      <m:t> = 1, … , </m:t>
                    </m:r>
                    <m:r>
                      <a:rPr lang="en-US" i="1" dirty="0">
                        <a:solidFill>
                          <a:srgbClr val="7030A0"/>
                        </a:solidFill>
                        <a:latin typeface="Cambria Math" panose="02040503050406030204" pitchFamily="18" charset="0"/>
                      </a:rPr>
                      <m:t>𝑛</m:t>
                    </m:r>
                    <m:r>
                      <a:rPr lang="en-US" i="1" dirty="0">
                        <a:solidFill>
                          <a:srgbClr val="7030A0"/>
                        </a:solidFill>
                        <a:latin typeface="Cambria Math" panose="02040503050406030204" pitchFamily="18" charset="0"/>
                      </a:rPr>
                      <m:t>  </m:t>
                    </m:r>
                  </m:oMath>
                </a14:m>
                <a:endParaRPr lang="en-US" i="1" dirty="0">
                  <a:latin typeface="Times New Roman" pitchFamily="18" charset="0"/>
                </a:endParaRPr>
              </a:p>
              <a:p>
                <a:pPr>
                  <a:buFontTx/>
                  <a:buChar char="•"/>
                </a:pPr>
                <a:endParaRPr lang="en-US" sz="800" dirty="0">
                  <a:latin typeface="Times New Roman" pitchFamily="18" charset="0"/>
                </a:endParaRPr>
              </a:p>
              <a:p>
                <a:pPr>
                  <a:buFontTx/>
                  <a:buChar char="•"/>
                </a:pPr>
                <a:r>
                  <a:rPr lang="en-US" dirty="0"/>
                  <a:t>Problem: estimate </a:t>
                </a:r>
                <a14:m>
                  <m:oMath xmlns:m="http://schemas.openxmlformats.org/officeDocument/2006/math">
                    <m:r>
                      <a:rPr lang="en-US" i="1" dirty="0" smtClean="0">
                        <a:solidFill>
                          <a:srgbClr val="7030A0"/>
                        </a:solidFill>
                        <a:latin typeface="Cambria Math" panose="02040503050406030204" pitchFamily="18" charset="0"/>
                      </a:rPr>
                      <m:t>𝑚</m:t>
                    </m:r>
                  </m:oMath>
                </a14:m>
                <a:r>
                  <a:rPr lang="en-US" dirty="0"/>
                  <a:t> projection matrices </a:t>
                </a:r>
                <a14:m>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𝑖</m:t>
                    </m:r>
                  </m:oMath>
                </a14:m>
                <a:r>
                  <a:rPr lang="en-US" dirty="0">
                    <a:latin typeface="Times New Roman" pitchFamily="18" charset="0"/>
                  </a:rPr>
                  <a:t> </a:t>
                </a:r>
                <a:r>
                  <a:rPr lang="en-US" dirty="0"/>
                  <a:t>and </a:t>
                </a: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3D points </a:t>
                </a:r>
                <a14:m>
                  <m:oMath xmlns:m="http://schemas.openxmlformats.org/officeDocument/2006/math">
                    <m:r>
                      <a:rPr lang="en-US" b="1" i="1" dirty="0" smtClean="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oMath>
                </a14:m>
                <a:r>
                  <a:rPr lang="en-US" dirty="0">
                    <a:latin typeface="Times New Roman" pitchFamily="18" charset="0"/>
                  </a:rPr>
                  <a:t> </a:t>
                </a:r>
                <a:r>
                  <a:rPr lang="en-US" dirty="0"/>
                  <a:t>from the </a:t>
                </a:r>
                <a14:m>
                  <m:oMath xmlns:m="http://schemas.openxmlformats.org/officeDocument/2006/math">
                    <m:r>
                      <a:rPr lang="en-US" i="1" dirty="0" smtClean="0">
                        <a:solidFill>
                          <a:srgbClr val="C00000"/>
                        </a:solidFill>
                        <a:latin typeface="Cambria Math" panose="02040503050406030204" pitchFamily="18" charset="0"/>
                      </a:rPr>
                      <m:t>𝑚𝑛</m:t>
                    </m:r>
                  </m:oMath>
                </a14:m>
                <a:r>
                  <a:rPr lang="en-US" dirty="0"/>
                  <a:t> correspondences </a:t>
                </a:r>
                <a14:m>
                  <m:oMath xmlns:m="http://schemas.openxmlformats.org/officeDocument/2006/math">
                    <m:r>
                      <a:rPr lang="en-US" b="1" i="1" dirty="0" smtClean="0">
                        <a:solidFill>
                          <a:srgbClr val="7030A0"/>
                        </a:solidFill>
                        <a:latin typeface="Cambria Math" panose="02040503050406030204" pitchFamily="18" charset="0"/>
                      </a:rPr>
                      <m:t>𝒙</m:t>
                    </m:r>
                    <m:r>
                      <a:rPr lang="en-US" i="1" baseline="-25000" dirty="0">
                        <a:solidFill>
                          <a:srgbClr val="7030A0"/>
                        </a:solidFill>
                        <a:latin typeface="Cambria Math" panose="02040503050406030204" pitchFamily="18" charset="0"/>
                      </a:rPr>
                      <m:t>𝑖𝑗</m:t>
                    </m:r>
                  </m:oMath>
                </a14:m>
                <a:endParaRPr lang="en-US" i="1" baseline="-25000" dirty="0">
                  <a:latin typeface="Times New Roman" pitchFamily="18" charset="0"/>
                </a:endParaRPr>
              </a:p>
              <a:p>
                <a:endParaRPr lang="en-US" dirty="0">
                  <a:latin typeface="Times New Roman" pitchFamily="18" charset="0"/>
                </a:endParaRPr>
              </a:p>
            </p:txBody>
          </p:sp>
        </mc:Choice>
        <mc:Fallback xmlns="">
          <p:sp>
            <p:nvSpPr>
              <p:cNvPr id="28675" name="Rectangle 3"/>
              <p:cNvSpPr>
                <a:spLocks noGrp="1" noRot="1" noChangeAspect="1" noMove="1" noResize="1" noEditPoints="1" noAdjustHandles="1" noChangeArrowheads="1" noChangeShapeType="1" noTextEdit="1"/>
              </p:cNvSpPr>
              <p:nvPr>
                <p:ph type="body" idx="1"/>
              </p:nvPr>
            </p:nvSpPr>
            <p:spPr>
              <a:blipFill>
                <a:blip r:embed="rId3"/>
                <a:stretch>
                  <a:fillRect l="-858" t="-966"/>
                </a:stretch>
              </a:blipFill>
            </p:spPr>
            <p:txBody>
              <a:bodyPr/>
              <a:lstStyle/>
              <a:p>
                <a:r>
                  <a:rPr lang="en-US">
                    <a:noFill/>
                  </a:rPr>
                  <a:t> </a:t>
                </a:r>
              </a:p>
            </p:txBody>
          </p:sp>
        </mc:Fallback>
      </mc:AlternateContent>
      <p:grpSp>
        <p:nvGrpSpPr>
          <p:cNvPr id="28676" name="Group 63"/>
          <p:cNvGrpSpPr>
            <a:grpSpLocks/>
          </p:cNvGrpSpPr>
          <p:nvPr/>
        </p:nvGrpSpPr>
        <p:grpSpPr bwMode="auto">
          <a:xfrm>
            <a:off x="3581400" y="2895601"/>
            <a:ext cx="5129213" cy="3921125"/>
            <a:chOff x="1296" y="1824"/>
            <a:chExt cx="3231" cy="2470"/>
          </a:xfrm>
        </p:grpSpPr>
        <p:sp>
          <p:nvSpPr>
            <p:cNvPr id="28677" name="Line 5"/>
            <p:cNvSpPr>
              <a:spLocks noChangeShapeType="1"/>
            </p:cNvSpPr>
            <p:nvPr/>
          </p:nvSpPr>
          <p:spPr bwMode="auto">
            <a:xfrm flipH="1" flipV="1">
              <a:off x="2814" y="2886"/>
              <a:ext cx="1341" cy="979"/>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2765" y="2886"/>
              <a:ext cx="57" cy="1219"/>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V="1">
              <a:off x="1473" y="2877"/>
              <a:ext cx="1333" cy="67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flipV="1">
              <a:off x="1481" y="2096"/>
              <a:ext cx="1079" cy="1443"/>
            </a:xfrm>
            <a:prstGeom prst="line">
              <a:avLst/>
            </a:prstGeom>
            <a:noFill/>
            <a:ln w="9525">
              <a:solidFill>
                <a:schemeClr val="tx1"/>
              </a:solidFill>
              <a:round/>
              <a:headEnd/>
              <a:tailEnd/>
            </a:ln>
          </p:spPr>
          <p:txBody>
            <a:bodyPr/>
            <a:lstStyle/>
            <a:p>
              <a:endParaRPr lang="en-US"/>
            </a:p>
          </p:txBody>
        </p:sp>
        <p:sp>
          <p:nvSpPr>
            <p:cNvPr id="28681" name="Line 9"/>
            <p:cNvSpPr>
              <a:spLocks noChangeShapeType="1"/>
            </p:cNvSpPr>
            <p:nvPr/>
          </p:nvSpPr>
          <p:spPr bwMode="auto">
            <a:xfrm flipV="1">
              <a:off x="1481" y="2508"/>
              <a:ext cx="1079" cy="1031"/>
            </a:xfrm>
            <a:prstGeom prst="line">
              <a:avLst/>
            </a:prstGeom>
            <a:noFill/>
            <a:ln w="9525">
              <a:solidFill>
                <a:schemeClr val="tx1"/>
              </a:solidFill>
              <a:round/>
              <a:headEnd/>
              <a:tailEnd/>
            </a:ln>
          </p:spPr>
          <p:txBody>
            <a:bodyPr/>
            <a:lstStyle/>
            <a:p>
              <a:endParaRPr lang="en-US"/>
            </a:p>
          </p:txBody>
        </p:sp>
        <p:sp>
          <p:nvSpPr>
            <p:cNvPr id="28682" name="Line 10"/>
            <p:cNvSpPr>
              <a:spLocks noChangeShapeType="1"/>
            </p:cNvSpPr>
            <p:nvPr/>
          </p:nvSpPr>
          <p:spPr bwMode="auto">
            <a:xfrm flipV="1">
              <a:off x="1481" y="2199"/>
              <a:ext cx="1668" cy="1340"/>
            </a:xfrm>
            <a:prstGeom prst="line">
              <a:avLst/>
            </a:prstGeom>
            <a:noFill/>
            <a:ln w="9525">
              <a:solidFill>
                <a:schemeClr val="tx1"/>
              </a:solidFill>
              <a:round/>
              <a:headEnd/>
              <a:tailEnd/>
            </a:ln>
          </p:spPr>
          <p:txBody>
            <a:bodyPr/>
            <a:lstStyle/>
            <a:p>
              <a:endParaRPr lang="en-US"/>
            </a:p>
          </p:txBody>
        </p:sp>
        <p:sp>
          <p:nvSpPr>
            <p:cNvPr id="28683" name="Line 11"/>
            <p:cNvSpPr>
              <a:spLocks noChangeShapeType="1"/>
            </p:cNvSpPr>
            <p:nvPr/>
          </p:nvSpPr>
          <p:spPr bwMode="auto">
            <a:xfrm flipV="1">
              <a:off x="1481" y="2611"/>
              <a:ext cx="1472" cy="928"/>
            </a:xfrm>
            <a:prstGeom prst="line">
              <a:avLst/>
            </a:prstGeom>
            <a:noFill/>
            <a:ln w="9525">
              <a:solidFill>
                <a:schemeClr val="tx1"/>
              </a:solidFill>
              <a:round/>
              <a:headEnd/>
              <a:tailEnd/>
            </a:ln>
          </p:spPr>
          <p:txBody>
            <a:bodyPr/>
            <a:lstStyle/>
            <a:p>
              <a:endParaRPr lang="en-US"/>
            </a:p>
          </p:txBody>
        </p:sp>
        <p:sp>
          <p:nvSpPr>
            <p:cNvPr id="28684" name="Line 12"/>
            <p:cNvSpPr>
              <a:spLocks noChangeShapeType="1"/>
            </p:cNvSpPr>
            <p:nvPr/>
          </p:nvSpPr>
          <p:spPr bwMode="auto">
            <a:xfrm flipV="1">
              <a:off x="1481" y="3126"/>
              <a:ext cx="1668" cy="413"/>
            </a:xfrm>
            <a:prstGeom prst="line">
              <a:avLst/>
            </a:prstGeom>
            <a:noFill/>
            <a:ln w="9525">
              <a:solidFill>
                <a:schemeClr val="tx1"/>
              </a:solidFill>
              <a:round/>
              <a:headEnd/>
              <a:tailEnd/>
            </a:ln>
          </p:spPr>
          <p:txBody>
            <a:bodyPr/>
            <a:lstStyle/>
            <a:p>
              <a:endParaRPr lang="en-US"/>
            </a:p>
          </p:txBody>
        </p:sp>
        <p:sp>
          <p:nvSpPr>
            <p:cNvPr id="28685" name="Line 13"/>
            <p:cNvSpPr>
              <a:spLocks noChangeShapeType="1"/>
            </p:cNvSpPr>
            <p:nvPr/>
          </p:nvSpPr>
          <p:spPr bwMode="auto">
            <a:xfrm flipH="1" flipV="1">
              <a:off x="2560" y="2508"/>
              <a:ext cx="197" cy="1604"/>
            </a:xfrm>
            <a:prstGeom prst="line">
              <a:avLst/>
            </a:prstGeom>
            <a:noFill/>
            <a:ln w="9525">
              <a:solidFill>
                <a:schemeClr val="tx1"/>
              </a:solidFill>
              <a:round/>
              <a:headEnd/>
              <a:tailEnd/>
            </a:ln>
          </p:spPr>
          <p:txBody>
            <a:bodyPr/>
            <a:lstStyle/>
            <a:p>
              <a:endParaRPr lang="en-US"/>
            </a:p>
          </p:txBody>
        </p:sp>
        <p:sp>
          <p:nvSpPr>
            <p:cNvPr id="28686" name="Line 14"/>
            <p:cNvSpPr>
              <a:spLocks noChangeShapeType="1"/>
            </p:cNvSpPr>
            <p:nvPr/>
          </p:nvSpPr>
          <p:spPr bwMode="auto">
            <a:xfrm flipV="1">
              <a:off x="2757" y="2199"/>
              <a:ext cx="392" cy="1913"/>
            </a:xfrm>
            <a:prstGeom prst="line">
              <a:avLst/>
            </a:prstGeom>
            <a:noFill/>
            <a:ln w="9525">
              <a:solidFill>
                <a:schemeClr val="tx1"/>
              </a:solidFill>
              <a:round/>
              <a:headEnd/>
              <a:tailEnd/>
            </a:ln>
          </p:spPr>
          <p:txBody>
            <a:bodyPr/>
            <a:lstStyle/>
            <a:p>
              <a:endParaRPr lang="en-US"/>
            </a:p>
          </p:txBody>
        </p:sp>
        <p:sp>
          <p:nvSpPr>
            <p:cNvPr id="28687" name="Line 15"/>
            <p:cNvSpPr>
              <a:spLocks noChangeShapeType="1"/>
            </p:cNvSpPr>
            <p:nvPr/>
          </p:nvSpPr>
          <p:spPr bwMode="auto">
            <a:xfrm flipH="1" flipV="1">
              <a:off x="2560" y="2096"/>
              <a:ext cx="197" cy="2016"/>
            </a:xfrm>
            <a:prstGeom prst="line">
              <a:avLst/>
            </a:prstGeom>
            <a:noFill/>
            <a:ln w="9525">
              <a:solidFill>
                <a:schemeClr val="tx1"/>
              </a:solidFill>
              <a:round/>
              <a:headEnd/>
              <a:tailEnd/>
            </a:ln>
          </p:spPr>
          <p:txBody>
            <a:bodyPr/>
            <a:lstStyle/>
            <a:p>
              <a:endParaRPr lang="en-US"/>
            </a:p>
          </p:txBody>
        </p:sp>
        <p:sp>
          <p:nvSpPr>
            <p:cNvPr id="28688" name="Line 16"/>
            <p:cNvSpPr>
              <a:spLocks noChangeShapeType="1"/>
            </p:cNvSpPr>
            <p:nvPr/>
          </p:nvSpPr>
          <p:spPr bwMode="auto">
            <a:xfrm flipV="1">
              <a:off x="2757" y="2611"/>
              <a:ext cx="196" cy="1501"/>
            </a:xfrm>
            <a:prstGeom prst="line">
              <a:avLst/>
            </a:prstGeom>
            <a:noFill/>
            <a:ln w="9525">
              <a:solidFill>
                <a:schemeClr val="tx1"/>
              </a:solidFill>
              <a:round/>
              <a:headEnd/>
              <a:tailEnd/>
            </a:ln>
          </p:spPr>
          <p:txBody>
            <a:bodyPr/>
            <a:lstStyle/>
            <a:p>
              <a:endParaRPr lang="en-US"/>
            </a:p>
          </p:txBody>
        </p:sp>
        <p:sp>
          <p:nvSpPr>
            <p:cNvPr id="28689" name="Line 17"/>
            <p:cNvSpPr>
              <a:spLocks noChangeShapeType="1"/>
            </p:cNvSpPr>
            <p:nvPr/>
          </p:nvSpPr>
          <p:spPr bwMode="auto">
            <a:xfrm flipV="1">
              <a:off x="2757" y="3126"/>
              <a:ext cx="392" cy="986"/>
            </a:xfrm>
            <a:prstGeom prst="line">
              <a:avLst/>
            </a:prstGeom>
            <a:noFill/>
            <a:ln w="9525">
              <a:solidFill>
                <a:schemeClr val="tx1"/>
              </a:solidFill>
              <a:round/>
              <a:headEnd/>
              <a:tailEnd/>
            </a:ln>
          </p:spPr>
          <p:txBody>
            <a:bodyPr/>
            <a:lstStyle/>
            <a:p>
              <a:endParaRPr lang="en-US"/>
            </a:p>
          </p:txBody>
        </p:sp>
        <p:sp>
          <p:nvSpPr>
            <p:cNvPr id="28690" name="Line 18"/>
            <p:cNvSpPr>
              <a:spLocks noChangeShapeType="1"/>
            </p:cNvSpPr>
            <p:nvPr/>
          </p:nvSpPr>
          <p:spPr bwMode="auto">
            <a:xfrm flipH="1" flipV="1">
              <a:off x="2560" y="2508"/>
              <a:ext cx="1570" cy="1340"/>
            </a:xfrm>
            <a:prstGeom prst="line">
              <a:avLst/>
            </a:prstGeom>
            <a:noFill/>
            <a:ln w="9525">
              <a:solidFill>
                <a:schemeClr val="tx1"/>
              </a:solidFill>
              <a:round/>
              <a:headEnd/>
              <a:tailEnd/>
            </a:ln>
          </p:spPr>
          <p:txBody>
            <a:bodyPr/>
            <a:lstStyle/>
            <a:p>
              <a:endParaRPr lang="en-US"/>
            </a:p>
          </p:txBody>
        </p:sp>
        <p:sp>
          <p:nvSpPr>
            <p:cNvPr id="28691" name="Line 19"/>
            <p:cNvSpPr>
              <a:spLocks noChangeShapeType="1"/>
            </p:cNvSpPr>
            <p:nvPr/>
          </p:nvSpPr>
          <p:spPr bwMode="auto">
            <a:xfrm flipH="1" flipV="1">
              <a:off x="2560" y="2096"/>
              <a:ext cx="1570" cy="1752"/>
            </a:xfrm>
            <a:prstGeom prst="line">
              <a:avLst/>
            </a:prstGeom>
            <a:noFill/>
            <a:ln w="9525">
              <a:solidFill>
                <a:schemeClr val="tx1"/>
              </a:solidFill>
              <a:round/>
              <a:headEnd/>
              <a:tailEnd/>
            </a:ln>
          </p:spPr>
          <p:txBody>
            <a:bodyPr/>
            <a:lstStyle/>
            <a:p>
              <a:endParaRPr lang="en-US"/>
            </a:p>
          </p:txBody>
        </p:sp>
        <p:sp>
          <p:nvSpPr>
            <p:cNvPr id="28692" name="Line 20"/>
            <p:cNvSpPr>
              <a:spLocks noChangeShapeType="1"/>
            </p:cNvSpPr>
            <p:nvPr/>
          </p:nvSpPr>
          <p:spPr bwMode="auto">
            <a:xfrm flipH="1" flipV="1">
              <a:off x="3149" y="2199"/>
              <a:ext cx="981" cy="1649"/>
            </a:xfrm>
            <a:prstGeom prst="line">
              <a:avLst/>
            </a:prstGeom>
            <a:noFill/>
            <a:ln w="9525">
              <a:solidFill>
                <a:schemeClr val="tx1"/>
              </a:solidFill>
              <a:round/>
              <a:headEnd/>
              <a:tailEnd/>
            </a:ln>
          </p:spPr>
          <p:txBody>
            <a:bodyPr/>
            <a:lstStyle/>
            <a:p>
              <a:endParaRPr lang="en-US"/>
            </a:p>
          </p:txBody>
        </p:sp>
        <p:sp>
          <p:nvSpPr>
            <p:cNvPr id="28693" name="Line 21"/>
            <p:cNvSpPr>
              <a:spLocks noChangeShapeType="1"/>
            </p:cNvSpPr>
            <p:nvPr/>
          </p:nvSpPr>
          <p:spPr bwMode="auto">
            <a:xfrm flipH="1" flipV="1">
              <a:off x="2953" y="2611"/>
              <a:ext cx="1177" cy="1237"/>
            </a:xfrm>
            <a:prstGeom prst="line">
              <a:avLst/>
            </a:prstGeom>
            <a:noFill/>
            <a:ln w="9525">
              <a:solidFill>
                <a:schemeClr val="tx1"/>
              </a:solidFill>
              <a:round/>
              <a:headEnd/>
              <a:tailEnd/>
            </a:ln>
          </p:spPr>
          <p:txBody>
            <a:bodyPr/>
            <a:lstStyle/>
            <a:p>
              <a:endParaRPr lang="en-US"/>
            </a:p>
          </p:txBody>
        </p:sp>
        <p:sp>
          <p:nvSpPr>
            <p:cNvPr id="28694" name="Line 22"/>
            <p:cNvSpPr>
              <a:spLocks noChangeShapeType="1"/>
            </p:cNvSpPr>
            <p:nvPr/>
          </p:nvSpPr>
          <p:spPr bwMode="auto">
            <a:xfrm flipH="1" flipV="1">
              <a:off x="3149" y="3126"/>
              <a:ext cx="981" cy="722"/>
            </a:xfrm>
            <a:prstGeom prst="line">
              <a:avLst/>
            </a:prstGeom>
            <a:noFill/>
            <a:ln w="9525">
              <a:solidFill>
                <a:schemeClr val="tx1"/>
              </a:solidFill>
              <a:round/>
              <a:headEnd/>
              <a:tailEnd/>
            </a:ln>
          </p:spPr>
          <p:txBody>
            <a:bodyPr/>
            <a:lstStyle/>
            <a:p>
              <a:endParaRPr lang="en-US"/>
            </a:p>
          </p:txBody>
        </p:sp>
        <p:sp>
          <p:nvSpPr>
            <p:cNvPr id="28695" name="Rectangle 23"/>
            <p:cNvSpPr>
              <a:spLocks noChangeArrowheads="1"/>
            </p:cNvSpPr>
            <p:nvPr/>
          </p:nvSpPr>
          <p:spPr bwMode="auto">
            <a:xfrm>
              <a:off x="2400" y="3435"/>
              <a:ext cx="720" cy="501"/>
            </a:xfrm>
            <a:prstGeom prst="rect">
              <a:avLst/>
            </a:prstGeom>
            <a:noFill/>
            <a:ln w="9525">
              <a:solidFill>
                <a:schemeClr val="tx1"/>
              </a:solidFill>
              <a:miter lim="800000"/>
              <a:headEnd/>
              <a:tailEnd/>
            </a:ln>
          </p:spPr>
          <p:txBody>
            <a:bodyPr wrap="none" anchor="ctr"/>
            <a:lstStyle/>
            <a:p>
              <a:endParaRPr lang="en-US"/>
            </a:p>
          </p:txBody>
        </p:sp>
        <p:sp>
          <p:nvSpPr>
            <p:cNvPr id="28696" name="AutoShape 24"/>
            <p:cNvSpPr>
              <a:spLocks noChangeArrowheads="1"/>
            </p:cNvSpPr>
            <p:nvPr/>
          </p:nvSpPr>
          <p:spPr bwMode="auto">
            <a:xfrm rot="-5400000">
              <a:off x="1466" y="2935"/>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7" name="AutoShape 25"/>
            <p:cNvSpPr>
              <a:spLocks noChangeArrowheads="1"/>
            </p:cNvSpPr>
            <p:nvPr/>
          </p:nvSpPr>
          <p:spPr bwMode="auto">
            <a:xfrm rot="5400000" flipH="1">
              <a:off x="3428" y="3141"/>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8" name="Oval 26"/>
            <p:cNvSpPr>
              <a:spLocks noChangeAspect="1" noChangeArrowheads="1"/>
            </p:cNvSpPr>
            <p:nvPr/>
          </p:nvSpPr>
          <p:spPr bwMode="auto">
            <a:xfrm>
              <a:off x="1465" y="3515"/>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699" name="Oval 27"/>
            <p:cNvSpPr>
              <a:spLocks noChangeAspect="1" noChangeArrowheads="1"/>
            </p:cNvSpPr>
            <p:nvPr/>
          </p:nvSpPr>
          <p:spPr bwMode="auto">
            <a:xfrm>
              <a:off x="2740" y="4082"/>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0" name="Oval 28"/>
            <p:cNvSpPr>
              <a:spLocks noChangeAspect="1" noChangeArrowheads="1"/>
            </p:cNvSpPr>
            <p:nvPr/>
          </p:nvSpPr>
          <p:spPr bwMode="auto">
            <a:xfrm>
              <a:off x="4122" y="3833"/>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1" name="Oval 29"/>
            <p:cNvSpPr>
              <a:spLocks noChangeAspect="1" noChangeArrowheads="1"/>
            </p:cNvSpPr>
            <p:nvPr/>
          </p:nvSpPr>
          <p:spPr bwMode="auto">
            <a:xfrm>
              <a:off x="2528" y="2098"/>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2" name="Oval 30"/>
            <p:cNvSpPr>
              <a:spLocks noChangeAspect="1" noChangeArrowheads="1"/>
            </p:cNvSpPr>
            <p:nvPr/>
          </p:nvSpPr>
          <p:spPr bwMode="auto">
            <a:xfrm>
              <a:off x="3133" y="2184"/>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3" name="Oval 31"/>
            <p:cNvSpPr>
              <a:spLocks noChangeAspect="1" noChangeArrowheads="1"/>
            </p:cNvSpPr>
            <p:nvPr/>
          </p:nvSpPr>
          <p:spPr bwMode="auto">
            <a:xfrm>
              <a:off x="2544" y="2476"/>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4" name="Oval 32"/>
            <p:cNvSpPr>
              <a:spLocks noChangeAspect="1" noChangeArrowheads="1"/>
            </p:cNvSpPr>
            <p:nvPr/>
          </p:nvSpPr>
          <p:spPr bwMode="auto">
            <a:xfrm>
              <a:off x="2928" y="2596"/>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5" name="Oval 33"/>
            <p:cNvSpPr>
              <a:spLocks noChangeAspect="1" noChangeArrowheads="1"/>
            </p:cNvSpPr>
            <p:nvPr/>
          </p:nvSpPr>
          <p:spPr bwMode="auto">
            <a:xfrm>
              <a:off x="3133" y="3111"/>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6" name="Oval 34"/>
            <p:cNvSpPr>
              <a:spLocks noChangeAspect="1" noChangeArrowheads="1"/>
            </p:cNvSpPr>
            <p:nvPr/>
          </p:nvSpPr>
          <p:spPr bwMode="auto">
            <a:xfrm>
              <a:off x="2798" y="2845"/>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7" name="Oval 35"/>
            <p:cNvSpPr>
              <a:spLocks noChangeAspect="1" noChangeArrowheads="1"/>
            </p:cNvSpPr>
            <p:nvPr/>
          </p:nvSpPr>
          <p:spPr bwMode="auto">
            <a:xfrm>
              <a:off x="1718" y="3163"/>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8" name="Oval 36"/>
            <p:cNvSpPr>
              <a:spLocks noChangeAspect="1" noChangeArrowheads="1"/>
            </p:cNvSpPr>
            <p:nvPr/>
          </p:nvSpPr>
          <p:spPr bwMode="auto">
            <a:xfrm>
              <a:off x="1849" y="313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9" name="Oval 37"/>
            <p:cNvSpPr>
              <a:spLocks noChangeAspect="1" noChangeArrowheads="1"/>
            </p:cNvSpPr>
            <p:nvPr/>
          </p:nvSpPr>
          <p:spPr bwMode="auto">
            <a:xfrm>
              <a:off x="1808" y="3274"/>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0" name="Oval 38"/>
            <p:cNvSpPr>
              <a:spLocks noChangeAspect="1" noChangeArrowheads="1"/>
            </p:cNvSpPr>
            <p:nvPr/>
          </p:nvSpPr>
          <p:spPr bwMode="auto">
            <a:xfrm>
              <a:off x="1906"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1" name="Oval 39"/>
            <p:cNvSpPr>
              <a:spLocks noChangeAspect="1" noChangeArrowheads="1"/>
            </p:cNvSpPr>
            <p:nvPr/>
          </p:nvSpPr>
          <p:spPr bwMode="auto">
            <a:xfrm>
              <a:off x="1956" y="3403"/>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2" name="Oval 40"/>
            <p:cNvSpPr>
              <a:spLocks noChangeAspect="1" noChangeArrowheads="1"/>
            </p:cNvSpPr>
            <p:nvPr/>
          </p:nvSpPr>
          <p:spPr bwMode="auto">
            <a:xfrm>
              <a:off x="173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3" name="Oval 41"/>
            <p:cNvSpPr>
              <a:spLocks noChangeAspect="1" noChangeArrowheads="1"/>
            </p:cNvSpPr>
            <p:nvPr/>
          </p:nvSpPr>
          <p:spPr bwMode="auto">
            <a:xfrm>
              <a:off x="2659" y="351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4" name="Oval 42"/>
            <p:cNvSpPr>
              <a:spLocks noChangeAspect="1" noChangeArrowheads="1"/>
            </p:cNvSpPr>
            <p:nvPr/>
          </p:nvSpPr>
          <p:spPr bwMode="auto">
            <a:xfrm>
              <a:off x="2749" y="367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5" name="Oval 43"/>
            <p:cNvSpPr>
              <a:spLocks noChangeAspect="1" noChangeArrowheads="1"/>
            </p:cNvSpPr>
            <p:nvPr/>
          </p:nvSpPr>
          <p:spPr bwMode="auto">
            <a:xfrm>
              <a:off x="2847" y="350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6" name="Oval 44"/>
            <p:cNvSpPr>
              <a:spLocks noChangeAspect="1" noChangeArrowheads="1"/>
            </p:cNvSpPr>
            <p:nvPr/>
          </p:nvSpPr>
          <p:spPr bwMode="auto">
            <a:xfrm>
              <a:off x="2798" y="362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7" name="Oval 45"/>
            <p:cNvSpPr>
              <a:spLocks noChangeAspect="1" noChangeArrowheads="1"/>
            </p:cNvSpPr>
            <p:nvPr/>
          </p:nvSpPr>
          <p:spPr bwMode="auto">
            <a:xfrm>
              <a:off x="2879" y="3738"/>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8" name="Oval 46"/>
            <p:cNvSpPr>
              <a:spLocks noChangeAspect="1" noChangeArrowheads="1"/>
            </p:cNvSpPr>
            <p:nvPr/>
          </p:nvSpPr>
          <p:spPr bwMode="auto">
            <a:xfrm>
              <a:off x="2691" y="368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9" name="Oval 47"/>
            <p:cNvSpPr>
              <a:spLocks noChangeAspect="1" noChangeArrowheads="1"/>
            </p:cNvSpPr>
            <p:nvPr/>
          </p:nvSpPr>
          <p:spPr bwMode="auto">
            <a:xfrm>
              <a:off x="3664" y="3326"/>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0" name="Oval 48"/>
            <p:cNvSpPr>
              <a:spLocks noChangeAspect="1" noChangeArrowheads="1"/>
            </p:cNvSpPr>
            <p:nvPr/>
          </p:nvSpPr>
          <p:spPr bwMode="auto">
            <a:xfrm>
              <a:off x="379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1" name="Oval 49"/>
            <p:cNvSpPr>
              <a:spLocks noChangeAspect="1" noChangeArrowheads="1"/>
            </p:cNvSpPr>
            <p:nvPr/>
          </p:nvSpPr>
          <p:spPr bwMode="auto">
            <a:xfrm>
              <a:off x="3738" y="343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2" name="Oval 50"/>
            <p:cNvSpPr>
              <a:spLocks noChangeAspect="1" noChangeArrowheads="1"/>
            </p:cNvSpPr>
            <p:nvPr/>
          </p:nvSpPr>
          <p:spPr bwMode="auto">
            <a:xfrm>
              <a:off x="3681" y="345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3" name="Oval 51"/>
            <p:cNvSpPr>
              <a:spLocks noChangeAspect="1" noChangeArrowheads="1"/>
            </p:cNvSpPr>
            <p:nvPr/>
          </p:nvSpPr>
          <p:spPr bwMode="auto">
            <a:xfrm>
              <a:off x="3754" y="357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4" name="Oval 52"/>
            <p:cNvSpPr>
              <a:spLocks noChangeAspect="1" noChangeArrowheads="1"/>
            </p:cNvSpPr>
            <p:nvPr/>
          </p:nvSpPr>
          <p:spPr bwMode="auto">
            <a:xfrm>
              <a:off x="3599" y="3446"/>
              <a:ext cx="47" cy="50"/>
            </a:xfrm>
            <a:prstGeom prst="ellipse">
              <a:avLst/>
            </a:prstGeom>
            <a:solidFill>
              <a:srgbClr val="2175D9"/>
            </a:solidFill>
            <a:ln w="9525">
              <a:solidFill>
                <a:srgbClr val="2175D9"/>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8725" name="Rectangle 53"/>
                <p:cNvSpPr>
                  <a:spLocks noChangeArrowheads="1"/>
                </p:cNvSpPr>
                <p:nvPr/>
              </p:nvSpPr>
              <p:spPr bwMode="auto">
                <a:xfrm>
                  <a:off x="1440" y="2951"/>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1</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5" name="Rectangle 53"/>
                <p:cNvSpPr>
                  <a:spLocks noRot="1" noChangeAspect="1" noMove="1" noResize="1" noEditPoints="1" noAdjustHandles="1" noChangeArrowheads="1" noChangeShapeType="1" noTextEdit="1"/>
                </p:cNvSpPr>
                <p:nvPr/>
              </p:nvSpPr>
              <p:spPr bwMode="auto">
                <a:xfrm>
                  <a:off x="1440" y="2951"/>
                  <a:ext cx="363" cy="266"/>
                </a:xfrm>
                <a:prstGeom prst="rect">
                  <a:avLst/>
                </a:prstGeom>
                <a:blipFill>
                  <a:blip r:embed="rId4"/>
                  <a:stretch>
                    <a:fillRect b="-176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6" name="Rectangle 54"/>
                <p:cNvSpPr>
                  <a:spLocks noChangeArrowheads="1"/>
                </p:cNvSpPr>
                <p:nvPr/>
              </p:nvSpPr>
              <p:spPr bwMode="auto">
                <a:xfrm>
                  <a:off x="2377" y="3439"/>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2</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6" name="Rectangle 54"/>
                <p:cNvSpPr>
                  <a:spLocks noRot="1" noChangeAspect="1" noMove="1" noResize="1" noEditPoints="1" noAdjustHandles="1" noChangeArrowheads="1" noChangeShapeType="1" noTextEdit="1"/>
                </p:cNvSpPr>
                <p:nvPr/>
              </p:nvSpPr>
              <p:spPr bwMode="auto">
                <a:xfrm>
                  <a:off x="2377" y="3439"/>
                  <a:ext cx="363" cy="266"/>
                </a:xfrm>
                <a:prstGeom prst="rect">
                  <a:avLst/>
                </a:prstGeom>
                <a:blipFill>
                  <a:blip r:embed="rId5"/>
                  <a:stretch>
                    <a:fillRect b="-176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7" name="Rectangle 55"/>
                <p:cNvSpPr>
                  <a:spLocks noChangeArrowheads="1"/>
                </p:cNvSpPr>
                <p:nvPr/>
              </p:nvSpPr>
              <p:spPr bwMode="auto">
                <a:xfrm>
                  <a:off x="4107" y="3236"/>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3</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7" name="Rectangle 55"/>
                <p:cNvSpPr>
                  <a:spLocks noRot="1" noChangeAspect="1" noMove="1" noResize="1" noEditPoints="1" noAdjustHandles="1" noChangeArrowheads="1" noChangeShapeType="1" noTextEdit="1"/>
                </p:cNvSpPr>
                <p:nvPr/>
              </p:nvSpPr>
              <p:spPr bwMode="auto">
                <a:xfrm>
                  <a:off x="4107" y="3236"/>
                  <a:ext cx="363" cy="266"/>
                </a:xfrm>
                <a:prstGeom prst="rect">
                  <a:avLst/>
                </a:prstGeom>
                <a:blipFill>
                  <a:blip r:embed="rId6"/>
                  <a:stretch>
                    <a:fillRect b="-176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8" name="Rectangle 56"/>
                <p:cNvSpPr>
                  <a:spLocks noChangeArrowheads="1"/>
                </p:cNvSpPr>
                <p:nvPr/>
              </p:nvSpPr>
              <p:spPr bwMode="auto">
                <a:xfrm>
                  <a:off x="2511" y="1824"/>
                  <a:ext cx="337"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oMath>
                    </m:oMathPara>
                  </a14:m>
                  <a:endParaRPr lang="en-US" i="1" baseline="-25000" dirty="0">
                    <a:solidFill>
                      <a:srgbClr val="C00000"/>
                    </a:solidFill>
                  </a:endParaRPr>
                </a:p>
              </p:txBody>
            </p:sp>
          </mc:Choice>
          <mc:Fallback xmlns="">
            <p:sp>
              <p:nvSpPr>
                <p:cNvPr id="28728" name="Rectangle 56"/>
                <p:cNvSpPr>
                  <a:spLocks noRot="1" noChangeAspect="1" noMove="1" noResize="1" noEditPoints="1" noAdjustHandles="1" noChangeArrowheads="1" noChangeShapeType="1" noTextEdit="1"/>
                </p:cNvSpPr>
                <p:nvPr/>
              </p:nvSpPr>
              <p:spPr bwMode="auto">
                <a:xfrm>
                  <a:off x="2511" y="1824"/>
                  <a:ext cx="337" cy="285"/>
                </a:xfrm>
                <a:prstGeom prst="rect">
                  <a:avLst/>
                </a:prstGeom>
                <a:blipFill>
                  <a:blip r:embed="rId7"/>
                  <a:stretch>
                    <a:fillRect b="-1388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9" name="Rectangle 57"/>
                <p:cNvSpPr>
                  <a:spLocks noChangeArrowheads="1"/>
                </p:cNvSpPr>
                <p:nvPr/>
              </p:nvSpPr>
              <p:spPr bwMode="auto">
                <a:xfrm>
                  <a:off x="1296" y="3562"/>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1</m:t>
                        </m:r>
                      </m:oMath>
                    </m:oMathPara>
                  </a14:m>
                  <a:endParaRPr lang="en-US" i="1" baseline="-25000" dirty="0">
                    <a:solidFill>
                      <a:srgbClr val="C00000"/>
                    </a:solidFill>
                  </a:endParaRPr>
                </a:p>
              </p:txBody>
            </p:sp>
          </mc:Choice>
          <mc:Fallback xmlns="">
            <p:sp>
              <p:nvSpPr>
                <p:cNvPr id="28729" name="Rectangle 57"/>
                <p:cNvSpPr>
                  <a:spLocks noRot="1" noChangeAspect="1" noMove="1" noResize="1" noEditPoints="1" noAdjustHandles="1" noChangeArrowheads="1" noChangeShapeType="1" noTextEdit="1"/>
                </p:cNvSpPr>
                <p:nvPr/>
              </p:nvSpPr>
              <p:spPr bwMode="auto">
                <a:xfrm>
                  <a:off x="1296" y="3562"/>
                  <a:ext cx="358" cy="285"/>
                </a:xfrm>
                <a:prstGeom prst="rect">
                  <a:avLst/>
                </a:prstGeom>
                <a:blipFill>
                  <a:blip r:embed="rId8"/>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0" name="Rectangle 58"/>
                <p:cNvSpPr>
                  <a:spLocks noChangeArrowheads="1"/>
                </p:cNvSpPr>
                <p:nvPr/>
              </p:nvSpPr>
              <p:spPr bwMode="auto">
                <a:xfrm>
                  <a:off x="2793" y="4009"/>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2</m:t>
                        </m:r>
                      </m:oMath>
                    </m:oMathPara>
                  </a14:m>
                  <a:endParaRPr lang="en-US" i="1" baseline="-25000" dirty="0">
                    <a:solidFill>
                      <a:srgbClr val="C00000"/>
                    </a:solidFill>
                  </a:endParaRPr>
                </a:p>
              </p:txBody>
            </p:sp>
          </mc:Choice>
          <mc:Fallback xmlns="">
            <p:sp>
              <p:nvSpPr>
                <p:cNvPr id="28730" name="Rectangle 58"/>
                <p:cNvSpPr>
                  <a:spLocks noRot="1" noChangeAspect="1" noMove="1" noResize="1" noEditPoints="1" noAdjustHandles="1" noChangeArrowheads="1" noChangeShapeType="1" noTextEdit="1"/>
                </p:cNvSpPr>
                <p:nvPr/>
              </p:nvSpPr>
              <p:spPr bwMode="auto">
                <a:xfrm>
                  <a:off x="2793" y="4009"/>
                  <a:ext cx="358" cy="285"/>
                </a:xfrm>
                <a:prstGeom prst="rect">
                  <a:avLst/>
                </a:prstGeom>
                <a:blipFill>
                  <a:blip r:embed="rId9"/>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1" name="Rectangle 59"/>
                <p:cNvSpPr>
                  <a:spLocks noChangeArrowheads="1"/>
                </p:cNvSpPr>
                <p:nvPr/>
              </p:nvSpPr>
              <p:spPr bwMode="auto">
                <a:xfrm>
                  <a:off x="4169" y="3765"/>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3</m:t>
                        </m:r>
                      </m:oMath>
                    </m:oMathPara>
                  </a14:m>
                  <a:endParaRPr lang="en-US" i="1" baseline="-25000" dirty="0">
                    <a:solidFill>
                      <a:srgbClr val="C00000"/>
                    </a:solidFill>
                  </a:endParaRPr>
                </a:p>
              </p:txBody>
            </p:sp>
          </mc:Choice>
          <mc:Fallback xmlns="">
            <p:sp>
              <p:nvSpPr>
                <p:cNvPr id="28731" name="Rectangle 59"/>
                <p:cNvSpPr>
                  <a:spLocks noRot="1" noChangeAspect="1" noMove="1" noResize="1" noEditPoints="1" noAdjustHandles="1" noChangeArrowheads="1" noChangeShapeType="1" noTextEdit="1"/>
                </p:cNvSpPr>
                <p:nvPr/>
              </p:nvSpPr>
              <p:spPr bwMode="auto">
                <a:xfrm>
                  <a:off x="4169" y="3765"/>
                  <a:ext cx="358" cy="285"/>
                </a:xfrm>
                <a:prstGeom prst="rect">
                  <a:avLst/>
                </a:prstGeom>
                <a:blipFill>
                  <a:blip r:embed="rId10"/>
                  <a:stretch>
                    <a:fillRect b="-2778"/>
                  </a:stretch>
                </a:blipFill>
                <a:ln w="9525">
                  <a:noFill/>
                  <a:miter lim="800000"/>
                  <a:headEnd/>
                  <a:tailEnd/>
                </a:ln>
              </p:spPr>
              <p:txBody>
                <a:bodyPr/>
                <a:lstStyle/>
                <a:p>
                  <a:r>
                    <a:rPr lang="en-US">
                      <a:noFill/>
                    </a:rPr>
                    <a:t> </a:t>
                  </a:r>
                </a:p>
              </p:txBody>
            </p:sp>
          </mc:Fallback>
        </mc:AlternateContent>
        <p:sp>
          <p:nvSpPr>
            <p:cNvPr id="28732" name="Line 61"/>
            <p:cNvSpPr>
              <a:spLocks noChangeShapeType="1"/>
            </p:cNvSpPr>
            <p:nvPr/>
          </p:nvSpPr>
          <p:spPr bwMode="auto">
            <a:xfrm flipH="1" flipV="1">
              <a:off x="3726" y="3354"/>
              <a:ext cx="405" cy="43"/>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Is SFM always uniquely solvable?</a:t>
            </a:r>
          </a:p>
        </p:txBody>
      </p:sp>
      <p:pic>
        <p:nvPicPr>
          <p:cNvPr id="2560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485900"/>
            <a:ext cx="5334000" cy="400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Content Placeholder 1"/>
          <p:cNvSpPr>
            <a:spLocks noGrp="1"/>
          </p:cNvSpPr>
          <p:nvPr>
            <p:ph idx="1"/>
          </p:nvPr>
        </p:nvSpPr>
        <p:spPr>
          <a:xfrm>
            <a:off x="2209800" y="5715000"/>
            <a:ext cx="7772400" cy="457200"/>
          </a:xfrm>
        </p:spPr>
        <p:txBody>
          <a:bodyPr/>
          <a:lstStyle/>
          <a:p>
            <a:pPr algn="ctr"/>
            <a:r>
              <a:rPr lang="en-US" dirty="0">
                <a:hlinkClick r:id="rId3"/>
              </a:rPr>
              <a:t>Necker cube</a:t>
            </a:r>
            <a:endParaRPr lang="en-US" dirty="0"/>
          </a:p>
        </p:txBody>
      </p:sp>
    </p:spTree>
    <p:extLst>
      <p:ext uri="{BB962C8B-B14F-4D97-AF65-F5344CB8AC3E}">
        <p14:creationId xmlns:p14="http://schemas.microsoft.com/office/powerpoint/2010/main" val="2843678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6470259" y="404899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2698359" y="406042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grpSp>
        <p:nvGrpSpPr>
          <p:cNvPr id="4" name="Group 3">
            <a:extLst>
              <a:ext uri="{FF2B5EF4-FFF2-40B4-BE49-F238E27FC236}">
                <a16:creationId xmlns:a16="http://schemas.microsoft.com/office/drawing/2014/main" id="{DB54CC8A-8B8D-2842-A195-A1BDBA016356}"/>
              </a:ext>
            </a:extLst>
          </p:cNvPr>
          <p:cNvGrpSpPr/>
          <p:nvPr/>
        </p:nvGrpSpPr>
        <p:grpSpPr>
          <a:xfrm>
            <a:off x="523908" y="2192384"/>
            <a:ext cx="11144183" cy="1350915"/>
            <a:chOff x="2006202" y="2549526"/>
            <a:chExt cx="8227458" cy="997345"/>
          </a:xfrm>
        </p:grpSpPr>
        <p:pic>
          <p:nvPicPr>
            <p:cNvPr id="1436" name="Shape 1436" descr="C:\snavely\talks\2008\DEFENSE\images\godzilla\viff.035-0.jpg"/>
            <p:cNvPicPr preferRelativeResize="0"/>
            <p:nvPr/>
          </p:nvPicPr>
          <p:blipFill rotWithShape="1">
            <a:blip r:embed="rId5">
              <a:alphaModFix/>
            </a:blip>
            <a:srcRect/>
            <a:stretch/>
          </p:blipFill>
          <p:spPr>
            <a:xfrm>
              <a:off x="2006202" y="2549526"/>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3177745" y="2549526"/>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4349288" y="2549526"/>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5520831" y="2549526"/>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6692374" y="2549526"/>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7863917" y="2549526"/>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9035460" y="2549526"/>
              <a:ext cx="1198200" cy="997345"/>
            </a:xfrm>
            <a:prstGeom prst="rect">
              <a:avLst/>
            </a:prstGeom>
            <a:noFill/>
            <a:ln>
              <a:noFill/>
            </a:ln>
          </p:spPr>
        </p:pic>
      </p:grpSp>
      <p:sp>
        <p:nvSpPr>
          <p:cNvPr id="13" name="TextBox 12">
            <a:extLst>
              <a:ext uri="{FF2B5EF4-FFF2-40B4-BE49-F238E27FC236}">
                <a16:creationId xmlns:a16="http://schemas.microsoft.com/office/drawing/2014/main" id="{B5EFFDED-E7AB-DA41-B580-E0FCDF2AC75C}"/>
              </a:ext>
            </a:extLst>
          </p:cNvPr>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Title 1">
            <a:extLst>
              <a:ext uri="{FF2B5EF4-FFF2-40B4-BE49-F238E27FC236}">
                <a16:creationId xmlns:a16="http://schemas.microsoft.com/office/drawing/2014/main" id="{D0035037-4A01-E046-8B48-690871EBF879}"/>
              </a:ext>
            </a:extLst>
          </p:cNvPr>
          <p:cNvSpPr>
            <a:spLocks noGrp="1"/>
          </p:cNvSpPr>
          <p:nvPr>
            <p:ph type="title"/>
          </p:nvPr>
        </p:nvSpPr>
        <p:spPr/>
        <p:txBody>
          <a:bodyPr/>
          <a:lstStyle/>
          <a:p>
            <a:r>
              <a:rPr lang="en-US" altLang="en-US" dirty="0"/>
              <a:t>Is SFM always uniquely solvable?</a:t>
            </a:r>
            <a:endParaRPr lang="en-US" dirty="0"/>
          </a:p>
        </p:txBody>
      </p:sp>
      <p:sp>
        <p:nvSpPr>
          <p:cNvPr id="3" name="Content Placeholder 2">
            <a:extLst>
              <a:ext uri="{FF2B5EF4-FFF2-40B4-BE49-F238E27FC236}">
                <a16:creationId xmlns:a16="http://schemas.microsoft.com/office/drawing/2014/main" id="{562DD6F0-D911-5D44-9DEA-79E34566BC0A}"/>
              </a:ext>
            </a:extLst>
          </p:cNvPr>
          <p:cNvSpPr>
            <a:spLocks noGrp="1"/>
          </p:cNvSpPr>
          <p:nvPr>
            <p:ph idx="1"/>
          </p:nvPr>
        </p:nvSpPr>
        <p:spPr/>
        <p:txBody>
          <a:bodyPr/>
          <a:lstStyle/>
          <a:p>
            <a:pPr>
              <a:buFont typeface="Arial" panose="020B0604020202020204" pitchFamily="34" charset="0"/>
              <a:buChar char="•"/>
            </a:pPr>
            <a:r>
              <a:rPr lang="en-US" sz="2800" dirty="0"/>
              <a:t>Could actually happen in affine structure from motion:</a:t>
            </a:r>
          </a:p>
        </p:txBody>
      </p:sp>
    </p:spTree>
    <p:extLst>
      <p:ext uri="{BB962C8B-B14F-4D97-AF65-F5344CB8AC3E}">
        <p14:creationId xmlns:p14="http://schemas.microsoft.com/office/powerpoint/2010/main" val="833233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Structure from motion ambiguity</a:t>
            </a:r>
          </a:p>
        </p:txBody>
      </p:sp>
      <mc:AlternateContent xmlns:mc="http://schemas.openxmlformats.org/markup-compatibility/2006" xmlns:a14="http://schemas.microsoft.com/office/drawing/2010/main">
        <mc:Choice Requires="a14">
          <p:sp>
            <p:nvSpPr>
              <p:cNvPr id="1028" name="Rectangle 3"/>
              <p:cNvSpPr>
                <a:spLocks noGrp="1" noChangeArrowheads="1"/>
              </p:cNvSpPr>
              <p:nvPr>
                <p:ph type="body" idx="1"/>
              </p:nvPr>
            </p:nvSpPr>
            <p:spPr/>
            <p:txBody>
              <a:bodyPr/>
              <a:lstStyle/>
              <a:p>
                <a:pPr>
                  <a:buFontTx/>
                  <a:buChar char="•"/>
                </a:pPr>
                <a:r>
                  <a:rPr lang="en-US" sz="2800" dirty="0"/>
                  <a:t>If we scale the entire scene by some factor </a:t>
                </a:r>
                <a14:m>
                  <m:oMath xmlns:m="http://schemas.openxmlformats.org/officeDocument/2006/math">
                    <m:r>
                      <a:rPr lang="en-US" sz="2800" i="1" dirty="0" smtClean="0">
                        <a:solidFill>
                          <a:srgbClr val="C00000"/>
                        </a:solidFill>
                        <a:latin typeface="Cambria Math" panose="02040503050406030204" pitchFamily="18" charset="0"/>
                      </a:rPr>
                      <m:t>𝑘</m:t>
                    </m:r>
                  </m:oMath>
                </a14:m>
                <a:r>
                  <a:rPr lang="en-US" sz="2800" i="1" dirty="0"/>
                  <a:t> </a:t>
                </a:r>
                <a:r>
                  <a:rPr lang="en-US" sz="2800" dirty="0"/>
                  <a:t>and, at the same time, scale the camera matrices by the factor of </a:t>
                </a:r>
                <a14:m>
                  <m:oMath xmlns:m="http://schemas.openxmlformats.org/officeDocument/2006/math">
                    <m:r>
                      <a:rPr lang="en-US" sz="2800" i="1" dirty="0" smtClean="0">
                        <a:solidFill>
                          <a:srgbClr val="C00000"/>
                        </a:solidFill>
                        <a:latin typeface="Cambria Math" panose="02040503050406030204" pitchFamily="18" charset="0"/>
                      </a:rPr>
                      <m:t>1/</m:t>
                    </m:r>
                    <m:r>
                      <a:rPr lang="en-US" sz="2800" i="1" dirty="0" smtClean="0">
                        <a:solidFill>
                          <a:srgbClr val="C00000"/>
                        </a:solidFill>
                        <a:latin typeface="Cambria Math" panose="02040503050406030204" pitchFamily="18" charset="0"/>
                      </a:rPr>
                      <m:t>𝑘</m:t>
                    </m:r>
                  </m:oMath>
                </a14:m>
                <a:r>
                  <a:rPr lang="en-US" sz="2800" dirty="0"/>
                  <a:t>, the projections of the scene points remain exactly the same:</a:t>
                </a:r>
                <a:br>
                  <a:rPr lang="en-US" sz="2800" dirty="0"/>
                </a:br>
                <a:endParaRPr lang="en-US" sz="1200" dirty="0"/>
              </a:p>
              <a:p>
                <a:pPr marL="0" indent="0"/>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rPr>
                        <m:t>𝒙</m:t>
                      </m:r>
                      <m:r>
                        <a:rPr lang="en-US" sz="2800" b="0"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𝑷𝑿</m:t>
                      </m:r>
                      <m:r>
                        <a:rPr lang="en-US" sz="2800" b="0" i="1" smtClean="0">
                          <a:solidFill>
                            <a:srgbClr val="7030A0"/>
                          </a:solidFill>
                          <a:latin typeface="Cambria Math" panose="02040503050406030204" pitchFamily="18" charset="0"/>
                          <a:ea typeface="Cambria Math" panose="02040503050406030204" pitchFamily="18" charset="0"/>
                        </a:rPr>
                        <m:t>=</m:t>
                      </m:r>
                      <m:d>
                        <m:dPr>
                          <m:ctrlPr>
                            <a:rPr lang="en-US" sz="2800" b="0" i="1" smtClean="0">
                              <a:solidFill>
                                <a:srgbClr val="7030A0"/>
                              </a:solidFill>
                              <a:latin typeface="Cambria Math" panose="02040503050406030204" pitchFamily="18" charset="0"/>
                              <a:ea typeface="Cambria Math" panose="02040503050406030204" pitchFamily="18" charset="0"/>
                            </a:rPr>
                          </m:ctrlPr>
                        </m:dPr>
                        <m:e>
                          <m:f>
                            <m:fPr>
                              <m:ctrlPr>
                                <a:rPr lang="en-US" sz="2800" b="0" i="1" smtClean="0">
                                  <a:solidFill>
                                    <a:srgbClr val="C00000"/>
                                  </a:solidFill>
                                  <a:latin typeface="Cambria Math" panose="02040503050406030204" pitchFamily="18" charset="0"/>
                                  <a:ea typeface="Cambria Math" panose="02040503050406030204" pitchFamily="18" charset="0"/>
                                </a:rPr>
                              </m:ctrlPr>
                            </m:fPr>
                            <m:num>
                              <m:r>
                                <a:rPr lang="en-US" sz="2800" b="0" i="1" smtClean="0">
                                  <a:solidFill>
                                    <a:srgbClr val="C00000"/>
                                  </a:solidFill>
                                  <a:latin typeface="Cambria Math" panose="02040503050406030204" pitchFamily="18" charset="0"/>
                                  <a:ea typeface="Cambria Math" panose="02040503050406030204" pitchFamily="18" charset="0"/>
                                </a:rPr>
                                <m:t>1</m:t>
                              </m:r>
                            </m:num>
                            <m:den>
                              <m:r>
                                <a:rPr lang="en-US" sz="2800" b="0" i="1" smtClean="0">
                                  <a:solidFill>
                                    <a:srgbClr val="C00000"/>
                                  </a:solidFill>
                                  <a:latin typeface="Cambria Math" panose="02040503050406030204" pitchFamily="18" charset="0"/>
                                  <a:ea typeface="Cambria Math" panose="02040503050406030204" pitchFamily="18" charset="0"/>
                                </a:rPr>
                                <m:t>𝑘</m:t>
                              </m:r>
                            </m:den>
                          </m:f>
                          <m:r>
                            <a:rPr lang="en-US" sz="2800" b="1" i="1" smtClean="0">
                              <a:solidFill>
                                <a:srgbClr val="7030A0"/>
                              </a:solidFill>
                              <a:latin typeface="Cambria Math" panose="02040503050406030204" pitchFamily="18" charset="0"/>
                              <a:ea typeface="Cambria Math" panose="02040503050406030204" pitchFamily="18" charset="0"/>
                            </a:rPr>
                            <m:t>𝑷</m:t>
                          </m:r>
                        </m:e>
                      </m:d>
                      <m:r>
                        <a:rPr lang="en-US" sz="2800" b="0" i="1" smtClean="0">
                          <a:solidFill>
                            <a:srgbClr val="7030A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𝑘</m:t>
                      </m:r>
                      <m:r>
                        <a:rPr lang="en-US" sz="2800" b="1" i="1" smtClean="0">
                          <a:solidFill>
                            <a:srgbClr val="7030A0"/>
                          </a:solidFill>
                          <a:latin typeface="Cambria Math" panose="02040503050406030204" pitchFamily="18" charset="0"/>
                          <a:ea typeface="Cambria Math" panose="02040503050406030204" pitchFamily="18" charset="0"/>
                        </a:rPr>
                        <m:t>𝑿</m:t>
                      </m:r>
                      <m:r>
                        <a:rPr lang="en-US" sz="2800" b="0" i="1" smtClean="0">
                          <a:solidFill>
                            <a:srgbClr val="7030A0"/>
                          </a:solidFill>
                          <a:latin typeface="Cambria Math" panose="02040503050406030204" pitchFamily="18" charset="0"/>
                          <a:ea typeface="Cambria Math" panose="02040503050406030204" pitchFamily="18" charset="0"/>
                        </a:rPr>
                        <m:t>)</m:t>
                      </m:r>
                    </m:oMath>
                  </m:oMathPara>
                </a14:m>
                <a:endParaRPr lang="en-US" sz="2800" dirty="0">
                  <a:solidFill>
                    <a:srgbClr val="7030A0"/>
                  </a:solidFill>
                </a:endParaRPr>
              </a:p>
              <a:p>
                <a:pPr marL="0" indent="0"/>
                <a:endParaRPr lang="en-US" sz="1200" dirty="0"/>
              </a:p>
              <a:p>
                <a:pPr>
                  <a:buFont typeface="Arial" panose="020B0604020202020204" pitchFamily="34" charset="0"/>
                  <a:buChar char="•"/>
                </a:pPr>
                <a:r>
                  <a:rPr lang="en-US" sz="2800" dirty="0"/>
                  <a:t>Without a reference measurement, it is impossible to recover the absolute scale of the scene!</a:t>
                </a:r>
              </a:p>
              <a:p>
                <a:pPr>
                  <a:buFont typeface="Arial" panose="020B0604020202020204" pitchFamily="34" charset="0"/>
                  <a:buChar char="•"/>
                </a:pPr>
                <a:r>
                  <a:rPr lang="en-US" sz="2800" dirty="0"/>
                  <a:t>In general, if we transform the scene using a transformation </a:t>
                </a:r>
                <a14:m>
                  <m:oMath xmlns:m="http://schemas.openxmlformats.org/officeDocument/2006/math">
                    <m:r>
                      <a:rPr lang="en-US" sz="2800" b="1" i="1" dirty="0" smtClean="0">
                        <a:solidFill>
                          <a:srgbClr val="C00000"/>
                        </a:solidFill>
                        <a:latin typeface="Cambria Math" panose="02040503050406030204" pitchFamily="18" charset="0"/>
                      </a:rPr>
                      <m:t>𝑸</m:t>
                    </m:r>
                  </m:oMath>
                </a14:m>
                <a:r>
                  <a:rPr lang="en-US" sz="2800" dirty="0"/>
                  <a:t> and apply the inverse transformation to the camera matrices, then the image observations do not change:</a:t>
                </a:r>
                <a:br>
                  <a:rPr lang="en-US" sz="2800" dirty="0"/>
                </a:br>
                <a:endParaRPr lang="en-US" sz="1200" dirty="0"/>
              </a:p>
              <a:p>
                <a:pPr marL="0" indent="0"/>
                <a14:m>
                  <m:oMathPara xmlns:m="http://schemas.openxmlformats.org/officeDocument/2006/math">
                    <m:oMathParaPr>
                      <m:jc m:val="centerGroup"/>
                    </m:oMathParaPr>
                    <m:oMath xmlns:m="http://schemas.openxmlformats.org/officeDocument/2006/math">
                      <m:r>
                        <a:rPr lang="en-US" sz="2800" b="1" i="1">
                          <a:solidFill>
                            <a:srgbClr val="7030A0"/>
                          </a:solidFill>
                          <a:latin typeface="Cambria Math" panose="02040503050406030204" pitchFamily="18" charset="0"/>
                        </a:rPr>
                        <m:t>𝒙</m:t>
                      </m:r>
                      <m:r>
                        <a:rPr lang="en-US" sz="2800"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𝑷𝑿</m:t>
                      </m:r>
                      <m:r>
                        <a:rPr lang="en-US" sz="2800" i="1">
                          <a:solidFill>
                            <a:srgbClr val="7030A0"/>
                          </a:solidFill>
                          <a:latin typeface="Cambria Math" panose="02040503050406030204" pitchFamily="18" charset="0"/>
                          <a:ea typeface="Cambria Math" panose="02040503050406030204" pitchFamily="18" charset="0"/>
                        </a:rPr>
                        <m:t>=</m:t>
                      </m:r>
                      <m:d>
                        <m:dPr>
                          <m:ctrlPr>
                            <a:rPr lang="en-US" sz="2800" i="1" smtClean="0">
                              <a:solidFill>
                                <a:srgbClr val="7030A0"/>
                              </a:solidFill>
                              <a:latin typeface="Cambria Math" panose="02040503050406030204" pitchFamily="18" charset="0"/>
                              <a:ea typeface="Cambria Math" panose="02040503050406030204" pitchFamily="18" charset="0"/>
                            </a:rPr>
                          </m:ctrlPr>
                        </m:dPr>
                        <m:e>
                          <m:r>
                            <a:rPr lang="en-US" sz="2800" b="1" i="1">
                              <a:solidFill>
                                <a:srgbClr val="7030A0"/>
                              </a:solidFill>
                              <a:latin typeface="Cambria Math" panose="02040503050406030204" pitchFamily="18" charset="0"/>
                              <a:ea typeface="Cambria Math" panose="02040503050406030204" pitchFamily="18" charset="0"/>
                            </a:rPr>
                            <m:t>𝑷</m:t>
                          </m:r>
                          <m:sSup>
                            <m:sSupPr>
                              <m:ctrlPr>
                                <a:rPr lang="en-US" sz="2800" b="1" i="1" smtClean="0">
                                  <a:solidFill>
                                    <a:srgbClr val="C00000"/>
                                  </a:solidFill>
                                  <a:latin typeface="Cambria Math" panose="02040503050406030204" pitchFamily="18" charset="0"/>
                                  <a:ea typeface="Cambria Math" panose="02040503050406030204" pitchFamily="18" charset="0"/>
                                </a:rPr>
                              </m:ctrlPr>
                            </m:sSupPr>
                            <m:e>
                              <m:r>
                                <a:rPr lang="en-US" sz="2800" b="1" i="1" smtClean="0">
                                  <a:solidFill>
                                    <a:srgbClr val="C00000"/>
                                  </a:solidFill>
                                  <a:latin typeface="Cambria Math" panose="02040503050406030204" pitchFamily="18" charset="0"/>
                                  <a:ea typeface="Cambria Math" panose="02040503050406030204" pitchFamily="18" charset="0"/>
                                </a:rPr>
                                <m:t>𝑸</m:t>
                              </m:r>
                            </m:e>
                            <m:sup>
                              <m:r>
                                <a:rPr lang="en-US" sz="2800" b="0" i="1" smtClean="0">
                                  <a:solidFill>
                                    <a:srgbClr val="C00000"/>
                                  </a:solidFill>
                                  <a:latin typeface="Cambria Math" panose="02040503050406030204" pitchFamily="18" charset="0"/>
                                  <a:ea typeface="Cambria Math" panose="02040503050406030204" pitchFamily="18" charset="0"/>
                                </a:rPr>
                                <m:t>−1</m:t>
                              </m:r>
                            </m:sup>
                          </m:sSup>
                        </m:e>
                      </m:d>
                      <m:r>
                        <a:rPr lang="en-US" sz="2800" i="1">
                          <a:solidFill>
                            <a:srgbClr val="7030A0"/>
                          </a:solidFill>
                          <a:latin typeface="Cambria Math" panose="02040503050406030204" pitchFamily="18" charset="0"/>
                          <a:ea typeface="Cambria Math" panose="02040503050406030204" pitchFamily="18" charset="0"/>
                        </a:rPr>
                        <m:t>(</m:t>
                      </m:r>
                      <m:r>
                        <a:rPr lang="en-US" sz="2800" b="1" i="1" smtClean="0">
                          <a:solidFill>
                            <a:srgbClr val="C00000"/>
                          </a:solidFill>
                          <a:latin typeface="Cambria Math" panose="02040503050406030204" pitchFamily="18" charset="0"/>
                          <a:ea typeface="Cambria Math" panose="02040503050406030204" pitchFamily="18" charset="0"/>
                        </a:rPr>
                        <m:t>𝑸</m:t>
                      </m:r>
                      <m:r>
                        <a:rPr lang="en-US" sz="2800" b="1" i="1">
                          <a:solidFill>
                            <a:srgbClr val="7030A0"/>
                          </a:solidFill>
                          <a:latin typeface="Cambria Math" panose="02040503050406030204" pitchFamily="18" charset="0"/>
                          <a:ea typeface="Cambria Math" panose="02040503050406030204" pitchFamily="18" charset="0"/>
                        </a:rPr>
                        <m:t>𝑿</m:t>
                      </m:r>
                      <m:r>
                        <a:rPr lang="en-US" sz="2800" i="1">
                          <a:solidFill>
                            <a:srgbClr val="7030A0"/>
                          </a:solidFill>
                          <a:latin typeface="Cambria Math" panose="02040503050406030204" pitchFamily="18" charset="0"/>
                          <a:ea typeface="Cambria Math" panose="02040503050406030204" pitchFamily="18" charset="0"/>
                        </a:rPr>
                        <m:t>)</m:t>
                      </m:r>
                    </m:oMath>
                  </m:oMathPara>
                </a14:m>
                <a:endParaRPr lang="en-US" sz="2800" dirty="0">
                  <a:solidFill>
                    <a:srgbClr val="7030A0"/>
                  </a:solidFill>
                </a:endParaRPr>
              </a:p>
              <a:p>
                <a:pPr marL="0" indent="0"/>
                <a:endParaRPr lang="en-US" dirty="0"/>
              </a:p>
            </p:txBody>
          </p:sp>
        </mc:Choice>
        <mc:Fallback xmlns="">
          <p:sp>
            <p:nvSpPr>
              <p:cNvPr id="1028" name="Rectangle 3"/>
              <p:cNvSpPr>
                <a:spLocks noGrp="1" noRot="1" noChangeAspect="1" noMove="1" noResize="1" noEditPoints="1" noAdjustHandles="1" noChangeArrowheads="1" noChangeShapeType="1" noTextEdit="1"/>
              </p:cNvSpPr>
              <p:nvPr>
                <p:ph type="body" idx="1"/>
              </p:nvPr>
            </p:nvSpPr>
            <p:spPr>
              <a:blipFill>
                <a:blip r:embed="rId3"/>
                <a:stretch>
                  <a:fillRect l="-1103" t="-1449" r="-1838" b="-652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8" name="Rectangle 2"/>
          <p:cNvSpPr>
            <a:spLocks noGrp="1" noChangeArrowheads="1"/>
          </p:cNvSpPr>
          <p:nvPr>
            <p:ph type="title"/>
          </p:nvPr>
        </p:nvSpPr>
        <p:spPr/>
        <p:txBody>
          <a:bodyPr/>
          <a:lstStyle/>
          <a:p>
            <a:r>
              <a:rPr lang="en-US"/>
              <a:t>Types of ambiguity</a:t>
            </a:r>
          </a:p>
        </p:txBody>
      </p:sp>
      <p:pic>
        <p:nvPicPr>
          <p:cNvPr id="3079" name="Picture 3" descr="img309"/>
          <p:cNvPicPr>
            <a:picLocks noChangeAspect="1" noChangeArrowheads="1"/>
          </p:cNvPicPr>
          <p:nvPr/>
        </p:nvPicPr>
        <p:blipFill>
          <a:blip r:embed="rId3" cstate="print">
            <a:clrChange>
              <a:clrFrom>
                <a:srgbClr val="B3B3B3"/>
              </a:clrFrom>
              <a:clrTo>
                <a:srgbClr val="B3B3B3">
                  <a:alpha val="0"/>
                </a:srgbClr>
              </a:clrTo>
            </a:clrChange>
          </a:blip>
          <a:srcRect l="61014"/>
          <a:stretch>
            <a:fillRect/>
          </a:stretch>
        </p:blipFill>
        <p:spPr bwMode="auto">
          <a:xfrm>
            <a:off x="5645150" y="990601"/>
            <a:ext cx="1219200" cy="4397375"/>
          </a:xfrm>
          <a:prstGeom prst="rect">
            <a:avLst/>
          </a:prstGeom>
          <a:noFill/>
          <a:ln w="9525">
            <a:noFill/>
            <a:miter lim="800000"/>
            <a:headEnd/>
            <a:tailEnd/>
          </a:ln>
        </p:spPr>
      </p:pic>
      <p:graphicFrame>
        <p:nvGraphicFramePr>
          <p:cNvPr id="3074" name="Object 4"/>
          <p:cNvGraphicFramePr>
            <a:graphicFrameLocks noChangeAspect="1"/>
          </p:cNvGraphicFramePr>
          <p:nvPr/>
        </p:nvGraphicFramePr>
        <p:xfrm>
          <a:off x="4210050" y="1255713"/>
          <a:ext cx="952500" cy="793750"/>
        </p:xfrm>
        <a:graphic>
          <a:graphicData uri="http://schemas.openxmlformats.org/presentationml/2006/ole">
            <mc:AlternateContent xmlns:mc="http://schemas.openxmlformats.org/markup-compatibility/2006">
              <mc:Choice xmlns:v="urn:schemas-microsoft-com:vml" Requires="v">
                <p:oleObj name="Equation" r:id="rId4" imgW="545760" imgH="457200" progId="Equation.3">
                  <p:embed/>
                </p:oleObj>
              </mc:Choice>
              <mc:Fallback>
                <p:oleObj name="Equation" r:id="rId4" imgW="545760" imgH="4572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050" y="1255713"/>
                        <a:ext cx="952500" cy="793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080" name="Rectangle 5"/>
          <p:cNvSpPr>
            <a:spLocks noChangeArrowheads="1"/>
          </p:cNvSpPr>
          <p:nvPr/>
        </p:nvSpPr>
        <p:spPr bwMode="auto">
          <a:xfrm>
            <a:off x="2603500" y="1255713"/>
            <a:ext cx="1606550" cy="641350"/>
          </a:xfrm>
          <a:prstGeom prst="rect">
            <a:avLst/>
          </a:prstGeom>
          <a:noFill/>
          <a:ln w="9525">
            <a:noFill/>
            <a:miter lim="800000"/>
            <a:headEnd/>
            <a:tailEnd/>
          </a:ln>
        </p:spPr>
        <p:txBody>
          <a:bodyPr>
            <a:spAutoFit/>
          </a:bodyPr>
          <a:lstStyle/>
          <a:p>
            <a:pPr eaLnBrk="1" hangingPunct="1">
              <a:buClr>
                <a:srgbClr val="FF6600"/>
              </a:buClr>
            </a:pPr>
            <a:r>
              <a:rPr lang="en-US" sz="1800"/>
              <a:t>Projective</a:t>
            </a:r>
          </a:p>
          <a:p>
            <a:pPr eaLnBrk="1" hangingPunct="1">
              <a:buClr>
                <a:srgbClr val="FF6600"/>
              </a:buClr>
            </a:pPr>
            <a:r>
              <a:rPr lang="en-US" sz="1800"/>
              <a:t>15dof</a:t>
            </a:r>
          </a:p>
        </p:txBody>
      </p:sp>
      <p:sp>
        <p:nvSpPr>
          <p:cNvPr id="3081" name="Rectangle 6"/>
          <p:cNvSpPr>
            <a:spLocks noChangeArrowheads="1"/>
          </p:cNvSpPr>
          <p:nvPr/>
        </p:nvSpPr>
        <p:spPr bwMode="auto">
          <a:xfrm>
            <a:off x="2603500" y="2414588"/>
            <a:ext cx="1174750" cy="641350"/>
          </a:xfrm>
          <a:prstGeom prst="rect">
            <a:avLst/>
          </a:prstGeom>
          <a:noFill/>
          <a:ln w="9525">
            <a:noFill/>
            <a:miter lim="800000"/>
            <a:headEnd/>
            <a:tailEnd/>
          </a:ln>
        </p:spPr>
        <p:txBody>
          <a:bodyPr>
            <a:spAutoFit/>
          </a:bodyPr>
          <a:lstStyle/>
          <a:p>
            <a:pPr eaLnBrk="1" hangingPunct="1">
              <a:buClr>
                <a:srgbClr val="FF6600"/>
              </a:buClr>
            </a:pPr>
            <a:r>
              <a:rPr lang="en-US" sz="1800"/>
              <a:t>Affine</a:t>
            </a:r>
          </a:p>
          <a:p>
            <a:pPr eaLnBrk="1" hangingPunct="1">
              <a:buClr>
                <a:srgbClr val="FF6600"/>
              </a:buClr>
            </a:pPr>
            <a:r>
              <a:rPr lang="en-US" sz="1800"/>
              <a:t>12dof</a:t>
            </a:r>
          </a:p>
        </p:txBody>
      </p:sp>
      <p:sp>
        <p:nvSpPr>
          <p:cNvPr id="3082" name="Rectangle 7"/>
          <p:cNvSpPr>
            <a:spLocks noChangeArrowheads="1"/>
          </p:cNvSpPr>
          <p:nvPr/>
        </p:nvSpPr>
        <p:spPr bwMode="auto">
          <a:xfrm>
            <a:off x="2603500" y="3367088"/>
            <a:ext cx="1174750" cy="641350"/>
          </a:xfrm>
          <a:prstGeom prst="rect">
            <a:avLst/>
          </a:prstGeom>
          <a:noFill/>
          <a:ln w="9525">
            <a:noFill/>
            <a:miter lim="800000"/>
            <a:headEnd/>
            <a:tailEnd/>
          </a:ln>
        </p:spPr>
        <p:txBody>
          <a:bodyPr>
            <a:spAutoFit/>
          </a:bodyPr>
          <a:lstStyle/>
          <a:p>
            <a:pPr eaLnBrk="1" hangingPunct="1">
              <a:buClr>
                <a:srgbClr val="FF6600"/>
              </a:buClr>
            </a:pPr>
            <a:r>
              <a:rPr lang="en-US" sz="1800"/>
              <a:t>Similarity</a:t>
            </a:r>
          </a:p>
          <a:p>
            <a:pPr eaLnBrk="1" hangingPunct="1">
              <a:buClr>
                <a:srgbClr val="FF6600"/>
              </a:buClr>
            </a:pPr>
            <a:r>
              <a:rPr lang="en-US" sz="1800"/>
              <a:t>7dof</a:t>
            </a:r>
          </a:p>
        </p:txBody>
      </p:sp>
      <p:sp>
        <p:nvSpPr>
          <p:cNvPr id="3083" name="Rectangle 8"/>
          <p:cNvSpPr>
            <a:spLocks noChangeArrowheads="1"/>
          </p:cNvSpPr>
          <p:nvPr/>
        </p:nvSpPr>
        <p:spPr bwMode="auto">
          <a:xfrm>
            <a:off x="2603500" y="4451350"/>
            <a:ext cx="1390650" cy="641350"/>
          </a:xfrm>
          <a:prstGeom prst="rect">
            <a:avLst/>
          </a:prstGeom>
          <a:noFill/>
          <a:ln w="9525">
            <a:noFill/>
            <a:miter lim="800000"/>
            <a:headEnd/>
            <a:tailEnd/>
          </a:ln>
        </p:spPr>
        <p:txBody>
          <a:bodyPr>
            <a:spAutoFit/>
          </a:bodyPr>
          <a:lstStyle/>
          <a:p>
            <a:pPr eaLnBrk="1" hangingPunct="1">
              <a:buClr>
                <a:srgbClr val="FF6600"/>
              </a:buClr>
            </a:pPr>
            <a:r>
              <a:rPr lang="en-US" sz="1800"/>
              <a:t>Euclidean</a:t>
            </a:r>
          </a:p>
          <a:p>
            <a:pPr eaLnBrk="1" hangingPunct="1">
              <a:buClr>
                <a:srgbClr val="FF6600"/>
              </a:buClr>
            </a:pPr>
            <a:r>
              <a:rPr lang="en-US" sz="1800"/>
              <a:t>6dof</a:t>
            </a:r>
          </a:p>
        </p:txBody>
      </p:sp>
      <p:sp>
        <p:nvSpPr>
          <p:cNvPr id="3084" name="Rectangle 9"/>
          <p:cNvSpPr>
            <a:spLocks noChangeArrowheads="1"/>
          </p:cNvSpPr>
          <p:nvPr/>
        </p:nvSpPr>
        <p:spPr bwMode="auto">
          <a:xfrm>
            <a:off x="7146926" y="1258889"/>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intersection and tangency</a:t>
            </a:r>
          </a:p>
        </p:txBody>
      </p:sp>
      <p:sp>
        <p:nvSpPr>
          <p:cNvPr id="3085" name="Rectangle 10"/>
          <p:cNvSpPr>
            <a:spLocks noChangeArrowheads="1"/>
          </p:cNvSpPr>
          <p:nvPr/>
        </p:nvSpPr>
        <p:spPr bwMode="auto">
          <a:xfrm>
            <a:off x="7143751" y="2401889"/>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parallellism, volume ratios</a:t>
            </a:r>
            <a:endParaRPr lang="en-US" sz="1600" b="1" baseline="-25000">
              <a:cs typeface="Arial" charset="0"/>
            </a:endParaRPr>
          </a:p>
        </p:txBody>
      </p:sp>
      <p:sp>
        <p:nvSpPr>
          <p:cNvPr id="3086" name="Rectangle 11"/>
          <p:cNvSpPr>
            <a:spLocks noChangeArrowheads="1"/>
          </p:cNvSpPr>
          <p:nvPr/>
        </p:nvSpPr>
        <p:spPr bwMode="auto">
          <a:xfrm>
            <a:off x="7156451" y="3462339"/>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angles, ratios of length</a:t>
            </a:r>
          </a:p>
        </p:txBody>
      </p:sp>
      <p:graphicFrame>
        <p:nvGraphicFramePr>
          <p:cNvPr id="3075" name="Object 13"/>
          <p:cNvGraphicFramePr>
            <a:graphicFrameLocks noChangeAspect="1"/>
          </p:cNvGraphicFramePr>
          <p:nvPr/>
        </p:nvGraphicFramePr>
        <p:xfrm>
          <a:off x="4210050" y="2308225"/>
          <a:ext cx="908050" cy="793750"/>
        </p:xfrm>
        <a:graphic>
          <a:graphicData uri="http://schemas.openxmlformats.org/presentationml/2006/ole">
            <mc:AlternateContent xmlns:mc="http://schemas.openxmlformats.org/markup-compatibility/2006">
              <mc:Choice xmlns:v="urn:schemas-microsoft-com:vml" Requires="v">
                <p:oleObj name="Equation" r:id="rId6" imgW="520560" imgH="457200" progId="Equation.3">
                  <p:embed/>
                </p:oleObj>
              </mc:Choice>
              <mc:Fallback>
                <p:oleObj name="Equation" r:id="rId6" imgW="520560" imgH="457200" progId="Equation.3">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050" y="2308225"/>
                        <a:ext cx="908050" cy="793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6" name="Object 14"/>
          <p:cNvGraphicFramePr>
            <a:graphicFrameLocks noChangeAspect="1"/>
          </p:cNvGraphicFramePr>
          <p:nvPr/>
        </p:nvGraphicFramePr>
        <p:xfrm>
          <a:off x="4210051" y="3367088"/>
          <a:ext cx="995363" cy="793750"/>
        </p:xfrm>
        <a:graphic>
          <a:graphicData uri="http://schemas.openxmlformats.org/presentationml/2006/ole">
            <mc:AlternateContent xmlns:mc="http://schemas.openxmlformats.org/markup-compatibility/2006">
              <mc:Choice xmlns:v="urn:schemas-microsoft-com:vml" Requires="v">
                <p:oleObj name="Equation" r:id="rId8" imgW="571320" imgH="457200" progId="Equation.3">
                  <p:embed/>
                </p:oleObj>
              </mc:Choice>
              <mc:Fallback>
                <p:oleObj name="Equation" r:id="rId8" imgW="571320" imgH="457200" progId="Equation.3">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0051" y="3367088"/>
                        <a:ext cx="995363" cy="793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7" name="Object 15"/>
          <p:cNvGraphicFramePr>
            <a:graphicFrameLocks noChangeAspect="1"/>
          </p:cNvGraphicFramePr>
          <p:nvPr/>
        </p:nvGraphicFramePr>
        <p:xfrm>
          <a:off x="4256088" y="4451350"/>
          <a:ext cx="906462" cy="793750"/>
        </p:xfrm>
        <a:graphic>
          <a:graphicData uri="http://schemas.openxmlformats.org/presentationml/2006/ole">
            <mc:AlternateContent xmlns:mc="http://schemas.openxmlformats.org/markup-compatibility/2006">
              <mc:Choice xmlns:v="urn:schemas-microsoft-com:vml" Requires="v">
                <p:oleObj name="Equation" r:id="rId10" imgW="520560" imgH="457200" progId="Equation.3">
                  <p:embed/>
                </p:oleObj>
              </mc:Choice>
              <mc:Fallback>
                <p:oleObj name="Equation" r:id="rId10" imgW="520560" imgH="457200" progId="Equation.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6088" y="4451350"/>
                        <a:ext cx="906462" cy="793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087" name="Rectangle 17"/>
          <p:cNvSpPr>
            <a:spLocks noChangeArrowheads="1"/>
          </p:cNvSpPr>
          <p:nvPr/>
        </p:nvSpPr>
        <p:spPr bwMode="auto">
          <a:xfrm>
            <a:off x="7159626" y="4616450"/>
            <a:ext cx="2593975" cy="336550"/>
          </a:xfrm>
          <a:prstGeom prst="rect">
            <a:avLst/>
          </a:prstGeom>
          <a:noFill/>
          <a:ln w="9525">
            <a:noFill/>
            <a:miter lim="800000"/>
            <a:headEnd/>
            <a:tailEnd/>
          </a:ln>
        </p:spPr>
        <p:txBody>
          <a:bodyPr>
            <a:spAutoFit/>
          </a:bodyPr>
          <a:lstStyle/>
          <a:p>
            <a:pPr eaLnBrk="1" hangingPunct="1">
              <a:buClr>
                <a:srgbClr val="FF6600"/>
              </a:buClr>
            </a:pPr>
            <a:r>
              <a:rPr lang="en-US" sz="1600"/>
              <a:t>Preserves angles, lengths</a:t>
            </a:r>
          </a:p>
        </p:txBody>
      </p:sp>
      <p:sp>
        <p:nvSpPr>
          <p:cNvPr id="1028114" name="Rectangle 18"/>
          <p:cNvSpPr>
            <a:spLocks noGrp="1" noChangeArrowheads="1"/>
          </p:cNvSpPr>
          <p:nvPr>
            <p:ph type="body" idx="1"/>
          </p:nvPr>
        </p:nvSpPr>
        <p:spPr>
          <a:xfrm>
            <a:off x="2209800" y="5486400"/>
            <a:ext cx="7772400" cy="1600200"/>
          </a:xfrm>
        </p:spPr>
        <p:txBody>
          <a:bodyPr/>
          <a:lstStyle/>
          <a:p>
            <a:pPr>
              <a:lnSpc>
                <a:spcPct val="90000"/>
              </a:lnSpc>
              <a:buFontTx/>
              <a:buChar char="•"/>
            </a:pPr>
            <a:r>
              <a:rPr lang="en-US" sz="2000" dirty="0"/>
              <a:t>With no constraints on the camera calibration matrix or on the scene, we get a </a:t>
            </a:r>
            <a:r>
              <a:rPr lang="en-US" sz="2000" i="1" dirty="0"/>
              <a:t>projective</a:t>
            </a:r>
            <a:r>
              <a:rPr lang="en-US" sz="2000" dirty="0"/>
              <a:t> reconstruction</a:t>
            </a:r>
          </a:p>
          <a:p>
            <a:pPr>
              <a:lnSpc>
                <a:spcPct val="90000"/>
              </a:lnSpc>
              <a:buFontTx/>
              <a:buChar char="•"/>
            </a:pPr>
            <a:r>
              <a:rPr lang="en-US" sz="2000" dirty="0"/>
              <a:t>Need additional information to </a:t>
            </a:r>
            <a:r>
              <a:rPr lang="en-US" sz="2000" i="1" dirty="0"/>
              <a:t>upgrade</a:t>
            </a:r>
            <a:r>
              <a:rPr lang="en-US" sz="2000" dirty="0"/>
              <a:t> the reconstruction to affine, similarity, or Euclidean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1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81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1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a:t>Projective ambiguity</a:t>
            </a:r>
          </a:p>
        </p:txBody>
      </p:sp>
      <p:sp>
        <p:nvSpPr>
          <p:cNvPr id="4100" name="Rectangle 3"/>
          <p:cNvSpPr>
            <a:spLocks noGrp="1" noChangeArrowheads="1"/>
          </p:cNvSpPr>
          <p:nvPr>
            <p:ph type="body" idx="1"/>
          </p:nvPr>
        </p:nvSpPr>
        <p:spPr/>
        <p:txBody>
          <a:bodyPr/>
          <a:lstStyle/>
          <a:p>
            <a:pPr>
              <a:buFont typeface="Arial"/>
              <a:buChar char="•"/>
            </a:pPr>
            <a:r>
              <a:rPr lang="en-US" sz="2800" dirty="0"/>
              <a:t>With no constraints on the camera calibration matrices or on the scene, we can reconstruct up to a </a:t>
            </a:r>
            <a:r>
              <a:rPr lang="en-US" sz="2800" i="1" dirty="0"/>
              <a:t>projective </a:t>
            </a:r>
            <a:r>
              <a:rPr lang="en-US" sz="2800" dirty="0"/>
              <a:t>ambiguity:</a:t>
            </a:r>
          </a:p>
          <a:p>
            <a:pPr>
              <a:buFont typeface="Arial"/>
              <a:buChar char="•"/>
            </a:pPr>
            <a:endParaRPr lang="en-US" dirty="0"/>
          </a:p>
        </p:txBody>
      </p:sp>
      <p:pic>
        <p:nvPicPr>
          <p:cNvPr id="4101" name="Picture 5" descr="fig9"/>
          <p:cNvPicPr>
            <a:picLocks noChangeAspect="1" noChangeArrowheads="1"/>
          </p:cNvPicPr>
          <p:nvPr/>
        </p:nvPicPr>
        <p:blipFill>
          <a:blip r:embed="rId3" cstate="print"/>
          <a:srcRect/>
          <a:stretch>
            <a:fillRect/>
          </a:stretch>
        </p:blipFill>
        <p:spPr bwMode="auto">
          <a:xfrm>
            <a:off x="6951663" y="2667000"/>
            <a:ext cx="4325937" cy="320357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B50A557-27B9-884D-9DDD-4559066166B7}"/>
                  </a:ext>
                </a:extLst>
              </p:cNvPr>
              <p:cNvSpPr/>
              <p:nvPr/>
            </p:nvSpPr>
            <p:spPr>
              <a:xfrm>
                <a:off x="818030" y="3019426"/>
                <a:ext cx="5822107" cy="1015663"/>
              </a:xfrm>
              <a:prstGeom prst="rect">
                <a:avLst/>
              </a:prstGeom>
            </p:spPr>
            <p:txBody>
              <a:bodyPr wrap="none">
                <a:spAutoFit/>
              </a:bodyPr>
              <a:lstStyle/>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𝒙</m:t>
                      </m:r>
                      <m:r>
                        <a:rPr lang="en-US" sz="3200" i="1" smtClean="0">
                          <a:solidFill>
                            <a:srgbClr val="7030A0"/>
                          </a:solidFill>
                          <a:latin typeface="Cambria Math" panose="02040503050406030204" pitchFamily="18" charset="0"/>
                          <a:ea typeface="Cambria Math" panose="02040503050406030204" pitchFamily="18" charset="0"/>
                        </a:rPr>
                        <m:t>≅</m:t>
                      </m:r>
                      <m:r>
                        <a:rPr lang="en-US" sz="3200" b="1" i="1" smtClean="0">
                          <a:solidFill>
                            <a:srgbClr val="7030A0"/>
                          </a:solidFill>
                          <a:latin typeface="Cambria Math" panose="02040503050406030204" pitchFamily="18" charset="0"/>
                          <a:ea typeface="Cambria Math" panose="02040503050406030204" pitchFamily="18" charset="0"/>
                        </a:rPr>
                        <m:t>𝑷𝑿</m:t>
                      </m:r>
                      <m:r>
                        <a:rPr lang="en-US" sz="3200" i="1">
                          <a:solidFill>
                            <a:srgbClr val="7030A0"/>
                          </a:solidFill>
                          <a:latin typeface="Cambria Math" panose="02040503050406030204" pitchFamily="18" charset="0"/>
                          <a:ea typeface="Cambria Math" panose="02040503050406030204" pitchFamily="18" charset="0"/>
                        </a:rPr>
                        <m:t>=</m:t>
                      </m:r>
                      <m:d>
                        <m:dPr>
                          <m:ctrlPr>
                            <a:rPr lang="en-US" sz="3200" i="1" smtClean="0">
                              <a:solidFill>
                                <a:srgbClr val="7030A0"/>
                              </a:solidFill>
                              <a:latin typeface="Cambria Math" panose="02040503050406030204" pitchFamily="18" charset="0"/>
                              <a:ea typeface="Cambria Math" panose="02040503050406030204" pitchFamily="18" charset="0"/>
                            </a:rPr>
                          </m:ctrlPr>
                        </m:dPr>
                        <m:e>
                          <m:r>
                            <a:rPr lang="en-US" sz="3200" b="1" i="1">
                              <a:solidFill>
                                <a:srgbClr val="7030A0"/>
                              </a:solidFill>
                              <a:latin typeface="Cambria Math" panose="02040503050406030204" pitchFamily="18" charset="0"/>
                              <a:ea typeface="Cambria Math" panose="02040503050406030204" pitchFamily="18" charset="0"/>
                            </a:rPr>
                            <m:t>𝑷</m:t>
                          </m:r>
                          <m:sSup>
                            <m:sSupPr>
                              <m:ctrlPr>
                                <a:rPr lang="en-US" sz="3200" b="1" i="1" smtClean="0">
                                  <a:solidFill>
                                    <a:srgbClr val="C00000"/>
                                  </a:solidFill>
                                  <a:latin typeface="Cambria Math" panose="02040503050406030204" pitchFamily="18" charset="0"/>
                                  <a:ea typeface="Cambria Math" panose="02040503050406030204" pitchFamily="18" charset="0"/>
                                </a:rPr>
                              </m:ctrlPr>
                            </m:sSupPr>
                            <m:e>
                              <m:r>
                                <a:rPr lang="en-US" sz="3200" b="1" i="1">
                                  <a:solidFill>
                                    <a:srgbClr val="C00000"/>
                                  </a:solidFill>
                                  <a:latin typeface="Cambria Math" panose="02040503050406030204" pitchFamily="18" charset="0"/>
                                  <a:ea typeface="Cambria Math" panose="02040503050406030204" pitchFamily="18" charset="0"/>
                                </a:rPr>
                                <m:t>𝑸</m:t>
                              </m:r>
                            </m:e>
                            <m:sup>
                              <m:r>
                                <a:rPr lang="en-US" sz="3200" i="1">
                                  <a:solidFill>
                                    <a:srgbClr val="C00000"/>
                                  </a:solidFill>
                                  <a:latin typeface="Cambria Math" panose="02040503050406030204" pitchFamily="18" charset="0"/>
                                  <a:ea typeface="Cambria Math" panose="02040503050406030204" pitchFamily="18" charset="0"/>
                                </a:rPr>
                                <m:t>−1</m:t>
                              </m:r>
                            </m:sup>
                          </m:sSup>
                        </m:e>
                      </m:d>
                      <m:d>
                        <m:dPr>
                          <m:ctrlPr>
                            <a:rPr lang="en-US" sz="3200" b="1" i="1">
                              <a:solidFill>
                                <a:srgbClr val="7030A0"/>
                              </a:solidFill>
                              <a:latin typeface="Cambria Math" panose="02040503050406030204" pitchFamily="18" charset="0"/>
                              <a:ea typeface="Cambria Math" panose="02040503050406030204" pitchFamily="18" charset="0"/>
                            </a:rPr>
                          </m:ctrlPr>
                        </m:dPr>
                        <m:e>
                          <m:r>
                            <a:rPr lang="en-US" sz="3200" b="1" i="1" smtClean="0">
                              <a:solidFill>
                                <a:srgbClr val="C00000"/>
                              </a:solidFill>
                              <a:latin typeface="Cambria Math" panose="02040503050406030204" pitchFamily="18" charset="0"/>
                              <a:ea typeface="Cambria Math" panose="02040503050406030204" pitchFamily="18" charset="0"/>
                            </a:rPr>
                            <m:t>𝑸</m:t>
                          </m:r>
                          <m:r>
                            <a:rPr lang="en-US" sz="3200" b="1" i="1">
                              <a:solidFill>
                                <a:srgbClr val="7030A0"/>
                              </a:solidFill>
                              <a:latin typeface="Cambria Math" panose="02040503050406030204" pitchFamily="18" charset="0"/>
                              <a:ea typeface="Cambria Math" panose="02040503050406030204" pitchFamily="18" charset="0"/>
                            </a:rPr>
                            <m:t>𝑿</m:t>
                          </m:r>
                        </m:e>
                      </m:d>
                    </m:oMath>
                  </m:oMathPara>
                </a14:m>
                <a:endParaRPr lang="en-US" sz="3200" dirty="0">
                  <a:solidFill>
                    <a:srgbClr val="C00000"/>
                  </a:solidFill>
                  <a:ea typeface="Cambria Math" panose="02040503050406030204" pitchFamily="18" charset="0"/>
                </a:endParaRPr>
              </a:p>
              <a:p>
                <a:pPr marL="0" indent="0"/>
                <a14:m>
                  <m:oMath xmlns:m="http://schemas.openxmlformats.org/officeDocument/2006/math">
                    <m:r>
                      <a:rPr lang="en-US" sz="2800" b="1" i="1" dirty="0" smtClean="0">
                        <a:solidFill>
                          <a:srgbClr val="C00000"/>
                        </a:solidFill>
                        <a:latin typeface="Cambria Math" panose="02040503050406030204" pitchFamily="18" charset="0"/>
                      </a:rPr>
                      <m:t>𝑸</m:t>
                    </m:r>
                  </m:oMath>
                </a14:m>
                <a:r>
                  <a:rPr lang="en-US" sz="2800" dirty="0"/>
                  <a:t> is a general full-rank </a:t>
                </a:r>
                <a14:m>
                  <m:oMath xmlns:m="http://schemas.openxmlformats.org/officeDocument/2006/math">
                    <m:r>
                      <a:rPr lang="en-US" sz="2800" i="1" dirty="0" smtClean="0">
                        <a:latin typeface="Cambria Math" panose="02040503050406030204" pitchFamily="18" charset="0"/>
                      </a:rPr>
                      <m:t>4</m:t>
                    </m:r>
                    <m:r>
                      <a:rPr lang="en-US" sz="2800" i="1" dirty="0" smtClean="0">
                        <a:latin typeface="Cambria Math" panose="02040503050406030204" pitchFamily="18" charset="0"/>
                        <a:ea typeface="Cambria Math" panose="02040503050406030204" pitchFamily="18" charset="0"/>
                      </a:rPr>
                      <m:t>×</m:t>
                    </m:r>
                    <m:r>
                      <a:rPr lang="en-US" sz="2800" i="1" dirty="0" smtClean="0">
                        <a:latin typeface="Cambria Math" panose="02040503050406030204" pitchFamily="18" charset="0"/>
                      </a:rPr>
                      <m:t>4</m:t>
                    </m:r>
                  </m:oMath>
                </a14:m>
                <a:r>
                  <a:rPr lang="en-US" sz="2800" dirty="0"/>
                  <a:t> matrix</a:t>
                </a:r>
              </a:p>
            </p:txBody>
          </p:sp>
        </mc:Choice>
        <mc:Fallback xmlns="">
          <p:sp>
            <p:nvSpPr>
              <p:cNvPr id="2" name="Rectangle 1">
                <a:extLst>
                  <a:ext uri="{FF2B5EF4-FFF2-40B4-BE49-F238E27FC236}">
                    <a16:creationId xmlns:a16="http://schemas.microsoft.com/office/drawing/2014/main" id="{CB50A557-27B9-884D-9DDD-4559066166B7}"/>
                  </a:ext>
                </a:extLst>
              </p:cNvPr>
              <p:cNvSpPr>
                <a:spLocks noRot="1" noChangeAspect="1" noMove="1" noResize="1" noEditPoints="1" noAdjustHandles="1" noChangeArrowheads="1" noChangeShapeType="1" noTextEdit="1"/>
              </p:cNvSpPr>
              <p:nvPr/>
            </p:nvSpPr>
            <p:spPr>
              <a:xfrm>
                <a:off x="818030" y="3019426"/>
                <a:ext cx="5822107" cy="1015663"/>
              </a:xfrm>
              <a:prstGeom prst="rect">
                <a:avLst/>
              </a:prstGeom>
              <a:blipFill>
                <a:blip r:embed="rId4"/>
                <a:stretch>
                  <a:fillRect l="-870" b="-14815"/>
                </a:stretch>
              </a:blipFill>
            </p:spPr>
            <p:txBody>
              <a:bodyPr/>
              <a:lstStyle/>
              <a:p>
                <a:r>
                  <a:rPr lang="en-US">
                    <a:noFill/>
                  </a:rPr>
                  <a:t> </a:t>
                </a:r>
              </a:p>
            </p:txBody>
          </p:sp>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Projective ambiguity</a:t>
            </a:r>
          </a:p>
        </p:txBody>
      </p:sp>
      <p:sp>
        <p:nvSpPr>
          <p:cNvPr id="29699" name="Rectangle 3"/>
          <p:cNvSpPr>
            <a:spLocks noGrp="1" noChangeArrowheads="1"/>
          </p:cNvSpPr>
          <p:nvPr>
            <p:ph type="body" idx="1"/>
          </p:nvPr>
        </p:nvSpPr>
        <p:spPr/>
        <p:txBody>
          <a:bodyPr/>
          <a:lstStyle/>
          <a:p>
            <a:endParaRPr lang="en-US"/>
          </a:p>
        </p:txBody>
      </p:sp>
      <p:pic>
        <p:nvPicPr>
          <p:cNvPr id="29700" name="Picture 4" descr="fig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41614" y="4364039"/>
            <a:ext cx="3679825" cy="1806575"/>
          </a:xfrm>
          <a:prstGeom prst="rect">
            <a:avLst/>
          </a:prstGeom>
          <a:noFill/>
          <a:ln w="9525">
            <a:noFill/>
            <a:miter lim="800000"/>
            <a:headEnd/>
            <a:tailEnd/>
          </a:ln>
        </p:spPr>
      </p:pic>
      <p:pic>
        <p:nvPicPr>
          <p:cNvPr id="29701" name="Picture 5" descr="fig9"/>
          <p:cNvPicPr>
            <a:picLocks noChangeAspect="1" noChangeArrowheads="1"/>
          </p:cNvPicPr>
          <p:nvPr/>
        </p:nvPicPr>
        <p:blipFill>
          <a:blip r:embed="rId4" cstate="print"/>
          <a:srcRect/>
          <a:stretch>
            <a:fillRect/>
          </a:stretch>
        </p:blipFill>
        <p:spPr bwMode="auto">
          <a:xfrm>
            <a:off x="2590800" y="1055688"/>
            <a:ext cx="3436938" cy="2578100"/>
          </a:xfrm>
          <a:prstGeom prst="rect">
            <a:avLst/>
          </a:prstGeom>
          <a:noFill/>
          <a:ln w="9525">
            <a:noFill/>
            <a:miter lim="800000"/>
            <a:headEnd/>
            <a:tailEnd/>
          </a:ln>
        </p:spPr>
      </p:pic>
      <p:pic>
        <p:nvPicPr>
          <p:cNvPr id="29702" name="Picture 6" descr="fig9"/>
          <p:cNvPicPr>
            <a:picLocks noChangeAspect="1" noChangeArrowheads="1"/>
          </p:cNvPicPr>
          <p:nvPr/>
        </p:nvPicPr>
        <p:blipFill>
          <a:blip r:embed="rId5" cstate="print"/>
          <a:srcRect/>
          <a:stretch>
            <a:fillRect/>
          </a:stretch>
        </p:blipFill>
        <p:spPr bwMode="auto">
          <a:xfrm>
            <a:off x="6246814" y="1055689"/>
            <a:ext cx="3424237" cy="2568575"/>
          </a:xfrm>
          <a:prstGeom prst="rect">
            <a:avLst/>
          </a:prstGeom>
          <a:noFill/>
          <a:ln w="9525">
            <a:noFill/>
            <a:miter lim="800000"/>
            <a:headEnd/>
            <a:tailEnd/>
          </a:ln>
        </p:spPr>
      </p:pic>
      <p:pic>
        <p:nvPicPr>
          <p:cNvPr id="29703" name="Picture 7" descr="fig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508751" y="3944938"/>
            <a:ext cx="2974975" cy="25320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t>Affine ambiguity</a:t>
            </a:r>
          </a:p>
        </p:txBody>
      </p:sp>
      <p:sp>
        <p:nvSpPr>
          <p:cNvPr id="5124" name="Rectangle 3"/>
          <p:cNvSpPr>
            <a:spLocks noGrp="1" noChangeArrowheads="1"/>
          </p:cNvSpPr>
          <p:nvPr>
            <p:ph type="body" idx="1"/>
          </p:nvPr>
        </p:nvSpPr>
        <p:spPr/>
        <p:txBody>
          <a:bodyPr/>
          <a:lstStyle/>
          <a:p>
            <a:pPr>
              <a:buFont typeface="Arial"/>
              <a:buChar char="•"/>
            </a:pPr>
            <a:r>
              <a:rPr lang="en-US" sz="2800" dirty="0"/>
              <a:t>If we impose parallelism constraints, we can get a reconstruction up to an </a:t>
            </a:r>
            <a:r>
              <a:rPr lang="en-US" sz="2800" i="1" dirty="0"/>
              <a:t>affine</a:t>
            </a:r>
            <a:r>
              <a:rPr lang="en-US" sz="2800" dirty="0"/>
              <a:t> ambiguity:</a:t>
            </a:r>
          </a:p>
          <a:p>
            <a:pPr>
              <a:buFont typeface="Arial"/>
              <a:buChar char="•"/>
            </a:pPr>
            <a:endParaRPr lang="en-US" dirty="0"/>
          </a:p>
        </p:txBody>
      </p:sp>
      <p:grpSp>
        <p:nvGrpSpPr>
          <p:cNvPr id="6" name="Group 5">
            <a:extLst>
              <a:ext uri="{FF2B5EF4-FFF2-40B4-BE49-F238E27FC236}">
                <a16:creationId xmlns:a16="http://schemas.microsoft.com/office/drawing/2014/main" id="{48DA722D-64E9-AE4C-84AF-743D695286C1}"/>
              </a:ext>
            </a:extLst>
          </p:cNvPr>
          <p:cNvGrpSpPr/>
          <p:nvPr/>
        </p:nvGrpSpPr>
        <p:grpSpPr>
          <a:xfrm>
            <a:off x="7065198" y="2300768"/>
            <a:ext cx="4325937" cy="3203575"/>
            <a:chOff x="3598864" y="2128839"/>
            <a:chExt cx="4325937" cy="3203575"/>
          </a:xfrm>
        </p:grpSpPr>
        <p:pic>
          <p:nvPicPr>
            <p:cNvPr id="5125" name="Picture 5" descr="fig9"/>
            <p:cNvPicPr>
              <a:picLocks noChangeAspect="1" noChangeArrowheads="1"/>
            </p:cNvPicPr>
            <p:nvPr/>
          </p:nvPicPr>
          <p:blipFill>
            <a:blip r:embed="rId3" cstate="print"/>
            <a:srcRect/>
            <a:stretch>
              <a:fillRect/>
            </a:stretch>
          </p:blipFill>
          <p:spPr bwMode="auto">
            <a:xfrm>
              <a:off x="3598864" y="2128839"/>
              <a:ext cx="4325937" cy="3203575"/>
            </a:xfrm>
            <a:prstGeom prst="rect">
              <a:avLst/>
            </a:prstGeom>
            <a:noFill/>
            <a:ln w="9525">
              <a:noFill/>
              <a:miter lim="800000"/>
              <a:headEnd/>
              <a:tailEnd/>
            </a:ln>
          </p:spPr>
        </p:pic>
        <p:sp>
          <p:nvSpPr>
            <p:cNvPr id="5126" name="Freeform 6"/>
            <p:cNvSpPr>
              <a:spLocks/>
            </p:cNvSpPr>
            <p:nvPr/>
          </p:nvSpPr>
          <p:spPr bwMode="auto">
            <a:xfrm>
              <a:off x="5608639" y="4429125"/>
              <a:ext cx="738187" cy="381000"/>
            </a:xfrm>
            <a:custGeom>
              <a:avLst/>
              <a:gdLst>
                <a:gd name="T0" fmla="*/ 2147483647 w 465"/>
                <a:gd name="T1" fmla="*/ 0 h 240"/>
                <a:gd name="T2" fmla="*/ 2147483647 w 465"/>
                <a:gd name="T3" fmla="*/ 0 h 240"/>
                <a:gd name="T4" fmla="*/ 2147483647 w 465"/>
                <a:gd name="T5" fmla="*/ 2147483647 h 240"/>
                <a:gd name="T6" fmla="*/ 0 w 465"/>
                <a:gd name="T7" fmla="*/ 2147483647 h 240"/>
                <a:gd name="T8" fmla="*/ 2147483647 w 465"/>
                <a:gd name="T9" fmla="*/ 0 h 240"/>
                <a:gd name="T10" fmla="*/ 0 60000 65536"/>
                <a:gd name="T11" fmla="*/ 0 60000 65536"/>
                <a:gd name="T12" fmla="*/ 0 60000 65536"/>
                <a:gd name="T13" fmla="*/ 0 60000 65536"/>
                <a:gd name="T14" fmla="*/ 0 60000 65536"/>
                <a:gd name="T15" fmla="*/ 0 w 465"/>
                <a:gd name="T16" fmla="*/ 0 h 240"/>
                <a:gd name="T17" fmla="*/ 465 w 465"/>
                <a:gd name="T18" fmla="*/ 240 h 240"/>
              </a:gdLst>
              <a:ahLst/>
              <a:cxnLst>
                <a:cxn ang="T10">
                  <a:pos x="T0" y="T1"/>
                </a:cxn>
                <a:cxn ang="T11">
                  <a:pos x="T2" y="T3"/>
                </a:cxn>
                <a:cxn ang="T12">
                  <a:pos x="T4" y="T5"/>
                </a:cxn>
                <a:cxn ang="T13">
                  <a:pos x="T6" y="T7"/>
                </a:cxn>
                <a:cxn ang="T14">
                  <a:pos x="T8" y="T9"/>
                </a:cxn>
              </a:cxnLst>
              <a:rect l="T15" t="T16" r="T17" b="T18"/>
              <a:pathLst>
                <a:path w="465" h="240">
                  <a:moveTo>
                    <a:pt x="78" y="0"/>
                  </a:moveTo>
                  <a:lnTo>
                    <a:pt x="465" y="0"/>
                  </a:lnTo>
                  <a:lnTo>
                    <a:pt x="396" y="240"/>
                  </a:lnTo>
                  <a:lnTo>
                    <a:pt x="0" y="240"/>
                  </a:lnTo>
                  <a:lnTo>
                    <a:pt x="78" y="0"/>
                  </a:lnTo>
                  <a:close/>
                </a:path>
              </a:pathLst>
            </a:custGeom>
            <a:solidFill>
              <a:srgbClr val="969696"/>
            </a:solidFill>
            <a:ln w="9525">
              <a:solidFill>
                <a:srgbClr val="4D4D4D"/>
              </a:solidFill>
              <a:round/>
              <a:headEnd/>
              <a:tailEnd/>
            </a:ln>
          </p:spPr>
          <p:txBody>
            <a:bodyPr/>
            <a:lstStyle/>
            <a:p>
              <a:endParaRPr lang="en-US"/>
            </a:p>
          </p:txBody>
        </p:sp>
        <p:sp>
          <p:nvSpPr>
            <p:cNvPr id="5127" name="Freeform 7"/>
            <p:cNvSpPr>
              <a:spLocks/>
            </p:cNvSpPr>
            <p:nvPr/>
          </p:nvSpPr>
          <p:spPr bwMode="auto">
            <a:xfrm>
              <a:off x="5730875" y="4162426"/>
              <a:ext cx="889000" cy="263525"/>
            </a:xfrm>
            <a:custGeom>
              <a:avLst/>
              <a:gdLst>
                <a:gd name="T0" fmla="*/ 2147483647 w 560"/>
                <a:gd name="T1" fmla="*/ 0 h 166"/>
                <a:gd name="T2" fmla="*/ 2147483647 w 560"/>
                <a:gd name="T3" fmla="*/ 0 h 166"/>
                <a:gd name="T4" fmla="*/ 2147483647 w 560"/>
                <a:gd name="T5" fmla="*/ 2147483647 h 166"/>
                <a:gd name="T6" fmla="*/ 0 w 560"/>
                <a:gd name="T7" fmla="*/ 2147483647 h 166"/>
                <a:gd name="T8" fmla="*/ 2147483647 w 560"/>
                <a:gd name="T9" fmla="*/ 0 h 166"/>
                <a:gd name="T10" fmla="*/ 0 60000 65536"/>
                <a:gd name="T11" fmla="*/ 0 60000 65536"/>
                <a:gd name="T12" fmla="*/ 0 60000 65536"/>
                <a:gd name="T13" fmla="*/ 0 60000 65536"/>
                <a:gd name="T14" fmla="*/ 0 60000 65536"/>
                <a:gd name="T15" fmla="*/ 0 w 560"/>
                <a:gd name="T16" fmla="*/ 0 h 166"/>
                <a:gd name="T17" fmla="*/ 560 w 560"/>
                <a:gd name="T18" fmla="*/ 166 h 166"/>
              </a:gdLst>
              <a:ahLst/>
              <a:cxnLst>
                <a:cxn ang="T10">
                  <a:pos x="T0" y="T1"/>
                </a:cxn>
                <a:cxn ang="T11">
                  <a:pos x="T2" y="T3"/>
                </a:cxn>
                <a:cxn ang="T12">
                  <a:pos x="T4" y="T5"/>
                </a:cxn>
                <a:cxn ang="T13">
                  <a:pos x="T6" y="T7"/>
                </a:cxn>
                <a:cxn ang="T14">
                  <a:pos x="T8" y="T9"/>
                </a:cxn>
              </a:cxnLst>
              <a:rect l="T15" t="T16" r="T17" b="T18"/>
              <a:pathLst>
                <a:path w="560" h="166">
                  <a:moveTo>
                    <a:pt x="158" y="0"/>
                  </a:moveTo>
                  <a:lnTo>
                    <a:pt x="560" y="0"/>
                  </a:lnTo>
                  <a:lnTo>
                    <a:pt x="392" y="166"/>
                  </a:lnTo>
                  <a:lnTo>
                    <a:pt x="0" y="166"/>
                  </a:lnTo>
                  <a:lnTo>
                    <a:pt x="158" y="0"/>
                  </a:lnTo>
                  <a:close/>
                </a:path>
              </a:pathLst>
            </a:custGeom>
            <a:solidFill>
              <a:schemeClr val="bg1"/>
            </a:solidFill>
            <a:ln w="9525">
              <a:solidFill>
                <a:srgbClr val="5F5F5F"/>
              </a:solidFill>
              <a:round/>
              <a:headEnd/>
              <a:tailEnd/>
            </a:ln>
          </p:spPr>
          <p:txBody>
            <a:bodyPr/>
            <a:lstStyle/>
            <a:p>
              <a:endParaRPr lang="en-US"/>
            </a:p>
          </p:txBody>
        </p:sp>
        <p:sp>
          <p:nvSpPr>
            <p:cNvPr id="5128" name="Freeform 8"/>
            <p:cNvSpPr>
              <a:spLocks/>
            </p:cNvSpPr>
            <p:nvPr/>
          </p:nvSpPr>
          <p:spPr bwMode="auto">
            <a:xfrm>
              <a:off x="6235700" y="4167189"/>
              <a:ext cx="388938" cy="649287"/>
            </a:xfrm>
            <a:custGeom>
              <a:avLst/>
              <a:gdLst>
                <a:gd name="T0" fmla="*/ 2147483647 w 245"/>
                <a:gd name="T1" fmla="*/ 2147483647 h 409"/>
                <a:gd name="T2" fmla="*/ 2147483647 w 245"/>
                <a:gd name="T3" fmla="*/ 0 h 409"/>
                <a:gd name="T4" fmla="*/ 2147483647 w 245"/>
                <a:gd name="T5" fmla="*/ 2147483647 h 409"/>
                <a:gd name="T6" fmla="*/ 0 w 245"/>
                <a:gd name="T7" fmla="*/ 2147483647 h 409"/>
                <a:gd name="T8" fmla="*/ 2147483647 w 245"/>
                <a:gd name="T9" fmla="*/ 2147483647 h 409"/>
                <a:gd name="T10" fmla="*/ 0 60000 65536"/>
                <a:gd name="T11" fmla="*/ 0 60000 65536"/>
                <a:gd name="T12" fmla="*/ 0 60000 65536"/>
                <a:gd name="T13" fmla="*/ 0 60000 65536"/>
                <a:gd name="T14" fmla="*/ 0 60000 65536"/>
                <a:gd name="T15" fmla="*/ 0 w 245"/>
                <a:gd name="T16" fmla="*/ 0 h 409"/>
                <a:gd name="T17" fmla="*/ 245 w 245"/>
                <a:gd name="T18" fmla="*/ 409 h 409"/>
              </a:gdLst>
              <a:ahLst/>
              <a:cxnLst>
                <a:cxn ang="T10">
                  <a:pos x="T0" y="T1"/>
                </a:cxn>
                <a:cxn ang="T11">
                  <a:pos x="T2" y="T3"/>
                </a:cxn>
                <a:cxn ang="T12">
                  <a:pos x="T4" y="T5"/>
                </a:cxn>
                <a:cxn ang="T13">
                  <a:pos x="T6" y="T7"/>
                </a:cxn>
                <a:cxn ang="T14">
                  <a:pos x="T8" y="T9"/>
                </a:cxn>
              </a:cxnLst>
              <a:rect l="T15" t="T16" r="T17" b="T18"/>
              <a:pathLst>
                <a:path w="245" h="409">
                  <a:moveTo>
                    <a:pt x="74" y="159"/>
                  </a:moveTo>
                  <a:lnTo>
                    <a:pt x="245" y="0"/>
                  </a:lnTo>
                  <a:lnTo>
                    <a:pt x="173" y="237"/>
                  </a:lnTo>
                  <a:lnTo>
                    <a:pt x="0" y="409"/>
                  </a:lnTo>
                  <a:lnTo>
                    <a:pt x="74" y="159"/>
                  </a:lnTo>
                  <a:close/>
                </a:path>
              </a:pathLst>
            </a:custGeom>
            <a:solidFill>
              <a:srgbClr val="4D4D4D"/>
            </a:solidFill>
            <a:ln w="9525">
              <a:solidFill>
                <a:srgbClr val="4D4D4D"/>
              </a:solidFill>
              <a:round/>
              <a:headEnd/>
              <a:tailEnd/>
            </a:ln>
          </p:spPr>
          <p:txBody>
            <a:bodyPr/>
            <a:lstStyle/>
            <a:p>
              <a:endParaRPr lang="en-US"/>
            </a:p>
          </p:txBody>
        </p:sp>
        <p:sp>
          <p:nvSpPr>
            <p:cNvPr id="5129" name="Freeform 11"/>
            <p:cNvSpPr>
              <a:spLocks/>
            </p:cNvSpPr>
            <p:nvPr/>
          </p:nvSpPr>
          <p:spPr bwMode="auto">
            <a:xfrm>
              <a:off x="5737225" y="4429126"/>
              <a:ext cx="806450" cy="111125"/>
            </a:xfrm>
            <a:custGeom>
              <a:avLst/>
              <a:gdLst>
                <a:gd name="T0" fmla="*/ 0 w 508"/>
                <a:gd name="T1" fmla="*/ 0 h 70"/>
                <a:gd name="T2" fmla="*/ 2147483647 w 508"/>
                <a:gd name="T3" fmla="*/ 2147483647 h 70"/>
                <a:gd name="T4" fmla="*/ 0 60000 65536"/>
                <a:gd name="T5" fmla="*/ 0 60000 65536"/>
                <a:gd name="T6" fmla="*/ 0 w 508"/>
                <a:gd name="T7" fmla="*/ 0 h 70"/>
                <a:gd name="T8" fmla="*/ 508 w 508"/>
                <a:gd name="T9" fmla="*/ 70 h 70"/>
              </a:gdLst>
              <a:ahLst/>
              <a:cxnLst>
                <a:cxn ang="T4">
                  <a:pos x="T0" y="T1"/>
                </a:cxn>
                <a:cxn ang="T5">
                  <a:pos x="T2" y="T3"/>
                </a:cxn>
              </a:cxnLst>
              <a:rect l="T6" t="T7" r="T8" b="T9"/>
              <a:pathLst>
                <a:path w="508" h="70">
                  <a:moveTo>
                    <a:pt x="0" y="0"/>
                  </a:moveTo>
                  <a:lnTo>
                    <a:pt x="508" y="70"/>
                  </a:lnTo>
                </a:path>
              </a:pathLst>
            </a:custGeom>
            <a:noFill/>
            <a:ln w="9525">
              <a:solidFill>
                <a:srgbClr val="5F5F5F"/>
              </a:solidFill>
              <a:round/>
              <a:headEnd/>
              <a:tailEnd/>
            </a:ln>
          </p:spPr>
          <p:txBody>
            <a:bodyPr/>
            <a:lstStyle/>
            <a:p>
              <a:endParaRPr lang="en-US"/>
            </a:p>
          </p:txBody>
        </p:sp>
        <p:sp>
          <p:nvSpPr>
            <p:cNvPr id="5130" name="Freeform 12"/>
            <p:cNvSpPr>
              <a:spLocks/>
            </p:cNvSpPr>
            <p:nvPr/>
          </p:nvSpPr>
          <p:spPr bwMode="auto">
            <a:xfrm>
              <a:off x="5607050" y="4775201"/>
              <a:ext cx="946150" cy="34925"/>
            </a:xfrm>
            <a:custGeom>
              <a:avLst/>
              <a:gdLst>
                <a:gd name="T0" fmla="*/ 0 w 596"/>
                <a:gd name="T1" fmla="*/ 2147483647 h 22"/>
                <a:gd name="T2" fmla="*/ 2147483647 w 596"/>
                <a:gd name="T3" fmla="*/ 0 h 22"/>
                <a:gd name="T4" fmla="*/ 0 60000 65536"/>
                <a:gd name="T5" fmla="*/ 0 60000 65536"/>
                <a:gd name="T6" fmla="*/ 0 w 596"/>
                <a:gd name="T7" fmla="*/ 0 h 22"/>
                <a:gd name="T8" fmla="*/ 596 w 596"/>
                <a:gd name="T9" fmla="*/ 22 h 22"/>
              </a:gdLst>
              <a:ahLst/>
              <a:cxnLst>
                <a:cxn ang="T4">
                  <a:pos x="T0" y="T1"/>
                </a:cxn>
                <a:cxn ang="T5">
                  <a:pos x="T2" y="T3"/>
                </a:cxn>
              </a:cxnLst>
              <a:rect l="T6" t="T7" r="T8" b="T9"/>
              <a:pathLst>
                <a:path w="596" h="22">
                  <a:moveTo>
                    <a:pt x="0" y="22"/>
                  </a:moveTo>
                  <a:lnTo>
                    <a:pt x="596" y="0"/>
                  </a:lnTo>
                </a:path>
              </a:pathLst>
            </a:custGeom>
            <a:noFill/>
            <a:ln w="9525">
              <a:solidFill>
                <a:srgbClr val="5F5F5F"/>
              </a:solidFill>
              <a:round/>
              <a:headEnd/>
              <a:tailEnd/>
            </a:ln>
          </p:spPr>
          <p:txBody>
            <a:bodyPr/>
            <a:lstStyle/>
            <a:p>
              <a:endParaRPr lang="en-US"/>
            </a:p>
          </p:txBody>
        </p:sp>
        <p:sp>
          <p:nvSpPr>
            <p:cNvPr id="5131" name="Oval 10"/>
            <p:cNvSpPr>
              <a:spLocks noChangeArrowheads="1"/>
            </p:cNvSpPr>
            <p:nvPr/>
          </p:nvSpPr>
          <p:spPr bwMode="auto">
            <a:xfrm>
              <a:off x="5715000" y="43957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5132" name="Oval 9"/>
            <p:cNvSpPr>
              <a:spLocks noChangeArrowheads="1"/>
            </p:cNvSpPr>
            <p:nvPr/>
          </p:nvSpPr>
          <p:spPr bwMode="auto">
            <a:xfrm>
              <a:off x="5581650" y="47894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5133" name="Rectangle 14"/>
            <p:cNvSpPr>
              <a:spLocks noChangeArrowheads="1"/>
            </p:cNvSpPr>
            <p:nvPr/>
          </p:nvSpPr>
          <p:spPr bwMode="auto">
            <a:xfrm>
              <a:off x="6172200" y="3581400"/>
              <a:ext cx="685800" cy="152400"/>
            </a:xfrm>
            <a:prstGeom prst="rect">
              <a:avLst/>
            </a:prstGeom>
            <a:solidFill>
              <a:schemeClr val="bg1"/>
            </a:solidFill>
            <a:ln w="9525">
              <a:noFill/>
              <a:miter lim="800000"/>
              <a:headEnd/>
              <a:tailEnd/>
            </a:ln>
          </p:spPr>
          <p:txBody>
            <a:bodyPr wrap="none" anchor="ctr"/>
            <a:lstStyle/>
            <a:p>
              <a:endParaRPr lang="en-US"/>
            </a:p>
          </p:txBody>
        </p:sp>
        <p:sp>
          <p:nvSpPr>
            <p:cNvPr id="5134" name="Text Box 13"/>
            <p:cNvSpPr txBox="1">
              <a:spLocks noChangeArrowheads="1"/>
            </p:cNvSpPr>
            <p:nvPr/>
          </p:nvSpPr>
          <p:spPr bwMode="auto">
            <a:xfrm>
              <a:off x="6156325" y="3505200"/>
              <a:ext cx="590550" cy="274638"/>
            </a:xfrm>
            <a:prstGeom prst="rect">
              <a:avLst/>
            </a:prstGeom>
            <a:noFill/>
            <a:ln w="9525">
              <a:noFill/>
              <a:miter lim="800000"/>
              <a:headEnd/>
              <a:tailEnd/>
            </a:ln>
          </p:spPr>
          <p:txBody>
            <a:bodyPr wrap="none">
              <a:spAutoFit/>
            </a:bodyPr>
            <a:lstStyle/>
            <a:p>
              <a:r>
                <a:rPr lang="en-US" sz="1200" b="1">
                  <a:latin typeface="Times New Roman" pitchFamily="18" charset="0"/>
                </a:rPr>
                <a:t>Affine</a:t>
              </a:r>
            </a:p>
          </p:txBody>
        </p:sp>
      </p:gr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8D4E1FD-DED4-5344-AA1F-8A4BEC67CF0B}"/>
                  </a:ext>
                </a:extLst>
              </p:cNvPr>
              <p:cNvSpPr/>
              <p:nvPr/>
            </p:nvSpPr>
            <p:spPr>
              <a:xfrm>
                <a:off x="2018999" y="2186920"/>
                <a:ext cx="4675061" cy="648832"/>
              </a:xfrm>
              <a:prstGeom prst="rect">
                <a:avLst/>
              </a:prstGeom>
            </p:spPr>
            <p:txBody>
              <a:bodyPr wrap="none">
                <a:spAutoFit/>
              </a:bodyPr>
              <a:lstStyle/>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𝒙</m:t>
                      </m:r>
                      <m:r>
                        <a:rPr lang="en-US" sz="3200" i="1" smtClean="0">
                          <a:solidFill>
                            <a:srgbClr val="7030A0"/>
                          </a:solidFill>
                          <a:latin typeface="Cambria Math" panose="02040503050406030204" pitchFamily="18" charset="0"/>
                          <a:ea typeface="Cambria Math" panose="02040503050406030204" pitchFamily="18" charset="0"/>
                        </a:rPr>
                        <m:t>≅</m:t>
                      </m:r>
                      <m:r>
                        <a:rPr lang="en-US" sz="3200" b="1" i="1" smtClean="0">
                          <a:solidFill>
                            <a:srgbClr val="7030A0"/>
                          </a:solidFill>
                          <a:latin typeface="Cambria Math" panose="02040503050406030204" pitchFamily="18" charset="0"/>
                          <a:ea typeface="Cambria Math" panose="02040503050406030204" pitchFamily="18" charset="0"/>
                        </a:rPr>
                        <m:t>𝑷𝑿</m:t>
                      </m:r>
                      <m:r>
                        <a:rPr lang="en-US" sz="3200" i="1">
                          <a:solidFill>
                            <a:srgbClr val="7030A0"/>
                          </a:solidFill>
                          <a:latin typeface="Cambria Math" panose="02040503050406030204" pitchFamily="18" charset="0"/>
                          <a:ea typeface="Cambria Math" panose="02040503050406030204" pitchFamily="18" charset="0"/>
                        </a:rPr>
                        <m:t>=</m:t>
                      </m:r>
                      <m:d>
                        <m:dPr>
                          <m:ctrlPr>
                            <a:rPr lang="en-US" sz="3200" i="1" smtClean="0">
                              <a:solidFill>
                                <a:srgbClr val="7030A0"/>
                              </a:solidFill>
                              <a:latin typeface="Cambria Math" panose="02040503050406030204" pitchFamily="18" charset="0"/>
                              <a:ea typeface="Cambria Math" panose="02040503050406030204" pitchFamily="18" charset="0"/>
                            </a:rPr>
                          </m:ctrlPr>
                        </m:dPr>
                        <m:e>
                          <m:r>
                            <a:rPr lang="en-US" sz="3200" b="1" i="1">
                              <a:solidFill>
                                <a:srgbClr val="7030A0"/>
                              </a:solidFill>
                              <a:latin typeface="Cambria Math" panose="02040503050406030204" pitchFamily="18" charset="0"/>
                              <a:ea typeface="Cambria Math" panose="02040503050406030204" pitchFamily="18" charset="0"/>
                            </a:rPr>
                            <m:t>𝑷</m:t>
                          </m:r>
                          <m:sSubSup>
                            <m:sSubSupPr>
                              <m:ctrlPr>
                                <a:rPr lang="en-US" sz="3200" b="1" i="1" smtClean="0">
                                  <a:solidFill>
                                    <a:srgbClr val="C00000"/>
                                  </a:solidFill>
                                  <a:latin typeface="Cambria Math" panose="02040503050406030204" pitchFamily="18" charset="0"/>
                                  <a:ea typeface="Cambria Math" panose="02040503050406030204" pitchFamily="18" charset="0"/>
                                </a:rPr>
                              </m:ctrlPr>
                            </m:sSubSupPr>
                            <m:e>
                              <m:r>
                                <a:rPr lang="en-US" sz="3200" b="1" i="1" smtClean="0">
                                  <a:solidFill>
                                    <a:srgbClr val="C00000"/>
                                  </a:solidFill>
                                  <a:latin typeface="Cambria Math" panose="02040503050406030204" pitchFamily="18" charset="0"/>
                                  <a:ea typeface="Cambria Math" panose="02040503050406030204" pitchFamily="18" charset="0"/>
                                </a:rPr>
                                <m:t>𝑸</m:t>
                              </m:r>
                            </m:e>
                            <m:sub>
                              <m:r>
                                <a:rPr lang="en-US" sz="3200" b="0" i="1" smtClean="0">
                                  <a:solidFill>
                                    <a:srgbClr val="C00000"/>
                                  </a:solidFill>
                                  <a:latin typeface="Cambria Math" panose="02040503050406030204" pitchFamily="18" charset="0"/>
                                  <a:ea typeface="Cambria Math" panose="02040503050406030204" pitchFamily="18" charset="0"/>
                                </a:rPr>
                                <m:t>𝐴</m:t>
                              </m:r>
                            </m:sub>
                            <m:sup>
                              <m:r>
                                <a:rPr lang="en-US" sz="3200" b="1" i="1" smtClean="0">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ea typeface="Cambria Math" panose="02040503050406030204" pitchFamily="18" charset="0"/>
                                </a:rPr>
                                <m:t>𝟏</m:t>
                              </m:r>
                            </m:sup>
                          </m:sSubSup>
                        </m:e>
                      </m:d>
                      <m:d>
                        <m:dPr>
                          <m:ctrlPr>
                            <a:rPr lang="en-US" sz="3200" b="1" i="1">
                              <a:solidFill>
                                <a:srgbClr val="7030A0"/>
                              </a:solidFill>
                              <a:latin typeface="Cambria Math" panose="02040503050406030204" pitchFamily="18" charset="0"/>
                              <a:ea typeface="Cambria Math" panose="02040503050406030204" pitchFamily="18" charset="0"/>
                            </a:rPr>
                          </m:ctrlPr>
                        </m:dPr>
                        <m:e>
                          <m:sSub>
                            <m:sSubPr>
                              <m:ctrlPr>
                                <a:rPr lang="en-US" sz="3200" b="1" i="1" smtClean="0">
                                  <a:solidFill>
                                    <a:srgbClr val="C00000"/>
                                  </a:solidFill>
                                  <a:latin typeface="Cambria Math" panose="02040503050406030204" pitchFamily="18" charset="0"/>
                                  <a:ea typeface="Cambria Math" panose="02040503050406030204" pitchFamily="18" charset="0"/>
                                </a:rPr>
                              </m:ctrlPr>
                            </m:sSubPr>
                            <m:e>
                              <m:r>
                                <a:rPr lang="en-US" sz="3200" b="1" i="1" smtClean="0">
                                  <a:solidFill>
                                    <a:srgbClr val="C00000"/>
                                  </a:solidFill>
                                  <a:latin typeface="Cambria Math" panose="02040503050406030204" pitchFamily="18" charset="0"/>
                                  <a:ea typeface="Cambria Math" panose="02040503050406030204" pitchFamily="18" charset="0"/>
                                </a:rPr>
                                <m:t>𝑸</m:t>
                              </m:r>
                            </m:e>
                            <m:sub>
                              <m:r>
                                <a:rPr lang="en-US" sz="3200" b="0" i="1" smtClean="0">
                                  <a:solidFill>
                                    <a:srgbClr val="C00000"/>
                                  </a:solidFill>
                                  <a:latin typeface="Cambria Math" panose="02040503050406030204" pitchFamily="18" charset="0"/>
                                  <a:ea typeface="Cambria Math" panose="02040503050406030204" pitchFamily="18" charset="0"/>
                                </a:rPr>
                                <m:t>𝐴</m:t>
                              </m:r>
                            </m:sub>
                          </m:sSub>
                          <m:r>
                            <a:rPr lang="en-US" sz="3200" b="1" i="1">
                              <a:solidFill>
                                <a:srgbClr val="7030A0"/>
                              </a:solidFill>
                              <a:latin typeface="Cambria Math" panose="02040503050406030204" pitchFamily="18" charset="0"/>
                              <a:ea typeface="Cambria Math" panose="02040503050406030204" pitchFamily="18" charset="0"/>
                            </a:rPr>
                            <m:t>𝑿</m:t>
                          </m:r>
                        </m:e>
                      </m:d>
                    </m:oMath>
                  </m:oMathPara>
                </a14:m>
                <a:endParaRPr lang="en-US" sz="3200" dirty="0">
                  <a:solidFill>
                    <a:srgbClr val="C00000"/>
                  </a:solidFill>
                  <a:ea typeface="Cambria Math" panose="02040503050406030204" pitchFamily="18" charset="0"/>
                </a:endParaRPr>
              </a:p>
            </p:txBody>
          </p:sp>
        </mc:Choice>
        <mc:Fallback xmlns="">
          <p:sp>
            <p:nvSpPr>
              <p:cNvPr id="16" name="Rectangle 15">
                <a:extLst>
                  <a:ext uri="{FF2B5EF4-FFF2-40B4-BE49-F238E27FC236}">
                    <a16:creationId xmlns:a16="http://schemas.microsoft.com/office/drawing/2014/main" id="{98D4E1FD-DED4-5344-AA1F-8A4BEC67CF0B}"/>
                  </a:ext>
                </a:extLst>
              </p:cNvPr>
              <p:cNvSpPr>
                <a:spLocks noRot="1" noChangeAspect="1" noMove="1" noResize="1" noEditPoints="1" noAdjustHandles="1" noChangeArrowheads="1" noChangeShapeType="1" noTextEdit="1"/>
              </p:cNvSpPr>
              <p:nvPr/>
            </p:nvSpPr>
            <p:spPr>
              <a:xfrm>
                <a:off x="2018999" y="2186920"/>
                <a:ext cx="4675061" cy="648832"/>
              </a:xfrm>
              <a:prstGeom prst="rect">
                <a:avLst/>
              </a:prstGeom>
              <a:blipFill>
                <a:blip r:embed="rId4"/>
                <a:stretch>
                  <a:fillRect b="-9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A1EAE0A-5734-A443-9041-6B197445CC5B}"/>
                  </a:ext>
                </a:extLst>
              </p:cNvPr>
              <p:cNvSpPr txBox="1"/>
              <p:nvPr/>
            </p:nvSpPr>
            <p:spPr>
              <a:xfrm>
                <a:off x="2488303" y="4512813"/>
                <a:ext cx="2542427" cy="8211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𝑸</m:t>
                          </m:r>
                        </m:e>
                        <m:sub>
                          <m:r>
                            <a:rPr lang="en-US" sz="3200" b="0" i="1" smtClean="0">
                              <a:solidFill>
                                <a:srgbClr val="C00000"/>
                              </a:solidFill>
                              <a:latin typeface="Cambria Math" panose="02040503050406030204" pitchFamily="18" charset="0"/>
                            </a:rPr>
                            <m:t>𝐴</m:t>
                          </m:r>
                        </m:sub>
                      </m:sSub>
                      <m:r>
                        <a:rPr lang="en-US" sz="3200" b="0" i="1" smtClean="0">
                          <a:solidFill>
                            <a:srgbClr val="C00000"/>
                          </a:solidFill>
                          <a:latin typeface="Cambria Math" panose="02040503050406030204" pitchFamily="18" charset="0"/>
                        </a:rPr>
                        <m:t>=</m:t>
                      </m:r>
                      <m:d>
                        <m:dPr>
                          <m:begChr m:val="["/>
                          <m:endChr m:val="]"/>
                          <m:ctrlPr>
                            <a:rPr lang="en-US" sz="3200" b="0" i="1" smtClean="0">
                              <a:solidFill>
                                <a:srgbClr val="C00000"/>
                              </a:solidFill>
                              <a:latin typeface="Cambria Math" panose="02040503050406030204" pitchFamily="18" charset="0"/>
                            </a:rPr>
                          </m:ctrlPr>
                        </m:dPr>
                        <m:e>
                          <m:m>
                            <m:mPr>
                              <m:mcs>
                                <m:mc>
                                  <m:mcPr>
                                    <m:count m:val="2"/>
                                    <m:mcJc m:val="center"/>
                                  </m:mcPr>
                                </m:mc>
                              </m:mcs>
                              <m:ctrlPr>
                                <a:rPr lang="en-US" sz="3200" b="0" i="1" smtClean="0">
                                  <a:solidFill>
                                    <a:srgbClr val="C00000"/>
                                  </a:solidFill>
                                  <a:latin typeface="Cambria Math" panose="02040503050406030204" pitchFamily="18" charset="0"/>
                                </a:rPr>
                              </m:ctrlPr>
                            </m:mPr>
                            <m:mr>
                              <m:e>
                                <m:r>
                                  <m:rPr>
                                    <m:brk m:alnAt="7"/>
                                  </m:rPr>
                                  <a:rPr lang="en-US" sz="3200" b="1" i="1" smtClean="0">
                                    <a:solidFill>
                                      <a:srgbClr val="C00000"/>
                                    </a:solidFill>
                                    <a:latin typeface="Cambria Math" panose="02040503050406030204" pitchFamily="18" charset="0"/>
                                  </a:rPr>
                                  <m:t>𝑨</m:t>
                                </m:r>
                              </m:e>
                              <m:e>
                                <m:r>
                                  <a:rPr lang="en-US" sz="3200" b="1" i="1" smtClean="0">
                                    <a:solidFill>
                                      <a:srgbClr val="C00000"/>
                                    </a:solidFill>
                                    <a:latin typeface="Cambria Math" panose="02040503050406030204" pitchFamily="18" charset="0"/>
                                  </a:rPr>
                                  <m:t>𝒕</m:t>
                                </m:r>
                              </m:e>
                            </m:mr>
                            <m:mr>
                              <m:e>
                                <m:sSup>
                                  <m:sSupPr>
                                    <m:ctrlPr>
                                      <a:rPr lang="en-US" sz="3200" b="0" i="1" smtClean="0">
                                        <a:solidFill>
                                          <a:srgbClr val="C00000"/>
                                        </a:solidFill>
                                        <a:latin typeface="Cambria Math" panose="02040503050406030204" pitchFamily="18" charset="0"/>
                                      </a:rPr>
                                    </m:ctrlPr>
                                  </m:sSupPr>
                                  <m:e>
                                    <m:r>
                                      <a:rPr lang="en-US" sz="3200" b="1" i="1" smtClean="0">
                                        <a:solidFill>
                                          <a:srgbClr val="C00000"/>
                                        </a:solidFill>
                                        <a:latin typeface="Cambria Math" panose="02040503050406030204" pitchFamily="18" charset="0"/>
                                      </a:rPr>
                                      <m:t>𝟎</m:t>
                                    </m:r>
                                  </m:e>
                                  <m:sup>
                                    <m:r>
                                      <a:rPr lang="en-US" sz="3200" b="0" i="1" smtClean="0">
                                        <a:solidFill>
                                          <a:srgbClr val="C00000"/>
                                        </a:solidFill>
                                        <a:latin typeface="Cambria Math" panose="02040503050406030204" pitchFamily="18" charset="0"/>
                                      </a:rPr>
                                      <m:t>𝑇</m:t>
                                    </m:r>
                                  </m:sup>
                                </m:sSup>
                              </m:e>
                              <m:e>
                                <m:r>
                                  <a:rPr lang="en-US" sz="3200" b="0" i="1" smtClean="0">
                                    <a:solidFill>
                                      <a:srgbClr val="C00000"/>
                                    </a:solidFill>
                                    <a:latin typeface="Cambria Math" panose="02040503050406030204" pitchFamily="18" charset="0"/>
                                  </a:rPr>
                                  <m:t>1</m:t>
                                </m:r>
                              </m:e>
                            </m:mr>
                          </m:m>
                        </m:e>
                      </m:d>
                    </m:oMath>
                  </m:oMathPara>
                </a14:m>
                <a:endParaRPr lang="en-US" sz="3200" dirty="0">
                  <a:solidFill>
                    <a:srgbClr val="C00000"/>
                  </a:solidFill>
                </a:endParaRPr>
              </a:p>
            </p:txBody>
          </p:sp>
        </mc:Choice>
        <mc:Fallback xmlns="">
          <p:sp>
            <p:nvSpPr>
              <p:cNvPr id="2" name="TextBox 1">
                <a:extLst>
                  <a:ext uri="{FF2B5EF4-FFF2-40B4-BE49-F238E27FC236}">
                    <a16:creationId xmlns:a16="http://schemas.microsoft.com/office/drawing/2014/main" id="{EA1EAE0A-5734-A443-9041-6B197445CC5B}"/>
                  </a:ext>
                </a:extLst>
              </p:cNvPr>
              <p:cNvSpPr txBox="1">
                <a:spLocks noRot="1" noChangeAspect="1" noMove="1" noResize="1" noEditPoints="1" noAdjustHandles="1" noChangeArrowheads="1" noChangeShapeType="1" noTextEdit="1"/>
              </p:cNvSpPr>
              <p:nvPr/>
            </p:nvSpPr>
            <p:spPr>
              <a:xfrm>
                <a:off x="2488303" y="4512813"/>
                <a:ext cx="2542427" cy="821187"/>
              </a:xfrm>
              <a:prstGeom prst="rect">
                <a:avLst/>
              </a:prstGeom>
              <a:blipFill>
                <a:blip r:embed="rId5"/>
                <a:stretch>
                  <a:fillRect l="-4478"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A3E144E-B865-5A43-9DFD-0A52377CC182}"/>
                  </a:ext>
                </a:extLst>
              </p:cNvPr>
              <p:cNvSpPr txBox="1"/>
              <p:nvPr/>
            </p:nvSpPr>
            <p:spPr>
              <a:xfrm>
                <a:off x="3102530" y="3302535"/>
                <a:ext cx="1219200" cy="923330"/>
              </a:xfrm>
              <a:prstGeom prst="rect">
                <a:avLst/>
              </a:prstGeom>
              <a:noFill/>
            </p:spPr>
            <p:txBody>
              <a:bodyPr wrap="square" rtlCol="0">
                <a:spAutoFit/>
              </a:bodyPr>
              <a:lstStyle/>
              <a:p>
                <a:pPr algn="ctr"/>
                <a14:m>
                  <m:oMath xmlns:m="http://schemas.openxmlformats.org/officeDocument/2006/math">
                    <m:r>
                      <a:rPr lang="en-US" sz="1800" i="1" dirty="0" smtClean="0">
                        <a:latin typeface="Cambria Math" panose="02040503050406030204" pitchFamily="18" charset="0"/>
                      </a:rPr>
                      <m:t>3</m:t>
                    </m:r>
                    <m:r>
                      <a:rPr lang="en-US" sz="180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rPr>
                      <m:t>3</m:t>
                    </m:r>
                  </m:oMath>
                </a14:m>
                <a:r>
                  <a:rPr lang="en-US" sz="1800" dirty="0"/>
                  <a:t> </a:t>
                </a:r>
                <a:br>
                  <a:rPr lang="en-US" sz="1800" dirty="0"/>
                </a:br>
                <a:r>
                  <a:rPr lang="en-US" sz="1800" dirty="0"/>
                  <a:t>full-rank matrix</a:t>
                </a:r>
              </a:p>
            </p:txBody>
          </p:sp>
        </mc:Choice>
        <mc:Fallback xmlns="">
          <p:sp>
            <p:nvSpPr>
              <p:cNvPr id="3" name="TextBox 2">
                <a:extLst>
                  <a:ext uri="{FF2B5EF4-FFF2-40B4-BE49-F238E27FC236}">
                    <a16:creationId xmlns:a16="http://schemas.microsoft.com/office/drawing/2014/main" id="{8A3E144E-B865-5A43-9DFD-0A52377CC182}"/>
                  </a:ext>
                </a:extLst>
              </p:cNvPr>
              <p:cNvSpPr txBox="1">
                <a:spLocks noRot="1" noChangeAspect="1" noMove="1" noResize="1" noEditPoints="1" noAdjustHandles="1" noChangeArrowheads="1" noChangeShapeType="1" noTextEdit="1"/>
              </p:cNvSpPr>
              <p:nvPr/>
            </p:nvSpPr>
            <p:spPr>
              <a:xfrm>
                <a:off x="3102530" y="3302535"/>
                <a:ext cx="1219200" cy="923330"/>
              </a:xfrm>
              <a:prstGeom prst="rect">
                <a:avLst/>
              </a:prstGeom>
              <a:blipFill>
                <a:blip r:embed="rId6"/>
                <a:stretch>
                  <a:fillRect b="-8108"/>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5B451E0F-7B4D-874F-8890-96747731F24E}"/>
              </a:ext>
            </a:extLst>
          </p:cNvPr>
          <p:cNvCxnSpPr>
            <a:cxnSpLocks/>
            <a:stCxn id="3" idx="2"/>
          </p:cNvCxnSpPr>
          <p:nvPr/>
        </p:nvCxnSpPr>
        <p:spPr bwMode="auto">
          <a:xfrm>
            <a:off x="3712130" y="4225865"/>
            <a:ext cx="241730" cy="2869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7992897-E70E-9041-825B-DCDD2EE82D2F}"/>
                  </a:ext>
                </a:extLst>
              </p:cNvPr>
              <p:cNvSpPr txBox="1"/>
              <p:nvPr/>
            </p:nvSpPr>
            <p:spPr>
              <a:xfrm>
                <a:off x="4419600" y="3302535"/>
                <a:ext cx="1676400" cy="923330"/>
              </a:xfrm>
              <a:prstGeom prst="rect">
                <a:avLst/>
              </a:prstGeom>
              <a:noFill/>
            </p:spPr>
            <p:txBody>
              <a:bodyPr wrap="square" rtlCol="0">
                <a:spAutoFit/>
              </a:bodyPr>
              <a:lstStyle/>
              <a:p>
                <a:pPr algn="ctr"/>
                <a14:m>
                  <m:oMath xmlns:m="http://schemas.openxmlformats.org/officeDocument/2006/math">
                    <m:r>
                      <a:rPr lang="en-US" sz="1800" b="0" i="1" dirty="0" smtClean="0">
                        <a:latin typeface="Cambria Math" panose="02040503050406030204" pitchFamily="18" charset="0"/>
                      </a:rPr>
                      <m:t>3</m:t>
                    </m:r>
                    <m:r>
                      <a:rPr lang="en-US" sz="180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1</m:t>
                    </m:r>
                  </m:oMath>
                </a14:m>
                <a:r>
                  <a:rPr lang="en-US" sz="1800" dirty="0"/>
                  <a:t> translation vector</a:t>
                </a:r>
              </a:p>
            </p:txBody>
          </p:sp>
        </mc:Choice>
        <mc:Fallback xmlns="">
          <p:sp>
            <p:nvSpPr>
              <p:cNvPr id="21" name="TextBox 20">
                <a:extLst>
                  <a:ext uri="{FF2B5EF4-FFF2-40B4-BE49-F238E27FC236}">
                    <a16:creationId xmlns:a16="http://schemas.microsoft.com/office/drawing/2014/main" id="{77992897-E70E-9041-825B-DCDD2EE82D2F}"/>
                  </a:ext>
                </a:extLst>
              </p:cNvPr>
              <p:cNvSpPr txBox="1">
                <a:spLocks noRot="1" noChangeAspect="1" noMove="1" noResize="1" noEditPoints="1" noAdjustHandles="1" noChangeArrowheads="1" noChangeShapeType="1" noTextEdit="1"/>
              </p:cNvSpPr>
              <p:nvPr/>
            </p:nvSpPr>
            <p:spPr>
              <a:xfrm>
                <a:off x="4419600" y="3302535"/>
                <a:ext cx="1676400" cy="923330"/>
              </a:xfrm>
              <a:prstGeom prst="rect">
                <a:avLst/>
              </a:prstGeom>
              <a:blipFill>
                <a:blip r:embed="rId7"/>
                <a:stretch>
                  <a:fillRect b="-8108"/>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146166AD-AFA8-2644-A6B1-509A4C8A85CB}"/>
              </a:ext>
            </a:extLst>
          </p:cNvPr>
          <p:cNvCxnSpPr>
            <a:cxnSpLocks/>
            <a:stCxn id="21" idx="2"/>
          </p:cNvCxnSpPr>
          <p:nvPr/>
        </p:nvCxnSpPr>
        <p:spPr bwMode="auto">
          <a:xfrm flipH="1">
            <a:off x="4737530" y="4225865"/>
            <a:ext cx="520270" cy="2869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ig9"/>
          <p:cNvPicPr>
            <a:picLocks noChangeAspect="1" noChangeArrowheads="1"/>
          </p:cNvPicPr>
          <p:nvPr/>
        </p:nvPicPr>
        <p:blipFill>
          <a:blip r:embed="rId3" cstate="print"/>
          <a:srcRect/>
          <a:stretch>
            <a:fillRect/>
          </a:stretch>
        </p:blipFill>
        <p:spPr bwMode="auto">
          <a:xfrm>
            <a:off x="2722563" y="3492500"/>
            <a:ext cx="3903662" cy="1150938"/>
          </a:xfrm>
          <a:prstGeom prst="rect">
            <a:avLst/>
          </a:prstGeom>
          <a:noFill/>
          <a:ln w="9525">
            <a:noFill/>
            <a:miter lim="800000"/>
            <a:headEnd/>
            <a:tailEnd/>
          </a:ln>
        </p:spPr>
      </p:pic>
      <p:pic>
        <p:nvPicPr>
          <p:cNvPr id="30723" name="Picture 4" descr="fig9"/>
          <p:cNvPicPr>
            <a:picLocks noChangeAspect="1" noChangeArrowheads="1"/>
          </p:cNvPicPr>
          <p:nvPr/>
        </p:nvPicPr>
        <p:blipFill>
          <a:blip r:embed="rId4" cstate="print"/>
          <a:srcRect/>
          <a:stretch>
            <a:fillRect/>
          </a:stretch>
        </p:blipFill>
        <p:spPr bwMode="auto">
          <a:xfrm>
            <a:off x="5080000" y="1276350"/>
            <a:ext cx="2192338" cy="1644650"/>
          </a:xfrm>
          <a:prstGeom prst="rect">
            <a:avLst/>
          </a:prstGeom>
          <a:noFill/>
          <a:ln w="9525">
            <a:noFill/>
            <a:miter lim="800000"/>
            <a:headEnd/>
            <a:tailEnd/>
          </a:ln>
        </p:spPr>
      </p:pic>
      <p:pic>
        <p:nvPicPr>
          <p:cNvPr id="30724" name="Picture 5" descr="fig9"/>
          <p:cNvPicPr>
            <a:picLocks noChangeAspect="1" noChangeArrowheads="1"/>
          </p:cNvPicPr>
          <p:nvPr/>
        </p:nvPicPr>
        <p:blipFill>
          <a:blip r:embed="rId5" cstate="print"/>
          <a:srcRect/>
          <a:stretch>
            <a:fillRect/>
          </a:stretch>
        </p:blipFill>
        <p:spPr bwMode="auto">
          <a:xfrm>
            <a:off x="2667000" y="1263650"/>
            <a:ext cx="2211388" cy="1658938"/>
          </a:xfrm>
          <a:prstGeom prst="rect">
            <a:avLst/>
          </a:prstGeom>
          <a:noFill/>
          <a:ln w="9525">
            <a:noFill/>
            <a:miter lim="800000"/>
            <a:headEnd/>
            <a:tailEnd/>
          </a:ln>
        </p:spPr>
      </p:pic>
      <p:pic>
        <p:nvPicPr>
          <p:cNvPr id="30725" name="Picture 6" descr="fig9"/>
          <p:cNvPicPr>
            <a:picLocks noChangeAspect="1" noChangeArrowheads="1"/>
          </p:cNvPicPr>
          <p:nvPr/>
        </p:nvPicPr>
        <p:blipFill>
          <a:blip r:embed="rId6" cstate="print"/>
          <a:srcRect/>
          <a:stretch>
            <a:fillRect/>
          </a:stretch>
        </p:blipFill>
        <p:spPr bwMode="auto">
          <a:xfrm>
            <a:off x="7407276" y="1276350"/>
            <a:ext cx="2182813" cy="1638300"/>
          </a:xfrm>
          <a:prstGeom prst="rect">
            <a:avLst/>
          </a:prstGeom>
          <a:noFill/>
          <a:ln w="9525">
            <a:noFill/>
            <a:miter lim="800000"/>
            <a:headEnd/>
            <a:tailEnd/>
          </a:ln>
        </p:spPr>
      </p:pic>
      <p:pic>
        <p:nvPicPr>
          <p:cNvPr id="30726" name="Picture 7" descr="fig9"/>
          <p:cNvPicPr>
            <a:picLocks noChangeAspect="1" noChangeArrowheads="1"/>
          </p:cNvPicPr>
          <p:nvPr/>
        </p:nvPicPr>
        <p:blipFill>
          <a:blip r:embed="rId7" cstate="print"/>
          <a:srcRect/>
          <a:stretch>
            <a:fillRect/>
          </a:stretch>
        </p:blipFill>
        <p:spPr bwMode="auto">
          <a:xfrm>
            <a:off x="5808663" y="4640263"/>
            <a:ext cx="3497262" cy="1103312"/>
          </a:xfrm>
          <a:prstGeom prst="rect">
            <a:avLst/>
          </a:prstGeom>
          <a:noFill/>
          <a:ln w="9525">
            <a:noFill/>
            <a:miter lim="800000"/>
            <a:headEnd/>
            <a:tailEnd/>
          </a:ln>
        </p:spPr>
      </p:pic>
      <p:sp>
        <p:nvSpPr>
          <p:cNvPr id="30727" name="Rectangle 8"/>
          <p:cNvSpPr>
            <a:spLocks noGrp="1" noChangeArrowheads="1"/>
          </p:cNvSpPr>
          <p:nvPr>
            <p:ph type="title"/>
          </p:nvPr>
        </p:nvSpPr>
        <p:spPr/>
        <p:txBody>
          <a:bodyPr/>
          <a:lstStyle/>
          <a:p>
            <a:r>
              <a:rPr lang="en-US"/>
              <a:t>Affine ambiguity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t>Similarity ambiguity</a:t>
            </a:r>
          </a:p>
        </p:txBody>
      </p:sp>
      <p:sp>
        <p:nvSpPr>
          <p:cNvPr id="6148" name="Rectangle 3"/>
          <p:cNvSpPr>
            <a:spLocks noGrp="1" noChangeArrowheads="1"/>
          </p:cNvSpPr>
          <p:nvPr>
            <p:ph type="body" idx="1"/>
          </p:nvPr>
        </p:nvSpPr>
        <p:spPr/>
        <p:txBody>
          <a:bodyPr/>
          <a:lstStyle/>
          <a:p>
            <a:pPr>
              <a:buFont typeface="Arial"/>
              <a:buChar char="•"/>
            </a:pPr>
            <a:r>
              <a:rPr lang="en-US" sz="2800" dirty="0"/>
              <a:t>A reconstruction that obeys </a:t>
            </a:r>
            <a:r>
              <a:rPr lang="en-US" sz="2800" dirty="0" err="1"/>
              <a:t>orthogonality</a:t>
            </a:r>
            <a:r>
              <a:rPr lang="en-US" sz="2800" dirty="0"/>
              <a:t> constraints on camera parameters and/or scene</a:t>
            </a:r>
          </a:p>
        </p:txBody>
      </p:sp>
      <p:pic>
        <p:nvPicPr>
          <p:cNvPr id="6149" name="Picture 4" descr="fig9"/>
          <p:cNvPicPr>
            <a:picLocks noChangeAspect="1" noChangeArrowheads="1"/>
          </p:cNvPicPr>
          <p:nvPr/>
        </p:nvPicPr>
        <p:blipFill>
          <a:blip r:embed="rId3" cstate="print"/>
          <a:srcRect/>
          <a:stretch>
            <a:fillRect/>
          </a:stretch>
        </p:blipFill>
        <p:spPr bwMode="auto">
          <a:xfrm>
            <a:off x="6818314" y="2209799"/>
            <a:ext cx="4306886" cy="3668687"/>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540AF17-60AE-364A-B205-8BDD951FFA6C}"/>
                  </a:ext>
                </a:extLst>
              </p:cNvPr>
              <p:cNvSpPr/>
              <p:nvPr/>
            </p:nvSpPr>
            <p:spPr>
              <a:xfrm>
                <a:off x="1188289" y="2435570"/>
                <a:ext cx="4791825" cy="648191"/>
              </a:xfrm>
              <a:prstGeom prst="rect">
                <a:avLst/>
              </a:prstGeom>
            </p:spPr>
            <p:txBody>
              <a:bodyPr wrap="none">
                <a:spAutoFit/>
              </a:bodyPr>
              <a:lstStyle/>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𝒙</m:t>
                      </m:r>
                      <m:r>
                        <a:rPr lang="en-US" sz="3200" i="1" smtClean="0">
                          <a:solidFill>
                            <a:srgbClr val="7030A0"/>
                          </a:solidFill>
                          <a:latin typeface="Cambria Math" panose="02040503050406030204" pitchFamily="18" charset="0"/>
                          <a:ea typeface="Cambria Math" panose="02040503050406030204" pitchFamily="18" charset="0"/>
                        </a:rPr>
                        <m:t>≅</m:t>
                      </m:r>
                      <m:r>
                        <a:rPr lang="en-US" sz="3200" b="1" i="1" smtClean="0">
                          <a:solidFill>
                            <a:srgbClr val="7030A0"/>
                          </a:solidFill>
                          <a:latin typeface="Cambria Math" panose="02040503050406030204" pitchFamily="18" charset="0"/>
                          <a:ea typeface="Cambria Math" panose="02040503050406030204" pitchFamily="18" charset="0"/>
                        </a:rPr>
                        <m:t>𝑷𝑿</m:t>
                      </m:r>
                      <m:r>
                        <a:rPr lang="en-US" sz="3200" i="1">
                          <a:solidFill>
                            <a:srgbClr val="7030A0"/>
                          </a:solidFill>
                          <a:latin typeface="Cambria Math" panose="02040503050406030204" pitchFamily="18" charset="0"/>
                          <a:ea typeface="Cambria Math" panose="02040503050406030204" pitchFamily="18" charset="0"/>
                        </a:rPr>
                        <m:t>=</m:t>
                      </m:r>
                      <m:d>
                        <m:dPr>
                          <m:ctrlPr>
                            <a:rPr lang="en-US" sz="3200" i="1" smtClean="0">
                              <a:solidFill>
                                <a:srgbClr val="7030A0"/>
                              </a:solidFill>
                              <a:latin typeface="Cambria Math" panose="02040503050406030204" pitchFamily="18" charset="0"/>
                              <a:ea typeface="Cambria Math" panose="02040503050406030204" pitchFamily="18" charset="0"/>
                            </a:rPr>
                          </m:ctrlPr>
                        </m:dPr>
                        <m:e>
                          <m:r>
                            <a:rPr lang="en-US" sz="3200" b="1" i="1">
                              <a:solidFill>
                                <a:srgbClr val="7030A0"/>
                              </a:solidFill>
                              <a:latin typeface="Cambria Math" panose="02040503050406030204" pitchFamily="18" charset="0"/>
                              <a:ea typeface="Cambria Math" panose="02040503050406030204" pitchFamily="18" charset="0"/>
                            </a:rPr>
                            <m:t>𝑷</m:t>
                          </m:r>
                          <m:sSubSup>
                            <m:sSubSupPr>
                              <m:ctrlPr>
                                <a:rPr lang="en-US" sz="3200" b="1" i="1" smtClean="0">
                                  <a:solidFill>
                                    <a:srgbClr val="C00000"/>
                                  </a:solidFill>
                                  <a:latin typeface="Cambria Math" panose="02040503050406030204" pitchFamily="18" charset="0"/>
                                  <a:ea typeface="Cambria Math" panose="02040503050406030204" pitchFamily="18" charset="0"/>
                                </a:rPr>
                              </m:ctrlPr>
                            </m:sSubSupPr>
                            <m:e>
                              <m:r>
                                <a:rPr lang="en-US" sz="3200" b="1" i="1" smtClean="0">
                                  <a:solidFill>
                                    <a:srgbClr val="C00000"/>
                                  </a:solidFill>
                                  <a:latin typeface="Cambria Math" panose="02040503050406030204" pitchFamily="18" charset="0"/>
                                  <a:ea typeface="Cambria Math" panose="02040503050406030204" pitchFamily="18" charset="0"/>
                                </a:rPr>
                                <m:t>𝑸</m:t>
                              </m:r>
                            </m:e>
                            <m:sub>
                              <m:r>
                                <a:rPr lang="en-US" sz="3200" b="0" i="1" smtClean="0">
                                  <a:solidFill>
                                    <a:srgbClr val="C00000"/>
                                  </a:solidFill>
                                  <a:latin typeface="Cambria Math" panose="02040503050406030204" pitchFamily="18" charset="0"/>
                                  <a:ea typeface="Cambria Math" panose="02040503050406030204" pitchFamily="18" charset="0"/>
                                </a:rPr>
                                <m:t>𝑆</m:t>
                              </m:r>
                            </m:sub>
                            <m:sup>
                              <m:r>
                                <a:rPr lang="en-US" sz="3200" b="1" i="1" smtClean="0">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ea typeface="Cambria Math" panose="02040503050406030204" pitchFamily="18" charset="0"/>
                                </a:rPr>
                                <m:t>𝟏</m:t>
                              </m:r>
                            </m:sup>
                          </m:sSubSup>
                        </m:e>
                      </m:d>
                      <m:d>
                        <m:dPr>
                          <m:ctrlPr>
                            <a:rPr lang="en-US" sz="3200" b="1" i="1">
                              <a:solidFill>
                                <a:srgbClr val="7030A0"/>
                              </a:solidFill>
                              <a:latin typeface="Cambria Math" panose="02040503050406030204" pitchFamily="18" charset="0"/>
                              <a:ea typeface="Cambria Math" panose="02040503050406030204" pitchFamily="18" charset="0"/>
                            </a:rPr>
                          </m:ctrlPr>
                        </m:dPr>
                        <m:e>
                          <m:sSub>
                            <m:sSubPr>
                              <m:ctrlPr>
                                <a:rPr lang="en-US" sz="3200" b="1" i="1" smtClean="0">
                                  <a:solidFill>
                                    <a:srgbClr val="C00000"/>
                                  </a:solidFill>
                                  <a:latin typeface="Cambria Math" panose="02040503050406030204" pitchFamily="18" charset="0"/>
                                  <a:ea typeface="Cambria Math" panose="02040503050406030204" pitchFamily="18" charset="0"/>
                                </a:rPr>
                              </m:ctrlPr>
                            </m:sSubPr>
                            <m:e>
                              <m:r>
                                <a:rPr lang="en-US" sz="3200" b="1" i="1" smtClean="0">
                                  <a:solidFill>
                                    <a:srgbClr val="C00000"/>
                                  </a:solidFill>
                                  <a:latin typeface="Cambria Math" panose="02040503050406030204" pitchFamily="18" charset="0"/>
                                  <a:ea typeface="Cambria Math" panose="02040503050406030204" pitchFamily="18" charset="0"/>
                                </a:rPr>
                                <m:t>𝑸</m:t>
                              </m:r>
                            </m:e>
                            <m:sub>
                              <m:r>
                                <a:rPr lang="en-US" sz="3200" b="0" i="1" smtClean="0">
                                  <a:solidFill>
                                    <a:srgbClr val="C00000"/>
                                  </a:solidFill>
                                  <a:latin typeface="Cambria Math" panose="02040503050406030204" pitchFamily="18" charset="0"/>
                                  <a:ea typeface="Cambria Math" panose="02040503050406030204" pitchFamily="18" charset="0"/>
                                </a:rPr>
                                <m:t>𝑆</m:t>
                              </m:r>
                            </m:sub>
                          </m:sSub>
                          <m:r>
                            <a:rPr lang="en-US" sz="3200" b="1" i="1">
                              <a:solidFill>
                                <a:srgbClr val="7030A0"/>
                              </a:solidFill>
                              <a:latin typeface="Cambria Math" panose="02040503050406030204" pitchFamily="18" charset="0"/>
                              <a:ea typeface="Cambria Math" panose="02040503050406030204" pitchFamily="18" charset="0"/>
                            </a:rPr>
                            <m:t>𝑿</m:t>
                          </m:r>
                        </m:e>
                      </m:d>
                    </m:oMath>
                  </m:oMathPara>
                </a14:m>
                <a:endParaRPr lang="en-US" sz="3200" dirty="0">
                  <a:solidFill>
                    <a:srgbClr val="C00000"/>
                  </a:solidFill>
                  <a:ea typeface="Cambria Math" panose="02040503050406030204" pitchFamily="18" charset="0"/>
                </a:endParaRPr>
              </a:p>
            </p:txBody>
          </p:sp>
        </mc:Choice>
        <mc:Fallback xmlns="">
          <p:sp>
            <p:nvSpPr>
              <p:cNvPr id="7" name="Rectangle 6">
                <a:extLst>
                  <a:ext uri="{FF2B5EF4-FFF2-40B4-BE49-F238E27FC236}">
                    <a16:creationId xmlns:a16="http://schemas.microsoft.com/office/drawing/2014/main" id="{A540AF17-60AE-364A-B205-8BDD951FFA6C}"/>
                  </a:ext>
                </a:extLst>
              </p:cNvPr>
              <p:cNvSpPr>
                <a:spLocks noRot="1" noChangeAspect="1" noMove="1" noResize="1" noEditPoints="1" noAdjustHandles="1" noChangeArrowheads="1" noChangeShapeType="1" noTextEdit="1"/>
              </p:cNvSpPr>
              <p:nvPr/>
            </p:nvSpPr>
            <p:spPr>
              <a:xfrm>
                <a:off x="1188289" y="2435570"/>
                <a:ext cx="4791825" cy="648191"/>
              </a:xfrm>
              <a:prstGeom prst="rect">
                <a:avLst/>
              </a:prstGeom>
              <a:blipFill>
                <a:blip r:embed="rId4"/>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4A3459F-5058-5E48-81A8-DD67B9181757}"/>
                  </a:ext>
                </a:extLst>
              </p:cNvPr>
              <p:cNvSpPr txBox="1"/>
              <p:nvPr/>
            </p:nvSpPr>
            <p:spPr>
              <a:xfrm>
                <a:off x="1371600" y="4604931"/>
                <a:ext cx="2548069" cy="817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𝑸</m:t>
                          </m:r>
                        </m:e>
                        <m:sub>
                          <m:r>
                            <a:rPr lang="en-US" sz="3200" b="0" i="1" smtClean="0">
                              <a:solidFill>
                                <a:srgbClr val="C00000"/>
                              </a:solidFill>
                              <a:latin typeface="Cambria Math" panose="02040503050406030204" pitchFamily="18" charset="0"/>
                            </a:rPr>
                            <m:t>𝑆</m:t>
                          </m:r>
                        </m:sub>
                      </m:sSub>
                      <m:r>
                        <a:rPr lang="en-US" sz="3200" b="0" i="1" smtClean="0">
                          <a:solidFill>
                            <a:srgbClr val="C00000"/>
                          </a:solidFill>
                          <a:latin typeface="Cambria Math" panose="02040503050406030204" pitchFamily="18" charset="0"/>
                        </a:rPr>
                        <m:t>=</m:t>
                      </m:r>
                      <m:d>
                        <m:dPr>
                          <m:begChr m:val="["/>
                          <m:endChr m:val="]"/>
                          <m:ctrlPr>
                            <a:rPr lang="en-US" sz="3200" b="0" i="1" smtClean="0">
                              <a:solidFill>
                                <a:srgbClr val="C00000"/>
                              </a:solidFill>
                              <a:latin typeface="Cambria Math" panose="02040503050406030204" pitchFamily="18" charset="0"/>
                            </a:rPr>
                          </m:ctrlPr>
                        </m:dPr>
                        <m:e>
                          <m:m>
                            <m:mPr>
                              <m:mcs>
                                <m:mc>
                                  <m:mcPr>
                                    <m:count m:val="2"/>
                                    <m:mcJc m:val="center"/>
                                  </m:mcPr>
                                </m:mc>
                              </m:mcs>
                              <m:ctrlPr>
                                <a:rPr lang="en-US" sz="3200" b="0" i="1" smtClean="0">
                                  <a:solidFill>
                                    <a:srgbClr val="C00000"/>
                                  </a:solidFill>
                                  <a:latin typeface="Cambria Math" panose="02040503050406030204" pitchFamily="18" charset="0"/>
                                </a:rPr>
                              </m:ctrlPr>
                            </m:mPr>
                            <m:mr>
                              <m:e>
                                <m:r>
                                  <m:rPr>
                                    <m:brk m:alnAt="7"/>
                                  </m:rPr>
                                  <a:rPr lang="en-US" sz="3200" b="0" i="1" smtClean="0">
                                    <a:solidFill>
                                      <a:srgbClr val="C00000"/>
                                    </a:solidFill>
                                    <a:latin typeface="Cambria Math" panose="02040503050406030204" pitchFamily="18" charset="0"/>
                                  </a:rPr>
                                  <m:t>𝑠</m:t>
                                </m:r>
                                <m:r>
                                  <a:rPr lang="en-US" sz="3200" b="1" i="1" smtClean="0">
                                    <a:solidFill>
                                      <a:srgbClr val="C00000"/>
                                    </a:solidFill>
                                    <a:latin typeface="Cambria Math" panose="02040503050406030204" pitchFamily="18" charset="0"/>
                                  </a:rPr>
                                  <m:t>𝑹</m:t>
                                </m:r>
                              </m:e>
                              <m:e>
                                <m:r>
                                  <a:rPr lang="en-US" sz="3200" b="1" i="1" smtClean="0">
                                    <a:solidFill>
                                      <a:srgbClr val="C00000"/>
                                    </a:solidFill>
                                    <a:latin typeface="Cambria Math" panose="02040503050406030204" pitchFamily="18" charset="0"/>
                                  </a:rPr>
                                  <m:t>𝒕</m:t>
                                </m:r>
                              </m:e>
                            </m:mr>
                            <m:mr>
                              <m:e>
                                <m:sSup>
                                  <m:sSupPr>
                                    <m:ctrlPr>
                                      <a:rPr lang="en-US" sz="3200" b="0" i="1" smtClean="0">
                                        <a:solidFill>
                                          <a:srgbClr val="C00000"/>
                                        </a:solidFill>
                                        <a:latin typeface="Cambria Math" panose="02040503050406030204" pitchFamily="18" charset="0"/>
                                      </a:rPr>
                                    </m:ctrlPr>
                                  </m:sSupPr>
                                  <m:e>
                                    <m:r>
                                      <a:rPr lang="en-US" sz="3200" b="1" i="1" smtClean="0">
                                        <a:solidFill>
                                          <a:srgbClr val="C00000"/>
                                        </a:solidFill>
                                        <a:latin typeface="Cambria Math" panose="02040503050406030204" pitchFamily="18" charset="0"/>
                                      </a:rPr>
                                      <m:t>𝟎</m:t>
                                    </m:r>
                                  </m:e>
                                  <m:sup>
                                    <m:r>
                                      <a:rPr lang="en-US" sz="3200" b="0" i="1" smtClean="0">
                                        <a:solidFill>
                                          <a:srgbClr val="C00000"/>
                                        </a:solidFill>
                                        <a:latin typeface="Cambria Math" panose="02040503050406030204" pitchFamily="18" charset="0"/>
                                      </a:rPr>
                                      <m:t>𝑇</m:t>
                                    </m:r>
                                  </m:sup>
                                </m:sSup>
                              </m:e>
                              <m:e>
                                <m:r>
                                  <a:rPr lang="en-US" sz="3200" b="0" i="1" smtClean="0">
                                    <a:solidFill>
                                      <a:srgbClr val="C00000"/>
                                    </a:solidFill>
                                    <a:latin typeface="Cambria Math" panose="02040503050406030204" pitchFamily="18" charset="0"/>
                                  </a:rPr>
                                  <m:t>1</m:t>
                                </m:r>
                              </m:e>
                            </m:mr>
                          </m:m>
                        </m:e>
                      </m:d>
                    </m:oMath>
                  </m:oMathPara>
                </a14:m>
                <a:endParaRPr lang="en-US" sz="3200" dirty="0">
                  <a:solidFill>
                    <a:srgbClr val="C00000"/>
                  </a:solidFill>
                </a:endParaRPr>
              </a:p>
            </p:txBody>
          </p:sp>
        </mc:Choice>
        <mc:Fallback xmlns="">
          <p:sp>
            <p:nvSpPr>
              <p:cNvPr id="8" name="TextBox 7">
                <a:extLst>
                  <a:ext uri="{FF2B5EF4-FFF2-40B4-BE49-F238E27FC236}">
                    <a16:creationId xmlns:a16="http://schemas.microsoft.com/office/drawing/2014/main" id="{14A3459F-5058-5E48-81A8-DD67B9181757}"/>
                  </a:ext>
                </a:extLst>
              </p:cNvPr>
              <p:cNvSpPr txBox="1">
                <a:spLocks noRot="1" noChangeAspect="1" noMove="1" noResize="1" noEditPoints="1" noAdjustHandles="1" noChangeArrowheads="1" noChangeShapeType="1" noTextEdit="1"/>
              </p:cNvSpPr>
              <p:nvPr/>
            </p:nvSpPr>
            <p:spPr>
              <a:xfrm>
                <a:off x="1371600" y="4604931"/>
                <a:ext cx="2548069" cy="817981"/>
              </a:xfrm>
              <a:prstGeom prst="rect">
                <a:avLst/>
              </a:prstGeom>
              <a:blipFill>
                <a:blip r:embed="rId5"/>
                <a:stretch>
                  <a:fillRect l="-4478" t="-1538"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88AB04-C075-8D48-A8D8-1968DE52AA33}"/>
                  </a:ext>
                </a:extLst>
              </p:cNvPr>
              <p:cNvSpPr txBox="1"/>
              <p:nvPr/>
            </p:nvSpPr>
            <p:spPr>
              <a:xfrm>
                <a:off x="1985827" y="3394653"/>
                <a:ext cx="1219200" cy="923330"/>
              </a:xfrm>
              <a:prstGeom prst="rect">
                <a:avLst/>
              </a:prstGeom>
              <a:noFill/>
            </p:spPr>
            <p:txBody>
              <a:bodyPr wrap="square" rtlCol="0">
                <a:spAutoFit/>
              </a:bodyPr>
              <a:lstStyle/>
              <a:p>
                <a:pPr algn="ctr"/>
                <a14:m>
                  <m:oMath xmlns:m="http://schemas.openxmlformats.org/officeDocument/2006/math">
                    <m:r>
                      <a:rPr lang="en-US" sz="1800" i="1" dirty="0" smtClean="0">
                        <a:latin typeface="Cambria Math" panose="02040503050406030204" pitchFamily="18" charset="0"/>
                      </a:rPr>
                      <m:t>3</m:t>
                    </m:r>
                    <m:r>
                      <a:rPr lang="en-US" sz="180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rPr>
                      <m:t>3</m:t>
                    </m:r>
                  </m:oMath>
                </a14:m>
                <a:r>
                  <a:rPr lang="en-US" sz="1800" dirty="0"/>
                  <a:t> </a:t>
                </a:r>
                <a:br>
                  <a:rPr lang="en-US" sz="1800" dirty="0"/>
                </a:br>
                <a:r>
                  <a:rPr lang="en-US" sz="1800" dirty="0"/>
                  <a:t>rotation matrix</a:t>
                </a:r>
              </a:p>
            </p:txBody>
          </p:sp>
        </mc:Choice>
        <mc:Fallback xmlns="">
          <p:sp>
            <p:nvSpPr>
              <p:cNvPr id="9" name="TextBox 8">
                <a:extLst>
                  <a:ext uri="{FF2B5EF4-FFF2-40B4-BE49-F238E27FC236}">
                    <a16:creationId xmlns:a16="http://schemas.microsoft.com/office/drawing/2014/main" id="{0988AB04-C075-8D48-A8D8-1968DE52AA33}"/>
                  </a:ext>
                </a:extLst>
              </p:cNvPr>
              <p:cNvSpPr txBox="1">
                <a:spLocks noRot="1" noChangeAspect="1" noMove="1" noResize="1" noEditPoints="1" noAdjustHandles="1" noChangeArrowheads="1" noChangeShapeType="1" noTextEdit="1"/>
              </p:cNvSpPr>
              <p:nvPr/>
            </p:nvSpPr>
            <p:spPr>
              <a:xfrm>
                <a:off x="1985827" y="3394653"/>
                <a:ext cx="1219200" cy="923330"/>
              </a:xfrm>
              <a:prstGeom prst="rect">
                <a:avLst/>
              </a:prstGeom>
              <a:blipFill>
                <a:blip r:embed="rId6"/>
                <a:stretch>
                  <a:fillRect b="-9459"/>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F208A7FF-C991-2846-BF71-6856DB080AFB}"/>
              </a:ext>
            </a:extLst>
          </p:cNvPr>
          <p:cNvCxnSpPr>
            <a:cxnSpLocks/>
            <a:stCxn id="9" idx="2"/>
          </p:cNvCxnSpPr>
          <p:nvPr/>
        </p:nvCxnSpPr>
        <p:spPr bwMode="auto">
          <a:xfrm>
            <a:off x="2595427" y="4317983"/>
            <a:ext cx="241730" cy="2869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4BEDB0C-B991-AF45-8824-F07858374833}"/>
                  </a:ext>
                </a:extLst>
              </p:cNvPr>
              <p:cNvSpPr txBox="1"/>
              <p:nvPr/>
            </p:nvSpPr>
            <p:spPr>
              <a:xfrm>
                <a:off x="3302897" y="3394653"/>
                <a:ext cx="1676400" cy="923330"/>
              </a:xfrm>
              <a:prstGeom prst="rect">
                <a:avLst/>
              </a:prstGeom>
              <a:noFill/>
            </p:spPr>
            <p:txBody>
              <a:bodyPr wrap="square" rtlCol="0">
                <a:spAutoFit/>
              </a:bodyPr>
              <a:lstStyle/>
              <a:p>
                <a:pPr algn="ctr"/>
                <a14:m>
                  <m:oMath xmlns:m="http://schemas.openxmlformats.org/officeDocument/2006/math">
                    <m:r>
                      <a:rPr lang="en-US" sz="1800" b="0" i="1" dirty="0" smtClean="0">
                        <a:latin typeface="Cambria Math" panose="02040503050406030204" pitchFamily="18" charset="0"/>
                      </a:rPr>
                      <m:t>3</m:t>
                    </m:r>
                    <m:r>
                      <a:rPr lang="en-US" sz="180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1</m:t>
                    </m:r>
                  </m:oMath>
                </a14:m>
                <a:r>
                  <a:rPr lang="en-US" sz="1800" dirty="0"/>
                  <a:t> translation vector</a:t>
                </a:r>
              </a:p>
            </p:txBody>
          </p:sp>
        </mc:Choice>
        <mc:Fallback xmlns="">
          <p:sp>
            <p:nvSpPr>
              <p:cNvPr id="11" name="TextBox 10">
                <a:extLst>
                  <a:ext uri="{FF2B5EF4-FFF2-40B4-BE49-F238E27FC236}">
                    <a16:creationId xmlns:a16="http://schemas.microsoft.com/office/drawing/2014/main" id="{94BEDB0C-B991-AF45-8824-F07858374833}"/>
                  </a:ext>
                </a:extLst>
              </p:cNvPr>
              <p:cNvSpPr txBox="1">
                <a:spLocks noRot="1" noChangeAspect="1" noMove="1" noResize="1" noEditPoints="1" noAdjustHandles="1" noChangeArrowheads="1" noChangeShapeType="1" noTextEdit="1"/>
              </p:cNvSpPr>
              <p:nvPr/>
            </p:nvSpPr>
            <p:spPr>
              <a:xfrm>
                <a:off x="3302897" y="3394653"/>
                <a:ext cx="1676400" cy="923330"/>
              </a:xfrm>
              <a:prstGeom prst="rect">
                <a:avLst/>
              </a:prstGeom>
              <a:blipFill>
                <a:blip r:embed="rId7"/>
                <a:stretch>
                  <a:fillRect b="-9459"/>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E4B8D72F-C6F7-5A4B-9691-DA869B85F334}"/>
              </a:ext>
            </a:extLst>
          </p:cNvPr>
          <p:cNvCxnSpPr>
            <a:cxnSpLocks/>
            <a:stCxn id="11" idx="2"/>
          </p:cNvCxnSpPr>
          <p:nvPr/>
        </p:nvCxnSpPr>
        <p:spPr bwMode="auto">
          <a:xfrm flipH="1">
            <a:off x="3620827" y="4317983"/>
            <a:ext cx="520270" cy="2869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Structure from motion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9582446" y="4965998"/>
            <a:ext cx="1085554" cy="338554"/>
          </a:xfrm>
          <a:prstGeom prst="rect">
            <a:avLst/>
          </a:prstGeom>
          <a:noFill/>
          <a:ln w="9525">
            <a:noFill/>
            <a:miter lim="800000"/>
            <a:headEnd/>
            <a:tailEnd/>
          </a:ln>
          <a:effectLst/>
        </p:spPr>
        <p:txBody>
          <a:bodyPr wrap="none">
            <a:spAutoFit/>
          </a:bodyPr>
          <a:lstStyle/>
          <a:p>
            <a:r>
              <a:rPr lang="en-US" sz="1600" dirty="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6562725" y="5491956"/>
            <a:ext cx="1085554" cy="338554"/>
          </a:xfrm>
          <a:prstGeom prst="rect">
            <a:avLst/>
          </a:prstGeom>
          <a:noFill/>
          <a:ln w="9525">
            <a:noFill/>
            <a:miter lim="800000"/>
            <a:headEnd/>
            <a:tailEnd/>
          </a:ln>
          <a:effectLst/>
        </p:spPr>
        <p:txBody>
          <a:bodyPr wrap="none">
            <a:spAutoFit/>
          </a:bodyPr>
          <a:lstStyle/>
          <a:p>
            <a:r>
              <a:rPr lang="en-US" sz="1600" dirty="0"/>
              <a:t>Camera 2</a:t>
            </a:r>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3495606" y="48768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6" name="TextBox 65"/>
          <p:cNvSpPr txBox="1"/>
          <p:nvPr/>
        </p:nvSpPr>
        <p:spPr>
          <a:xfrm>
            <a:off x="7695948" y="5380447"/>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7" name="TextBox 66"/>
          <p:cNvSpPr txBox="1"/>
          <p:nvPr/>
        </p:nvSpPr>
        <p:spPr>
          <a:xfrm>
            <a:off x="10743742" y="48768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3" name="Text Box 86">
                <a:extLst>
                  <a:ext uri="{FF2B5EF4-FFF2-40B4-BE49-F238E27FC236}">
                    <a16:creationId xmlns:a16="http://schemas.microsoft.com/office/drawing/2014/main" id="{638D8A96-E4D3-CF4B-80EE-7BF9DACD7240}"/>
                  </a:ext>
                </a:extLst>
              </p:cNvPr>
              <p:cNvSpPr txBox="1">
                <a:spLocks noChangeArrowheads="1"/>
              </p:cNvSpPr>
              <p:nvPr/>
            </p:nvSpPr>
            <p:spPr bwMode="auto">
              <a:xfrm>
                <a:off x="2286000" y="5100936"/>
                <a:ext cx="1268116" cy="461665"/>
              </a:xfrm>
              <a:prstGeom prst="rect">
                <a:avLst/>
              </a:prstGeom>
              <a:noFill/>
              <a:ln w="9525">
                <a:noFill/>
                <a:miter lim="800000"/>
                <a:headEnd/>
                <a:tailEnd/>
              </a:ln>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i="1" baseline="-25000" dirty="0">
                          <a:solidFill>
                            <a:srgbClr val="7030A0"/>
                          </a:solidFill>
                          <a:latin typeface="Cambria Math" panose="02040503050406030204" pitchFamily="18" charset="0"/>
                        </a:rPr>
                        <m:t>1</m:t>
                      </m:r>
                      <m:r>
                        <a:rPr lang="en-US" b="1" i="1" dirty="0">
                          <a:latin typeface="Cambria Math" panose="02040503050406030204" pitchFamily="18" charset="0"/>
                        </a:rPr>
                        <m:t>, </m:t>
                      </m:r>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63" name="Text Box 86">
                <a:extLst>
                  <a:ext uri="{FF2B5EF4-FFF2-40B4-BE49-F238E27FC236}">
                    <a16:creationId xmlns:a16="http://schemas.microsoft.com/office/drawing/2014/main" id="{638D8A96-E4D3-CF4B-80EE-7BF9DACD7240}"/>
                  </a:ext>
                </a:extLst>
              </p:cNvPr>
              <p:cNvSpPr txBox="1">
                <a:spLocks noRot="1" noChangeAspect="1" noMove="1" noResize="1" noEditPoints="1" noAdjustHandles="1" noChangeArrowheads="1" noChangeShapeType="1" noTextEdit="1"/>
              </p:cNvSpPr>
              <p:nvPr/>
            </p:nvSpPr>
            <p:spPr bwMode="auto">
              <a:xfrm>
                <a:off x="2286000" y="5100936"/>
                <a:ext cx="1268116" cy="461665"/>
              </a:xfrm>
              <a:prstGeom prst="rect">
                <a:avLst/>
              </a:prstGeom>
              <a:blipFill>
                <a:blip r:embed="rId3"/>
                <a:stretch>
                  <a:fillRect l="-1000" r="-2000"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Box 86">
                <a:extLst>
                  <a:ext uri="{FF2B5EF4-FFF2-40B4-BE49-F238E27FC236}">
                    <a16:creationId xmlns:a16="http://schemas.microsoft.com/office/drawing/2014/main" id="{F11F270F-1F2F-D949-A612-5EDD1E5125D3}"/>
                  </a:ext>
                </a:extLst>
              </p:cNvPr>
              <p:cNvSpPr txBox="1">
                <a:spLocks noChangeArrowheads="1"/>
              </p:cNvSpPr>
              <p:nvPr/>
            </p:nvSpPr>
            <p:spPr bwMode="auto">
              <a:xfrm>
                <a:off x="6477000" y="5737075"/>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2</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4" name="Text Box 86">
                <a:extLst>
                  <a:ext uri="{FF2B5EF4-FFF2-40B4-BE49-F238E27FC236}">
                    <a16:creationId xmlns:a16="http://schemas.microsoft.com/office/drawing/2014/main" id="{F11F270F-1F2F-D949-A612-5EDD1E5125D3}"/>
                  </a:ext>
                </a:extLst>
              </p:cNvPr>
              <p:cNvSpPr txBox="1">
                <a:spLocks noRot="1" noChangeAspect="1" noMove="1" noResize="1" noEditPoints="1" noAdjustHandles="1" noChangeArrowheads="1" noChangeShapeType="1" noTextEdit="1"/>
              </p:cNvSpPr>
              <p:nvPr/>
            </p:nvSpPr>
            <p:spPr bwMode="auto">
              <a:xfrm>
                <a:off x="6477000" y="5737075"/>
                <a:ext cx="898525" cy="461665"/>
              </a:xfrm>
              <a:prstGeom prst="rect">
                <a:avLst/>
              </a:prstGeom>
              <a:blipFill>
                <a:blip r:embed="rId4"/>
                <a:stretch>
                  <a:fillRect l="-1389" r="-43056"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 Box 86">
                <a:extLst>
                  <a:ext uri="{FF2B5EF4-FFF2-40B4-BE49-F238E27FC236}">
                    <a16:creationId xmlns:a16="http://schemas.microsoft.com/office/drawing/2014/main" id="{733A5F9C-92F0-D94F-912B-AD9A05A11225}"/>
                  </a:ext>
                </a:extLst>
              </p:cNvPr>
              <p:cNvSpPr txBox="1">
                <a:spLocks noChangeArrowheads="1"/>
              </p:cNvSpPr>
              <p:nvPr/>
            </p:nvSpPr>
            <p:spPr bwMode="auto">
              <a:xfrm>
                <a:off x="95386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3</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8" name="Text Box 86">
                <a:extLst>
                  <a:ext uri="{FF2B5EF4-FFF2-40B4-BE49-F238E27FC236}">
                    <a16:creationId xmlns:a16="http://schemas.microsoft.com/office/drawing/2014/main" id="{733A5F9C-92F0-D94F-912B-AD9A05A11225}"/>
                  </a:ext>
                </a:extLst>
              </p:cNvPr>
              <p:cNvSpPr txBox="1">
                <a:spLocks noRot="1" noChangeAspect="1" noMove="1" noResize="1" noEditPoints="1" noAdjustHandles="1" noChangeArrowheads="1" noChangeShapeType="1" noTextEdit="1"/>
              </p:cNvSpPr>
              <p:nvPr/>
            </p:nvSpPr>
            <p:spPr bwMode="auto">
              <a:xfrm>
                <a:off x="9538680" y="5253334"/>
                <a:ext cx="898525" cy="461665"/>
              </a:xfrm>
              <a:prstGeom prst="rect">
                <a:avLst/>
              </a:prstGeom>
              <a:blipFill>
                <a:blip r:embed="rId5"/>
                <a:stretch>
                  <a:fillRect r="-43056" b="-2703"/>
                </a:stretch>
              </a:blipFill>
              <a:ln w="9525">
                <a:noFill/>
                <a:miter lim="800000"/>
                <a:headEnd/>
                <a:tailEnd/>
              </a:ln>
              <a:effectLst/>
            </p:spPr>
            <p:txBody>
              <a:bodyPr/>
              <a:lstStyle/>
              <a:p>
                <a:r>
                  <a:rPr lang="en-US">
                    <a:noFill/>
                  </a:rPr>
                  <a:t> </a:t>
                </a:r>
              </a:p>
            </p:txBody>
          </p:sp>
        </mc:Fallback>
      </mc:AlternateContent>
      <p:sp>
        <p:nvSpPr>
          <p:cNvPr id="69" name="TextBox 68">
            <a:extLst>
              <a:ext uri="{FF2B5EF4-FFF2-40B4-BE49-F238E27FC236}">
                <a16:creationId xmlns:a16="http://schemas.microsoft.com/office/drawing/2014/main" id="{183754F8-5625-6C45-B83A-6BB597EBC146}"/>
              </a:ext>
            </a:extLst>
          </p:cNvPr>
          <p:cNvSpPr txBox="1"/>
          <p:nvPr/>
        </p:nvSpPr>
        <p:spPr>
          <a:xfrm>
            <a:off x="4333806" y="7620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105800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9"/>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2590801" y="3917950"/>
            <a:ext cx="3433763" cy="2344738"/>
          </a:xfrm>
          <a:prstGeom prst="rect">
            <a:avLst/>
          </a:prstGeom>
          <a:noFill/>
          <a:ln w="9525">
            <a:noFill/>
            <a:miter lim="800000"/>
            <a:headEnd/>
            <a:tailEnd/>
          </a:ln>
        </p:spPr>
      </p:pic>
      <p:pic>
        <p:nvPicPr>
          <p:cNvPr id="31747" name="Picture 3" descr="fig9"/>
          <p:cNvPicPr>
            <a:picLocks noChangeAspect="1" noChangeArrowheads="1"/>
          </p:cNvPicPr>
          <p:nvPr/>
        </p:nvPicPr>
        <p:blipFill>
          <a:blip r:embed="rId4" cstate="print"/>
          <a:srcRect/>
          <a:stretch>
            <a:fillRect/>
          </a:stretch>
        </p:blipFill>
        <p:spPr bwMode="auto">
          <a:xfrm>
            <a:off x="2746375" y="1579563"/>
            <a:ext cx="3094038" cy="1860550"/>
          </a:xfrm>
          <a:prstGeom prst="rect">
            <a:avLst/>
          </a:prstGeom>
          <a:noFill/>
          <a:ln w="9525">
            <a:noFill/>
            <a:miter lim="800000"/>
            <a:headEnd/>
            <a:tailEnd/>
          </a:ln>
        </p:spPr>
      </p:pic>
      <p:pic>
        <p:nvPicPr>
          <p:cNvPr id="31748" name="Picture 4" descr="fig9"/>
          <p:cNvPicPr>
            <a:picLocks noChangeAspect="1" noChangeArrowheads="1"/>
          </p:cNvPicPr>
          <p:nvPr/>
        </p:nvPicPr>
        <p:blipFill>
          <a:blip r:embed="rId5" cstate="print"/>
          <a:srcRect/>
          <a:stretch>
            <a:fillRect/>
          </a:stretch>
        </p:blipFill>
        <p:spPr bwMode="auto">
          <a:xfrm>
            <a:off x="6086476" y="1295401"/>
            <a:ext cx="3362325" cy="2124075"/>
          </a:xfrm>
          <a:prstGeom prst="rect">
            <a:avLst/>
          </a:prstGeom>
          <a:noFill/>
          <a:ln w="9525">
            <a:noFill/>
            <a:miter lim="800000"/>
            <a:headEnd/>
            <a:tailEnd/>
          </a:ln>
        </p:spPr>
      </p:pic>
      <p:pic>
        <p:nvPicPr>
          <p:cNvPr id="31749" name="Picture 5" descr="fig9"/>
          <p:cNvPicPr>
            <a:picLocks noChangeAspect="1" noChangeArrowheads="1"/>
          </p:cNvPicPr>
          <p:nvPr/>
        </p:nvPicPr>
        <p:blipFill>
          <a:blip r:embed="rId6" cstate="print">
            <a:clrChange>
              <a:clrFrom>
                <a:srgbClr val="F8F8F8"/>
              </a:clrFrom>
              <a:clrTo>
                <a:srgbClr val="F8F8F8">
                  <a:alpha val="0"/>
                </a:srgbClr>
              </a:clrTo>
            </a:clrChange>
          </a:blip>
          <a:srcRect/>
          <a:stretch>
            <a:fillRect/>
          </a:stretch>
        </p:blipFill>
        <p:spPr bwMode="auto">
          <a:xfrm>
            <a:off x="5970589" y="4210050"/>
            <a:ext cx="3443287" cy="2351088"/>
          </a:xfrm>
          <a:prstGeom prst="rect">
            <a:avLst/>
          </a:prstGeom>
          <a:noFill/>
          <a:ln w="9525">
            <a:noFill/>
            <a:miter lim="800000"/>
            <a:headEnd/>
            <a:tailEnd/>
          </a:ln>
        </p:spPr>
      </p:pic>
      <p:sp>
        <p:nvSpPr>
          <p:cNvPr id="31750" name="Rectangle 6"/>
          <p:cNvSpPr>
            <a:spLocks noGrp="1" noChangeArrowheads="1"/>
          </p:cNvSpPr>
          <p:nvPr>
            <p:ph type="title"/>
          </p:nvPr>
        </p:nvSpPr>
        <p:spPr/>
        <p:txBody>
          <a:bodyPr/>
          <a:lstStyle/>
          <a:p>
            <a:r>
              <a:rPr lang="en-US"/>
              <a:t>Similarity ambiguity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 Structure from motion</a:t>
            </a:r>
          </a:p>
        </p:txBody>
      </p:sp>
      <p:sp>
        <p:nvSpPr>
          <p:cNvPr id="1092611" name="Rectangle 3"/>
          <p:cNvSpPr>
            <a:spLocks noGrp="1" noChangeArrowheads="1"/>
          </p:cNvSpPr>
          <p:nvPr>
            <p:ph type="body" idx="1"/>
          </p:nvPr>
        </p:nvSpPr>
        <p:spPr/>
        <p:txBody>
          <a:bodyPr/>
          <a:lstStyle/>
          <a:p>
            <a:pPr>
              <a:buFontTx/>
              <a:buChar char="•"/>
            </a:pPr>
            <a:r>
              <a:rPr lang="en-US" sz="2800" dirty="0">
                <a:solidFill>
                  <a:schemeClr val="bg1">
                    <a:lumMod val="50000"/>
                  </a:schemeClr>
                </a:solidFill>
              </a:rPr>
              <a:t>Problem definition and ambiguities</a:t>
            </a:r>
          </a:p>
          <a:p>
            <a:pPr>
              <a:buFontTx/>
              <a:buChar char="•"/>
            </a:pPr>
            <a:r>
              <a:rPr lang="en-US" sz="2800" dirty="0"/>
              <a:t>Affine structure from motion</a:t>
            </a:r>
          </a:p>
          <a:p>
            <a:pPr lvl="1"/>
            <a:r>
              <a:rPr lang="en-US" sz="2400" dirty="0"/>
              <a:t>Factorization</a:t>
            </a:r>
          </a:p>
        </p:txBody>
      </p:sp>
    </p:spTree>
    <p:extLst>
      <p:ext uri="{BB962C8B-B14F-4D97-AF65-F5344CB8AC3E}">
        <p14:creationId xmlns:p14="http://schemas.microsoft.com/office/powerpoint/2010/main" val="401289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26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2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11"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9" name="Picture 5" descr="fig5"/>
          <p:cNvPicPr>
            <a:picLocks noChangeAspect="1" noChangeArrowheads="1"/>
          </p:cNvPicPr>
          <p:nvPr/>
        </p:nvPicPr>
        <p:blipFill>
          <a:blip r:embed="rId3" cstate="print"/>
          <a:srcRect/>
          <a:stretch>
            <a:fillRect/>
          </a:stretch>
        </p:blipFill>
        <p:spPr bwMode="auto">
          <a:xfrm>
            <a:off x="3643314" y="3968750"/>
            <a:ext cx="4814887" cy="2813050"/>
          </a:xfrm>
          <a:prstGeom prst="rect">
            <a:avLst/>
          </a:prstGeom>
          <a:noFill/>
          <a:ln w="9525">
            <a:noFill/>
            <a:miter lim="800000"/>
            <a:headEnd/>
            <a:tailEnd/>
          </a:ln>
        </p:spPr>
      </p:pic>
      <p:sp>
        <p:nvSpPr>
          <p:cNvPr id="32770" name="Rectangle 2"/>
          <p:cNvSpPr>
            <a:spLocks noGrp="1" noChangeArrowheads="1"/>
          </p:cNvSpPr>
          <p:nvPr>
            <p:ph type="title"/>
          </p:nvPr>
        </p:nvSpPr>
        <p:spPr/>
        <p:txBody>
          <a:bodyPr/>
          <a:lstStyle/>
          <a:p>
            <a:r>
              <a:rPr lang="en-US" dirty="0"/>
              <a:t>Affine structure from motion</a:t>
            </a:r>
          </a:p>
        </p:txBody>
      </p:sp>
      <p:sp>
        <p:nvSpPr>
          <p:cNvPr id="32771" name="Rectangle 3"/>
          <p:cNvSpPr>
            <a:spLocks noGrp="1" noChangeArrowheads="1"/>
          </p:cNvSpPr>
          <p:nvPr>
            <p:ph type="body" idx="1"/>
          </p:nvPr>
        </p:nvSpPr>
        <p:spPr/>
        <p:txBody>
          <a:bodyPr/>
          <a:lstStyle/>
          <a:p>
            <a:pPr>
              <a:buFontTx/>
              <a:buChar char="•"/>
            </a:pPr>
            <a:r>
              <a:rPr lang="en-US" sz="2800" dirty="0"/>
              <a:t>Let’s start with </a:t>
            </a:r>
            <a:r>
              <a:rPr lang="en-US" sz="2800" i="1" dirty="0"/>
              <a:t>affine </a:t>
            </a:r>
            <a:r>
              <a:rPr lang="en-US" sz="2800" dirty="0"/>
              <a:t>or</a:t>
            </a:r>
            <a:r>
              <a:rPr lang="en-US" sz="2800" i="1" dirty="0"/>
              <a:t> weak perspective </a:t>
            </a:r>
            <a:r>
              <a:rPr lang="en-US" sz="2800" dirty="0"/>
              <a:t>cameras</a:t>
            </a:r>
          </a:p>
        </p:txBody>
      </p:sp>
      <p:pic>
        <p:nvPicPr>
          <p:cNvPr id="963588" name="Picture 4" descr="fig5"/>
          <p:cNvPicPr>
            <a:picLocks noChangeAspect="1" noChangeArrowheads="1"/>
          </p:cNvPicPr>
          <p:nvPr/>
        </p:nvPicPr>
        <p:blipFill>
          <a:blip r:embed="rId4" cstate="print"/>
          <a:srcRect/>
          <a:stretch>
            <a:fillRect/>
          </a:stretch>
        </p:blipFill>
        <p:spPr bwMode="auto">
          <a:xfrm>
            <a:off x="6249988" y="1905001"/>
            <a:ext cx="2589212" cy="1941513"/>
          </a:xfrm>
          <a:prstGeom prst="rect">
            <a:avLst/>
          </a:prstGeom>
          <a:noFill/>
          <a:ln w="9525">
            <a:noFill/>
            <a:miter lim="800000"/>
            <a:headEnd/>
            <a:tailEnd/>
          </a:ln>
        </p:spPr>
      </p:pic>
      <p:pic>
        <p:nvPicPr>
          <p:cNvPr id="963590" name="Picture 6" descr="fig5"/>
          <p:cNvPicPr>
            <a:picLocks noChangeAspect="1" noChangeArrowheads="1"/>
          </p:cNvPicPr>
          <p:nvPr/>
        </p:nvPicPr>
        <p:blipFill>
          <a:blip r:embed="rId5" cstate="print"/>
          <a:srcRect/>
          <a:stretch>
            <a:fillRect/>
          </a:stretch>
        </p:blipFill>
        <p:spPr bwMode="auto">
          <a:xfrm>
            <a:off x="3217864" y="1908176"/>
            <a:ext cx="2586037" cy="1939925"/>
          </a:xfrm>
          <a:prstGeom prst="rect">
            <a:avLst/>
          </a:prstGeom>
          <a:noFill/>
          <a:ln w="9525">
            <a:noFill/>
            <a:miter lim="800000"/>
            <a:headEnd/>
            <a:tailEnd/>
          </a:ln>
        </p:spPr>
      </p:pic>
      <p:sp>
        <p:nvSpPr>
          <p:cNvPr id="963591" name="Text Box 7"/>
          <p:cNvSpPr txBox="1">
            <a:spLocks noChangeArrowheads="1"/>
          </p:cNvSpPr>
          <p:nvPr/>
        </p:nvSpPr>
        <p:spPr bwMode="auto">
          <a:xfrm>
            <a:off x="8610154" y="4430713"/>
            <a:ext cx="880369" cy="523220"/>
          </a:xfrm>
          <a:prstGeom prst="rect">
            <a:avLst/>
          </a:prstGeom>
          <a:noFill/>
          <a:ln w="9525">
            <a:noFill/>
            <a:miter lim="800000"/>
            <a:headEnd/>
            <a:tailEnd/>
          </a:ln>
        </p:spPr>
        <p:txBody>
          <a:bodyPr wrap="none">
            <a:spAutoFit/>
          </a:bodyPr>
          <a:lstStyle/>
          <a:p>
            <a:pPr algn="ctr"/>
            <a:r>
              <a:rPr lang="en-US" sz="1400" dirty="0"/>
              <a:t>center at</a:t>
            </a:r>
            <a:br>
              <a:rPr lang="en-US" sz="1400" dirty="0"/>
            </a:br>
            <a:r>
              <a:rPr lang="en-US" sz="1400" dirty="0"/>
              <a:t>infinity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Recall: Orthographic projection</a:t>
            </a:r>
          </a:p>
        </p:txBody>
      </p:sp>
      <p:sp>
        <p:nvSpPr>
          <p:cNvPr id="33797" name="Freeform 8"/>
          <p:cNvSpPr>
            <a:spLocks/>
          </p:cNvSpPr>
          <p:nvPr/>
        </p:nvSpPr>
        <p:spPr bwMode="auto">
          <a:xfrm>
            <a:off x="3944937" y="2033587"/>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sp>
        <p:nvSpPr>
          <p:cNvPr id="33798" name="Freeform 9"/>
          <p:cNvSpPr>
            <a:spLocks/>
          </p:cNvSpPr>
          <p:nvPr/>
        </p:nvSpPr>
        <p:spPr bwMode="auto">
          <a:xfrm>
            <a:off x="3921124" y="2481262"/>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799" name="Freeform 10"/>
          <p:cNvSpPr>
            <a:spLocks/>
          </p:cNvSpPr>
          <p:nvPr/>
        </p:nvSpPr>
        <p:spPr bwMode="auto">
          <a:xfrm>
            <a:off x="5535613" y="1974849"/>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p>
        </p:txBody>
      </p:sp>
      <p:sp>
        <p:nvSpPr>
          <p:cNvPr id="33800" name="Freeform 11"/>
          <p:cNvSpPr>
            <a:spLocks/>
          </p:cNvSpPr>
          <p:nvPr/>
        </p:nvSpPr>
        <p:spPr bwMode="auto">
          <a:xfrm>
            <a:off x="4546599" y="3163887"/>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01" name="Freeform 12"/>
          <p:cNvSpPr>
            <a:spLocks/>
          </p:cNvSpPr>
          <p:nvPr/>
        </p:nvSpPr>
        <p:spPr bwMode="auto">
          <a:xfrm>
            <a:off x="3463924" y="1295400"/>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3802" name="Rectangle 13"/>
          <p:cNvSpPr>
            <a:spLocks noChangeArrowheads="1"/>
          </p:cNvSpPr>
          <p:nvPr/>
        </p:nvSpPr>
        <p:spPr bwMode="auto">
          <a:xfrm>
            <a:off x="5418138" y="1612900"/>
            <a:ext cx="607539" cy="235449"/>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Image</a:t>
            </a:r>
            <a:endParaRPr lang="en-US" sz="2000" b="1">
              <a:latin typeface="Times New Roman" pitchFamily="18" charset="0"/>
              <a:cs typeface="Arial" charset="0"/>
            </a:endParaRPr>
          </a:p>
        </p:txBody>
      </p:sp>
      <p:sp>
        <p:nvSpPr>
          <p:cNvPr id="33803" name="Rectangle 14"/>
          <p:cNvSpPr>
            <a:spLocks noChangeArrowheads="1"/>
          </p:cNvSpPr>
          <p:nvPr/>
        </p:nvSpPr>
        <p:spPr bwMode="auto">
          <a:xfrm>
            <a:off x="7634287" y="1631949"/>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World</a:t>
            </a:r>
            <a:endParaRPr lang="en-US" sz="2000" b="1">
              <a:latin typeface="Times New Roman" pitchFamily="18" charset="0"/>
              <a:cs typeface="Arial" charset="0"/>
            </a:endParaRPr>
          </a:p>
        </p:txBody>
      </p:sp>
      <p:grpSp>
        <p:nvGrpSpPr>
          <p:cNvPr id="33804" name="Group 15"/>
          <p:cNvGrpSpPr>
            <a:grpSpLocks/>
          </p:cNvGrpSpPr>
          <p:nvPr/>
        </p:nvGrpSpPr>
        <p:grpSpPr bwMode="auto">
          <a:xfrm>
            <a:off x="6772275" y="1954211"/>
            <a:ext cx="1685925" cy="1284288"/>
            <a:chOff x="3978" y="2483"/>
            <a:chExt cx="1062" cy="809"/>
          </a:xfrm>
        </p:grpSpPr>
        <p:sp>
          <p:nvSpPr>
            <p:cNvPr id="3380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1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p>
          </p:txBody>
        </p:sp>
        <p:sp>
          <p:nvSpPr>
            <p:cNvPr id="3381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p>
          </p:txBody>
        </p:sp>
        <p:sp>
          <p:nvSpPr>
            <p:cNvPr id="3381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grpSp>
      <p:sp>
        <p:nvSpPr>
          <p:cNvPr id="33805" name="Line 20"/>
          <p:cNvSpPr>
            <a:spLocks noChangeShapeType="1"/>
          </p:cNvSpPr>
          <p:nvPr/>
        </p:nvSpPr>
        <p:spPr bwMode="auto">
          <a:xfrm flipV="1">
            <a:off x="4562474" y="3201987"/>
            <a:ext cx="2871788" cy="34925"/>
          </a:xfrm>
          <a:prstGeom prst="line">
            <a:avLst/>
          </a:prstGeom>
          <a:noFill/>
          <a:ln w="12700">
            <a:solidFill>
              <a:schemeClr val="tx1"/>
            </a:solidFill>
            <a:prstDash val="dash"/>
            <a:round/>
            <a:headEnd/>
            <a:tailEnd/>
          </a:ln>
        </p:spPr>
        <p:txBody>
          <a:bodyPr/>
          <a:lstStyle/>
          <a:p>
            <a:endParaRPr lang="en-US"/>
          </a:p>
        </p:txBody>
      </p:sp>
      <p:sp>
        <p:nvSpPr>
          <p:cNvPr id="33806" name="Line 21"/>
          <p:cNvSpPr>
            <a:spLocks noChangeShapeType="1"/>
          </p:cNvSpPr>
          <p:nvPr/>
        </p:nvSpPr>
        <p:spPr bwMode="auto">
          <a:xfrm flipV="1">
            <a:off x="3936999" y="2498725"/>
            <a:ext cx="2871788" cy="34925"/>
          </a:xfrm>
          <a:prstGeom prst="line">
            <a:avLst/>
          </a:prstGeom>
          <a:noFill/>
          <a:ln w="12700">
            <a:solidFill>
              <a:schemeClr val="tx1"/>
            </a:solidFill>
            <a:prstDash val="dash"/>
            <a:round/>
            <a:headEnd/>
            <a:tailEnd/>
          </a:ln>
        </p:spPr>
        <p:txBody>
          <a:bodyPr/>
          <a:lstStyle/>
          <a:p>
            <a:endParaRPr lang="en-US"/>
          </a:p>
        </p:txBody>
      </p:sp>
      <p:sp>
        <p:nvSpPr>
          <p:cNvPr id="33807" name="Line 22"/>
          <p:cNvSpPr>
            <a:spLocks noChangeShapeType="1"/>
          </p:cNvSpPr>
          <p:nvPr/>
        </p:nvSpPr>
        <p:spPr bwMode="auto">
          <a:xfrm flipV="1">
            <a:off x="5567363" y="2006600"/>
            <a:ext cx="2871787" cy="34925"/>
          </a:xfrm>
          <a:prstGeom prst="line">
            <a:avLst/>
          </a:prstGeom>
          <a:noFill/>
          <a:ln w="12700">
            <a:solidFill>
              <a:schemeClr val="tx1"/>
            </a:solidFill>
            <a:prstDash val="dash"/>
            <a:round/>
            <a:headEnd/>
            <a:tailEnd/>
          </a:ln>
        </p:spPr>
        <p:txBody>
          <a:bodyPr/>
          <a:lstStyle/>
          <a:p>
            <a:endParaRPr lang="en-US"/>
          </a:p>
        </p:txBody>
      </p:sp>
      <mc:AlternateContent xmlns:mc="http://schemas.openxmlformats.org/markup-compatibility/2006" xmlns:a14="http://schemas.microsoft.com/office/drawing/2010/main">
        <mc:Choice Requires="a14">
          <p:sp>
            <p:nvSpPr>
              <p:cNvPr id="3" name="TextBox 2"/>
              <p:cNvSpPr txBox="1"/>
              <p:nvPr/>
            </p:nvSpPr>
            <p:spPr>
              <a:xfrm>
                <a:off x="3962400" y="4135843"/>
                <a:ext cx="4422749" cy="523220"/>
              </a:xfrm>
              <a:prstGeom prst="rect">
                <a:avLst/>
              </a:prstGeom>
              <a:noFill/>
            </p:spPr>
            <p:txBody>
              <a:bodyPr wrap="none" rtlCol="0">
                <a:spAutoFit/>
              </a:bodyPr>
              <a:lstStyle/>
              <a:p>
                <a:r>
                  <a:rPr lang="en-US" sz="2800" dirty="0"/>
                  <a:t>Just drop the </a:t>
                </a:r>
                <a14:m>
                  <m:oMath xmlns:m="http://schemas.openxmlformats.org/officeDocument/2006/math">
                    <m:r>
                      <a:rPr lang="en-US" sz="2800" i="1" dirty="0" smtClean="0">
                        <a:latin typeface="Cambria Math" panose="02040503050406030204" pitchFamily="18" charset="0"/>
                      </a:rPr>
                      <m:t>𝑧</m:t>
                    </m:r>
                  </m:oMath>
                </a14:m>
                <a:r>
                  <a:rPr lang="en-US" sz="2800" dirty="0"/>
                  <a:t> coordinate!</a:t>
                </a:r>
              </a:p>
            </p:txBody>
          </p:sp>
        </mc:Choice>
        <mc:Fallback xmlns="">
          <p:sp>
            <p:nvSpPr>
              <p:cNvPr id="3" name="TextBox 2"/>
              <p:cNvSpPr txBox="1">
                <a:spLocks noRot="1" noChangeAspect="1" noMove="1" noResize="1" noEditPoints="1" noAdjustHandles="1" noChangeArrowheads="1" noChangeShapeType="1" noTextEdit="1"/>
              </p:cNvSpPr>
              <p:nvPr/>
            </p:nvSpPr>
            <p:spPr>
              <a:xfrm>
                <a:off x="3962400" y="4135843"/>
                <a:ext cx="4422749" cy="523220"/>
              </a:xfrm>
              <a:prstGeom prst="rect">
                <a:avLst/>
              </a:prstGeom>
              <a:blipFill>
                <a:blip r:embed="rId3"/>
                <a:stretch>
                  <a:fillRect l="-3161" t="-11905" r="-1724"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ACD629-68FD-3B4B-A078-E33004A7E917}"/>
                  </a:ext>
                </a:extLst>
              </p:cNvPr>
              <p:cNvSpPr txBox="1"/>
              <p:nvPr/>
            </p:nvSpPr>
            <p:spPr>
              <a:xfrm>
                <a:off x="4077466" y="4838552"/>
                <a:ext cx="4099840" cy="14860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800" i="1" smtClean="0">
                              <a:solidFill>
                                <a:srgbClr val="7030A0"/>
                              </a:solidFill>
                              <a:latin typeface="Cambria Math" panose="02040503050406030204" pitchFamily="18" charset="0"/>
                            </a:rPr>
                          </m:ctrlPr>
                        </m:dPr>
                        <m:e>
                          <m:eqArr>
                            <m:eqArrPr>
                              <m:ctrlPr>
                                <a:rPr lang="en-US" sz="2800" b="0" i="1" smtClean="0">
                                  <a:solidFill>
                                    <a:srgbClr val="7030A0"/>
                                  </a:solidFill>
                                  <a:latin typeface="Cambria Math" panose="02040503050406030204" pitchFamily="18" charset="0"/>
                                </a:rPr>
                              </m:ctrlPr>
                            </m:eqArrPr>
                            <m:e>
                              <m:r>
                                <a:rPr lang="en-US" sz="2800" b="0" i="1" smtClean="0">
                                  <a:solidFill>
                                    <a:srgbClr val="7030A0"/>
                                  </a:solidFill>
                                  <a:latin typeface="Cambria Math" panose="02040503050406030204" pitchFamily="18" charset="0"/>
                                </a:rPr>
                                <m:t>𝑥</m:t>
                              </m:r>
                            </m:e>
                            <m:e>
                              <m:r>
                                <a:rPr lang="en-US" sz="2800" b="0" i="1" smtClean="0">
                                  <a:solidFill>
                                    <a:srgbClr val="7030A0"/>
                                  </a:solidFill>
                                  <a:latin typeface="Cambria Math" panose="02040503050406030204" pitchFamily="18" charset="0"/>
                                </a:rPr>
                                <m:t>𝑦</m:t>
                              </m:r>
                            </m:e>
                            <m:e>
                              <m:r>
                                <a:rPr lang="en-US" sz="2800" b="0" i="1" smtClean="0">
                                  <a:solidFill>
                                    <a:srgbClr val="7030A0"/>
                                  </a:solidFill>
                                  <a:latin typeface="Cambria Math" panose="02040503050406030204" pitchFamily="18" charset="0"/>
                                </a:rPr>
                                <m:t>1</m:t>
                              </m:r>
                            </m:e>
                          </m:eqArr>
                        </m:e>
                      </m:d>
                      <m:r>
                        <a:rPr lang="en-US" sz="2800" b="0" i="1" smtClean="0">
                          <a:solidFill>
                            <a:srgbClr val="7030A0"/>
                          </a:solidFill>
                          <a:latin typeface="Cambria Math" panose="02040503050406030204" pitchFamily="18" charset="0"/>
                        </a:rPr>
                        <m:t>=</m:t>
                      </m:r>
                      <m:d>
                        <m:dPr>
                          <m:begChr m:val="["/>
                          <m:endChr m:val="]"/>
                          <m:ctrlPr>
                            <a:rPr lang="en-US" sz="2800" b="0" i="1" smtClean="0">
                              <a:solidFill>
                                <a:srgbClr val="7030A0"/>
                              </a:solidFill>
                              <a:latin typeface="Cambria Math" panose="02040503050406030204" pitchFamily="18" charset="0"/>
                            </a:rPr>
                          </m:ctrlPr>
                        </m:dPr>
                        <m:e>
                          <m:m>
                            <m:mPr>
                              <m:mcs>
                                <m:mc>
                                  <m:mcPr>
                                    <m:count m:val="4"/>
                                    <m:mcJc m:val="center"/>
                                  </m:mcPr>
                                </m:mc>
                              </m:mcs>
                              <m:ctrlPr>
                                <a:rPr lang="en-US" sz="2800" b="0" i="1" smtClean="0">
                                  <a:solidFill>
                                    <a:srgbClr val="7030A0"/>
                                  </a:solidFill>
                                  <a:latin typeface="Cambria Math" panose="02040503050406030204" pitchFamily="18" charset="0"/>
                                </a:rPr>
                              </m:ctrlPr>
                            </m:mPr>
                            <m:mr>
                              <m:e>
                                <m:r>
                                  <m:rPr>
                                    <m:brk m:alnAt="7"/>
                                  </m:rPr>
                                  <a:rPr lang="en-US" sz="2800" b="0" i="1" smtClean="0">
                                    <a:solidFill>
                                      <a:srgbClr val="7030A0"/>
                                    </a:solidFill>
                                    <a:latin typeface="Cambria Math" panose="02040503050406030204" pitchFamily="18" charset="0"/>
                                  </a:rPr>
                                  <m:t>1</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mr>
                            <m:mr>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1</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mr>
                            <m:mr>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1</m:t>
                                </m:r>
                              </m:e>
                            </m:mr>
                          </m:m>
                        </m:e>
                      </m:d>
                      <m:d>
                        <m:dPr>
                          <m:ctrlPr>
                            <a:rPr lang="en-US" sz="2800" i="1">
                              <a:solidFill>
                                <a:srgbClr val="7030A0"/>
                              </a:solidFill>
                              <a:latin typeface="Cambria Math" panose="02040503050406030204" pitchFamily="18" charset="0"/>
                            </a:rPr>
                          </m:ctrlPr>
                        </m:dPr>
                        <m:e>
                          <m:eqArr>
                            <m:eqArrPr>
                              <m:ctrlPr>
                                <a:rPr lang="en-US" sz="2800" i="1">
                                  <a:solidFill>
                                    <a:srgbClr val="7030A0"/>
                                  </a:solidFill>
                                  <a:latin typeface="Cambria Math" panose="02040503050406030204" pitchFamily="18" charset="0"/>
                                </a:rPr>
                              </m:ctrlPr>
                            </m:eqArrPr>
                            <m:e>
                              <m:r>
                                <a:rPr lang="en-US" sz="2800" i="1">
                                  <a:solidFill>
                                    <a:srgbClr val="7030A0"/>
                                  </a:solidFill>
                                  <a:latin typeface="Cambria Math" panose="02040503050406030204" pitchFamily="18" charset="0"/>
                                </a:rPr>
                                <m:t>𝑥</m:t>
                              </m:r>
                            </m:e>
                            <m:e>
                              <m:r>
                                <a:rPr lang="en-US" sz="2800" i="1">
                                  <a:solidFill>
                                    <a:srgbClr val="7030A0"/>
                                  </a:solidFill>
                                  <a:latin typeface="Cambria Math" panose="02040503050406030204" pitchFamily="18" charset="0"/>
                                </a:rPr>
                                <m:t>𝑦</m:t>
                              </m:r>
                            </m:e>
                            <m:e>
                              <m:r>
                                <a:rPr lang="en-US" sz="2800" b="0" i="1" smtClean="0">
                                  <a:solidFill>
                                    <a:srgbClr val="7030A0"/>
                                  </a:solidFill>
                                  <a:latin typeface="Cambria Math" panose="02040503050406030204" pitchFamily="18" charset="0"/>
                                </a:rPr>
                                <m:t>𝑧</m:t>
                              </m:r>
                            </m:e>
                            <m:e>
                              <m:r>
                                <a:rPr lang="en-US" sz="2800" b="0" i="1" smtClean="0">
                                  <a:solidFill>
                                    <a:srgbClr val="7030A0"/>
                                  </a:solidFill>
                                  <a:latin typeface="Cambria Math" panose="02040503050406030204" pitchFamily="18" charset="0"/>
                                </a:rPr>
                                <m:t>1</m:t>
                              </m:r>
                            </m:e>
                          </m:eqArr>
                        </m:e>
                      </m:d>
                    </m:oMath>
                  </m:oMathPara>
                </a14:m>
                <a:endParaRPr lang="en-US" sz="2800" dirty="0">
                  <a:solidFill>
                    <a:srgbClr val="7030A0"/>
                  </a:solidFill>
                </a:endParaRPr>
              </a:p>
            </p:txBody>
          </p:sp>
        </mc:Choice>
        <mc:Fallback xmlns="">
          <p:sp>
            <p:nvSpPr>
              <p:cNvPr id="2" name="TextBox 1">
                <a:extLst>
                  <a:ext uri="{FF2B5EF4-FFF2-40B4-BE49-F238E27FC236}">
                    <a16:creationId xmlns:a16="http://schemas.microsoft.com/office/drawing/2014/main" id="{8FACD629-68FD-3B4B-A078-E33004A7E917}"/>
                  </a:ext>
                </a:extLst>
              </p:cNvPr>
              <p:cNvSpPr txBox="1">
                <a:spLocks noRot="1" noChangeAspect="1" noMove="1" noResize="1" noEditPoints="1" noAdjustHandles="1" noChangeArrowheads="1" noChangeShapeType="1" noTextEdit="1"/>
              </p:cNvSpPr>
              <p:nvPr/>
            </p:nvSpPr>
            <p:spPr>
              <a:xfrm>
                <a:off x="4077466" y="4838552"/>
                <a:ext cx="4099840" cy="1486048"/>
              </a:xfrm>
              <a:prstGeom prst="rect">
                <a:avLst/>
              </a:prstGeom>
              <a:blipFill>
                <a:blip r:embed="rId4"/>
                <a:stretch>
                  <a:fillRect b="-678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A61F6F93-B278-4D42-A0D9-45F265F6750E}"/>
              </a:ext>
            </a:extLst>
          </p:cNvPr>
          <p:cNvSpPr/>
          <p:nvPr/>
        </p:nvSpPr>
        <p:spPr bwMode="auto">
          <a:xfrm>
            <a:off x="5334000" y="4953000"/>
            <a:ext cx="19050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r>
              <a:rPr lang="en-US" dirty="0"/>
              <a:t>General affine projection</a:t>
            </a:r>
          </a:p>
        </p:txBody>
      </p:sp>
      <mc:AlternateContent xmlns:mc="http://schemas.openxmlformats.org/markup-compatibility/2006" xmlns:a14="http://schemas.microsoft.com/office/drawing/2010/main">
        <mc:Choice Requires="a14">
          <p:sp>
            <p:nvSpPr>
              <p:cNvPr id="1030185" name="Rectangle 41"/>
              <p:cNvSpPr>
                <a:spLocks noGrp="1" noChangeArrowheads="1"/>
              </p:cNvSpPr>
              <p:nvPr>
                <p:ph type="body" idx="1"/>
              </p:nvPr>
            </p:nvSpPr>
            <p:spPr>
              <a:xfrm>
                <a:off x="533400" y="914400"/>
                <a:ext cx="11049000" cy="5257800"/>
              </a:xfrm>
            </p:spPr>
            <p:txBody>
              <a:bodyPr/>
              <a:lstStyle/>
              <a:p>
                <a:pPr>
                  <a:buFontTx/>
                  <a:buChar char="•"/>
                </a:pPr>
                <a:r>
                  <a:rPr lang="en-US" sz="2800" dirty="0"/>
                  <a:t>A general affine projection is a 3D-to-2D linear mapping plus translation:</a:t>
                </a:r>
                <a:br>
                  <a:rPr lang="en-US" sz="2800" dirty="0"/>
                </a:br>
                <a:br>
                  <a:rPr lang="en-US" dirty="0"/>
                </a:br>
                <a:endParaRPr lang="en-US" dirty="0"/>
              </a:p>
              <a:p>
                <a:pPr>
                  <a:buFontTx/>
                  <a:buChar char="•"/>
                </a:pPr>
                <a:endParaRPr lang="en-US" dirty="0"/>
              </a:p>
              <a:p>
                <a:pPr>
                  <a:buFontTx/>
                  <a:buChar char="•"/>
                </a:pPr>
                <a:endParaRPr lang="en-US" dirty="0"/>
              </a:p>
              <a:p>
                <a:pPr>
                  <a:buFontTx/>
                  <a:buChar char="•"/>
                </a:pPr>
                <a:endParaRPr lang="en-US" sz="2800" dirty="0"/>
              </a:p>
              <a:p>
                <a:pPr>
                  <a:buFontTx/>
                  <a:buChar char="•"/>
                </a:pPr>
                <a:r>
                  <a:rPr lang="en-US" sz="2800" dirty="0"/>
                  <a:t>In non-homogeneous coordinates:</a:t>
                </a:r>
                <a:endParaRPr lang="en-US" dirty="0"/>
              </a:p>
              <a:p>
                <a:pPr marL="0" indent="0"/>
                <a:r>
                  <a:rPr lang="en-US" dirty="0">
                    <a:solidFill>
                      <a:srgbClr val="7030A0"/>
                    </a:solidFill>
                  </a:rPr>
                  <a:t>          </a:t>
                </a:r>
                <a14:m>
                  <m:oMath xmlns:m="http://schemas.openxmlformats.org/officeDocument/2006/math">
                    <m:d>
                      <m:dPr>
                        <m:ctrlPr>
                          <a:rPr lang="en-US" i="1">
                            <a:solidFill>
                              <a:srgbClr val="7030A0"/>
                            </a:solidFill>
                            <a:latin typeface="Cambria Math" panose="02040503050406030204" pitchFamily="18" charset="0"/>
                          </a:rPr>
                        </m:ctrlPr>
                      </m:dPr>
                      <m:e>
                        <m:eqArr>
                          <m:eqArrPr>
                            <m:ctrlPr>
                              <a:rPr lang="en-US" i="1">
                                <a:solidFill>
                                  <a:srgbClr val="7030A0"/>
                                </a:solidFill>
                                <a:latin typeface="Cambria Math" panose="02040503050406030204" pitchFamily="18" charset="0"/>
                              </a:rPr>
                            </m:ctrlPr>
                          </m:eqArrPr>
                          <m:e>
                            <m:r>
                              <a:rPr lang="en-US" i="1">
                                <a:solidFill>
                                  <a:srgbClr val="7030A0"/>
                                </a:solidFill>
                                <a:latin typeface="Cambria Math" panose="02040503050406030204" pitchFamily="18" charset="0"/>
                              </a:rPr>
                              <m:t>𝑥</m:t>
                            </m:r>
                          </m:e>
                          <m:e>
                            <m:r>
                              <a:rPr lang="en-US" i="1">
                                <a:solidFill>
                                  <a:srgbClr val="7030A0"/>
                                </a:solidFill>
                                <a:latin typeface="Cambria Math" panose="02040503050406030204" pitchFamily="18" charset="0"/>
                              </a:rPr>
                              <m:t>𝑦</m:t>
                            </m:r>
                          </m:e>
                        </m:eqArr>
                      </m:e>
                    </m:d>
                    <m:r>
                      <a:rPr lang="en-US" i="1">
                        <a:solidFill>
                          <a:srgbClr val="7030A0"/>
                        </a:solidFill>
                        <a:latin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m>
                          <m:mPr>
                            <m:mcs>
                              <m:mc>
                                <m:mcPr>
                                  <m:count m:val="3"/>
                                  <m:mcJc m:val="center"/>
                                </m:mcPr>
                              </m:mc>
                            </m:mcs>
                            <m:ctrlPr>
                              <a:rPr lang="en-US" i="1">
                                <a:solidFill>
                                  <a:srgbClr val="7030A0"/>
                                </a:solidFill>
                                <a:latin typeface="Cambria Math" panose="02040503050406030204" pitchFamily="18" charset="0"/>
                              </a:rPr>
                            </m:ctrlPr>
                          </m:mP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12</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13</m:t>
                                  </m:r>
                                </m:sub>
                              </m:sSub>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22</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23</m:t>
                                  </m:r>
                                </m:sub>
                              </m:sSub>
                            </m:e>
                          </m:mr>
                        </m:m>
                      </m:e>
                    </m:d>
                    <m:d>
                      <m:dPr>
                        <m:ctrlPr>
                          <a:rPr lang="en-US" i="1">
                            <a:solidFill>
                              <a:srgbClr val="7030A0"/>
                            </a:solidFill>
                            <a:latin typeface="Cambria Math" panose="02040503050406030204" pitchFamily="18" charset="0"/>
                          </a:rPr>
                        </m:ctrlPr>
                      </m:dPr>
                      <m:e>
                        <m:eqArr>
                          <m:eqArrPr>
                            <m:ctrlPr>
                              <a:rPr lang="en-US" i="1">
                                <a:solidFill>
                                  <a:srgbClr val="7030A0"/>
                                </a:solidFill>
                                <a:latin typeface="Cambria Math" panose="02040503050406030204" pitchFamily="18" charset="0"/>
                              </a:rPr>
                            </m:ctrlPr>
                          </m:eqArrPr>
                          <m:e>
                            <m:r>
                              <a:rPr lang="en-US" b="0" i="1" smtClean="0">
                                <a:solidFill>
                                  <a:srgbClr val="7030A0"/>
                                </a:solidFill>
                                <a:latin typeface="Cambria Math" panose="02040503050406030204" pitchFamily="18" charset="0"/>
                              </a:rPr>
                              <m:t>𝑋</m:t>
                            </m:r>
                          </m:e>
                          <m:e>
                            <m:r>
                              <a:rPr lang="en-US" b="0" i="1" smtClean="0">
                                <a:solidFill>
                                  <a:srgbClr val="7030A0"/>
                                </a:solidFill>
                                <a:latin typeface="Cambria Math" panose="02040503050406030204" pitchFamily="18" charset="0"/>
                              </a:rPr>
                              <m:t>𝑌</m:t>
                            </m:r>
                          </m:e>
                          <m:e>
                            <m:r>
                              <a:rPr lang="en-US" b="0" i="1" smtClean="0">
                                <a:solidFill>
                                  <a:srgbClr val="7030A0"/>
                                </a:solidFill>
                                <a:latin typeface="Cambria Math" panose="02040503050406030204" pitchFamily="18" charset="0"/>
                              </a:rPr>
                              <m:t>𝑍</m:t>
                            </m:r>
                          </m:e>
                        </m:eqArr>
                      </m:e>
                    </m:d>
                    <m:r>
                      <a:rPr lang="en-US" i="1">
                        <a:solidFill>
                          <a:srgbClr val="7030A0"/>
                        </a:solidFill>
                        <a:latin typeface="Cambria Math" panose="02040503050406030204" pitchFamily="18" charset="0"/>
                      </a:rPr>
                      <m:t>+</m:t>
                    </m:r>
                    <m:d>
                      <m:dPr>
                        <m:ctrlPr>
                          <a:rPr lang="en-US" i="1">
                            <a:solidFill>
                              <a:srgbClr val="7030A0"/>
                            </a:solidFill>
                            <a:latin typeface="Cambria Math" panose="02040503050406030204" pitchFamily="18" charset="0"/>
                          </a:rPr>
                        </m:ctrlPr>
                      </m:dPr>
                      <m:e>
                        <m:eqArr>
                          <m:eqArrPr>
                            <m:ctrlPr>
                              <a:rPr lang="en-US" i="1">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𝑡</m:t>
                                </m:r>
                              </m:e>
                              <m:sub>
                                <m:r>
                                  <a:rPr lang="en-US" i="1">
                                    <a:solidFill>
                                      <a:srgbClr val="7030A0"/>
                                    </a:solidFill>
                                    <a:latin typeface="Cambria Math" panose="02040503050406030204" pitchFamily="18" charset="0"/>
                                  </a:rPr>
                                  <m:t>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𝑡</m:t>
                                </m:r>
                              </m:e>
                              <m:sub>
                                <m:r>
                                  <a:rPr lang="en-US" i="1">
                                    <a:solidFill>
                                      <a:srgbClr val="7030A0"/>
                                    </a:solidFill>
                                    <a:latin typeface="Cambria Math" panose="02040503050406030204" pitchFamily="18" charset="0"/>
                                  </a:rPr>
                                  <m:t>2</m:t>
                                </m:r>
                              </m:sub>
                            </m:sSub>
                          </m:e>
                        </m:eqArr>
                      </m:e>
                    </m:d>
                    <m:r>
                      <a:rPr lang="en-US" b="0" i="1" smtClean="0">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𝑨</m:t>
                    </m:r>
                    <m:r>
                      <a:rPr lang="en-US" b="1" i="1" smtClean="0">
                        <a:solidFill>
                          <a:srgbClr val="7030A0"/>
                        </a:solidFill>
                        <a:latin typeface="Cambria Math" panose="02040503050406030204" pitchFamily="18" charset="0"/>
                      </a:rPr>
                      <m:t>𝑿</m:t>
                    </m:r>
                    <m:r>
                      <a:rPr lang="en-US" b="1" i="1">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𝒕</m:t>
                    </m:r>
                  </m:oMath>
                </a14:m>
                <a:endParaRPr lang="en-US" b="1" dirty="0">
                  <a:solidFill>
                    <a:srgbClr val="7030A0"/>
                  </a:solidFill>
                </a:endParaRPr>
              </a:p>
              <a:p>
                <a:pPr>
                  <a:buFontTx/>
                  <a:buChar char="•"/>
                </a:pPr>
                <a:endParaRPr lang="en-US" dirty="0"/>
              </a:p>
            </p:txBody>
          </p:sp>
        </mc:Choice>
        <mc:Fallback xmlns="">
          <p:sp>
            <p:nvSpPr>
              <p:cNvPr id="1030185" name="Rectangle 41"/>
              <p:cNvSpPr>
                <a:spLocks noGrp="1" noRot="1" noChangeAspect="1" noMove="1" noResize="1" noEditPoints="1" noAdjustHandles="1" noChangeArrowheads="1" noChangeShapeType="1" noTextEdit="1"/>
              </p:cNvSpPr>
              <p:nvPr>
                <p:ph type="body" idx="1"/>
              </p:nvPr>
            </p:nvSpPr>
            <p:spPr>
              <a:xfrm>
                <a:off x="533400" y="914400"/>
                <a:ext cx="11049000" cy="5257800"/>
              </a:xfrm>
              <a:blipFill>
                <a:blip r:embed="rId3"/>
                <a:stretch>
                  <a:fillRect l="-918" t="-1449"/>
                </a:stretch>
              </a:blipFill>
            </p:spPr>
            <p:txBody>
              <a:bodyPr/>
              <a:lstStyle/>
              <a:p>
                <a:r>
                  <a:rPr lang="en-US">
                    <a:noFill/>
                  </a:rPr>
                  <a:t> </a:t>
                </a:r>
              </a:p>
            </p:txBody>
          </p:sp>
        </mc:Fallback>
      </mc:AlternateContent>
      <p:grpSp>
        <p:nvGrpSpPr>
          <p:cNvPr id="2" name="Group 44"/>
          <p:cNvGrpSpPr>
            <a:grpSpLocks/>
          </p:cNvGrpSpPr>
          <p:nvPr/>
        </p:nvGrpSpPr>
        <p:grpSpPr bwMode="auto">
          <a:xfrm>
            <a:off x="7377906" y="1676400"/>
            <a:ext cx="3833812" cy="1831975"/>
            <a:chOff x="221" y="3068"/>
            <a:chExt cx="2415" cy="1154"/>
          </a:xfrm>
        </p:grpSpPr>
        <p:sp>
          <p:nvSpPr>
            <p:cNvPr id="8201" name="Freeform 8"/>
            <p:cNvSpPr>
              <a:spLocks/>
            </p:cNvSpPr>
            <p:nvPr/>
          </p:nvSpPr>
          <p:spPr bwMode="auto">
            <a:xfrm>
              <a:off x="546" y="3068"/>
              <a:ext cx="940" cy="965"/>
            </a:xfrm>
            <a:custGeom>
              <a:avLst/>
              <a:gdLst>
                <a:gd name="T0" fmla="*/ 0 w 1842"/>
                <a:gd name="T1" fmla="*/ 26 h 1847"/>
                <a:gd name="T2" fmla="*/ 64 w 1842"/>
                <a:gd name="T3" fmla="*/ 0 h 1847"/>
                <a:gd name="T4" fmla="*/ 64 w 1842"/>
                <a:gd name="T5" fmla="*/ 46 h 1847"/>
                <a:gd name="T6" fmla="*/ 0 w 1842"/>
                <a:gd name="T7" fmla="*/ 72 h 1847"/>
                <a:gd name="T8" fmla="*/ 0 w 1842"/>
                <a:gd name="T9" fmla="*/ 26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8202" name="Line 17"/>
            <p:cNvSpPr>
              <a:spLocks noChangeShapeType="1"/>
            </p:cNvSpPr>
            <p:nvPr/>
          </p:nvSpPr>
          <p:spPr bwMode="auto">
            <a:xfrm>
              <a:off x="853" y="3625"/>
              <a:ext cx="1452" cy="428"/>
            </a:xfrm>
            <a:prstGeom prst="line">
              <a:avLst/>
            </a:prstGeom>
            <a:noFill/>
            <a:ln w="12700">
              <a:solidFill>
                <a:schemeClr val="tx1"/>
              </a:solidFill>
              <a:prstDash val="dash"/>
              <a:round/>
              <a:headEnd/>
              <a:tailEnd/>
            </a:ln>
          </p:spPr>
          <p:txBody>
            <a:bodyPr/>
            <a:lstStyle/>
            <a:p>
              <a:endParaRPr lang="en-US"/>
            </a:p>
          </p:txBody>
        </p:sp>
        <p:sp>
          <p:nvSpPr>
            <p:cNvPr id="8203" name="Freeform 20"/>
            <p:cNvSpPr>
              <a:spLocks/>
            </p:cNvSpPr>
            <p:nvPr/>
          </p:nvSpPr>
          <p:spPr bwMode="auto">
            <a:xfrm>
              <a:off x="545" y="3616"/>
              <a:ext cx="1" cy="417"/>
            </a:xfrm>
            <a:custGeom>
              <a:avLst/>
              <a:gdLst>
                <a:gd name="T0" fmla="*/ 0 w 1"/>
                <a:gd name="T1" fmla="*/ 52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8204" name="Freeform 22"/>
            <p:cNvSpPr>
              <a:spLocks/>
            </p:cNvSpPr>
            <p:nvPr/>
          </p:nvSpPr>
          <p:spPr bwMode="auto">
            <a:xfrm>
              <a:off x="546" y="3874"/>
              <a:ext cx="430" cy="157"/>
            </a:xfrm>
            <a:custGeom>
              <a:avLst/>
              <a:gdLst>
                <a:gd name="T0" fmla="*/ 0 w 768"/>
                <a:gd name="T1" fmla="*/ 20 h 264"/>
                <a:gd name="T2" fmla="*/ 43 w 768"/>
                <a:gd name="T3" fmla="*/ 0 h 264"/>
                <a:gd name="T4" fmla="*/ 0 60000 65536"/>
                <a:gd name="T5" fmla="*/ 0 60000 65536"/>
                <a:gd name="T6" fmla="*/ 0 w 768"/>
                <a:gd name="T7" fmla="*/ 0 h 264"/>
                <a:gd name="T8" fmla="*/ 768 w 768"/>
                <a:gd name="T9" fmla="*/ 264 h 264"/>
              </a:gdLst>
              <a:ahLst/>
              <a:cxnLst>
                <a:cxn ang="T4">
                  <a:pos x="T0" y="T1"/>
                </a:cxn>
                <a:cxn ang="T5">
                  <a:pos x="T2" y="T3"/>
                </a:cxn>
              </a:cxnLst>
              <a:rect l="T6" t="T7" r="T8" b="T9"/>
              <a:pathLst>
                <a:path w="768" h="264">
                  <a:moveTo>
                    <a:pt x="0" y="264"/>
                  </a:moveTo>
                  <a:lnTo>
                    <a:pt x="768" y="0"/>
                  </a:lnTo>
                </a:path>
              </a:pathLst>
            </a:custGeom>
            <a:noFill/>
            <a:ln w="38100">
              <a:solidFill>
                <a:srgbClr val="FF0000"/>
              </a:solidFill>
              <a:round/>
              <a:headEnd/>
              <a:tailEnd type="stealth" w="lg" len="med"/>
            </a:ln>
          </p:spPr>
          <p:txBody>
            <a:bodyPr/>
            <a:lstStyle/>
            <a:p>
              <a:endParaRPr lang="en-US"/>
            </a:p>
          </p:txBody>
        </p:sp>
        <p:sp>
          <p:nvSpPr>
            <p:cNvPr id="8205" name="Oval 26"/>
            <p:cNvSpPr>
              <a:spLocks noChangeArrowheads="1"/>
            </p:cNvSpPr>
            <p:nvPr/>
          </p:nvSpPr>
          <p:spPr bwMode="auto">
            <a:xfrm>
              <a:off x="2279" y="4025"/>
              <a:ext cx="42" cy="4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206" name="Oval 27"/>
            <p:cNvSpPr>
              <a:spLocks noChangeArrowheads="1"/>
            </p:cNvSpPr>
            <p:nvPr/>
          </p:nvSpPr>
          <p:spPr bwMode="auto">
            <a:xfrm>
              <a:off x="826" y="3596"/>
              <a:ext cx="42" cy="44"/>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8207" name="Text Box 31"/>
                <p:cNvSpPr txBox="1">
                  <a:spLocks noChangeArrowheads="1"/>
                </p:cNvSpPr>
                <p:nvPr/>
              </p:nvSpPr>
              <p:spPr bwMode="auto">
                <a:xfrm>
                  <a:off x="812" y="3369"/>
                  <a:ext cx="282" cy="291"/>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𝒙</m:t>
                        </m:r>
                      </m:oMath>
                    </m:oMathPara>
                  </a14:m>
                  <a:endParaRPr lang="en-US" b="1" dirty="0">
                    <a:solidFill>
                      <a:srgbClr val="7030A0"/>
                    </a:solidFill>
                  </a:endParaRPr>
                </a:p>
              </p:txBody>
            </p:sp>
          </mc:Choice>
          <mc:Fallback xmlns="">
            <p:sp>
              <p:nvSpPr>
                <p:cNvPr id="8207" name="Text Box 31"/>
                <p:cNvSpPr txBox="1">
                  <a:spLocks noRot="1" noChangeAspect="1" noMove="1" noResize="1" noEditPoints="1" noAdjustHandles="1" noChangeArrowheads="1" noChangeShapeType="1" noTextEdit="1"/>
                </p:cNvSpPr>
                <p:nvPr/>
              </p:nvSpPr>
              <p:spPr bwMode="auto">
                <a:xfrm>
                  <a:off x="812" y="3369"/>
                  <a:ext cx="282" cy="291"/>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08" name="Text Box 32"/>
                <p:cNvSpPr txBox="1">
                  <a:spLocks noChangeArrowheads="1"/>
                </p:cNvSpPr>
                <p:nvPr/>
              </p:nvSpPr>
              <p:spPr bwMode="auto">
                <a:xfrm>
                  <a:off x="2332" y="3923"/>
                  <a:ext cx="304" cy="291"/>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𝑿</m:t>
                        </m:r>
                      </m:oMath>
                    </m:oMathPara>
                  </a14:m>
                  <a:endParaRPr lang="en-US" b="1" dirty="0">
                    <a:solidFill>
                      <a:srgbClr val="7030A0"/>
                    </a:solidFill>
                  </a:endParaRPr>
                </a:p>
              </p:txBody>
            </p:sp>
          </mc:Choice>
          <mc:Fallback xmlns="">
            <p:sp>
              <p:nvSpPr>
                <p:cNvPr id="8208" name="Text Box 32"/>
                <p:cNvSpPr txBox="1">
                  <a:spLocks noRot="1" noChangeAspect="1" noMove="1" noResize="1" noEditPoints="1" noAdjustHandles="1" noChangeArrowheads="1" noChangeShapeType="1" noTextEdit="1"/>
                </p:cNvSpPr>
                <p:nvPr/>
              </p:nvSpPr>
              <p:spPr bwMode="auto">
                <a:xfrm>
                  <a:off x="2332" y="3923"/>
                  <a:ext cx="304" cy="291"/>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09" name="Text Box 33"/>
                <p:cNvSpPr txBox="1">
                  <a:spLocks noChangeArrowheads="1"/>
                </p:cNvSpPr>
                <p:nvPr/>
              </p:nvSpPr>
              <p:spPr bwMode="auto">
                <a:xfrm>
                  <a:off x="701" y="3937"/>
                  <a:ext cx="345"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𝒂</m:t>
                        </m:r>
                        <m:r>
                          <a:rPr lang="en-US" i="1" baseline="-25000" dirty="0">
                            <a:solidFill>
                              <a:srgbClr val="7030A0"/>
                            </a:solidFill>
                            <a:latin typeface="Cambria Math" panose="02040503050406030204" pitchFamily="18" charset="0"/>
                          </a:rPr>
                          <m:t>1</m:t>
                        </m:r>
                      </m:oMath>
                    </m:oMathPara>
                  </a14:m>
                  <a:endParaRPr lang="en-US" baseline="-25000" dirty="0">
                    <a:solidFill>
                      <a:srgbClr val="7030A0"/>
                    </a:solidFill>
                  </a:endParaRPr>
                </a:p>
              </p:txBody>
            </p:sp>
          </mc:Choice>
          <mc:Fallback xmlns="">
            <p:sp>
              <p:nvSpPr>
                <p:cNvPr id="8209" name="Text Box 33"/>
                <p:cNvSpPr txBox="1">
                  <a:spLocks noRot="1" noChangeAspect="1" noMove="1" noResize="1" noEditPoints="1" noAdjustHandles="1" noChangeArrowheads="1" noChangeShapeType="1" noTextEdit="1"/>
                </p:cNvSpPr>
                <p:nvPr/>
              </p:nvSpPr>
              <p:spPr bwMode="auto">
                <a:xfrm>
                  <a:off x="701" y="3937"/>
                  <a:ext cx="345" cy="285"/>
                </a:xfrm>
                <a:prstGeom prst="rect">
                  <a:avLst/>
                </a:prstGeom>
                <a:blipFill>
                  <a:blip r:embed="rId6"/>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10" name="Text Box 34"/>
                <p:cNvSpPr txBox="1">
                  <a:spLocks noChangeArrowheads="1"/>
                </p:cNvSpPr>
                <p:nvPr/>
              </p:nvSpPr>
              <p:spPr bwMode="auto">
                <a:xfrm>
                  <a:off x="221" y="3692"/>
                  <a:ext cx="345"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𝒂</m:t>
                        </m:r>
                        <m:r>
                          <a:rPr lang="en-US" i="1" baseline="-25000" dirty="0">
                            <a:solidFill>
                              <a:srgbClr val="7030A0"/>
                            </a:solidFill>
                            <a:latin typeface="Cambria Math" panose="02040503050406030204" pitchFamily="18" charset="0"/>
                          </a:rPr>
                          <m:t>2</m:t>
                        </m:r>
                      </m:oMath>
                    </m:oMathPara>
                  </a14:m>
                  <a:endParaRPr lang="en-US" baseline="-25000" dirty="0">
                    <a:solidFill>
                      <a:srgbClr val="7030A0"/>
                    </a:solidFill>
                  </a:endParaRPr>
                </a:p>
              </p:txBody>
            </p:sp>
          </mc:Choice>
          <mc:Fallback xmlns="">
            <p:sp>
              <p:nvSpPr>
                <p:cNvPr id="8210" name="Text Box 34"/>
                <p:cNvSpPr txBox="1">
                  <a:spLocks noRot="1" noChangeAspect="1" noMove="1" noResize="1" noEditPoints="1" noAdjustHandles="1" noChangeArrowheads="1" noChangeShapeType="1" noTextEdit="1"/>
                </p:cNvSpPr>
                <p:nvPr/>
              </p:nvSpPr>
              <p:spPr bwMode="auto">
                <a:xfrm>
                  <a:off x="221" y="3692"/>
                  <a:ext cx="345" cy="285"/>
                </a:xfrm>
                <a:prstGeom prst="rect">
                  <a:avLst/>
                </a:prstGeom>
                <a:blipFill>
                  <a:blip r:embed="rId7"/>
                  <a:stretch>
                    <a:fillRect b="-2703"/>
                  </a:stretch>
                </a:blipFill>
                <a:ln w="9525">
                  <a:noFill/>
                  <a:miter lim="800000"/>
                  <a:headEnd/>
                  <a:tailEnd/>
                </a:ln>
              </p:spPr>
              <p:txBody>
                <a:bodyPr/>
                <a:lstStyle/>
                <a:p>
                  <a:r>
                    <a:rPr lang="en-US">
                      <a:noFill/>
                    </a:rPr>
                    <a:t> </a:t>
                  </a:r>
                </a:p>
              </p:txBody>
            </p:sp>
          </mc:Fallback>
        </mc:AlternateContent>
      </p:grpSp>
      <p:sp>
        <p:nvSpPr>
          <p:cNvPr id="1030189" name="Line 45"/>
          <p:cNvSpPr>
            <a:spLocks noChangeShapeType="1"/>
          </p:cNvSpPr>
          <p:nvPr/>
        </p:nvSpPr>
        <p:spPr bwMode="auto">
          <a:xfrm flipH="1" flipV="1">
            <a:off x="7368771" y="5268051"/>
            <a:ext cx="1446211" cy="531363"/>
          </a:xfrm>
          <a:prstGeom prst="line">
            <a:avLst/>
          </a:prstGeom>
          <a:noFill/>
          <a:ln w="9525">
            <a:solidFill>
              <a:schemeClr val="tx1"/>
            </a:solidFill>
            <a:round/>
            <a:headEnd/>
            <a:tailEnd type="triangle" w="med" len="med"/>
          </a:ln>
        </p:spPr>
        <p:txBody>
          <a:bodyPr/>
          <a:lstStyle/>
          <a:p>
            <a:endParaRPr lang="en-US"/>
          </a:p>
        </p:txBody>
      </p:sp>
      <p:sp>
        <p:nvSpPr>
          <p:cNvPr id="1030190" name="Text Box 46"/>
          <p:cNvSpPr txBox="1">
            <a:spLocks noChangeArrowheads="1"/>
          </p:cNvSpPr>
          <p:nvPr/>
        </p:nvSpPr>
        <p:spPr bwMode="auto">
          <a:xfrm>
            <a:off x="8814983" y="5638367"/>
            <a:ext cx="1896673" cy="830997"/>
          </a:xfrm>
          <a:prstGeom prst="rect">
            <a:avLst/>
          </a:prstGeom>
          <a:noFill/>
          <a:ln w="9525">
            <a:noFill/>
            <a:miter lim="800000"/>
            <a:headEnd/>
            <a:tailEnd/>
          </a:ln>
        </p:spPr>
        <p:txBody>
          <a:bodyPr wrap="none">
            <a:spAutoFit/>
          </a:bodyPr>
          <a:lstStyle/>
          <a:p>
            <a:pPr algn="ctr"/>
            <a:r>
              <a:rPr lang="en-US" dirty="0"/>
              <a:t>Projection of</a:t>
            </a:r>
            <a:br>
              <a:rPr lang="en-US" dirty="0"/>
            </a:br>
            <a:r>
              <a:rPr lang="en-US" dirty="0"/>
              <a:t>world origin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45CAD3F-AFEF-D742-9E99-CA0611E683A4}"/>
                  </a:ext>
                </a:extLst>
              </p:cNvPr>
              <p:cNvSpPr txBox="1"/>
              <p:nvPr/>
            </p:nvSpPr>
            <p:spPr>
              <a:xfrm>
                <a:off x="7002685" y="3642023"/>
                <a:ext cx="4426981" cy="461665"/>
              </a:xfrm>
              <a:prstGeom prst="rect">
                <a:avLst/>
              </a:prstGeom>
              <a:noFill/>
            </p:spPr>
            <p:txBody>
              <a:bodyPr wrap="none" rtlCol="0">
                <a:spAutoFit/>
              </a:bodyPr>
              <a:lstStyle/>
              <a:p>
                <a14:m>
                  <m:oMath xmlns:m="http://schemas.openxmlformats.org/officeDocument/2006/math">
                    <m:sSub>
                      <m:sSubPr>
                        <m:ctrlPr>
                          <a:rPr lang="en-US" b="1"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𝒂</m:t>
                        </m:r>
                      </m:e>
                      <m:sub>
                        <m:r>
                          <a:rPr lang="en-US" b="0" i="1" smtClean="0">
                            <a:solidFill>
                              <a:srgbClr val="7030A0"/>
                            </a:solidFill>
                            <a:latin typeface="Cambria Math" panose="02040503050406030204" pitchFamily="18" charset="0"/>
                          </a:rPr>
                          <m:t>1</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𝒂</m:t>
                        </m:r>
                      </m:e>
                      <m:sub>
                        <m:r>
                          <a:rPr lang="en-US" b="0" i="1" smtClean="0">
                            <a:solidFill>
                              <a:srgbClr val="7030A0"/>
                            </a:solidFill>
                            <a:latin typeface="Cambria Math" panose="02040503050406030204" pitchFamily="18" charset="0"/>
                          </a:rPr>
                          <m:t>2</m:t>
                        </m:r>
                      </m:sub>
                    </m:sSub>
                  </m:oMath>
                </a14:m>
                <a:r>
                  <a:rPr lang="en-US" dirty="0"/>
                  <a:t>: rows of projection matrix</a:t>
                </a:r>
              </a:p>
            </p:txBody>
          </p:sp>
        </mc:Choice>
        <mc:Fallback xmlns="">
          <p:sp>
            <p:nvSpPr>
              <p:cNvPr id="3" name="TextBox 2">
                <a:extLst>
                  <a:ext uri="{FF2B5EF4-FFF2-40B4-BE49-F238E27FC236}">
                    <a16:creationId xmlns:a16="http://schemas.microsoft.com/office/drawing/2014/main" id="{C45CAD3F-AFEF-D742-9E99-CA0611E683A4}"/>
                  </a:ext>
                </a:extLst>
              </p:cNvPr>
              <p:cNvSpPr txBox="1">
                <a:spLocks noRot="1" noChangeAspect="1" noMove="1" noResize="1" noEditPoints="1" noAdjustHandles="1" noChangeArrowheads="1" noChangeShapeType="1" noTextEdit="1"/>
              </p:cNvSpPr>
              <p:nvPr/>
            </p:nvSpPr>
            <p:spPr>
              <a:xfrm>
                <a:off x="7002685" y="3642023"/>
                <a:ext cx="4426981" cy="461665"/>
              </a:xfrm>
              <a:prstGeom prst="rect">
                <a:avLst/>
              </a:prstGeom>
              <a:blipFill>
                <a:blip r:embed="rId8"/>
                <a:stretch>
                  <a:fillRect t="-10811" r="-2000"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8EFAB8-96CD-DC45-8DF9-2F027981C1C2}"/>
                  </a:ext>
                </a:extLst>
              </p:cNvPr>
              <p:cNvSpPr/>
              <p:nvPr/>
            </p:nvSpPr>
            <p:spPr>
              <a:xfrm>
                <a:off x="1556588" y="2238376"/>
                <a:ext cx="5086585" cy="10517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solidFill>
                            <a:srgbClr val="7030A0"/>
                          </a:solidFill>
                          <a:latin typeface="Cambria Math" panose="02040503050406030204" pitchFamily="18" charset="0"/>
                        </a:rPr>
                        <m:t>𝑷</m:t>
                      </m:r>
                      <m:r>
                        <a:rPr lang="en-US" i="1">
                          <a:solidFill>
                            <a:srgbClr val="7030A0"/>
                          </a:solidFill>
                          <a:latin typeface="Cambria Math" panose="02040503050406030204" pitchFamily="18" charset="0"/>
                          <a:ea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m>
                            <m:mPr>
                              <m:mcs>
                                <m:mc>
                                  <m:mcPr>
                                    <m:count m:val="4"/>
                                    <m:mcJc m:val="center"/>
                                  </m:mcPr>
                                </m:mc>
                              </m:mcs>
                              <m:ctrlPr>
                                <a:rPr lang="en-US" i="1">
                                  <a:solidFill>
                                    <a:srgbClr val="7030A0"/>
                                  </a:solidFill>
                                  <a:latin typeface="Cambria Math" panose="02040503050406030204" pitchFamily="18" charset="0"/>
                                </a:rPr>
                              </m:ctrlPr>
                            </m:mP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12</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13</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𝑡</m:t>
                                    </m:r>
                                  </m:e>
                                  <m:sub>
                                    <m:r>
                                      <a:rPr lang="en-US" i="1">
                                        <a:solidFill>
                                          <a:srgbClr val="7030A0"/>
                                        </a:solidFill>
                                        <a:latin typeface="Cambria Math" panose="02040503050406030204" pitchFamily="18" charset="0"/>
                                      </a:rPr>
                                      <m:t>1</m:t>
                                    </m:r>
                                  </m:sub>
                                </m:sSub>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22</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23</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𝑡</m:t>
                                    </m:r>
                                  </m:e>
                                  <m:sub>
                                    <m:r>
                                      <a:rPr lang="en-US" i="1">
                                        <a:solidFill>
                                          <a:srgbClr val="7030A0"/>
                                        </a:solidFill>
                                        <a:latin typeface="Cambria Math" panose="02040503050406030204" pitchFamily="18" charset="0"/>
                                      </a:rPr>
                                      <m:t>2</m:t>
                                    </m:r>
                                  </m:sub>
                                </m:sSub>
                              </m:e>
                            </m:mr>
                            <m:mr>
                              <m:e>
                                <m:r>
                                  <a:rPr lang="en-US" i="1">
                                    <a:solidFill>
                                      <a:srgbClr val="7030A0"/>
                                    </a:solidFill>
                                    <a:latin typeface="Cambria Math" panose="02040503050406030204" pitchFamily="18" charset="0"/>
                                  </a:rPr>
                                  <m:t>0</m:t>
                                </m:r>
                              </m:e>
                              <m:e>
                                <m:r>
                                  <a:rPr lang="en-US" i="1">
                                    <a:solidFill>
                                      <a:srgbClr val="7030A0"/>
                                    </a:solidFill>
                                    <a:latin typeface="Cambria Math" panose="02040503050406030204" pitchFamily="18" charset="0"/>
                                  </a:rPr>
                                  <m:t>0</m:t>
                                </m:r>
                              </m:e>
                              <m:e>
                                <m:r>
                                  <a:rPr lang="en-US" i="1">
                                    <a:solidFill>
                                      <a:srgbClr val="7030A0"/>
                                    </a:solidFill>
                                    <a:latin typeface="Cambria Math" panose="02040503050406030204" pitchFamily="18" charset="0"/>
                                  </a:rPr>
                                  <m:t>0</m:t>
                                </m:r>
                              </m:e>
                              <m:e>
                                <m:r>
                                  <a:rPr lang="en-US" i="1">
                                    <a:solidFill>
                                      <a:srgbClr val="7030A0"/>
                                    </a:solidFill>
                                    <a:latin typeface="Cambria Math" panose="02040503050406030204" pitchFamily="18" charset="0"/>
                                  </a:rPr>
                                  <m:t>1</m:t>
                                </m:r>
                              </m:e>
                            </m:mr>
                          </m:m>
                        </m:e>
                      </m:d>
                      <m:r>
                        <a:rPr lang="en-US" i="1">
                          <a:solidFill>
                            <a:srgbClr val="7030A0"/>
                          </a:solidFill>
                          <a:latin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m>
                            <m:mPr>
                              <m:mcs>
                                <m:mc>
                                  <m:mcPr>
                                    <m:count m:val="2"/>
                                    <m:mcJc m:val="center"/>
                                  </m:mcPr>
                                </m:mc>
                              </m:mcs>
                              <m:ctrlPr>
                                <a:rPr lang="en-US" i="1">
                                  <a:solidFill>
                                    <a:srgbClr val="7030A0"/>
                                  </a:solidFill>
                                  <a:latin typeface="Cambria Math" panose="02040503050406030204" pitchFamily="18" charset="0"/>
                                </a:rPr>
                              </m:ctrlPr>
                            </m:mPr>
                            <m:mr>
                              <m:e>
                                <m:r>
                                  <m:rPr>
                                    <m:brk m:alnAt="7"/>
                                  </m:rPr>
                                  <a:rPr lang="en-US" b="1" i="1">
                                    <a:solidFill>
                                      <a:srgbClr val="7030A0"/>
                                    </a:solidFill>
                                    <a:latin typeface="Cambria Math" panose="02040503050406030204" pitchFamily="18" charset="0"/>
                                  </a:rPr>
                                  <m:t>𝑨</m:t>
                                </m:r>
                              </m:e>
                              <m:e>
                                <m:r>
                                  <a:rPr lang="en-US" b="1" i="1">
                                    <a:solidFill>
                                      <a:srgbClr val="7030A0"/>
                                    </a:solidFill>
                                    <a:latin typeface="Cambria Math" panose="02040503050406030204" pitchFamily="18" charset="0"/>
                                  </a:rPr>
                                  <m:t>𝒕</m:t>
                                </m:r>
                              </m:e>
                            </m:mr>
                            <m:mr>
                              <m:e>
                                <m:sSup>
                                  <m:sSupPr>
                                    <m:ctrlPr>
                                      <a:rPr lang="en-US" i="1">
                                        <a:solidFill>
                                          <a:srgbClr val="7030A0"/>
                                        </a:solidFill>
                                        <a:latin typeface="Cambria Math" panose="02040503050406030204" pitchFamily="18" charset="0"/>
                                      </a:rPr>
                                    </m:ctrlPr>
                                  </m:sSupPr>
                                  <m:e>
                                    <m:r>
                                      <a:rPr lang="en-US" b="1" i="1">
                                        <a:solidFill>
                                          <a:srgbClr val="7030A0"/>
                                        </a:solidFill>
                                        <a:latin typeface="Cambria Math" panose="02040503050406030204" pitchFamily="18" charset="0"/>
                                      </a:rPr>
                                      <m:t>𝟎</m:t>
                                    </m:r>
                                  </m:e>
                                  <m:sup>
                                    <m:r>
                                      <a:rPr lang="en-US" i="1">
                                        <a:solidFill>
                                          <a:srgbClr val="7030A0"/>
                                        </a:solidFill>
                                        <a:latin typeface="Cambria Math" panose="02040503050406030204" pitchFamily="18" charset="0"/>
                                      </a:rPr>
                                      <m:t>𝑇</m:t>
                                    </m:r>
                                  </m:sup>
                                </m:sSup>
                              </m:e>
                              <m:e>
                                <m:r>
                                  <a:rPr lang="en-US" i="1">
                                    <a:solidFill>
                                      <a:srgbClr val="7030A0"/>
                                    </a:solidFill>
                                    <a:latin typeface="Cambria Math" panose="02040503050406030204" pitchFamily="18" charset="0"/>
                                  </a:rPr>
                                  <m:t>1</m:t>
                                </m:r>
                              </m:e>
                            </m:mr>
                          </m:m>
                        </m:e>
                      </m:d>
                    </m:oMath>
                  </m:oMathPara>
                </a14:m>
                <a:endParaRPr lang="en-US" dirty="0"/>
              </a:p>
            </p:txBody>
          </p:sp>
        </mc:Choice>
        <mc:Fallback xmlns="">
          <p:sp>
            <p:nvSpPr>
              <p:cNvPr id="4" name="Rectangle 3">
                <a:extLst>
                  <a:ext uri="{FF2B5EF4-FFF2-40B4-BE49-F238E27FC236}">
                    <a16:creationId xmlns:a16="http://schemas.microsoft.com/office/drawing/2014/main" id="{CF8EFAB8-96CD-DC45-8DF9-2F027981C1C2}"/>
                  </a:ext>
                </a:extLst>
              </p:cNvPr>
              <p:cNvSpPr>
                <a:spLocks noRot="1" noChangeAspect="1" noMove="1" noResize="1" noEditPoints="1" noAdjustHandles="1" noChangeArrowheads="1" noChangeShapeType="1" noTextEdit="1"/>
              </p:cNvSpPr>
              <p:nvPr/>
            </p:nvSpPr>
            <p:spPr>
              <a:xfrm>
                <a:off x="1556588" y="2238376"/>
                <a:ext cx="5086585" cy="1051763"/>
              </a:xfrm>
              <a:prstGeom prst="rect">
                <a:avLst/>
              </a:prstGeom>
              <a:blipFill>
                <a:blip r:embed="rId9"/>
                <a:stretch>
                  <a:fillRect b="-5952"/>
                </a:stretch>
              </a:blipFill>
            </p:spPr>
            <p:txBody>
              <a:bodyPr/>
              <a:lstStyle/>
              <a:p>
                <a:r>
                  <a:rPr lang="en-US">
                    <a:noFill/>
                  </a:rPr>
                  <a:t> </a:t>
                </a:r>
              </a:p>
            </p:txBody>
          </p:sp>
        </mc:Fallback>
      </mc:AlternateContent>
    </p:spTree>
    <p:extLst>
      <p:ext uri="{BB962C8B-B14F-4D97-AF65-F5344CB8AC3E}">
        <p14:creationId xmlns:p14="http://schemas.microsoft.com/office/powerpoint/2010/main" val="40546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18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18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018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0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89" grpId="0" animBg="1"/>
      <p:bldP spid="1030190"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Affine structure from motion</a:t>
            </a:r>
          </a:p>
        </p:txBody>
      </p:sp>
      <mc:AlternateContent xmlns:mc="http://schemas.openxmlformats.org/markup-compatibility/2006" xmlns:a14="http://schemas.microsoft.com/office/drawing/2010/main">
        <mc:Choice Requires="a14">
          <p:sp>
            <p:nvSpPr>
              <p:cNvPr id="1035267" name="Rectangle 3"/>
              <p:cNvSpPr>
                <a:spLocks noGrp="1" noChangeArrowheads="1"/>
              </p:cNvSpPr>
              <p:nvPr>
                <p:ph type="body" idx="1"/>
              </p:nvPr>
            </p:nvSpPr>
            <p:spPr>
              <a:xfrm>
                <a:off x="914400" y="914400"/>
                <a:ext cx="10363200" cy="5943600"/>
              </a:xfrm>
            </p:spPr>
            <p:txBody>
              <a:bodyPr/>
              <a:lstStyle/>
              <a:p>
                <a:pPr>
                  <a:buFontTx/>
                  <a:buChar char="•"/>
                </a:pPr>
                <a:r>
                  <a:rPr lang="en-US" b="1" dirty="0"/>
                  <a:t>Given</a:t>
                </a:r>
                <a:r>
                  <a:rPr lang="en-US" dirty="0"/>
                  <a:t>: </a:t>
                </a:r>
                <a14:m>
                  <m:oMath xmlns:m="http://schemas.openxmlformats.org/officeDocument/2006/math">
                    <m:r>
                      <a:rPr lang="en-US" i="1" dirty="0" smtClean="0">
                        <a:solidFill>
                          <a:srgbClr val="7030A0"/>
                        </a:solidFill>
                        <a:latin typeface="Cambria Math" panose="02040503050406030204" pitchFamily="18" charset="0"/>
                      </a:rPr>
                      <m:t>𝑚</m:t>
                    </m:r>
                  </m:oMath>
                </a14:m>
                <a:r>
                  <a:rPr lang="en-US" dirty="0"/>
                  <a:t> images of </a:t>
                </a: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fixed 3D points such that</a:t>
                </a:r>
              </a:p>
              <a:p>
                <a:pPr algn="ctr"/>
                <a:r>
                  <a:rPr lang="en-US" dirty="0"/>
                  <a:t> </a:t>
                </a:r>
                <a14:m>
                  <m:oMath xmlns:m="http://schemas.openxmlformats.org/officeDocument/2006/math">
                    <m:r>
                      <a:rPr lang="en-US" b="1" i="1" dirty="0" smtClean="0">
                        <a:solidFill>
                          <a:srgbClr val="7030A0"/>
                        </a:solidFill>
                        <a:latin typeface="Cambria Math" panose="02040503050406030204" pitchFamily="18" charset="0"/>
                      </a:rPr>
                      <m:t>𝒙</m:t>
                    </m:r>
                    <m:r>
                      <a:rPr lang="en-US" i="1" baseline="-10000" dirty="0">
                        <a:solidFill>
                          <a:srgbClr val="7030A0"/>
                        </a:solidFill>
                        <a:latin typeface="Cambria Math" panose="02040503050406030204" pitchFamily="18" charset="0"/>
                      </a:rPr>
                      <m:t>𝑖𝑗</m:t>
                    </m:r>
                    <m:r>
                      <a:rPr lang="en-US" i="1" dirty="0">
                        <a:solidFill>
                          <a:srgbClr val="7030A0"/>
                        </a:solidFill>
                        <a:latin typeface="Cambria Math" panose="02040503050406030204" pitchFamily="18" charset="0"/>
                      </a:rPr>
                      <m:t> = </m:t>
                    </m:r>
                    <m:r>
                      <a:rPr lang="en-US" b="1" i="1" dirty="0" smtClean="0">
                        <a:solidFill>
                          <a:srgbClr val="C00000"/>
                        </a:solidFill>
                        <a:latin typeface="Cambria Math" panose="02040503050406030204" pitchFamily="18" charset="0"/>
                      </a:rPr>
                      <m:t>𝑨</m:t>
                    </m:r>
                    <m:r>
                      <a:rPr lang="en-US" i="1" baseline="-25000" dirty="0">
                        <a:solidFill>
                          <a:srgbClr val="C00000"/>
                        </a:solidFill>
                        <a:latin typeface="Cambria Math" panose="02040503050406030204" pitchFamily="18" charset="0"/>
                      </a:rPr>
                      <m:t>𝑖</m:t>
                    </m:r>
                    <m:r>
                      <a:rPr lang="en-US" i="1" baseline="-25000" dirty="0">
                        <a:solidFill>
                          <a:srgbClr val="C00000"/>
                        </a:solidFill>
                        <a:latin typeface="Cambria Math" panose="02040503050406030204" pitchFamily="18" charset="0"/>
                      </a:rPr>
                      <m:t> </m:t>
                    </m:r>
                    <m:r>
                      <a:rPr lang="en-US" b="1" i="1" dirty="0">
                        <a:solidFill>
                          <a:srgbClr val="C00000"/>
                        </a:solidFill>
                        <a:latin typeface="Cambria Math" panose="02040503050406030204" pitchFamily="18" charset="0"/>
                      </a:rPr>
                      <m:t>𝑿</m:t>
                    </m:r>
                    <m:r>
                      <a:rPr lang="en-US" i="1" baseline="-16000" dirty="0">
                        <a:solidFill>
                          <a:srgbClr val="C00000"/>
                        </a:solidFill>
                        <a:latin typeface="Cambria Math" panose="02040503050406030204" pitchFamily="18" charset="0"/>
                      </a:rPr>
                      <m:t>𝑗</m:t>
                    </m:r>
                    <m:r>
                      <a:rPr lang="en-US" i="1" baseline="-25000" dirty="0">
                        <a:solidFill>
                          <a:srgbClr val="7030A0"/>
                        </a:solidFill>
                        <a:latin typeface="Cambria Math" panose="02040503050406030204" pitchFamily="18" charset="0"/>
                      </a:rPr>
                      <m:t> </m:t>
                    </m:r>
                    <m:r>
                      <a:rPr lang="en-US" i="1" dirty="0" smtClean="0">
                        <a:solidFill>
                          <a:srgbClr val="C00000"/>
                        </a:solidFill>
                        <a:latin typeface="Cambria Math" panose="02040503050406030204" pitchFamily="18" charset="0"/>
                      </a:rPr>
                      <m:t>+</m:t>
                    </m:r>
                    <m:r>
                      <a:rPr lang="en-US" b="1" i="1" dirty="0" smtClean="0">
                        <a:solidFill>
                          <a:srgbClr val="C00000"/>
                        </a:solidFill>
                        <a:latin typeface="Cambria Math" panose="02040503050406030204" pitchFamily="18" charset="0"/>
                      </a:rPr>
                      <m:t>𝒕</m:t>
                    </m:r>
                    <m:r>
                      <a:rPr lang="en-US" i="1" baseline="-25000" dirty="0">
                        <a:solidFill>
                          <a:srgbClr val="C00000"/>
                        </a:solidFill>
                        <a:latin typeface="Cambria Math" panose="02040503050406030204" pitchFamily="18" charset="0"/>
                      </a:rPr>
                      <m:t>𝑖</m:t>
                    </m:r>
                    <m:r>
                      <a:rPr lang="en-US" i="1" baseline="-25000" dirty="0">
                        <a:solidFill>
                          <a:srgbClr val="7030A0"/>
                        </a:solidFill>
                        <a:latin typeface="Cambria Math" panose="02040503050406030204" pitchFamily="18" charset="0"/>
                      </a:rPr>
                      <m:t> </m:t>
                    </m:r>
                    <m:r>
                      <a:rPr lang="en-US" i="1" dirty="0">
                        <a:solidFill>
                          <a:srgbClr val="7030A0"/>
                        </a:solidFill>
                        <a:latin typeface="Cambria Math" panose="02040503050406030204" pitchFamily="18" charset="0"/>
                      </a:rPr>
                      <m:t>,     </m:t>
                    </m:r>
                    <m:r>
                      <a:rPr lang="en-US" i="1" dirty="0" err="1">
                        <a:solidFill>
                          <a:srgbClr val="7030A0"/>
                        </a:solidFill>
                        <a:latin typeface="Cambria Math" panose="02040503050406030204" pitchFamily="18" charset="0"/>
                      </a:rPr>
                      <m:t>𝑖</m:t>
                    </m:r>
                    <m:r>
                      <a:rPr lang="en-US" i="1" dirty="0">
                        <a:solidFill>
                          <a:srgbClr val="7030A0"/>
                        </a:solidFill>
                        <a:latin typeface="Cambria Math" panose="02040503050406030204" pitchFamily="18" charset="0"/>
                      </a:rPr>
                      <m:t> = 1,… , </m:t>
                    </m:r>
                    <m:r>
                      <a:rPr lang="en-US" i="1" dirty="0">
                        <a:solidFill>
                          <a:srgbClr val="7030A0"/>
                        </a:solidFill>
                        <a:latin typeface="Cambria Math" panose="02040503050406030204" pitchFamily="18" charset="0"/>
                      </a:rPr>
                      <m:t>𝑚</m:t>
                    </m:r>
                    <m:r>
                      <a:rPr lang="en-US" i="1" dirty="0">
                        <a:solidFill>
                          <a:srgbClr val="7030A0"/>
                        </a:solidFill>
                        <a:latin typeface="Cambria Math" panose="02040503050406030204" pitchFamily="18" charset="0"/>
                      </a:rPr>
                      <m:t>,  </m:t>
                    </m:r>
                    <m:r>
                      <a:rPr lang="en-US" i="1" dirty="0">
                        <a:solidFill>
                          <a:srgbClr val="7030A0"/>
                        </a:solidFill>
                        <a:latin typeface="Cambria Math" panose="02040503050406030204" pitchFamily="18" charset="0"/>
                      </a:rPr>
                      <m:t>𝑗</m:t>
                    </m:r>
                    <m:r>
                      <a:rPr lang="en-US" i="1" dirty="0">
                        <a:solidFill>
                          <a:srgbClr val="7030A0"/>
                        </a:solidFill>
                        <a:latin typeface="Cambria Math" panose="02040503050406030204" pitchFamily="18" charset="0"/>
                      </a:rPr>
                      <m:t> = 1, … , </m:t>
                    </m:r>
                    <m:r>
                      <a:rPr lang="en-US" i="1" dirty="0">
                        <a:solidFill>
                          <a:srgbClr val="7030A0"/>
                        </a:solidFill>
                        <a:latin typeface="Cambria Math" panose="02040503050406030204" pitchFamily="18" charset="0"/>
                      </a:rPr>
                      <m:t>𝑛</m:t>
                    </m:r>
                  </m:oMath>
                </a14:m>
                <a:r>
                  <a:rPr lang="en-US" i="1" dirty="0">
                    <a:solidFill>
                      <a:srgbClr val="7030A0"/>
                    </a:solidFill>
                    <a:latin typeface="Times New Roman" pitchFamily="18" charset="0"/>
                  </a:rPr>
                  <a:t>  </a:t>
                </a:r>
                <a:br>
                  <a:rPr lang="en-US" i="1" dirty="0">
                    <a:solidFill>
                      <a:srgbClr val="7030A0"/>
                    </a:solidFill>
                    <a:latin typeface="Times New Roman" pitchFamily="18" charset="0"/>
                  </a:rPr>
                </a:br>
                <a:endParaRPr lang="en-US" sz="800" dirty="0">
                  <a:latin typeface="Times New Roman" pitchFamily="18" charset="0"/>
                </a:endParaRPr>
              </a:p>
              <a:p>
                <a:pPr>
                  <a:buFontTx/>
                  <a:buChar char="•"/>
                </a:pPr>
                <a:r>
                  <a:rPr lang="en-US" b="1" dirty="0"/>
                  <a:t>Problem</a:t>
                </a:r>
                <a:r>
                  <a:rPr lang="en-US" dirty="0"/>
                  <a:t>: use the </a:t>
                </a:r>
                <a14:m>
                  <m:oMath xmlns:m="http://schemas.openxmlformats.org/officeDocument/2006/math">
                    <m:r>
                      <a:rPr lang="en-US" i="1" dirty="0" smtClean="0">
                        <a:solidFill>
                          <a:srgbClr val="7030A0"/>
                        </a:solidFill>
                        <a:latin typeface="Cambria Math" panose="02040503050406030204" pitchFamily="18" charset="0"/>
                      </a:rPr>
                      <m:t>𝑚𝑛</m:t>
                    </m:r>
                  </m:oMath>
                </a14:m>
                <a:r>
                  <a:rPr lang="en-US" dirty="0"/>
                  <a:t> correspondences </a:t>
                </a:r>
                <a14:m>
                  <m:oMath xmlns:m="http://schemas.openxmlformats.org/officeDocument/2006/math">
                    <m:r>
                      <a:rPr lang="en-US" b="1" i="1" dirty="0" smtClean="0">
                        <a:solidFill>
                          <a:srgbClr val="7030A0"/>
                        </a:solidFill>
                        <a:latin typeface="Cambria Math" panose="02040503050406030204" pitchFamily="18" charset="0"/>
                      </a:rPr>
                      <m:t>𝒙</m:t>
                    </m:r>
                    <m:r>
                      <a:rPr lang="en-US" i="1" baseline="-25000" dirty="0">
                        <a:solidFill>
                          <a:srgbClr val="7030A0"/>
                        </a:solidFill>
                        <a:latin typeface="Cambria Math" panose="02040503050406030204" pitchFamily="18" charset="0"/>
                      </a:rPr>
                      <m:t>𝑖𝑗</m:t>
                    </m:r>
                  </m:oMath>
                </a14:m>
                <a:r>
                  <a:rPr lang="en-US" i="1" baseline="-25000" dirty="0">
                    <a:solidFill>
                      <a:srgbClr val="7030A0"/>
                    </a:solidFill>
                  </a:rPr>
                  <a:t> </a:t>
                </a:r>
                <a:r>
                  <a:rPr lang="en-US" i="1" baseline="-25000" dirty="0"/>
                  <a:t> </a:t>
                </a:r>
                <a:r>
                  <a:rPr lang="en-US" dirty="0"/>
                  <a:t>to estimate </a:t>
                </a:r>
                <a14:m>
                  <m:oMath xmlns:m="http://schemas.openxmlformats.org/officeDocument/2006/math">
                    <m:r>
                      <a:rPr lang="en-US" i="1" dirty="0" smtClean="0">
                        <a:solidFill>
                          <a:srgbClr val="7030A0"/>
                        </a:solidFill>
                        <a:latin typeface="Cambria Math" panose="02040503050406030204" pitchFamily="18" charset="0"/>
                      </a:rPr>
                      <m:t>𝑚</m:t>
                    </m:r>
                  </m:oMath>
                </a14:m>
                <a:r>
                  <a:rPr lang="en-US" dirty="0"/>
                  <a:t> projection matrices </a:t>
                </a:r>
                <a14:m>
                  <m:oMath xmlns:m="http://schemas.openxmlformats.org/officeDocument/2006/math">
                    <m:r>
                      <a:rPr lang="en-US" b="1" i="1" dirty="0" smtClean="0">
                        <a:solidFill>
                          <a:srgbClr val="C00000"/>
                        </a:solidFill>
                        <a:latin typeface="Cambria Math" panose="02040503050406030204" pitchFamily="18" charset="0"/>
                      </a:rPr>
                      <m:t>𝑨</m:t>
                    </m:r>
                    <m:r>
                      <a:rPr lang="en-US" i="1" baseline="-25000" dirty="0">
                        <a:solidFill>
                          <a:srgbClr val="C00000"/>
                        </a:solidFill>
                        <a:latin typeface="Cambria Math" panose="02040503050406030204" pitchFamily="18" charset="0"/>
                      </a:rPr>
                      <m:t>𝑖</m:t>
                    </m:r>
                  </m:oMath>
                </a14:m>
                <a:r>
                  <a:rPr lang="en-US" dirty="0"/>
                  <a:t> and translation vectors </a:t>
                </a:r>
                <a14:m>
                  <m:oMath xmlns:m="http://schemas.openxmlformats.org/officeDocument/2006/math">
                    <m:r>
                      <a:rPr lang="en-US" b="1" i="1" dirty="0" smtClean="0">
                        <a:solidFill>
                          <a:srgbClr val="C00000"/>
                        </a:solidFill>
                        <a:latin typeface="Cambria Math" panose="02040503050406030204" pitchFamily="18" charset="0"/>
                      </a:rPr>
                      <m:t>𝒕</m:t>
                    </m:r>
                    <m:r>
                      <a:rPr lang="en-US" i="1" baseline="-25000" dirty="0" err="1" smtClean="0">
                        <a:solidFill>
                          <a:srgbClr val="C00000"/>
                        </a:solidFill>
                        <a:latin typeface="Cambria Math" panose="02040503050406030204" pitchFamily="18" charset="0"/>
                      </a:rPr>
                      <m:t>𝑖</m:t>
                    </m:r>
                  </m:oMath>
                </a14:m>
                <a:r>
                  <a:rPr lang="en-US" dirty="0"/>
                  <a:t>, and </a:t>
                </a: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points </a:t>
                </a:r>
                <a14:m>
                  <m:oMath xmlns:m="http://schemas.openxmlformats.org/officeDocument/2006/math">
                    <m:r>
                      <a:rPr lang="en-US" b="1" i="1" dirty="0" smtClean="0">
                        <a:solidFill>
                          <a:srgbClr val="C00000"/>
                        </a:solidFill>
                        <a:latin typeface="Cambria Math" panose="02040503050406030204" pitchFamily="18" charset="0"/>
                      </a:rPr>
                      <m:t>𝑿</m:t>
                    </m:r>
                    <m:r>
                      <a:rPr lang="en-US" i="1" baseline="-10000" dirty="0">
                        <a:solidFill>
                          <a:srgbClr val="C00000"/>
                        </a:solidFill>
                        <a:latin typeface="Cambria Math" panose="02040503050406030204" pitchFamily="18" charset="0"/>
                      </a:rPr>
                      <m:t>𝑗</m:t>
                    </m:r>
                  </m:oMath>
                </a14:m>
                <a:r>
                  <a:rPr lang="en-US" dirty="0">
                    <a:solidFill>
                      <a:srgbClr val="C00000"/>
                    </a:solidFill>
                  </a:rPr>
                  <a:t> </a:t>
                </a:r>
                <a:endParaRPr lang="en-US" dirty="0"/>
              </a:p>
              <a:p>
                <a:pPr>
                  <a:buFontTx/>
                  <a:buChar char="•"/>
                </a:pPr>
                <a:r>
                  <a:rPr lang="en-US" dirty="0"/>
                  <a:t>The reconstruction is defined up to an arbitrary </a:t>
                </a:r>
                <a:r>
                  <a:rPr lang="en-US" i="1" dirty="0"/>
                  <a:t>affine </a:t>
                </a:r>
                <a:r>
                  <a:rPr lang="en-US" dirty="0"/>
                  <a:t>transformation </a:t>
                </a:r>
                <a14:m>
                  <m:oMath xmlns:m="http://schemas.openxmlformats.org/officeDocument/2006/math">
                    <m:r>
                      <a:rPr lang="en-US" b="1" i="1" dirty="0" smtClean="0">
                        <a:solidFill>
                          <a:srgbClr val="7030A0"/>
                        </a:solidFill>
                        <a:latin typeface="Cambria Math" panose="02040503050406030204" pitchFamily="18" charset="0"/>
                      </a:rPr>
                      <m:t>𝑸</m:t>
                    </m:r>
                  </m:oMath>
                </a14:m>
                <a:r>
                  <a:rPr lang="en-US" b="1" dirty="0"/>
                  <a:t> </a:t>
                </a:r>
                <a:r>
                  <a:rPr lang="en-US" dirty="0"/>
                  <a:t>(12 degrees of freedom):</a:t>
                </a:r>
              </a:p>
              <a:p>
                <a:pPr marL="0" indent="0" algn="ctr"/>
                <a:br>
                  <a:rPr lang="en-US" sz="1200" dirty="0"/>
                </a:br>
                <a14:m>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2"/>
                                  <m:mcJc m:val="center"/>
                                </m:mcPr>
                              </m:mc>
                            </m:mcs>
                            <m:ctrlPr>
                              <a:rPr lang="en-US" i="1" smtClean="0">
                                <a:solidFill>
                                  <a:srgbClr val="7030A0"/>
                                </a:solidFill>
                                <a:latin typeface="Cambria Math" panose="02040503050406030204" pitchFamily="18" charset="0"/>
                              </a:rPr>
                            </m:ctrlPr>
                          </m:mPr>
                          <m:mr>
                            <m:e>
                              <m:r>
                                <m:rPr>
                                  <m:brk m:alnAt="7"/>
                                </m:rPr>
                                <a:rPr lang="en-US" b="1" i="1" smtClean="0">
                                  <a:solidFill>
                                    <a:srgbClr val="7030A0"/>
                                  </a:solidFill>
                                  <a:latin typeface="Cambria Math" panose="02040503050406030204" pitchFamily="18" charset="0"/>
                                </a:rPr>
                                <m:t>𝑨</m:t>
                              </m:r>
                            </m:e>
                            <m:e>
                              <m:r>
                                <a:rPr lang="en-US" b="1" i="1" smtClean="0">
                                  <a:solidFill>
                                    <a:srgbClr val="7030A0"/>
                                  </a:solidFill>
                                  <a:latin typeface="Cambria Math" panose="02040503050406030204" pitchFamily="18" charset="0"/>
                                </a:rPr>
                                <m:t>𝒕</m:t>
                              </m:r>
                            </m:e>
                          </m:mr>
                          <m:mr>
                            <m:e>
                              <m:sSup>
                                <m:sSupPr>
                                  <m:ctrlPr>
                                    <a:rPr lang="en-US"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0</m:t>
                                  </m:r>
                                </m:e>
                                <m:sup>
                                  <m:r>
                                    <a:rPr lang="en-US" b="0" i="1" smtClean="0">
                                      <a:solidFill>
                                        <a:srgbClr val="7030A0"/>
                                      </a:solidFill>
                                      <a:latin typeface="Cambria Math" panose="02040503050406030204" pitchFamily="18" charset="0"/>
                                    </a:rPr>
                                    <m:t>𝑇</m:t>
                                  </m:r>
                                </m:sup>
                              </m:sSup>
                            </m:e>
                            <m:e>
                              <m:r>
                                <a:rPr lang="en-US" b="0" i="1" smtClean="0">
                                  <a:solidFill>
                                    <a:srgbClr val="7030A0"/>
                                  </a:solidFill>
                                  <a:latin typeface="Cambria Math" panose="02040503050406030204" pitchFamily="18" charset="0"/>
                                </a:rPr>
                                <m:t>1</m:t>
                              </m:r>
                            </m:e>
                          </m:mr>
                        </m:m>
                      </m:e>
                    </m:d>
                    <m:r>
                      <a:rPr lang="en-US" i="1" smtClean="0">
                        <a:solidFill>
                          <a:srgbClr val="7030A0"/>
                        </a:solidFill>
                        <a:latin typeface="Cambria Math" panose="02040503050406030204" pitchFamily="18" charset="0"/>
                        <a:ea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m>
                          <m:mPr>
                            <m:mcs>
                              <m:mc>
                                <m:mcPr>
                                  <m:count m:val="2"/>
                                  <m:mcJc m:val="center"/>
                                </m:mcPr>
                              </m:mc>
                            </m:mcs>
                            <m:ctrlPr>
                              <a:rPr lang="en-US" i="1">
                                <a:solidFill>
                                  <a:srgbClr val="7030A0"/>
                                </a:solidFill>
                                <a:latin typeface="Cambria Math" panose="02040503050406030204" pitchFamily="18" charset="0"/>
                              </a:rPr>
                            </m:ctrlPr>
                          </m:mPr>
                          <m:mr>
                            <m:e>
                              <m:r>
                                <m:rPr>
                                  <m:brk m:alnAt="7"/>
                                </m:rPr>
                                <a:rPr lang="en-US" b="1" i="1">
                                  <a:solidFill>
                                    <a:srgbClr val="7030A0"/>
                                  </a:solidFill>
                                  <a:latin typeface="Cambria Math" panose="02040503050406030204" pitchFamily="18" charset="0"/>
                                </a:rPr>
                                <m:t>𝑨</m:t>
                              </m:r>
                            </m:e>
                            <m:e>
                              <m:r>
                                <a:rPr lang="en-US" b="1" i="1">
                                  <a:solidFill>
                                    <a:srgbClr val="7030A0"/>
                                  </a:solidFill>
                                  <a:latin typeface="Cambria Math" panose="02040503050406030204" pitchFamily="18" charset="0"/>
                                </a:rPr>
                                <m:t>𝒕</m:t>
                              </m:r>
                            </m:e>
                          </m:mr>
                          <m:mr>
                            <m:e>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0</m:t>
                                  </m:r>
                                </m:e>
                                <m:sup>
                                  <m:r>
                                    <a:rPr lang="en-US" i="1">
                                      <a:solidFill>
                                        <a:srgbClr val="7030A0"/>
                                      </a:solidFill>
                                      <a:latin typeface="Cambria Math" panose="02040503050406030204" pitchFamily="18" charset="0"/>
                                    </a:rPr>
                                    <m:t>𝑇</m:t>
                                  </m:r>
                                </m:sup>
                              </m:sSup>
                            </m:e>
                            <m:e>
                              <m:r>
                                <a:rPr lang="en-US" i="1">
                                  <a:solidFill>
                                    <a:srgbClr val="7030A0"/>
                                  </a:solidFill>
                                  <a:latin typeface="Cambria Math" panose="02040503050406030204" pitchFamily="18" charset="0"/>
                                </a:rPr>
                                <m:t>1</m:t>
                              </m:r>
                            </m:e>
                          </m:mr>
                        </m:m>
                      </m:e>
                    </m:d>
                    <m:sSup>
                      <m:sSupPr>
                        <m:ctrlPr>
                          <a:rPr lang="en-US" i="1" smtClean="0">
                            <a:solidFill>
                              <a:srgbClr val="7030A0"/>
                            </a:solidFill>
                            <a:latin typeface="Cambria Math" panose="02040503050406030204" pitchFamily="18" charset="0"/>
                          </a:rPr>
                        </m:ctrlPr>
                      </m:sSupPr>
                      <m:e>
                        <m:r>
                          <a:rPr lang="en-US" b="1" i="1" smtClean="0">
                            <a:solidFill>
                              <a:srgbClr val="7030A0"/>
                            </a:solidFill>
                            <a:latin typeface="Cambria Math" panose="02040503050406030204" pitchFamily="18" charset="0"/>
                          </a:rPr>
                          <m:t>𝑸</m:t>
                        </m:r>
                      </m:e>
                      <m:sup>
                        <m:r>
                          <a:rPr lang="en-US" b="0" i="1" smtClean="0">
                            <a:solidFill>
                              <a:srgbClr val="7030A0"/>
                            </a:solidFill>
                            <a:latin typeface="Cambria Math" panose="02040503050406030204" pitchFamily="18" charset="0"/>
                          </a:rPr>
                          <m:t>−1</m:t>
                        </m:r>
                      </m:sup>
                    </m:sSup>
                    <m:r>
                      <a:rPr lang="en-US" b="0" i="1" smtClean="0">
                        <a:solidFill>
                          <a:srgbClr val="7030A0"/>
                        </a:solidFill>
                        <a:latin typeface="Cambria Math" panose="02040503050406030204" pitchFamily="18" charset="0"/>
                      </a:rPr>
                      <m:t>,</m:t>
                    </m:r>
                  </m:oMath>
                </a14:m>
                <a:r>
                  <a:rPr lang="en-US" dirty="0">
                    <a:solidFill>
                      <a:srgbClr val="7030A0"/>
                    </a:solidFill>
                    <a:ea typeface="Cambria Math" panose="02040503050406030204" pitchFamily="18" charset="0"/>
                  </a:rPr>
                  <a:t>       </a:t>
                </a:r>
                <a14:m>
                  <m:oMath xmlns:m="http://schemas.openxmlformats.org/officeDocument/2006/math">
                    <m:d>
                      <m:dPr>
                        <m:ctrlPr>
                          <a:rPr lang="en-US" i="1" dirty="0" smtClean="0">
                            <a:solidFill>
                              <a:srgbClr val="7030A0"/>
                            </a:solidFill>
                            <a:latin typeface="Cambria Math" panose="02040503050406030204" pitchFamily="18" charset="0"/>
                            <a:ea typeface="Cambria Math" panose="02040503050406030204" pitchFamily="18" charset="0"/>
                          </a:rPr>
                        </m:ctrlPr>
                      </m:dPr>
                      <m:e>
                        <m:eqArr>
                          <m:eqArrPr>
                            <m:ctrlPr>
                              <a:rPr lang="en-US" i="1" dirty="0" smtClean="0">
                                <a:solidFill>
                                  <a:srgbClr val="7030A0"/>
                                </a:solidFill>
                                <a:latin typeface="Cambria Math" panose="02040503050406030204" pitchFamily="18" charset="0"/>
                                <a:ea typeface="Cambria Math" panose="02040503050406030204" pitchFamily="18" charset="0"/>
                              </a:rPr>
                            </m:ctrlPr>
                          </m:eqArrPr>
                          <m:e>
                            <m:sSub>
                              <m:sSubPr>
                                <m:ctrlPr>
                                  <a:rPr lang="en-US" i="1" dirty="0" smtClean="0">
                                    <a:solidFill>
                                      <a:srgbClr val="7030A0"/>
                                    </a:solidFill>
                                    <a:latin typeface="Cambria Math" panose="02040503050406030204" pitchFamily="18" charset="0"/>
                                    <a:ea typeface="Cambria Math" panose="02040503050406030204" pitchFamily="18" charset="0"/>
                                  </a:rPr>
                                </m:ctrlPr>
                              </m:sSubPr>
                              <m:e>
                                <m:r>
                                  <a:rPr lang="en-US" b="1" i="1" dirty="0" smtClean="0">
                                    <a:solidFill>
                                      <a:srgbClr val="7030A0"/>
                                    </a:solidFill>
                                    <a:latin typeface="Cambria Math" panose="02040503050406030204" pitchFamily="18" charset="0"/>
                                    <a:ea typeface="Cambria Math" panose="02040503050406030204" pitchFamily="18" charset="0"/>
                                  </a:rPr>
                                  <m:t>𝑿</m:t>
                                </m:r>
                              </m:e>
                              <m:sub>
                                <m:r>
                                  <a:rPr lang="en-US" b="0" i="1" dirty="0" smtClean="0">
                                    <a:solidFill>
                                      <a:srgbClr val="7030A0"/>
                                    </a:solidFill>
                                    <a:latin typeface="Cambria Math" panose="02040503050406030204" pitchFamily="18" charset="0"/>
                                    <a:ea typeface="Cambria Math" panose="02040503050406030204" pitchFamily="18" charset="0"/>
                                  </a:rPr>
                                  <m:t>𝑗</m:t>
                                </m:r>
                              </m:sub>
                            </m:sSub>
                          </m:e>
                          <m:e>
                            <m:r>
                              <a:rPr lang="en-US" b="0" i="1" dirty="0" smtClean="0">
                                <a:solidFill>
                                  <a:srgbClr val="7030A0"/>
                                </a:solidFill>
                                <a:latin typeface="Cambria Math" panose="02040503050406030204" pitchFamily="18" charset="0"/>
                                <a:ea typeface="Cambria Math" panose="02040503050406030204" pitchFamily="18" charset="0"/>
                              </a:rPr>
                              <m:t>1</m:t>
                            </m:r>
                          </m:e>
                        </m:eqArr>
                      </m:e>
                    </m:d>
                    <m:r>
                      <a:rPr lang="en-US" i="1">
                        <a:solidFill>
                          <a:srgbClr val="7030A0"/>
                        </a:solidFill>
                        <a:latin typeface="Cambria Math" panose="02040503050406030204" pitchFamily="18" charset="0"/>
                        <a:ea typeface="Cambria Math" panose="02040503050406030204" pitchFamily="18" charset="0"/>
                      </a:rPr>
                      <m:t>→</m:t>
                    </m:r>
                    <m:r>
                      <a:rPr lang="en-US" b="1" i="1" smtClean="0">
                        <a:solidFill>
                          <a:srgbClr val="7030A0"/>
                        </a:solidFill>
                        <a:latin typeface="Cambria Math" panose="02040503050406030204" pitchFamily="18" charset="0"/>
                        <a:ea typeface="Cambria Math" panose="02040503050406030204" pitchFamily="18" charset="0"/>
                      </a:rPr>
                      <m:t>𝑸</m:t>
                    </m:r>
                    <m:d>
                      <m:dPr>
                        <m:ctrlPr>
                          <a:rPr lang="en-US" i="1" dirty="0">
                            <a:solidFill>
                              <a:srgbClr val="7030A0"/>
                            </a:solidFill>
                            <a:latin typeface="Cambria Math" panose="02040503050406030204" pitchFamily="18" charset="0"/>
                            <a:ea typeface="Cambria Math" panose="02040503050406030204" pitchFamily="18" charset="0"/>
                          </a:rPr>
                        </m:ctrlPr>
                      </m:dPr>
                      <m:e>
                        <m:eqArr>
                          <m:eqArrPr>
                            <m:ctrlPr>
                              <a:rPr lang="en-US" i="1" dirty="0">
                                <a:solidFill>
                                  <a:srgbClr val="7030A0"/>
                                </a:solidFill>
                                <a:latin typeface="Cambria Math" panose="02040503050406030204" pitchFamily="18" charset="0"/>
                                <a:ea typeface="Cambria Math" panose="02040503050406030204" pitchFamily="18" charset="0"/>
                              </a:rPr>
                            </m:ctrlPr>
                          </m:eqArrPr>
                          <m:e>
                            <m:sSub>
                              <m:sSubPr>
                                <m:ctrlPr>
                                  <a:rPr lang="en-US" i="1" dirty="0">
                                    <a:solidFill>
                                      <a:srgbClr val="7030A0"/>
                                    </a:solidFill>
                                    <a:latin typeface="Cambria Math" panose="02040503050406030204" pitchFamily="18" charset="0"/>
                                    <a:ea typeface="Cambria Math" panose="02040503050406030204" pitchFamily="18" charset="0"/>
                                  </a:rPr>
                                </m:ctrlPr>
                              </m:sSubPr>
                              <m:e>
                                <m:r>
                                  <a:rPr lang="en-US" b="1" i="1" dirty="0">
                                    <a:solidFill>
                                      <a:srgbClr val="7030A0"/>
                                    </a:solidFill>
                                    <a:latin typeface="Cambria Math" panose="02040503050406030204" pitchFamily="18" charset="0"/>
                                    <a:ea typeface="Cambria Math" panose="02040503050406030204" pitchFamily="18" charset="0"/>
                                  </a:rPr>
                                  <m:t>𝑿</m:t>
                                </m:r>
                              </m:e>
                              <m:sub>
                                <m:r>
                                  <a:rPr lang="en-US" i="1" dirty="0">
                                    <a:solidFill>
                                      <a:srgbClr val="7030A0"/>
                                    </a:solidFill>
                                    <a:latin typeface="Cambria Math" panose="02040503050406030204" pitchFamily="18" charset="0"/>
                                    <a:ea typeface="Cambria Math" panose="02040503050406030204" pitchFamily="18" charset="0"/>
                                  </a:rPr>
                                  <m:t>𝑗</m:t>
                                </m:r>
                              </m:sub>
                            </m:sSub>
                          </m:e>
                          <m:e>
                            <m:r>
                              <a:rPr lang="en-US" i="1" dirty="0">
                                <a:solidFill>
                                  <a:srgbClr val="7030A0"/>
                                </a:solidFill>
                                <a:latin typeface="Cambria Math" panose="02040503050406030204" pitchFamily="18" charset="0"/>
                                <a:ea typeface="Cambria Math" panose="02040503050406030204" pitchFamily="18" charset="0"/>
                              </a:rPr>
                              <m:t>1</m:t>
                            </m:r>
                          </m:e>
                        </m:eqArr>
                      </m:e>
                    </m:d>
                  </m:oMath>
                </a14:m>
                <a:endParaRPr lang="en-US" dirty="0">
                  <a:solidFill>
                    <a:srgbClr val="C00000"/>
                  </a:solidFill>
                  <a:ea typeface="Cambria Math" panose="02040503050406030204" pitchFamily="18" charset="0"/>
                </a:endParaRPr>
              </a:p>
              <a:p>
                <a:pPr marL="0" indent="0"/>
                <a:endParaRPr lang="en-US" sz="1200" dirty="0"/>
              </a:p>
              <a:p>
                <a:pPr>
                  <a:buFontTx/>
                  <a:buChar char="•"/>
                </a:pPr>
                <a:r>
                  <a:rPr lang="en-US" dirty="0"/>
                  <a:t>How many knowns and unknowns for </a:t>
                </a:r>
                <a14:m>
                  <m:oMath xmlns:m="http://schemas.openxmlformats.org/officeDocument/2006/math">
                    <m:r>
                      <a:rPr lang="en-US" i="1" dirty="0">
                        <a:solidFill>
                          <a:srgbClr val="7030A0"/>
                        </a:solidFill>
                        <a:latin typeface="Cambria Math" panose="02040503050406030204" pitchFamily="18" charset="0"/>
                      </a:rPr>
                      <m:t>𝑚</m:t>
                    </m:r>
                  </m:oMath>
                </a14:m>
                <a:r>
                  <a:rPr lang="en-US" dirty="0"/>
                  <a:t> images and </a:t>
                </a:r>
                <a14:m>
                  <m:oMath xmlns:m="http://schemas.openxmlformats.org/officeDocument/2006/math">
                    <m:r>
                      <a:rPr lang="en-US" i="1" dirty="0">
                        <a:solidFill>
                          <a:srgbClr val="7030A0"/>
                        </a:solidFill>
                        <a:latin typeface="Cambria Math" panose="02040503050406030204" pitchFamily="18" charset="0"/>
                      </a:rPr>
                      <m:t>𝑛</m:t>
                    </m:r>
                  </m:oMath>
                </a14:m>
                <a:r>
                  <a:rPr lang="en-US" dirty="0"/>
                  <a:t> points? </a:t>
                </a:r>
              </a:p>
              <a:p>
                <a:pPr lvl="1"/>
                <a14:m>
                  <m:oMath xmlns:m="http://schemas.openxmlformats.org/officeDocument/2006/math">
                    <m:r>
                      <a:rPr lang="en-US" sz="2400" i="1" dirty="0" smtClean="0">
                        <a:solidFill>
                          <a:srgbClr val="7030A0"/>
                        </a:solidFill>
                        <a:latin typeface="Cambria Math" panose="02040503050406030204" pitchFamily="18" charset="0"/>
                      </a:rPr>
                      <m:t>2</m:t>
                    </m:r>
                    <m:r>
                      <a:rPr lang="en-US" sz="2400" i="1" dirty="0" smtClean="0">
                        <a:solidFill>
                          <a:srgbClr val="7030A0"/>
                        </a:solidFill>
                        <a:latin typeface="Cambria Math" panose="02040503050406030204" pitchFamily="18" charset="0"/>
                      </a:rPr>
                      <m:t>𝑚𝑛</m:t>
                    </m:r>
                  </m:oMath>
                </a14:m>
                <a:r>
                  <a:rPr lang="en-US" sz="2400" i="1" dirty="0">
                    <a:solidFill>
                      <a:srgbClr val="7030A0"/>
                    </a:solidFill>
                  </a:rPr>
                  <a:t> </a:t>
                </a:r>
                <a:r>
                  <a:rPr lang="en-US" sz="2400" dirty="0"/>
                  <a:t>knowns and </a:t>
                </a:r>
                <a14:m>
                  <m:oMath xmlns:m="http://schemas.openxmlformats.org/officeDocument/2006/math">
                    <m:r>
                      <a:rPr lang="en-US" sz="2400" i="1" dirty="0" smtClean="0">
                        <a:solidFill>
                          <a:srgbClr val="7030A0"/>
                        </a:solidFill>
                        <a:latin typeface="Cambria Math" panose="02040503050406030204" pitchFamily="18" charset="0"/>
                      </a:rPr>
                      <m:t>8</m:t>
                    </m:r>
                    <m:r>
                      <a:rPr lang="en-US" sz="2400" i="1" dirty="0" smtClean="0">
                        <a:solidFill>
                          <a:srgbClr val="7030A0"/>
                        </a:solidFill>
                        <a:latin typeface="Cambria Math" panose="02040503050406030204" pitchFamily="18" charset="0"/>
                      </a:rPr>
                      <m:t>𝑚</m:t>
                    </m:r>
                    <m:r>
                      <a:rPr lang="en-US" sz="2400" i="1" dirty="0" smtClean="0">
                        <a:solidFill>
                          <a:srgbClr val="7030A0"/>
                        </a:solidFill>
                        <a:latin typeface="Cambria Math" panose="02040503050406030204" pitchFamily="18" charset="0"/>
                      </a:rPr>
                      <m:t> + 3</m:t>
                    </m:r>
                    <m:r>
                      <a:rPr lang="en-US" sz="2400" i="1" dirty="0" smtClean="0">
                        <a:solidFill>
                          <a:srgbClr val="7030A0"/>
                        </a:solidFill>
                        <a:latin typeface="Cambria Math" panose="02040503050406030204" pitchFamily="18" charset="0"/>
                      </a:rPr>
                      <m:t>𝑛</m:t>
                    </m:r>
                    <m:r>
                      <a:rPr lang="en-US" sz="2400" i="1" dirty="0" smtClean="0">
                        <a:solidFill>
                          <a:srgbClr val="7030A0"/>
                        </a:solidFill>
                        <a:latin typeface="Cambria Math" panose="02040503050406030204" pitchFamily="18" charset="0"/>
                      </a:rPr>
                      <m:t> </m:t>
                    </m:r>
                  </m:oMath>
                </a14:m>
                <a:r>
                  <a:rPr lang="en-US" sz="2400" dirty="0"/>
                  <a:t>unknowns</a:t>
                </a:r>
              </a:p>
              <a:p>
                <a:pPr lvl="1"/>
                <a:r>
                  <a:rPr lang="en-US" sz="2400" dirty="0"/>
                  <a:t>To be able to solve this problem, we must have </a:t>
                </a:r>
                <a14:m>
                  <m:oMath xmlns:m="http://schemas.openxmlformats.org/officeDocument/2006/math">
                    <m:r>
                      <a:rPr lang="en-US" sz="2400" i="1" dirty="0" smtClean="0">
                        <a:solidFill>
                          <a:srgbClr val="7030A0"/>
                        </a:solidFill>
                        <a:latin typeface="Cambria Math" panose="02040503050406030204" pitchFamily="18" charset="0"/>
                      </a:rPr>
                      <m:t>2</m:t>
                    </m:r>
                    <m:r>
                      <a:rPr lang="en-US" sz="2400" i="1" dirty="0" smtClean="0">
                        <a:solidFill>
                          <a:srgbClr val="7030A0"/>
                        </a:solidFill>
                        <a:latin typeface="Cambria Math" panose="02040503050406030204" pitchFamily="18" charset="0"/>
                      </a:rPr>
                      <m:t>𝑚𝑛</m:t>
                    </m:r>
                    <m:r>
                      <a:rPr lang="en-US" sz="2400" i="1" dirty="0" smtClean="0">
                        <a:solidFill>
                          <a:srgbClr val="7030A0"/>
                        </a:solidFill>
                        <a:latin typeface="Cambria Math" panose="02040503050406030204" pitchFamily="18" charset="0"/>
                      </a:rPr>
                      <m:t> ≥ 8</m:t>
                    </m:r>
                    <m:r>
                      <a:rPr lang="en-US" sz="2400" i="1" dirty="0" smtClean="0">
                        <a:solidFill>
                          <a:srgbClr val="7030A0"/>
                        </a:solidFill>
                        <a:latin typeface="Cambria Math" panose="02040503050406030204" pitchFamily="18" charset="0"/>
                      </a:rPr>
                      <m:t>𝑚</m:t>
                    </m:r>
                    <m:r>
                      <a:rPr lang="en-US" sz="2400" i="1" dirty="0" smtClean="0">
                        <a:solidFill>
                          <a:srgbClr val="7030A0"/>
                        </a:solidFill>
                        <a:latin typeface="Cambria Math" panose="02040503050406030204" pitchFamily="18" charset="0"/>
                      </a:rPr>
                      <m:t>+3</m:t>
                    </m:r>
                    <m:r>
                      <a:rPr lang="en-US" sz="2400" i="1" dirty="0" smtClean="0">
                        <a:solidFill>
                          <a:srgbClr val="7030A0"/>
                        </a:solidFill>
                        <a:latin typeface="Cambria Math" panose="02040503050406030204" pitchFamily="18" charset="0"/>
                      </a:rPr>
                      <m:t>𝑛</m:t>
                    </m:r>
                    <m:r>
                      <a:rPr lang="en-US" sz="2400" b="0" i="1" dirty="0" smtClean="0">
                        <a:solidFill>
                          <a:srgbClr val="7030A0"/>
                        </a:solidFill>
                        <a:latin typeface="Cambria Math" panose="02040503050406030204" pitchFamily="18" charset="0"/>
                      </a:rPr>
                      <m:t>−</m:t>
                    </m:r>
                    <m:r>
                      <a:rPr lang="en-US" sz="2400" i="1" dirty="0" smtClean="0">
                        <a:solidFill>
                          <a:srgbClr val="7030A0"/>
                        </a:solidFill>
                        <a:latin typeface="Cambria Math" panose="02040503050406030204" pitchFamily="18" charset="0"/>
                      </a:rPr>
                      <m:t>12</m:t>
                    </m:r>
                  </m:oMath>
                </a14:m>
                <a:r>
                  <a:rPr lang="en-US" sz="2400" dirty="0"/>
                  <a:t> (affine ambiguity takes away 12 </a:t>
                </a:r>
                <a:r>
                  <a:rPr lang="en-US" sz="2400" dirty="0" err="1"/>
                  <a:t>dof</a:t>
                </a:r>
                <a:r>
                  <a:rPr lang="en-US" sz="2400" dirty="0"/>
                  <a:t>)</a:t>
                </a:r>
              </a:p>
              <a:p>
                <a:pPr lvl="1"/>
                <a:r>
                  <a:rPr lang="en-US" sz="2400" dirty="0"/>
                  <a:t>E.g., for </a:t>
                </a:r>
                <a:r>
                  <a:rPr lang="en-US" sz="2400" dirty="0">
                    <a:solidFill>
                      <a:srgbClr val="C00000"/>
                    </a:solidFill>
                  </a:rPr>
                  <a:t>two</a:t>
                </a:r>
                <a:r>
                  <a:rPr lang="en-US" sz="2400" dirty="0"/>
                  <a:t> views, we need </a:t>
                </a:r>
                <a:r>
                  <a:rPr lang="en-US" sz="2400" dirty="0">
                    <a:solidFill>
                      <a:srgbClr val="C00000"/>
                    </a:solidFill>
                  </a:rPr>
                  <a:t>four</a:t>
                </a:r>
                <a:r>
                  <a:rPr lang="en-US" sz="2400" dirty="0"/>
                  <a:t> point correspondences</a:t>
                </a:r>
              </a:p>
            </p:txBody>
          </p:sp>
        </mc:Choice>
        <mc:Fallback xmlns="">
          <p:sp>
            <p:nvSpPr>
              <p:cNvPr id="1035267" name="Rectangle 3"/>
              <p:cNvSpPr>
                <a:spLocks noGrp="1" noRot="1" noChangeAspect="1" noMove="1" noResize="1" noEditPoints="1" noAdjustHandles="1" noChangeArrowheads="1" noChangeShapeType="1" noTextEdit="1"/>
              </p:cNvSpPr>
              <p:nvPr>
                <p:ph type="body" idx="1"/>
              </p:nvPr>
            </p:nvSpPr>
            <p:spPr>
              <a:xfrm>
                <a:off x="914400" y="914400"/>
                <a:ext cx="10363200" cy="5943600"/>
              </a:xfrm>
              <a:blipFill>
                <a:blip r:embed="rId3"/>
                <a:stretch>
                  <a:fillRect l="-858" t="-855" b="-427"/>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526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526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5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a:t>Affine structure from motion</a:t>
            </a:r>
          </a:p>
        </p:txBody>
      </p:sp>
      <p:sp>
        <p:nvSpPr>
          <p:cNvPr id="1039363" name="Rectangle 3"/>
          <p:cNvSpPr>
            <a:spLocks noGrp="1" noChangeArrowheads="1"/>
          </p:cNvSpPr>
          <p:nvPr>
            <p:ph type="body" idx="1"/>
          </p:nvPr>
        </p:nvSpPr>
        <p:spPr>
          <a:xfrm>
            <a:off x="914400" y="914400"/>
            <a:ext cx="10363200" cy="1143000"/>
          </a:xfrm>
        </p:spPr>
        <p:txBody>
          <a:bodyPr/>
          <a:lstStyle/>
          <a:p>
            <a:pPr>
              <a:buFontTx/>
              <a:buChar char="•"/>
            </a:pPr>
            <a:r>
              <a:rPr lang="en-US" sz="2800" dirty="0"/>
              <a:t>First, center the data by subtracting the centroid of the image points in each view:</a:t>
            </a:r>
            <a:br>
              <a:rPr lang="en-US" sz="2800" dirty="0"/>
            </a:br>
            <a:endParaRPr lang="en-US" sz="2800" dirty="0"/>
          </a:p>
          <a:p>
            <a:pPr>
              <a:buFontTx/>
              <a:buChar char="•"/>
            </a:pPr>
            <a:endParaRPr lang="en-US" sz="2800" dirty="0">
              <a:solidFill>
                <a:srgbClr val="7030A0"/>
              </a:solidFill>
            </a:endParaRPr>
          </a:p>
          <a:p>
            <a:pPr>
              <a:buFontTx/>
              <a:buChar char="•"/>
            </a:pPr>
            <a:endParaRPr lang="en-US" dirty="0">
              <a:solidFill>
                <a:srgbClr val="7030A0"/>
              </a:solidFill>
            </a:endParaRPr>
          </a:p>
          <a:p>
            <a:pPr marL="0" indent="0"/>
            <a:endParaRPr lang="en-US" dirty="0">
              <a:solidFill>
                <a:srgbClr val="7030A0"/>
              </a:solidFill>
            </a:endParaRPr>
          </a:p>
          <a:p>
            <a:pPr marL="0" indent="0"/>
            <a:endParaRPr lang="en-US" dirty="0">
              <a:solidFill>
                <a:srgbClr val="7030A0"/>
              </a:solidFill>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6DD1EE2-0694-C341-99E2-9526D2D08443}"/>
                  </a:ext>
                </a:extLst>
              </p:cNvPr>
              <p:cNvSpPr/>
              <p:nvPr/>
            </p:nvSpPr>
            <p:spPr>
              <a:xfrm>
                <a:off x="3124200" y="3018421"/>
                <a:ext cx="4350806"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7030A0"/>
                          </a:solidFill>
                          <a:latin typeface="Cambria Math" panose="02040503050406030204" pitchFamily="18" charset="0"/>
                        </a:rPr>
                        <m:t>=</m:t>
                      </m:r>
                      <m:sSub>
                        <m:sSubPr>
                          <m:ctrlPr>
                            <a:rPr lang="en-US"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𝑨</m:t>
                          </m:r>
                        </m:e>
                        <m:sub>
                          <m:r>
                            <a:rPr lang="en-US" i="1">
                              <a:solidFill>
                                <a:srgbClr val="C00000"/>
                              </a:solidFill>
                              <a:latin typeface="Cambria Math" panose="02040503050406030204" pitchFamily="18" charset="0"/>
                            </a:rPr>
                            <m:t>𝑖</m:t>
                          </m:r>
                        </m:sub>
                      </m:sSub>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𝑿</m:t>
                          </m:r>
                        </m:e>
                        <m:sub>
                          <m:r>
                            <a:rPr lang="en-US" i="1">
                              <a:solidFill>
                                <a:srgbClr val="C00000"/>
                              </a:solidFill>
                              <a:latin typeface="Cambria Math" panose="02040503050406030204" pitchFamily="18" charset="0"/>
                            </a:rPr>
                            <m:t>𝑗</m:t>
                          </m:r>
                        </m:sub>
                      </m:sSub>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𝒕</m:t>
                          </m:r>
                        </m:e>
                        <m:sub>
                          <m:r>
                            <a:rPr lang="en-US" i="1">
                              <a:solidFill>
                                <a:srgbClr val="C00000"/>
                              </a:solidFill>
                              <a:latin typeface="Cambria Math" panose="02040503050406030204" pitchFamily="18" charset="0"/>
                            </a:rPr>
                            <m:t>𝑖</m:t>
                          </m:r>
                        </m:sub>
                      </m:sSub>
                      <m:r>
                        <a:rPr lang="en-US" i="1">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1</m:t>
                          </m:r>
                        </m:num>
                        <m:den>
                          <m:r>
                            <a:rPr lang="en-US" i="1">
                              <a:solidFill>
                                <a:srgbClr val="7030A0"/>
                              </a:solidFill>
                              <a:latin typeface="Cambria Math" panose="02040503050406030204" pitchFamily="18" charset="0"/>
                            </a:rPr>
                            <m:t>𝑛</m:t>
                          </m:r>
                        </m:den>
                      </m:f>
                      <m:nary>
                        <m:naryPr>
                          <m:chr m:val="∑"/>
                          <m:ctrlPr>
                            <a:rPr lang="en-US" i="1">
                              <a:solidFill>
                                <a:srgbClr val="7030A0"/>
                              </a:solidFill>
                              <a:latin typeface="Cambria Math" panose="02040503050406030204" pitchFamily="18" charset="0"/>
                            </a:rPr>
                          </m:ctrlPr>
                        </m:naryPr>
                        <m:sub>
                          <m:r>
                            <m:rPr>
                              <m:brk m:alnAt="23"/>
                            </m:rPr>
                            <a:rPr lang="en-US" i="1">
                              <a:solidFill>
                                <a:srgbClr val="7030A0"/>
                              </a:solidFill>
                              <a:latin typeface="Cambria Math" panose="02040503050406030204" pitchFamily="18" charset="0"/>
                            </a:rPr>
                            <m:t>𝑘</m:t>
                          </m:r>
                          <m:r>
                            <a:rPr lang="en-US" i="1">
                              <a:solidFill>
                                <a:srgbClr val="7030A0"/>
                              </a:solidFill>
                              <a:latin typeface="Cambria Math" panose="02040503050406030204" pitchFamily="18" charset="0"/>
                            </a:rPr>
                            <m:t>=1</m:t>
                          </m:r>
                        </m:sub>
                        <m:sup>
                          <m:r>
                            <a:rPr lang="en-US" i="1">
                              <a:solidFill>
                                <a:srgbClr val="7030A0"/>
                              </a:solidFill>
                              <a:latin typeface="Cambria Math" panose="02040503050406030204" pitchFamily="18" charset="0"/>
                            </a:rPr>
                            <m:t>𝑛</m:t>
                          </m:r>
                        </m:sup>
                        <m:e>
                          <m:d>
                            <m:dPr>
                              <m:ctrlPr>
                                <a:rPr lang="en-US" i="1">
                                  <a:solidFill>
                                    <a:srgbClr val="7030A0"/>
                                  </a:solidFill>
                                  <a:latin typeface="Cambria Math" panose="02040503050406030204" pitchFamily="18" charset="0"/>
                                </a:rPr>
                              </m:ctrlPr>
                            </m:dPr>
                            <m:e>
                              <m:sSub>
                                <m:sSubPr>
                                  <m:ctrlPr>
                                    <a:rPr lang="en-US"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𝑨</m:t>
                                  </m:r>
                                </m:e>
                                <m:sub>
                                  <m:r>
                                    <a:rPr lang="en-US" i="1">
                                      <a:solidFill>
                                        <a:srgbClr val="C00000"/>
                                      </a:solidFill>
                                      <a:latin typeface="Cambria Math" panose="02040503050406030204" pitchFamily="18" charset="0"/>
                                    </a:rPr>
                                    <m:t>𝑖</m:t>
                                  </m:r>
                                </m:sub>
                              </m:sSub>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𝑿</m:t>
                                  </m:r>
                                </m:e>
                                <m:sub>
                                  <m:r>
                                    <a:rPr lang="en-US" i="1">
                                      <a:solidFill>
                                        <a:srgbClr val="C00000"/>
                                      </a:solidFill>
                                      <a:latin typeface="Cambria Math" panose="02040503050406030204" pitchFamily="18" charset="0"/>
                                    </a:rPr>
                                    <m:t>𝑘</m:t>
                                  </m:r>
                                </m:sub>
                              </m:sSub>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𝒕</m:t>
                                  </m:r>
                                </m:e>
                                <m:sub>
                                  <m:r>
                                    <a:rPr lang="en-US" i="1">
                                      <a:solidFill>
                                        <a:srgbClr val="C00000"/>
                                      </a:solidFill>
                                      <a:latin typeface="Cambria Math" panose="02040503050406030204" pitchFamily="18" charset="0"/>
                                    </a:rPr>
                                    <m:t>𝑖</m:t>
                                  </m:r>
                                </m:sub>
                              </m:sSub>
                            </m:e>
                          </m:d>
                        </m:e>
                      </m:nary>
                    </m:oMath>
                  </m:oMathPara>
                </a14:m>
                <a:endParaRPr lang="en-US" dirty="0"/>
              </a:p>
            </p:txBody>
          </p:sp>
        </mc:Choice>
        <mc:Fallback xmlns="">
          <p:sp>
            <p:nvSpPr>
              <p:cNvPr id="2" name="Rectangle 1">
                <a:extLst>
                  <a:ext uri="{FF2B5EF4-FFF2-40B4-BE49-F238E27FC236}">
                    <a16:creationId xmlns:a16="http://schemas.microsoft.com/office/drawing/2014/main" id="{56DD1EE2-0694-C341-99E2-9526D2D08443}"/>
                  </a:ext>
                </a:extLst>
              </p:cNvPr>
              <p:cNvSpPr>
                <a:spLocks noRot="1" noChangeAspect="1" noMove="1" noResize="1" noEditPoints="1" noAdjustHandles="1" noChangeArrowheads="1" noChangeShapeType="1" noTextEdit="1"/>
              </p:cNvSpPr>
              <p:nvPr/>
            </p:nvSpPr>
            <p:spPr>
              <a:xfrm>
                <a:off x="3124200" y="3018421"/>
                <a:ext cx="4350806" cy="1100558"/>
              </a:xfrm>
              <a:prstGeom prst="rect">
                <a:avLst/>
              </a:prstGeom>
              <a:blipFill>
                <a:blip r:embed="rId3"/>
                <a:stretch>
                  <a:fillRect t="-106897" b="-163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F544B53-C749-FA45-BB89-9B7A1F3A88C1}"/>
                  </a:ext>
                </a:extLst>
              </p:cNvPr>
              <p:cNvSpPr/>
              <p:nvPr/>
            </p:nvSpPr>
            <p:spPr>
              <a:xfrm>
                <a:off x="2647893" y="1892463"/>
                <a:ext cx="2933815"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7030A0"/>
                              </a:solidFill>
                              <a:latin typeface="Cambria Math" panose="02040503050406030204" pitchFamily="18" charset="0"/>
                            </a:rPr>
                          </m:ctrlPr>
                        </m:sSubPr>
                        <m:e>
                          <m:acc>
                            <m:accPr>
                              <m:chr m:val="̂"/>
                              <m:ctrlPr>
                                <a:rPr lang="en-US" b="1" i="1">
                                  <a:solidFill>
                                    <a:srgbClr val="7030A0"/>
                                  </a:solidFill>
                                  <a:latin typeface="Cambria Math" panose="02040503050406030204" pitchFamily="18" charset="0"/>
                                </a:rPr>
                              </m:ctrlPr>
                            </m:accPr>
                            <m:e>
                              <m:r>
                                <a:rPr lang="en-US" b="1" i="1">
                                  <a:solidFill>
                                    <a:srgbClr val="7030A0"/>
                                  </a:solidFill>
                                  <a:latin typeface="Cambria Math" panose="02040503050406030204" pitchFamily="18" charset="0"/>
                                </a:rPr>
                                <m:t>𝒙</m:t>
                              </m:r>
                            </m:e>
                          </m:acc>
                        </m:e>
                        <m:sub>
                          <m:r>
                            <a:rPr lang="en-US" i="1">
                              <a:solidFill>
                                <a:srgbClr val="7030A0"/>
                              </a:solidFill>
                              <a:latin typeface="Cambria Math" panose="02040503050406030204" pitchFamily="18" charset="0"/>
                            </a:rPr>
                            <m:t>𝑖𝑗</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𝒙</m:t>
                          </m:r>
                        </m:e>
                        <m:sub>
                          <m:r>
                            <a:rPr lang="en-US" i="1">
                              <a:solidFill>
                                <a:srgbClr val="7030A0"/>
                              </a:solidFill>
                              <a:latin typeface="Cambria Math" panose="02040503050406030204" pitchFamily="18" charset="0"/>
                            </a:rPr>
                            <m:t>𝑖𝑗</m:t>
                          </m:r>
                        </m:sub>
                      </m:sSub>
                      <m:r>
                        <a:rPr lang="en-US" i="1">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1</m:t>
                          </m:r>
                        </m:num>
                        <m:den>
                          <m:r>
                            <a:rPr lang="en-US" i="1">
                              <a:solidFill>
                                <a:srgbClr val="7030A0"/>
                              </a:solidFill>
                              <a:latin typeface="Cambria Math" panose="02040503050406030204" pitchFamily="18" charset="0"/>
                            </a:rPr>
                            <m:t>𝑛</m:t>
                          </m:r>
                        </m:den>
                      </m:f>
                      <m:nary>
                        <m:naryPr>
                          <m:chr m:val="∑"/>
                          <m:ctrlPr>
                            <a:rPr lang="en-US" i="1">
                              <a:solidFill>
                                <a:srgbClr val="7030A0"/>
                              </a:solidFill>
                              <a:latin typeface="Cambria Math" panose="02040503050406030204" pitchFamily="18" charset="0"/>
                            </a:rPr>
                          </m:ctrlPr>
                        </m:naryPr>
                        <m:sub>
                          <m:r>
                            <m:rPr>
                              <m:brk m:alnAt="23"/>
                            </m:rPr>
                            <a:rPr lang="en-US" i="1">
                              <a:solidFill>
                                <a:srgbClr val="7030A0"/>
                              </a:solidFill>
                              <a:latin typeface="Cambria Math" panose="02040503050406030204" pitchFamily="18" charset="0"/>
                            </a:rPr>
                            <m:t>𝑘</m:t>
                          </m:r>
                          <m:r>
                            <a:rPr lang="en-US" i="1">
                              <a:solidFill>
                                <a:srgbClr val="7030A0"/>
                              </a:solidFill>
                              <a:latin typeface="Cambria Math" panose="02040503050406030204" pitchFamily="18" charset="0"/>
                            </a:rPr>
                            <m:t>=1</m:t>
                          </m:r>
                        </m:sub>
                        <m:sup>
                          <m:r>
                            <a:rPr lang="en-US" i="1">
                              <a:solidFill>
                                <a:srgbClr val="7030A0"/>
                              </a:solidFill>
                              <a:latin typeface="Cambria Math" panose="02040503050406030204" pitchFamily="18" charset="0"/>
                            </a:rPr>
                            <m:t>𝑛</m:t>
                          </m:r>
                        </m:sup>
                        <m:e>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𝒙</m:t>
                              </m:r>
                            </m:e>
                            <m:sub>
                              <m:r>
                                <a:rPr lang="en-US" i="1">
                                  <a:solidFill>
                                    <a:srgbClr val="7030A0"/>
                                  </a:solidFill>
                                  <a:latin typeface="Cambria Math" panose="02040503050406030204" pitchFamily="18" charset="0"/>
                                </a:rPr>
                                <m:t>𝑖𝑘</m:t>
                              </m:r>
                            </m:sub>
                          </m:sSub>
                        </m:e>
                      </m:nary>
                    </m:oMath>
                  </m:oMathPara>
                </a14:m>
                <a:endParaRPr lang="en-US" dirty="0"/>
              </a:p>
            </p:txBody>
          </p:sp>
        </mc:Choice>
        <mc:Fallback xmlns="">
          <p:sp>
            <p:nvSpPr>
              <p:cNvPr id="3" name="Rectangle 2">
                <a:extLst>
                  <a:ext uri="{FF2B5EF4-FFF2-40B4-BE49-F238E27FC236}">
                    <a16:creationId xmlns:a16="http://schemas.microsoft.com/office/drawing/2014/main" id="{0F544B53-C749-FA45-BB89-9B7A1F3A88C1}"/>
                  </a:ext>
                </a:extLst>
              </p:cNvPr>
              <p:cNvSpPr>
                <a:spLocks noRot="1" noChangeAspect="1" noMove="1" noResize="1" noEditPoints="1" noAdjustHandles="1" noChangeArrowheads="1" noChangeShapeType="1" noTextEdit="1"/>
              </p:cNvSpPr>
              <p:nvPr/>
            </p:nvSpPr>
            <p:spPr>
              <a:xfrm>
                <a:off x="2647893" y="1892463"/>
                <a:ext cx="2933815" cy="1100558"/>
              </a:xfrm>
              <a:prstGeom prst="rect">
                <a:avLst/>
              </a:prstGeom>
              <a:blipFill>
                <a:blip r:embed="rId4"/>
                <a:stretch>
                  <a:fillRect t="-105682" r="-4721" b="-160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EA50572-E039-DC42-9198-FBE5C6376E24}"/>
                  </a:ext>
                </a:extLst>
              </p:cNvPr>
              <p:cNvSpPr/>
              <p:nvPr/>
            </p:nvSpPr>
            <p:spPr>
              <a:xfrm>
                <a:off x="3124200" y="4267200"/>
                <a:ext cx="3080652"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𝑨</m:t>
                          </m:r>
                        </m:e>
                        <m:sub>
                          <m:r>
                            <a:rPr lang="en-US" i="1">
                              <a:solidFill>
                                <a:srgbClr val="7030A0"/>
                              </a:solidFill>
                              <a:latin typeface="Cambria Math" panose="02040503050406030204" pitchFamily="18" charset="0"/>
                            </a:rPr>
                            <m:t>𝑖</m:t>
                          </m:r>
                        </m:sub>
                      </m:sSub>
                      <m:d>
                        <m:dPr>
                          <m:ctrlPr>
                            <a:rPr lang="en-US" i="1">
                              <a:solidFill>
                                <a:srgbClr val="7030A0"/>
                              </a:solidFill>
                              <a:latin typeface="Cambria Math" panose="02040503050406030204" pitchFamily="18" charset="0"/>
                            </a:rPr>
                          </m:ctrlPr>
                        </m:dPr>
                        <m:e>
                          <m:sSub>
                            <m:sSubPr>
                              <m:ctrlPr>
                                <a:rPr lang="en-US"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𝑿</m:t>
                              </m:r>
                            </m:e>
                            <m:sub>
                              <m:r>
                                <a:rPr lang="en-US" i="1">
                                  <a:solidFill>
                                    <a:srgbClr val="C00000"/>
                                  </a:solidFill>
                                  <a:latin typeface="Cambria Math" panose="02040503050406030204" pitchFamily="18" charset="0"/>
                                </a:rPr>
                                <m:t>𝑗</m:t>
                              </m:r>
                            </m:sub>
                          </m:sSub>
                          <m:r>
                            <a:rPr lang="en-US" i="1">
                              <a:solidFill>
                                <a:srgbClr val="C00000"/>
                              </a:solidFill>
                              <a:latin typeface="Cambria Math" panose="02040503050406030204" pitchFamily="18" charset="0"/>
                            </a:rPr>
                            <m:t>−</m:t>
                          </m:r>
                          <m:f>
                            <m:fPr>
                              <m:ctrlPr>
                                <a:rPr lang="en-US" i="1">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1</m:t>
                              </m:r>
                            </m:num>
                            <m:den>
                              <m:r>
                                <a:rPr lang="en-US" i="1">
                                  <a:solidFill>
                                    <a:srgbClr val="C00000"/>
                                  </a:solidFill>
                                  <a:latin typeface="Cambria Math" panose="02040503050406030204" pitchFamily="18" charset="0"/>
                                </a:rPr>
                                <m:t>𝑛</m:t>
                              </m:r>
                            </m:den>
                          </m:f>
                          <m:nary>
                            <m:naryPr>
                              <m:chr m:val="∑"/>
                              <m:ctrlPr>
                                <a:rPr lang="en-US" i="1">
                                  <a:solidFill>
                                    <a:srgbClr val="C00000"/>
                                  </a:solidFill>
                                  <a:latin typeface="Cambria Math" panose="02040503050406030204" pitchFamily="18" charset="0"/>
                                </a:rPr>
                              </m:ctrlPr>
                            </m:naryPr>
                            <m:sub>
                              <m:r>
                                <m:rPr>
                                  <m:brk m:alnAt="23"/>
                                </m:rPr>
                                <a:rPr lang="en-US" i="1">
                                  <a:solidFill>
                                    <a:srgbClr val="C00000"/>
                                  </a:solidFill>
                                  <a:latin typeface="Cambria Math" panose="02040503050406030204" pitchFamily="18" charset="0"/>
                                </a:rPr>
                                <m:t>𝑘</m:t>
                              </m:r>
                              <m:r>
                                <a:rPr lang="en-US" i="1">
                                  <a:solidFill>
                                    <a:srgbClr val="C00000"/>
                                  </a:solidFill>
                                  <a:latin typeface="Cambria Math" panose="02040503050406030204" pitchFamily="18" charset="0"/>
                                </a:rPr>
                                <m:t>=1</m:t>
                              </m:r>
                            </m:sub>
                            <m:sup>
                              <m:r>
                                <a:rPr lang="en-US" i="1">
                                  <a:solidFill>
                                    <a:srgbClr val="C00000"/>
                                  </a:solidFill>
                                  <a:latin typeface="Cambria Math" panose="02040503050406030204" pitchFamily="18" charset="0"/>
                                </a:rPr>
                                <m:t>𝑛</m:t>
                              </m:r>
                            </m:sup>
                            <m:e>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𝑿</m:t>
                                  </m:r>
                                </m:e>
                                <m:sub>
                                  <m:r>
                                    <a:rPr lang="en-US" i="1">
                                      <a:solidFill>
                                        <a:srgbClr val="C00000"/>
                                      </a:solidFill>
                                      <a:latin typeface="Cambria Math" panose="02040503050406030204" pitchFamily="18" charset="0"/>
                                    </a:rPr>
                                    <m:t>𝑘</m:t>
                                  </m:r>
                                </m:sub>
                              </m:sSub>
                            </m:e>
                          </m:nary>
                        </m:e>
                      </m:d>
                    </m:oMath>
                  </m:oMathPara>
                </a14:m>
                <a:endParaRPr lang="en-US" dirty="0"/>
              </a:p>
            </p:txBody>
          </p:sp>
        </mc:Choice>
        <mc:Fallback xmlns="">
          <p:sp>
            <p:nvSpPr>
              <p:cNvPr id="4" name="Rectangle 3">
                <a:extLst>
                  <a:ext uri="{FF2B5EF4-FFF2-40B4-BE49-F238E27FC236}">
                    <a16:creationId xmlns:a16="http://schemas.microsoft.com/office/drawing/2014/main" id="{5EA50572-E039-DC42-9198-FBE5C6376E24}"/>
                  </a:ext>
                </a:extLst>
              </p:cNvPr>
              <p:cNvSpPr>
                <a:spLocks noRot="1" noChangeAspect="1" noMove="1" noResize="1" noEditPoints="1" noAdjustHandles="1" noChangeArrowheads="1" noChangeShapeType="1" noTextEdit="1"/>
              </p:cNvSpPr>
              <p:nvPr/>
            </p:nvSpPr>
            <p:spPr>
              <a:xfrm>
                <a:off x="3124200" y="4267200"/>
                <a:ext cx="3080652" cy="1100558"/>
              </a:xfrm>
              <a:prstGeom prst="rect">
                <a:avLst/>
              </a:prstGeom>
              <a:blipFill>
                <a:blip r:embed="rId5"/>
                <a:stretch>
                  <a:fillRect t="-108046" b="-16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67EAC37-AEE2-5A41-9108-98ABB45A155B}"/>
                  </a:ext>
                </a:extLst>
              </p:cNvPr>
              <p:cNvSpPr/>
              <p:nvPr/>
            </p:nvSpPr>
            <p:spPr>
              <a:xfrm>
                <a:off x="3124200" y="5715000"/>
                <a:ext cx="1198982" cy="5098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𝑨</m:t>
                          </m:r>
                        </m:e>
                        <m:sub>
                          <m:r>
                            <a:rPr lang="en-US" i="1">
                              <a:solidFill>
                                <a:srgbClr val="7030A0"/>
                              </a:solidFill>
                              <a:latin typeface="Cambria Math" panose="02040503050406030204" pitchFamily="18" charset="0"/>
                            </a:rPr>
                            <m:t>𝑖</m:t>
                          </m:r>
                        </m:sub>
                      </m:sSub>
                      <m:sSub>
                        <m:sSubPr>
                          <m:ctrlPr>
                            <a:rPr lang="en-US" i="1" smtClean="0">
                              <a:solidFill>
                                <a:srgbClr val="C00000"/>
                              </a:solidFill>
                              <a:latin typeface="Cambria Math" panose="02040503050406030204" pitchFamily="18" charset="0"/>
                            </a:rPr>
                          </m:ctrlPr>
                        </m:sSubPr>
                        <m:e>
                          <m:acc>
                            <m:accPr>
                              <m:chr m:val="̂"/>
                              <m:ctrlPr>
                                <a:rPr lang="en-US" b="1" i="1">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𝑿</m:t>
                              </m:r>
                            </m:e>
                          </m:acc>
                        </m:e>
                        <m:sub>
                          <m:r>
                            <a:rPr lang="en-US" i="1">
                              <a:solidFill>
                                <a:srgbClr val="C00000"/>
                              </a:solidFill>
                              <a:latin typeface="Cambria Math" panose="02040503050406030204" pitchFamily="18" charset="0"/>
                            </a:rPr>
                            <m:t>𝑗</m:t>
                          </m:r>
                        </m:sub>
                      </m:sSub>
                    </m:oMath>
                  </m:oMathPara>
                </a14:m>
                <a:endParaRPr lang="en-US" dirty="0"/>
              </a:p>
            </p:txBody>
          </p:sp>
        </mc:Choice>
        <mc:Fallback xmlns="">
          <p:sp>
            <p:nvSpPr>
              <p:cNvPr id="5" name="Rectangle 4">
                <a:extLst>
                  <a:ext uri="{FF2B5EF4-FFF2-40B4-BE49-F238E27FC236}">
                    <a16:creationId xmlns:a16="http://schemas.microsoft.com/office/drawing/2014/main" id="{667EAC37-AEE2-5A41-9108-98ABB45A155B}"/>
                  </a:ext>
                </a:extLst>
              </p:cNvPr>
              <p:cNvSpPr>
                <a:spLocks noRot="1" noChangeAspect="1" noMove="1" noResize="1" noEditPoints="1" noAdjustHandles="1" noChangeArrowheads="1" noChangeShapeType="1" noTextEdit="1"/>
              </p:cNvSpPr>
              <p:nvPr/>
            </p:nvSpPr>
            <p:spPr>
              <a:xfrm>
                <a:off x="3124200" y="5715000"/>
                <a:ext cx="1198982" cy="509820"/>
              </a:xfrm>
              <a:prstGeom prst="rect">
                <a:avLst/>
              </a:prstGeom>
              <a:blipFill>
                <a:blip r:embed="rId6"/>
                <a:stretch>
                  <a:fillRect t="-7317" b="-9756"/>
                </a:stretch>
              </a:blipFill>
            </p:spPr>
            <p:txBody>
              <a:bodyPr/>
              <a:lstStyle/>
              <a:p>
                <a:r>
                  <a:rPr lang="en-US">
                    <a:noFill/>
                  </a:rPr>
                  <a:t> </a:t>
                </a:r>
              </a:p>
            </p:txBody>
          </p:sp>
        </mc:Fallback>
      </mc:AlternateContent>
    </p:spTree>
    <p:extLst>
      <p:ext uri="{BB962C8B-B14F-4D97-AF65-F5344CB8AC3E}">
        <p14:creationId xmlns:p14="http://schemas.microsoft.com/office/powerpoint/2010/main" val="29684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a:t>Affine structure from motion</a:t>
            </a:r>
          </a:p>
        </p:txBody>
      </p:sp>
      <mc:AlternateContent xmlns:mc="http://schemas.openxmlformats.org/markup-compatibility/2006" xmlns:a14="http://schemas.microsoft.com/office/drawing/2010/main">
        <mc:Choice Requires="a14">
          <p:sp>
            <p:nvSpPr>
              <p:cNvPr id="1039363" name="Rectangle 3"/>
              <p:cNvSpPr>
                <a:spLocks noGrp="1" noChangeArrowheads="1"/>
              </p:cNvSpPr>
              <p:nvPr>
                <p:ph type="body" idx="1"/>
              </p:nvPr>
            </p:nvSpPr>
            <p:spPr/>
            <p:txBody>
              <a:bodyPr/>
              <a:lstStyle/>
              <a:p>
                <a:pPr marL="457200" indent="-457200">
                  <a:buFont typeface="Arial" panose="020B0604020202020204" pitchFamily="34" charset="0"/>
                  <a:buChar char="•"/>
                </a:pPr>
                <a:r>
                  <a:rPr lang="en-US" sz="2800" dirty="0"/>
                  <a:t>After centering, each normalized 2D point </a:t>
                </a:r>
                <a14:m>
                  <m:oMath xmlns:m="http://schemas.openxmlformats.org/officeDocument/2006/math">
                    <m:sSub>
                      <m:sSubPr>
                        <m:ctrlPr>
                          <a:rPr lang="en-US" sz="2800" i="1" smtClean="0">
                            <a:solidFill>
                              <a:srgbClr val="7030A0"/>
                            </a:solidFill>
                            <a:latin typeface="Cambria Math" panose="02040503050406030204" pitchFamily="18" charset="0"/>
                          </a:rPr>
                        </m:ctrlPr>
                      </m:sSubPr>
                      <m:e>
                        <m:acc>
                          <m:accPr>
                            <m:chr m:val="̂"/>
                            <m:ctrlPr>
                              <a:rPr lang="en-US" sz="2800" b="1" i="1">
                                <a:solidFill>
                                  <a:srgbClr val="7030A0"/>
                                </a:solidFill>
                                <a:latin typeface="Cambria Math" panose="02040503050406030204" pitchFamily="18" charset="0"/>
                              </a:rPr>
                            </m:ctrlPr>
                          </m:accPr>
                          <m:e>
                            <m:r>
                              <a:rPr lang="en-US" sz="2800" b="1" i="1">
                                <a:solidFill>
                                  <a:srgbClr val="7030A0"/>
                                </a:solidFill>
                                <a:latin typeface="Cambria Math" panose="02040503050406030204" pitchFamily="18" charset="0"/>
                              </a:rPr>
                              <m:t>𝒙</m:t>
                            </m:r>
                          </m:e>
                        </m:acc>
                      </m:e>
                      <m:sub>
                        <m:r>
                          <a:rPr lang="en-US" sz="2800" i="1">
                            <a:solidFill>
                              <a:srgbClr val="7030A0"/>
                            </a:solidFill>
                            <a:latin typeface="Cambria Math" panose="02040503050406030204" pitchFamily="18" charset="0"/>
                          </a:rPr>
                          <m:t>𝑖𝑗</m:t>
                        </m:r>
                      </m:sub>
                    </m:sSub>
                    <m:r>
                      <a:rPr lang="en-US" sz="2800" i="1">
                        <a:latin typeface="Cambria Math" panose="02040503050406030204" pitchFamily="18" charset="0"/>
                      </a:rPr>
                      <m:t> </m:t>
                    </m:r>
                  </m:oMath>
                </a14:m>
                <a:r>
                  <a:rPr lang="en-US" sz="2800" dirty="0"/>
                  <a:t>is related to the 3D point by</a:t>
                </a:r>
              </a:p>
              <a:p>
                <a:pPr marL="0" indent="0"/>
                <a:endParaRPr lang="en-US" sz="1200" dirty="0"/>
              </a:p>
              <a:p>
                <a:pPr marL="0" indent="0" algn="ctr"/>
                <a14:m>
                  <m:oMath xmlns:m="http://schemas.openxmlformats.org/officeDocument/2006/math">
                    <m:sSub>
                      <m:sSubPr>
                        <m:ctrlPr>
                          <a:rPr lang="en-US" sz="2800" i="1" smtClean="0">
                            <a:solidFill>
                              <a:srgbClr val="C00000"/>
                            </a:solidFill>
                            <a:latin typeface="Cambria Math" panose="02040503050406030204" pitchFamily="18" charset="0"/>
                          </a:rPr>
                        </m:ctrlPr>
                      </m:sSubPr>
                      <m:e>
                        <m:acc>
                          <m:accPr>
                            <m:chr m:val="̂"/>
                            <m:ctrlPr>
                              <a:rPr lang="en-US" sz="2800" b="1" i="1">
                                <a:solidFill>
                                  <a:srgbClr val="C00000"/>
                                </a:solidFill>
                                <a:latin typeface="Cambria Math" panose="02040503050406030204" pitchFamily="18" charset="0"/>
                              </a:rPr>
                            </m:ctrlPr>
                          </m:accPr>
                          <m:e>
                            <m:r>
                              <a:rPr lang="en-US" sz="2800" b="1" i="1">
                                <a:solidFill>
                                  <a:srgbClr val="C00000"/>
                                </a:solidFill>
                                <a:latin typeface="Cambria Math" panose="02040503050406030204" pitchFamily="18" charset="0"/>
                              </a:rPr>
                              <m:t>𝒙</m:t>
                            </m:r>
                          </m:e>
                        </m:acc>
                      </m:e>
                      <m:sub>
                        <m:r>
                          <a:rPr lang="en-US" sz="2800" i="1">
                            <a:solidFill>
                              <a:srgbClr val="C00000"/>
                            </a:solidFill>
                            <a:latin typeface="Cambria Math" panose="02040503050406030204" pitchFamily="18" charset="0"/>
                          </a:rPr>
                          <m:t>𝑖𝑗</m:t>
                        </m:r>
                      </m:sub>
                    </m:sSub>
                    <m:r>
                      <a:rPr lang="en-US" sz="2800" i="1">
                        <a:solidFill>
                          <a:srgbClr val="C00000"/>
                        </a:solidFill>
                        <a:latin typeface="Cambria Math" panose="02040503050406030204" pitchFamily="18" charset="0"/>
                      </a:rPr>
                      <m:t>=</m:t>
                    </m:r>
                  </m:oMath>
                </a14:m>
                <a:r>
                  <a:rPr lang="en-US" sz="2800" dirty="0">
                    <a:solidFill>
                      <a:srgbClr val="C00000"/>
                    </a:solidFill>
                  </a:rPr>
                  <a:t> </a:t>
                </a:r>
                <a14:m>
                  <m:oMath xmlns:m="http://schemas.openxmlformats.org/officeDocument/2006/math">
                    <m:sSub>
                      <m:sSubPr>
                        <m:ctrlPr>
                          <a:rPr lang="en-US" sz="2800" i="1">
                            <a:solidFill>
                              <a:srgbClr val="C00000"/>
                            </a:solidFill>
                            <a:latin typeface="Cambria Math" panose="02040503050406030204" pitchFamily="18" charset="0"/>
                          </a:rPr>
                        </m:ctrlPr>
                      </m:sSubPr>
                      <m:e>
                        <m:r>
                          <a:rPr lang="en-US" sz="2800" b="1" i="1">
                            <a:solidFill>
                              <a:srgbClr val="C00000"/>
                            </a:solidFill>
                            <a:latin typeface="Cambria Math" panose="02040503050406030204" pitchFamily="18" charset="0"/>
                          </a:rPr>
                          <m:t>𝑨</m:t>
                        </m:r>
                      </m:e>
                      <m:sub>
                        <m:r>
                          <a:rPr lang="en-US" sz="2800" i="1">
                            <a:solidFill>
                              <a:srgbClr val="C00000"/>
                            </a:solidFill>
                            <a:latin typeface="Cambria Math" panose="02040503050406030204" pitchFamily="18" charset="0"/>
                          </a:rPr>
                          <m:t>𝑖</m:t>
                        </m:r>
                      </m:sub>
                    </m:sSub>
                    <m:sSub>
                      <m:sSubPr>
                        <m:ctrlPr>
                          <a:rPr lang="en-US" sz="2800" i="1">
                            <a:solidFill>
                              <a:srgbClr val="C00000"/>
                            </a:solidFill>
                            <a:latin typeface="Cambria Math" panose="02040503050406030204" pitchFamily="18" charset="0"/>
                          </a:rPr>
                        </m:ctrlPr>
                      </m:sSubPr>
                      <m:e>
                        <m:acc>
                          <m:accPr>
                            <m:chr m:val="̂"/>
                            <m:ctrlPr>
                              <a:rPr lang="en-US" sz="2800" b="1" i="1">
                                <a:solidFill>
                                  <a:srgbClr val="C00000"/>
                                </a:solidFill>
                                <a:latin typeface="Cambria Math" panose="02040503050406030204" pitchFamily="18" charset="0"/>
                              </a:rPr>
                            </m:ctrlPr>
                          </m:accPr>
                          <m:e>
                            <m:r>
                              <a:rPr lang="en-US" sz="2800" b="1" i="1">
                                <a:solidFill>
                                  <a:srgbClr val="C00000"/>
                                </a:solidFill>
                                <a:latin typeface="Cambria Math" panose="02040503050406030204" pitchFamily="18" charset="0"/>
                              </a:rPr>
                              <m:t>𝑿</m:t>
                            </m:r>
                          </m:e>
                        </m:acc>
                      </m:e>
                      <m:sub>
                        <m:r>
                          <a:rPr lang="en-US" sz="2800" i="1">
                            <a:solidFill>
                              <a:srgbClr val="C00000"/>
                            </a:solidFill>
                            <a:latin typeface="Cambria Math" panose="02040503050406030204" pitchFamily="18" charset="0"/>
                          </a:rPr>
                          <m:t>𝑗</m:t>
                        </m:r>
                      </m:sub>
                    </m:sSub>
                  </m:oMath>
                </a14:m>
                <a:br>
                  <a:rPr lang="en-US" sz="2800" dirty="0"/>
                </a:br>
                <a:endParaRPr lang="en-US" sz="1200" dirty="0"/>
              </a:p>
              <a:p>
                <a:pPr marL="457200" indent="-457200">
                  <a:buFont typeface="Arial" panose="020B0604020202020204" pitchFamily="34" charset="0"/>
                  <a:buChar char="•"/>
                </a:pPr>
                <a:r>
                  <a:rPr lang="en-US" sz="2800" dirty="0"/>
                  <a:t>We can get rid of the need to center the 3D data (and the translation ambiguity) by defining the origin of the world coordinate system as the centroid of the 3D points</a:t>
                </a:r>
              </a:p>
              <a:p>
                <a:pPr marL="0" indent="0" algn="ctr"/>
                <a:br>
                  <a:rPr lang="en-US" dirty="0"/>
                </a:br>
                <a:br>
                  <a:rPr lang="en-US" dirty="0"/>
                </a:br>
                <a:br>
                  <a:rPr lang="en-US" dirty="0"/>
                </a:br>
                <a:endParaRPr lang="en-US" dirty="0"/>
              </a:p>
            </p:txBody>
          </p:sp>
        </mc:Choice>
        <mc:Fallback xmlns="">
          <p:sp>
            <p:nvSpPr>
              <p:cNvPr id="1039363" name="Rectangle 3"/>
              <p:cNvSpPr>
                <a:spLocks noGrp="1" noRot="1" noChangeAspect="1" noMove="1" noResize="1" noEditPoints="1" noAdjustHandles="1" noChangeArrowheads="1" noChangeShapeType="1" noTextEdit="1"/>
              </p:cNvSpPr>
              <p:nvPr>
                <p:ph type="body" idx="1"/>
              </p:nvPr>
            </p:nvSpPr>
            <p:spPr>
              <a:blipFill>
                <a:blip r:embed="rId3"/>
                <a:stretch>
                  <a:fillRect l="-1103" t="-1449" r="-980"/>
                </a:stretch>
              </a:blipFill>
            </p:spPr>
            <p:txBody>
              <a:bodyPr/>
              <a:lstStyle/>
              <a:p>
                <a:r>
                  <a:rPr lang="en-US">
                    <a:noFill/>
                  </a:rPr>
                  <a:t> </a:t>
                </a:r>
              </a:p>
            </p:txBody>
          </p:sp>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Affine structure from motion</a:t>
            </a:r>
          </a:p>
        </p:txBody>
      </p:sp>
      <mc:AlternateContent xmlns:mc="http://schemas.openxmlformats.org/markup-compatibility/2006" xmlns:a14="http://schemas.microsoft.com/office/drawing/2010/main">
        <mc:Choice Requires="a14">
          <p:sp>
            <p:nvSpPr>
              <p:cNvPr id="11268" name="Rectangle 3"/>
              <p:cNvSpPr>
                <a:spLocks noGrp="1" noChangeArrowheads="1"/>
              </p:cNvSpPr>
              <p:nvPr>
                <p:ph type="body" idx="1"/>
              </p:nvPr>
            </p:nvSpPr>
            <p:spPr/>
            <p:txBody>
              <a:bodyPr/>
              <a:lstStyle/>
              <a:p>
                <a:pPr>
                  <a:buFontTx/>
                  <a:buChar char="•"/>
                </a:pPr>
                <a:r>
                  <a:rPr lang="en-US" sz="2800" dirty="0"/>
                  <a:t>Let’s create a </a:t>
                </a:r>
                <a14:m>
                  <m:oMath xmlns:m="http://schemas.openxmlformats.org/officeDocument/2006/math">
                    <m:r>
                      <a:rPr lang="en-US" sz="2800" i="1" dirty="0" smtClean="0">
                        <a:solidFill>
                          <a:srgbClr val="7030A0"/>
                        </a:solidFill>
                        <a:latin typeface="Cambria Math" panose="02040503050406030204" pitchFamily="18" charset="0"/>
                      </a:rPr>
                      <m:t>2</m:t>
                    </m:r>
                    <m:r>
                      <a:rPr lang="en-US" sz="2800" i="1" dirty="0" smtClean="0">
                        <a:solidFill>
                          <a:srgbClr val="7030A0"/>
                        </a:solidFill>
                        <a:latin typeface="Cambria Math" panose="02040503050406030204" pitchFamily="18" charset="0"/>
                      </a:rPr>
                      <m:t>𝑚</m:t>
                    </m:r>
                    <m:r>
                      <a:rPr lang="en-US" sz="2800" i="1" dirty="0" smtClean="0">
                        <a:solidFill>
                          <a:srgbClr val="7030A0"/>
                        </a:solidFill>
                        <a:latin typeface="Cambria Math" panose="02040503050406030204" pitchFamily="18" charset="0"/>
                      </a:rPr>
                      <m:t> × </m:t>
                    </m:r>
                    <m:r>
                      <a:rPr lang="en-US" sz="2800" i="1" dirty="0">
                        <a:solidFill>
                          <a:srgbClr val="7030A0"/>
                        </a:solidFill>
                        <a:latin typeface="Cambria Math" panose="02040503050406030204" pitchFamily="18" charset="0"/>
                      </a:rPr>
                      <m:t>𝑛</m:t>
                    </m:r>
                    <m:r>
                      <a:rPr lang="en-US" sz="2800" i="1" dirty="0">
                        <a:latin typeface="Cambria Math" panose="02040503050406030204" pitchFamily="18" charset="0"/>
                      </a:rPr>
                      <m:t> </m:t>
                    </m:r>
                  </m:oMath>
                </a14:m>
                <a:r>
                  <a:rPr lang="en-US" sz="2800" dirty="0"/>
                  <a:t>data (measurement) matrix:</a:t>
                </a:r>
              </a:p>
              <a:p>
                <a:pPr>
                  <a:buFontTx/>
                  <a:buChar char="•"/>
                </a:pPr>
                <a:endParaRPr lang="en-US" dirty="0"/>
              </a:p>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𝑫</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m>
                            <m:mPr>
                              <m:mcs>
                                <m:mc>
                                  <m:mcPr>
                                    <m:count m:val="4"/>
                                    <m:mcJc m:val="center"/>
                                  </m:mcPr>
                                </m:mc>
                              </m:mcs>
                              <m:ctrlPr>
                                <a:rPr lang="en-US" sz="3200" b="0" i="1" smtClean="0">
                                  <a:solidFill>
                                    <a:srgbClr val="7030A0"/>
                                  </a:solidFill>
                                  <a:latin typeface="Cambria Math" panose="02040503050406030204" pitchFamily="18" charset="0"/>
                                </a:rPr>
                              </m:ctrlPr>
                            </m:mPr>
                            <m:mr>
                              <m:e>
                                <m:sSub>
                                  <m:sSubPr>
                                    <m:ctrlPr>
                                      <a:rPr lang="en-US" sz="3200" b="0" i="1" smtClean="0">
                                        <a:solidFill>
                                          <a:srgbClr val="7030A0"/>
                                        </a:solidFill>
                                        <a:latin typeface="Cambria Math" panose="02040503050406030204" pitchFamily="18" charset="0"/>
                                      </a:rPr>
                                    </m:ctrlPr>
                                  </m:sSubPr>
                                  <m:e>
                                    <m:acc>
                                      <m:accPr>
                                        <m:chr m:val="̂"/>
                                        <m:ctrlPr>
                                          <a:rPr lang="en-US" sz="3200" b="1" i="1" smtClean="0">
                                            <a:solidFill>
                                              <a:srgbClr val="7030A0"/>
                                            </a:solidFill>
                                            <a:latin typeface="Cambria Math" panose="02040503050406030204" pitchFamily="18" charset="0"/>
                                          </a:rPr>
                                        </m:ctrlPr>
                                      </m:accPr>
                                      <m:e>
                                        <m:r>
                                          <a:rPr lang="en-US" sz="3200" b="1" i="1" smtClean="0">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11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i="1">
                                        <a:solidFill>
                                          <a:srgbClr val="7030A0"/>
                                        </a:solidFill>
                                        <a:latin typeface="Cambria Math" panose="02040503050406030204" pitchFamily="18" charset="0"/>
                                      </a:rPr>
                                      <m:t>1</m:t>
                                    </m:r>
                                    <m:r>
                                      <a:rPr lang="en-US" sz="3200" b="0" i="1" smtClean="0">
                                        <a:solidFill>
                                          <a:srgbClr val="7030A0"/>
                                        </a:solidFill>
                                        <a:latin typeface="Cambria Math" panose="02040503050406030204" pitchFamily="18" charset="0"/>
                                      </a:rPr>
                                      <m:t>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i="1">
                                        <a:solidFill>
                                          <a:srgbClr val="7030A0"/>
                                        </a:solidFill>
                                        <a:latin typeface="Cambria Math" panose="02040503050406030204" pitchFamily="18" charset="0"/>
                                      </a:rPr>
                                      <m:t>1</m:t>
                                    </m:r>
                                    <m:r>
                                      <a:rPr lang="en-US" sz="3200" b="0" i="1" smtClean="0">
                                        <a:solidFill>
                                          <a:srgbClr val="7030A0"/>
                                        </a:solidFill>
                                        <a:latin typeface="Cambria Math" panose="02040503050406030204" pitchFamily="18" charset="0"/>
                                      </a:rPr>
                                      <m:t>𝑛</m:t>
                                    </m:r>
                                  </m:sub>
                                </m:sSub>
                              </m:e>
                            </m:mr>
                            <m:mr>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m:t>
                                    </m:r>
                                    <m:r>
                                      <a:rPr lang="en-US" sz="3200" i="1">
                                        <a:solidFill>
                                          <a:srgbClr val="7030A0"/>
                                        </a:solidFill>
                                        <a:latin typeface="Cambria Math" panose="02040503050406030204" pitchFamily="18" charset="0"/>
                                      </a:rPr>
                                      <m:t>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m:t>
                                    </m:r>
                                    <m:r>
                                      <a:rPr lang="en-US" sz="3200" b="0" i="1" smtClean="0">
                                        <a:solidFill>
                                          <a:srgbClr val="7030A0"/>
                                        </a:solidFill>
                                        <a:latin typeface="Cambria Math" panose="02040503050406030204" pitchFamily="18" charset="0"/>
                                      </a:rPr>
                                      <m:t>𝑛</m:t>
                                    </m:r>
                                  </m:sub>
                                </m:sSub>
                              </m:e>
                            </m:mr>
                            <m:mr>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mr>
                            <m:mr>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m:t>
                                    </m:r>
                                    <m:r>
                                      <a:rPr lang="en-US" sz="3200" i="1">
                                        <a:solidFill>
                                          <a:srgbClr val="7030A0"/>
                                        </a:solidFill>
                                        <a:latin typeface="Cambria Math" panose="02040503050406030204" pitchFamily="18" charset="0"/>
                                      </a:rPr>
                                      <m:t>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m:t>
                                    </m:r>
                                    <m:r>
                                      <a:rPr lang="en-US" sz="3200" b="0" i="1" smtClean="0">
                                        <a:solidFill>
                                          <a:srgbClr val="7030A0"/>
                                        </a:solidFill>
                                        <a:latin typeface="Cambria Math" panose="02040503050406030204" pitchFamily="18" charset="0"/>
                                      </a:rPr>
                                      <m:t>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𝑚𝑛</m:t>
                                    </m:r>
                                  </m:sub>
                                </m:sSub>
                              </m:e>
                            </m:mr>
                          </m:m>
                        </m:e>
                      </m:d>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eqArr>
                            <m:eqArrPr>
                              <m:ctrlPr>
                                <a:rPr lang="en-US" sz="3200" b="0" i="1" smtClean="0">
                                  <a:latin typeface="Cambria Math" panose="02040503050406030204" pitchFamily="18" charset="0"/>
                                </a:rPr>
                              </m:ctrlPr>
                            </m:eqArrPr>
                            <m:e>
                              <m:sSub>
                                <m:sSubPr>
                                  <m:ctrlPr>
                                    <a:rPr lang="en-US" sz="3200" b="0" i="1" smtClean="0">
                                      <a:latin typeface="Cambria Math" panose="02040503050406030204" pitchFamily="18" charset="0"/>
                                    </a:rPr>
                                  </m:ctrlPr>
                                </m:sSubPr>
                                <m:e>
                                  <m:r>
                                    <a:rPr lang="en-US" sz="3200" b="1" i="1" smtClean="0">
                                      <a:latin typeface="Cambria Math" panose="02040503050406030204" pitchFamily="18" charset="0"/>
                                    </a:rPr>
                                    <m:t>𝑨</m:t>
                                  </m:r>
                                </m:e>
                                <m:sub>
                                  <m:r>
                                    <a:rPr lang="en-US" sz="3200" b="0" i="1" smtClean="0">
                                      <a:latin typeface="Cambria Math" panose="02040503050406030204" pitchFamily="18" charset="0"/>
                                    </a:rPr>
                                    <m:t>1</m:t>
                                  </m:r>
                                </m:sub>
                              </m:sSub>
                            </m:e>
                            <m:e>
                              <m:sSub>
                                <m:sSubPr>
                                  <m:ctrlPr>
                                    <a:rPr lang="en-US" i="1">
                                      <a:latin typeface="Cambria Math" panose="02040503050406030204" pitchFamily="18" charset="0"/>
                                    </a:rPr>
                                  </m:ctrlPr>
                                </m:sSubPr>
                                <m:e>
                                  <m:r>
                                    <a:rPr lang="en-US" b="1" i="1">
                                      <a:latin typeface="Cambria Math" panose="02040503050406030204" pitchFamily="18" charset="0"/>
                                    </a:rPr>
                                    <m:t>𝑨</m:t>
                                  </m:r>
                                </m:e>
                                <m:sub>
                                  <m:r>
                                    <a:rPr lang="en-US" b="0" i="1" smtClean="0">
                                      <a:latin typeface="Cambria Math" panose="02040503050406030204" pitchFamily="18" charset="0"/>
                                    </a:rPr>
                                    <m:t>2</m:t>
                                  </m:r>
                                </m:sub>
                              </m:sSub>
                            </m:e>
                            <m:e>
                              <m:r>
                                <a:rPr lang="en-US" i="1">
                                  <a:latin typeface="Cambria Math" panose="02040503050406030204" pitchFamily="18" charset="0"/>
                                </a:rPr>
                                <m:t>⋮</m:t>
                              </m:r>
                            </m:e>
                            <m:e>
                              <m:sSub>
                                <m:sSubPr>
                                  <m:ctrlPr>
                                    <a:rPr lang="en-US" i="1">
                                      <a:latin typeface="Cambria Math" panose="02040503050406030204" pitchFamily="18" charset="0"/>
                                    </a:rPr>
                                  </m:ctrlPr>
                                </m:sSubPr>
                                <m:e>
                                  <m:r>
                                    <a:rPr lang="en-US" b="1" i="1">
                                      <a:latin typeface="Cambria Math" panose="02040503050406030204" pitchFamily="18" charset="0"/>
                                    </a:rPr>
                                    <m:t>𝑨</m:t>
                                  </m:r>
                                </m:e>
                                <m:sub>
                                  <m:r>
                                    <a:rPr lang="en-US" b="0" i="1" smtClean="0">
                                      <a:latin typeface="Cambria Math" panose="02040503050406030204" pitchFamily="18" charset="0"/>
                                    </a:rPr>
                                    <m:t>𝑚</m:t>
                                  </m:r>
                                </m:sub>
                              </m:sSub>
                            </m:e>
                          </m:eqArr>
                        </m:e>
                      </m:d>
                      <m:d>
                        <m:dPr>
                          <m:begChr m:val="["/>
                          <m:endChr m:val="]"/>
                          <m:ctrlPr>
                            <a:rPr lang="en-US" sz="3200" b="0" i="1" smtClean="0">
                              <a:latin typeface="Cambria Math" panose="02040503050406030204" pitchFamily="18" charset="0"/>
                            </a:rPr>
                          </m:ctrlPr>
                        </m:dPr>
                        <m:e>
                          <m:m>
                            <m:mPr>
                              <m:mcs>
                                <m:mc>
                                  <m:mcPr>
                                    <m:count m:val="4"/>
                                    <m:mcJc m:val="center"/>
                                  </m:mcPr>
                                </m:mc>
                              </m:mcs>
                              <m:ctrlPr>
                                <a:rPr lang="en-US" sz="3200" b="0" i="1" smtClean="0">
                                  <a:latin typeface="Cambria Math" panose="02040503050406030204" pitchFamily="18" charset="0"/>
                                </a:rPr>
                              </m:ctrlPr>
                            </m:mPr>
                            <m:mr>
                              <m:e>
                                <m:sSub>
                                  <m:sSubPr>
                                    <m:ctrlPr>
                                      <a:rPr lang="en-US" sz="3200" i="1">
                                        <a:latin typeface="Cambria Math" panose="02040503050406030204" pitchFamily="18" charset="0"/>
                                      </a:rPr>
                                    </m:ctrlPr>
                                  </m:sSubPr>
                                  <m:e>
                                    <m:r>
                                      <a:rPr lang="en-US" sz="3200" b="1" i="1" smtClean="0">
                                        <a:latin typeface="Cambria Math" panose="02040503050406030204" pitchFamily="18" charset="0"/>
                                      </a:rPr>
                                      <m:t>𝑿</m:t>
                                    </m:r>
                                  </m:e>
                                  <m:sub>
                                    <m:r>
                                      <a:rPr lang="en-US" sz="3200" i="1">
                                        <a:latin typeface="Cambria Math" panose="02040503050406030204" pitchFamily="18" charset="0"/>
                                      </a:rPr>
                                      <m:t>1</m:t>
                                    </m:r>
                                  </m:sub>
                                </m:sSub>
                              </m:e>
                              <m:e>
                                <m:sSub>
                                  <m:sSubPr>
                                    <m:ctrlPr>
                                      <a:rPr lang="en-US" sz="3200" i="1">
                                        <a:latin typeface="Cambria Math" panose="02040503050406030204" pitchFamily="18" charset="0"/>
                                      </a:rPr>
                                    </m:ctrlPr>
                                  </m:sSubPr>
                                  <m:e>
                                    <m:r>
                                      <a:rPr lang="en-US" sz="3200" b="1" i="1">
                                        <a:latin typeface="Cambria Math" panose="02040503050406030204" pitchFamily="18" charset="0"/>
                                      </a:rPr>
                                      <m:t>𝑿</m:t>
                                    </m:r>
                                  </m:e>
                                  <m:sub>
                                    <m:r>
                                      <a:rPr lang="en-US" sz="3200" b="0" i="1" smtClean="0">
                                        <a:latin typeface="Cambria Math" panose="02040503050406030204" pitchFamily="18" charset="0"/>
                                      </a:rPr>
                                      <m:t>2</m:t>
                                    </m:r>
                                  </m:sub>
                                </m:sSub>
                              </m:e>
                              <m:e>
                                <m:r>
                                  <a:rPr lang="en-US" sz="3200" i="1">
                                    <a:latin typeface="Cambria Math" panose="02040503050406030204" pitchFamily="18" charset="0"/>
                                  </a:rPr>
                                  <m:t>⋯</m:t>
                                </m:r>
                              </m:e>
                              <m:e>
                                <m:sSub>
                                  <m:sSubPr>
                                    <m:ctrlPr>
                                      <a:rPr lang="en-US" sz="3200" i="1">
                                        <a:latin typeface="Cambria Math" panose="02040503050406030204" pitchFamily="18" charset="0"/>
                                      </a:rPr>
                                    </m:ctrlPr>
                                  </m:sSubPr>
                                  <m:e>
                                    <m:r>
                                      <a:rPr lang="en-US" sz="3200" b="1" i="1">
                                        <a:latin typeface="Cambria Math" panose="02040503050406030204" pitchFamily="18" charset="0"/>
                                      </a:rPr>
                                      <m:t>𝑿</m:t>
                                    </m:r>
                                  </m:e>
                                  <m:sub>
                                    <m:r>
                                      <a:rPr lang="en-US" sz="3200" b="0" i="1" smtClean="0">
                                        <a:latin typeface="Cambria Math" panose="02040503050406030204" pitchFamily="18" charset="0"/>
                                      </a:rPr>
                                      <m:t>𝑛</m:t>
                                    </m:r>
                                  </m:sub>
                                </m:sSub>
                              </m:e>
                            </m:mr>
                          </m:m>
                        </m:e>
                      </m:d>
                    </m:oMath>
                  </m:oMathPara>
                </a14:m>
                <a:endParaRPr lang="en-US" sz="3200" dirty="0"/>
              </a:p>
            </p:txBody>
          </p:sp>
        </mc:Choice>
        <mc:Fallback xmlns="">
          <p:sp>
            <p:nvSpPr>
              <p:cNvPr id="11268" name="Rectangle 3"/>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sp>
        <p:nvSpPr>
          <p:cNvPr id="11271" name="Line 8"/>
          <p:cNvSpPr>
            <a:spLocks noChangeShapeType="1"/>
          </p:cNvSpPr>
          <p:nvPr/>
        </p:nvSpPr>
        <p:spPr bwMode="auto">
          <a:xfrm>
            <a:off x="2514600" y="4114800"/>
            <a:ext cx="3124200" cy="0"/>
          </a:xfrm>
          <a:prstGeom prst="line">
            <a:avLst/>
          </a:prstGeom>
          <a:noFill/>
          <a:ln w="9525">
            <a:solidFill>
              <a:srgbClr val="FF0000"/>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11272" name="Text Box 9"/>
              <p:cNvSpPr txBox="1">
                <a:spLocks noChangeArrowheads="1"/>
              </p:cNvSpPr>
              <p:nvPr/>
            </p:nvSpPr>
            <p:spPr bwMode="auto">
              <a:xfrm>
                <a:off x="3311525" y="4191000"/>
                <a:ext cx="1478738" cy="461665"/>
              </a:xfrm>
              <a:prstGeom prst="rect">
                <a:avLst/>
              </a:prstGeom>
              <a:noFill/>
              <a:ln w="9525">
                <a:noFill/>
                <a:miter lim="800000"/>
                <a:headEnd/>
                <a:tailEnd/>
              </a:ln>
            </p:spPr>
            <p:txBody>
              <a:bodyPr wrap="none">
                <a:spAutoFit/>
              </a:bodyPr>
              <a:lstStyle/>
              <a:p>
                <a:r>
                  <a:rPr lang="en-US" dirty="0">
                    <a:solidFill>
                      <a:srgbClr val="FF0000"/>
                    </a:solidFill>
                  </a:rPr>
                  <a:t>points (</a:t>
                </a:r>
                <a14:m>
                  <m:oMath xmlns:m="http://schemas.openxmlformats.org/officeDocument/2006/math">
                    <m:r>
                      <a:rPr lang="en-US" i="1" dirty="0" smtClean="0">
                        <a:solidFill>
                          <a:srgbClr val="FF0000"/>
                        </a:solidFill>
                        <a:latin typeface="Cambria Math" panose="02040503050406030204" pitchFamily="18" charset="0"/>
                      </a:rPr>
                      <m:t>𝑛</m:t>
                    </m:r>
                  </m:oMath>
                </a14:m>
                <a:r>
                  <a:rPr lang="en-US" dirty="0">
                    <a:solidFill>
                      <a:srgbClr val="FF0000"/>
                    </a:solidFill>
                  </a:rPr>
                  <a:t>)</a:t>
                </a:r>
              </a:p>
            </p:txBody>
          </p:sp>
        </mc:Choice>
        <mc:Fallback xmlns="">
          <p:sp>
            <p:nvSpPr>
              <p:cNvPr id="11272" name="Text Box 9"/>
              <p:cNvSpPr txBox="1">
                <a:spLocks noRot="1" noChangeAspect="1" noMove="1" noResize="1" noEditPoints="1" noAdjustHandles="1" noChangeArrowheads="1" noChangeShapeType="1" noTextEdit="1"/>
              </p:cNvSpPr>
              <p:nvPr/>
            </p:nvSpPr>
            <p:spPr bwMode="auto">
              <a:xfrm>
                <a:off x="3311525" y="4191000"/>
                <a:ext cx="1478738" cy="461665"/>
              </a:xfrm>
              <a:prstGeom prst="rect">
                <a:avLst/>
              </a:prstGeom>
              <a:blipFill>
                <a:blip r:embed="rId4"/>
                <a:stretch>
                  <a:fillRect l="-5983" t="-10811" r="-5128" b="-27027"/>
                </a:stretch>
              </a:blipFill>
              <a:ln w="9525">
                <a:noFill/>
                <a:miter lim="800000"/>
                <a:headEnd/>
                <a:tailEnd/>
              </a:ln>
            </p:spPr>
            <p:txBody>
              <a:bodyPr/>
              <a:lstStyle/>
              <a:p>
                <a:r>
                  <a:rPr lang="en-US">
                    <a:noFill/>
                  </a:rPr>
                  <a:t> </a:t>
                </a:r>
              </a:p>
            </p:txBody>
          </p:sp>
        </mc:Fallback>
      </mc:AlternateContent>
      <p:sp>
        <p:nvSpPr>
          <p:cNvPr id="11273" name="Rectangle 11"/>
          <p:cNvSpPr>
            <a:spLocks noChangeArrowheads="1"/>
          </p:cNvSpPr>
          <p:nvPr/>
        </p:nvSpPr>
        <p:spPr bwMode="auto">
          <a:xfrm>
            <a:off x="31877" y="6121826"/>
            <a:ext cx="11887200" cy="641350"/>
          </a:xfrm>
          <a:prstGeom prst="rect">
            <a:avLst/>
          </a:prstGeom>
          <a:noFill/>
          <a:ln w="9525">
            <a:noFill/>
            <a:miter lim="800000"/>
            <a:headEnd/>
            <a:tailEnd/>
          </a:ln>
        </p:spPr>
        <p:txBody>
          <a:bodyPr wrap="square"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5"/>
              </a:rPr>
              <a:t>Shape and motion from image streams under orthography: A factorization method</a:t>
            </a:r>
            <a:r>
              <a:rPr lang="en-US" sz="1800" dirty="0"/>
              <a:t>. </a:t>
            </a:r>
          </a:p>
          <a:p>
            <a:pPr algn="ctr"/>
            <a:r>
              <a:rPr lang="en-US" sz="1800" i="1" dirty="0"/>
              <a:t>IJCV</a:t>
            </a:r>
            <a:r>
              <a:rPr lang="en-US" sz="1800" dirty="0"/>
              <a:t>, 9(2):137-154, November 1992. </a:t>
            </a:r>
          </a:p>
        </p:txBody>
      </p:sp>
      <p:sp>
        <p:nvSpPr>
          <p:cNvPr id="2" name="Rectangle 1">
            <a:extLst>
              <a:ext uri="{FF2B5EF4-FFF2-40B4-BE49-F238E27FC236}">
                <a16:creationId xmlns:a16="http://schemas.microsoft.com/office/drawing/2014/main" id="{1BFF614F-F97B-BA49-89A4-E3BEC64BB31C}"/>
              </a:ext>
            </a:extLst>
          </p:cNvPr>
          <p:cNvSpPr/>
          <p:nvPr/>
        </p:nvSpPr>
        <p:spPr bwMode="auto">
          <a:xfrm>
            <a:off x="6324600" y="1752600"/>
            <a:ext cx="4605336" cy="2057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269" name="Line 6"/>
          <p:cNvSpPr>
            <a:spLocks noChangeShapeType="1"/>
          </p:cNvSpPr>
          <p:nvPr/>
        </p:nvSpPr>
        <p:spPr bwMode="auto">
          <a:xfrm>
            <a:off x="6477000" y="1676401"/>
            <a:ext cx="0" cy="2209800"/>
          </a:xfrm>
          <a:prstGeom prst="line">
            <a:avLst/>
          </a:prstGeom>
          <a:noFill/>
          <a:ln w="9525">
            <a:solidFill>
              <a:srgbClr val="FF0000"/>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11270" name="Text Box 7"/>
              <p:cNvSpPr txBox="1">
                <a:spLocks noChangeArrowheads="1"/>
              </p:cNvSpPr>
              <p:nvPr/>
            </p:nvSpPr>
            <p:spPr bwMode="auto">
              <a:xfrm>
                <a:off x="6640892" y="2438402"/>
                <a:ext cx="1366080" cy="830997"/>
              </a:xfrm>
              <a:prstGeom prst="rect">
                <a:avLst/>
              </a:prstGeom>
              <a:noFill/>
              <a:ln w="9525">
                <a:noFill/>
                <a:miter lim="800000"/>
                <a:headEnd/>
                <a:tailEnd/>
              </a:ln>
            </p:spPr>
            <p:txBody>
              <a:bodyPr wrap="none">
                <a:spAutoFit/>
              </a:bodyPr>
              <a:lstStyle/>
              <a:p>
                <a:pPr algn="ctr"/>
                <a:r>
                  <a:rPr lang="en-US" dirty="0">
                    <a:solidFill>
                      <a:srgbClr val="FF0000"/>
                    </a:solidFill>
                  </a:rPr>
                  <a:t>cameras</a:t>
                </a:r>
                <a:br>
                  <a:rPr lang="en-US" dirty="0">
                    <a:solidFill>
                      <a:srgbClr val="FF0000"/>
                    </a:solidFill>
                  </a:rPr>
                </a:br>
                <a:r>
                  <a:rPr lang="en-US" dirty="0">
                    <a:solidFill>
                      <a:srgbClr val="FF0000"/>
                    </a:solidFill>
                  </a:rPr>
                  <a:t>(</a:t>
                </a:r>
                <a14:m>
                  <m:oMath xmlns:m="http://schemas.openxmlformats.org/officeDocument/2006/math">
                    <m:r>
                      <a:rPr lang="en-US" i="1" dirty="0" smtClean="0">
                        <a:solidFill>
                          <a:srgbClr val="FF0000"/>
                        </a:solidFill>
                        <a:latin typeface="Cambria Math" panose="02040503050406030204" pitchFamily="18" charset="0"/>
                      </a:rPr>
                      <m:t>2</m:t>
                    </m:r>
                    <m:r>
                      <a:rPr lang="en-US" sz="800" i="1" dirty="0">
                        <a:solidFill>
                          <a:srgbClr val="FF0000"/>
                        </a:solidFill>
                        <a:latin typeface="Cambria Math" panose="02040503050406030204" pitchFamily="18" charset="0"/>
                      </a:rPr>
                      <m:t> </m:t>
                    </m:r>
                    <m:r>
                      <a:rPr lang="en-US" i="1" dirty="0">
                        <a:solidFill>
                          <a:srgbClr val="FF0000"/>
                        </a:solidFill>
                        <a:latin typeface="Cambria Math" panose="02040503050406030204" pitchFamily="18" charset="0"/>
                      </a:rPr>
                      <m:t>𝑚</m:t>
                    </m:r>
                  </m:oMath>
                </a14:m>
                <a:r>
                  <a:rPr lang="en-US" dirty="0">
                    <a:solidFill>
                      <a:srgbClr val="FF0000"/>
                    </a:solidFill>
                  </a:rPr>
                  <a:t>)</a:t>
                </a:r>
              </a:p>
            </p:txBody>
          </p:sp>
        </mc:Choice>
        <mc:Fallback xmlns="">
          <p:sp>
            <p:nvSpPr>
              <p:cNvPr id="11270" name="Text Box 7"/>
              <p:cNvSpPr txBox="1">
                <a:spLocks noRot="1" noChangeAspect="1" noMove="1" noResize="1" noEditPoints="1" noAdjustHandles="1" noChangeArrowheads="1" noChangeShapeType="1" noTextEdit="1"/>
              </p:cNvSpPr>
              <p:nvPr/>
            </p:nvSpPr>
            <p:spPr bwMode="auto">
              <a:xfrm>
                <a:off x="6640892" y="2438402"/>
                <a:ext cx="1366080" cy="830997"/>
              </a:xfrm>
              <a:prstGeom prst="rect">
                <a:avLst/>
              </a:prstGeom>
              <a:blipFill>
                <a:blip r:embed="rId6"/>
                <a:stretch>
                  <a:fillRect l="-5556" t="-6154" r="-6481" b="-1538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A0D9DC6-8587-614B-AB94-9334DD488000}"/>
                  </a:ext>
                </a:extLst>
              </p:cNvPr>
              <p:cNvSpPr/>
              <p:nvPr/>
            </p:nvSpPr>
            <p:spPr>
              <a:xfrm>
                <a:off x="8985078" y="2500482"/>
                <a:ext cx="2046458" cy="624338"/>
              </a:xfrm>
              <a:prstGeom prst="rect">
                <a:avLst/>
              </a:prstGeom>
            </p:spPr>
            <p:txBody>
              <a:bodyPr wrap="none">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acc>
                          <m:accPr>
                            <m:chr m:val="̂"/>
                            <m:ctrlPr>
                              <a:rPr lang="en-US" sz="3200" b="1" i="1">
                                <a:solidFill>
                                  <a:srgbClr val="C00000"/>
                                </a:solidFill>
                                <a:latin typeface="Cambria Math" panose="02040503050406030204" pitchFamily="18" charset="0"/>
                              </a:rPr>
                            </m:ctrlPr>
                          </m:accPr>
                          <m:e>
                            <m:r>
                              <a:rPr lang="en-US" sz="3200" b="1" i="1">
                                <a:solidFill>
                                  <a:srgbClr val="C00000"/>
                                </a:solidFill>
                                <a:latin typeface="Cambria Math" panose="02040503050406030204" pitchFamily="18" charset="0"/>
                              </a:rPr>
                              <m:t>𝒙</m:t>
                            </m:r>
                          </m:e>
                        </m:acc>
                      </m:e>
                      <m:sub>
                        <m:r>
                          <a:rPr lang="en-US" sz="3200" i="1">
                            <a:solidFill>
                              <a:srgbClr val="C00000"/>
                            </a:solidFill>
                            <a:latin typeface="Cambria Math" panose="02040503050406030204" pitchFamily="18" charset="0"/>
                          </a:rPr>
                          <m:t>𝑖𝑗</m:t>
                        </m:r>
                      </m:sub>
                    </m:sSub>
                    <m:r>
                      <a:rPr lang="en-US" sz="3200" i="1">
                        <a:solidFill>
                          <a:srgbClr val="C00000"/>
                        </a:solidFill>
                        <a:latin typeface="Cambria Math" panose="02040503050406030204" pitchFamily="18" charset="0"/>
                      </a:rPr>
                      <m:t>=</m:t>
                    </m:r>
                  </m:oMath>
                </a14:m>
                <a:r>
                  <a:rPr lang="en-US" sz="3200" dirty="0">
                    <a:solidFill>
                      <a:srgbClr val="C00000"/>
                    </a:solidFill>
                  </a:rPr>
                  <a:t> </a:t>
                </a:r>
                <a14:m>
                  <m:oMath xmlns:m="http://schemas.openxmlformats.org/officeDocument/2006/math">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𝑨</m:t>
                        </m:r>
                      </m:e>
                      <m:sub>
                        <m:r>
                          <a:rPr lang="en-US" sz="3200" i="1">
                            <a:solidFill>
                              <a:srgbClr val="C00000"/>
                            </a:solidFill>
                            <a:latin typeface="Cambria Math" panose="02040503050406030204" pitchFamily="18" charset="0"/>
                          </a:rPr>
                          <m:t>𝑖</m:t>
                        </m:r>
                      </m:sub>
                    </m:sSub>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𝑿</m:t>
                        </m:r>
                      </m:e>
                      <m:sub>
                        <m:r>
                          <a:rPr lang="en-US" sz="3200" i="1">
                            <a:solidFill>
                              <a:srgbClr val="C00000"/>
                            </a:solidFill>
                            <a:latin typeface="Cambria Math" panose="02040503050406030204" pitchFamily="18" charset="0"/>
                          </a:rPr>
                          <m:t>𝑗</m:t>
                        </m:r>
                      </m:sub>
                    </m:sSub>
                  </m:oMath>
                </a14:m>
                <a:endParaRPr lang="en-US" sz="3200" dirty="0">
                  <a:solidFill>
                    <a:srgbClr val="C00000"/>
                  </a:solidFill>
                </a:endParaRPr>
              </a:p>
            </p:txBody>
          </p:sp>
        </mc:Choice>
        <mc:Fallback xmlns="">
          <p:sp>
            <p:nvSpPr>
              <p:cNvPr id="3" name="Rectangle 2">
                <a:extLst>
                  <a:ext uri="{FF2B5EF4-FFF2-40B4-BE49-F238E27FC236}">
                    <a16:creationId xmlns:a16="http://schemas.microsoft.com/office/drawing/2014/main" id="{4A0D9DC6-8587-614B-AB94-9334DD488000}"/>
                  </a:ext>
                </a:extLst>
              </p:cNvPr>
              <p:cNvSpPr>
                <a:spLocks noRot="1" noChangeAspect="1" noMove="1" noResize="1" noEditPoints="1" noAdjustHandles="1" noChangeArrowheads="1" noChangeShapeType="1" noTextEdit="1"/>
              </p:cNvSpPr>
              <p:nvPr/>
            </p:nvSpPr>
            <p:spPr>
              <a:xfrm>
                <a:off x="8985078" y="2500482"/>
                <a:ext cx="2046458" cy="624338"/>
              </a:xfrm>
              <a:prstGeom prst="rect">
                <a:avLst/>
              </a:prstGeom>
              <a:blipFill>
                <a:blip r:embed="rId7"/>
                <a:stretch>
                  <a:fillRect l="-2454" t="-8000" b="-14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Affine structure from motion</a:t>
            </a:r>
          </a:p>
        </p:txBody>
      </p:sp>
      <mc:AlternateContent xmlns:mc="http://schemas.openxmlformats.org/markup-compatibility/2006" xmlns:a14="http://schemas.microsoft.com/office/drawing/2010/main">
        <mc:Choice Requires="a14">
          <p:sp>
            <p:nvSpPr>
              <p:cNvPr id="11268" name="Rectangle 3"/>
              <p:cNvSpPr>
                <a:spLocks noGrp="1" noChangeArrowheads="1"/>
              </p:cNvSpPr>
              <p:nvPr>
                <p:ph type="body" idx="1"/>
              </p:nvPr>
            </p:nvSpPr>
            <p:spPr/>
            <p:txBody>
              <a:bodyPr/>
              <a:lstStyle/>
              <a:p>
                <a:pPr>
                  <a:buFontTx/>
                  <a:buChar char="•"/>
                </a:pPr>
                <a:r>
                  <a:rPr lang="en-US" sz="2800" dirty="0"/>
                  <a:t>Let’s create a </a:t>
                </a:r>
                <a14:m>
                  <m:oMath xmlns:m="http://schemas.openxmlformats.org/officeDocument/2006/math">
                    <m:r>
                      <a:rPr lang="en-US" sz="2800" i="1" dirty="0" smtClean="0">
                        <a:solidFill>
                          <a:srgbClr val="7030A0"/>
                        </a:solidFill>
                        <a:latin typeface="Cambria Math" panose="02040503050406030204" pitchFamily="18" charset="0"/>
                      </a:rPr>
                      <m:t>2</m:t>
                    </m:r>
                    <m:r>
                      <a:rPr lang="en-US" sz="2800" i="1" dirty="0" smtClean="0">
                        <a:solidFill>
                          <a:srgbClr val="7030A0"/>
                        </a:solidFill>
                        <a:latin typeface="Cambria Math" panose="02040503050406030204" pitchFamily="18" charset="0"/>
                      </a:rPr>
                      <m:t>𝑚</m:t>
                    </m:r>
                    <m:r>
                      <a:rPr lang="en-US" sz="2800" i="1" dirty="0" smtClean="0">
                        <a:solidFill>
                          <a:srgbClr val="7030A0"/>
                        </a:solidFill>
                        <a:latin typeface="Cambria Math" panose="02040503050406030204" pitchFamily="18" charset="0"/>
                      </a:rPr>
                      <m:t> × </m:t>
                    </m:r>
                    <m:r>
                      <a:rPr lang="en-US" sz="2800" i="1" dirty="0">
                        <a:solidFill>
                          <a:srgbClr val="7030A0"/>
                        </a:solidFill>
                        <a:latin typeface="Cambria Math" panose="02040503050406030204" pitchFamily="18" charset="0"/>
                      </a:rPr>
                      <m:t>𝑛</m:t>
                    </m:r>
                    <m:r>
                      <a:rPr lang="en-US" sz="2800" i="1" dirty="0">
                        <a:latin typeface="Cambria Math" panose="02040503050406030204" pitchFamily="18" charset="0"/>
                      </a:rPr>
                      <m:t> </m:t>
                    </m:r>
                  </m:oMath>
                </a14:m>
                <a:r>
                  <a:rPr lang="en-US" sz="2800" dirty="0"/>
                  <a:t>data (measurement) matrix:</a:t>
                </a:r>
              </a:p>
              <a:p>
                <a:pPr>
                  <a:buFontTx/>
                  <a:buChar char="•"/>
                </a:pPr>
                <a:endParaRPr lang="en-US" dirty="0"/>
              </a:p>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𝑫</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m>
                            <m:mPr>
                              <m:mcs>
                                <m:mc>
                                  <m:mcPr>
                                    <m:count m:val="4"/>
                                    <m:mcJc m:val="center"/>
                                  </m:mcPr>
                                </m:mc>
                              </m:mcs>
                              <m:ctrlPr>
                                <a:rPr lang="en-US" sz="3200" b="0" i="1" smtClean="0">
                                  <a:solidFill>
                                    <a:srgbClr val="7030A0"/>
                                  </a:solidFill>
                                  <a:latin typeface="Cambria Math" panose="02040503050406030204" pitchFamily="18" charset="0"/>
                                </a:rPr>
                              </m:ctrlPr>
                            </m:mPr>
                            <m:mr>
                              <m:e>
                                <m:sSub>
                                  <m:sSubPr>
                                    <m:ctrlPr>
                                      <a:rPr lang="en-US" sz="3200" b="0" i="1" smtClean="0">
                                        <a:solidFill>
                                          <a:srgbClr val="7030A0"/>
                                        </a:solidFill>
                                        <a:latin typeface="Cambria Math" panose="02040503050406030204" pitchFamily="18" charset="0"/>
                                      </a:rPr>
                                    </m:ctrlPr>
                                  </m:sSubPr>
                                  <m:e>
                                    <m:acc>
                                      <m:accPr>
                                        <m:chr m:val="̂"/>
                                        <m:ctrlPr>
                                          <a:rPr lang="en-US" sz="3200" b="1" i="1" smtClean="0">
                                            <a:solidFill>
                                              <a:srgbClr val="7030A0"/>
                                            </a:solidFill>
                                            <a:latin typeface="Cambria Math" panose="02040503050406030204" pitchFamily="18" charset="0"/>
                                          </a:rPr>
                                        </m:ctrlPr>
                                      </m:accPr>
                                      <m:e>
                                        <m:r>
                                          <a:rPr lang="en-US" sz="3200" b="1" i="1" smtClean="0">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11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i="1">
                                        <a:solidFill>
                                          <a:srgbClr val="7030A0"/>
                                        </a:solidFill>
                                        <a:latin typeface="Cambria Math" panose="02040503050406030204" pitchFamily="18" charset="0"/>
                                      </a:rPr>
                                      <m:t>1</m:t>
                                    </m:r>
                                    <m:r>
                                      <a:rPr lang="en-US" sz="3200" b="0" i="1" smtClean="0">
                                        <a:solidFill>
                                          <a:srgbClr val="7030A0"/>
                                        </a:solidFill>
                                        <a:latin typeface="Cambria Math" panose="02040503050406030204" pitchFamily="18" charset="0"/>
                                      </a:rPr>
                                      <m:t>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i="1">
                                        <a:solidFill>
                                          <a:srgbClr val="7030A0"/>
                                        </a:solidFill>
                                        <a:latin typeface="Cambria Math" panose="02040503050406030204" pitchFamily="18" charset="0"/>
                                      </a:rPr>
                                      <m:t>1</m:t>
                                    </m:r>
                                    <m:r>
                                      <a:rPr lang="en-US" sz="3200" b="0" i="1" smtClean="0">
                                        <a:solidFill>
                                          <a:srgbClr val="7030A0"/>
                                        </a:solidFill>
                                        <a:latin typeface="Cambria Math" panose="02040503050406030204" pitchFamily="18" charset="0"/>
                                      </a:rPr>
                                      <m:t>𝑛</m:t>
                                    </m:r>
                                  </m:sub>
                                </m:sSub>
                              </m:e>
                            </m:mr>
                            <m:mr>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m:t>
                                    </m:r>
                                    <m:r>
                                      <a:rPr lang="en-US" sz="3200" i="1">
                                        <a:solidFill>
                                          <a:srgbClr val="7030A0"/>
                                        </a:solidFill>
                                        <a:latin typeface="Cambria Math" panose="02040503050406030204" pitchFamily="18" charset="0"/>
                                      </a:rPr>
                                      <m:t>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m:t>
                                    </m:r>
                                    <m:r>
                                      <a:rPr lang="en-US" sz="3200" b="0" i="1" smtClean="0">
                                        <a:solidFill>
                                          <a:srgbClr val="7030A0"/>
                                        </a:solidFill>
                                        <a:latin typeface="Cambria Math" panose="02040503050406030204" pitchFamily="18" charset="0"/>
                                      </a:rPr>
                                      <m:t>𝑛</m:t>
                                    </m:r>
                                  </m:sub>
                                </m:sSub>
                              </m:e>
                            </m:mr>
                            <m:mr>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mr>
                            <m:mr>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m:t>
                                    </m:r>
                                    <m:r>
                                      <a:rPr lang="en-US" sz="3200" i="1">
                                        <a:solidFill>
                                          <a:srgbClr val="7030A0"/>
                                        </a:solidFill>
                                        <a:latin typeface="Cambria Math" panose="02040503050406030204" pitchFamily="18" charset="0"/>
                                      </a:rPr>
                                      <m:t>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m:t>
                                    </m:r>
                                    <m:r>
                                      <a:rPr lang="en-US" sz="3200" b="0" i="1" smtClean="0">
                                        <a:solidFill>
                                          <a:srgbClr val="7030A0"/>
                                        </a:solidFill>
                                        <a:latin typeface="Cambria Math" panose="02040503050406030204" pitchFamily="18" charset="0"/>
                                      </a:rPr>
                                      <m:t>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𝑚𝑛</m:t>
                                    </m:r>
                                  </m:sub>
                                </m:sSub>
                              </m:e>
                            </m:mr>
                          </m:m>
                        </m:e>
                      </m:d>
                      <m:r>
                        <a:rPr lang="en-US" sz="3200" b="0" i="1" smtClean="0">
                          <a:solidFill>
                            <a:srgbClr val="7030A0"/>
                          </a:solidFill>
                          <a:latin typeface="Cambria Math" panose="02040503050406030204" pitchFamily="18" charset="0"/>
                        </a:rPr>
                        <m:t>=</m:t>
                      </m:r>
                      <m:d>
                        <m:dPr>
                          <m:begChr m:val="["/>
                          <m:endChr m:val="]"/>
                          <m:ctrlPr>
                            <a:rPr lang="en-US" sz="3200" b="0" i="1" smtClean="0">
                              <a:solidFill>
                                <a:srgbClr val="C00000"/>
                              </a:solidFill>
                              <a:latin typeface="Cambria Math" panose="02040503050406030204" pitchFamily="18" charset="0"/>
                            </a:rPr>
                          </m:ctrlPr>
                        </m:dPr>
                        <m:e>
                          <m:eqArr>
                            <m:eqArrPr>
                              <m:ctrlPr>
                                <a:rPr lang="en-US" sz="3200" b="0" i="1" smtClean="0">
                                  <a:solidFill>
                                    <a:srgbClr val="C00000"/>
                                  </a:solidFill>
                                  <a:latin typeface="Cambria Math" panose="02040503050406030204" pitchFamily="18" charset="0"/>
                                </a:rPr>
                              </m:ctrlPr>
                            </m:eqArrPr>
                            <m:e>
                              <m:sSub>
                                <m:sSubPr>
                                  <m:ctrlPr>
                                    <a:rPr lang="en-US" sz="3200" b="0"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𝑨</m:t>
                                  </m:r>
                                </m:e>
                                <m:sub>
                                  <m:r>
                                    <a:rPr lang="en-US" sz="3200" b="0" i="1" smtClean="0">
                                      <a:solidFill>
                                        <a:srgbClr val="C00000"/>
                                      </a:solidFill>
                                      <a:latin typeface="Cambria Math" panose="02040503050406030204" pitchFamily="18" charset="0"/>
                                    </a:rPr>
                                    <m:t>1</m:t>
                                  </m:r>
                                </m:sub>
                              </m:sSub>
                            </m:e>
                            <m:e>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𝑨</m:t>
                                  </m:r>
                                </m:e>
                                <m:sub>
                                  <m:r>
                                    <a:rPr lang="en-US" sz="3200" b="0" i="1" smtClean="0">
                                      <a:solidFill>
                                        <a:srgbClr val="C00000"/>
                                      </a:solidFill>
                                      <a:latin typeface="Cambria Math" panose="02040503050406030204" pitchFamily="18" charset="0"/>
                                    </a:rPr>
                                    <m:t>2</m:t>
                                  </m:r>
                                </m:sub>
                              </m:sSub>
                            </m:e>
                            <m:e>
                              <m:r>
                                <a:rPr lang="en-US" sz="3200" i="1">
                                  <a:solidFill>
                                    <a:srgbClr val="C00000"/>
                                  </a:solidFill>
                                  <a:latin typeface="Cambria Math" panose="02040503050406030204" pitchFamily="18" charset="0"/>
                                </a:rPr>
                                <m:t>⋮</m:t>
                              </m:r>
                            </m:e>
                            <m:e>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𝑨</m:t>
                                  </m:r>
                                </m:e>
                                <m:sub>
                                  <m:r>
                                    <a:rPr lang="en-US" sz="3200" b="0" i="1" smtClean="0">
                                      <a:solidFill>
                                        <a:srgbClr val="C00000"/>
                                      </a:solidFill>
                                      <a:latin typeface="Cambria Math" panose="02040503050406030204" pitchFamily="18" charset="0"/>
                                    </a:rPr>
                                    <m:t>𝑚</m:t>
                                  </m:r>
                                </m:sub>
                              </m:sSub>
                            </m:e>
                          </m:eqArr>
                        </m:e>
                      </m:d>
                      <m:d>
                        <m:dPr>
                          <m:begChr m:val="["/>
                          <m:endChr m:val="]"/>
                          <m:ctrlPr>
                            <a:rPr lang="en-US" sz="3200" b="0" i="1" smtClean="0">
                              <a:solidFill>
                                <a:srgbClr val="C00000"/>
                              </a:solidFill>
                              <a:latin typeface="Cambria Math" panose="02040503050406030204" pitchFamily="18" charset="0"/>
                            </a:rPr>
                          </m:ctrlPr>
                        </m:dPr>
                        <m:e>
                          <m:m>
                            <m:mPr>
                              <m:mcs>
                                <m:mc>
                                  <m:mcPr>
                                    <m:count m:val="4"/>
                                    <m:mcJc m:val="center"/>
                                  </m:mcPr>
                                </m:mc>
                              </m:mcs>
                              <m:ctrlPr>
                                <a:rPr lang="en-US" sz="3200" b="0" i="1" smtClean="0">
                                  <a:solidFill>
                                    <a:srgbClr val="C00000"/>
                                  </a:solidFill>
                                  <a:latin typeface="Cambria Math" panose="02040503050406030204" pitchFamily="18" charset="0"/>
                                </a:rPr>
                              </m:ctrlPr>
                            </m:mPr>
                            <m:mr>
                              <m:e>
                                <m:sSub>
                                  <m:sSubPr>
                                    <m:ctrlPr>
                                      <a:rPr lang="en-US" sz="3200" i="1">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𝑿</m:t>
                                    </m:r>
                                  </m:e>
                                  <m:sub>
                                    <m:r>
                                      <a:rPr lang="en-US" sz="3200" i="1">
                                        <a:solidFill>
                                          <a:srgbClr val="C00000"/>
                                        </a:solidFill>
                                        <a:latin typeface="Cambria Math" panose="02040503050406030204" pitchFamily="18" charset="0"/>
                                      </a:rPr>
                                      <m:t>1</m:t>
                                    </m:r>
                                  </m:sub>
                                </m:sSub>
                              </m:e>
                              <m:e>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𝑿</m:t>
                                    </m:r>
                                  </m:e>
                                  <m:sub>
                                    <m:r>
                                      <a:rPr lang="en-US" sz="3200" b="0" i="1" smtClean="0">
                                        <a:solidFill>
                                          <a:srgbClr val="C00000"/>
                                        </a:solidFill>
                                        <a:latin typeface="Cambria Math" panose="02040503050406030204" pitchFamily="18" charset="0"/>
                                      </a:rPr>
                                      <m:t>2</m:t>
                                    </m:r>
                                  </m:sub>
                                </m:sSub>
                              </m:e>
                              <m:e>
                                <m:r>
                                  <a:rPr lang="en-US" sz="3200" i="1">
                                    <a:solidFill>
                                      <a:srgbClr val="C00000"/>
                                    </a:solidFill>
                                    <a:latin typeface="Cambria Math" panose="02040503050406030204" pitchFamily="18" charset="0"/>
                                  </a:rPr>
                                  <m:t>⋯</m:t>
                                </m:r>
                              </m:e>
                              <m:e>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𝑿</m:t>
                                    </m:r>
                                  </m:e>
                                  <m:sub>
                                    <m:r>
                                      <a:rPr lang="en-US" sz="3200" b="0" i="1" smtClean="0">
                                        <a:solidFill>
                                          <a:srgbClr val="C00000"/>
                                        </a:solidFill>
                                        <a:latin typeface="Cambria Math" panose="02040503050406030204" pitchFamily="18" charset="0"/>
                                      </a:rPr>
                                      <m:t>𝑛</m:t>
                                    </m:r>
                                  </m:sub>
                                </m:sSub>
                              </m:e>
                            </m:mr>
                          </m:m>
                        </m:e>
                      </m:d>
                    </m:oMath>
                  </m:oMathPara>
                </a14:m>
                <a:endParaRPr lang="en-US" sz="3200" dirty="0"/>
              </a:p>
              <a:p>
                <a:pPr marL="0" indent="0"/>
                <a:endParaRPr lang="en-US" sz="3200" dirty="0"/>
              </a:p>
              <a:p>
                <a:pPr marL="0" indent="0"/>
                <a:endParaRPr lang="en-US" sz="3200" dirty="0"/>
              </a:p>
              <a:p>
                <a:pPr marL="457200" indent="-457200">
                  <a:buFont typeface="Arial" panose="020B0604020202020204" pitchFamily="34" charset="0"/>
                  <a:buChar char="•"/>
                </a:pPr>
                <a:r>
                  <a:rPr lang="en-US" sz="2800" dirty="0"/>
                  <a:t>What must be the rank of the measurement matrix </a:t>
                </a:r>
                <a14:m>
                  <m:oMath xmlns:m="http://schemas.openxmlformats.org/officeDocument/2006/math">
                    <m:r>
                      <a:rPr lang="en-US" sz="2800" b="1" i="1" dirty="0" smtClean="0">
                        <a:solidFill>
                          <a:srgbClr val="7030A0"/>
                        </a:solidFill>
                        <a:latin typeface="Cambria Math" panose="02040503050406030204" pitchFamily="18" charset="0"/>
                      </a:rPr>
                      <m:t>𝑫</m:t>
                    </m:r>
                    <m:r>
                      <a:rPr lang="en-US" sz="2800" b="1" i="1" dirty="0" smtClean="0">
                        <a:solidFill>
                          <a:srgbClr val="7030A0"/>
                        </a:solidFill>
                        <a:latin typeface="Cambria Math" panose="02040503050406030204" pitchFamily="18" charset="0"/>
                      </a:rPr>
                      <m:t>=</m:t>
                    </m:r>
                    <m:r>
                      <a:rPr lang="en-US" sz="2800" b="1" i="1" dirty="0" smtClean="0">
                        <a:solidFill>
                          <a:srgbClr val="C00000"/>
                        </a:solidFill>
                        <a:latin typeface="Cambria Math" panose="02040503050406030204" pitchFamily="18" charset="0"/>
                      </a:rPr>
                      <m:t>𝑴𝑺</m:t>
                    </m:r>
                  </m:oMath>
                </a14:m>
                <a:r>
                  <a:rPr lang="en-US" sz="2800" dirty="0"/>
                  <a:t>?</a:t>
                </a:r>
              </a:p>
            </p:txBody>
          </p:sp>
        </mc:Choice>
        <mc:Fallback xmlns="">
          <p:sp>
            <p:nvSpPr>
              <p:cNvPr id="11268" name="Rectangle 3"/>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sp>
        <p:nvSpPr>
          <p:cNvPr id="9" name="Rectangle 11">
            <a:extLst>
              <a:ext uri="{FF2B5EF4-FFF2-40B4-BE49-F238E27FC236}">
                <a16:creationId xmlns:a16="http://schemas.microsoft.com/office/drawing/2014/main" id="{BC13D470-8585-E24D-BD67-3B537A82CFFF}"/>
              </a:ext>
            </a:extLst>
          </p:cNvPr>
          <p:cNvSpPr>
            <a:spLocks noChangeArrowheads="1"/>
          </p:cNvSpPr>
          <p:nvPr/>
        </p:nvSpPr>
        <p:spPr bwMode="auto">
          <a:xfrm>
            <a:off x="31877" y="6121826"/>
            <a:ext cx="11887200" cy="641350"/>
          </a:xfrm>
          <a:prstGeom prst="rect">
            <a:avLst/>
          </a:prstGeom>
          <a:noFill/>
          <a:ln w="9525">
            <a:noFill/>
            <a:miter lim="800000"/>
            <a:headEnd/>
            <a:tailEnd/>
          </a:ln>
        </p:spPr>
        <p:txBody>
          <a:bodyPr wrap="square"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4"/>
              </a:rPr>
              <a:t>Shape and motion from image streams under orthography: A factorization method</a:t>
            </a:r>
            <a:r>
              <a:rPr lang="en-US" sz="1800" dirty="0"/>
              <a:t>. </a:t>
            </a:r>
          </a:p>
          <a:p>
            <a:pPr algn="ctr"/>
            <a:r>
              <a:rPr lang="en-US" sz="1800" i="1" dirty="0"/>
              <a:t>IJCV</a:t>
            </a:r>
            <a:r>
              <a:rPr lang="en-US" sz="1800" dirty="0"/>
              <a:t>, 9(2):137-154, November 1992. </a:t>
            </a:r>
          </a:p>
        </p:txBody>
      </p:sp>
      <mc:AlternateContent xmlns:mc="http://schemas.openxmlformats.org/markup-compatibility/2006" xmlns:a14="http://schemas.microsoft.com/office/drawing/2010/main">
        <mc:Choice Requires="a14">
          <p:sp>
            <p:nvSpPr>
              <p:cNvPr id="10" name="Text Box 6">
                <a:extLst>
                  <a:ext uri="{FF2B5EF4-FFF2-40B4-BE49-F238E27FC236}">
                    <a16:creationId xmlns:a16="http://schemas.microsoft.com/office/drawing/2014/main" id="{6D3E5AAF-6FF8-1D43-97F0-E25884EB4B78}"/>
                  </a:ext>
                </a:extLst>
              </p:cNvPr>
              <p:cNvSpPr txBox="1">
                <a:spLocks noChangeArrowheads="1"/>
              </p:cNvSpPr>
              <p:nvPr/>
            </p:nvSpPr>
            <p:spPr bwMode="auto">
              <a:xfrm>
                <a:off x="6400800" y="4122003"/>
                <a:ext cx="1367682" cy="830997"/>
              </a:xfrm>
              <a:prstGeom prst="rect">
                <a:avLst/>
              </a:prstGeom>
              <a:noFill/>
              <a:ln w="9525">
                <a:noFill/>
                <a:miter lim="800000"/>
                <a:headEnd/>
                <a:tailEnd/>
              </a:ln>
            </p:spPr>
            <p:txBody>
              <a:bodyPr wrap="none">
                <a:spAutoFit/>
              </a:bodyPr>
              <a:lstStyle/>
              <a:p>
                <a:pPr algn="ctr"/>
                <a:r>
                  <a:rPr lang="en-US" dirty="0">
                    <a:solidFill>
                      <a:srgbClr val="FF0000"/>
                    </a:solidFill>
                  </a:rPr>
                  <a:t>cameras</a:t>
                </a:r>
                <a:br>
                  <a:rPr lang="en-US" dirty="0">
                    <a:solidFill>
                      <a:srgbClr val="FF0000"/>
                    </a:solidFill>
                  </a:rPr>
                </a:br>
                <a:r>
                  <a:rPr lang="en-US" dirty="0">
                    <a:solidFill>
                      <a:srgbClr val="FF0000"/>
                    </a:solidFill>
                  </a:rPr>
                  <a:t>(</a:t>
                </a:r>
                <a14:m>
                  <m:oMath xmlns:m="http://schemas.openxmlformats.org/officeDocument/2006/math">
                    <m:r>
                      <a:rPr lang="en-US" i="1" dirty="0" smtClean="0">
                        <a:solidFill>
                          <a:srgbClr val="FF0000"/>
                        </a:solidFill>
                        <a:latin typeface="Cambria Math" panose="02040503050406030204" pitchFamily="18" charset="0"/>
                      </a:rPr>
                      <m:t>2</m:t>
                    </m:r>
                    <m:r>
                      <a:rPr lang="en-US" sz="800" i="1" dirty="0">
                        <a:solidFill>
                          <a:srgbClr val="FF0000"/>
                        </a:solidFill>
                        <a:latin typeface="Cambria Math" panose="02040503050406030204" pitchFamily="18" charset="0"/>
                      </a:rPr>
                      <m:t> </m:t>
                    </m:r>
                    <m:r>
                      <a:rPr lang="en-US" i="1" dirty="0">
                        <a:solidFill>
                          <a:srgbClr val="FF0000"/>
                        </a:solidFill>
                        <a:latin typeface="Cambria Math" panose="02040503050406030204" pitchFamily="18" charset="0"/>
                      </a:rPr>
                      <m:t>𝑚</m:t>
                    </m:r>
                    <m:r>
                      <a:rPr lang="en-US" i="1" dirty="0">
                        <a:solidFill>
                          <a:srgbClr val="FF0000"/>
                        </a:solidFill>
                        <a:latin typeface="Cambria Math" panose="02040503050406030204" pitchFamily="18" charset="0"/>
                      </a:rPr>
                      <m:t> × 3</m:t>
                    </m:r>
                  </m:oMath>
                </a14:m>
                <a:r>
                  <a:rPr lang="en-US" dirty="0">
                    <a:solidFill>
                      <a:srgbClr val="FF0000"/>
                    </a:solidFill>
                  </a:rPr>
                  <a:t>)</a:t>
                </a:r>
              </a:p>
            </p:txBody>
          </p:sp>
        </mc:Choice>
        <mc:Fallback xmlns="">
          <p:sp>
            <p:nvSpPr>
              <p:cNvPr id="10" name="Text Box 6">
                <a:extLst>
                  <a:ext uri="{FF2B5EF4-FFF2-40B4-BE49-F238E27FC236}">
                    <a16:creationId xmlns:a16="http://schemas.microsoft.com/office/drawing/2014/main" id="{6D3E5AAF-6FF8-1D43-97F0-E25884EB4B78}"/>
                  </a:ext>
                </a:extLst>
              </p:cNvPr>
              <p:cNvSpPr txBox="1">
                <a:spLocks noRot="1" noChangeAspect="1" noMove="1" noResize="1" noEditPoints="1" noAdjustHandles="1" noChangeArrowheads="1" noChangeShapeType="1" noTextEdit="1"/>
              </p:cNvSpPr>
              <p:nvPr/>
            </p:nvSpPr>
            <p:spPr bwMode="auto">
              <a:xfrm>
                <a:off x="6400800" y="4122003"/>
                <a:ext cx="1367682" cy="830997"/>
              </a:xfrm>
              <a:prstGeom prst="rect">
                <a:avLst/>
              </a:prstGeom>
              <a:blipFill>
                <a:blip r:embed="rId5"/>
                <a:stretch>
                  <a:fillRect l="-7407" t="-6061" r="-5556" b="-1363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8">
                <a:extLst>
                  <a:ext uri="{FF2B5EF4-FFF2-40B4-BE49-F238E27FC236}">
                    <a16:creationId xmlns:a16="http://schemas.microsoft.com/office/drawing/2014/main" id="{B275F460-6828-3D4F-8EA7-5F7834FE6BF7}"/>
                  </a:ext>
                </a:extLst>
              </p:cNvPr>
              <p:cNvSpPr txBox="1">
                <a:spLocks noChangeArrowheads="1"/>
              </p:cNvSpPr>
              <p:nvPr/>
            </p:nvSpPr>
            <p:spPr bwMode="auto">
              <a:xfrm>
                <a:off x="8382000" y="3500735"/>
                <a:ext cx="2002921" cy="461665"/>
              </a:xfrm>
              <a:prstGeom prst="rect">
                <a:avLst/>
              </a:prstGeom>
              <a:noFill/>
              <a:ln w="9525">
                <a:noFill/>
                <a:miter lim="800000"/>
                <a:headEnd/>
                <a:tailEnd/>
              </a:ln>
            </p:spPr>
            <p:txBody>
              <a:bodyPr wrap="none">
                <a:spAutoFit/>
              </a:bodyPr>
              <a:lstStyle/>
              <a:p>
                <a:r>
                  <a:rPr lang="en-US" dirty="0">
                    <a:solidFill>
                      <a:srgbClr val="FF0000"/>
                    </a:solidFill>
                  </a:rPr>
                  <a:t>points (</a:t>
                </a:r>
                <a14:m>
                  <m:oMath xmlns:m="http://schemas.openxmlformats.org/officeDocument/2006/math">
                    <m:r>
                      <a:rPr lang="en-US" i="1" dirty="0" smtClean="0">
                        <a:solidFill>
                          <a:srgbClr val="FF0000"/>
                        </a:solidFill>
                        <a:latin typeface="Cambria Math" panose="02040503050406030204" pitchFamily="18" charset="0"/>
                      </a:rPr>
                      <m:t>3</m:t>
                    </m:r>
                    <m:r>
                      <a:rPr lang="en-US" i="1" dirty="0">
                        <a:latin typeface="Cambria Math" panose="02040503050406030204" pitchFamily="18" charset="0"/>
                      </a:rPr>
                      <m:t> </m:t>
                    </m:r>
                    <m:r>
                      <a:rPr lang="en-US" i="1" dirty="0">
                        <a:solidFill>
                          <a:srgbClr val="FF0000"/>
                        </a:solidFill>
                        <a:latin typeface="Cambria Math" panose="02040503050406030204" pitchFamily="18" charset="0"/>
                      </a:rPr>
                      <m:t>× </m:t>
                    </m:r>
                    <m:r>
                      <a:rPr lang="en-US" i="1" dirty="0">
                        <a:solidFill>
                          <a:srgbClr val="FF0000"/>
                        </a:solidFill>
                        <a:latin typeface="Cambria Math" panose="02040503050406030204" pitchFamily="18" charset="0"/>
                      </a:rPr>
                      <m:t>𝑛</m:t>
                    </m:r>
                  </m:oMath>
                </a14:m>
                <a:r>
                  <a:rPr lang="en-US" dirty="0">
                    <a:solidFill>
                      <a:srgbClr val="FF0000"/>
                    </a:solidFill>
                  </a:rPr>
                  <a:t>)</a:t>
                </a:r>
              </a:p>
            </p:txBody>
          </p:sp>
        </mc:Choice>
        <mc:Fallback xmlns="">
          <p:sp>
            <p:nvSpPr>
              <p:cNvPr id="11" name="Text Box 8">
                <a:extLst>
                  <a:ext uri="{FF2B5EF4-FFF2-40B4-BE49-F238E27FC236}">
                    <a16:creationId xmlns:a16="http://schemas.microsoft.com/office/drawing/2014/main" id="{B275F460-6828-3D4F-8EA7-5F7834FE6BF7}"/>
                  </a:ext>
                </a:extLst>
              </p:cNvPr>
              <p:cNvSpPr txBox="1">
                <a:spLocks noRot="1" noChangeAspect="1" noMove="1" noResize="1" noEditPoints="1" noAdjustHandles="1" noChangeArrowheads="1" noChangeShapeType="1" noTextEdit="1"/>
              </p:cNvSpPr>
              <p:nvPr/>
            </p:nvSpPr>
            <p:spPr bwMode="auto">
              <a:xfrm>
                <a:off x="8382000" y="3500735"/>
                <a:ext cx="2002921" cy="461665"/>
              </a:xfrm>
              <a:prstGeom prst="rect">
                <a:avLst/>
              </a:prstGeom>
              <a:blipFill>
                <a:blip r:embed="rId6"/>
                <a:stretch>
                  <a:fillRect l="-5063" t="-13889" r="-3165" b="-27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1A30C7F-CCC9-0744-B52C-4EFF5A11AA1B}"/>
                  </a:ext>
                </a:extLst>
              </p:cNvPr>
              <p:cNvSpPr/>
              <p:nvPr/>
            </p:nvSpPr>
            <p:spPr>
              <a:xfrm>
                <a:off x="6747850" y="3698817"/>
                <a:ext cx="67358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C00000"/>
                          </a:solidFill>
                          <a:latin typeface="Cambria Math" panose="02040503050406030204" pitchFamily="18" charset="0"/>
                        </a:rPr>
                        <m:t>𝑴</m:t>
                      </m:r>
                    </m:oMath>
                  </m:oMathPara>
                </a14:m>
                <a:endParaRPr lang="en-US" sz="3200" dirty="0"/>
              </a:p>
            </p:txBody>
          </p:sp>
        </mc:Choice>
        <mc:Fallback xmlns="">
          <p:sp>
            <p:nvSpPr>
              <p:cNvPr id="2" name="Rectangle 1">
                <a:extLst>
                  <a:ext uri="{FF2B5EF4-FFF2-40B4-BE49-F238E27FC236}">
                    <a16:creationId xmlns:a16="http://schemas.microsoft.com/office/drawing/2014/main" id="{31A30C7F-CCC9-0744-B52C-4EFF5A11AA1B}"/>
                  </a:ext>
                </a:extLst>
              </p:cNvPr>
              <p:cNvSpPr>
                <a:spLocks noRot="1" noChangeAspect="1" noMove="1" noResize="1" noEditPoints="1" noAdjustHandles="1" noChangeArrowheads="1" noChangeShapeType="1" noTextEdit="1"/>
              </p:cNvSpPr>
              <p:nvPr/>
            </p:nvSpPr>
            <p:spPr>
              <a:xfrm>
                <a:off x="6747850" y="3698817"/>
                <a:ext cx="673582"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F93DD91-FF61-F049-AE0C-E0F14A14F2B6}"/>
                  </a:ext>
                </a:extLst>
              </p:cNvPr>
              <p:cNvSpPr/>
              <p:nvPr/>
            </p:nvSpPr>
            <p:spPr>
              <a:xfrm>
                <a:off x="8991600" y="2958525"/>
                <a:ext cx="53091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C00000"/>
                          </a:solidFill>
                          <a:latin typeface="Cambria Math" panose="02040503050406030204" pitchFamily="18" charset="0"/>
                        </a:rPr>
                        <m:t>𝑺</m:t>
                      </m:r>
                    </m:oMath>
                  </m:oMathPara>
                </a14:m>
                <a:endParaRPr lang="en-US" sz="3200" dirty="0"/>
              </a:p>
            </p:txBody>
          </p:sp>
        </mc:Choice>
        <mc:Fallback xmlns="">
          <p:sp>
            <p:nvSpPr>
              <p:cNvPr id="13" name="Rectangle 12">
                <a:extLst>
                  <a:ext uri="{FF2B5EF4-FFF2-40B4-BE49-F238E27FC236}">
                    <a16:creationId xmlns:a16="http://schemas.microsoft.com/office/drawing/2014/main" id="{8F93DD91-FF61-F049-AE0C-E0F14A14F2B6}"/>
                  </a:ext>
                </a:extLst>
              </p:cNvPr>
              <p:cNvSpPr>
                <a:spLocks noRot="1" noChangeAspect="1" noMove="1" noResize="1" noEditPoints="1" noAdjustHandles="1" noChangeArrowheads="1" noChangeShapeType="1" noTextEdit="1"/>
              </p:cNvSpPr>
              <p:nvPr/>
            </p:nvSpPr>
            <p:spPr>
              <a:xfrm>
                <a:off x="8991600" y="2958525"/>
                <a:ext cx="530915" cy="58477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1864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Recall: Calibration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9582446" y="4965998"/>
            <a:ext cx="1085554" cy="338554"/>
          </a:xfrm>
          <a:prstGeom prst="rect">
            <a:avLst/>
          </a:prstGeom>
          <a:noFill/>
          <a:ln w="9525">
            <a:noFill/>
            <a:miter lim="800000"/>
            <a:headEnd/>
            <a:tailEnd/>
          </a:ln>
          <a:effectLst/>
        </p:spPr>
        <p:txBody>
          <a:bodyPr wrap="none">
            <a:spAutoFit/>
          </a:bodyPr>
          <a:lstStyle/>
          <a:p>
            <a:r>
              <a:rPr lang="en-US" sz="1600" dirty="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6562725" y="5491956"/>
            <a:ext cx="1085554" cy="338554"/>
          </a:xfrm>
          <a:prstGeom prst="rect">
            <a:avLst/>
          </a:prstGeom>
          <a:noFill/>
          <a:ln w="9525">
            <a:noFill/>
            <a:miter lim="800000"/>
            <a:headEnd/>
            <a:tailEnd/>
          </a:ln>
          <a:effectLst/>
        </p:spPr>
        <p:txBody>
          <a:bodyPr wrap="none">
            <a:spAutoFit/>
          </a:bodyPr>
          <a:lstStyle/>
          <a:p>
            <a:r>
              <a:rPr lang="en-US" sz="1600" dirty="0"/>
              <a:t>Camera 2</a:t>
            </a:r>
          </a:p>
        </p:txBody>
      </p:sp>
      <p:sp>
        <p:nvSpPr>
          <p:cNvPr id="61" name="Content Placeholder 73"/>
          <p:cNvSpPr>
            <a:spLocks noGrp="1"/>
          </p:cNvSpPr>
          <p:nvPr>
            <p:ph idx="1"/>
          </p:nvPr>
        </p:nvSpPr>
        <p:spPr>
          <a:xfrm>
            <a:off x="914400" y="6207124"/>
            <a:ext cx="10363200" cy="498475"/>
          </a:xfrm>
        </p:spPr>
        <p:txBody>
          <a:bodyPr/>
          <a:lstStyle/>
          <a:p>
            <a:pPr>
              <a:buFont typeface="Arial" pitchFamily="34" charset="0"/>
              <a:buChar char="•"/>
            </a:pPr>
            <a:r>
              <a:rPr lang="en-US" sz="2000" dirty="0"/>
              <a:t>Given a set of </a:t>
            </a:r>
            <a:r>
              <a:rPr lang="en-US" sz="2000" i="1" dirty="0"/>
              <a:t>known</a:t>
            </a:r>
            <a:r>
              <a:rPr lang="en-US" sz="2000" dirty="0"/>
              <a:t> 3D points seen by a camera, compute the camera parameters</a:t>
            </a:r>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3495606" y="48006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6" name="TextBox 65"/>
          <p:cNvSpPr txBox="1"/>
          <p:nvPr/>
        </p:nvSpPr>
        <p:spPr>
          <a:xfrm>
            <a:off x="7670731" y="54102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7" name="TextBox 66"/>
          <p:cNvSpPr txBox="1"/>
          <p:nvPr/>
        </p:nvSpPr>
        <p:spPr>
          <a:xfrm>
            <a:off x="10810806" y="4856163"/>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3" name="Text Box 86">
                <a:extLst>
                  <a:ext uri="{FF2B5EF4-FFF2-40B4-BE49-F238E27FC236}">
                    <a16:creationId xmlns:a16="http://schemas.microsoft.com/office/drawing/2014/main" id="{638D8A96-E4D3-CF4B-80EE-7BF9DACD7240}"/>
                  </a:ext>
                </a:extLst>
              </p:cNvPr>
              <p:cNvSpPr txBox="1">
                <a:spLocks noChangeArrowheads="1"/>
              </p:cNvSpPr>
              <p:nvPr/>
            </p:nvSpPr>
            <p:spPr bwMode="auto">
              <a:xfrm>
                <a:off x="2286000" y="5100936"/>
                <a:ext cx="1268116" cy="461665"/>
              </a:xfrm>
              <a:prstGeom prst="rect">
                <a:avLst/>
              </a:prstGeom>
              <a:noFill/>
              <a:ln w="9525">
                <a:noFill/>
                <a:miter lim="800000"/>
                <a:headEnd/>
                <a:tailEnd/>
              </a:ln>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i="1" baseline="-25000" dirty="0">
                          <a:solidFill>
                            <a:srgbClr val="7030A0"/>
                          </a:solidFill>
                          <a:latin typeface="Cambria Math" panose="02040503050406030204" pitchFamily="18" charset="0"/>
                        </a:rPr>
                        <m:t>1</m:t>
                      </m:r>
                      <m:r>
                        <a:rPr lang="en-US" b="1" i="1" dirty="0">
                          <a:latin typeface="Cambria Math" panose="02040503050406030204" pitchFamily="18" charset="0"/>
                        </a:rPr>
                        <m:t>, </m:t>
                      </m:r>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63" name="Text Box 86">
                <a:extLst>
                  <a:ext uri="{FF2B5EF4-FFF2-40B4-BE49-F238E27FC236}">
                    <a16:creationId xmlns:a16="http://schemas.microsoft.com/office/drawing/2014/main" id="{638D8A96-E4D3-CF4B-80EE-7BF9DACD7240}"/>
                  </a:ext>
                </a:extLst>
              </p:cNvPr>
              <p:cNvSpPr txBox="1">
                <a:spLocks noRot="1" noChangeAspect="1" noMove="1" noResize="1" noEditPoints="1" noAdjustHandles="1" noChangeArrowheads="1" noChangeShapeType="1" noTextEdit="1"/>
              </p:cNvSpPr>
              <p:nvPr/>
            </p:nvSpPr>
            <p:spPr bwMode="auto">
              <a:xfrm>
                <a:off x="2286000" y="5100936"/>
                <a:ext cx="1268116" cy="461665"/>
              </a:xfrm>
              <a:prstGeom prst="rect">
                <a:avLst/>
              </a:prstGeom>
              <a:blipFill>
                <a:blip r:embed="rId3"/>
                <a:stretch>
                  <a:fillRect l="-1000" r="-2000"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Box 86">
                <a:extLst>
                  <a:ext uri="{FF2B5EF4-FFF2-40B4-BE49-F238E27FC236}">
                    <a16:creationId xmlns:a16="http://schemas.microsoft.com/office/drawing/2014/main" id="{F11F270F-1F2F-D949-A612-5EDD1E5125D3}"/>
                  </a:ext>
                </a:extLst>
              </p:cNvPr>
              <p:cNvSpPr txBox="1">
                <a:spLocks noChangeArrowheads="1"/>
              </p:cNvSpPr>
              <p:nvPr/>
            </p:nvSpPr>
            <p:spPr bwMode="auto">
              <a:xfrm>
                <a:off x="6477000" y="5737075"/>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2</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4" name="Text Box 86">
                <a:extLst>
                  <a:ext uri="{FF2B5EF4-FFF2-40B4-BE49-F238E27FC236}">
                    <a16:creationId xmlns:a16="http://schemas.microsoft.com/office/drawing/2014/main" id="{F11F270F-1F2F-D949-A612-5EDD1E5125D3}"/>
                  </a:ext>
                </a:extLst>
              </p:cNvPr>
              <p:cNvSpPr txBox="1">
                <a:spLocks noRot="1" noChangeAspect="1" noMove="1" noResize="1" noEditPoints="1" noAdjustHandles="1" noChangeArrowheads="1" noChangeShapeType="1" noTextEdit="1"/>
              </p:cNvSpPr>
              <p:nvPr/>
            </p:nvSpPr>
            <p:spPr bwMode="auto">
              <a:xfrm>
                <a:off x="6477000" y="5737075"/>
                <a:ext cx="898525" cy="461665"/>
              </a:xfrm>
              <a:prstGeom prst="rect">
                <a:avLst/>
              </a:prstGeom>
              <a:blipFill>
                <a:blip r:embed="rId4"/>
                <a:stretch>
                  <a:fillRect l="-1389" r="-43056"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 Box 86">
                <a:extLst>
                  <a:ext uri="{FF2B5EF4-FFF2-40B4-BE49-F238E27FC236}">
                    <a16:creationId xmlns:a16="http://schemas.microsoft.com/office/drawing/2014/main" id="{733A5F9C-92F0-D94F-912B-AD9A05A11225}"/>
                  </a:ext>
                </a:extLst>
              </p:cNvPr>
              <p:cNvSpPr txBox="1">
                <a:spLocks noChangeArrowheads="1"/>
              </p:cNvSpPr>
              <p:nvPr/>
            </p:nvSpPr>
            <p:spPr bwMode="auto">
              <a:xfrm>
                <a:off x="95386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3</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8" name="Text Box 86">
                <a:extLst>
                  <a:ext uri="{FF2B5EF4-FFF2-40B4-BE49-F238E27FC236}">
                    <a16:creationId xmlns:a16="http://schemas.microsoft.com/office/drawing/2014/main" id="{733A5F9C-92F0-D94F-912B-AD9A05A11225}"/>
                  </a:ext>
                </a:extLst>
              </p:cNvPr>
              <p:cNvSpPr txBox="1">
                <a:spLocks noRot="1" noChangeAspect="1" noMove="1" noResize="1" noEditPoints="1" noAdjustHandles="1" noChangeArrowheads="1" noChangeShapeType="1" noTextEdit="1"/>
              </p:cNvSpPr>
              <p:nvPr/>
            </p:nvSpPr>
            <p:spPr bwMode="auto">
              <a:xfrm>
                <a:off x="9538680" y="5253334"/>
                <a:ext cx="898525" cy="461665"/>
              </a:xfrm>
              <a:prstGeom prst="rect">
                <a:avLst/>
              </a:prstGeom>
              <a:blipFill>
                <a:blip r:embed="rId5"/>
                <a:stretch>
                  <a:fillRect r="-43056"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251144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p:sp>
        <p:nvSpPr>
          <p:cNvPr id="3" name="Content Placeholder 2">
            <a:extLst>
              <a:ext uri="{FF2B5EF4-FFF2-40B4-BE49-F238E27FC236}">
                <a16:creationId xmlns:a16="http://schemas.microsoft.com/office/drawing/2014/main" id="{3C114E18-168E-8145-9DF0-145C35B95086}"/>
              </a:ext>
            </a:extLst>
          </p:cNvPr>
          <p:cNvSpPr>
            <a:spLocks noGrp="1"/>
          </p:cNvSpPr>
          <p:nvPr>
            <p:ph idx="1"/>
          </p:nvPr>
        </p:nvSpPr>
        <p:spPr/>
        <p:txBody>
          <a:bodyPr/>
          <a:lstStyle/>
          <a:p>
            <a:pPr>
              <a:buFont typeface="Arial" panose="020B0604020202020204" pitchFamily="34" charset="0"/>
              <a:buChar char="•"/>
            </a:pPr>
            <a:r>
              <a:rPr lang="en-US" sz="2800" dirty="0"/>
              <a:t>We want: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95DC9DE-2D5C-43C4-B500-69DBE322EA2B}"/>
                  </a:ext>
                </a:extLst>
              </p:cNvPr>
              <p:cNvSpPr/>
              <p:nvPr/>
            </p:nvSpPr>
            <p:spPr>
              <a:xfrm>
                <a:off x="2597796" y="1750367"/>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1" i="1" dirty="0" smtClean="0">
                          <a:solidFill>
                            <a:schemeClr val="tx1"/>
                          </a:solidFill>
                          <a:latin typeface="Cambria Math" panose="02040503050406030204" pitchFamily="18" charset="0"/>
                        </a:rPr>
                        <m:t>𝑫</m:t>
                      </m:r>
                    </m:oMath>
                  </m:oMathPara>
                </a14:m>
                <a:endParaRPr lang="en-US" sz="4000" b="1" dirty="0">
                  <a:solidFill>
                    <a:schemeClr val="tx1"/>
                  </a:solidFill>
                </a:endParaRPr>
              </a:p>
            </p:txBody>
          </p:sp>
        </mc:Choice>
        <mc:Fallback xmlns="">
          <p:sp>
            <p:nvSpPr>
              <p:cNvPr id="4" name="Rectangle 3">
                <a:extLst>
                  <a:ext uri="{FF2B5EF4-FFF2-40B4-BE49-F238E27FC236}">
                    <a16:creationId xmlns:a16="http://schemas.microsoft.com/office/drawing/2014/main" id="{695DC9DE-2D5C-43C4-B500-69DBE322EA2B}"/>
                  </a:ext>
                </a:extLst>
              </p:cNvPr>
              <p:cNvSpPr>
                <a:spLocks noRot="1" noChangeAspect="1" noMove="1" noResize="1" noEditPoints="1" noAdjustHandles="1" noChangeArrowheads="1" noChangeShapeType="1" noTextEdit="1"/>
              </p:cNvSpPr>
              <p:nvPr/>
            </p:nvSpPr>
            <p:spPr>
              <a:xfrm>
                <a:off x="2597796" y="1750367"/>
                <a:ext cx="2286000" cy="365760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FD18F07-4342-4A58-B7E6-303D0779C883}"/>
                  </a:ext>
                </a:extLst>
              </p:cNvPr>
              <p:cNvSpPr/>
              <p:nvPr/>
            </p:nvSpPr>
            <p:spPr>
              <a:xfrm>
                <a:off x="5715702" y="1760199"/>
                <a:ext cx="914400" cy="36576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1" i="1" dirty="0" smtClean="0">
                          <a:solidFill>
                            <a:schemeClr val="tx1"/>
                          </a:solidFill>
                          <a:latin typeface="Cambria Math" panose="02040503050406030204" pitchFamily="18" charset="0"/>
                        </a:rPr>
                        <m:t>𝑴</m:t>
                      </m:r>
                    </m:oMath>
                  </m:oMathPara>
                </a14:m>
                <a:endParaRPr lang="en-US" sz="4000" b="1" dirty="0">
                  <a:solidFill>
                    <a:schemeClr val="tx1"/>
                  </a:solidFill>
                </a:endParaRPr>
              </a:p>
            </p:txBody>
          </p:sp>
        </mc:Choice>
        <mc:Fallback xmlns="">
          <p:sp>
            <p:nvSpPr>
              <p:cNvPr id="5" name="Rectangle 4">
                <a:extLst>
                  <a:ext uri="{FF2B5EF4-FFF2-40B4-BE49-F238E27FC236}">
                    <a16:creationId xmlns:a16="http://schemas.microsoft.com/office/drawing/2014/main" id="{5FD18F07-4342-4A58-B7E6-303D0779C883}"/>
                  </a:ext>
                </a:extLst>
              </p:cNvPr>
              <p:cNvSpPr>
                <a:spLocks noRot="1" noChangeAspect="1" noMove="1" noResize="1" noEditPoints="1" noAdjustHandles="1" noChangeArrowheads="1" noChangeShapeType="1" noTextEdit="1"/>
              </p:cNvSpPr>
              <p:nvPr/>
            </p:nvSpPr>
            <p:spPr>
              <a:xfrm>
                <a:off x="5715702" y="1760199"/>
                <a:ext cx="914400" cy="3657600"/>
              </a:xfrm>
              <a:prstGeom prst="rect">
                <a:avLst/>
              </a:prstGeom>
              <a:blipFill>
                <a:blip r:embed="rId3"/>
                <a:stretch>
                  <a:fillRect l="-137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5635FFD-1A65-4797-9958-916DE74BD25A}"/>
                  </a:ext>
                </a:extLst>
              </p:cNvPr>
              <p:cNvSpPr/>
              <p:nvPr/>
            </p:nvSpPr>
            <p:spPr>
              <a:xfrm>
                <a:off x="7461306" y="3121967"/>
                <a:ext cx="2286000" cy="914400"/>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1" i="1" dirty="0" smtClean="0">
                          <a:solidFill>
                            <a:schemeClr val="tx1"/>
                          </a:solidFill>
                          <a:latin typeface="Cambria Math" panose="02040503050406030204" pitchFamily="18" charset="0"/>
                        </a:rPr>
                        <m:t>𝑺</m:t>
                      </m:r>
                    </m:oMath>
                  </m:oMathPara>
                </a14:m>
                <a:endParaRPr lang="en-US" sz="4000" b="1" dirty="0">
                  <a:solidFill>
                    <a:schemeClr val="tx1"/>
                  </a:solidFill>
                </a:endParaRPr>
              </a:p>
            </p:txBody>
          </p:sp>
        </mc:Choice>
        <mc:Fallback xmlns="">
          <p:sp>
            <p:nvSpPr>
              <p:cNvPr id="6" name="Rectangle 5">
                <a:extLst>
                  <a:ext uri="{FF2B5EF4-FFF2-40B4-BE49-F238E27FC236}">
                    <a16:creationId xmlns:a16="http://schemas.microsoft.com/office/drawing/2014/main" id="{95635FFD-1A65-4797-9958-916DE74BD25A}"/>
                  </a:ext>
                </a:extLst>
              </p:cNvPr>
              <p:cNvSpPr>
                <a:spLocks noRot="1" noChangeAspect="1" noMove="1" noResize="1" noEditPoints="1" noAdjustHandles="1" noChangeArrowheads="1" noChangeShapeType="1" noTextEdit="1"/>
              </p:cNvSpPr>
              <p:nvPr/>
            </p:nvSpPr>
            <p:spPr>
              <a:xfrm>
                <a:off x="7461306" y="3121967"/>
                <a:ext cx="2286000" cy="914400"/>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6705600" y="3225224"/>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6705600" y="3225224"/>
                <a:ext cx="831906" cy="707886"/>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5DDEC22-CDDC-4EC3-B0B7-F0D3429DA979}"/>
              </a:ext>
            </a:extLst>
          </p:cNvPr>
          <p:cNvSpPr txBox="1"/>
          <p:nvPr/>
        </p:nvSpPr>
        <p:spPr>
          <a:xfrm>
            <a:off x="4883796" y="3225224"/>
            <a:ext cx="831906" cy="707886"/>
          </a:xfrm>
          <a:prstGeom prst="rect">
            <a:avLst/>
          </a:prstGeom>
          <a:noFill/>
        </p:spPr>
        <p:txBody>
          <a:bodyPr wrap="square" rtlCol="0">
            <a:spAutoFit/>
          </a:bodyPr>
          <a:lstStyle/>
          <a:p>
            <a:pPr algn="ctr"/>
            <a:r>
              <a:rPr lang="en-US" sz="4000" dirty="0"/>
              <a:t>=</a:t>
            </a:r>
          </a:p>
        </p:txBody>
      </p:sp>
      <p:cxnSp>
        <p:nvCxnSpPr>
          <p:cNvPr id="10" name="Straight Arrow Connector 9">
            <a:extLst>
              <a:ext uri="{FF2B5EF4-FFF2-40B4-BE49-F238E27FC236}">
                <a16:creationId xmlns:a16="http://schemas.microsoft.com/office/drawing/2014/main" id="{CB5AD050-04AB-433F-8B72-0272A0BBB723}"/>
              </a:ext>
            </a:extLst>
          </p:cNvPr>
          <p:cNvCxnSpPr/>
          <p:nvPr/>
        </p:nvCxnSpPr>
        <p:spPr>
          <a:xfrm>
            <a:off x="2346121" y="1750367"/>
            <a:ext cx="0" cy="365760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7EA1CFF-5059-45F8-A01A-EF569470D237}"/>
                  </a:ext>
                </a:extLst>
              </p:cNvPr>
              <p:cNvSpPr txBox="1"/>
              <p:nvPr/>
            </p:nvSpPr>
            <p:spPr>
              <a:xfrm>
                <a:off x="1490447" y="3286781"/>
                <a:ext cx="855674" cy="58477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2</m:t>
                      </m:r>
                      <m:r>
                        <a:rPr lang="en-US" sz="3200" i="1" dirty="0" smtClean="0">
                          <a:latin typeface="Cambria Math" panose="02040503050406030204" pitchFamily="18" charset="0"/>
                        </a:rPr>
                        <m:t>𝑚</m:t>
                      </m:r>
                    </m:oMath>
                  </m:oMathPara>
                </a14:m>
                <a:endParaRPr lang="en-US" sz="3200" dirty="0"/>
              </a:p>
            </p:txBody>
          </p:sp>
        </mc:Choice>
        <mc:Fallback xmlns="">
          <p:sp>
            <p:nvSpPr>
              <p:cNvPr id="11" name="TextBox 10">
                <a:extLst>
                  <a:ext uri="{FF2B5EF4-FFF2-40B4-BE49-F238E27FC236}">
                    <a16:creationId xmlns:a16="http://schemas.microsoft.com/office/drawing/2014/main" id="{27EA1CFF-5059-45F8-A01A-EF569470D237}"/>
                  </a:ext>
                </a:extLst>
              </p:cNvPr>
              <p:cNvSpPr txBox="1">
                <a:spLocks noRot="1" noChangeAspect="1" noMove="1" noResize="1" noEditPoints="1" noAdjustHandles="1" noChangeArrowheads="1" noChangeShapeType="1" noTextEdit="1"/>
              </p:cNvSpPr>
              <p:nvPr/>
            </p:nvSpPr>
            <p:spPr>
              <a:xfrm>
                <a:off x="1490447" y="3286781"/>
                <a:ext cx="855674"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094AC4B-68C1-4CED-82CF-FE5ED1D2A435}"/>
                  </a:ext>
                </a:extLst>
              </p:cNvPr>
              <p:cNvSpPr txBox="1"/>
              <p:nvPr/>
            </p:nvSpPr>
            <p:spPr>
              <a:xfrm>
                <a:off x="3312959" y="5511225"/>
                <a:ext cx="855674"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𝑛</m:t>
                      </m:r>
                    </m:oMath>
                  </m:oMathPara>
                </a14:m>
                <a:endParaRPr lang="en-US" sz="3200" dirty="0"/>
              </a:p>
            </p:txBody>
          </p:sp>
        </mc:Choice>
        <mc:Fallback xmlns="">
          <p:sp>
            <p:nvSpPr>
              <p:cNvPr id="12" name="TextBox 11">
                <a:extLst>
                  <a:ext uri="{FF2B5EF4-FFF2-40B4-BE49-F238E27FC236}">
                    <a16:creationId xmlns:a16="http://schemas.microsoft.com/office/drawing/2014/main" id="{7094AC4B-68C1-4CED-82CF-FE5ED1D2A435}"/>
                  </a:ext>
                </a:extLst>
              </p:cNvPr>
              <p:cNvSpPr txBox="1">
                <a:spLocks noRot="1" noChangeAspect="1" noMove="1" noResize="1" noEditPoints="1" noAdjustHandles="1" noChangeArrowheads="1" noChangeShapeType="1" noTextEdit="1"/>
              </p:cNvSpPr>
              <p:nvPr/>
            </p:nvSpPr>
            <p:spPr>
              <a:xfrm>
                <a:off x="3312959" y="5511225"/>
                <a:ext cx="855674" cy="584775"/>
              </a:xfrm>
              <a:prstGeom prst="rect">
                <a:avLst/>
              </a:prstGeom>
              <a:blipFill>
                <a:blip r:embed="rId7"/>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25079EA3-8FAA-48A8-841C-EC83B11D081B}"/>
              </a:ext>
            </a:extLst>
          </p:cNvPr>
          <p:cNvCxnSpPr>
            <a:cxnSpLocks/>
          </p:cNvCxnSpPr>
          <p:nvPr/>
        </p:nvCxnSpPr>
        <p:spPr>
          <a:xfrm flipH="1">
            <a:off x="2597796" y="5493255"/>
            <a:ext cx="2286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1781D1-13E9-4429-8B35-F95669FE43E8}"/>
              </a:ext>
            </a:extLst>
          </p:cNvPr>
          <p:cNvCxnSpPr>
            <a:cxnSpLocks/>
          </p:cNvCxnSpPr>
          <p:nvPr/>
        </p:nvCxnSpPr>
        <p:spPr>
          <a:xfrm flipH="1">
            <a:off x="5715702" y="5493255"/>
            <a:ext cx="91369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29DA2E-0B14-42DC-B0AD-4A44CB4F42AE}"/>
              </a:ext>
            </a:extLst>
          </p:cNvPr>
          <p:cNvSpPr txBox="1"/>
          <p:nvPr/>
        </p:nvSpPr>
        <p:spPr>
          <a:xfrm>
            <a:off x="5773726" y="5511225"/>
            <a:ext cx="855674" cy="584775"/>
          </a:xfrm>
          <a:prstGeom prst="rect">
            <a:avLst/>
          </a:prstGeom>
          <a:noFill/>
        </p:spPr>
        <p:txBody>
          <a:bodyPr wrap="square" rtlCol="0">
            <a:spAutoFit/>
          </a:bodyPr>
          <a:lstStyle/>
          <a:p>
            <a:pPr algn="ctr"/>
            <a:r>
              <a:rPr lang="en-US" sz="3200" dirty="0"/>
              <a:t>3</a:t>
            </a:r>
          </a:p>
        </p:txBody>
      </p:sp>
    </p:spTree>
    <p:extLst>
      <p:ext uri="{BB962C8B-B14F-4D97-AF65-F5344CB8AC3E}">
        <p14:creationId xmlns:p14="http://schemas.microsoft.com/office/powerpoint/2010/main" val="2906073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D7A7D6FB-C033-E243-BEEA-525D1BC9B24D}"/>
                  </a:ext>
                </a:extLst>
              </p:cNvPr>
              <p:cNvSpPr>
                <a:spLocks noGrp="1"/>
              </p:cNvSpPr>
              <p:nvPr>
                <p:ph idx="1"/>
              </p:nvPr>
            </p:nvSpPr>
            <p:spPr/>
            <p:txBody>
              <a:bodyPr/>
              <a:lstStyle/>
              <a:p>
                <a:pPr marL="457200" indent="-457200">
                  <a:buFont typeface="Arial" panose="020B0604020202020204" pitchFamily="34" charset="0"/>
                  <a:buChar char="•"/>
                </a:pPr>
                <a:r>
                  <a:rPr lang="en-US" sz="2800" dirty="0"/>
                  <a:t>Perform SVD of </a:t>
                </a:r>
                <a14:m>
                  <m:oMath xmlns:m="http://schemas.openxmlformats.org/officeDocument/2006/math">
                    <m:r>
                      <a:rPr lang="en-US" sz="2800" b="1" i="1" dirty="0" smtClean="0">
                        <a:latin typeface="Cambria Math" panose="02040503050406030204" pitchFamily="18" charset="0"/>
                      </a:rPr>
                      <m:t>𝑫</m:t>
                    </m:r>
                  </m:oMath>
                </a14:m>
                <a:r>
                  <a:rPr lang="en-US" sz="2800" dirty="0"/>
                  <a:t>:</a:t>
                </a:r>
              </a:p>
            </p:txBody>
          </p:sp>
        </mc:Choice>
        <mc:Fallback xmlns="">
          <p:sp>
            <p:nvSpPr>
              <p:cNvPr id="9" name="Content Placeholder 8">
                <a:extLst>
                  <a:ext uri="{FF2B5EF4-FFF2-40B4-BE49-F238E27FC236}">
                    <a16:creationId xmlns:a16="http://schemas.microsoft.com/office/drawing/2014/main" id="{D7A7D6FB-C033-E243-BEEA-525D1BC9B24D}"/>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95DC9DE-2D5C-43C4-B500-69DBE322EA2B}"/>
              </a:ext>
            </a:extLst>
          </p:cNvPr>
          <p:cNvSpPr/>
          <p:nvPr/>
        </p:nvSpPr>
        <p:spPr>
          <a:xfrm>
            <a:off x="533400" y="1828800"/>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5FD18F07-4342-4A58-B7E6-303D0779C883}"/>
              </a:ext>
            </a:extLst>
          </p:cNvPr>
          <p:cNvSpPr/>
          <p:nvPr/>
        </p:nvSpPr>
        <p:spPr>
          <a:xfrm>
            <a:off x="3567420" y="1828800"/>
            <a:ext cx="2286000" cy="36576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p:sp>
        <p:nvSpPr>
          <p:cNvPr id="6" name="Rectangle 5">
            <a:extLst>
              <a:ext uri="{FF2B5EF4-FFF2-40B4-BE49-F238E27FC236}">
                <a16:creationId xmlns:a16="http://schemas.microsoft.com/office/drawing/2014/main" id="{95635FFD-1A65-4797-9958-916DE74BD25A}"/>
              </a:ext>
            </a:extLst>
          </p:cNvPr>
          <p:cNvSpPr/>
          <p:nvPr/>
        </p:nvSpPr>
        <p:spPr>
          <a:xfrm>
            <a:off x="9390396" y="2605444"/>
            <a:ext cx="2286000" cy="2121189"/>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5792030" y="3242101"/>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5792030" y="3242101"/>
                <a:ext cx="831906"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DDEC22-CDDC-4EC3-B0B7-F0D3429DA979}"/>
                  </a:ext>
                </a:extLst>
              </p:cNvPr>
              <p:cNvSpPr txBox="1"/>
              <p:nvPr/>
            </p:nvSpPr>
            <p:spPr>
              <a:xfrm>
                <a:off x="2819400" y="3303657"/>
                <a:ext cx="831906"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m:t>
                      </m:r>
                    </m:oMath>
                  </m:oMathPara>
                </a14:m>
                <a:endParaRPr lang="en-US" sz="4000" dirty="0"/>
              </a:p>
            </p:txBody>
          </p:sp>
        </mc:Choice>
        <mc:Fallback xmlns="">
          <p:sp>
            <p:nvSpPr>
              <p:cNvPr id="8" name="TextBox 7">
                <a:extLst>
                  <a:ext uri="{FF2B5EF4-FFF2-40B4-BE49-F238E27FC236}">
                    <a16:creationId xmlns:a16="http://schemas.microsoft.com/office/drawing/2014/main" id="{25DDEC22-CDDC-4EC3-B0B7-F0D3429DA979}"/>
                  </a:ext>
                </a:extLst>
              </p:cNvPr>
              <p:cNvSpPr txBox="1">
                <a:spLocks noRot="1" noChangeAspect="1" noMove="1" noResize="1" noEditPoints="1" noAdjustHandles="1" noChangeArrowheads="1" noChangeShapeType="1" noTextEdit="1"/>
              </p:cNvSpPr>
              <p:nvPr/>
            </p:nvSpPr>
            <p:spPr>
              <a:xfrm>
                <a:off x="2819400" y="3303657"/>
                <a:ext cx="831906" cy="707886"/>
              </a:xfrm>
              <a:prstGeom prst="rect">
                <a:avLst/>
              </a:prstGeom>
              <a:blipFill>
                <a:blip r:embed="rId4"/>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E08CF81D-AE7B-4C42-8CCB-E0324409A71C}"/>
              </a:ext>
            </a:extLst>
          </p:cNvPr>
          <p:cNvSpPr/>
          <p:nvPr/>
        </p:nvSpPr>
        <p:spPr>
          <a:xfrm>
            <a:off x="6489576" y="2597005"/>
            <a:ext cx="2286000" cy="2121189"/>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09B00EC-711D-E745-85F5-F69A023CF442}"/>
                  </a:ext>
                </a:extLst>
              </p:cNvPr>
              <p:cNvSpPr txBox="1"/>
              <p:nvPr/>
            </p:nvSpPr>
            <p:spPr>
              <a:xfrm>
                <a:off x="8775576" y="3242101"/>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15" name="TextBox 14">
                <a:extLst>
                  <a:ext uri="{FF2B5EF4-FFF2-40B4-BE49-F238E27FC236}">
                    <a16:creationId xmlns:a16="http://schemas.microsoft.com/office/drawing/2014/main" id="{409B00EC-711D-E745-85F5-F69A023CF442}"/>
                  </a:ext>
                </a:extLst>
              </p:cNvPr>
              <p:cNvSpPr txBox="1">
                <a:spLocks noRot="1" noChangeAspect="1" noMove="1" noResize="1" noEditPoints="1" noAdjustHandles="1" noChangeArrowheads="1" noChangeShapeType="1" noTextEdit="1"/>
              </p:cNvSpPr>
              <p:nvPr/>
            </p:nvSpPr>
            <p:spPr>
              <a:xfrm>
                <a:off x="8775576" y="3242101"/>
                <a:ext cx="831906"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BAF635A-A1F5-9546-BEEF-BAC542CE705E}"/>
                  </a:ext>
                </a:extLst>
              </p:cNvPr>
              <p:cNvSpPr/>
              <p:nvPr/>
            </p:nvSpPr>
            <p:spPr>
              <a:xfrm>
                <a:off x="839463" y="326343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a:latin typeface="Cambria Math" panose="02040503050406030204" pitchFamily="18" charset="0"/>
                        </a:rPr>
                        <m:t>𝑫</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3" name="Rectangle 2">
                <a:extLst>
                  <a:ext uri="{FF2B5EF4-FFF2-40B4-BE49-F238E27FC236}">
                    <a16:creationId xmlns:a16="http://schemas.microsoft.com/office/drawing/2014/main" id="{2BAF635A-A1F5-9546-BEEF-BAC542CE705E}"/>
                  </a:ext>
                </a:extLst>
              </p:cNvPr>
              <p:cNvSpPr>
                <a:spLocks noRot="1" noChangeAspect="1" noMove="1" noResize="1" noEditPoints="1" noAdjustHandles="1" noChangeArrowheads="1" noChangeShapeType="1" noTextEdit="1"/>
              </p:cNvSpPr>
              <p:nvPr/>
            </p:nvSpPr>
            <p:spPr>
              <a:xfrm>
                <a:off x="839463" y="3263437"/>
                <a:ext cx="1752600" cy="10156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581EE463-CE8B-7E4C-B06C-B79C2486232D}"/>
                  </a:ext>
                </a:extLst>
              </p:cNvPr>
              <p:cNvSpPr/>
              <p:nvPr/>
            </p:nvSpPr>
            <p:spPr>
              <a:xfrm>
                <a:off x="3839910" y="330365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rPr>
                        <m:t>𝑼</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18" name="Rectangle 17">
                <a:extLst>
                  <a:ext uri="{FF2B5EF4-FFF2-40B4-BE49-F238E27FC236}">
                    <a16:creationId xmlns:a16="http://schemas.microsoft.com/office/drawing/2014/main" id="{581EE463-CE8B-7E4C-B06C-B79C2486232D}"/>
                  </a:ext>
                </a:extLst>
              </p:cNvPr>
              <p:cNvSpPr>
                <a:spLocks noRot="1" noChangeAspect="1" noMove="1" noResize="1" noEditPoints="1" noAdjustHandles="1" noChangeArrowheads="1" noChangeShapeType="1" noTextEdit="1"/>
              </p:cNvSpPr>
              <p:nvPr/>
            </p:nvSpPr>
            <p:spPr>
              <a:xfrm>
                <a:off x="3839910" y="3303657"/>
                <a:ext cx="1752600" cy="10156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7D6A8F7-E5B0-9F4D-A2E4-9E02658E603D}"/>
                  </a:ext>
                </a:extLst>
              </p:cNvPr>
              <p:cNvSpPr/>
              <p:nvPr/>
            </p:nvSpPr>
            <p:spPr>
              <a:xfrm>
                <a:off x="6782093" y="3303656"/>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ea typeface="Cambria Math" panose="02040503050406030204" pitchFamily="18" charset="0"/>
                        </a:rPr>
                        <m:t>𝚺</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𝑛</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0" name="Rectangle 19">
                <a:extLst>
                  <a:ext uri="{FF2B5EF4-FFF2-40B4-BE49-F238E27FC236}">
                    <a16:creationId xmlns:a16="http://schemas.microsoft.com/office/drawing/2014/main" id="{67D6A8F7-E5B0-9F4D-A2E4-9E02658E603D}"/>
                  </a:ext>
                </a:extLst>
              </p:cNvPr>
              <p:cNvSpPr>
                <a:spLocks noRot="1" noChangeAspect="1" noMove="1" noResize="1" noEditPoints="1" noAdjustHandles="1" noChangeArrowheads="1" noChangeShapeType="1" noTextEdit="1"/>
              </p:cNvSpPr>
              <p:nvPr/>
            </p:nvSpPr>
            <p:spPr>
              <a:xfrm>
                <a:off x="6782093" y="3303656"/>
                <a:ext cx="1752600" cy="10156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2735331-DF1D-B04A-A587-E398557B67E1}"/>
                  </a:ext>
                </a:extLst>
              </p:cNvPr>
              <p:cNvSpPr/>
              <p:nvPr/>
            </p:nvSpPr>
            <p:spPr>
              <a:xfrm>
                <a:off x="9848365" y="3303656"/>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n-US" sz="3600" b="1" i="1" dirty="0" smtClean="0">
                              <a:latin typeface="Cambria Math" panose="02040503050406030204" pitchFamily="18" charset="0"/>
                              <a:ea typeface="Cambria Math" panose="02040503050406030204" pitchFamily="18" charset="0"/>
                            </a:rPr>
                          </m:ctrlPr>
                        </m:sSupPr>
                        <m:e>
                          <m:r>
                            <a:rPr lang="en-US" sz="3600" b="1" i="1" dirty="0" smtClean="0">
                              <a:latin typeface="Cambria Math" panose="02040503050406030204" pitchFamily="18" charset="0"/>
                              <a:ea typeface="Cambria Math" panose="02040503050406030204" pitchFamily="18" charset="0"/>
                            </a:rPr>
                            <m:t>𝑽</m:t>
                          </m:r>
                        </m:e>
                        <m:sup>
                          <m:r>
                            <a:rPr lang="en-US" sz="3600" b="0" i="1" dirty="0" smtClean="0">
                              <a:latin typeface="Cambria Math" panose="02040503050406030204" pitchFamily="18" charset="0"/>
                              <a:ea typeface="Cambria Math" panose="02040503050406030204" pitchFamily="18" charset="0"/>
                            </a:rPr>
                            <m:t>𝑇</m:t>
                          </m:r>
                        </m:sup>
                      </m:sSup>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𝑛</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1" name="Rectangle 20">
                <a:extLst>
                  <a:ext uri="{FF2B5EF4-FFF2-40B4-BE49-F238E27FC236}">
                    <a16:creationId xmlns:a16="http://schemas.microsoft.com/office/drawing/2014/main" id="{82735331-DF1D-B04A-A587-E398557B67E1}"/>
                  </a:ext>
                </a:extLst>
              </p:cNvPr>
              <p:cNvSpPr>
                <a:spLocks noRot="1" noChangeAspect="1" noMove="1" noResize="1" noEditPoints="1" noAdjustHandles="1" noChangeArrowheads="1" noChangeShapeType="1" noTextEdit="1"/>
              </p:cNvSpPr>
              <p:nvPr/>
            </p:nvSpPr>
            <p:spPr>
              <a:xfrm>
                <a:off x="9848365" y="3303656"/>
                <a:ext cx="1752600" cy="1015663"/>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0070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p:sp>
        <p:nvSpPr>
          <p:cNvPr id="9" name="Content Placeholder 8">
            <a:extLst>
              <a:ext uri="{FF2B5EF4-FFF2-40B4-BE49-F238E27FC236}">
                <a16:creationId xmlns:a16="http://schemas.microsoft.com/office/drawing/2014/main" id="{D7A7D6FB-C033-E243-BEEA-525D1BC9B24D}"/>
              </a:ext>
            </a:extLst>
          </p:cNvPr>
          <p:cNvSpPr>
            <a:spLocks noGrp="1"/>
          </p:cNvSpPr>
          <p:nvPr>
            <p:ph idx="1"/>
          </p:nvPr>
        </p:nvSpPr>
        <p:spPr>
          <a:xfrm>
            <a:off x="914400" y="914400"/>
            <a:ext cx="4723588" cy="5257800"/>
          </a:xfrm>
        </p:spPr>
        <p:txBody>
          <a:bodyPr/>
          <a:lstStyle/>
          <a:p>
            <a:pPr marL="457200" indent="-457200">
              <a:buFont typeface="Arial" panose="020B0604020202020204" pitchFamily="34" charset="0"/>
              <a:buChar char="•"/>
            </a:pPr>
            <a:r>
              <a:rPr lang="en-US" dirty="0"/>
              <a:t>Keep top 3 singular values:</a:t>
            </a:r>
          </a:p>
        </p:txBody>
      </p:sp>
      <p:sp>
        <p:nvSpPr>
          <p:cNvPr id="4" name="Rectangle 3">
            <a:extLst>
              <a:ext uri="{FF2B5EF4-FFF2-40B4-BE49-F238E27FC236}">
                <a16:creationId xmlns:a16="http://schemas.microsoft.com/office/drawing/2014/main" id="{695DC9DE-2D5C-43C4-B500-69DBE322EA2B}"/>
              </a:ext>
            </a:extLst>
          </p:cNvPr>
          <p:cNvSpPr/>
          <p:nvPr/>
        </p:nvSpPr>
        <p:spPr>
          <a:xfrm>
            <a:off x="533400" y="1828800"/>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5FD18F07-4342-4A58-B7E6-303D0779C883}"/>
              </a:ext>
            </a:extLst>
          </p:cNvPr>
          <p:cNvSpPr/>
          <p:nvPr/>
        </p:nvSpPr>
        <p:spPr>
          <a:xfrm>
            <a:off x="3567420" y="1828800"/>
            <a:ext cx="2286000" cy="3657600"/>
          </a:xfrm>
          <a:prstGeom prst="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p:sp>
        <p:nvSpPr>
          <p:cNvPr id="6" name="Rectangle 5">
            <a:extLst>
              <a:ext uri="{FF2B5EF4-FFF2-40B4-BE49-F238E27FC236}">
                <a16:creationId xmlns:a16="http://schemas.microsoft.com/office/drawing/2014/main" id="{95635FFD-1A65-4797-9958-916DE74BD25A}"/>
              </a:ext>
            </a:extLst>
          </p:cNvPr>
          <p:cNvSpPr/>
          <p:nvPr/>
        </p:nvSpPr>
        <p:spPr>
          <a:xfrm>
            <a:off x="9390396" y="2605444"/>
            <a:ext cx="2286000" cy="2121189"/>
          </a:xfrm>
          <a:prstGeom prst="rect">
            <a:avLst/>
          </a:prstGeom>
          <a:solidFill>
            <a:srgbClr val="FB7057"/>
          </a:solidFill>
          <a:ln>
            <a:solidFill>
              <a:srgbClr val="FB7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5792030" y="3242101"/>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5792030" y="3242101"/>
                <a:ext cx="831906" cy="70788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DDEC22-CDDC-4EC3-B0B7-F0D3429DA979}"/>
                  </a:ext>
                </a:extLst>
              </p:cNvPr>
              <p:cNvSpPr txBox="1"/>
              <p:nvPr/>
            </p:nvSpPr>
            <p:spPr>
              <a:xfrm>
                <a:off x="2819400" y="3303657"/>
                <a:ext cx="831906"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m:t>
                      </m:r>
                    </m:oMath>
                  </m:oMathPara>
                </a14:m>
                <a:endParaRPr lang="en-US" sz="4000" dirty="0"/>
              </a:p>
            </p:txBody>
          </p:sp>
        </mc:Choice>
        <mc:Fallback xmlns="">
          <p:sp>
            <p:nvSpPr>
              <p:cNvPr id="8" name="TextBox 7">
                <a:extLst>
                  <a:ext uri="{FF2B5EF4-FFF2-40B4-BE49-F238E27FC236}">
                    <a16:creationId xmlns:a16="http://schemas.microsoft.com/office/drawing/2014/main" id="{25DDEC22-CDDC-4EC3-B0B7-F0D3429DA979}"/>
                  </a:ext>
                </a:extLst>
              </p:cNvPr>
              <p:cNvSpPr txBox="1">
                <a:spLocks noRot="1" noChangeAspect="1" noMove="1" noResize="1" noEditPoints="1" noAdjustHandles="1" noChangeArrowheads="1" noChangeShapeType="1" noTextEdit="1"/>
              </p:cNvSpPr>
              <p:nvPr/>
            </p:nvSpPr>
            <p:spPr>
              <a:xfrm>
                <a:off x="2819400" y="3303657"/>
                <a:ext cx="831906" cy="707886"/>
              </a:xfrm>
              <a:prstGeom prst="rect">
                <a:avLst/>
              </a:prstGeom>
              <a:blipFill>
                <a:blip r:embed="rId3"/>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E08CF81D-AE7B-4C42-8CCB-E0324409A71C}"/>
              </a:ext>
            </a:extLst>
          </p:cNvPr>
          <p:cNvSpPr/>
          <p:nvPr/>
        </p:nvSpPr>
        <p:spPr>
          <a:xfrm>
            <a:off x="6489576" y="2597005"/>
            <a:ext cx="2286000" cy="2121189"/>
          </a:xfrm>
          <a:prstGeom prst="rect">
            <a:avLst/>
          </a:prstGeom>
          <a:solidFill>
            <a:schemeClr val="bg1"/>
          </a:solidFill>
          <a:ln>
            <a:solidFill>
              <a:srgbClr val="FB7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09B00EC-711D-E745-85F5-F69A023CF442}"/>
                  </a:ext>
                </a:extLst>
              </p:cNvPr>
              <p:cNvSpPr txBox="1"/>
              <p:nvPr/>
            </p:nvSpPr>
            <p:spPr>
              <a:xfrm>
                <a:off x="8775576" y="3242101"/>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15" name="TextBox 14">
                <a:extLst>
                  <a:ext uri="{FF2B5EF4-FFF2-40B4-BE49-F238E27FC236}">
                    <a16:creationId xmlns:a16="http://schemas.microsoft.com/office/drawing/2014/main" id="{409B00EC-711D-E745-85F5-F69A023CF442}"/>
                  </a:ext>
                </a:extLst>
              </p:cNvPr>
              <p:cNvSpPr txBox="1">
                <a:spLocks noRot="1" noChangeAspect="1" noMove="1" noResize="1" noEditPoints="1" noAdjustHandles="1" noChangeArrowheads="1" noChangeShapeType="1" noTextEdit="1"/>
              </p:cNvSpPr>
              <p:nvPr/>
            </p:nvSpPr>
            <p:spPr>
              <a:xfrm>
                <a:off x="8775576" y="3242101"/>
                <a:ext cx="831906" cy="70788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BAF635A-A1F5-9546-BEEF-BAC542CE705E}"/>
                  </a:ext>
                </a:extLst>
              </p:cNvPr>
              <p:cNvSpPr/>
              <p:nvPr/>
            </p:nvSpPr>
            <p:spPr>
              <a:xfrm>
                <a:off x="839463" y="326343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a:latin typeface="Cambria Math" panose="02040503050406030204" pitchFamily="18" charset="0"/>
                        </a:rPr>
                        <m:t>𝑫</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3" name="Rectangle 2">
                <a:extLst>
                  <a:ext uri="{FF2B5EF4-FFF2-40B4-BE49-F238E27FC236}">
                    <a16:creationId xmlns:a16="http://schemas.microsoft.com/office/drawing/2014/main" id="{2BAF635A-A1F5-9546-BEEF-BAC542CE705E}"/>
                  </a:ext>
                </a:extLst>
              </p:cNvPr>
              <p:cNvSpPr>
                <a:spLocks noRot="1" noChangeAspect="1" noMove="1" noResize="1" noEditPoints="1" noAdjustHandles="1" noChangeArrowheads="1" noChangeShapeType="1" noTextEdit="1"/>
              </p:cNvSpPr>
              <p:nvPr/>
            </p:nvSpPr>
            <p:spPr>
              <a:xfrm>
                <a:off x="839463" y="3263437"/>
                <a:ext cx="1752600" cy="10156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2735331-DF1D-B04A-A587-E398557B67E1}"/>
                  </a:ext>
                </a:extLst>
              </p:cNvPr>
              <p:cNvSpPr/>
              <p:nvPr/>
            </p:nvSpPr>
            <p:spPr>
              <a:xfrm>
                <a:off x="9263276" y="2514600"/>
                <a:ext cx="1752600" cy="1026307"/>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n-US" sz="3600" i="1" smtClean="0">
                              <a:latin typeface="Cambria Math" panose="02040503050406030204" pitchFamily="18" charset="0"/>
                            </a:rPr>
                          </m:ctrlPr>
                        </m:sSubSupPr>
                        <m:e>
                          <m:r>
                            <a:rPr lang="en-US" sz="3600" b="1" i="1" smtClean="0">
                              <a:latin typeface="Cambria Math" panose="02040503050406030204" pitchFamily="18" charset="0"/>
                            </a:rPr>
                            <m:t>𝑽</m:t>
                          </m:r>
                        </m:e>
                        <m:sub>
                          <m:r>
                            <a:rPr lang="en-US" sz="3600" b="0" i="1" smtClean="0">
                              <a:latin typeface="Cambria Math" panose="02040503050406030204" pitchFamily="18" charset="0"/>
                            </a:rPr>
                            <m:t>3</m:t>
                          </m:r>
                        </m:sub>
                        <m:sup>
                          <m:r>
                            <a:rPr lang="en-US" sz="3600" b="0" i="1" smtClean="0">
                              <a:latin typeface="Cambria Math" panose="02040503050406030204" pitchFamily="18" charset="0"/>
                            </a:rPr>
                            <m:t>𝑇</m:t>
                          </m:r>
                        </m:sup>
                      </m:sSubSup>
                    </m:oMath>
                  </m:oMathPara>
                </a14:m>
                <a:endParaRPr lang="en-US" sz="3600"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1" name="Rectangle 20">
                <a:extLst>
                  <a:ext uri="{FF2B5EF4-FFF2-40B4-BE49-F238E27FC236}">
                    <a16:creationId xmlns:a16="http://schemas.microsoft.com/office/drawing/2014/main" id="{82735331-DF1D-B04A-A587-E398557B67E1}"/>
                  </a:ext>
                </a:extLst>
              </p:cNvPr>
              <p:cNvSpPr>
                <a:spLocks noRot="1" noChangeAspect="1" noMove="1" noResize="1" noEditPoints="1" noAdjustHandles="1" noChangeArrowheads="1" noChangeShapeType="1" noTextEdit="1"/>
              </p:cNvSpPr>
              <p:nvPr/>
            </p:nvSpPr>
            <p:spPr>
              <a:xfrm>
                <a:off x="9263276" y="2514600"/>
                <a:ext cx="1752600" cy="1026307"/>
              </a:xfrm>
              <a:prstGeom prst="rect">
                <a:avLst/>
              </a:prstGeom>
              <a:blipFill>
                <a:blip r:embed="rId6"/>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482F56EC-75F5-9B41-8922-A72663F7DE98}"/>
              </a:ext>
            </a:extLst>
          </p:cNvPr>
          <p:cNvSpPr/>
          <p:nvPr/>
        </p:nvSpPr>
        <p:spPr>
          <a:xfrm>
            <a:off x="4572000" y="1828800"/>
            <a:ext cx="1302756" cy="365760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8119BC0-3A82-1D45-831D-87DA15C4D675}"/>
                  </a:ext>
                </a:extLst>
              </p:cNvPr>
              <p:cNvSpPr/>
              <p:nvPr/>
            </p:nvSpPr>
            <p:spPr>
              <a:xfrm>
                <a:off x="3398228" y="3276600"/>
                <a:ext cx="1402372"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dirty="0" smtClean="0">
                              <a:latin typeface="Cambria Math" panose="02040503050406030204" pitchFamily="18" charset="0"/>
                            </a:rPr>
                          </m:ctrlPr>
                        </m:sSubPr>
                        <m:e>
                          <m:r>
                            <a:rPr lang="en-US" sz="3600" b="1" i="1" dirty="0" smtClean="0">
                              <a:latin typeface="Cambria Math" panose="02040503050406030204" pitchFamily="18" charset="0"/>
                            </a:rPr>
                            <m:t>𝑼</m:t>
                          </m:r>
                        </m:e>
                        <m:sub>
                          <m:r>
                            <a:rPr lang="en-US" sz="3600" b="0" i="1" dirty="0" smtClean="0">
                              <a:latin typeface="Cambria Math" panose="02040503050406030204" pitchFamily="18" charset="0"/>
                            </a:rPr>
                            <m:t>3</m:t>
                          </m:r>
                        </m:sub>
                      </m:sSub>
                    </m:oMath>
                  </m:oMathPara>
                </a14:m>
                <a:endParaRPr lang="en-US" sz="3600" b="1" dirty="0"/>
              </a:p>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10" name="Rectangle 9">
                <a:extLst>
                  <a:ext uri="{FF2B5EF4-FFF2-40B4-BE49-F238E27FC236}">
                    <a16:creationId xmlns:a16="http://schemas.microsoft.com/office/drawing/2014/main" id="{B8119BC0-3A82-1D45-831D-87DA15C4D675}"/>
                  </a:ext>
                </a:extLst>
              </p:cNvPr>
              <p:cNvSpPr>
                <a:spLocks noRot="1" noChangeAspect="1" noMove="1" noResize="1" noEditPoints="1" noAdjustHandles="1" noChangeArrowheads="1" noChangeShapeType="1" noTextEdit="1"/>
              </p:cNvSpPr>
              <p:nvPr/>
            </p:nvSpPr>
            <p:spPr>
              <a:xfrm>
                <a:off x="3398228" y="3276600"/>
                <a:ext cx="1402372" cy="1569660"/>
              </a:xfrm>
              <a:prstGeom prst="rect">
                <a:avLst/>
              </a:prstGeom>
              <a:blipFill>
                <a:blip r:embed="rId7"/>
                <a:stretch>
                  <a:fillRect/>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5C02AF52-F977-624A-AB60-E9596663E627}"/>
              </a:ext>
            </a:extLst>
          </p:cNvPr>
          <p:cNvSpPr/>
          <p:nvPr/>
        </p:nvSpPr>
        <p:spPr>
          <a:xfrm>
            <a:off x="6489576" y="2597005"/>
            <a:ext cx="978024" cy="984395"/>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D9FD248-6DD3-1141-83EB-701FB793AF23}"/>
                  </a:ext>
                </a:extLst>
              </p:cNvPr>
              <p:cNvSpPr/>
              <p:nvPr/>
            </p:nvSpPr>
            <p:spPr>
              <a:xfrm>
                <a:off x="6494320" y="2567970"/>
                <a:ext cx="97328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dirty="0" smtClean="0">
                              <a:latin typeface="Cambria Math" panose="02040503050406030204" pitchFamily="18" charset="0"/>
                            </a:rPr>
                          </m:ctrlPr>
                        </m:sSubPr>
                        <m:e>
                          <m:r>
                            <a:rPr lang="en-US" sz="3600" b="1" i="1" dirty="0" smtClean="0">
                              <a:latin typeface="Cambria Math" panose="02040503050406030204" pitchFamily="18" charset="0"/>
                              <a:ea typeface="Cambria Math" panose="02040503050406030204" pitchFamily="18" charset="0"/>
                            </a:rPr>
                            <m:t>𝚺</m:t>
                          </m:r>
                        </m:e>
                        <m:sub>
                          <m:r>
                            <a:rPr lang="en-US" sz="3600" b="0" i="1" dirty="0" smtClean="0">
                              <a:latin typeface="Cambria Math" panose="02040503050406030204" pitchFamily="18" charset="0"/>
                            </a:rPr>
                            <m:t>3</m:t>
                          </m:r>
                        </m:sub>
                      </m:sSub>
                    </m:oMath>
                  </m:oMathPara>
                </a14:m>
                <a:endParaRPr lang="en-US" sz="3600" b="1"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19" name="Rectangle 18">
                <a:extLst>
                  <a:ext uri="{FF2B5EF4-FFF2-40B4-BE49-F238E27FC236}">
                    <a16:creationId xmlns:a16="http://schemas.microsoft.com/office/drawing/2014/main" id="{3D9FD248-6DD3-1141-83EB-701FB793AF23}"/>
                  </a:ext>
                </a:extLst>
              </p:cNvPr>
              <p:cNvSpPr>
                <a:spLocks noRot="1" noChangeAspect="1" noMove="1" noResize="1" noEditPoints="1" noAdjustHandles="1" noChangeArrowheads="1" noChangeShapeType="1" noTextEdit="1"/>
              </p:cNvSpPr>
              <p:nvPr/>
            </p:nvSpPr>
            <p:spPr>
              <a:xfrm>
                <a:off x="6494320" y="2567970"/>
                <a:ext cx="973280" cy="1569660"/>
              </a:xfrm>
              <a:prstGeom prst="rect">
                <a:avLst/>
              </a:prstGeom>
              <a:blipFill>
                <a:blip r:embed="rId8"/>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20139C95-2A56-7642-8301-EBD8F128469C}"/>
              </a:ext>
            </a:extLst>
          </p:cNvPr>
          <p:cNvSpPr/>
          <p:nvPr/>
        </p:nvSpPr>
        <p:spPr>
          <a:xfrm>
            <a:off x="9390396" y="3581400"/>
            <a:ext cx="2286000" cy="1136794"/>
          </a:xfrm>
          <a:prstGeom prst="rect">
            <a:avLst/>
          </a:prstGeom>
          <a:solidFill>
            <a:schemeClr val="bg1"/>
          </a:solidFill>
          <a:ln>
            <a:solidFill>
              <a:srgbClr val="FB7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08C460-6623-4D45-A541-453D240EABA4}"/>
                  </a:ext>
                </a:extLst>
              </p:cNvPr>
              <p:cNvSpPr txBox="1"/>
              <p:nvPr/>
            </p:nvSpPr>
            <p:spPr>
              <a:xfrm>
                <a:off x="6019800" y="4955396"/>
                <a:ext cx="5826210" cy="1085810"/>
              </a:xfrm>
              <a:prstGeom prst="rect">
                <a:avLst/>
              </a:prstGeom>
              <a:noFill/>
            </p:spPr>
            <p:txBody>
              <a:bodyPr wrap="none" rtlCol="0">
                <a:spAutoFit/>
              </a:bodyPr>
              <a:lstStyle/>
              <a:p>
                <a:pPr marL="457200" indent="-457200">
                  <a:buFont typeface="Arial" panose="020B0604020202020204" pitchFamily="34" charset="0"/>
                  <a:buChar char="•"/>
                </a:pPr>
                <a:r>
                  <a:rPr lang="en-US" dirty="0"/>
                  <a:t>What to do about </a:t>
                </a:r>
                <a14:m>
                  <m:oMath xmlns:m="http://schemas.openxmlformats.org/officeDocument/2006/math">
                    <m:sSub>
                      <m:sSubPr>
                        <m:ctrlPr>
                          <a:rPr lang="en-US" b="1" i="1" dirty="0" smtClean="0">
                            <a:solidFill>
                              <a:srgbClr val="7030A0"/>
                            </a:solidFill>
                            <a:latin typeface="Cambria Math" panose="02040503050406030204" pitchFamily="18" charset="0"/>
                          </a:rPr>
                        </m:ctrlPr>
                      </m:sSubPr>
                      <m:e>
                        <m:r>
                          <a:rPr lang="en-US" b="1" i="0" dirty="0">
                            <a:solidFill>
                              <a:srgbClr val="7030A0"/>
                            </a:solidFill>
                            <a:latin typeface="Cambria Math" panose="02040503050406030204" pitchFamily="18" charset="0"/>
                            <a:ea typeface="Cambria Math" panose="02040503050406030204" pitchFamily="18" charset="0"/>
                          </a:rPr>
                          <m:t>𝚺</m:t>
                        </m:r>
                      </m:e>
                      <m:sub>
                        <m:r>
                          <a:rPr lang="en-US" i="0" dirty="0">
                            <a:solidFill>
                              <a:srgbClr val="7030A0"/>
                            </a:solidFill>
                            <a:latin typeface="Cambria Math" panose="02040503050406030204" pitchFamily="18" charset="0"/>
                          </a:rPr>
                          <m:t>3</m:t>
                        </m:r>
                      </m:sub>
                    </m:sSub>
                  </m:oMath>
                </a14:m>
                <a:r>
                  <a:rPr lang="en-US" dirty="0"/>
                  <a:t>?</a:t>
                </a:r>
              </a:p>
              <a:p>
                <a:pPr marL="914400" lvl="1" indent="-457200">
                  <a:buFont typeface="Arial" panose="020B0604020202020204" pitchFamily="34" charset="0"/>
                  <a:buChar char="•"/>
                </a:pPr>
                <a:r>
                  <a:rPr lang="en-US" dirty="0"/>
                  <a:t>One solution: </a:t>
                </a:r>
                <a14:m>
                  <m:oMath xmlns:m="http://schemas.openxmlformats.org/officeDocument/2006/math">
                    <m:r>
                      <a:rPr lang="en-US" b="1" i="1" smtClean="0">
                        <a:solidFill>
                          <a:srgbClr val="7030A0"/>
                        </a:solidFill>
                        <a:latin typeface="Cambria Math" panose="02040503050406030204" pitchFamily="18" charset="0"/>
                      </a:rPr>
                      <m:t>𝑴</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𝑼</m:t>
                        </m:r>
                      </m:e>
                      <m:sub>
                        <m:r>
                          <a:rPr lang="en-US" i="1">
                            <a:solidFill>
                              <a:srgbClr val="7030A0"/>
                            </a:solidFill>
                            <a:latin typeface="Cambria Math" panose="02040503050406030204" pitchFamily="18" charset="0"/>
                          </a:rPr>
                          <m:t>3</m:t>
                        </m:r>
                      </m:sub>
                    </m:sSub>
                    <m:sSubSup>
                      <m:sSubSupPr>
                        <m:ctrlPr>
                          <a:rPr lang="en-US" i="1">
                            <a:solidFill>
                              <a:srgbClr val="7030A0"/>
                            </a:solidFill>
                            <a:latin typeface="Cambria Math" panose="02040503050406030204" pitchFamily="18" charset="0"/>
                          </a:rPr>
                        </m:ctrlPr>
                      </m:sSubSupPr>
                      <m:e>
                        <m:r>
                          <a:rPr lang="en-US" b="1" i="1">
                            <a:solidFill>
                              <a:srgbClr val="7030A0"/>
                            </a:solidFill>
                            <a:latin typeface="Cambria Math" panose="02040503050406030204" pitchFamily="18" charset="0"/>
                          </a:rPr>
                          <m:t>𝚺</m:t>
                        </m:r>
                      </m:e>
                      <m:sub>
                        <m:r>
                          <a:rPr lang="en-US" i="1">
                            <a:solidFill>
                              <a:srgbClr val="7030A0"/>
                            </a:solidFill>
                            <a:latin typeface="Cambria Math" panose="02040503050406030204" pitchFamily="18" charset="0"/>
                          </a:rPr>
                          <m:t>3</m:t>
                        </m:r>
                      </m:sub>
                      <m:sup>
                        <m:f>
                          <m:fPr>
                            <m:ctrlPr>
                              <a:rPr lang="en-US" i="1" smtClean="0">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1</m:t>
                            </m:r>
                          </m:num>
                          <m:den>
                            <m:r>
                              <a:rPr lang="en-US" i="1">
                                <a:solidFill>
                                  <a:srgbClr val="7030A0"/>
                                </a:solidFill>
                                <a:latin typeface="Cambria Math" panose="02040503050406030204" pitchFamily="18" charset="0"/>
                              </a:rPr>
                              <m:t>2</m:t>
                            </m:r>
                          </m:den>
                        </m:f>
                      </m:sup>
                    </m:sSubSup>
                    <m:r>
                      <a:rPr lang="en-US" b="0" i="1" smtClean="0">
                        <a:latin typeface="Cambria Math" panose="02040503050406030204" pitchFamily="18" charset="0"/>
                      </a:rPr>
                      <m:t>, </m:t>
                    </m:r>
                    <m:sSubSup>
                      <m:sSubSupPr>
                        <m:ctrlPr>
                          <a:rPr lang="en-US" i="1" smtClean="0">
                            <a:solidFill>
                              <a:srgbClr val="7030A0"/>
                            </a:solidFill>
                            <a:latin typeface="Cambria Math" panose="02040503050406030204" pitchFamily="18" charset="0"/>
                          </a:rPr>
                        </m:ctrlPr>
                      </m:sSubSupPr>
                      <m:e>
                        <m:r>
                          <a:rPr lang="en-US" b="1" i="1" smtClean="0">
                            <a:solidFill>
                              <a:srgbClr val="7030A0"/>
                            </a:solidFill>
                            <a:latin typeface="Cambria Math" panose="02040503050406030204" pitchFamily="18" charset="0"/>
                          </a:rPr>
                          <m:t>𝑺</m:t>
                        </m:r>
                        <m:r>
                          <a:rPr lang="en-US" b="0" i="1" smtClean="0">
                            <a:solidFill>
                              <a:srgbClr val="7030A0"/>
                            </a:solidFill>
                            <a:latin typeface="Cambria Math" panose="02040503050406030204" pitchFamily="18" charset="0"/>
                          </a:rPr>
                          <m:t>=</m:t>
                        </m:r>
                        <m:r>
                          <a:rPr lang="en-US" b="1" i="0">
                            <a:solidFill>
                              <a:srgbClr val="7030A0"/>
                            </a:solidFill>
                            <a:latin typeface="Cambria Math" panose="02040503050406030204" pitchFamily="18" charset="0"/>
                          </a:rPr>
                          <m:t>𝚺</m:t>
                        </m:r>
                      </m:e>
                      <m:sub>
                        <m:r>
                          <a:rPr lang="en-US" i="1">
                            <a:solidFill>
                              <a:srgbClr val="7030A0"/>
                            </a:solidFill>
                            <a:latin typeface="Cambria Math" panose="02040503050406030204" pitchFamily="18" charset="0"/>
                          </a:rPr>
                          <m:t>3</m:t>
                        </m:r>
                      </m:sub>
                      <m:sup>
                        <m:f>
                          <m:fPr>
                            <m:ctrlPr>
                              <a:rPr lang="en-US"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1</m:t>
                            </m:r>
                          </m:num>
                          <m:den>
                            <m:r>
                              <a:rPr lang="en-US" b="0" i="1" smtClean="0">
                                <a:solidFill>
                                  <a:srgbClr val="7030A0"/>
                                </a:solidFill>
                                <a:latin typeface="Cambria Math" panose="02040503050406030204" pitchFamily="18" charset="0"/>
                              </a:rPr>
                              <m:t>2</m:t>
                            </m:r>
                          </m:den>
                        </m:f>
                      </m:sup>
                    </m:sSubSup>
                    <m:sSubSup>
                      <m:sSubSupPr>
                        <m:ctrlPr>
                          <a:rPr lang="en-US" i="1">
                            <a:solidFill>
                              <a:srgbClr val="7030A0"/>
                            </a:solidFill>
                            <a:latin typeface="Cambria Math" panose="02040503050406030204" pitchFamily="18" charset="0"/>
                          </a:rPr>
                        </m:ctrlPr>
                      </m:sSubSupPr>
                      <m:e>
                        <m:r>
                          <a:rPr lang="en-US" b="1" i="1">
                            <a:solidFill>
                              <a:srgbClr val="7030A0"/>
                            </a:solidFill>
                            <a:latin typeface="Cambria Math" panose="02040503050406030204" pitchFamily="18" charset="0"/>
                          </a:rPr>
                          <m:t>𝑽</m:t>
                        </m:r>
                      </m:e>
                      <m:sub>
                        <m:r>
                          <a:rPr lang="en-US" i="1">
                            <a:solidFill>
                              <a:srgbClr val="7030A0"/>
                            </a:solidFill>
                            <a:latin typeface="Cambria Math" panose="02040503050406030204" pitchFamily="18" charset="0"/>
                          </a:rPr>
                          <m:t>3</m:t>
                        </m:r>
                      </m:sub>
                      <m:sup>
                        <m:r>
                          <a:rPr lang="en-US" i="1">
                            <a:solidFill>
                              <a:srgbClr val="7030A0"/>
                            </a:solidFill>
                            <a:latin typeface="Cambria Math" panose="02040503050406030204" pitchFamily="18" charset="0"/>
                          </a:rPr>
                          <m:t>𝑇</m:t>
                        </m:r>
                      </m:sup>
                    </m:sSubSup>
                  </m:oMath>
                </a14:m>
                <a:r>
                  <a:rPr lang="en-US" dirty="0">
                    <a:solidFill>
                      <a:srgbClr val="7030A0"/>
                    </a:solidFill>
                  </a:rPr>
                  <a:t> </a:t>
                </a:r>
                <a:endParaRPr lang="en-US" dirty="0"/>
              </a:p>
            </p:txBody>
          </p:sp>
        </mc:Choice>
        <mc:Fallback xmlns="">
          <p:sp>
            <p:nvSpPr>
              <p:cNvPr id="11" name="TextBox 10">
                <a:extLst>
                  <a:ext uri="{FF2B5EF4-FFF2-40B4-BE49-F238E27FC236}">
                    <a16:creationId xmlns:a16="http://schemas.microsoft.com/office/drawing/2014/main" id="{5608C460-6623-4D45-A541-453D240EABA4}"/>
                  </a:ext>
                </a:extLst>
              </p:cNvPr>
              <p:cNvSpPr txBox="1">
                <a:spLocks noRot="1" noChangeAspect="1" noMove="1" noResize="1" noEditPoints="1" noAdjustHandles="1" noChangeArrowheads="1" noChangeShapeType="1" noTextEdit="1"/>
              </p:cNvSpPr>
              <p:nvPr/>
            </p:nvSpPr>
            <p:spPr>
              <a:xfrm>
                <a:off x="6019800" y="4955396"/>
                <a:ext cx="5826210" cy="1085810"/>
              </a:xfrm>
              <a:prstGeom prst="rect">
                <a:avLst/>
              </a:prstGeom>
              <a:blipFill>
                <a:blip r:embed="rId9"/>
                <a:stretch>
                  <a:fillRect l="-1304" t="-3448"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7657D6D-D59E-4D40-B99E-33CFAF3F0707}"/>
                  </a:ext>
                </a:extLst>
              </p:cNvPr>
              <p:cNvSpPr txBox="1"/>
              <p:nvPr/>
            </p:nvSpPr>
            <p:spPr>
              <a:xfrm>
                <a:off x="6125688" y="978187"/>
                <a:ext cx="5608922" cy="1200329"/>
              </a:xfrm>
              <a:prstGeom prst="rect">
                <a:avLst/>
              </a:prstGeom>
              <a:noFill/>
            </p:spPr>
            <p:txBody>
              <a:bodyPr wrap="square" rtlCol="0">
                <a:spAutoFit/>
              </a:bodyPr>
              <a:lstStyle/>
              <a:p>
                <a:pPr marL="342900" indent="-342900">
                  <a:buFont typeface="Arial" panose="020B0604020202020204" pitchFamily="34" charset="0"/>
                  <a:buChar char="•"/>
                </a:pPr>
                <a:r>
                  <a:rPr lang="en-US" dirty="0"/>
                  <a:t>This is the closest approximation of </a:t>
                </a:r>
                <a14:m>
                  <m:oMath xmlns:m="http://schemas.openxmlformats.org/officeDocument/2006/math">
                    <m:r>
                      <a:rPr lang="en-US" b="1" i="1" dirty="0" smtClean="0">
                        <a:solidFill>
                          <a:srgbClr val="7030A0"/>
                        </a:solidFill>
                        <a:latin typeface="Cambria Math" panose="02040503050406030204" pitchFamily="18" charset="0"/>
                      </a:rPr>
                      <m:t>𝑫</m:t>
                    </m:r>
                  </m:oMath>
                </a14:m>
                <a:r>
                  <a:rPr lang="en-US" dirty="0"/>
                  <a:t> with a rank-3 matrix in terms of </a:t>
                </a:r>
                <a:r>
                  <a:rPr lang="en-US" dirty="0" err="1"/>
                  <a:t>Frobenius</a:t>
                </a:r>
                <a:r>
                  <a:rPr lang="en-US" dirty="0"/>
                  <a:t> norm</a:t>
                </a:r>
              </a:p>
            </p:txBody>
          </p:sp>
        </mc:Choice>
        <mc:Fallback xmlns="">
          <p:sp>
            <p:nvSpPr>
              <p:cNvPr id="26" name="TextBox 25">
                <a:extLst>
                  <a:ext uri="{FF2B5EF4-FFF2-40B4-BE49-F238E27FC236}">
                    <a16:creationId xmlns:a16="http://schemas.microsoft.com/office/drawing/2014/main" id="{67657D6D-D59E-4D40-B99E-33CFAF3F0707}"/>
                  </a:ext>
                </a:extLst>
              </p:cNvPr>
              <p:cNvSpPr txBox="1">
                <a:spLocks noRot="1" noChangeAspect="1" noMove="1" noResize="1" noEditPoints="1" noAdjustHandles="1" noChangeArrowheads="1" noChangeShapeType="1" noTextEdit="1"/>
              </p:cNvSpPr>
              <p:nvPr/>
            </p:nvSpPr>
            <p:spPr>
              <a:xfrm>
                <a:off x="6125688" y="978187"/>
                <a:ext cx="5608922" cy="1200329"/>
              </a:xfrm>
              <a:prstGeom prst="rect">
                <a:avLst/>
              </a:prstGeom>
              <a:blipFill>
                <a:blip r:embed="rId10"/>
                <a:stretch>
                  <a:fillRect l="-1354" t="-4167" b="-9375"/>
                </a:stretch>
              </a:blipFill>
            </p:spPr>
            <p:txBody>
              <a:bodyPr/>
              <a:lstStyle/>
              <a:p>
                <a:r>
                  <a:rPr lang="en-US">
                    <a:noFill/>
                  </a:rPr>
                  <a:t> </a:t>
                </a:r>
              </a:p>
            </p:txBody>
          </p:sp>
        </mc:Fallback>
      </mc:AlternateContent>
    </p:spTree>
    <p:extLst>
      <p:ext uri="{BB962C8B-B14F-4D97-AF65-F5344CB8AC3E}">
        <p14:creationId xmlns:p14="http://schemas.microsoft.com/office/powerpoint/2010/main" val="2602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p:sp>
        <p:nvSpPr>
          <p:cNvPr id="9" name="Content Placeholder 8">
            <a:extLst>
              <a:ext uri="{FF2B5EF4-FFF2-40B4-BE49-F238E27FC236}">
                <a16:creationId xmlns:a16="http://schemas.microsoft.com/office/drawing/2014/main" id="{D7A7D6FB-C033-E243-BEEA-525D1BC9B24D}"/>
              </a:ext>
            </a:extLst>
          </p:cNvPr>
          <p:cNvSpPr>
            <a:spLocks noGrp="1"/>
          </p:cNvSpPr>
          <p:nvPr>
            <p:ph idx="1"/>
          </p:nvPr>
        </p:nvSpPr>
        <p:spPr/>
        <p:txBody>
          <a:bodyPr/>
          <a:lstStyle/>
          <a:p>
            <a:pPr marL="457200" indent="-457200">
              <a:buFont typeface="Arial" panose="020B0604020202020204" pitchFamily="34" charset="0"/>
              <a:buChar char="•"/>
            </a:pPr>
            <a:r>
              <a:rPr lang="en-US" sz="2800" dirty="0"/>
              <a:t>One possible solution:</a:t>
            </a:r>
          </a:p>
        </p:txBody>
      </p:sp>
      <p:sp>
        <p:nvSpPr>
          <p:cNvPr id="4" name="Rectangle 3">
            <a:extLst>
              <a:ext uri="{FF2B5EF4-FFF2-40B4-BE49-F238E27FC236}">
                <a16:creationId xmlns:a16="http://schemas.microsoft.com/office/drawing/2014/main" id="{695DC9DE-2D5C-43C4-B500-69DBE322EA2B}"/>
              </a:ext>
            </a:extLst>
          </p:cNvPr>
          <p:cNvSpPr/>
          <p:nvPr/>
        </p:nvSpPr>
        <p:spPr>
          <a:xfrm>
            <a:off x="533400" y="1828800"/>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5FD18F07-4342-4A58-B7E6-303D0779C883}"/>
              </a:ext>
            </a:extLst>
          </p:cNvPr>
          <p:cNvSpPr/>
          <p:nvPr/>
        </p:nvSpPr>
        <p:spPr>
          <a:xfrm>
            <a:off x="3567420" y="1828800"/>
            <a:ext cx="1004580" cy="3657600"/>
          </a:xfrm>
          <a:prstGeom prst="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p:sp>
        <p:nvSpPr>
          <p:cNvPr id="6" name="Rectangle 5">
            <a:extLst>
              <a:ext uri="{FF2B5EF4-FFF2-40B4-BE49-F238E27FC236}">
                <a16:creationId xmlns:a16="http://schemas.microsoft.com/office/drawing/2014/main" id="{95635FFD-1A65-4797-9958-916DE74BD25A}"/>
              </a:ext>
            </a:extLst>
          </p:cNvPr>
          <p:cNvSpPr/>
          <p:nvPr/>
        </p:nvSpPr>
        <p:spPr>
          <a:xfrm>
            <a:off x="5273629" y="3263437"/>
            <a:ext cx="2286000" cy="975956"/>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4614175" y="3303656"/>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4614175" y="3303656"/>
                <a:ext cx="831906" cy="70788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DDEC22-CDDC-4EC3-B0B7-F0D3429DA979}"/>
                  </a:ext>
                </a:extLst>
              </p:cNvPr>
              <p:cNvSpPr txBox="1"/>
              <p:nvPr/>
            </p:nvSpPr>
            <p:spPr>
              <a:xfrm>
                <a:off x="2819400" y="3303657"/>
                <a:ext cx="831906"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m:t>
                      </m:r>
                    </m:oMath>
                  </m:oMathPara>
                </a14:m>
                <a:endParaRPr lang="en-US" sz="4000" dirty="0"/>
              </a:p>
            </p:txBody>
          </p:sp>
        </mc:Choice>
        <mc:Fallback xmlns="">
          <p:sp>
            <p:nvSpPr>
              <p:cNvPr id="8" name="TextBox 7">
                <a:extLst>
                  <a:ext uri="{FF2B5EF4-FFF2-40B4-BE49-F238E27FC236}">
                    <a16:creationId xmlns:a16="http://schemas.microsoft.com/office/drawing/2014/main" id="{25DDEC22-CDDC-4EC3-B0B7-F0D3429DA979}"/>
                  </a:ext>
                </a:extLst>
              </p:cNvPr>
              <p:cNvSpPr txBox="1">
                <a:spLocks noRot="1" noChangeAspect="1" noMove="1" noResize="1" noEditPoints="1" noAdjustHandles="1" noChangeArrowheads="1" noChangeShapeType="1" noTextEdit="1"/>
              </p:cNvSpPr>
              <p:nvPr/>
            </p:nvSpPr>
            <p:spPr>
              <a:xfrm>
                <a:off x="2819400" y="3303657"/>
                <a:ext cx="831906"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BAF635A-A1F5-9546-BEEF-BAC542CE705E}"/>
                  </a:ext>
                </a:extLst>
              </p:cNvPr>
              <p:cNvSpPr/>
              <p:nvPr/>
            </p:nvSpPr>
            <p:spPr>
              <a:xfrm>
                <a:off x="839463" y="326343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a:latin typeface="Cambria Math" panose="02040503050406030204" pitchFamily="18" charset="0"/>
                        </a:rPr>
                        <m:t>𝑫</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3" name="Rectangle 2">
                <a:extLst>
                  <a:ext uri="{FF2B5EF4-FFF2-40B4-BE49-F238E27FC236}">
                    <a16:creationId xmlns:a16="http://schemas.microsoft.com/office/drawing/2014/main" id="{2BAF635A-A1F5-9546-BEEF-BAC542CE705E}"/>
                  </a:ext>
                </a:extLst>
              </p:cNvPr>
              <p:cNvSpPr>
                <a:spLocks noRot="1" noChangeAspect="1" noMove="1" noResize="1" noEditPoints="1" noAdjustHandles="1" noChangeArrowheads="1" noChangeShapeType="1" noTextEdit="1"/>
              </p:cNvSpPr>
              <p:nvPr/>
            </p:nvSpPr>
            <p:spPr>
              <a:xfrm>
                <a:off x="839463" y="3263437"/>
                <a:ext cx="1752600" cy="101566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2735331-DF1D-B04A-A587-E398557B67E1}"/>
                  </a:ext>
                </a:extLst>
              </p:cNvPr>
              <p:cNvSpPr/>
              <p:nvPr/>
            </p:nvSpPr>
            <p:spPr>
              <a:xfrm>
                <a:off x="5592665" y="3213086"/>
                <a:ext cx="1752600" cy="1026307"/>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𝑺</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1" name="Rectangle 20">
                <a:extLst>
                  <a:ext uri="{FF2B5EF4-FFF2-40B4-BE49-F238E27FC236}">
                    <a16:creationId xmlns:a16="http://schemas.microsoft.com/office/drawing/2014/main" id="{82735331-DF1D-B04A-A587-E398557B67E1}"/>
                  </a:ext>
                </a:extLst>
              </p:cNvPr>
              <p:cNvSpPr>
                <a:spLocks noRot="1" noChangeAspect="1" noMove="1" noResize="1" noEditPoints="1" noAdjustHandles="1" noChangeArrowheads="1" noChangeShapeType="1" noTextEdit="1"/>
              </p:cNvSpPr>
              <p:nvPr/>
            </p:nvSpPr>
            <p:spPr>
              <a:xfrm>
                <a:off x="5592665" y="3213086"/>
                <a:ext cx="1752600" cy="10263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8119BC0-3A82-1D45-831D-87DA15C4D675}"/>
                  </a:ext>
                </a:extLst>
              </p:cNvPr>
              <p:cNvSpPr/>
              <p:nvPr/>
            </p:nvSpPr>
            <p:spPr>
              <a:xfrm>
                <a:off x="3398228" y="3276600"/>
                <a:ext cx="1296573"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rPr>
                        <m:t>𝑴</m:t>
                      </m:r>
                    </m:oMath>
                  </m:oMathPara>
                </a14:m>
                <a:endParaRPr lang="en-US" sz="3600" b="1" dirty="0"/>
              </a:p>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10" name="Rectangle 9">
                <a:extLst>
                  <a:ext uri="{FF2B5EF4-FFF2-40B4-BE49-F238E27FC236}">
                    <a16:creationId xmlns:a16="http://schemas.microsoft.com/office/drawing/2014/main" id="{B8119BC0-3A82-1D45-831D-87DA15C4D675}"/>
                  </a:ext>
                </a:extLst>
              </p:cNvPr>
              <p:cNvSpPr>
                <a:spLocks noRot="1" noChangeAspect="1" noMove="1" noResize="1" noEditPoints="1" noAdjustHandles="1" noChangeArrowheads="1" noChangeShapeType="1" noTextEdit="1"/>
              </p:cNvSpPr>
              <p:nvPr/>
            </p:nvSpPr>
            <p:spPr>
              <a:xfrm>
                <a:off x="3398228" y="3276600"/>
                <a:ext cx="1296573" cy="15696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983281D-885D-3B4E-B0BE-502795208695}"/>
                  </a:ext>
                </a:extLst>
              </p:cNvPr>
              <p:cNvSpPr/>
              <p:nvPr/>
            </p:nvSpPr>
            <p:spPr>
              <a:xfrm>
                <a:off x="3246753" y="5521815"/>
                <a:ext cx="1972271" cy="8558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rPr>
                        <m:t>𝑴</m:t>
                      </m:r>
                      <m:r>
                        <a:rPr lang="en-US" sz="2800" i="1">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𝑼</m:t>
                          </m:r>
                        </m:e>
                        <m:sub>
                          <m:r>
                            <a:rPr lang="en-US" sz="2800" i="1">
                              <a:solidFill>
                                <a:srgbClr val="7030A0"/>
                              </a:solidFill>
                              <a:latin typeface="Cambria Math" panose="02040503050406030204" pitchFamily="18" charset="0"/>
                            </a:rPr>
                            <m:t>3</m:t>
                          </m:r>
                        </m:sub>
                      </m:sSub>
                      <m:sSubSup>
                        <m:sSubSupPr>
                          <m:ctrlPr>
                            <a:rPr lang="en-US" sz="2800" i="1">
                              <a:solidFill>
                                <a:srgbClr val="7030A0"/>
                              </a:solidFill>
                              <a:latin typeface="Cambria Math" panose="02040503050406030204" pitchFamily="18" charset="0"/>
                            </a:rPr>
                          </m:ctrlPr>
                        </m:sSubSupPr>
                        <m:e>
                          <m:r>
                            <a:rPr lang="en-US" sz="2800" b="1" i="1">
                              <a:solidFill>
                                <a:srgbClr val="7030A0"/>
                              </a:solidFill>
                              <a:latin typeface="Cambria Math" panose="02040503050406030204" pitchFamily="18" charset="0"/>
                            </a:rPr>
                            <m:t>𝚺</m:t>
                          </m:r>
                        </m:e>
                        <m:sub>
                          <m:r>
                            <a:rPr lang="en-US" sz="2800" i="1">
                              <a:solidFill>
                                <a:srgbClr val="7030A0"/>
                              </a:solidFill>
                              <a:latin typeface="Cambria Math" panose="02040503050406030204" pitchFamily="18" charset="0"/>
                            </a:rPr>
                            <m:t>3</m:t>
                          </m:r>
                        </m:sub>
                        <m:sup>
                          <m:f>
                            <m:fPr>
                              <m:ctrlPr>
                                <a:rPr lang="en-US" sz="2800" i="1">
                                  <a:solidFill>
                                    <a:srgbClr val="7030A0"/>
                                  </a:solidFill>
                                  <a:latin typeface="Cambria Math" panose="02040503050406030204" pitchFamily="18" charset="0"/>
                                </a:rPr>
                              </m:ctrlPr>
                            </m:fPr>
                            <m:num>
                              <m:r>
                                <a:rPr lang="en-US" sz="2800" i="1">
                                  <a:solidFill>
                                    <a:srgbClr val="7030A0"/>
                                  </a:solidFill>
                                  <a:latin typeface="Cambria Math" panose="02040503050406030204" pitchFamily="18" charset="0"/>
                                </a:rPr>
                                <m:t>1</m:t>
                              </m:r>
                            </m:num>
                            <m:den>
                              <m:r>
                                <a:rPr lang="en-US" sz="2800" i="1">
                                  <a:solidFill>
                                    <a:srgbClr val="7030A0"/>
                                  </a:solidFill>
                                  <a:latin typeface="Cambria Math" panose="02040503050406030204" pitchFamily="18" charset="0"/>
                                </a:rPr>
                                <m:t>2</m:t>
                              </m:r>
                            </m:den>
                          </m:f>
                        </m:sup>
                      </m:sSubSup>
                      <m:r>
                        <a:rPr lang="en-US" sz="2800" i="1">
                          <a:solidFill>
                            <a:srgbClr val="7030A0"/>
                          </a:solidFill>
                          <a:latin typeface="Cambria Math" panose="02040503050406030204" pitchFamily="18" charset="0"/>
                        </a:rPr>
                        <m:t> </m:t>
                      </m:r>
                    </m:oMath>
                  </m:oMathPara>
                </a14:m>
                <a:endParaRPr lang="en-US" sz="2800" dirty="0">
                  <a:solidFill>
                    <a:srgbClr val="7030A0"/>
                  </a:solidFill>
                </a:endParaRPr>
              </a:p>
            </p:txBody>
          </p:sp>
        </mc:Choice>
        <mc:Fallback xmlns="">
          <p:sp>
            <p:nvSpPr>
              <p:cNvPr id="12" name="Rectangle 11">
                <a:extLst>
                  <a:ext uri="{FF2B5EF4-FFF2-40B4-BE49-F238E27FC236}">
                    <a16:creationId xmlns:a16="http://schemas.microsoft.com/office/drawing/2014/main" id="{B983281D-885D-3B4E-B0BE-502795208695}"/>
                  </a:ext>
                </a:extLst>
              </p:cNvPr>
              <p:cNvSpPr>
                <a:spLocks noRot="1" noChangeAspect="1" noMove="1" noResize="1" noEditPoints="1" noAdjustHandles="1" noChangeArrowheads="1" noChangeShapeType="1" noTextEdit="1"/>
              </p:cNvSpPr>
              <p:nvPr/>
            </p:nvSpPr>
            <p:spPr>
              <a:xfrm>
                <a:off x="3246753" y="5521815"/>
                <a:ext cx="1972271" cy="855812"/>
              </a:xfrm>
              <a:prstGeom prst="rect">
                <a:avLst/>
              </a:prstGeom>
              <a:blipFill>
                <a:blip r:embed="rId7"/>
                <a:stretch>
                  <a:fillRect r="-1282"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BBEB40F-671D-2C4E-91F3-3C3A2A13B6D0}"/>
                  </a:ext>
                </a:extLst>
              </p:cNvPr>
              <p:cNvSpPr/>
              <p:nvPr/>
            </p:nvSpPr>
            <p:spPr>
              <a:xfrm>
                <a:off x="5707538" y="4361115"/>
                <a:ext cx="1744388" cy="820225"/>
              </a:xfrm>
              <a:prstGeom prst="rect">
                <a:avLst/>
              </a:prstGeom>
            </p:spPr>
            <p:txBody>
              <a:bodyPr wrap="none">
                <a:spAutoFit/>
              </a:bodyPr>
              <a:lstStyle/>
              <a:p>
                <a14:m>
                  <m:oMath xmlns:m="http://schemas.openxmlformats.org/officeDocument/2006/math">
                    <m:sSubSup>
                      <m:sSubSupPr>
                        <m:ctrlPr>
                          <a:rPr lang="en-US" sz="2800" i="1" smtClean="0">
                            <a:solidFill>
                              <a:srgbClr val="7030A0"/>
                            </a:solidFill>
                            <a:latin typeface="Cambria Math" panose="02040503050406030204" pitchFamily="18" charset="0"/>
                          </a:rPr>
                        </m:ctrlPr>
                      </m:sSubSupPr>
                      <m:e>
                        <m:r>
                          <a:rPr lang="en-US" sz="2800" b="1" i="1">
                            <a:solidFill>
                              <a:srgbClr val="7030A0"/>
                            </a:solidFill>
                            <a:latin typeface="Cambria Math" panose="02040503050406030204" pitchFamily="18" charset="0"/>
                          </a:rPr>
                          <m:t>𝑺</m:t>
                        </m:r>
                        <m:r>
                          <a:rPr lang="en-US" sz="2800" i="1">
                            <a:solidFill>
                              <a:srgbClr val="7030A0"/>
                            </a:solidFill>
                            <a:latin typeface="Cambria Math" panose="02040503050406030204" pitchFamily="18" charset="0"/>
                          </a:rPr>
                          <m:t>=</m:t>
                        </m:r>
                        <m:r>
                          <a:rPr lang="en-US" sz="2800" b="1">
                            <a:solidFill>
                              <a:srgbClr val="7030A0"/>
                            </a:solidFill>
                            <a:latin typeface="Cambria Math" panose="02040503050406030204" pitchFamily="18" charset="0"/>
                          </a:rPr>
                          <m:t>𝚺</m:t>
                        </m:r>
                      </m:e>
                      <m:sub>
                        <m:r>
                          <a:rPr lang="en-US" sz="2800" i="1">
                            <a:solidFill>
                              <a:srgbClr val="7030A0"/>
                            </a:solidFill>
                            <a:latin typeface="Cambria Math" panose="02040503050406030204" pitchFamily="18" charset="0"/>
                          </a:rPr>
                          <m:t>3</m:t>
                        </m:r>
                      </m:sub>
                      <m:sup>
                        <m:f>
                          <m:fPr>
                            <m:ctrlPr>
                              <a:rPr lang="en-US" sz="2800" i="1">
                                <a:solidFill>
                                  <a:srgbClr val="7030A0"/>
                                </a:solidFill>
                                <a:latin typeface="Cambria Math" panose="02040503050406030204" pitchFamily="18" charset="0"/>
                              </a:rPr>
                            </m:ctrlPr>
                          </m:fPr>
                          <m:num>
                            <m:r>
                              <a:rPr lang="en-US" sz="2800" i="1">
                                <a:solidFill>
                                  <a:srgbClr val="7030A0"/>
                                </a:solidFill>
                                <a:latin typeface="Cambria Math" panose="02040503050406030204" pitchFamily="18" charset="0"/>
                              </a:rPr>
                              <m:t>1</m:t>
                            </m:r>
                          </m:num>
                          <m:den>
                            <m:r>
                              <a:rPr lang="en-US" sz="2800" i="1">
                                <a:solidFill>
                                  <a:srgbClr val="7030A0"/>
                                </a:solidFill>
                                <a:latin typeface="Cambria Math" panose="02040503050406030204" pitchFamily="18" charset="0"/>
                              </a:rPr>
                              <m:t>2</m:t>
                            </m:r>
                          </m:den>
                        </m:f>
                      </m:sup>
                    </m:sSubSup>
                    <m:sSubSup>
                      <m:sSubSupPr>
                        <m:ctrlPr>
                          <a:rPr lang="en-US" sz="2800" i="1">
                            <a:solidFill>
                              <a:srgbClr val="7030A0"/>
                            </a:solidFill>
                            <a:latin typeface="Cambria Math" panose="02040503050406030204" pitchFamily="18" charset="0"/>
                          </a:rPr>
                        </m:ctrlPr>
                      </m:sSubSupPr>
                      <m:e>
                        <m:r>
                          <a:rPr lang="en-US" sz="2800" b="1" i="1">
                            <a:solidFill>
                              <a:srgbClr val="7030A0"/>
                            </a:solidFill>
                            <a:latin typeface="Cambria Math" panose="02040503050406030204" pitchFamily="18" charset="0"/>
                          </a:rPr>
                          <m:t>𝑽</m:t>
                        </m:r>
                      </m:e>
                      <m:sub>
                        <m:r>
                          <a:rPr lang="en-US" sz="2800" i="1">
                            <a:solidFill>
                              <a:srgbClr val="7030A0"/>
                            </a:solidFill>
                            <a:latin typeface="Cambria Math" panose="02040503050406030204" pitchFamily="18" charset="0"/>
                          </a:rPr>
                          <m:t>3</m:t>
                        </m:r>
                      </m:sub>
                      <m:sup>
                        <m:r>
                          <a:rPr lang="en-US" sz="2800" i="1">
                            <a:solidFill>
                              <a:srgbClr val="7030A0"/>
                            </a:solidFill>
                            <a:latin typeface="Cambria Math" panose="02040503050406030204" pitchFamily="18" charset="0"/>
                          </a:rPr>
                          <m:t>𝑇</m:t>
                        </m:r>
                      </m:sup>
                    </m:sSubSup>
                  </m:oMath>
                </a14:m>
                <a:r>
                  <a:rPr lang="en-US" sz="2800" dirty="0">
                    <a:solidFill>
                      <a:srgbClr val="7030A0"/>
                    </a:solidFill>
                  </a:rPr>
                  <a:t> </a:t>
                </a:r>
                <a:endParaRPr lang="en-US" sz="2800" dirty="0"/>
              </a:p>
            </p:txBody>
          </p:sp>
        </mc:Choice>
        <mc:Fallback xmlns="">
          <p:sp>
            <p:nvSpPr>
              <p:cNvPr id="13" name="Rectangle 12">
                <a:extLst>
                  <a:ext uri="{FF2B5EF4-FFF2-40B4-BE49-F238E27FC236}">
                    <a16:creationId xmlns:a16="http://schemas.microsoft.com/office/drawing/2014/main" id="{EBBEB40F-671D-2C4E-91F3-3C3A2A13B6D0}"/>
                  </a:ext>
                </a:extLst>
              </p:cNvPr>
              <p:cNvSpPr>
                <a:spLocks noRot="1" noChangeAspect="1" noMove="1" noResize="1" noEditPoints="1" noAdjustHandles="1" noChangeArrowheads="1" noChangeShapeType="1" noTextEdit="1"/>
              </p:cNvSpPr>
              <p:nvPr/>
            </p:nvSpPr>
            <p:spPr>
              <a:xfrm>
                <a:off x="5707538" y="4361115"/>
                <a:ext cx="1744388" cy="820225"/>
              </a:xfrm>
              <a:prstGeom prst="rect">
                <a:avLst/>
              </a:prstGeom>
              <a:blipFill>
                <a:blip r:embed="rId8"/>
                <a:stretch>
                  <a:fillRect l="-1439" b="-303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63B1D7A-1D99-7B4B-9570-015824536226}"/>
              </a:ext>
            </a:extLst>
          </p:cNvPr>
          <p:cNvSpPr txBox="1"/>
          <p:nvPr/>
        </p:nvSpPr>
        <p:spPr>
          <a:xfrm>
            <a:off x="6636180" y="5737431"/>
            <a:ext cx="5005956"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t>Are there other solutions?</a:t>
            </a:r>
          </a:p>
        </p:txBody>
      </p:sp>
    </p:spTree>
    <p:extLst>
      <p:ext uri="{BB962C8B-B14F-4D97-AF65-F5344CB8AC3E}">
        <p14:creationId xmlns:p14="http://schemas.microsoft.com/office/powerpoint/2010/main" val="15772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p:sp>
        <p:nvSpPr>
          <p:cNvPr id="9" name="Content Placeholder 8">
            <a:extLst>
              <a:ext uri="{FF2B5EF4-FFF2-40B4-BE49-F238E27FC236}">
                <a16:creationId xmlns:a16="http://schemas.microsoft.com/office/drawing/2014/main" id="{D7A7D6FB-C033-E243-BEEA-525D1BC9B24D}"/>
              </a:ext>
            </a:extLst>
          </p:cNvPr>
          <p:cNvSpPr>
            <a:spLocks noGrp="1"/>
          </p:cNvSpPr>
          <p:nvPr>
            <p:ph idx="1"/>
          </p:nvPr>
        </p:nvSpPr>
        <p:spPr/>
        <p:txBody>
          <a:bodyPr/>
          <a:lstStyle/>
          <a:p>
            <a:pPr marL="457200" indent="-457200">
              <a:buFont typeface="Arial" panose="020B0604020202020204" pitchFamily="34" charset="0"/>
              <a:buChar char="•"/>
            </a:pPr>
            <a:r>
              <a:rPr lang="en-US" sz="2800" dirty="0"/>
              <a:t>Other possible solutions:</a:t>
            </a:r>
          </a:p>
        </p:txBody>
      </p:sp>
      <p:sp>
        <p:nvSpPr>
          <p:cNvPr id="4" name="Rectangle 3">
            <a:extLst>
              <a:ext uri="{FF2B5EF4-FFF2-40B4-BE49-F238E27FC236}">
                <a16:creationId xmlns:a16="http://schemas.microsoft.com/office/drawing/2014/main" id="{695DC9DE-2D5C-43C4-B500-69DBE322EA2B}"/>
              </a:ext>
            </a:extLst>
          </p:cNvPr>
          <p:cNvSpPr/>
          <p:nvPr/>
        </p:nvSpPr>
        <p:spPr>
          <a:xfrm>
            <a:off x="533400" y="1828800"/>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5FD18F07-4342-4A58-B7E6-303D0779C883}"/>
              </a:ext>
            </a:extLst>
          </p:cNvPr>
          <p:cNvSpPr/>
          <p:nvPr/>
        </p:nvSpPr>
        <p:spPr>
          <a:xfrm>
            <a:off x="3567420" y="1828800"/>
            <a:ext cx="1004580" cy="3657600"/>
          </a:xfrm>
          <a:prstGeom prst="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p:sp>
        <p:nvSpPr>
          <p:cNvPr id="6" name="Rectangle 5">
            <a:extLst>
              <a:ext uri="{FF2B5EF4-FFF2-40B4-BE49-F238E27FC236}">
                <a16:creationId xmlns:a16="http://schemas.microsoft.com/office/drawing/2014/main" id="{95635FFD-1A65-4797-9958-916DE74BD25A}"/>
              </a:ext>
            </a:extLst>
          </p:cNvPr>
          <p:cNvSpPr/>
          <p:nvPr/>
        </p:nvSpPr>
        <p:spPr>
          <a:xfrm>
            <a:off x="8458200" y="3263437"/>
            <a:ext cx="2286000" cy="975956"/>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4614175" y="3303656"/>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4614175" y="3303656"/>
                <a:ext cx="831906" cy="70788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DDEC22-CDDC-4EC3-B0B7-F0D3429DA979}"/>
                  </a:ext>
                </a:extLst>
              </p:cNvPr>
              <p:cNvSpPr txBox="1"/>
              <p:nvPr/>
            </p:nvSpPr>
            <p:spPr>
              <a:xfrm>
                <a:off x="2819400" y="3303657"/>
                <a:ext cx="831906"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m:t>
                      </m:r>
                    </m:oMath>
                  </m:oMathPara>
                </a14:m>
                <a:endParaRPr lang="en-US" sz="4000" dirty="0"/>
              </a:p>
            </p:txBody>
          </p:sp>
        </mc:Choice>
        <mc:Fallback xmlns="">
          <p:sp>
            <p:nvSpPr>
              <p:cNvPr id="8" name="TextBox 7">
                <a:extLst>
                  <a:ext uri="{FF2B5EF4-FFF2-40B4-BE49-F238E27FC236}">
                    <a16:creationId xmlns:a16="http://schemas.microsoft.com/office/drawing/2014/main" id="{25DDEC22-CDDC-4EC3-B0B7-F0D3429DA979}"/>
                  </a:ext>
                </a:extLst>
              </p:cNvPr>
              <p:cNvSpPr txBox="1">
                <a:spLocks noRot="1" noChangeAspect="1" noMove="1" noResize="1" noEditPoints="1" noAdjustHandles="1" noChangeArrowheads="1" noChangeShapeType="1" noTextEdit="1"/>
              </p:cNvSpPr>
              <p:nvPr/>
            </p:nvSpPr>
            <p:spPr>
              <a:xfrm>
                <a:off x="2819400" y="3303657"/>
                <a:ext cx="831906"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BAF635A-A1F5-9546-BEEF-BAC542CE705E}"/>
                  </a:ext>
                </a:extLst>
              </p:cNvPr>
              <p:cNvSpPr/>
              <p:nvPr/>
            </p:nvSpPr>
            <p:spPr>
              <a:xfrm>
                <a:off x="839463" y="326343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a:latin typeface="Cambria Math" panose="02040503050406030204" pitchFamily="18" charset="0"/>
                        </a:rPr>
                        <m:t>𝑫</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3" name="Rectangle 2">
                <a:extLst>
                  <a:ext uri="{FF2B5EF4-FFF2-40B4-BE49-F238E27FC236}">
                    <a16:creationId xmlns:a16="http://schemas.microsoft.com/office/drawing/2014/main" id="{2BAF635A-A1F5-9546-BEEF-BAC542CE705E}"/>
                  </a:ext>
                </a:extLst>
              </p:cNvPr>
              <p:cNvSpPr>
                <a:spLocks noRot="1" noChangeAspect="1" noMove="1" noResize="1" noEditPoints="1" noAdjustHandles="1" noChangeArrowheads="1" noChangeShapeType="1" noTextEdit="1"/>
              </p:cNvSpPr>
              <p:nvPr/>
            </p:nvSpPr>
            <p:spPr>
              <a:xfrm>
                <a:off x="839463" y="3263437"/>
                <a:ext cx="1752600" cy="101566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2735331-DF1D-B04A-A587-E398557B67E1}"/>
                  </a:ext>
                </a:extLst>
              </p:cNvPr>
              <p:cNvSpPr/>
              <p:nvPr/>
            </p:nvSpPr>
            <p:spPr>
              <a:xfrm>
                <a:off x="8777236" y="3213086"/>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𝑺</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1" name="Rectangle 20">
                <a:extLst>
                  <a:ext uri="{FF2B5EF4-FFF2-40B4-BE49-F238E27FC236}">
                    <a16:creationId xmlns:a16="http://schemas.microsoft.com/office/drawing/2014/main" id="{82735331-DF1D-B04A-A587-E398557B67E1}"/>
                  </a:ext>
                </a:extLst>
              </p:cNvPr>
              <p:cNvSpPr>
                <a:spLocks noRot="1" noChangeAspect="1" noMove="1" noResize="1" noEditPoints="1" noAdjustHandles="1" noChangeArrowheads="1" noChangeShapeType="1" noTextEdit="1"/>
              </p:cNvSpPr>
              <p:nvPr/>
            </p:nvSpPr>
            <p:spPr>
              <a:xfrm>
                <a:off x="8777236" y="3213086"/>
                <a:ext cx="1752600" cy="10156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8119BC0-3A82-1D45-831D-87DA15C4D675}"/>
                  </a:ext>
                </a:extLst>
              </p:cNvPr>
              <p:cNvSpPr/>
              <p:nvPr/>
            </p:nvSpPr>
            <p:spPr>
              <a:xfrm>
                <a:off x="3429000" y="3276600"/>
                <a:ext cx="1242841"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rPr>
                        <m:t>𝑴</m:t>
                      </m:r>
                    </m:oMath>
                  </m:oMathPara>
                </a14:m>
                <a:endParaRPr lang="en-US" sz="3600" b="1" dirty="0"/>
              </a:p>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10" name="Rectangle 9">
                <a:extLst>
                  <a:ext uri="{FF2B5EF4-FFF2-40B4-BE49-F238E27FC236}">
                    <a16:creationId xmlns:a16="http://schemas.microsoft.com/office/drawing/2014/main" id="{B8119BC0-3A82-1D45-831D-87DA15C4D675}"/>
                  </a:ext>
                </a:extLst>
              </p:cNvPr>
              <p:cNvSpPr>
                <a:spLocks noRot="1" noChangeAspect="1" noMove="1" noResize="1" noEditPoints="1" noAdjustHandles="1" noChangeArrowheads="1" noChangeShapeType="1" noTextEdit="1"/>
              </p:cNvSpPr>
              <p:nvPr/>
            </p:nvSpPr>
            <p:spPr>
              <a:xfrm>
                <a:off x="3429000" y="3276600"/>
                <a:ext cx="1242841" cy="1569660"/>
              </a:xfrm>
              <a:prstGeom prst="rect">
                <a:avLst/>
              </a:prstGeom>
              <a:blipFill>
                <a:blip r:embed="rId6"/>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68F1CB40-081A-AE43-B81A-5AFA5AD90952}"/>
              </a:ext>
            </a:extLst>
          </p:cNvPr>
          <p:cNvSpPr/>
          <p:nvPr/>
        </p:nvSpPr>
        <p:spPr>
          <a:xfrm>
            <a:off x="5270363" y="3254998"/>
            <a:ext cx="978024" cy="984395"/>
          </a:xfrm>
          <a:prstGeom prst="rect">
            <a:avLst/>
          </a:prstGeom>
          <a:solidFill>
            <a:srgbClr val="FF9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1BF3466-5409-404D-A5CD-2DFB1F3079BA}"/>
                  </a:ext>
                </a:extLst>
              </p:cNvPr>
              <p:cNvSpPr txBox="1"/>
              <p:nvPr/>
            </p:nvSpPr>
            <p:spPr>
              <a:xfrm>
                <a:off x="6248400" y="3312095"/>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22" name="TextBox 21">
                <a:extLst>
                  <a:ext uri="{FF2B5EF4-FFF2-40B4-BE49-F238E27FC236}">
                    <a16:creationId xmlns:a16="http://schemas.microsoft.com/office/drawing/2014/main" id="{91BF3466-5409-404D-A5CD-2DFB1F3079BA}"/>
                  </a:ext>
                </a:extLst>
              </p:cNvPr>
              <p:cNvSpPr txBox="1">
                <a:spLocks noRot="1" noChangeAspect="1" noMove="1" noResize="1" noEditPoints="1" noAdjustHandles="1" noChangeArrowheads="1" noChangeShapeType="1" noTextEdit="1"/>
              </p:cNvSpPr>
              <p:nvPr/>
            </p:nvSpPr>
            <p:spPr>
              <a:xfrm>
                <a:off x="6248400" y="3312095"/>
                <a:ext cx="831906" cy="707886"/>
              </a:xfrm>
              <a:prstGeom prst="rect">
                <a:avLst/>
              </a:prstGeom>
              <a:blipFill>
                <a:blip r:embed="rId7"/>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118C991B-A8DD-1542-9251-A95C104F063B}"/>
              </a:ext>
            </a:extLst>
          </p:cNvPr>
          <p:cNvSpPr/>
          <p:nvPr/>
        </p:nvSpPr>
        <p:spPr>
          <a:xfrm>
            <a:off x="6904588" y="3263437"/>
            <a:ext cx="978024" cy="984395"/>
          </a:xfrm>
          <a:prstGeom prst="rect">
            <a:avLst/>
          </a:prstGeom>
          <a:solidFill>
            <a:srgbClr val="FF9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5C3014A-F625-9A47-93DE-8B224AE3EFED}"/>
                  </a:ext>
                </a:extLst>
              </p:cNvPr>
              <p:cNvSpPr txBox="1"/>
              <p:nvPr/>
            </p:nvSpPr>
            <p:spPr>
              <a:xfrm>
                <a:off x="7827883" y="3299119"/>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24" name="TextBox 23">
                <a:extLst>
                  <a:ext uri="{FF2B5EF4-FFF2-40B4-BE49-F238E27FC236}">
                    <a16:creationId xmlns:a16="http://schemas.microsoft.com/office/drawing/2014/main" id="{95C3014A-F625-9A47-93DE-8B224AE3EFED}"/>
                  </a:ext>
                </a:extLst>
              </p:cNvPr>
              <p:cNvSpPr txBox="1">
                <a:spLocks noRot="1" noChangeAspect="1" noMove="1" noResize="1" noEditPoints="1" noAdjustHandles="1" noChangeArrowheads="1" noChangeShapeType="1" noTextEdit="1"/>
              </p:cNvSpPr>
              <p:nvPr/>
            </p:nvSpPr>
            <p:spPr>
              <a:xfrm>
                <a:off x="7827883" y="3299119"/>
                <a:ext cx="831906"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079CE6B-6EC9-0543-B9EC-67B19CB83BF4}"/>
                  </a:ext>
                </a:extLst>
              </p:cNvPr>
              <p:cNvSpPr/>
              <p:nvPr/>
            </p:nvSpPr>
            <p:spPr>
              <a:xfrm>
                <a:off x="5257800" y="3276600"/>
                <a:ext cx="976549"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dirty="0" smtClean="0">
                          <a:solidFill>
                            <a:srgbClr val="C00000"/>
                          </a:solidFill>
                          <a:latin typeface="Cambria Math" panose="02040503050406030204" pitchFamily="18" charset="0"/>
                        </a:rPr>
                        <m:t>𝑸</m:t>
                      </m:r>
                    </m:oMath>
                  </m:oMathPara>
                </a14:m>
                <a:endParaRPr lang="en-US" sz="3600" b="1" dirty="0">
                  <a:solidFill>
                    <a:srgbClr val="C00000"/>
                  </a:solidFill>
                </a:endParaRPr>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25" name="Rectangle 24">
                <a:extLst>
                  <a:ext uri="{FF2B5EF4-FFF2-40B4-BE49-F238E27FC236}">
                    <a16:creationId xmlns:a16="http://schemas.microsoft.com/office/drawing/2014/main" id="{4079CE6B-6EC9-0543-B9EC-67B19CB83BF4}"/>
                  </a:ext>
                </a:extLst>
              </p:cNvPr>
              <p:cNvSpPr>
                <a:spLocks noRot="1" noChangeAspect="1" noMove="1" noResize="1" noEditPoints="1" noAdjustHandles="1" noChangeArrowheads="1" noChangeShapeType="1" noTextEdit="1"/>
              </p:cNvSpPr>
              <p:nvPr/>
            </p:nvSpPr>
            <p:spPr>
              <a:xfrm>
                <a:off x="5257800" y="3276600"/>
                <a:ext cx="976549" cy="156966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91AA1303-B4AC-2F4C-B94A-3444D22488CC}"/>
                  </a:ext>
                </a:extLst>
              </p:cNvPr>
              <p:cNvSpPr/>
              <p:nvPr/>
            </p:nvSpPr>
            <p:spPr>
              <a:xfrm>
                <a:off x="6705600" y="3288762"/>
                <a:ext cx="1322734" cy="1582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600" b="1" i="1" dirty="0" smtClean="0">
                              <a:solidFill>
                                <a:srgbClr val="C00000"/>
                              </a:solidFill>
                              <a:latin typeface="Cambria Math" panose="02040503050406030204" pitchFamily="18" charset="0"/>
                            </a:rPr>
                          </m:ctrlPr>
                        </m:sSupPr>
                        <m:e>
                          <m:r>
                            <a:rPr lang="en-US" sz="3600" b="1" i="1" dirty="0" smtClean="0">
                              <a:solidFill>
                                <a:srgbClr val="C00000"/>
                              </a:solidFill>
                              <a:latin typeface="Cambria Math" panose="02040503050406030204" pitchFamily="18" charset="0"/>
                            </a:rPr>
                            <m:t>𝑸</m:t>
                          </m:r>
                        </m:e>
                        <m:sup>
                          <m:r>
                            <a:rPr lang="en-US" sz="3600" b="1" i="1" dirty="0" smtClean="0">
                              <a:solidFill>
                                <a:srgbClr val="C00000"/>
                              </a:solidFill>
                              <a:latin typeface="Cambria Math" panose="02040503050406030204" pitchFamily="18" charset="0"/>
                            </a:rPr>
                            <m:t>−</m:t>
                          </m:r>
                          <m:r>
                            <a:rPr lang="en-US" sz="3600" b="1" i="1" dirty="0" smtClean="0">
                              <a:solidFill>
                                <a:srgbClr val="C00000"/>
                              </a:solidFill>
                              <a:latin typeface="Cambria Math" panose="02040503050406030204" pitchFamily="18" charset="0"/>
                            </a:rPr>
                            <m:t>𝟏</m:t>
                          </m:r>
                        </m:sup>
                      </m:sSup>
                    </m:oMath>
                  </m:oMathPara>
                </a14:m>
                <a:endParaRPr lang="en-US" sz="3600" b="1"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26" name="Rectangle 25">
                <a:extLst>
                  <a:ext uri="{FF2B5EF4-FFF2-40B4-BE49-F238E27FC236}">
                    <a16:creationId xmlns:a16="http://schemas.microsoft.com/office/drawing/2014/main" id="{91AA1303-B4AC-2F4C-B94A-3444D22488CC}"/>
                  </a:ext>
                </a:extLst>
              </p:cNvPr>
              <p:cNvSpPr>
                <a:spLocks noRot="1" noChangeAspect="1" noMove="1" noResize="1" noEditPoints="1" noAdjustHandles="1" noChangeArrowheads="1" noChangeShapeType="1" noTextEdit="1"/>
              </p:cNvSpPr>
              <p:nvPr/>
            </p:nvSpPr>
            <p:spPr>
              <a:xfrm>
                <a:off x="6705600" y="3288762"/>
                <a:ext cx="1322734" cy="15822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0B5F76E-9056-EF4A-B2D3-4B7B8A80C97F}"/>
                  </a:ext>
                </a:extLst>
              </p:cNvPr>
              <p:cNvSpPr txBox="1"/>
              <p:nvPr/>
            </p:nvSpPr>
            <p:spPr>
              <a:xfrm>
                <a:off x="5083629" y="4921160"/>
                <a:ext cx="6553200" cy="1384995"/>
              </a:xfrm>
              <a:prstGeom prst="rect">
                <a:avLst/>
              </a:prstGeom>
              <a:noFill/>
            </p:spPr>
            <p:txBody>
              <a:bodyPr wrap="square" rtlCol="0">
                <a:spAutoFit/>
              </a:bodyPr>
              <a:lstStyle/>
              <a:p>
                <a:r>
                  <a:rPr lang="en-US" sz="2800" dirty="0"/>
                  <a:t>We can estimate </a:t>
                </a:r>
                <a14:m>
                  <m:oMath xmlns:m="http://schemas.openxmlformats.org/officeDocument/2006/math">
                    <m:r>
                      <a:rPr lang="en-US" sz="2800" b="1" i="1" dirty="0" smtClean="0">
                        <a:solidFill>
                          <a:srgbClr val="C00000"/>
                        </a:solidFill>
                        <a:latin typeface="Cambria Math" panose="02040503050406030204" pitchFamily="18" charset="0"/>
                      </a:rPr>
                      <m:t>𝑸</m:t>
                    </m:r>
                  </m:oMath>
                </a14:m>
                <a:r>
                  <a:rPr lang="en-US" sz="2800" dirty="0"/>
                  <a:t> to give the camera matrices in </a:t>
                </a:r>
                <a14:m>
                  <m:oMath xmlns:m="http://schemas.openxmlformats.org/officeDocument/2006/math">
                    <m:r>
                      <a:rPr lang="en-US" sz="2800" b="1" i="1" dirty="0" smtClean="0">
                        <a:solidFill>
                          <a:srgbClr val="7030A0"/>
                        </a:solidFill>
                        <a:latin typeface="Cambria Math" panose="02040503050406030204" pitchFamily="18" charset="0"/>
                      </a:rPr>
                      <m:t>𝑴</m:t>
                    </m:r>
                  </m:oMath>
                </a14:m>
                <a:r>
                  <a:rPr lang="en-US" sz="2800" dirty="0"/>
                  <a:t> desirable properties, like orthographic projection</a:t>
                </a:r>
              </a:p>
            </p:txBody>
          </p:sp>
        </mc:Choice>
        <mc:Fallback xmlns="">
          <p:sp>
            <p:nvSpPr>
              <p:cNvPr id="27" name="TextBox 26">
                <a:extLst>
                  <a:ext uri="{FF2B5EF4-FFF2-40B4-BE49-F238E27FC236}">
                    <a16:creationId xmlns:a16="http://schemas.microsoft.com/office/drawing/2014/main" id="{30B5F76E-9056-EF4A-B2D3-4B7B8A80C97F}"/>
                  </a:ext>
                </a:extLst>
              </p:cNvPr>
              <p:cNvSpPr txBox="1">
                <a:spLocks noRot="1" noChangeAspect="1" noMove="1" noResize="1" noEditPoints="1" noAdjustHandles="1" noChangeArrowheads="1" noChangeShapeType="1" noTextEdit="1"/>
              </p:cNvSpPr>
              <p:nvPr/>
            </p:nvSpPr>
            <p:spPr>
              <a:xfrm>
                <a:off x="5083629" y="4921160"/>
                <a:ext cx="6553200" cy="1384995"/>
              </a:xfrm>
              <a:prstGeom prst="rect">
                <a:avLst/>
              </a:prstGeom>
              <a:blipFill>
                <a:blip r:embed="rId11"/>
                <a:stretch>
                  <a:fillRect l="-1741" t="-3604" b="-9910"/>
                </a:stretch>
              </a:blipFill>
            </p:spPr>
            <p:txBody>
              <a:bodyPr/>
              <a:lstStyle/>
              <a:p>
                <a:r>
                  <a:rPr lang="en-US">
                    <a:noFill/>
                  </a:rPr>
                  <a:t> </a:t>
                </a:r>
              </a:p>
            </p:txBody>
          </p:sp>
        </mc:Fallback>
      </mc:AlternateContent>
    </p:spTree>
    <p:extLst>
      <p:ext uri="{BB962C8B-B14F-4D97-AF65-F5344CB8AC3E}">
        <p14:creationId xmlns:p14="http://schemas.microsoft.com/office/powerpoint/2010/main" val="2981354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FC7C-B5E6-A54E-ABBA-56DC86491588}"/>
              </a:ext>
            </a:extLst>
          </p:cNvPr>
          <p:cNvSpPr>
            <a:spLocks noGrp="1"/>
          </p:cNvSpPr>
          <p:nvPr>
            <p:ph type="title"/>
          </p:nvPr>
        </p:nvSpPr>
        <p:spPr/>
        <p:txBody>
          <a:bodyPr/>
          <a:lstStyle/>
          <a:p>
            <a:r>
              <a:rPr lang="en-US" dirty="0"/>
              <a:t>Eliminating the affine ambiguity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6D01BB-108E-8848-9723-258AD44CD891}"/>
                  </a:ext>
                </a:extLst>
              </p:cNvPr>
              <p:cNvSpPr>
                <a:spLocks noGrp="1"/>
              </p:cNvSpPr>
              <p:nvPr>
                <p:ph idx="1"/>
              </p:nvPr>
            </p:nvSpPr>
            <p:spPr/>
            <p:txBody>
              <a:bodyPr/>
              <a:lstStyle/>
              <a:p>
                <a:pPr marL="457200" indent="-457200">
                  <a:buFont typeface="Arial" panose="020B0604020202020204" pitchFamily="34" charset="0"/>
                  <a:buChar char="•"/>
                </a:pPr>
                <a:r>
                  <a:rPr lang="en-US" sz="2800" dirty="0"/>
                  <a:t>So far, we have obtained one solution: </a:t>
                </a:r>
                <a:endParaRPr lang="en-US" sz="2800" i="1" dirty="0">
                  <a:solidFill>
                    <a:srgbClr val="7030A0"/>
                  </a:solidFill>
                  <a:latin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rPr>
                        <m:t>𝑫</m:t>
                      </m:r>
                      <m:r>
                        <a:rPr lang="en-US" sz="2800" i="1">
                          <a:solidFill>
                            <a:srgbClr val="7030A0"/>
                          </a:solidFill>
                          <a:latin typeface="Cambria Math" panose="02040503050406030204" pitchFamily="18" charset="0"/>
                        </a:rPr>
                        <m:t>=</m:t>
                      </m:r>
                      <m:d>
                        <m:dPr>
                          <m:begChr m:val="["/>
                          <m:endChr m:val="]"/>
                          <m:ctrlPr>
                            <a:rPr lang="en-US" sz="2800" i="1">
                              <a:solidFill>
                                <a:srgbClr val="7030A0"/>
                              </a:solidFill>
                              <a:latin typeface="Cambria Math" panose="02040503050406030204" pitchFamily="18" charset="0"/>
                            </a:rPr>
                          </m:ctrlPr>
                        </m:dPr>
                        <m:e>
                          <m:eqArr>
                            <m:eqArrPr>
                              <m:ctrlPr>
                                <a:rPr lang="en-US" sz="2800" i="1">
                                  <a:solidFill>
                                    <a:srgbClr val="7030A0"/>
                                  </a:solidFill>
                                  <a:latin typeface="Cambria Math" panose="02040503050406030204" pitchFamily="18" charset="0"/>
                                </a:rPr>
                              </m:ctrlPr>
                            </m:eqArrPr>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1</m:t>
                                  </m:r>
                                </m:sub>
                              </m:sSub>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2</m:t>
                                  </m:r>
                                </m:sub>
                              </m:sSub>
                            </m:e>
                            <m:e>
                              <m:r>
                                <a:rPr lang="en-US" sz="2800" i="1">
                                  <a:solidFill>
                                    <a:srgbClr val="7030A0"/>
                                  </a:solidFill>
                                  <a:latin typeface="Cambria Math" panose="02040503050406030204" pitchFamily="18" charset="0"/>
                                </a:rPr>
                                <m:t>⋮</m:t>
                              </m:r>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𝑚</m:t>
                                  </m:r>
                                </m:sub>
                              </m:sSub>
                            </m:e>
                          </m:eqArr>
                        </m:e>
                      </m:d>
                      <m:d>
                        <m:dPr>
                          <m:begChr m:val="["/>
                          <m:endChr m:val="]"/>
                          <m:ctrlPr>
                            <a:rPr lang="en-US" sz="2800" i="1">
                              <a:solidFill>
                                <a:srgbClr val="7030A0"/>
                              </a:solidFill>
                              <a:latin typeface="Cambria Math" panose="02040503050406030204" pitchFamily="18" charset="0"/>
                            </a:rPr>
                          </m:ctrlPr>
                        </m:dPr>
                        <m:e>
                          <m:m>
                            <m:mPr>
                              <m:mcs>
                                <m:mc>
                                  <m:mcPr>
                                    <m:count m:val="4"/>
                                    <m:mcJc m:val="center"/>
                                  </m:mcPr>
                                </m:mc>
                              </m:mcs>
                              <m:ctrlPr>
                                <a:rPr lang="en-US" sz="2800" i="1">
                                  <a:solidFill>
                                    <a:srgbClr val="7030A0"/>
                                  </a:solidFill>
                                  <a:latin typeface="Cambria Math" panose="02040503050406030204" pitchFamily="18" charset="0"/>
                                </a:rPr>
                              </m:ctrlPr>
                            </m:mPr>
                            <m:mr>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1</m:t>
                                    </m:r>
                                  </m:sub>
                                </m:sSub>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2</m:t>
                                    </m:r>
                                  </m:sub>
                                </m:sSub>
                              </m:e>
                              <m:e>
                                <m:r>
                                  <a:rPr lang="en-US" sz="2800" i="1">
                                    <a:solidFill>
                                      <a:srgbClr val="7030A0"/>
                                    </a:solidFill>
                                    <a:latin typeface="Cambria Math" panose="02040503050406030204" pitchFamily="18" charset="0"/>
                                  </a:rPr>
                                  <m:t>⋯</m:t>
                                </m:r>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𝑛</m:t>
                                    </m:r>
                                  </m:sub>
                                </m:sSub>
                              </m:e>
                            </m:mr>
                          </m:m>
                        </m:e>
                      </m:d>
                    </m:oMath>
                  </m:oMathPara>
                </a14:m>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We want: </a:t>
                </a:r>
              </a:p>
              <a:p>
                <a:pPr marL="0" indent="0"/>
                <a14:m>
                  <m:oMathPara xmlns:m="http://schemas.openxmlformats.org/officeDocument/2006/math">
                    <m:oMathParaPr>
                      <m:jc m:val="centerGroup"/>
                    </m:oMathParaPr>
                    <m:oMath xmlns:m="http://schemas.openxmlformats.org/officeDocument/2006/math">
                      <m:r>
                        <a:rPr lang="en-US" sz="2800" b="1" i="1">
                          <a:solidFill>
                            <a:srgbClr val="7030A0"/>
                          </a:solidFill>
                          <a:latin typeface="Cambria Math" panose="02040503050406030204" pitchFamily="18" charset="0"/>
                        </a:rPr>
                        <m:t>𝑫</m:t>
                      </m:r>
                      <m:r>
                        <a:rPr lang="en-US" sz="2800" i="1">
                          <a:solidFill>
                            <a:srgbClr val="7030A0"/>
                          </a:solidFill>
                          <a:latin typeface="Cambria Math" panose="02040503050406030204" pitchFamily="18" charset="0"/>
                        </a:rPr>
                        <m:t>=</m:t>
                      </m:r>
                      <m:d>
                        <m:dPr>
                          <m:begChr m:val="["/>
                          <m:endChr m:val="]"/>
                          <m:ctrlPr>
                            <a:rPr lang="en-US" sz="2800" i="1">
                              <a:solidFill>
                                <a:srgbClr val="7030A0"/>
                              </a:solidFill>
                              <a:latin typeface="Cambria Math" panose="02040503050406030204" pitchFamily="18" charset="0"/>
                            </a:rPr>
                          </m:ctrlPr>
                        </m:dPr>
                        <m:e>
                          <m:eqArr>
                            <m:eqArrPr>
                              <m:ctrlPr>
                                <a:rPr lang="en-US" sz="2800" i="1">
                                  <a:solidFill>
                                    <a:srgbClr val="7030A0"/>
                                  </a:solidFill>
                                  <a:latin typeface="Cambria Math" panose="02040503050406030204" pitchFamily="18" charset="0"/>
                                </a:rPr>
                              </m:ctrlPr>
                            </m:eqArrPr>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1</m:t>
                                  </m:r>
                                </m:sub>
                              </m:sSub>
                              <m:r>
                                <a:rPr lang="en-US" sz="2800" b="1" i="1" smtClean="0">
                                  <a:solidFill>
                                    <a:srgbClr val="C00000"/>
                                  </a:solidFill>
                                  <a:latin typeface="Cambria Math" panose="02040503050406030204" pitchFamily="18" charset="0"/>
                                </a:rPr>
                                <m:t>𝑸</m:t>
                              </m:r>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2</m:t>
                                  </m:r>
                                </m:sub>
                              </m:sSub>
                              <m:r>
                                <a:rPr lang="en-US" sz="2800" b="1" i="1">
                                  <a:solidFill>
                                    <a:srgbClr val="C00000"/>
                                  </a:solidFill>
                                  <a:latin typeface="Cambria Math" panose="02040503050406030204" pitchFamily="18" charset="0"/>
                                </a:rPr>
                                <m:t>𝑸</m:t>
                              </m:r>
                            </m:e>
                            <m:e>
                              <m:r>
                                <a:rPr lang="en-US" sz="2800" i="1">
                                  <a:solidFill>
                                    <a:srgbClr val="7030A0"/>
                                  </a:solidFill>
                                  <a:latin typeface="Cambria Math" panose="02040503050406030204" pitchFamily="18" charset="0"/>
                                </a:rPr>
                                <m:t>⋮</m:t>
                              </m:r>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𝑚</m:t>
                                  </m:r>
                                </m:sub>
                              </m:sSub>
                              <m:r>
                                <a:rPr lang="en-US" sz="2800" b="1" i="1">
                                  <a:solidFill>
                                    <a:srgbClr val="C00000"/>
                                  </a:solidFill>
                                  <a:latin typeface="Cambria Math" panose="02040503050406030204" pitchFamily="18" charset="0"/>
                                </a:rPr>
                                <m:t>𝑸</m:t>
                              </m:r>
                            </m:e>
                          </m:eqArr>
                        </m:e>
                      </m:d>
                      <m:d>
                        <m:dPr>
                          <m:begChr m:val="["/>
                          <m:endChr m:val="]"/>
                          <m:ctrlPr>
                            <a:rPr lang="en-US" sz="2800" i="1">
                              <a:solidFill>
                                <a:srgbClr val="7030A0"/>
                              </a:solidFill>
                              <a:latin typeface="Cambria Math" panose="02040503050406030204" pitchFamily="18" charset="0"/>
                            </a:rPr>
                          </m:ctrlPr>
                        </m:dPr>
                        <m:e>
                          <m:m>
                            <m:mPr>
                              <m:mcs>
                                <m:mc>
                                  <m:mcPr>
                                    <m:count m:val="4"/>
                                    <m:mcJc m:val="center"/>
                                  </m:mcPr>
                                </m:mc>
                              </m:mcs>
                              <m:ctrlPr>
                                <a:rPr lang="en-US" sz="2800" i="1">
                                  <a:solidFill>
                                    <a:srgbClr val="7030A0"/>
                                  </a:solidFill>
                                  <a:latin typeface="Cambria Math" panose="02040503050406030204" pitchFamily="18" charset="0"/>
                                </a:rPr>
                              </m:ctrlPr>
                            </m:mPr>
                            <m:mr>
                              <m:e>
                                <m:sSup>
                                  <m:sSupPr>
                                    <m:ctrlPr>
                                      <a:rPr lang="en-US" sz="2800" b="1" i="1" smtClean="0">
                                        <a:solidFill>
                                          <a:srgbClr val="C00000"/>
                                        </a:solidFill>
                                        <a:latin typeface="Cambria Math" panose="02040503050406030204" pitchFamily="18" charset="0"/>
                                      </a:rPr>
                                    </m:ctrlPr>
                                  </m:sSupPr>
                                  <m:e>
                                    <m:r>
                                      <a:rPr lang="en-US" sz="2800" b="1" i="1" smtClean="0">
                                        <a:solidFill>
                                          <a:srgbClr val="C00000"/>
                                        </a:solidFill>
                                        <a:latin typeface="Cambria Math" panose="02040503050406030204" pitchFamily="18" charset="0"/>
                                      </a:rPr>
                                      <m:t>𝑸</m:t>
                                    </m:r>
                                  </m:e>
                                  <m:sup>
                                    <m:r>
                                      <a:rPr lang="en-US" sz="2800" b="1" i="1" smtClean="0">
                                        <a:solidFill>
                                          <a:srgbClr val="C00000"/>
                                        </a:solidFill>
                                        <a:latin typeface="Cambria Math" panose="02040503050406030204" pitchFamily="18" charset="0"/>
                                      </a:rPr>
                                      <m:t>−</m:t>
                                    </m:r>
                                    <m:r>
                                      <a:rPr lang="en-US" sz="2800" b="1" i="1" smtClean="0">
                                        <a:solidFill>
                                          <a:srgbClr val="C00000"/>
                                        </a:solidFill>
                                        <a:latin typeface="Cambria Math" panose="02040503050406030204" pitchFamily="18" charset="0"/>
                                      </a:rPr>
                                      <m:t>𝟏</m:t>
                                    </m:r>
                                  </m:sup>
                                </m:sSup>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1</m:t>
                                    </m:r>
                                  </m:sub>
                                </m:sSub>
                              </m:e>
                              <m:e>
                                <m:sSup>
                                  <m:sSupPr>
                                    <m:ctrlPr>
                                      <a:rPr lang="en-US" sz="2800" b="1" i="1">
                                        <a:solidFill>
                                          <a:srgbClr val="C00000"/>
                                        </a:solidFill>
                                        <a:latin typeface="Cambria Math" panose="02040503050406030204" pitchFamily="18" charset="0"/>
                                      </a:rPr>
                                    </m:ctrlPr>
                                  </m:sSupPr>
                                  <m:e>
                                    <m:r>
                                      <a:rPr lang="en-US" sz="2800" b="1" i="1">
                                        <a:solidFill>
                                          <a:srgbClr val="C00000"/>
                                        </a:solidFill>
                                        <a:latin typeface="Cambria Math" panose="02040503050406030204" pitchFamily="18" charset="0"/>
                                      </a:rPr>
                                      <m:t>𝑸</m:t>
                                    </m:r>
                                  </m:e>
                                  <m:sup>
                                    <m:r>
                                      <a:rPr lang="en-US" sz="2800" b="1" i="1">
                                        <a:solidFill>
                                          <a:srgbClr val="C00000"/>
                                        </a:solidFill>
                                        <a:latin typeface="Cambria Math" panose="02040503050406030204" pitchFamily="18" charset="0"/>
                                      </a:rPr>
                                      <m:t>−</m:t>
                                    </m:r>
                                    <m:r>
                                      <a:rPr lang="en-US" sz="2800" b="1" i="1">
                                        <a:solidFill>
                                          <a:srgbClr val="C00000"/>
                                        </a:solidFill>
                                        <a:latin typeface="Cambria Math" panose="02040503050406030204" pitchFamily="18" charset="0"/>
                                      </a:rPr>
                                      <m:t>𝟏</m:t>
                                    </m:r>
                                  </m:sup>
                                </m:sSup>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2</m:t>
                                    </m:r>
                                  </m:sub>
                                </m:sSub>
                              </m:e>
                              <m:e>
                                <m:r>
                                  <a:rPr lang="en-US" sz="2800" i="1">
                                    <a:solidFill>
                                      <a:srgbClr val="7030A0"/>
                                    </a:solidFill>
                                    <a:latin typeface="Cambria Math" panose="02040503050406030204" pitchFamily="18" charset="0"/>
                                  </a:rPr>
                                  <m:t>⋯</m:t>
                                </m:r>
                              </m:e>
                              <m:e>
                                <m:sSub>
                                  <m:sSubPr>
                                    <m:ctrlPr>
                                      <a:rPr lang="en-US" sz="2800" i="1">
                                        <a:solidFill>
                                          <a:srgbClr val="7030A0"/>
                                        </a:solidFill>
                                        <a:latin typeface="Cambria Math" panose="02040503050406030204" pitchFamily="18" charset="0"/>
                                      </a:rPr>
                                    </m:ctrlPr>
                                  </m:sSubPr>
                                  <m:e>
                                    <m:sSup>
                                      <m:sSupPr>
                                        <m:ctrlPr>
                                          <a:rPr lang="en-US" sz="2800" b="1" i="1">
                                            <a:solidFill>
                                              <a:srgbClr val="C00000"/>
                                            </a:solidFill>
                                            <a:latin typeface="Cambria Math" panose="02040503050406030204" pitchFamily="18" charset="0"/>
                                          </a:rPr>
                                        </m:ctrlPr>
                                      </m:sSupPr>
                                      <m:e>
                                        <m:r>
                                          <a:rPr lang="en-US" sz="2800" b="1" i="1">
                                            <a:solidFill>
                                              <a:srgbClr val="C00000"/>
                                            </a:solidFill>
                                            <a:latin typeface="Cambria Math" panose="02040503050406030204" pitchFamily="18" charset="0"/>
                                          </a:rPr>
                                          <m:t>𝑸</m:t>
                                        </m:r>
                                      </m:e>
                                      <m:sup>
                                        <m:r>
                                          <a:rPr lang="en-US" sz="2800" b="1" i="1">
                                            <a:solidFill>
                                              <a:srgbClr val="C00000"/>
                                            </a:solidFill>
                                            <a:latin typeface="Cambria Math" panose="02040503050406030204" pitchFamily="18" charset="0"/>
                                          </a:rPr>
                                          <m:t>−</m:t>
                                        </m:r>
                                        <m:r>
                                          <a:rPr lang="en-US" sz="2800" b="1" i="1">
                                            <a:solidFill>
                                              <a:srgbClr val="C00000"/>
                                            </a:solidFill>
                                            <a:latin typeface="Cambria Math" panose="02040503050406030204" pitchFamily="18" charset="0"/>
                                          </a:rPr>
                                          <m:t>𝟏</m:t>
                                        </m:r>
                                      </m:sup>
                                    </m:sSup>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𝑛</m:t>
                                    </m:r>
                                  </m:sub>
                                </m:sSub>
                              </m:e>
                            </m:mr>
                          </m:m>
                        </m:e>
                      </m:d>
                    </m:oMath>
                  </m:oMathPara>
                </a14:m>
                <a:endParaRPr lang="en-US" sz="2800" dirty="0"/>
              </a:p>
              <a:p>
                <a:pPr marL="0" indent="0"/>
                <a:r>
                  <a:rPr lang="en-US" sz="2800" dirty="0"/>
                  <a:t>such that each camera matrix </a:t>
                </a:r>
                <a14:m>
                  <m:oMath xmlns:m="http://schemas.openxmlformats.org/officeDocument/2006/math">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b="0" i="1" smtClean="0">
                            <a:solidFill>
                              <a:srgbClr val="7030A0"/>
                            </a:solidFill>
                            <a:latin typeface="Cambria Math" panose="02040503050406030204" pitchFamily="18" charset="0"/>
                          </a:rPr>
                          <m:t>𝑖</m:t>
                        </m:r>
                      </m:sub>
                    </m:sSub>
                    <m:r>
                      <a:rPr lang="en-US" sz="2800" b="1" i="1">
                        <a:solidFill>
                          <a:srgbClr val="C00000"/>
                        </a:solidFill>
                        <a:latin typeface="Cambria Math" panose="02040503050406030204" pitchFamily="18" charset="0"/>
                      </a:rPr>
                      <m:t>𝑸</m:t>
                    </m:r>
                  </m:oMath>
                </a14:m>
                <a:r>
                  <a:rPr lang="en-US" sz="2800" dirty="0"/>
                  <a:t> represents orthographic projection, i.e., has orthonormal axes (rows) </a:t>
                </a:r>
              </a:p>
            </p:txBody>
          </p:sp>
        </mc:Choice>
        <mc:Fallback xmlns="">
          <p:sp>
            <p:nvSpPr>
              <p:cNvPr id="3" name="Content Placeholder 2">
                <a:extLst>
                  <a:ext uri="{FF2B5EF4-FFF2-40B4-BE49-F238E27FC236}">
                    <a16:creationId xmlns:a16="http://schemas.microsoft.com/office/drawing/2014/main" id="{C66D01BB-108E-8848-9723-258AD44CD891}"/>
                  </a:ext>
                </a:extLst>
              </p:cNvPr>
              <p:cNvSpPr>
                <a:spLocks noGrp="1" noRot="1" noChangeAspect="1" noMove="1" noResize="1" noEditPoints="1" noAdjustHandles="1" noChangeArrowheads="1" noChangeShapeType="1" noTextEdit="1"/>
              </p:cNvSpPr>
              <p:nvPr>
                <p:ph idx="1"/>
              </p:nvPr>
            </p:nvSpPr>
            <p:spPr>
              <a:blipFill>
                <a:blip r:embed="rId2"/>
                <a:stretch>
                  <a:fillRect l="-1348" t="-1691" b="-12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328C76-8AE5-884C-BCFB-16237E263BEA}"/>
                  </a:ext>
                </a:extLst>
              </p:cNvPr>
              <p:cNvSpPr txBox="1"/>
              <p:nvPr/>
            </p:nvSpPr>
            <p:spPr>
              <a:xfrm>
                <a:off x="4495800" y="3096479"/>
                <a:ext cx="109241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r>
                        <a:rPr lang="en-US" b="0" i="1" dirty="0" smtClean="0">
                          <a:latin typeface="Cambria Math" panose="02040503050406030204" pitchFamily="18" charset="0"/>
                        </a:rPr>
                        <m:t>𝑚</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3</m:t>
                      </m:r>
                    </m:oMath>
                  </m:oMathPara>
                </a14:m>
                <a:endParaRPr lang="en-US" dirty="0"/>
              </a:p>
            </p:txBody>
          </p:sp>
        </mc:Choice>
        <mc:Fallback xmlns="">
          <p:sp>
            <p:nvSpPr>
              <p:cNvPr id="4" name="TextBox 3">
                <a:extLst>
                  <a:ext uri="{FF2B5EF4-FFF2-40B4-BE49-F238E27FC236}">
                    <a16:creationId xmlns:a16="http://schemas.microsoft.com/office/drawing/2014/main" id="{F1328C76-8AE5-884C-BCFB-16237E263BEA}"/>
                  </a:ext>
                </a:extLst>
              </p:cNvPr>
              <p:cNvSpPr txBox="1">
                <a:spLocks noRot="1" noChangeAspect="1" noMove="1" noResize="1" noEditPoints="1" noAdjustHandles="1" noChangeArrowheads="1" noChangeShapeType="1" noTextEdit="1"/>
              </p:cNvSpPr>
              <p:nvPr/>
            </p:nvSpPr>
            <p:spPr>
              <a:xfrm>
                <a:off x="4495800" y="3096479"/>
                <a:ext cx="1092415"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A45B13F-2232-C14F-8B40-AE1B019CED0C}"/>
                  </a:ext>
                </a:extLst>
              </p:cNvPr>
              <p:cNvSpPr txBox="1"/>
              <p:nvPr/>
            </p:nvSpPr>
            <p:spPr>
              <a:xfrm>
                <a:off x="6400800" y="2438400"/>
                <a:ext cx="8407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3</m:t>
                      </m:r>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5" name="TextBox 4">
                <a:extLst>
                  <a:ext uri="{FF2B5EF4-FFF2-40B4-BE49-F238E27FC236}">
                    <a16:creationId xmlns:a16="http://schemas.microsoft.com/office/drawing/2014/main" id="{5A45B13F-2232-C14F-8B40-AE1B019CED0C}"/>
                  </a:ext>
                </a:extLst>
              </p:cNvPr>
              <p:cNvSpPr txBox="1">
                <a:spLocks noRot="1" noChangeAspect="1" noMove="1" noResize="1" noEditPoints="1" noAdjustHandles="1" noChangeArrowheads="1" noChangeShapeType="1" noTextEdit="1"/>
              </p:cNvSpPr>
              <p:nvPr/>
            </p:nvSpPr>
            <p:spPr>
              <a:xfrm>
                <a:off x="6400800" y="2438400"/>
                <a:ext cx="840743" cy="46166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24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lang="en-US"/>
              <a:t>Eliminating the affine ambiguity</a:t>
            </a:r>
          </a:p>
        </p:txBody>
      </p:sp>
      <mc:AlternateContent xmlns:mc="http://schemas.openxmlformats.org/markup-compatibility/2006" xmlns:a14="http://schemas.microsoft.com/office/drawing/2010/main">
        <mc:Choice Requires="a14">
          <p:sp>
            <p:nvSpPr>
              <p:cNvPr id="1054723" name="Rectangle 3"/>
              <p:cNvSpPr>
                <a:spLocks noGrp="1" noChangeArrowheads="1"/>
              </p:cNvSpPr>
              <p:nvPr>
                <p:ph idx="1"/>
              </p:nvPr>
            </p:nvSpPr>
            <p:spPr/>
            <p:txBody>
              <a:bodyPr/>
              <a:lstStyle/>
              <a:p>
                <a:pPr>
                  <a:buFontTx/>
                  <a:buChar char="•"/>
                </a:pPr>
                <a:r>
                  <a:rPr lang="en-US" dirty="0"/>
                  <a:t>Let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𝒂</m:t>
                        </m:r>
                      </m:e>
                      <m:sub>
                        <m:r>
                          <a:rPr lang="en-US" b="0" i="1" smtClean="0">
                            <a:solidFill>
                              <a:srgbClr val="C00000"/>
                            </a:solidFill>
                            <a:latin typeface="Cambria Math" panose="02040503050406030204" pitchFamily="18" charset="0"/>
                          </a:rPr>
                          <m:t>1</m:t>
                        </m:r>
                      </m:sub>
                    </m:sSub>
                  </m:oMath>
                </a14:m>
                <a:r>
                  <a:rPr lang="en-US" dirty="0"/>
                  <a:t> and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𝒂</m:t>
                        </m:r>
                      </m:e>
                      <m:sub>
                        <m:r>
                          <a:rPr lang="en-US" b="0" i="1" smtClean="0">
                            <a:solidFill>
                              <a:srgbClr val="C00000"/>
                            </a:solidFill>
                            <a:latin typeface="Cambria Math" panose="02040503050406030204" pitchFamily="18" charset="0"/>
                          </a:rPr>
                          <m:t>2</m:t>
                        </m:r>
                      </m:sub>
                    </m:sSub>
                  </m:oMath>
                </a14:m>
                <a:r>
                  <a:rPr lang="en-US" dirty="0">
                    <a:solidFill>
                      <a:srgbClr val="C00000"/>
                    </a:solidFill>
                  </a:rPr>
                  <a:t> </a:t>
                </a:r>
                <a:r>
                  <a:rPr lang="en-US" dirty="0"/>
                  <a:t>be the rows of a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×3</m:t>
                    </m:r>
                  </m:oMath>
                </a14:m>
                <a:r>
                  <a:rPr lang="en-US" dirty="0"/>
                  <a:t> orthographic projection matrix. Then</a:t>
                </a:r>
                <a:br>
                  <a:rPr lang="en-US" dirty="0"/>
                </a:br>
                <a:br>
                  <a:rPr lang="en-US" dirty="0"/>
                </a:br>
                <a:br>
                  <a:rPr lang="en-US" dirty="0"/>
                </a:br>
                <a:br>
                  <a:rPr lang="en-US" dirty="0"/>
                </a:br>
                <a:br>
                  <a:rPr lang="en-US" dirty="0"/>
                </a:br>
                <a:br>
                  <a:rPr lang="en-US" dirty="0"/>
                </a:br>
                <a:endParaRPr lang="en-US" dirty="0"/>
              </a:p>
              <a:p>
                <a:pPr lvl="1"/>
                <a:endParaRPr lang="en-US" dirty="0"/>
              </a:p>
              <a:p>
                <a:pPr>
                  <a:buFontTx/>
                  <a:buChar char="•"/>
                </a:pPr>
                <a:r>
                  <a:rPr lang="en-US" dirty="0"/>
                  <a:t>This translates into </a:t>
                </a:r>
                <a14:m>
                  <m:oMath xmlns:m="http://schemas.openxmlformats.org/officeDocument/2006/math">
                    <m:r>
                      <a:rPr lang="en-US" i="1" dirty="0" smtClean="0">
                        <a:solidFill>
                          <a:srgbClr val="7030A0"/>
                        </a:solidFill>
                        <a:latin typeface="Cambria Math" panose="02040503050406030204" pitchFamily="18" charset="0"/>
                      </a:rPr>
                      <m:t>3</m:t>
                    </m:r>
                    <m:r>
                      <a:rPr lang="en-US" i="1" dirty="0" smtClean="0">
                        <a:solidFill>
                          <a:srgbClr val="7030A0"/>
                        </a:solidFill>
                        <a:latin typeface="Cambria Math" panose="02040503050406030204" pitchFamily="18" charset="0"/>
                      </a:rPr>
                      <m:t>𝑚</m:t>
                    </m:r>
                  </m:oMath>
                </a14:m>
                <a:r>
                  <a:rPr lang="en-US" dirty="0"/>
                  <a:t> constraints on the 9 entries of </a:t>
                </a:r>
                <a14:m>
                  <m:oMath xmlns:m="http://schemas.openxmlformats.org/officeDocument/2006/math">
                    <m:r>
                      <a:rPr lang="en-US" b="1" i="1">
                        <a:solidFill>
                          <a:srgbClr val="C00000"/>
                        </a:solidFill>
                        <a:latin typeface="Cambria Math" panose="02040503050406030204" pitchFamily="18" charset="0"/>
                      </a:rPr>
                      <m:t>𝑸</m:t>
                    </m:r>
                  </m:oMath>
                </a14:m>
                <a:r>
                  <a:rPr lang="en-US" dirty="0"/>
                  <a:t>: </a:t>
                </a:r>
              </a:p>
              <a:p>
                <a:pPr marL="0" indent="0"/>
                <a14:m>
                  <m:oMathPara xmlns:m="http://schemas.openxmlformats.org/officeDocument/2006/math">
                    <m:oMathParaPr>
                      <m:jc m:val="centerGroup"/>
                    </m:oMathParaPr>
                    <m:oMath xmlns:m="http://schemas.openxmlformats.org/officeDocument/2006/math">
                      <m:d>
                        <m:dPr>
                          <m:ctrlPr>
                            <a:rPr lang="en-US" i="1" smtClean="0">
                              <a:solidFill>
                                <a:srgbClr val="7030A0"/>
                              </a:solidFill>
                              <a:latin typeface="Cambria Math" panose="02040503050406030204" pitchFamily="18" charset="0"/>
                            </a:rPr>
                          </m:ctrlPr>
                        </m:dPr>
                        <m:e>
                          <m:sSub>
                            <m:sSubPr>
                              <m:ctrlPr>
                                <a:rPr lang="en-US"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𝑨</m:t>
                              </m:r>
                            </m:e>
                            <m:sub>
                              <m:r>
                                <a:rPr lang="en-US" b="0" i="1" smtClean="0">
                                  <a:solidFill>
                                    <a:srgbClr val="7030A0"/>
                                  </a:solidFill>
                                  <a:latin typeface="Cambria Math" panose="02040503050406030204" pitchFamily="18" charset="0"/>
                                </a:rPr>
                                <m:t>𝑖</m:t>
                              </m:r>
                            </m:sub>
                          </m:sSub>
                          <m:r>
                            <a:rPr lang="en-US" b="1" i="1" smtClean="0">
                              <a:solidFill>
                                <a:srgbClr val="C00000"/>
                              </a:solidFill>
                              <a:latin typeface="Cambria Math" panose="02040503050406030204" pitchFamily="18" charset="0"/>
                            </a:rPr>
                            <m:t>𝑸</m:t>
                          </m:r>
                        </m:e>
                      </m:d>
                      <m:sSup>
                        <m:sSupPr>
                          <m:ctrlPr>
                            <a:rPr lang="en-US" i="1" smtClean="0">
                              <a:solidFill>
                                <a:srgbClr val="7030A0"/>
                              </a:solidFill>
                              <a:latin typeface="Cambria Math" panose="02040503050406030204" pitchFamily="18" charset="0"/>
                            </a:rPr>
                          </m:ctrlPr>
                        </m:sSupPr>
                        <m:e>
                          <m:d>
                            <m:dPr>
                              <m:ctrlPr>
                                <a:rPr lang="en-US" i="1" smtClean="0">
                                  <a:solidFill>
                                    <a:srgbClr val="7030A0"/>
                                  </a:solidFill>
                                  <a:latin typeface="Cambria Math" panose="02040503050406030204" pitchFamily="18" charset="0"/>
                                </a:rPr>
                              </m:ctrlPr>
                            </m:dPr>
                            <m:e>
                              <m:sSub>
                                <m:sSubPr>
                                  <m:ctrlPr>
                                    <a:rPr lang="en-US"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𝑨</m:t>
                                  </m:r>
                                </m:e>
                                <m:sub>
                                  <m:r>
                                    <a:rPr lang="en-US" b="0" i="1" smtClean="0">
                                      <a:solidFill>
                                        <a:srgbClr val="7030A0"/>
                                      </a:solidFill>
                                      <a:latin typeface="Cambria Math" panose="02040503050406030204" pitchFamily="18" charset="0"/>
                                    </a:rPr>
                                    <m:t>𝑖</m:t>
                                  </m:r>
                                </m:sub>
                              </m:sSub>
                              <m:r>
                                <a:rPr lang="en-US" b="1" i="1" smtClean="0">
                                  <a:solidFill>
                                    <a:srgbClr val="C00000"/>
                                  </a:solidFill>
                                  <a:latin typeface="Cambria Math" panose="02040503050406030204" pitchFamily="18" charset="0"/>
                                </a:rPr>
                                <m:t>𝑸</m:t>
                              </m:r>
                            </m:e>
                          </m:d>
                        </m:e>
                        <m:sup>
                          <m:r>
                            <a:rPr lang="en-US" b="0" i="1" smtClean="0">
                              <a:solidFill>
                                <a:srgbClr val="7030A0"/>
                              </a:solidFill>
                              <a:latin typeface="Cambria Math" panose="02040503050406030204" pitchFamily="18" charset="0"/>
                            </a:rPr>
                            <m:t>𝑇</m:t>
                          </m:r>
                        </m:sup>
                      </m:sSup>
                      <m:r>
                        <a:rPr lang="en-US" b="0" i="1" smtClean="0">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𝑨</m:t>
                          </m:r>
                        </m:e>
                        <m:sub>
                          <m:r>
                            <a:rPr lang="en-US" i="1">
                              <a:solidFill>
                                <a:srgbClr val="7030A0"/>
                              </a:solidFill>
                              <a:latin typeface="Cambria Math" panose="02040503050406030204" pitchFamily="18" charset="0"/>
                            </a:rPr>
                            <m:t>𝑖</m:t>
                          </m:r>
                        </m:sub>
                      </m:sSub>
                      <m:d>
                        <m:dPr>
                          <m:ctrlPr>
                            <a:rPr lang="en-US" i="1" smtClean="0">
                              <a:solidFill>
                                <a:srgbClr val="7030A0"/>
                              </a:solidFill>
                              <a:latin typeface="Cambria Math" panose="02040503050406030204" pitchFamily="18" charset="0"/>
                            </a:rPr>
                          </m:ctrlPr>
                        </m:dPr>
                        <m:e>
                          <m:r>
                            <a:rPr lang="en-US" b="1" i="1" smtClean="0">
                              <a:solidFill>
                                <a:srgbClr val="C00000"/>
                              </a:solidFill>
                              <a:latin typeface="Cambria Math" panose="02040503050406030204" pitchFamily="18" charset="0"/>
                            </a:rPr>
                            <m:t>𝑸</m:t>
                          </m:r>
                          <m:sSup>
                            <m:sSupPr>
                              <m:ctrlPr>
                                <a:rPr lang="en-US" b="0" i="1" smtClean="0">
                                  <a:solidFill>
                                    <a:srgbClr val="C00000"/>
                                  </a:solidFill>
                                  <a:latin typeface="Cambria Math" panose="02040503050406030204" pitchFamily="18" charset="0"/>
                                </a:rPr>
                              </m:ctrlPr>
                            </m:sSupPr>
                            <m:e>
                              <m:r>
                                <a:rPr lang="en-US" b="1" i="1" smtClean="0">
                                  <a:solidFill>
                                    <a:srgbClr val="C00000"/>
                                  </a:solidFill>
                                  <a:latin typeface="Cambria Math" panose="02040503050406030204" pitchFamily="18" charset="0"/>
                                </a:rPr>
                                <m:t>𝑸</m:t>
                              </m:r>
                            </m:e>
                            <m:sup>
                              <m:r>
                                <a:rPr lang="en-US" b="0" i="1" smtClean="0">
                                  <a:solidFill>
                                    <a:srgbClr val="C00000"/>
                                  </a:solidFill>
                                  <a:latin typeface="Cambria Math" panose="02040503050406030204" pitchFamily="18" charset="0"/>
                                </a:rPr>
                                <m:t>𝑇</m:t>
                              </m:r>
                            </m:sup>
                          </m:sSup>
                        </m:e>
                      </m:d>
                      <m:sSubSup>
                        <m:sSubSupPr>
                          <m:ctrlPr>
                            <a:rPr lang="en-US" i="1" smtClean="0">
                              <a:solidFill>
                                <a:srgbClr val="7030A0"/>
                              </a:solidFill>
                              <a:latin typeface="Cambria Math" panose="02040503050406030204" pitchFamily="18" charset="0"/>
                            </a:rPr>
                          </m:ctrlPr>
                        </m:sSubSupPr>
                        <m:e>
                          <m:r>
                            <a:rPr lang="en-US" b="1" i="1" smtClean="0">
                              <a:solidFill>
                                <a:srgbClr val="7030A0"/>
                              </a:solidFill>
                              <a:latin typeface="Cambria Math" panose="02040503050406030204" pitchFamily="18" charset="0"/>
                            </a:rPr>
                            <m:t>𝑨</m:t>
                          </m:r>
                        </m:e>
                        <m:sub>
                          <m:r>
                            <a:rPr lang="en-US" b="0" i="1" smtClean="0">
                              <a:solidFill>
                                <a:srgbClr val="7030A0"/>
                              </a:solidFill>
                              <a:latin typeface="Cambria Math" panose="02040503050406030204" pitchFamily="18" charset="0"/>
                            </a:rPr>
                            <m:t>𝑖</m:t>
                          </m:r>
                        </m:sub>
                        <m:sup>
                          <m:r>
                            <a:rPr lang="en-US" b="0" i="1" smtClean="0">
                              <a:solidFill>
                                <a:srgbClr val="7030A0"/>
                              </a:solidFill>
                              <a:latin typeface="Cambria Math" panose="02040503050406030204" pitchFamily="18" charset="0"/>
                            </a:rPr>
                            <m:t>𝑇</m:t>
                          </m:r>
                        </m:sup>
                      </m:sSubSup>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1" i="0" smtClean="0">
                              <a:solidFill>
                                <a:srgbClr val="7030A0"/>
                              </a:solidFill>
                              <a:latin typeface="Cambria Math" panose="02040503050406030204" pitchFamily="18" charset="0"/>
                            </a:rPr>
                            <m:t>𝐈</m:t>
                          </m:r>
                        </m:e>
                        <m:sub>
                          <m:r>
                            <a:rPr lang="en-US" b="0" i="1" smtClean="0">
                              <a:solidFill>
                                <a:srgbClr val="7030A0"/>
                              </a:solidFill>
                              <a:latin typeface="Cambria Math" panose="02040503050406030204" pitchFamily="18" charset="0"/>
                            </a:rPr>
                            <m:t>2</m:t>
                          </m:r>
                          <m:r>
                            <a:rPr lang="en-US" b="0" i="1" smtClean="0">
                              <a:solidFill>
                                <a:srgbClr val="7030A0"/>
                              </a:solidFill>
                              <a:latin typeface="Cambria Math" panose="02040503050406030204" pitchFamily="18" charset="0"/>
                              <a:ea typeface="Cambria Math" panose="02040503050406030204" pitchFamily="18" charset="0"/>
                            </a:rPr>
                            <m:t>×2</m:t>
                          </m:r>
                        </m:sub>
                      </m:sSub>
                      <m:r>
                        <a:rPr lang="en-US" b="0" i="1" smtClean="0">
                          <a:solidFill>
                            <a:srgbClr val="7030A0"/>
                          </a:solidFill>
                          <a:latin typeface="Cambria Math" panose="02040503050406030204" pitchFamily="18" charset="0"/>
                        </a:rPr>
                        <m:t>,  </m:t>
                      </m:r>
                      <m:r>
                        <a:rPr lang="en-US" b="0" i="1" smtClean="0">
                          <a:solidFill>
                            <a:srgbClr val="7030A0"/>
                          </a:solidFill>
                          <a:latin typeface="Cambria Math" panose="02040503050406030204" pitchFamily="18" charset="0"/>
                        </a:rPr>
                        <m:t>𝑖</m:t>
                      </m:r>
                      <m:r>
                        <a:rPr lang="en-US" b="0" i="1" smtClean="0">
                          <a:solidFill>
                            <a:srgbClr val="7030A0"/>
                          </a:solidFill>
                          <a:latin typeface="Cambria Math" panose="02040503050406030204" pitchFamily="18" charset="0"/>
                        </a:rPr>
                        <m:t>=1, …, </m:t>
                      </m:r>
                      <m:r>
                        <a:rPr lang="en-US" b="0" i="1" smtClean="0">
                          <a:solidFill>
                            <a:srgbClr val="7030A0"/>
                          </a:solidFill>
                          <a:latin typeface="Cambria Math" panose="02040503050406030204" pitchFamily="18" charset="0"/>
                        </a:rPr>
                        <m:t>𝑚</m:t>
                      </m:r>
                    </m:oMath>
                  </m:oMathPara>
                </a14:m>
                <a:endParaRPr lang="en-US" i="1" dirty="0">
                  <a:solidFill>
                    <a:srgbClr val="7030A0"/>
                  </a:solidFill>
                </a:endParaRPr>
              </a:p>
              <a:p>
                <a:pPr lvl="1"/>
                <a:r>
                  <a:rPr lang="en-US" sz="2400" dirty="0"/>
                  <a:t>Are the constraints linear?</a:t>
                </a:r>
              </a:p>
              <a:p>
                <a:pPr lvl="1"/>
                <a:r>
                  <a:rPr lang="en-US" sz="2400" dirty="0"/>
                  <a:t>First, solve for </a:t>
                </a:r>
                <a14:m>
                  <m:oMath xmlns:m="http://schemas.openxmlformats.org/officeDocument/2006/math">
                    <m:r>
                      <a:rPr lang="en-US" sz="2400" b="1" i="1" dirty="0" smtClean="0">
                        <a:solidFill>
                          <a:srgbClr val="C00000"/>
                        </a:solidFill>
                        <a:latin typeface="Cambria Math" panose="02040503050406030204" pitchFamily="18" charset="0"/>
                      </a:rPr>
                      <m:t>𝑳</m:t>
                    </m:r>
                    <m:r>
                      <a:rPr lang="en-US" sz="2400" b="1" i="1" dirty="0" smtClean="0">
                        <a:solidFill>
                          <a:srgbClr val="C00000"/>
                        </a:solidFill>
                        <a:latin typeface="Cambria Math" panose="02040503050406030204" pitchFamily="18" charset="0"/>
                      </a:rPr>
                      <m:t> </m:t>
                    </m:r>
                    <m:r>
                      <a:rPr lang="en-US" sz="2400" i="1" dirty="0">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𝑸</m:t>
                    </m:r>
                    <m:sSup>
                      <m:sSupPr>
                        <m:ctrlPr>
                          <a:rPr lang="en-US" sz="2400" i="1">
                            <a:solidFill>
                              <a:srgbClr val="C00000"/>
                            </a:solidFill>
                            <a:latin typeface="Cambria Math" panose="02040503050406030204" pitchFamily="18" charset="0"/>
                          </a:rPr>
                        </m:ctrlPr>
                      </m:sSupPr>
                      <m:e>
                        <m:r>
                          <a:rPr lang="en-US" sz="2400" b="1" i="1">
                            <a:solidFill>
                              <a:srgbClr val="C00000"/>
                            </a:solidFill>
                            <a:latin typeface="Cambria Math" panose="02040503050406030204" pitchFamily="18" charset="0"/>
                          </a:rPr>
                          <m:t>𝑸</m:t>
                        </m:r>
                      </m:e>
                      <m:sup>
                        <m:r>
                          <a:rPr lang="en-US" sz="2400" i="1">
                            <a:solidFill>
                              <a:srgbClr val="C00000"/>
                            </a:solidFill>
                            <a:latin typeface="Cambria Math" panose="02040503050406030204" pitchFamily="18" charset="0"/>
                          </a:rPr>
                          <m:t>𝑇</m:t>
                        </m:r>
                      </m:sup>
                    </m:sSup>
                  </m:oMath>
                </a14:m>
                <a:endParaRPr lang="en-US" sz="2400" b="1" dirty="0"/>
              </a:p>
              <a:p>
                <a:pPr lvl="1"/>
                <a:r>
                  <a:rPr lang="en-US" sz="2400" dirty="0"/>
                  <a:t>Recover </a:t>
                </a:r>
                <a14:m>
                  <m:oMath xmlns:m="http://schemas.openxmlformats.org/officeDocument/2006/math">
                    <m:r>
                      <a:rPr lang="en-US" sz="2400" b="1" i="1">
                        <a:solidFill>
                          <a:srgbClr val="C00000"/>
                        </a:solidFill>
                        <a:latin typeface="Cambria Math" panose="02040503050406030204" pitchFamily="18" charset="0"/>
                      </a:rPr>
                      <m:t>𝑸</m:t>
                    </m:r>
                  </m:oMath>
                </a14:m>
                <a:r>
                  <a:rPr lang="en-US" sz="2400" dirty="0"/>
                  <a:t> from </a:t>
                </a:r>
                <a14:m>
                  <m:oMath xmlns:m="http://schemas.openxmlformats.org/officeDocument/2006/math">
                    <m:r>
                      <a:rPr lang="en-US" sz="2400" b="1" i="1" dirty="0">
                        <a:solidFill>
                          <a:srgbClr val="C00000"/>
                        </a:solidFill>
                        <a:latin typeface="Cambria Math" panose="02040503050406030204" pitchFamily="18" charset="0"/>
                      </a:rPr>
                      <m:t>𝑳</m:t>
                    </m:r>
                  </m:oMath>
                </a14:m>
                <a:r>
                  <a:rPr lang="en-US" sz="2400" dirty="0"/>
                  <a:t> by Cholesky decomposition</a:t>
                </a:r>
                <a:endParaRPr lang="en-US" sz="2400" b="1" baseline="30000" dirty="0"/>
              </a:p>
              <a:p>
                <a:pPr lvl="1"/>
                <a:r>
                  <a:rPr lang="en-US" sz="2400" dirty="0"/>
                  <a:t>Update </a:t>
                </a:r>
                <a14:m>
                  <m:oMath xmlns:m="http://schemas.openxmlformats.org/officeDocument/2006/math">
                    <m:r>
                      <a:rPr lang="en-US" sz="2400" b="1" i="1" dirty="0" smtClean="0">
                        <a:solidFill>
                          <a:srgbClr val="7030A0"/>
                        </a:solidFill>
                        <a:latin typeface="Cambria Math" panose="02040503050406030204" pitchFamily="18" charset="0"/>
                      </a:rPr>
                      <m:t>𝑴</m:t>
                    </m:r>
                  </m:oMath>
                </a14:m>
                <a:r>
                  <a:rPr lang="en-US" sz="2400" dirty="0"/>
                  <a:t> to </a:t>
                </a:r>
                <a14:m>
                  <m:oMath xmlns:m="http://schemas.openxmlformats.org/officeDocument/2006/math">
                    <m:r>
                      <a:rPr lang="en-US" sz="2400" b="1" i="1" smtClean="0">
                        <a:solidFill>
                          <a:srgbClr val="7030A0"/>
                        </a:solidFill>
                        <a:latin typeface="Cambria Math" panose="02040503050406030204" pitchFamily="18" charset="0"/>
                        <a:ea typeface="Cambria Math" panose="02040503050406030204" pitchFamily="18" charset="0"/>
                      </a:rPr>
                      <m:t>𝑴</m:t>
                    </m:r>
                    <m:r>
                      <a:rPr lang="en-US" sz="2400" b="1" i="1" smtClean="0">
                        <a:solidFill>
                          <a:srgbClr val="C00000"/>
                        </a:solidFill>
                        <a:latin typeface="Cambria Math" panose="02040503050406030204" pitchFamily="18" charset="0"/>
                        <a:ea typeface="Cambria Math" panose="02040503050406030204" pitchFamily="18" charset="0"/>
                      </a:rPr>
                      <m:t>𝑸</m:t>
                    </m:r>
                  </m:oMath>
                </a14:m>
                <a:r>
                  <a:rPr lang="en-US" sz="2400" b="1" dirty="0"/>
                  <a:t>, </a:t>
                </a:r>
                <a14:m>
                  <m:oMath xmlns:m="http://schemas.openxmlformats.org/officeDocument/2006/math">
                    <m:r>
                      <a:rPr lang="en-US" sz="2400" b="1" i="1" smtClean="0">
                        <a:solidFill>
                          <a:srgbClr val="7030A0"/>
                        </a:solidFill>
                        <a:latin typeface="Cambria Math" panose="02040503050406030204" pitchFamily="18" charset="0"/>
                        <a:ea typeface="Cambria Math" panose="02040503050406030204" pitchFamily="18" charset="0"/>
                      </a:rPr>
                      <m:t>𝑺</m:t>
                    </m:r>
                  </m:oMath>
                </a14:m>
                <a:r>
                  <a:rPr lang="en-US" sz="2400" dirty="0"/>
                  <a:t> to </a:t>
                </a:r>
                <a14:m>
                  <m:oMath xmlns:m="http://schemas.openxmlformats.org/officeDocument/2006/math">
                    <m:sSup>
                      <m:sSupPr>
                        <m:ctrlPr>
                          <a:rPr lang="en-US" sz="2400" b="1" i="1" smtClean="0">
                            <a:solidFill>
                              <a:srgbClr val="C00000"/>
                            </a:solidFill>
                            <a:latin typeface="Cambria Math" panose="02040503050406030204" pitchFamily="18" charset="0"/>
                          </a:rPr>
                        </m:ctrlPr>
                      </m:sSupPr>
                      <m:e>
                        <m:r>
                          <a:rPr lang="en-US" sz="2400" b="1" i="1" smtClean="0">
                            <a:solidFill>
                              <a:srgbClr val="C00000"/>
                            </a:solidFill>
                            <a:latin typeface="Cambria Math" panose="02040503050406030204" pitchFamily="18" charset="0"/>
                          </a:rPr>
                          <m:t>𝑸</m:t>
                        </m:r>
                      </m:e>
                      <m:sup>
                        <m:r>
                          <a:rPr lang="en-US" sz="2400" b="1" i="1" smtClean="0">
                            <a:solidFill>
                              <a:srgbClr val="C00000"/>
                            </a:solidFill>
                            <a:latin typeface="Cambria Math" panose="02040503050406030204" pitchFamily="18" charset="0"/>
                          </a:rPr>
                          <m:t>−</m:t>
                        </m:r>
                        <m:r>
                          <a:rPr lang="en-US" sz="2400" b="1" i="1" smtClean="0">
                            <a:solidFill>
                              <a:srgbClr val="C00000"/>
                            </a:solidFill>
                            <a:latin typeface="Cambria Math" panose="02040503050406030204" pitchFamily="18" charset="0"/>
                          </a:rPr>
                          <m:t>𝟏</m:t>
                        </m:r>
                      </m:sup>
                    </m:sSup>
                    <m:r>
                      <a:rPr lang="en-US" sz="2400" b="1" i="1" smtClean="0">
                        <a:solidFill>
                          <a:srgbClr val="7030A0"/>
                        </a:solidFill>
                        <a:latin typeface="Cambria Math" panose="02040503050406030204" pitchFamily="18" charset="0"/>
                      </a:rPr>
                      <m:t>𝑺</m:t>
                    </m:r>
                  </m:oMath>
                </a14:m>
                <a:endParaRPr lang="en-US" sz="2400" b="1" dirty="0"/>
              </a:p>
            </p:txBody>
          </p:sp>
        </mc:Choice>
        <mc:Fallback xmlns="">
          <p:sp>
            <p:nvSpPr>
              <p:cNvPr id="1054723" name="Rectangle 3"/>
              <p:cNvSpPr>
                <a:spLocks noGrp="1" noRot="1" noChangeAspect="1" noMove="1" noResize="1" noEditPoints="1" noAdjustHandles="1" noChangeArrowheads="1" noChangeShapeType="1" noTextEdit="1"/>
              </p:cNvSpPr>
              <p:nvPr>
                <p:ph idx="1"/>
              </p:nvPr>
            </p:nvSpPr>
            <p:spPr>
              <a:blipFill>
                <a:blip r:embed="rId3"/>
                <a:stretch>
                  <a:fillRect l="-858" t="-966" b="-9179"/>
                </a:stretch>
              </a:blipFill>
            </p:spPr>
            <p:txBody>
              <a:bodyPr/>
              <a:lstStyle/>
              <a:p>
                <a:r>
                  <a:rPr lang="en-US">
                    <a:noFill/>
                  </a:rPr>
                  <a:t> </a:t>
                </a:r>
              </a:p>
            </p:txBody>
          </p:sp>
        </mc:Fallback>
      </mc:AlternateContent>
      <p:sp>
        <p:nvSpPr>
          <p:cNvPr id="35844" name="Freeform 5"/>
          <p:cNvSpPr>
            <a:spLocks/>
          </p:cNvSpPr>
          <p:nvPr/>
        </p:nvSpPr>
        <p:spPr bwMode="auto">
          <a:xfrm>
            <a:off x="3635290" y="1600200"/>
            <a:ext cx="1799438" cy="1843393"/>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5845" name="Line 6"/>
          <p:cNvSpPr>
            <a:spLocks noChangeShapeType="1"/>
          </p:cNvSpPr>
          <p:nvPr/>
        </p:nvSpPr>
        <p:spPr bwMode="auto">
          <a:xfrm>
            <a:off x="4223199" y="2663378"/>
            <a:ext cx="2781573" cy="817302"/>
          </a:xfrm>
          <a:prstGeom prst="line">
            <a:avLst/>
          </a:prstGeom>
          <a:noFill/>
          <a:ln w="12700">
            <a:solidFill>
              <a:schemeClr val="tx1"/>
            </a:solidFill>
            <a:prstDash val="dash"/>
            <a:round/>
            <a:headEnd/>
            <a:tailEnd/>
          </a:ln>
        </p:spPr>
        <p:txBody>
          <a:bodyPr/>
          <a:lstStyle/>
          <a:p>
            <a:endParaRPr lang="en-US"/>
          </a:p>
        </p:txBody>
      </p:sp>
      <p:sp>
        <p:nvSpPr>
          <p:cNvPr id="35846" name="Freeform 7"/>
          <p:cNvSpPr>
            <a:spLocks/>
          </p:cNvSpPr>
          <p:nvPr/>
        </p:nvSpPr>
        <p:spPr bwMode="auto">
          <a:xfrm>
            <a:off x="3633916" y="2645522"/>
            <a:ext cx="1374" cy="798071"/>
          </a:xfrm>
          <a:custGeom>
            <a:avLst/>
            <a:gdLst>
              <a:gd name="T0" fmla="*/ 0 w 1"/>
              <a:gd name="T1" fmla="*/ 2147483647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35847" name="Freeform 8"/>
          <p:cNvSpPr>
            <a:spLocks/>
          </p:cNvSpPr>
          <p:nvPr/>
        </p:nvSpPr>
        <p:spPr bwMode="auto">
          <a:xfrm>
            <a:off x="3635290" y="3199088"/>
            <a:ext cx="666204" cy="241756"/>
          </a:xfrm>
          <a:custGeom>
            <a:avLst/>
            <a:gdLst>
              <a:gd name="T0" fmla="*/ 0 w 485"/>
              <a:gd name="T1" fmla="*/ 2147483647 h 176"/>
              <a:gd name="T2" fmla="*/ 2147483647 w 485"/>
              <a:gd name="T3" fmla="*/ 0 h 176"/>
              <a:gd name="T4" fmla="*/ 0 60000 65536"/>
              <a:gd name="T5" fmla="*/ 0 60000 65536"/>
              <a:gd name="T6" fmla="*/ 0 w 485"/>
              <a:gd name="T7" fmla="*/ 0 h 176"/>
              <a:gd name="T8" fmla="*/ 485 w 485"/>
              <a:gd name="T9" fmla="*/ 176 h 176"/>
            </a:gdLst>
            <a:ahLst/>
            <a:cxnLst>
              <a:cxn ang="T4">
                <a:pos x="T0" y="T1"/>
              </a:cxn>
              <a:cxn ang="T5">
                <a:pos x="T2" y="T3"/>
              </a:cxn>
            </a:cxnLst>
            <a:rect l="T6" t="T7" r="T8" b="T9"/>
            <a:pathLst>
              <a:path w="485" h="176">
                <a:moveTo>
                  <a:pt x="0" y="176"/>
                </a:moveTo>
                <a:lnTo>
                  <a:pt x="485" y="0"/>
                </a:lnTo>
              </a:path>
            </a:pathLst>
          </a:custGeom>
          <a:noFill/>
          <a:ln w="38100">
            <a:solidFill>
              <a:srgbClr val="FF0000"/>
            </a:solidFill>
            <a:round/>
            <a:headEnd/>
            <a:tailEnd type="stealth" w="lg" len="med"/>
          </a:ln>
        </p:spPr>
        <p:txBody>
          <a:bodyPr/>
          <a:lstStyle/>
          <a:p>
            <a:endParaRPr lang="en-US"/>
          </a:p>
        </p:txBody>
      </p:sp>
      <p:sp>
        <p:nvSpPr>
          <p:cNvPr id="35848" name="Oval 9"/>
          <p:cNvSpPr>
            <a:spLocks noChangeArrowheads="1"/>
          </p:cNvSpPr>
          <p:nvPr/>
        </p:nvSpPr>
        <p:spPr bwMode="auto">
          <a:xfrm>
            <a:off x="6952573" y="3427109"/>
            <a:ext cx="81044" cy="8516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49" name="Oval 10"/>
          <p:cNvSpPr>
            <a:spLocks noChangeArrowheads="1"/>
          </p:cNvSpPr>
          <p:nvPr/>
        </p:nvSpPr>
        <p:spPr bwMode="auto">
          <a:xfrm>
            <a:off x="4171001" y="2608433"/>
            <a:ext cx="81043" cy="85164"/>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5850" name="Text Box 11"/>
              <p:cNvSpPr txBox="1">
                <a:spLocks noChangeArrowheads="1"/>
              </p:cNvSpPr>
              <p:nvPr/>
            </p:nvSpPr>
            <p:spPr bwMode="auto">
              <a:xfrm>
                <a:off x="4233446" y="2281514"/>
                <a:ext cx="447558"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𝒙</m:t>
                      </m:r>
                    </m:oMath>
                  </m:oMathPara>
                </a14:m>
                <a:endParaRPr lang="en-US" b="1" i="1" dirty="0">
                  <a:solidFill>
                    <a:srgbClr val="7030A0"/>
                  </a:solidFill>
                </a:endParaRPr>
              </a:p>
            </p:txBody>
          </p:sp>
        </mc:Choice>
        <mc:Fallback xmlns="">
          <p:sp>
            <p:nvSpPr>
              <p:cNvPr id="35850" name="Text Box 11"/>
              <p:cNvSpPr txBox="1">
                <a:spLocks noRot="1" noChangeAspect="1" noMove="1" noResize="1" noEditPoints="1" noAdjustHandles="1" noChangeArrowheads="1" noChangeShapeType="1" noTextEdit="1"/>
              </p:cNvSpPr>
              <p:nvPr/>
            </p:nvSpPr>
            <p:spPr bwMode="auto">
              <a:xfrm>
                <a:off x="4233446" y="2281514"/>
                <a:ext cx="447558" cy="461665"/>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51" name="Text Box 12"/>
              <p:cNvSpPr txBox="1">
                <a:spLocks noChangeArrowheads="1"/>
              </p:cNvSpPr>
              <p:nvPr/>
            </p:nvSpPr>
            <p:spPr bwMode="auto">
              <a:xfrm>
                <a:off x="7055595" y="3153760"/>
                <a:ext cx="482824"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𝑿</m:t>
                      </m:r>
                    </m:oMath>
                  </m:oMathPara>
                </a14:m>
                <a:endParaRPr lang="en-US" b="1" i="1" dirty="0">
                  <a:solidFill>
                    <a:srgbClr val="7030A0"/>
                  </a:solidFill>
                </a:endParaRPr>
              </a:p>
            </p:txBody>
          </p:sp>
        </mc:Choice>
        <mc:Fallback xmlns="">
          <p:sp>
            <p:nvSpPr>
              <p:cNvPr id="35851" name="Text Box 12"/>
              <p:cNvSpPr txBox="1">
                <a:spLocks noRot="1" noChangeAspect="1" noMove="1" noResize="1" noEditPoints="1" noAdjustHandles="1" noChangeArrowheads="1" noChangeShapeType="1" noTextEdit="1"/>
              </p:cNvSpPr>
              <p:nvPr/>
            </p:nvSpPr>
            <p:spPr bwMode="auto">
              <a:xfrm>
                <a:off x="7055595" y="3153760"/>
                <a:ext cx="482824" cy="461665"/>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52" name="Text Box 13"/>
              <p:cNvSpPr txBox="1">
                <a:spLocks noChangeArrowheads="1"/>
              </p:cNvSpPr>
              <p:nvPr/>
            </p:nvSpPr>
            <p:spPr bwMode="auto">
              <a:xfrm>
                <a:off x="3889409" y="3248540"/>
                <a:ext cx="546945"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𝒂</m:t>
                      </m:r>
                      <m:r>
                        <a:rPr lang="en-US" i="1" baseline="-25000" dirty="0">
                          <a:solidFill>
                            <a:srgbClr val="C00000"/>
                          </a:solidFill>
                          <a:latin typeface="Cambria Math" panose="02040503050406030204" pitchFamily="18" charset="0"/>
                        </a:rPr>
                        <m:t>1</m:t>
                      </m:r>
                    </m:oMath>
                  </m:oMathPara>
                </a14:m>
                <a:endParaRPr lang="en-US" baseline="-25000" dirty="0">
                  <a:solidFill>
                    <a:srgbClr val="C00000"/>
                  </a:solidFill>
                </a:endParaRPr>
              </a:p>
            </p:txBody>
          </p:sp>
        </mc:Choice>
        <mc:Fallback xmlns="">
          <p:sp>
            <p:nvSpPr>
              <p:cNvPr id="35852" name="Text Box 13"/>
              <p:cNvSpPr txBox="1">
                <a:spLocks noRot="1" noChangeAspect="1" noMove="1" noResize="1" noEditPoints="1" noAdjustHandles="1" noChangeArrowheads="1" noChangeShapeType="1" noTextEdit="1"/>
              </p:cNvSpPr>
              <p:nvPr/>
            </p:nvSpPr>
            <p:spPr bwMode="auto">
              <a:xfrm>
                <a:off x="3889409" y="3248540"/>
                <a:ext cx="546945" cy="453137"/>
              </a:xfrm>
              <a:prstGeom prst="rect">
                <a:avLst/>
              </a:prstGeom>
              <a:blipFill>
                <a:blip r:embed="rId6"/>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53" name="Text Box 14"/>
              <p:cNvSpPr txBox="1">
                <a:spLocks noChangeArrowheads="1"/>
              </p:cNvSpPr>
              <p:nvPr/>
            </p:nvSpPr>
            <p:spPr bwMode="auto">
              <a:xfrm>
                <a:off x="3124200" y="2787004"/>
                <a:ext cx="546945"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𝒂</m:t>
                      </m:r>
                      <m:r>
                        <a:rPr lang="en-US" i="1" baseline="-25000" dirty="0">
                          <a:solidFill>
                            <a:srgbClr val="C00000"/>
                          </a:solidFill>
                          <a:latin typeface="Cambria Math" panose="02040503050406030204" pitchFamily="18" charset="0"/>
                        </a:rPr>
                        <m:t>2</m:t>
                      </m:r>
                    </m:oMath>
                  </m:oMathPara>
                </a14:m>
                <a:endParaRPr lang="en-US" baseline="-25000" dirty="0">
                  <a:solidFill>
                    <a:srgbClr val="C00000"/>
                  </a:solidFill>
                </a:endParaRPr>
              </a:p>
            </p:txBody>
          </p:sp>
        </mc:Choice>
        <mc:Fallback xmlns="">
          <p:sp>
            <p:nvSpPr>
              <p:cNvPr id="35853" name="Text Box 14"/>
              <p:cNvSpPr txBox="1">
                <a:spLocks noRot="1" noChangeAspect="1" noMove="1" noResize="1" noEditPoints="1" noAdjustHandles="1" noChangeArrowheads="1" noChangeShapeType="1" noTextEdit="1"/>
              </p:cNvSpPr>
              <p:nvPr/>
            </p:nvSpPr>
            <p:spPr bwMode="auto">
              <a:xfrm>
                <a:off x="3124200" y="2787004"/>
                <a:ext cx="546945" cy="453137"/>
              </a:xfrm>
              <a:prstGeom prst="rect">
                <a:avLst/>
              </a:prstGeom>
              <a:blipFill>
                <a:blip r:embed="rId7"/>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54" name="Text Box 15"/>
              <p:cNvSpPr txBox="1">
                <a:spLocks noChangeArrowheads="1"/>
              </p:cNvSpPr>
              <p:nvPr/>
            </p:nvSpPr>
            <p:spPr bwMode="auto">
              <a:xfrm>
                <a:off x="6988287" y="1891541"/>
                <a:ext cx="2835648" cy="83099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𝒂</m:t>
                      </m:r>
                      <m:r>
                        <a:rPr lang="en-US" i="1" baseline="-25000" dirty="0">
                          <a:solidFill>
                            <a:srgbClr val="C00000"/>
                          </a:solidFill>
                          <a:latin typeface="Cambria Math" panose="02040503050406030204" pitchFamily="18" charset="0"/>
                        </a:rPr>
                        <m:t>1</m:t>
                      </m:r>
                      <m:r>
                        <a:rPr lang="en-US" i="1" dirty="0">
                          <a:solidFill>
                            <a:srgbClr val="C00000"/>
                          </a:solidFill>
                          <a:latin typeface="Cambria Math" panose="02040503050406030204" pitchFamily="18" charset="0"/>
                          <a:cs typeface="Arial" charset="0"/>
                        </a:rPr>
                        <m:t>·</m:t>
                      </m:r>
                      <m:r>
                        <a:rPr lang="en-US" b="1" i="1" dirty="0">
                          <a:solidFill>
                            <a:srgbClr val="C00000"/>
                          </a:solidFill>
                          <a:latin typeface="Cambria Math" panose="02040503050406030204" pitchFamily="18" charset="0"/>
                          <a:cs typeface="Arial" charset="0"/>
                        </a:rPr>
                        <m:t>𝒂</m:t>
                      </m:r>
                      <m:r>
                        <a:rPr lang="en-US" i="1" baseline="-25000" dirty="0">
                          <a:solidFill>
                            <a:srgbClr val="C00000"/>
                          </a:solidFill>
                          <a:latin typeface="Cambria Math" panose="02040503050406030204" pitchFamily="18" charset="0"/>
                          <a:cs typeface="Arial" charset="0"/>
                        </a:rPr>
                        <m:t>2 </m:t>
                      </m:r>
                      <m:r>
                        <a:rPr lang="en-US" b="0" i="1" dirty="0" smtClean="0">
                          <a:solidFill>
                            <a:srgbClr val="C00000"/>
                          </a:solidFill>
                          <a:latin typeface="Cambria Math" panose="02040503050406030204" pitchFamily="18" charset="0"/>
                          <a:cs typeface="Arial" charset="0"/>
                        </a:rPr>
                        <m:t>=</m:t>
                      </m:r>
                      <m:r>
                        <a:rPr lang="en-US" i="1" dirty="0">
                          <a:solidFill>
                            <a:srgbClr val="C00000"/>
                          </a:solidFill>
                          <a:latin typeface="Cambria Math" panose="02040503050406030204" pitchFamily="18" charset="0"/>
                          <a:cs typeface="Arial" charset="0"/>
                        </a:rPr>
                        <m:t>0</m:t>
                      </m:r>
                    </m:oMath>
                  </m:oMathPara>
                </a14:m>
                <a:endParaRPr lang="en-US" dirty="0">
                  <a:solidFill>
                    <a:srgbClr val="C00000"/>
                  </a:solidFill>
                  <a:cs typeface="Arial" charset="0"/>
                </a:endParaRPr>
              </a:p>
              <a:p>
                <a:pPr/>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cs typeface="Arial" charset="0"/>
                            </a:rPr>
                          </m:ctrlPr>
                        </m:sSupPr>
                        <m:e>
                          <m:d>
                            <m:dPr>
                              <m:begChr m:val="‖"/>
                              <m:endChr m:val="‖"/>
                              <m:ctrlPr>
                                <a:rPr lang="en-US" i="1" smtClean="0">
                                  <a:solidFill>
                                    <a:srgbClr val="C00000"/>
                                  </a:solidFill>
                                  <a:latin typeface="Cambria Math" panose="02040503050406030204" pitchFamily="18" charset="0"/>
                                  <a:cs typeface="Arial" charset="0"/>
                                </a:rPr>
                              </m:ctrlPr>
                            </m:dPr>
                            <m:e>
                              <m:sSub>
                                <m:sSubPr>
                                  <m:ctrlPr>
                                    <a:rPr lang="en-US" i="1" smtClean="0">
                                      <a:solidFill>
                                        <a:srgbClr val="C00000"/>
                                      </a:solidFill>
                                      <a:latin typeface="Cambria Math" panose="02040503050406030204" pitchFamily="18" charset="0"/>
                                      <a:cs typeface="Arial" charset="0"/>
                                    </a:rPr>
                                  </m:ctrlPr>
                                </m:sSubPr>
                                <m:e>
                                  <m:r>
                                    <a:rPr lang="en-US" b="1" i="1" smtClean="0">
                                      <a:solidFill>
                                        <a:srgbClr val="C00000"/>
                                      </a:solidFill>
                                      <a:latin typeface="Cambria Math" panose="02040503050406030204" pitchFamily="18" charset="0"/>
                                      <a:cs typeface="Arial" charset="0"/>
                                    </a:rPr>
                                    <m:t>𝒂</m:t>
                                  </m:r>
                                </m:e>
                                <m:sub>
                                  <m:r>
                                    <a:rPr lang="en-US" b="0" i="1" smtClean="0">
                                      <a:solidFill>
                                        <a:srgbClr val="C00000"/>
                                      </a:solidFill>
                                      <a:latin typeface="Cambria Math" panose="02040503050406030204" pitchFamily="18" charset="0"/>
                                      <a:cs typeface="Arial" charset="0"/>
                                    </a:rPr>
                                    <m:t>1</m:t>
                                  </m:r>
                                </m:sub>
                              </m:sSub>
                            </m:e>
                          </m:d>
                        </m:e>
                        <m:sup>
                          <m:r>
                            <a:rPr lang="en-US" b="0" i="1" smtClean="0">
                              <a:solidFill>
                                <a:srgbClr val="C00000"/>
                              </a:solidFill>
                              <a:latin typeface="Cambria Math" panose="02040503050406030204" pitchFamily="18" charset="0"/>
                              <a:cs typeface="Arial" charset="0"/>
                            </a:rPr>
                            <m:t>2</m:t>
                          </m:r>
                        </m:sup>
                      </m:sSup>
                      <m:r>
                        <a:rPr lang="en-US" b="0" i="1" smtClean="0">
                          <a:solidFill>
                            <a:srgbClr val="C00000"/>
                          </a:solidFill>
                          <a:latin typeface="Cambria Math" panose="02040503050406030204" pitchFamily="18" charset="0"/>
                          <a:cs typeface="Arial" charset="0"/>
                        </a:rPr>
                        <m:t>=</m:t>
                      </m:r>
                      <m:sSup>
                        <m:sSupPr>
                          <m:ctrlPr>
                            <a:rPr lang="en-US" i="1">
                              <a:solidFill>
                                <a:srgbClr val="C00000"/>
                              </a:solidFill>
                              <a:latin typeface="Cambria Math" panose="02040503050406030204" pitchFamily="18" charset="0"/>
                              <a:cs typeface="Arial" charset="0"/>
                            </a:rPr>
                          </m:ctrlPr>
                        </m:sSupPr>
                        <m:e>
                          <m:d>
                            <m:dPr>
                              <m:begChr m:val="‖"/>
                              <m:endChr m:val="‖"/>
                              <m:ctrlPr>
                                <a:rPr lang="en-US" i="1">
                                  <a:solidFill>
                                    <a:srgbClr val="C00000"/>
                                  </a:solidFill>
                                  <a:latin typeface="Cambria Math" panose="02040503050406030204" pitchFamily="18" charset="0"/>
                                  <a:cs typeface="Arial" charset="0"/>
                                </a:rPr>
                              </m:ctrlPr>
                            </m:dPr>
                            <m:e>
                              <m:sSub>
                                <m:sSubPr>
                                  <m:ctrlPr>
                                    <a:rPr lang="en-US" i="1">
                                      <a:solidFill>
                                        <a:srgbClr val="C00000"/>
                                      </a:solidFill>
                                      <a:latin typeface="Cambria Math" panose="02040503050406030204" pitchFamily="18" charset="0"/>
                                      <a:cs typeface="Arial" charset="0"/>
                                    </a:rPr>
                                  </m:ctrlPr>
                                </m:sSubPr>
                                <m:e>
                                  <m:r>
                                    <a:rPr lang="en-US" b="1" i="1">
                                      <a:solidFill>
                                        <a:srgbClr val="C00000"/>
                                      </a:solidFill>
                                      <a:latin typeface="Cambria Math" panose="02040503050406030204" pitchFamily="18" charset="0"/>
                                      <a:cs typeface="Arial" charset="0"/>
                                    </a:rPr>
                                    <m:t>𝒂</m:t>
                                  </m:r>
                                </m:e>
                                <m:sub>
                                  <m:r>
                                    <a:rPr lang="en-US" b="0" i="1" smtClean="0">
                                      <a:solidFill>
                                        <a:srgbClr val="C00000"/>
                                      </a:solidFill>
                                      <a:latin typeface="Cambria Math" panose="02040503050406030204" pitchFamily="18" charset="0"/>
                                      <a:cs typeface="Arial" charset="0"/>
                                    </a:rPr>
                                    <m:t>2</m:t>
                                  </m:r>
                                </m:sub>
                              </m:sSub>
                            </m:e>
                          </m:d>
                        </m:e>
                        <m:sup>
                          <m:r>
                            <a:rPr lang="en-US" i="1">
                              <a:solidFill>
                                <a:srgbClr val="C00000"/>
                              </a:solidFill>
                              <a:latin typeface="Cambria Math" panose="02040503050406030204" pitchFamily="18" charset="0"/>
                              <a:cs typeface="Arial" charset="0"/>
                            </a:rPr>
                            <m:t>2</m:t>
                          </m:r>
                        </m:sup>
                      </m:sSup>
                      <m:r>
                        <a:rPr lang="en-US" b="0" i="1" smtClean="0">
                          <a:solidFill>
                            <a:srgbClr val="C00000"/>
                          </a:solidFill>
                          <a:latin typeface="Cambria Math" panose="02040503050406030204" pitchFamily="18" charset="0"/>
                          <a:cs typeface="Arial" charset="0"/>
                        </a:rPr>
                        <m:t>=1</m:t>
                      </m:r>
                    </m:oMath>
                  </m:oMathPara>
                </a14:m>
                <a:endParaRPr lang="en-US" dirty="0">
                  <a:solidFill>
                    <a:srgbClr val="C00000"/>
                  </a:solidFill>
                  <a:cs typeface="Arial" charset="0"/>
                </a:endParaRPr>
              </a:p>
            </p:txBody>
          </p:sp>
        </mc:Choice>
        <mc:Fallback xmlns="">
          <p:sp>
            <p:nvSpPr>
              <p:cNvPr id="35854" name="Text Box 15"/>
              <p:cNvSpPr txBox="1">
                <a:spLocks noRot="1" noChangeAspect="1" noMove="1" noResize="1" noEditPoints="1" noAdjustHandles="1" noChangeArrowheads="1" noChangeShapeType="1" noTextEdit="1"/>
              </p:cNvSpPr>
              <p:nvPr/>
            </p:nvSpPr>
            <p:spPr bwMode="auto">
              <a:xfrm>
                <a:off x="6988287" y="1891541"/>
                <a:ext cx="2835648" cy="830997"/>
              </a:xfrm>
              <a:prstGeom prst="rect">
                <a:avLst/>
              </a:prstGeom>
              <a:blipFill>
                <a:blip r:embed="rId8"/>
                <a:stretch>
                  <a:fillRect b="-1515"/>
                </a:stretch>
              </a:blipFill>
              <a:ln w="9525">
                <a:noFill/>
                <a:miter lim="800000"/>
                <a:headEnd/>
                <a:tailEnd/>
              </a:ln>
            </p:spPr>
            <p:txBody>
              <a:bodyPr/>
              <a:lstStyle/>
              <a:p>
                <a:r>
                  <a:rPr lang="en-US">
                    <a:noFill/>
                  </a:rPr>
                  <a:t> </a:t>
                </a:r>
              </a:p>
            </p:txBody>
          </p:sp>
        </mc:Fallback>
      </mc:AlternateContent>
      <p:sp>
        <p:nvSpPr>
          <p:cNvPr id="35857" name="Freeform 18"/>
          <p:cNvSpPr>
            <a:spLocks/>
          </p:cNvSpPr>
          <p:nvPr/>
        </p:nvSpPr>
        <p:spPr bwMode="auto">
          <a:xfrm>
            <a:off x="3625675" y="3182606"/>
            <a:ext cx="197801" cy="181317"/>
          </a:xfrm>
          <a:custGeom>
            <a:avLst/>
            <a:gdLst>
              <a:gd name="T0" fmla="*/ 0 w 144"/>
              <a:gd name="T1" fmla="*/ 2147483647 h 132"/>
              <a:gd name="T2" fmla="*/ 2147483647 w 144"/>
              <a:gd name="T3" fmla="*/ 0 h 132"/>
              <a:gd name="T4" fmla="*/ 2147483647 w 144"/>
              <a:gd name="T5" fmla="*/ 2147483647 h 132"/>
              <a:gd name="T6" fmla="*/ 0 60000 65536"/>
              <a:gd name="T7" fmla="*/ 0 60000 65536"/>
              <a:gd name="T8" fmla="*/ 0 60000 65536"/>
              <a:gd name="T9" fmla="*/ 0 w 144"/>
              <a:gd name="T10" fmla="*/ 0 h 132"/>
              <a:gd name="T11" fmla="*/ 144 w 144"/>
              <a:gd name="T12" fmla="*/ 132 h 132"/>
            </a:gdLst>
            <a:ahLst/>
            <a:cxnLst>
              <a:cxn ang="T6">
                <a:pos x="T0" y="T1"/>
              </a:cxn>
              <a:cxn ang="T7">
                <a:pos x="T2" y="T3"/>
              </a:cxn>
              <a:cxn ang="T8">
                <a:pos x="T4" y="T5"/>
              </a:cxn>
            </a:cxnLst>
            <a:rect l="T9" t="T10" r="T11" b="T12"/>
            <a:pathLst>
              <a:path w="144" h="132">
                <a:moveTo>
                  <a:pt x="0" y="48"/>
                </a:moveTo>
                <a:lnTo>
                  <a:pt x="144" y="0"/>
                </a:lnTo>
                <a:lnTo>
                  <a:pt x="144" y="132"/>
                </a:lnTo>
              </a:path>
            </a:pathLst>
          </a:custGeom>
          <a:noFill/>
          <a:ln w="952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54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4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47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5472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472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472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4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omasi1"/>
          <p:cNvPicPr>
            <a:picLocks noChangeAspect="1" noChangeArrowheads="1"/>
          </p:cNvPicPr>
          <p:nvPr/>
        </p:nvPicPr>
        <p:blipFill>
          <a:blip r:embed="rId3" cstate="print"/>
          <a:srcRect/>
          <a:stretch>
            <a:fillRect/>
          </a:stretch>
        </p:blipFill>
        <p:spPr bwMode="auto">
          <a:xfrm>
            <a:off x="2238375" y="1143000"/>
            <a:ext cx="4819650" cy="5029200"/>
          </a:xfrm>
          <a:prstGeom prst="rect">
            <a:avLst/>
          </a:prstGeom>
          <a:noFill/>
          <a:ln w="9525">
            <a:noFill/>
            <a:miter lim="800000"/>
            <a:headEnd/>
            <a:tailEnd/>
          </a:ln>
        </p:spPr>
      </p:pic>
      <p:pic>
        <p:nvPicPr>
          <p:cNvPr id="37891" name="Picture 3" descr="tomasi5"/>
          <p:cNvPicPr>
            <a:picLocks noChangeAspect="1" noChangeArrowheads="1"/>
          </p:cNvPicPr>
          <p:nvPr/>
        </p:nvPicPr>
        <p:blipFill>
          <a:blip r:embed="rId4" cstate="print"/>
          <a:srcRect/>
          <a:stretch>
            <a:fillRect/>
          </a:stretch>
        </p:blipFill>
        <p:spPr bwMode="auto">
          <a:xfrm>
            <a:off x="7286626" y="1054101"/>
            <a:ext cx="2619375" cy="2227263"/>
          </a:xfrm>
          <a:prstGeom prst="rect">
            <a:avLst/>
          </a:prstGeom>
          <a:noFill/>
          <a:ln w="9525">
            <a:noFill/>
            <a:miter lim="800000"/>
            <a:headEnd/>
            <a:tailEnd/>
          </a:ln>
        </p:spPr>
      </p:pic>
      <p:sp>
        <p:nvSpPr>
          <p:cNvPr id="37892" name="Rectangle 7"/>
          <p:cNvSpPr>
            <a:spLocks noGrp="1" noChangeArrowheads="1"/>
          </p:cNvSpPr>
          <p:nvPr>
            <p:ph type="title"/>
          </p:nvPr>
        </p:nvSpPr>
        <p:spPr/>
        <p:txBody>
          <a:bodyPr/>
          <a:lstStyle/>
          <a:p>
            <a:r>
              <a:rPr lang="en-US"/>
              <a:t>Reconstruction results</a:t>
            </a:r>
          </a:p>
        </p:txBody>
      </p:sp>
      <p:pic>
        <p:nvPicPr>
          <p:cNvPr id="37893" name="Picture 8" descr="tomasi6"/>
          <p:cNvPicPr>
            <a:picLocks noChangeAspect="1" noChangeArrowheads="1"/>
          </p:cNvPicPr>
          <p:nvPr/>
        </p:nvPicPr>
        <p:blipFill>
          <a:blip r:embed="rId5" cstate="print"/>
          <a:srcRect/>
          <a:stretch>
            <a:fillRect/>
          </a:stretch>
        </p:blipFill>
        <p:spPr bwMode="auto">
          <a:xfrm>
            <a:off x="7413626" y="3657600"/>
            <a:ext cx="2371725" cy="2260600"/>
          </a:xfrm>
          <a:prstGeom prst="rect">
            <a:avLst/>
          </a:prstGeom>
          <a:noFill/>
          <a:ln w="9525">
            <a:noFill/>
            <a:miter lim="800000"/>
            <a:headEnd/>
            <a:tailEnd/>
          </a:ln>
        </p:spPr>
      </p:pic>
      <p:sp>
        <p:nvSpPr>
          <p:cNvPr id="37894" name="Rectangle 9"/>
          <p:cNvSpPr>
            <a:spLocks noChangeArrowheads="1"/>
          </p:cNvSpPr>
          <p:nvPr/>
        </p:nvSpPr>
        <p:spPr bwMode="auto">
          <a:xfrm>
            <a:off x="0" y="6216650"/>
            <a:ext cx="12192000" cy="641350"/>
          </a:xfrm>
          <a:prstGeom prst="rect">
            <a:avLst/>
          </a:prstGeom>
          <a:noFill/>
          <a:ln w="9525">
            <a:noFill/>
            <a:miter lim="800000"/>
            <a:headEnd/>
            <a:tailEnd/>
          </a:ln>
        </p:spPr>
        <p:txBody>
          <a:bodyPr wrap="square"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6"/>
              </a:rPr>
              <a:t>Shape and motion from image streams under orthography: </a:t>
            </a:r>
            <a:br>
              <a:rPr lang="en-US" sz="1800" dirty="0">
                <a:hlinkClick r:id="rId6"/>
              </a:rPr>
            </a:br>
            <a:r>
              <a:rPr lang="en-US" sz="1800" dirty="0">
                <a:hlinkClick r:id="rId6"/>
              </a:rPr>
              <a:t>A factorization method</a:t>
            </a:r>
            <a:r>
              <a:rPr lang="en-US" sz="1800" dirty="0"/>
              <a:t>, IJCV 1992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t>Dealing with missing data</a:t>
            </a:r>
          </a:p>
        </p:txBody>
      </p:sp>
      <p:sp>
        <p:nvSpPr>
          <p:cNvPr id="19460" name="Rectangle 3"/>
          <p:cNvSpPr>
            <a:spLocks noGrp="1" noChangeArrowheads="1"/>
          </p:cNvSpPr>
          <p:nvPr>
            <p:ph type="body" idx="1"/>
          </p:nvPr>
        </p:nvSpPr>
        <p:spPr>
          <a:xfrm>
            <a:off x="914400" y="914400"/>
            <a:ext cx="10363200" cy="5562600"/>
          </a:xfrm>
        </p:spPr>
        <p:txBody>
          <a:bodyPr/>
          <a:lstStyle/>
          <a:p>
            <a:pPr>
              <a:buFontTx/>
              <a:buChar char="•"/>
            </a:pPr>
            <a:r>
              <a:rPr lang="en-US" sz="2800" dirty="0"/>
              <a:t>So far, we have assumed that all points are visible in all views</a:t>
            </a:r>
          </a:p>
          <a:p>
            <a:pPr>
              <a:buFontTx/>
              <a:buChar char="•"/>
            </a:pPr>
            <a:r>
              <a:rPr lang="en-US" sz="2800" dirty="0"/>
              <a:t>In reality, the measurement matrix typically looks something like this:</a:t>
            </a:r>
            <a:br>
              <a:rPr lang="en-US" sz="2800" dirty="0"/>
            </a:br>
            <a:endParaRPr lang="en-US" sz="2800" dirty="0"/>
          </a:p>
          <a:p>
            <a:pPr>
              <a:buFontTx/>
              <a:buChar char="•"/>
            </a:pPr>
            <a:endParaRPr lang="en-US" sz="2800" dirty="0"/>
          </a:p>
          <a:p>
            <a:pPr>
              <a:buFontTx/>
              <a:buChar char="•"/>
            </a:pPr>
            <a:endParaRPr lang="en-US" sz="2800" dirty="0"/>
          </a:p>
          <a:p>
            <a:pPr>
              <a:buFontTx/>
              <a:buChar char="•"/>
            </a:pPr>
            <a:endParaRPr lang="en-US" sz="2800" dirty="0"/>
          </a:p>
          <a:p>
            <a:pPr marL="0" indent="0"/>
            <a:endParaRPr lang="en-US" sz="2800" dirty="0"/>
          </a:p>
          <a:p>
            <a:pPr>
              <a:buFontTx/>
              <a:buChar char="•"/>
            </a:pPr>
            <a:r>
              <a:rPr lang="en-US" sz="2800" dirty="0"/>
              <a:t>Possible solution: decompose matrix into dense sub-blocks, factorize each sub-block, and fuse the results</a:t>
            </a:r>
          </a:p>
          <a:p>
            <a:pPr lvl="1"/>
            <a:r>
              <a:rPr lang="en-US" sz="2400" dirty="0"/>
              <a:t>Unfortunately, finding dense maximal sub-blocks of the matrix is </a:t>
            </a:r>
            <a:br>
              <a:rPr lang="en-US" sz="2400" dirty="0"/>
            </a:br>
            <a:r>
              <a:rPr lang="en-US" sz="2400" dirty="0"/>
              <a:t>NP-complete (equivalent to finding maximal cliques in a graph)</a:t>
            </a:r>
            <a:br>
              <a:rPr lang="en-US" sz="2400" dirty="0"/>
            </a:br>
            <a:br>
              <a:rPr lang="en-US" sz="2400" dirty="0"/>
            </a:br>
            <a:endParaRPr lang="en-US" sz="2400" dirty="0"/>
          </a:p>
        </p:txBody>
      </p:sp>
      <p:graphicFrame>
        <p:nvGraphicFramePr>
          <p:cNvPr id="19458" name="Object 5"/>
          <p:cNvGraphicFramePr>
            <a:graphicFrameLocks noGrp="1" noChangeAspect="1"/>
          </p:cNvGraphicFramePr>
          <p:nvPr>
            <p:ph sz="half" idx="4294967295"/>
            <p:extLst>
              <p:ext uri="{D42A27DB-BD31-4B8C-83A1-F6EECF244321}">
                <p14:modId xmlns:p14="http://schemas.microsoft.com/office/powerpoint/2010/main" val="855444009"/>
              </p:ext>
            </p:extLst>
          </p:nvPr>
        </p:nvGraphicFramePr>
        <p:xfrm>
          <a:off x="2286000" y="2743201"/>
          <a:ext cx="6705600" cy="1427163"/>
        </p:xfrm>
        <a:graphic>
          <a:graphicData uri="http://schemas.openxmlformats.org/presentationml/2006/ole">
            <mc:AlternateContent xmlns:mc="http://schemas.openxmlformats.org/markup-compatibility/2006">
              <mc:Choice xmlns:v="urn:schemas-microsoft-com:vml" Requires="v">
                <p:oleObj name="Image" r:id="rId3" imgW="11746032" imgH="2501587" progId="Photoshop.Image.10">
                  <p:embed/>
                </p:oleObj>
              </mc:Choice>
              <mc:Fallback>
                <p:oleObj name="Image" r:id="rId3" imgW="11746032" imgH="2501587" progId="Photoshop.Image.1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743201"/>
                        <a:ext cx="6705600" cy="1427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Line 7"/>
          <p:cNvSpPr>
            <a:spLocks noChangeShapeType="1"/>
          </p:cNvSpPr>
          <p:nvPr/>
        </p:nvSpPr>
        <p:spPr bwMode="auto">
          <a:xfrm>
            <a:off x="9144000" y="2743200"/>
            <a:ext cx="0" cy="1371600"/>
          </a:xfrm>
          <a:prstGeom prst="line">
            <a:avLst/>
          </a:prstGeom>
          <a:noFill/>
          <a:ln w="9525">
            <a:solidFill>
              <a:srgbClr val="FF0000"/>
            </a:solidFill>
            <a:round/>
            <a:headEnd/>
            <a:tailEnd type="triangle" w="med" len="med"/>
          </a:ln>
        </p:spPr>
        <p:txBody>
          <a:bodyPr/>
          <a:lstStyle/>
          <a:p>
            <a:endParaRPr lang="en-US"/>
          </a:p>
        </p:txBody>
      </p:sp>
      <p:sp>
        <p:nvSpPr>
          <p:cNvPr id="19462" name="Text Box 8"/>
          <p:cNvSpPr txBox="1">
            <a:spLocks noChangeArrowheads="1"/>
          </p:cNvSpPr>
          <p:nvPr/>
        </p:nvSpPr>
        <p:spPr bwMode="auto">
          <a:xfrm>
            <a:off x="9237664" y="3200400"/>
            <a:ext cx="1354137" cy="457200"/>
          </a:xfrm>
          <a:prstGeom prst="rect">
            <a:avLst/>
          </a:prstGeom>
          <a:noFill/>
          <a:ln w="9525">
            <a:noFill/>
            <a:miter lim="800000"/>
            <a:headEnd/>
            <a:tailEnd/>
          </a:ln>
        </p:spPr>
        <p:txBody>
          <a:bodyPr wrap="none">
            <a:spAutoFit/>
          </a:bodyPr>
          <a:lstStyle/>
          <a:p>
            <a:pPr algn="ctr"/>
            <a:r>
              <a:rPr lang="en-US">
                <a:solidFill>
                  <a:srgbClr val="FF0000"/>
                </a:solidFill>
              </a:rPr>
              <a:t>cameras</a:t>
            </a:r>
          </a:p>
        </p:txBody>
      </p:sp>
      <p:sp>
        <p:nvSpPr>
          <p:cNvPr id="19463" name="Line 9"/>
          <p:cNvSpPr>
            <a:spLocks noChangeShapeType="1"/>
          </p:cNvSpPr>
          <p:nvPr/>
        </p:nvSpPr>
        <p:spPr bwMode="auto">
          <a:xfrm>
            <a:off x="4114800" y="4343400"/>
            <a:ext cx="3124200" cy="0"/>
          </a:xfrm>
          <a:prstGeom prst="line">
            <a:avLst/>
          </a:prstGeom>
          <a:noFill/>
          <a:ln w="9525">
            <a:solidFill>
              <a:srgbClr val="FF0000"/>
            </a:solidFill>
            <a:round/>
            <a:headEnd/>
            <a:tailEnd type="triangle" w="med" len="med"/>
          </a:ln>
        </p:spPr>
        <p:txBody>
          <a:bodyPr/>
          <a:lstStyle/>
          <a:p>
            <a:endParaRPr lang="en-US"/>
          </a:p>
        </p:txBody>
      </p:sp>
      <p:sp>
        <p:nvSpPr>
          <p:cNvPr id="19464" name="Text Box 10"/>
          <p:cNvSpPr txBox="1">
            <a:spLocks noChangeArrowheads="1"/>
          </p:cNvSpPr>
          <p:nvPr/>
        </p:nvSpPr>
        <p:spPr bwMode="auto">
          <a:xfrm>
            <a:off x="5181600" y="4343400"/>
            <a:ext cx="998538" cy="457200"/>
          </a:xfrm>
          <a:prstGeom prst="rect">
            <a:avLst/>
          </a:prstGeom>
          <a:noFill/>
          <a:ln w="9525">
            <a:noFill/>
            <a:miter lim="800000"/>
            <a:headEnd/>
            <a:tailEnd/>
          </a:ln>
        </p:spPr>
        <p:txBody>
          <a:bodyPr wrap="none">
            <a:spAutoFit/>
          </a:bodyPr>
          <a:lstStyle/>
          <a:p>
            <a:r>
              <a:rPr lang="en-US">
                <a:solidFill>
                  <a:srgbClr val="FF0000"/>
                </a:solidFill>
              </a:rPr>
              <a:t>points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a:t>Dealing with missing data</a:t>
            </a:r>
          </a:p>
        </p:txBody>
      </p:sp>
      <p:sp>
        <p:nvSpPr>
          <p:cNvPr id="1061891" name="Rectangle 3"/>
          <p:cNvSpPr>
            <a:spLocks noGrp="1" noChangeArrowheads="1"/>
          </p:cNvSpPr>
          <p:nvPr>
            <p:ph type="body" idx="1"/>
          </p:nvPr>
        </p:nvSpPr>
        <p:spPr/>
        <p:txBody>
          <a:bodyPr/>
          <a:lstStyle/>
          <a:p>
            <a:pPr>
              <a:buFontTx/>
              <a:buChar char="•"/>
            </a:pPr>
            <a:r>
              <a:rPr lang="en-US" sz="2800" dirty="0"/>
              <a:t>Incremental bilinear refinement:</a:t>
            </a:r>
          </a:p>
          <a:p>
            <a:pPr>
              <a:buFontTx/>
              <a:buChar char="•"/>
            </a:pPr>
            <a:endParaRPr lang="en-US" dirty="0"/>
          </a:p>
        </p:txBody>
      </p:sp>
      <p:graphicFrame>
        <p:nvGraphicFramePr>
          <p:cNvPr id="1061892" name="Object 4"/>
          <p:cNvGraphicFramePr>
            <a:graphicFrameLocks noGrp="1" noChangeAspect="1"/>
          </p:cNvGraphicFramePr>
          <p:nvPr>
            <p:ph sz="half" idx="4294967295"/>
            <p:extLst>
              <p:ext uri="{D42A27DB-BD31-4B8C-83A1-F6EECF244321}">
                <p14:modId xmlns:p14="http://schemas.microsoft.com/office/powerpoint/2010/main" val="447203535"/>
              </p:ext>
            </p:extLst>
          </p:nvPr>
        </p:nvGraphicFramePr>
        <p:xfrm>
          <a:off x="2209800" y="1962151"/>
          <a:ext cx="7696200" cy="2106613"/>
        </p:xfrm>
        <a:graphic>
          <a:graphicData uri="http://schemas.openxmlformats.org/presentationml/2006/ole">
            <mc:AlternateContent xmlns:mc="http://schemas.openxmlformats.org/markup-compatibility/2006">
              <mc:Choice xmlns:v="urn:schemas-microsoft-com:vml" Requires="v">
                <p:oleObj name="Image" r:id="rId3" imgW="11365079" imgH="3111111" progId="Photoshop.Image.10">
                  <p:embed/>
                </p:oleObj>
              </mc:Choice>
              <mc:Fallback>
                <p:oleObj name="Image" r:id="rId3" imgW="11365079" imgH="3111111"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962151"/>
                        <a:ext cx="7696200" cy="2106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1894" name="Text Box 6"/>
          <p:cNvSpPr txBox="1">
            <a:spLocks noChangeArrowheads="1"/>
          </p:cNvSpPr>
          <p:nvPr/>
        </p:nvSpPr>
        <p:spPr bwMode="auto">
          <a:xfrm>
            <a:off x="1828799" y="4171950"/>
            <a:ext cx="2743201" cy="707886"/>
          </a:xfrm>
          <a:prstGeom prst="rect">
            <a:avLst/>
          </a:prstGeom>
          <a:noFill/>
          <a:ln w="9525">
            <a:noFill/>
            <a:miter lim="800000"/>
            <a:headEnd/>
            <a:tailEnd/>
          </a:ln>
        </p:spPr>
        <p:txBody>
          <a:bodyPr wrap="square">
            <a:spAutoFit/>
          </a:bodyPr>
          <a:lstStyle/>
          <a:p>
            <a:r>
              <a:rPr lang="en-US" sz="2000" dirty="0"/>
              <a:t>Perform factorization on a dense sub-block</a:t>
            </a:r>
          </a:p>
        </p:txBody>
      </p:sp>
      <p:sp>
        <p:nvSpPr>
          <p:cNvPr id="1061895" name="Text Box 7"/>
          <p:cNvSpPr txBox="1">
            <a:spLocks noChangeArrowheads="1"/>
          </p:cNvSpPr>
          <p:nvPr/>
        </p:nvSpPr>
        <p:spPr bwMode="auto">
          <a:xfrm>
            <a:off x="4800601" y="4171950"/>
            <a:ext cx="2590799" cy="1631216"/>
          </a:xfrm>
          <a:prstGeom prst="rect">
            <a:avLst/>
          </a:prstGeom>
          <a:noFill/>
          <a:ln w="9525">
            <a:noFill/>
            <a:miter lim="800000"/>
            <a:headEnd/>
            <a:tailEnd/>
          </a:ln>
        </p:spPr>
        <p:txBody>
          <a:bodyPr wrap="square">
            <a:spAutoFit/>
          </a:bodyPr>
          <a:lstStyle/>
          <a:p>
            <a:r>
              <a:rPr lang="en-US" sz="2000" dirty="0"/>
              <a:t>Solve for a new 3D point visible by at least two known cameras – </a:t>
            </a:r>
            <a:r>
              <a:rPr lang="en-US" sz="2000" dirty="0">
                <a:solidFill>
                  <a:srgbClr val="C00000"/>
                </a:solidFill>
              </a:rPr>
              <a:t>triangulation</a:t>
            </a:r>
          </a:p>
        </p:txBody>
      </p:sp>
      <p:sp>
        <p:nvSpPr>
          <p:cNvPr id="1061896" name="Text Box 8"/>
          <p:cNvSpPr txBox="1">
            <a:spLocks noChangeArrowheads="1"/>
          </p:cNvSpPr>
          <p:nvPr/>
        </p:nvSpPr>
        <p:spPr bwMode="auto">
          <a:xfrm>
            <a:off x="7451726" y="4173538"/>
            <a:ext cx="2759075" cy="1323439"/>
          </a:xfrm>
          <a:prstGeom prst="rect">
            <a:avLst/>
          </a:prstGeom>
          <a:noFill/>
          <a:ln w="9525">
            <a:noFill/>
            <a:miter lim="800000"/>
            <a:headEnd/>
            <a:tailEnd/>
          </a:ln>
        </p:spPr>
        <p:txBody>
          <a:bodyPr>
            <a:spAutoFit/>
          </a:bodyPr>
          <a:lstStyle/>
          <a:p>
            <a:r>
              <a:rPr lang="en-US" sz="2000" dirty="0"/>
              <a:t>Solve for a new camera that sees at least three known 3D points – </a:t>
            </a:r>
            <a:r>
              <a:rPr lang="en-US" sz="2000" dirty="0">
                <a:solidFill>
                  <a:srgbClr val="C00000"/>
                </a:solidFill>
              </a:rPr>
              <a:t>calibration </a:t>
            </a:r>
          </a:p>
        </p:txBody>
      </p:sp>
      <p:sp>
        <p:nvSpPr>
          <p:cNvPr id="1061897" name="Rectangle 9"/>
          <p:cNvSpPr>
            <a:spLocks noChangeArrowheads="1"/>
          </p:cNvSpPr>
          <p:nvPr/>
        </p:nvSpPr>
        <p:spPr bwMode="auto">
          <a:xfrm>
            <a:off x="495300" y="6375777"/>
            <a:ext cx="11125200" cy="338554"/>
          </a:xfrm>
          <a:prstGeom prst="rect">
            <a:avLst/>
          </a:prstGeom>
          <a:noFill/>
          <a:ln w="9525">
            <a:noFill/>
            <a:miter lim="800000"/>
            <a:headEnd/>
            <a:tailEnd/>
          </a:ln>
        </p:spPr>
        <p:txBody>
          <a:bodyPr wrap="square" anchor="ctr">
            <a:spAutoFit/>
          </a:bodyPr>
          <a:lstStyle/>
          <a:p>
            <a:pPr algn="ctr"/>
            <a:r>
              <a:rPr lang="en-US" sz="1600" dirty="0"/>
              <a:t>F. </a:t>
            </a:r>
            <a:r>
              <a:rPr lang="en-US" sz="1600" dirty="0" err="1"/>
              <a:t>Rothganger</a:t>
            </a:r>
            <a:r>
              <a:rPr lang="en-US" sz="1600" dirty="0"/>
              <a:t> et al. </a:t>
            </a:r>
            <a:r>
              <a:rPr lang="en-US" sz="1600" dirty="0">
                <a:hlinkClick r:id="rId5"/>
              </a:rPr>
              <a:t>Segmenting, Modeling, and Matching Video Clips Containing Multiple Moving Objects</a:t>
            </a:r>
            <a:r>
              <a:rPr lang="en-US" sz="1600" dirty="0"/>
              <a:t>. PAMI 2007.</a:t>
            </a:r>
          </a:p>
        </p:txBody>
      </p:sp>
      <p:sp>
        <p:nvSpPr>
          <p:cNvPr id="2" name="Rectangle 1"/>
          <p:cNvSpPr/>
          <p:nvPr/>
        </p:nvSpPr>
        <p:spPr bwMode="auto">
          <a:xfrm>
            <a:off x="4419600" y="1905000"/>
            <a:ext cx="2819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696200" y="1905000"/>
            <a:ext cx="2819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618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06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5" grpId="0"/>
      <p:bldP spid="1061896" grpId="1"/>
      <p:bldP spid="2"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arg1"/>
          <p:cNvPicPr>
            <a:picLocks noChangeAspect="1" noChangeArrowheads="1"/>
          </p:cNvPicPr>
          <p:nvPr/>
        </p:nvPicPr>
        <p:blipFill>
          <a:blip r:embed="rId3" cstate="print"/>
          <a:srcRect/>
          <a:stretch>
            <a:fillRect/>
          </a:stretch>
        </p:blipFill>
        <p:spPr bwMode="auto">
          <a:xfrm>
            <a:off x="1900956" y="2438400"/>
            <a:ext cx="2594845" cy="4191000"/>
          </a:xfrm>
          <a:prstGeom prst="rect">
            <a:avLst/>
          </a:prstGeom>
          <a:noFill/>
          <a:ln w="9525">
            <a:noFill/>
            <a:miter lim="800000"/>
            <a:headEnd/>
            <a:tailEnd/>
          </a:ln>
        </p:spPr>
      </p:pic>
      <p:pic>
        <p:nvPicPr>
          <p:cNvPr id="20483" name="Picture 3" descr="garg2"/>
          <p:cNvPicPr>
            <a:picLocks noChangeAspect="1" noChangeArrowheads="1"/>
          </p:cNvPicPr>
          <p:nvPr/>
        </p:nvPicPr>
        <p:blipFill>
          <a:blip r:embed="rId4" cstate="print"/>
          <a:srcRect/>
          <a:stretch>
            <a:fillRect/>
          </a:stretch>
        </p:blipFill>
        <p:spPr bwMode="auto">
          <a:xfrm>
            <a:off x="4858469" y="2438400"/>
            <a:ext cx="2594844" cy="4191000"/>
          </a:xfrm>
          <a:prstGeom prst="rect">
            <a:avLst/>
          </a:prstGeom>
          <a:noFill/>
          <a:ln w="9525">
            <a:noFill/>
            <a:miter lim="800000"/>
            <a:headEnd/>
            <a:tailEnd/>
          </a:ln>
        </p:spPr>
      </p:pic>
      <p:sp>
        <p:nvSpPr>
          <p:cNvPr id="20484" name="Rectangle 4"/>
          <p:cNvSpPr>
            <a:spLocks noGrp="1" noChangeArrowheads="1"/>
          </p:cNvSpPr>
          <p:nvPr>
            <p:ph type="title"/>
          </p:nvPr>
        </p:nvSpPr>
        <p:spPr/>
        <p:txBody>
          <a:bodyPr/>
          <a:lstStyle/>
          <a:p>
            <a:r>
              <a:rPr lang="en-US" dirty="0"/>
              <a:t>Triangulation</a:t>
            </a:r>
          </a:p>
        </p:txBody>
      </p:sp>
      <p:sp>
        <p:nvSpPr>
          <p:cNvPr id="20485" name="Content Placeholder 8"/>
          <p:cNvSpPr>
            <a:spLocks noGrp="1"/>
          </p:cNvSpPr>
          <p:nvPr>
            <p:ph idx="1"/>
          </p:nvPr>
        </p:nvSpPr>
        <p:spPr/>
        <p:txBody>
          <a:bodyPr/>
          <a:lstStyle/>
          <a:p>
            <a:pPr>
              <a:buFontTx/>
              <a:buChar char="•"/>
            </a:pPr>
            <a:r>
              <a:rPr lang="en-US" dirty="0"/>
              <a:t>Given projections of a 3D point in two or more images (with known camera matrices), find the coordinates of the point</a:t>
            </a:r>
          </a:p>
        </p:txBody>
      </p:sp>
      <p:pic>
        <p:nvPicPr>
          <p:cNvPr id="20486" name="Picture 5" descr="garg3"/>
          <p:cNvPicPr>
            <a:picLocks noChangeAspect="1" noChangeArrowheads="1"/>
          </p:cNvPicPr>
          <p:nvPr/>
        </p:nvPicPr>
        <p:blipFill>
          <a:blip r:embed="rId5" cstate="print"/>
          <a:srcRect/>
          <a:stretch>
            <a:fillRect/>
          </a:stretch>
        </p:blipFill>
        <p:spPr bwMode="auto">
          <a:xfrm>
            <a:off x="7768356" y="2438400"/>
            <a:ext cx="2594845" cy="4191000"/>
          </a:xfrm>
          <a:prstGeom prst="rect">
            <a:avLst/>
          </a:prstGeom>
          <a:noFill/>
          <a:ln w="9525">
            <a:noFill/>
            <a:miter lim="800000"/>
            <a:headEnd/>
            <a:tailEnd/>
          </a:ln>
        </p:spPr>
      </p:pic>
      <p:sp>
        <p:nvSpPr>
          <p:cNvPr id="2" name="Oval 1"/>
          <p:cNvSpPr/>
          <p:nvPr/>
        </p:nvSpPr>
        <p:spPr bwMode="auto">
          <a:xfrm>
            <a:off x="3352800" y="3108960"/>
            <a:ext cx="152400" cy="152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6400800" y="3124200"/>
            <a:ext cx="152400" cy="152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Oval 8"/>
          <p:cNvSpPr/>
          <p:nvPr/>
        </p:nvSpPr>
        <p:spPr bwMode="auto">
          <a:xfrm>
            <a:off x="9372600" y="3124200"/>
            <a:ext cx="152400" cy="152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611837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7EFD-6B15-DAAB-E674-7B6CF75A3B45}"/>
              </a:ext>
            </a:extLst>
          </p:cNvPr>
          <p:cNvSpPr>
            <a:spLocks noGrp="1"/>
          </p:cNvSpPr>
          <p:nvPr>
            <p:ph type="title"/>
          </p:nvPr>
        </p:nvSpPr>
        <p:spPr/>
        <p:txBody>
          <a:bodyPr/>
          <a:lstStyle/>
          <a:p>
            <a:r>
              <a:rPr lang="en-US" dirty="0"/>
              <a:t>There is an optimization problem here</a:t>
            </a:r>
          </a:p>
        </p:txBody>
      </p:sp>
      <p:pic>
        <p:nvPicPr>
          <p:cNvPr id="4" name="Content Placeholder 3">
            <a:extLst>
              <a:ext uri="{FF2B5EF4-FFF2-40B4-BE49-F238E27FC236}">
                <a16:creationId xmlns:a16="http://schemas.microsoft.com/office/drawing/2014/main" id="{3DF8F1B1-F8DB-5461-CB8C-3DCC63A31918}"/>
              </a:ext>
            </a:extLst>
          </p:cNvPr>
          <p:cNvPicPr>
            <a:picLocks noChangeAspect="1"/>
          </p:cNvPicPr>
          <p:nvPr/>
        </p:nvPicPr>
        <p:blipFill>
          <a:blip r:embed="rId2"/>
          <a:stretch>
            <a:fillRect/>
          </a:stretch>
        </p:blipFill>
        <p:spPr bwMode="auto">
          <a:xfrm>
            <a:off x="3009900" y="1827438"/>
            <a:ext cx="6172200" cy="1511300"/>
          </a:xfrm>
          <a:prstGeom prst="rect">
            <a:avLst/>
          </a:prstGeom>
          <a:noFill/>
          <a:ln w="9525">
            <a:noFill/>
            <a:miter lim="800000"/>
            <a:headEnd/>
            <a:tailEnd/>
          </a:ln>
        </p:spPr>
      </p:pic>
      <p:pic>
        <p:nvPicPr>
          <p:cNvPr id="5" name="Picture 4">
            <a:extLst>
              <a:ext uri="{FF2B5EF4-FFF2-40B4-BE49-F238E27FC236}">
                <a16:creationId xmlns:a16="http://schemas.microsoft.com/office/drawing/2014/main" id="{A4AB66DA-38C5-1FD7-24E5-F2F4B553DF7C}"/>
              </a:ext>
            </a:extLst>
          </p:cNvPr>
          <p:cNvPicPr>
            <a:picLocks noChangeAspect="1"/>
          </p:cNvPicPr>
          <p:nvPr/>
        </p:nvPicPr>
        <p:blipFill>
          <a:blip r:embed="rId3"/>
          <a:stretch>
            <a:fillRect/>
          </a:stretch>
        </p:blipFill>
        <p:spPr>
          <a:xfrm>
            <a:off x="3804650" y="5486400"/>
            <a:ext cx="7772400" cy="1016840"/>
          </a:xfrm>
          <a:prstGeom prst="rect">
            <a:avLst/>
          </a:prstGeom>
        </p:spPr>
      </p:pic>
      <p:sp>
        <p:nvSpPr>
          <p:cNvPr id="6" name="TextBox 5">
            <a:extLst>
              <a:ext uri="{FF2B5EF4-FFF2-40B4-BE49-F238E27FC236}">
                <a16:creationId xmlns:a16="http://schemas.microsoft.com/office/drawing/2014/main" id="{C651F971-643A-D706-4DEE-23B61DFC3221}"/>
              </a:ext>
            </a:extLst>
          </p:cNvPr>
          <p:cNvSpPr txBox="1"/>
          <p:nvPr/>
        </p:nvSpPr>
        <p:spPr>
          <a:xfrm>
            <a:off x="2743200" y="3733501"/>
            <a:ext cx="1758815" cy="461665"/>
          </a:xfrm>
          <a:prstGeom prst="rect">
            <a:avLst/>
          </a:prstGeom>
          <a:noFill/>
        </p:spPr>
        <p:txBody>
          <a:bodyPr wrap="none" rtlCol="0">
            <a:spAutoFit/>
          </a:bodyPr>
          <a:lstStyle/>
          <a:p>
            <a:r>
              <a:rPr lang="en-US" dirty="0"/>
              <a:t>Data matrix</a:t>
            </a:r>
          </a:p>
        </p:txBody>
      </p:sp>
      <p:sp>
        <p:nvSpPr>
          <p:cNvPr id="7" name="TextBox 6">
            <a:extLst>
              <a:ext uri="{FF2B5EF4-FFF2-40B4-BE49-F238E27FC236}">
                <a16:creationId xmlns:a16="http://schemas.microsoft.com/office/drawing/2014/main" id="{EF30B1D9-5144-3C92-75B1-93B9C7F61720}"/>
              </a:ext>
            </a:extLst>
          </p:cNvPr>
          <p:cNvSpPr txBox="1"/>
          <p:nvPr/>
        </p:nvSpPr>
        <p:spPr>
          <a:xfrm>
            <a:off x="5486400" y="3747789"/>
            <a:ext cx="2204450" cy="461665"/>
          </a:xfrm>
          <a:prstGeom prst="rect">
            <a:avLst/>
          </a:prstGeom>
          <a:noFill/>
        </p:spPr>
        <p:txBody>
          <a:bodyPr wrap="none" rtlCol="0">
            <a:spAutoFit/>
          </a:bodyPr>
          <a:lstStyle/>
          <a:p>
            <a:r>
              <a:rPr lang="en-US" dirty="0"/>
              <a:t>Camera matrix</a:t>
            </a:r>
          </a:p>
        </p:txBody>
      </p:sp>
      <p:sp>
        <p:nvSpPr>
          <p:cNvPr id="8" name="TextBox 7">
            <a:extLst>
              <a:ext uri="{FF2B5EF4-FFF2-40B4-BE49-F238E27FC236}">
                <a16:creationId xmlns:a16="http://schemas.microsoft.com/office/drawing/2014/main" id="{AFC7C4CD-8652-6C64-B10B-1F7A639F74ED}"/>
              </a:ext>
            </a:extLst>
          </p:cNvPr>
          <p:cNvSpPr txBox="1"/>
          <p:nvPr/>
        </p:nvSpPr>
        <p:spPr>
          <a:xfrm>
            <a:off x="6324600" y="1068163"/>
            <a:ext cx="1810111" cy="461665"/>
          </a:xfrm>
          <a:prstGeom prst="rect">
            <a:avLst/>
          </a:prstGeom>
          <a:noFill/>
        </p:spPr>
        <p:txBody>
          <a:bodyPr wrap="none" rtlCol="0">
            <a:spAutoFit/>
          </a:bodyPr>
          <a:lstStyle/>
          <a:p>
            <a:r>
              <a:rPr lang="en-US" dirty="0"/>
              <a:t>Point matrix</a:t>
            </a:r>
          </a:p>
        </p:txBody>
      </p:sp>
      <p:cxnSp>
        <p:nvCxnSpPr>
          <p:cNvPr id="10" name="Straight Arrow Connector 9">
            <a:extLst>
              <a:ext uri="{FF2B5EF4-FFF2-40B4-BE49-F238E27FC236}">
                <a16:creationId xmlns:a16="http://schemas.microsoft.com/office/drawing/2014/main" id="{ACA46C21-4FA1-887F-9086-8DDF979EF8AB}"/>
              </a:ext>
            </a:extLst>
          </p:cNvPr>
          <p:cNvCxnSpPr>
            <a:cxnSpLocks/>
          </p:cNvCxnSpPr>
          <p:nvPr/>
        </p:nvCxnSpPr>
        <p:spPr bwMode="auto">
          <a:xfrm>
            <a:off x="7229655" y="1529828"/>
            <a:ext cx="0" cy="692813"/>
          </a:xfrm>
          <a:prstGeom prst="straightConnector1">
            <a:avLst/>
          </a:prstGeom>
          <a:ln>
            <a:solidFill>
              <a:srgbClr val="FF0000"/>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12" name="Straight Arrow Connector 11">
            <a:extLst>
              <a:ext uri="{FF2B5EF4-FFF2-40B4-BE49-F238E27FC236}">
                <a16:creationId xmlns:a16="http://schemas.microsoft.com/office/drawing/2014/main" id="{995DAEB3-8789-B8D3-C2B4-3DDEDC2278A9}"/>
              </a:ext>
            </a:extLst>
          </p:cNvPr>
          <p:cNvCxnSpPr>
            <a:cxnSpLocks/>
          </p:cNvCxnSpPr>
          <p:nvPr/>
        </p:nvCxnSpPr>
        <p:spPr bwMode="auto">
          <a:xfrm>
            <a:off x="8991600" y="3139236"/>
            <a:ext cx="0" cy="2270964"/>
          </a:xfrm>
          <a:prstGeom prst="straightConnector1">
            <a:avLst/>
          </a:prstGeom>
          <a:ln>
            <a:solidFill>
              <a:srgbClr val="FF0000"/>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14" name="Straight Arrow Connector 13">
            <a:extLst>
              <a:ext uri="{FF2B5EF4-FFF2-40B4-BE49-F238E27FC236}">
                <a16:creationId xmlns:a16="http://schemas.microsoft.com/office/drawing/2014/main" id="{B6AC3651-E6B8-13CA-FE41-3198D9F47ADE}"/>
              </a:ext>
            </a:extLst>
          </p:cNvPr>
          <p:cNvCxnSpPr>
            <a:cxnSpLocks/>
          </p:cNvCxnSpPr>
          <p:nvPr/>
        </p:nvCxnSpPr>
        <p:spPr bwMode="auto">
          <a:xfrm flipV="1">
            <a:off x="6477000" y="2767335"/>
            <a:ext cx="0" cy="980454"/>
          </a:xfrm>
          <a:prstGeom prst="straightConnector1">
            <a:avLst/>
          </a:prstGeom>
          <a:ln>
            <a:solidFill>
              <a:srgbClr val="FF0000"/>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18" name="Straight Arrow Connector 17">
            <a:extLst>
              <a:ext uri="{FF2B5EF4-FFF2-40B4-BE49-F238E27FC236}">
                <a16:creationId xmlns:a16="http://schemas.microsoft.com/office/drawing/2014/main" id="{B000ED60-90DF-BD35-1291-6DFC915D8D26}"/>
              </a:ext>
            </a:extLst>
          </p:cNvPr>
          <p:cNvCxnSpPr>
            <a:cxnSpLocks/>
          </p:cNvCxnSpPr>
          <p:nvPr/>
        </p:nvCxnSpPr>
        <p:spPr bwMode="auto">
          <a:xfrm flipV="1">
            <a:off x="4191000" y="2775729"/>
            <a:ext cx="0" cy="980454"/>
          </a:xfrm>
          <a:prstGeom prst="straightConnector1">
            <a:avLst/>
          </a:prstGeom>
          <a:ln>
            <a:solidFill>
              <a:srgbClr val="FF0000"/>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274173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 Structure from motion</a:t>
            </a:r>
          </a:p>
        </p:txBody>
      </p:sp>
      <p:sp>
        <p:nvSpPr>
          <p:cNvPr id="1092611" name="Rectangle 3"/>
          <p:cNvSpPr>
            <a:spLocks noGrp="1" noChangeArrowheads="1"/>
          </p:cNvSpPr>
          <p:nvPr>
            <p:ph type="body" idx="1"/>
          </p:nvPr>
        </p:nvSpPr>
        <p:spPr/>
        <p:txBody>
          <a:bodyPr/>
          <a:lstStyle/>
          <a:p>
            <a:pPr>
              <a:buFontTx/>
              <a:buChar char="•"/>
            </a:pPr>
            <a:r>
              <a:rPr lang="en-US" sz="2800" dirty="0">
                <a:solidFill>
                  <a:schemeClr val="bg1">
                    <a:lumMod val="50000"/>
                  </a:schemeClr>
                </a:solidFill>
              </a:rPr>
              <a:t>Problem definition and ambiguities</a:t>
            </a:r>
          </a:p>
          <a:p>
            <a:pPr>
              <a:buFontTx/>
              <a:buChar char="•"/>
            </a:pPr>
            <a:r>
              <a:rPr lang="en-US" sz="2800" dirty="0">
                <a:solidFill>
                  <a:schemeClr val="bg1">
                    <a:lumMod val="50000"/>
                  </a:schemeClr>
                </a:solidFill>
              </a:rPr>
              <a:t>Affine structure from motion</a:t>
            </a:r>
          </a:p>
          <a:p>
            <a:pPr lvl="1"/>
            <a:r>
              <a:rPr lang="en-US" sz="2400" dirty="0">
                <a:solidFill>
                  <a:schemeClr val="bg1">
                    <a:lumMod val="50000"/>
                  </a:schemeClr>
                </a:solidFill>
              </a:rPr>
              <a:t>Factorization</a:t>
            </a:r>
          </a:p>
          <a:p>
            <a:pPr>
              <a:buFontTx/>
              <a:buChar char="•"/>
            </a:pPr>
            <a:r>
              <a:rPr lang="en-US" sz="2800" dirty="0"/>
              <a:t>Projective structure from motion</a:t>
            </a:r>
          </a:p>
          <a:p>
            <a:pPr lvl="1"/>
            <a:endParaRPr lang="en-US" sz="2400" dirty="0"/>
          </a:p>
        </p:txBody>
      </p:sp>
    </p:spTree>
    <p:extLst>
      <p:ext uri="{BB962C8B-B14F-4D97-AF65-F5344CB8AC3E}">
        <p14:creationId xmlns:p14="http://schemas.microsoft.com/office/powerpoint/2010/main" val="190101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26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11" grpId="0" uiExpand="1"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Projective structure from motion</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idx="1"/>
              </p:nvPr>
            </p:nvSpPr>
            <p:spPr>
              <a:xfrm>
                <a:off x="457200" y="914400"/>
                <a:ext cx="11277600" cy="5257800"/>
              </a:xfrm>
            </p:spPr>
            <p:txBody>
              <a:bodyPr/>
              <a:lstStyle/>
              <a:p>
                <a:pPr>
                  <a:buFontTx/>
                  <a:buChar char="•"/>
                </a:pPr>
                <a:r>
                  <a:rPr lang="en-US" sz="2800" b="1" dirty="0"/>
                  <a:t>Given</a:t>
                </a:r>
                <a:r>
                  <a:rPr lang="en-US" sz="2800" dirty="0"/>
                  <a:t>: </a:t>
                </a:r>
                <a14:m>
                  <m:oMath xmlns:m="http://schemas.openxmlformats.org/officeDocument/2006/math">
                    <m:r>
                      <a:rPr lang="en-US" sz="2800" i="1" dirty="0" smtClean="0">
                        <a:solidFill>
                          <a:srgbClr val="7030A0"/>
                        </a:solidFill>
                        <a:latin typeface="Cambria Math" panose="02040503050406030204" pitchFamily="18" charset="0"/>
                      </a:rPr>
                      <m:t>𝑚</m:t>
                    </m:r>
                    <m:r>
                      <a:rPr lang="en-US" sz="2800" i="1" dirty="0" smtClean="0">
                        <a:latin typeface="Cambria Math" panose="02040503050406030204" pitchFamily="18" charset="0"/>
                      </a:rPr>
                      <m:t> </m:t>
                    </m:r>
                  </m:oMath>
                </a14:m>
                <a:r>
                  <a:rPr lang="en-US" sz="2800" dirty="0"/>
                  <a:t>images of </a:t>
                </a:r>
                <a14:m>
                  <m:oMath xmlns:m="http://schemas.openxmlformats.org/officeDocument/2006/math">
                    <m:r>
                      <a:rPr lang="en-US" sz="2800" i="1" dirty="0" smtClean="0">
                        <a:solidFill>
                          <a:srgbClr val="7030A0"/>
                        </a:solidFill>
                        <a:latin typeface="Cambria Math" panose="02040503050406030204" pitchFamily="18" charset="0"/>
                      </a:rPr>
                      <m:t>𝑛</m:t>
                    </m:r>
                  </m:oMath>
                </a14:m>
                <a:r>
                  <a:rPr lang="en-US" sz="2800" dirty="0"/>
                  <a:t> fixed 3D points such that (ignoring visibility):</a:t>
                </a:r>
                <a:br>
                  <a:rPr lang="en-US" sz="2800" dirty="0"/>
                </a:br>
                <a:endParaRPr lang="en-US" sz="1200" dirty="0"/>
              </a:p>
              <a:p>
                <a:pPr algn="ctr"/>
                <a14:m>
                  <m:oMath xmlns:m="http://schemas.openxmlformats.org/officeDocument/2006/math">
                    <m:r>
                      <a:rPr lang="en-US" sz="2800" b="1" i="1" dirty="0" err="1">
                        <a:solidFill>
                          <a:srgbClr val="7030A0"/>
                        </a:solidFill>
                        <a:latin typeface="Cambria Math" panose="02040503050406030204" pitchFamily="18" charset="0"/>
                      </a:rPr>
                      <m:t>𝒙</m:t>
                    </m:r>
                    <m:r>
                      <a:rPr lang="en-US" sz="2800" i="1" baseline="-25000" dirty="0" err="1">
                        <a:solidFill>
                          <a:srgbClr val="7030A0"/>
                        </a:solidFill>
                        <a:latin typeface="Cambria Math" panose="02040503050406030204" pitchFamily="18" charset="0"/>
                      </a:rPr>
                      <m:t>𝑖𝑗</m:t>
                    </m:r>
                    <m:r>
                      <a:rPr lang="en-US" sz="2800" b="0" i="1" dirty="0" smtClean="0">
                        <a:solidFill>
                          <a:srgbClr val="7030A0"/>
                        </a:solidFill>
                        <a:latin typeface="Cambria Math" panose="02040503050406030204" pitchFamily="18" charset="0"/>
                        <a:ea typeface="Cambria Math" panose="02040503050406030204" pitchFamily="18" charset="0"/>
                      </a:rPr>
                      <m:t>≅</m:t>
                    </m:r>
                    <m:r>
                      <a:rPr lang="en-US" sz="2800" b="1" i="1" dirty="0" smtClean="0">
                        <a:solidFill>
                          <a:srgbClr val="C00000"/>
                        </a:solidFill>
                        <a:latin typeface="Cambria Math" panose="02040503050406030204" pitchFamily="18" charset="0"/>
                      </a:rPr>
                      <m:t>𝑷</m:t>
                    </m:r>
                    <m:r>
                      <a:rPr lang="en-US" sz="2800" i="1" baseline="-25000" dirty="0">
                        <a:solidFill>
                          <a:srgbClr val="C00000"/>
                        </a:solidFill>
                        <a:latin typeface="Cambria Math" panose="02040503050406030204" pitchFamily="18" charset="0"/>
                      </a:rPr>
                      <m:t>𝑖</m:t>
                    </m:r>
                    <m:r>
                      <a:rPr lang="en-US" sz="2800" i="1" baseline="-25000" dirty="0">
                        <a:solidFill>
                          <a:srgbClr val="C00000"/>
                        </a:solidFill>
                        <a:latin typeface="Cambria Math" panose="02040503050406030204" pitchFamily="18" charset="0"/>
                      </a:rPr>
                      <m:t> </m:t>
                    </m:r>
                    <m:r>
                      <a:rPr lang="en-US" sz="2800" b="1" i="1" dirty="0">
                        <a:solidFill>
                          <a:srgbClr val="C00000"/>
                        </a:solidFill>
                        <a:latin typeface="Cambria Math" panose="02040503050406030204" pitchFamily="18" charset="0"/>
                      </a:rPr>
                      <m:t>𝑿</m:t>
                    </m:r>
                    <m:r>
                      <a:rPr lang="en-US" sz="2800" i="1" baseline="-25000" dirty="0">
                        <a:solidFill>
                          <a:srgbClr val="C00000"/>
                        </a:solidFill>
                        <a:latin typeface="Cambria Math" panose="02040503050406030204" pitchFamily="18" charset="0"/>
                      </a:rPr>
                      <m:t>𝑗</m:t>
                    </m:r>
                    <m:r>
                      <a:rPr lang="en-US" sz="2800" i="1" baseline="-25000" dirty="0">
                        <a:latin typeface="Cambria Math" panose="02040503050406030204" pitchFamily="18" charset="0"/>
                      </a:rPr>
                      <m:t> </m:t>
                    </m:r>
                  </m:oMath>
                </a14:m>
                <a:r>
                  <a:rPr lang="en-US" sz="2800" i="1" dirty="0">
                    <a:latin typeface="Times New Roman" pitchFamily="18" charset="0"/>
                  </a:rPr>
                  <a:t>, 	</a:t>
                </a:r>
                <a14:m>
                  <m:oMath xmlns:m="http://schemas.openxmlformats.org/officeDocument/2006/math">
                    <m:r>
                      <a:rPr lang="en-US" sz="2800" i="1" dirty="0" smtClean="0">
                        <a:solidFill>
                          <a:srgbClr val="7030A0"/>
                        </a:solidFill>
                        <a:latin typeface="Cambria Math" panose="02040503050406030204" pitchFamily="18" charset="0"/>
                      </a:rPr>
                      <m:t>𝑖</m:t>
                    </m:r>
                    <m:r>
                      <a:rPr lang="en-US" sz="2800" i="1" dirty="0">
                        <a:solidFill>
                          <a:srgbClr val="7030A0"/>
                        </a:solidFill>
                        <a:latin typeface="Cambria Math" panose="02040503050406030204" pitchFamily="18" charset="0"/>
                      </a:rPr>
                      <m:t> = 1, … , </m:t>
                    </m:r>
                    <m:r>
                      <a:rPr lang="en-US" sz="2800" i="1" dirty="0">
                        <a:solidFill>
                          <a:srgbClr val="7030A0"/>
                        </a:solidFill>
                        <a:latin typeface="Cambria Math" panose="02040503050406030204" pitchFamily="18" charset="0"/>
                      </a:rPr>
                      <m:t>𝑚</m:t>
                    </m:r>
                    <m:r>
                      <a:rPr lang="en-US" sz="2800" i="1" dirty="0">
                        <a:solidFill>
                          <a:srgbClr val="7030A0"/>
                        </a:solidFill>
                        <a:latin typeface="Cambria Math" panose="02040503050406030204" pitchFamily="18" charset="0"/>
                      </a:rPr>
                      <m:t>,    </m:t>
                    </m:r>
                    <m:r>
                      <a:rPr lang="en-US" sz="2800" i="1" dirty="0">
                        <a:solidFill>
                          <a:srgbClr val="7030A0"/>
                        </a:solidFill>
                        <a:latin typeface="Cambria Math" panose="02040503050406030204" pitchFamily="18" charset="0"/>
                      </a:rPr>
                      <m:t>𝑗</m:t>
                    </m:r>
                    <m:r>
                      <a:rPr lang="en-US" sz="2800" i="1" dirty="0">
                        <a:solidFill>
                          <a:srgbClr val="7030A0"/>
                        </a:solidFill>
                        <a:latin typeface="Cambria Math" panose="02040503050406030204" pitchFamily="18" charset="0"/>
                      </a:rPr>
                      <m:t> = 1, … , </m:t>
                    </m:r>
                    <m:r>
                      <a:rPr lang="en-US" sz="2800" i="1" dirty="0">
                        <a:solidFill>
                          <a:srgbClr val="7030A0"/>
                        </a:solidFill>
                        <a:latin typeface="Cambria Math" panose="02040503050406030204" pitchFamily="18" charset="0"/>
                      </a:rPr>
                      <m:t>𝑛</m:t>
                    </m:r>
                    <m:r>
                      <a:rPr lang="en-US" sz="2800" i="1" dirty="0">
                        <a:solidFill>
                          <a:srgbClr val="7030A0"/>
                        </a:solidFill>
                        <a:latin typeface="Cambria Math" panose="02040503050406030204" pitchFamily="18" charset="0"/>
                      </a:rPr>
                      <m:t>  </m:t>
                    </m:r>
                  </m:oMath>
                </a14:m>
                <a:endParaRPr lang="en-US" sz="2800" i="1" dirty="0">
                  <a:latin typeface="Times New Roman" pitchFamily="18" charset="0"/>
                </a:endParaRPr>
              </a:p>
              <a:p>
                <a:pPr>
                  <a:buFontTx/>
                  <a:buChar char="•"/>
                </a:pPr>
                <a:endParaRPr lang="en-US" sz="1200" dirty="0">
                  <a:latin typeface="Times New Roman" pitchFamily="18" charset="0"/>
                </a:endParaRPr>
              </a:p>
              <a:p>
                <a:pPr>
                  <a:buFontTx/>
                  <a:buChar char="•"/>
                </a:pPr>
                <a:r>
                  <a:rPr lang="en-US" sz="2800" b="1" dirty="0"/>
                  <a:t>Problem</a:t>
                </a:r>
                <a:r>
                  <a:rPr lang="en-US" sz="2800" dirty="0"/>
                  <a:t>: estimate </a:t>
                </a:r>
                <a14:m>
                  <m:oMath xmlns:m="http://schemas.openxmlformats.org/officeDocument/2006/math">
                    <m:r>
                      <a:rPr lang="en-US" sz="2800" i="1" dirty="0" smtClean="0">
                        <a:solidFill>
                          <a:srgbClr val="7030A0"/>
                        </a:solidFill>
                        <a:latin typeface="Cambria Math" panose="02040503050406030204" pitchFamily="18" charset="0"/>
                      </a:rPr>
                      <m:t>𝑚</m:t>
                    </m:r>
                  </m:oMath>
                </a14:m>
                <a:r>
                  <a:rPr lang="en-US" sz="2800" dirty="0"/>
                  <a:t> projection matrices </a:t>
                </a:r>
                <a14:m>
                  <m:oMath xmlns:m="http://schemas.openxmlformats.org/officeDocument/2006/math">
                    <m:r>
                      <a:rPr lang="en-US" sz="2800" b="1" i="1" dirty="0" smtClean="0">
                        <a:solidFill>
                          <a:srgbClr val="C00000"/>
                        </a:solidFill>
                        <a:latin typeface="Cambria Math" panose="02040503050406030204" pitchFamily="18" charset="0"/>
                      </a:rPr>
                      <m:t>𝑷</m:t>
                    </m:r>
                    <m:r>
                      <a:rPr lang="en-US" sz="2800" i="1" baseline="-25000" dirty="0">
                        <a:solidFill>
                          <a:srgbClr val="C00000"/>
                        </a:solidFill>
                        <a:latin typeface="Cambria Math" panose="02040503050406030204" pitchFamily="18" charset="0"/>
                      </a:rPr>
                      <m:t>𝑖</m:t>
                    </m:r>
                  </m:oMath>
                </a14:m>
                <a:r>
                  <a:rPr lang="en-US" sz="2800" dirty="0">
                    <a:latin typeface="Times New Roman" pitchFamily="18" charset="0"/>
                  </a:rPr>
                  <a:t> </a:t>
                </a:r>
                <a:r>
                  <a:rPr lang="en-US" sz="2800" dirty="0"/>
                  <a:t>and </a:t>
                </a:r>
                <a14:m>
                  <m:oMath xmlns:m="http://schemas.openxmlformats.org/officeDocument/2006/math">
                    <m:r>
                      <a:rPr lang="en-US" sz="2800" i="1" dirty="0" smtClean="0">
                        <a:solidFill>
                          <a:srgbClr val="7030A0"/>
                        </a:solidFill>
                        <a:latin typeface="Cambria Math" panose="02040503050406030204" pitchFamily="18" charset="0"/>
                      </a:rPr>
                      <m:t>𝑛</m:t>
                    </m:r>
                  </m:oMath>
                </a14:m>
                <a:r>
                  <a:rPr lang="en-US" sz="2800" dirty="0"/>
                  <a:t> 3D points </a:t>
                </a:r>
                <a14:m>
                  <m:oMath xmlns:m="http://schemas.openxmlformats.org/officeDocument/2006/math">
                    <m:r>
                      <a:rPr lang="en-US" sz="2800" b="1" i="1" dirty="0" smtClean="0">
                        <a:solidFill>
                          <a:srgbClr val="C00000"/>
                        </a:solidFill>
                        <a:latin typeface="Cambria Math" panose="02040503050406030204" pitchFamily="18" charset="0"/>
                      </a:rPr>
                      <m:t>𝑿</m:t>
                    </m:r>
                    <m:r>
                      <a:rPr lang="en-US" sz="2800" i="1" baseline="-25000" dirty="0">
                        <a:solidFill>
                          <a:srgbClr val="C00000"/>
                        </a:solidFill>
                        <a:latin typeface="Cambria Math" panose="02040503050406030204" pitchFamily="18" charset="0"/>
                      </a:rPr>
                      <m:t>𝑗</m:t>
                    </m:r>
                  </m:oMath>
                </a14:m>
                <a:r>
                  <a:rPr lang="en-US" sz="2800" dirty="0">
                    <a:latin typeface="Times New Roman" pitchFamily="18" charset="0"/>
                  </a:rPr>
                  <a:t> </a:t>
                </a:r>
                <a:r>
                  <a:rPr lang="en-US" sz="2800" dirty="0"/>
                  <a:t>from the </a:t>
                </a:r>
                <a14:m>
                  <m:oMath xmlns:m="http://schemas.openxmlformats.org/officeDocument/2006/math">
                    <m:r>
                      <a:rPr lang="en-US" sz="2800" i="1" dirty="0" smtClean="0">
                        <a:solidFill>
                          <a:srgbClr val="C00000"/>
                        </a:solidFill>
                        <a:latin typeface="Cambria Math" panose="02040503050406030204" pitchFamily="18" charset="0"/>
                      </a:rPr>
                      <m:t>𝑚𝑛</m:t>
                    </m:r>
                  </m:oMath>
                </a14:m>
                <a:r>
                  <a:rPr lang="en-US" sz="2800" dirty="0"/>
                  <a:t> correspondences </a:t>
                </a:r>
                <a14:m>
                  <m:oMath xmlns:m="http://schemas.openxmlformats.org/officeDocument/2006/math">
                    <m:r>
                      <a:rPr lang="en-US" sz="2800" b="1" i="1" dirty="0" smtClean="0">
                        <a:solidFill>
                          <a:srgbClr val="7030A0"/>
                        </a:solidFill>
                        <a:latin typeface="Cambria Math" panose="02040503050406030204" pitchFamily="18" charset="0"/>
                      </a:rPr>
                      <m:t>𝒙</m:t>
                    </m:r>
                    <m:r>
                      <a:rPr lang="en-US" sz="2800" i="1" baseline="-25000" dirty="0">
                        <a:solidFill>
                          <a:srgbClr val="7030A0"/>
                        </a:solidFill>
                        <a:latin typeface="Cambria Math" panose="02040503050406030204" pitchFamily="18" charset="0"/>
                      </a:rPr>
                      <m:t>𝑖𝑗</m:t>
                    </m:r>
                  </m:oMath>
                </a14:m>
                <a:endParaRPr lang="en-US" sz="2800" i="1" baseline="-25000" dirty="0">
                  <a:latin typeface="Times New Roman" pitchFamily="18" charset="0"/>
                </a:endParaRPr>
              </a:p>
              <a:p>
                <a:endParaRPr lang="en-US" dirty="0">
                  <a:latin typeface="Times New Roman" pitchFamily="18" charset="0"/>
                </a:endParaRPr>
              </a:p>
            </p:txBody>
          </p:sp>
        </mc:Choice>
        <mc:Fallback xmlns="">
          <p:sp>
            <p:nvSpPr>
              <p:cNvPr id="28675" name="Rectangle 3"/>
              <p:cNvSpPr>
                <a:spLocks noGrp="1" noRot="1" noChangeAspect="1" noMove="1" noResize="1" noEditPoints="1" noAdjustHandles="1" noChangeArrowheads="1" noChangeShapeType="1" noTextEdit="1"/>
              </p:cNvSpPr>
              <p:nvPr>
                <p:ph type="body" idx="1"/>
              </p:nvPr>
            </p:nvSpPr>
            <p:spPr>
              <a:xfrm>
                <a:off x="457200" y="914400"/>
                <a:ext cx="11277600" cy="5257800"/>
              </a:xfrm>
              <a:blipFill>
                <a:blip r:embed="rId3"/>
                <a:stretch>
                  <a:fillRect l="-1014" t="-1449" r="-1689"/>
                </a:stretch>
              </a:blipFill>
            </p:spPr>
            <p:txBody>
              <a:bodyPr/>
              <a:lstStyle/>
              <a:p>
                <a:r>
                  <a:rPr lang="en-US">
                    <a:noFill/>
                  </a:rPr>
                  <a:t> </a:t>
                </a:r>
              </a:p>
            </p:txBody>
          </p:sp>
        </mc:Fallback>
      </mc:AlternateContent>
      <p:grpSp>
        <p:nvGrpSpPr>
          <p:cNvPr id="28676" name="Group 63"/>
          <p:cNvGrpSpPr>
            <a:grpSpLocks/>
          </p:cNvGrpSpPr>
          <p:nvPr/>
        </p:nvGrpSpPr>
        <p:grpSpPr bwMode="auto">
          <a:xfrm>
            <a:off x="3581400" y="2936875"/>
            <a:ext cx="5129213" cy="3921125"/>
            <a:chOff x="1296" y="1824"/>
            <a:chExt cx="3231" cy="2470"/>
          </a:xfrm>
        </p:grpSpPr>
        <p:sp>
          <p:nvSpPr>
            <p:cNvPr id="28677" name="Line 5"/>
            <p:cNvSpPr>
              <a:spLocks noChangeShapeType="1"/>
            </p:cNvSpPr>
            <p:nvPr/>
          </p:nvSpPr>
          <p:spPr bwMode="auto">
            <a:xfrm flipH="1" flipV="1">
              <a:off x="2814" y="2886"/>
              <a:ext cx="1341" cy="979"/>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2765" y="2886"/>
              <a:ext cx="57" cy="1219"/>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V="1">
              <a:off x="1473" y="2877"/>
              <a:ext cx="1333" cy="67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flipV="1">
              <a:off x="1481" y="2096"/>
              <a:ext cx="1079" cy="1443"/>
            </a:xfrm>
            <a:prstGeom prst="line">
              <a:avLst/>
            </a:prstGeom>
            <a:noFill/>
            <a:ln w="9525">
              <a:solidFill>
                <a:schemeClr val="tx1"/>
              </a:solidFill>
              <a:round/>
              <a:headEnd/>
              <a:tailEnd/>
            </a:ln>
          </p:spPr>
          <p:txBody>
            <a:bodyPr/>
            <a:lstStyle/>
            <a:p>
              <a:endParaRPr lang="en-US"/>
            </a:p>
          </p:txBody>
        </p:sp>
        <p:sp>
          <p:nvSpPr>
            <p:cNvPr id="28681" name="Line 9"/>
            <p:cNvSpPr>
              <a:spLocks noChangeShapeType="1"/>
            </p:cNvSpPr>
            <p:nvPr/>
          </p:nvSpPr>
          <p:spPr bwMode="auto">
            <a:xfrm flipV="1">
              <a:off x="1481" y="2508"/>
              <a:ext cx="1079" cy="1031"/>
            </a:xfrm>
            <a:prstGeom prst="line">
              <a:avLst/>
            </a:prstGeom>
            <a:noFill/>
            <a:ln w="9525">
              <a:solidFill>
                <a:schemeClr val="tx1"/>
              </a:solidFill>
              <a:round/>
              <a:headEnd/>
              <a:tailEnd/>
            </a:ln>
          </p:spPr>
          <p:txBody>
            <a:bodyPr/>
            <a:lstStyle/>
            <a:p>
              <a:endParaRPr lang="en-US"/>
            </a:p>
          </p:txBody>
        </p:sp>
        <p:sp>
          <p:nvSpPr>
            <p:cNvPr id="28682" name="Line 10"/>
            <p:cNvSpPr>
              <a:spLocks noChangeShapeType="1"/>
            </p:cNvSpPr>
            <p:nvPr/>
          </p:nvSpPr>
          <p:spPr bwMode="auto">
            <a:xfrm flipV="1">
              <a:off x="1481" y="2199"/>
              <a:ext cx="1668" cy="1340"/>
            </a:xfrm>
            <a:prstGeom prst="line">
              <a:avLst/>
            </a:prstGeom>
            <a:noFill/>
            <a:ln w="9525">
              <a:solidFill>
                <a:schemeClr val="tx1"/>
              </a:solidFill>
              <a:round/>
              <a:headEnd/>
              <a:tailEnd/>
            </a:ln>
          </p:spPr>
          <p:txBody>
            <a:bodyPr/>
            <a:lstStyle/>
            <a:p>
              <a:endParaRPr lang="en-US"/>
            </a:p>
          </p:txBody>
        </p:sp>
        <p:sp>
          <p:nvSpPr>
            <p:cNvPr id="28683" name="Line 11"/>
            <p:cNvSpPr>
              <a:spLocks noChangeShapeType="1"/>
            </p:cNvSpPr>
            <p:nvPr/>
          </p:nvSpPr>
          <p:spPr bwMode="auto">
            <a:xfrm flipV="1">
              <a:off x="1481" y="2611"/>
              <a:ext cx="1472" cy="928"/>
            </a:xfrm>
            <a:prstGeom prst="line">
              <a:avLst/>
            </a:prstGeom>
            <a:noFill/>
            <a:ln w="9525">
              <a:solidFill>
                <a:schemeClr val="tx1"/>
              </a:solidFill>
              <a:round/>
              <a:headEnd/>
              <a:tailEnd/>
            </a:ln>
          </p:spPr>
          <p:txBody>
            <a:bodyPr/>
            <a:lstStyle/>
            <a:p>
              <a:endParaRPr lang="en-US"/>
            </a:p>
          </p:txBody>
        </p:sp>
        <p:sp>
          <p:nvSpPr>
            <p:cNvPr id="28684" name="Line 12"/>
            <p:cNvSpPr>
              <a:spLocks noChangeShapeType="1"/>
            </p:cNvSpPr>
            <p:nvPr/>
          </p:nvSpPr>
          <p:spPr bwMode="auto">
            <a:xfrm flipV="1">
              <a:off x="1481" y="3126"/>
              <a:ext cx="1668" cy="413"/>
            </a:xfrm>
            <a:prstGeom prst="line">
              <a:avLst/>
            </a:prstGeom>
            <a:noFill/>
            <a:ln w="9525">
              <a:solidFill>
                <a:schemeClr val="tx1"/>
              </a:solidFill>
              <a:round/>
              <a:headEnd/>
              <a:tailEnd/>
            </a:ln>
          </p:spPr>
          <p:txBody>
            <a:bodyPr/>
            <a:lstStyle/>
            <a:p>
              <a:endParaRPr lang="en-US"/>
            </a:p>
          </p:txBody>
        </p:sp>
        <p:sp>
          <p:nvSpPr>
            <p:cNvPr id="28685" name="Line 13"/>
            <p:cNvSpPr>
              <a:spLocks noChangeShapeType="1"/>
            </p:cNvSpPr>
            <p:nvPr/>
          </p:nvSpPr>
          <p:spPr bwMode="auto">
            <a:xfrm flipH="1" flipV="1">
              <a:off x="2560" y="2508"/>
              <a:ext cx="197" cy="1604"/>
            </a:xfrm>
            <a:prstGeom prst="line">
              <a:avLst/>
            </a:prstGeom>
            <a:noFill/>
            <a:ln w="9525">
              <a:solidFill>
                <a:schemeClr val="tx1"/>
              </a:solidFill>
              <a:round/>
              <a:headEnd/>
              <a:tailEnd/>
            </a:ln>
          </p:spPr>
          <p:txBody>
            <a:bodyPr/>
            <a:lstStyle/>
            <a:p>
              <a:endParaRPr lang="en-US"/>
            </a:p>
          </p:txBody>
        </p:sp>
        <p:sp>
          <p:nvSpPr>
            <p:cNvPr id="28686" name="Line 14"/>
            <p:cNvSpPr>
              <a:spLocks noChangeShapeType="1"/>
            </p:cNvSpPr>
            <p:nvPr/>
          </p:nvSpPr>
          <p:spPr bwMode="auto">
            <a:xfrm flipV="1">
              <a:off x="2757" y="2199"/>
              <a:ext cx="392" cy="1913"/>
            </a:xfrm>
            <a:prstGeom prst="line">
              <a:avLst/>
            </a:prstGeom>
            <a:noFill/>
            <a:ln w="9525">
              <a:solidFill>
                <a:schemeClr val="tx1"/>
              </a:solidFill>
              <a:round/>
              <a:headEnd/>
              <a:tailEnd/>
            </a:ln>
          </p:spPr>
          <p:txBody>
            <a:bodyPr/>
            <a:lstStyle/>
            <a:p>
              <a:endParaRPr lang="en-US"/>
            </a:p>
          </p:txBody>
        </p:sp>
        <p:sp>
          <p:nvSpPr>
            <p:cNvPr id="28687" name="Line 15"/>
            <p:cNvSpPr>
              <a:spLocks noChangeShapeType="1"/>
            </p:cNvSpPr>
            <p:nvPr/>
          </p:nvSpPr>
          <p:spPr bwMode="auto">
            <a:xfrm flipH="1" flipV="1">
              <a:off x="2560" y="2096"/>
              <a:ext cx="197" cy="2016"/>
            </a:xfrm>
            <a:prstGeom prst="line">
              <a:avLst/>
            </a:prstGeom>
            <a:noFill/>
            <a:ln w="9525">
              <a:solidFill>
                <a:schemeClr val="tx1"/>
              </a:solidFill>
              <a:round/>
              <a:headEnd/>
              <a:tailEnd/>
            </a:ln>
          </p:spPr>
          <p:txBody>
            <a:bodyPr/>
            <a:lstStyle/>
            <a:p>
              <a:endParaRPr lang="en-US"/>
            </a:p>
          </p:txBody>
        </p:sp>
        <p:sp>
          <p:nvSpPr>
            <p:cNvPr id="28688" name="Line 16"/>
            <p:cNvSpPr>
              <a:spLocks noChangeShapeType="1"/>
            </p:cNvSpPr>
            <p:nvPr/>
          </p:nvSpPr>
          <p:spPr bwMode="auto">
            <a:xfrm flipV="1">
              <a:off x="2757" y="2611"/>
              <a:ext cx="196" cy="1501"/>
            </a:xfrm>
            <a:prstGeom prst="line">
              <a:avLst/>
            </a:prstGeom>
            <a:noFill/>
            <a:ln w="9525">
              <a:solidFill>
                <a:schemeClr val="tx1"/>
              </a:solidFill>
              <a:round/>
              <a:headEnd/>
              <a:tailEnd/>
            </a:ln>
          </p:spPr>
          <p:txBody>
            <a:bodyPr/>
            <a:lstStyle/>
            <a:p>
              <a:endParaRPr lang="en-US"/>
            </a:p>
          </p:txBody>
        </p:sp>
        <p:sp>
          <p:nvSpPr>
            <p:cNvPr id="28689" name="Line 17"/>
            <p:cNvSpPr>
              <a:spLocks noChangeShapeType="1"/>
            </p:cNvSpPr>
            <p:nvPr/>
          </p:nvSpPr>
          <p:spPr bwMode="auto">
            <a:xfrm flipV="1">
              <a:off x="2757" y="3126"/>
              <a:ext cx="392" cy="986"/>
            </a:xfrm>
            <a:prstGeom prst="line">
              <a:avLst/>
            </a:prstGeom>
            <a:noFill/>
            <a:ln w="9525">
              <a:solidFill>
                <a:schemeClr val="tx1"/>
              </a:solidFill>
              <a:round/>
              <a:headEnd/>
              <a:tailEnd/>
            </a:ln>
          </p:spPr>
          <p:txBody>
            <a:bodyPr/>
            <a:lstStyle/>
            <a:p>
              <a:endParaRPr lang="en-US"/>
            </a:p>
          </p:txBody>
        </p:sp>
        <p:sp>
          <p:nvSpPr>
            <p:cNvPr id="28690" name="Line 18"/>
            <p:cNvSpPr>
              <a:spLocks noChangeShapeType="1"/>
            </p:cNvSpPr>
            <p:nvPr/>
          </p:nvSpPr>
          <p:spPr bwMode="auto">
            <a:xfrm flipH="1" flipV="1">
              <a:off x="2560" y="2508"/>
              <a:ext cx="1570" cy="1340"/>
            </a:xfrm>
            <a:prstGeom prst="line">
              <a:avLst/>
            </a:prstGeom>
            <a:noFill/>
            <a:ln w="9525">
              <a:solidFill>
                <a:schemeClr val="tx1"/>
              </a:solidFill>
              <a:round/>
              <a:headEnd/>
              <a:tailEnd/>
            </a:ln>
          </p:spPr>
          <p:txBody>
            <a:bodyPr/>
            <a:lstStyle/>
            <a:p>
              <a:endParaRPr lang="en-US"/>
            </a:p>
          </p:txBody>
        </p:sp>
        <p:sp>
          <p:nvSpPr>
            <p:cNvPr id="28691" name="Line 19"/>
            <p:cNvSpPr>
              <a:spLocks noChangeShapeType="1"/>
            </p:cNvSpPr>
            <p:nvPr/>
          </p:nvSpPr>
          <p:spPr bwMode="auto">
            <a:xfrm flipH="1" flipV="1">
              <a:off x="2560" y="2096"/>
              <a:ext cx="1570" cy="1752"/>
            </a:xfrm>
            <a:prstGeom prst="line">
              <a:avLst/>
            </a:prstGeom>
            <a:noFill/>
            <a:ln w="9525">
              <a:solidFill>
                <a:schemeClr val="tx1"/>
              </a:solidFill>
              <a:round/>
              <a:headEnd/>
              <a:tailEnd/>
            </a:ln>
          </p:spPr>
          <p:txBody>
            <a:bodyPr/>
            <a:lstStyle/>
            <a:p>
              <a:endParaRPr lang="en-US"/>
            </a:p>
          </p:txBody>
        </p:sp>
        <p:sp>
          <p:nvSpPr>
            <p:cNvPr id="28692" name="Line 20"/>
            <p:cNvSpPr>
              <a:spLocks noChangeShapeType="1"/>
            </p:cNvSpPr>
            <p:nvPr/>
          </p:nvSpPr>
          <p:spPr bwMode="auto">
            <a:xfrm flipH="1" flipV="1">
              <a:off x="3149" y="2199"/>
              <a:ext cx="981" cy="1649"/>
            </a:xfrm>
            <a:prstGeom prst="line">
              <a:avLst/>
            </a:prstGeom>
            <a:noFill/>
            <a:ln w="9525">
              <a:solidFill>
                <a:schemeClr val="tx1"/>
              </a:solidFill>
              <a:round/>
              <a:headEnd/>
              <a:tailEnd/>
            </a:ln>
          </p:spPr>
          <p:txBody>
            <a:bodyPr/>
            <a:lstStyle/>
            <a:p>
              <a:endParaRPr lang="en-US"/>
            </a:p>
          </p:txBody>
        </p:sp>
        <p:sp>
          <p:nvSpPr>
            <p:cNvPr id="28693" name="Line 21"/>
            <p:cNvSpPr>
              <a:spLocks noChangeShapeType="1"/>
            </p:cNvSpPr>
            <p:nvPr/>
          </p:nvSpPr>
          <p:spPr bwMode="auto">
            <a:xfrm flipH="1" flipV="1">
              <a:off x="2953" y="2611"/>
              <a:ext cx="1177" cy="1237"/>
            </a:xfrm>
            <a:prstGeom prst="line">
              <a:avLst/>
            </a:prstGeom>
            <a:noFill/>
            <a:ln w="9525">
              <a:solidFill>
                <a:schemeClr val="tx1"/>
              </a:solidFill>
              <a:round/>
              <a:headEnd/>
              <a:tailEnd/>
            </a:ln>
          </p:spPr>
          <p:txBody>
            <a:bodyPr/>
            <a:lstStyle/>
            <a:p>
              <a:endParaRPr lang="en-US"/>
            </a:p>
          </p:txBody>
        </p:sp>
        <p:sp>
          <p:nvSpPr>
            <p:cNvPr id="28694" name="Line 22"/>
            <p:cNvSpPr>
              <a:spLocks noChangeShapeType="1"/>
            </p:cNvSpPr>
            <p:nvPr/>
          </p:nvSpPr>
          <p:spPr bwMode="auto">
            <a:xfrm flipH="1" flipV="1">
              <a:off x="3149" y="3126"/>
              <a:ext cx="981" cy="722"/>
            </a:xfrm>
            <a:prstGeom prst="line">
              <a:avLst/>
            </a:prstGeom>
            <a:noFill/>
            <a:ln w="9525">
              <a:solidFill>
                <a:schemeClr val="tx1"/>
              </a:solidFill>
              <a:round/>
              <a:headEnd/>
              <a:tailEnd/>
            </a:ln>
          </p:spPr>
          <p:txBody>
            <a:bodyPr/>
            <a:lstStyle/>
            <a:p>
              <a:endParaRPr lang="en-US"/>
            </a:p>
          </p:txBody>
        </p:sp>
        <p:sp>
          <p:nvSpPr>
            <p:cNvPr id="28695" name="Rectangle 23"/>
            <p:cNvSpPr>
              <a:spLocks noChangeArrowheads="1"/>
            </p:cNvSpPr>
            <p:nvPr/>
          </p:nvSpPr>
          <p:spPr bwMode="auto">
            <a:xfrm>
              <a:off x="2400" y="3435"/>
              <a:ext cx="720" cy="501"/>
            </a:xfrm>
            <a:prstGeom prst="rect">
              <a:avLst/>
            </a:prstGeom>
            <a:noFill/>
            <a:ln w="9525">
              <a:solidFill>
                <a:schemeClr val="tx1"/>
              </a:solidFill>
              <a:miter lim="800000"/>
              <a:headEnd/>
              <a:tailEnd/>
            </a:ln>
          </p:spPr>
          <p:txBody>
            <a:bodyPr wrap="none" anchor="ctr"/>
            <a:lstStyle/>
            <a:p>
              <a:endParaRPr lang="en-US"/>
            </a:p>
          </p:txBody>
        </p:sp>
        <p:sp>
          <p:nvSpPr>
            <p:cNvPr id="28696" name="AutoShape 24"/>
            <p:cNvSpPr>
              <a:spLocks noChangeArrowheads="1"/>
            </p:cNvSpPr>
            <p:nvPr/>
          </p:nvSpPr>
          <p:spPr bwMode="auto">
            <a:xfrm rot="-5400000">
              <a:off x="1466" y="2935"/>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7" name="AutoShape 25"/>
            <p:cNvSpPr>
              <a:spLocks noChangeArrowheads="1"/>
            </p:cNvSpPr>
            <p:nvPr/>
          </p:nvSpPr>
          <p:spPr bwMode="auto">
            <a:xfrm rot="5400000" flipH="1">
              <a:off x="3428" y="3141"/>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8" name="Oval 26"/>
            <p:cNvSpPr>
              <a:spLocks noChangeAspect="1" noChangeArrowheads="1"/>
            </p:cNvSpPr>
            <p:nvPr/>
          </p:nvSpPr>
          <p:spPr bwMode="auto">
            <a:xfrm>
              <a:off x="1465" y="3515"/>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699" name="Oval 27"/>
            <p:cNvSpPr>
              <a:spLocks noChangeAspect="1" noChangeArrowheads="1"/>
            </p:cNvSpPr>
            <p:nvPr/>
          </p:nvSpPr>
          <p:spPr bwMode="auto">
            <a:xfrm>
              <a:off x="2740" y="4082"/>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0" name="Oval 28"/>
            <p:cNvSpPr>
              <a:spLocks noChangeAspect="1" noChangeArrowheads="1"/>
            </p:cNvSpPr>
            <p:nvPr/>
          </p:nvSpPr>
          <p:spPr bwMode="auto">
            <a:xfrm>
              <a:off x="4122" y="3833"/>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1" name="Oval 29"/>
            <p:cNvSpPr>
              <a:spLocks noChangeAspect="1" noChangeArrowheads="1"/>
            </p:cNvSpPr>
            <p:nvPr/>
          </p:nvSpPr>
          <p:spPr bwMode="auto">
            <a:xfrm>
              <a:off x="2528" y="2098"/>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2" name="Oval 30"/>
            <p:cNvSpPr>
              <a:spLocks noChangeAspect="1" noChangeArrowheads="1"/>
            </p:cNvSpPr>
            <p:nvPr/>
          </p:nvSpPr>
          <p:spPr bwMode="auto">
            <a:xfrm>
              <a:off x="3133" y="2184"/>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3" name="Oval 31"/>
            <p:cNvSpPr>
              <a:spLocks noChangeAspect="1" noChangeArrowheads="1"/>
            </p:cNvSpPr>
            <p:nvPr/>
          </p:nvSpPr>
          <p:spPr bwMode="auto">
            <a:xfrm>
              <a:off x="2544" y="2476"/>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4" name="Oval 32"/>
            <p:cNvSpPr>
              <a:spLocks noChangeAspect="1" noChangeArrowheads="1"/>
            </p:cNvSpPr>
            <p:nvPr/>
          </p:nvSpPr>
          <p:spPr bwMode="auto">
            <a:xfrm>
              <a:off x="2928" y="2596"/>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5" name="Oval 33"/>
            <p:cNvSpPr>
              <a:spLocks noChangeAspect="1" noChangeArrowheads="1"/>
            </p:cNvSpPr>
            <p:nvPr/>
          </p:nvSpPr>
          <p:spPr bwMode="auto">
            <a:xfrm>
              <a:off x="3133" y="3111"/>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6" name="Oval 34"/>
            <p:cNvSpPr>
              <a:spLocks noChangeAspect="1" noChangeArrowheads="1"/>
            </p:cNvSpPr>
            <p:nvPr/>
          </p:nvSpPr>
          <p:spPr bwMode="auto">
            <a:xfrm>
              <a:off x="2798" y="2845"/>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7" name="Oval 35"/>
            <p:cNvSpPr>
              <a:spLocks noChangeAspect="1" noChangeArrowheads="1"/>
            </p:cNvSpPr>
            <p:nvPr/>
          </p:nvSpPr>
          <p:spPr bwMode="auto">
            <a:xfrm>
              <a:off x="1718" y="3163"/>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8" name="Oval 36"/>
            <p:cNvSpPr>
              <a:spLocks noChangeAspect="1" noChangeArrowheads="1"/>
            </p:cNvSpPr>
            <p:nvPr/>
          </p:nvSpPr>
          <p:spPr bwMode="auto">
            <a:xfrm>
              <a:off x="1849" y="313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9" name="Oval 37"/>
            <p:cNvSpPr>
              <a:spLocks noChangeAspect="1" noChangeArrowheads="1"/>
            </p:cNvSpPr>
            <p:nvPr/>
          </p:nvSpPr>
          <p:spPr bwMode="auto">
            <a:xfrm>
              <a:off x="1808" y="3274"/>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0" name="Oval 38"/>
            <p:cNvSpPr>
              <a:spLocks noChangeAspect="1" noChangeArrowheads="1"/>
            </p:cNvSpPr>
            <p:nvPr/>
          </p:nvSpPr>
          <p:spPr bwMode="auto">
            <a:xfrm>
              <a:off x="1906"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1" name="Oval 39"/>
            <p:cNvSpPr>
              <a:spLocks noChangeAspect="1" noChangeArrowheads="1"/>
            </p:cNvSpPr>
            <p:nvPr/>
          </p:nvSpPr>
          <p:spPr bwMode="auto">
            <a:xfrm>
              <a:off x="1956" y="3403"/>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2" name="Oval 40"/>
            <p:cNvSpPr>
              <a:spLocks noChangeAspect="1" noChangeArrowheads="1"/>
            </p:cNvSpPr>
            <p:nvPr/>
          </p:nvSpPr>
          <p:spPr bwMode="auto">
            <a:xfrm>
              <a:off x="173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3" name="Oval 41"/>
            <p:cNvSpPr>
              <a:spLocks noChangeAspect="1" noChangeArrowheads="1"/>
            </p:cNvSpPr>
            <p:nvPr/>
          </p:nvSpPr>
          <p:spPr bwMode="auto">
            <a:xfrm>
              <a:off x="2659" y="351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4" name="Oval 42"/>
            <p:cNvSpPr>
              <a:spLocks noChangeAspect="1" noChangeArrowheads="1"/>
            </p:cNvSpPr>
            <p:nvPr/>
          </p:nvSpPr>
          <p:spPr bwMode="auto">
            <a:xfrm>
              <a:off x="2749" y="367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5" name="Oval 43"/>
            <p:cNvSpPr>
              <a:spLocks noChangeAspect="1" noChangeArrowheads="1"/>
            </p:cNvSpPr>
            <p:nvPr/>
          </p:nvSpPr>
          <p:spPr bwMode="auto">
            <a:xfrm>
              <a:off x="2847" y="350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6" name="Oval 44"/>
            <p:cNvSpPr>
              <a:spLocks noChangeAspect="1" noChangeArrowheads="1"/>
            </p:cNvSpPr>
            <p:nvPr/>
          </p:nvSpPr>
          <p:spPr bwMode="auto">
            <a:xfrm>
              <a:off x="2798" y="362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7" name="Oval 45"/>
            <p:cNvSpPr>
              <a:spLocks noChangeAspect="1" noChangeArrowheads="1"/>
            </p:cNvSpPr>
            <p:nvPr/>
          </p:nvSpPr>
          <p:spPr bwMode="auto">
            <a:xfrm>
              <a:off x="2879" y="3738"/>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8" name="Oval 46"/>
            <p:cNvSpPr>
              <a:spLocks noChangeAspect="1" noChangeArrowheads="1"/>
            </p:cNvSpPr>
            <p:nvPr/>
          </p:nvSpPr>
          <p:spPr bwMode="auto">
            <a:xfrm>
              <a:off x="2691" y="368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9" name="Oval 47"/>
            <p:cNvSpPr>
              <a:spLocks noChangeAspect="1" noChangeArrowheads="1"/>
            </p:cNvSpPr>
            <p:nvPr/>
          </p:nvSpPr>
          <p:spPr bwMode="auto">
            <a:xfrm>
              <a:off x="3664" y="3326"/>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0" name="Oval 48"/>
            <p:cNvSpPr>
              <a:spLocks noChangeAspect="1" noChangeArrowheads="1"/>
            </p:cNvSpPr>
            <p:nvPr/>
          </p:nvSpPr>
          <p:spPr bwMode="auto">
            <a:xfrm>
              <a:off x="379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1" name="Oval 49"/>
            <p:cNvSpPr>
              <a:spLocks noChangeAspect="1" noChangeArrowheads="1"/>
            </p:cNvSpPr>
            <p:nvPr/>
          </p:nvSpPr>
          <p:spPr bwMode="auto">
            <a:xfrm>
              <a:off x="3738" y="343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2" name="Oval 50"/>
            <p:cNvSpPr>
              <a:spLocks noChangeAspect="1" noChangeArrowheads="1"/>
            </p:cNvSpPr>
            <p:nvPr/>
          </p:nvSpPr>
          <p:spPr bwMode="auto">
            <a:xfrm>
              <a:off x="3681" y="345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3" name="Oval 51"/>
            <p:cNvSpPr>
              <a:spLocks noChangeAspect="1" noChangeArrowheads="1"/>
            </p:cNvSpPr>
            <p:nvPr/>
          </p:nvSpPr>
          <p:spPr bwMode="auto">
            <a:xfrm>
              <a:off x="3754" y="357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4" name="Oval 52"/>
            <p:cNvSpPr>
              <a:spLocks noChangeAspect="1" noChangeArrowheads="1"/>
            </p:cNvSpPr>
            <p:nvPr/>
          </p:nvSpPr>
          <p:spPr bwMode="auto">
            <a:xfrm>
              <a:off x="3599" y="3446"/>
              <a:ext cx="47" cy="50"/>
            </a:xfrm>
            <a:prstGeom prst="ellipse">
              <a:avLst/>
            </a:prstGeom>
            <a:solidFill>
              <a:srgbClr val="2175D9"/>
            </a:solidFill>
            <a:ln w="9525">
              <a:solidFill>
                <a:srgbClr val="2175D9"/>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8725" name="Rectangle 53"/>
                <p:cNvSpPr>
                  <a:spLocks noChangeArrowheads="1"/>
                </p:cNvSpPr>
                <p:nvPr/>
              </p:nvSpPr>
              <p:spPr bwMode="auto">
                <a:xfrm>
                  <a:off x="1440" y="2951"/>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1</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5" name="Rectangle 53"/>
                <p:cNvSpPr>
                  <a:spLocks noRot="1" noChangeAspect="1" noMove="1" noResize="1" noEditPoints="1" noAdjustHandles="1" noChangeArrowheads="1" noChangeShapeType="1" noTextEdit="1"/>
                </p:cNvSpPr>
                <p:nvPr/>
              </p:nvSpPr>
              <p:spPr bwMode="auto">
                <a:xfrm>
                  <a:off x="1440" y="2951"/>
                  <a:ext cx="363" cy="266"/>
                </a:xfrm>
                <a:prstGeom prst="rect">
                  <a:avLst/>
                </a:prstGeom>
                <a:blipFill>
                  <a:blip r:embed="rId4"/>
                  <a:stretch>
                    <a:fillRect b="-181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6" name="Rectangle 54"/>
                <p:cNvSpPr>
                  <a:spLocks noChangeArrowheads="1"/>
                </p:cNvSpPr>
                <p:nvPr/>
              </p:nvSpPr>
              <p:spPr bwMode="auto">
                <a:xfrm>
                  <a:off x="2377" y="3439"/>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2</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6" name="Rectangle 54"/>
                <p:cNvSpPr>
                  <a:spLocks noRot="1" noChangeAspect="1" noMove="1" noResize="1" noEditPoints="1" noAdjustHandles="1" noChangeArrowheads="1" noChangeShapeType="1" noTextEdit="1"/>
                </p:cNvSpPr>
                <p:nvPr/>
              </p:nvSpPr>
              <p:spPr bwMode="auto">
                <a:xfrm>
                  <a:off x="2377" y="3439"/>
                  <a:ext cx="363" cy="266"/>
                </a:xfrm>
                <a:prstGeom prst="rect">
                  <a:avLst/>
                </a:prstGeom>
                <a:blipFill>
                  <a:blip r:embed="rId5"/>
                  <a:stretch>
                    <a:fillRect b="-176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7" name="Rectangle 55"/>
                <p:cNvSpPr>
                  <a:spLocks noChangeArrowheads="1"/>
                </p:cNvSpPr>
                <p:nvPr/>
              </p:nvSpPr>
              <p:spPr bwMode="auto">
                <a:xfrm>
                  <a:off x="4107" y="3236"/>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3</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7" name="Rectangle 55"/>
                <p:cNvSpPr>
                  <a:spLocks noRot="1" noChangeAspect="1" noMove="1" noResize="1" noEditPoints="1" noAdjustHandles="1" noChangeArrowheads="1" noChangeShapeType="1" noTextEdit="1"/>
                </p:cNvSpPr>
                <p:nvPr/>
              </p:nvSpPr>
              <p:spPr bwMode="auto">
                <a:xfrm>
                  <a:off x="4107" y="3236"/>
                  <a:ext cx="363" cy="266"/>
                </a:xfrm>
                <a:prstGeom prst="rect">
                  <a:avLst/>
                </a:prstGeom>
                <a:blipFill>
                  <a:blip r:embed="rId6"/>
                  <a:stretch>
                    <a:fillRect b="-1515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8" name="Rectangle 56"/>
                <p:cNvSpPr>
                  <a:spLocks noChangeArrowheads="1"/>
                </p:cNvSpPr>
                <p:nvPr/>
              </p:nvSpPr>
              <p:spPr bwMode="auto">
                <a:xfrm>
                  <a:off x="2511" y="1824"/>
                  <a:ext cx="337"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oMath>
                    </m:oMathPara>
                  </a14:m>
                  <a:endParaRPr lang="en-US" i="1" baseline="-25000" dirty="0">
                    <a:solidFill>
                      <a:srgbClr val="C00000"/>
                    </a:solidFill>
                  </a:endParaRPr>
                </a:p>
              </p:txBody>
            </p:sp>
          </mc:Choice>
          <mc:Fallback xmlns="">
            <p:sp>
              <p:nvSpPr>
                <p:cNvPr id="28728" name="Rectangle 56"/>
                <p:cNvSpPr>
                  <a:spLocks noRot="1" noChangeAspect="1" noMove="1" noResize="1" noEditPoints="1" noAdjustHandles="1" noChangeArrowheads="1" noChangeShapeType="1" noTextEdit="1"/>
                </p:cNvSpPr>
                <p:nvPr/>
              </p:nvSpPr>
              <p:spPr bwMode="auto">
                <a:xfrm>
                  <a:off x="2511" y="1824"/>
                  <a:ext cx="337" cy="285"/>
                </a:xfrm>
                <a:prstGeom prst="rect">
                  <a:avLst/>
                </a:prstGeom>
                <a:blipFill>
                  <a:blip r:embed="rId7"/>
                  <a:stretch>
                    <a:fillRect b="-1621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9" name="Rectangle 57"/>
                <p:cNvSpPr>
                  <a:spLocks noChangeArrowheads="1"/>
                </p:cNvSpPr>
                <p:nvPr/>
              </p:nvSpPr>
              <p:spPr bwMode="auto">
                <a:xfrm>
                  <a:off x="1296" y="3562"/>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1</m:t>
                        </m:r>
                      </m:oMath>
                    </m:oMathPara>
                  </a14:m>
                  <a:endParaRPr lang="en-US" i="1" baseline="-25000" dirty="0">
                    <a:solidFill>
                      <a:srgbClr val="C00000"/>
                    </a:solidFill>
                  </a:endParaRPr>
                </a:p>
              </p:txBody>
            </p:sp>
          </mc:Choice>
          <mc:Fallback xmlns="">
            <p:sp>
              <p:nvSpPr>
                <p:cNvPr id="28729" name="Rectangle 57"/>
                <p:cNvSpPr>
                  <a:spLocks noRot="1" noChangeAspect="1" noMove="1" noResize="1" noEditPoints="1" noAdjustHandles="1" noChangeArrowheads="1" noChangeShapeType="1" noTextEdit="1"/>
                </p:cNvSpPr>
                <p:nvPr/>
              </p:nvSpPr>
              <p:spPr bwMode="auto">
                <a:xfrm>
                  <a:off x="1296" y="3562"/>
                  <a:ext cx="358" cy="285"/>
                </a:xfrm>
                <a:prstGeom prst="rect">
                  <a:avLst/>
                </a:prstGeom>
                <a:blipFill>
                  <a:blip r:embed="rId8"/>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0" name="Rectangle 58"/>
                <p:cNvSpPr>
                  <a:spLocks noChangeArrowheads="1"/>
                </p:cNvSpPr>
                <p:nvPr/>
              </p:nvSpPr>
              <p:spPr bwMode="auto">
                <a:xfrm>
                  <a:off x="2793" y="4009"/>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2</m:t>
                        </m:r>
                      </m:oMath>
                    </m:oMathPara>
                  </a14:m>
                  <a:endParaRPr lang="en-US" i="1" baseline="-25000" dirty="0">
                    <a:solidFill>
                      <a:srgbClr val="C00000"/>
                    </a:solidFill>
                  </a:endParaRPr>
                </a:p>
              </p:txBody>
            </p:sp>
          </mc:Choice>
          <mc:Fallback xmlns="">
            <p:sp>
              <p:nvSpPr>
                <p:cNvPr id="28730" name="Rectangle 58"/>
                <p:cNvSpPr>
                  <a:spLocks noRot="1" noChangeAspect="1" noMove="1" noResize="1" noEditPoints="1" noAdjustHandles="1" noChangeArrowheads="1" noChangeShapeType="1" noTextEdit="1"/>
                </p:cNvSpPr>
                <p:nvPr/>
              </p:nvSpPr>
              <p:spPr bwMode="auto">
                <a:xfrm>
                  <a:off x="2793" y="4009"/>
                  <a:ext cx="358" cy="285"/>
                </a:xfrm>
                <a:prstGeom prst="rect">
                  <a:avLst/>
                </a:prstGeom>
                <a:blipFill>
                  <a:blip r:embed="rId9"/>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1" name="Rectangle 59"/>
                <p:cNvSpPr>
                  <a:spLocks noChangeArrowheads="1"/>
                </p:cNvSpPr>
                <p:nvPr/>
              </p:nvSpPr>
              <p:spPr bwMode="auto">
                <a:xfrm>
                  <a:off x="4169" y="3765"/>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3</m:t>
                        </m:r>
                      </m:oMath>
                    </m:oMathPara>
                  </a14:m>
                  <a:endParaRPr lang="en-US" i="1" baseline="-25000" dirty="0">
                    <a:solidFill>
                      <a:srgbClr val="C00000"/>
                    </a:solidFill>
                  </a:endParaRPr>
                </a:p>
              </p:txBody>
            </p:sp>
          </mc:Choice>
          <mc:Fallback xmlns="">
            <p:sp>
              <p:nvSpPr>
                <p:cNvPr id="28731" name="Rectangle 59"/>
                <p:cNvSpPr>
                  <a:spLocks noRot="1" noChangeAspect="1" noMove="1" noResize="1" noEditPoints="1" noAdjustHandles="1" noChangeArrowheads="1" noChangeShapeType="1" noTextEdit="1"/>
                </p:cNvSpPr>
                <p:nvPr/>
              </p:nvSpPr>
              <p:spPr bwMode="auto">
                <a:xfrm>
                  <a:off x="4169" y="3765"/>
                  <a:ext cx="358" cy="285"/>
                </a:xfrm>
                <a:prstGeom prst="rect">
                  <a:avLst/>
                </a:prstGeom>
                <a:blipFill>
                  <a:blip r:embed="rId10"/>
                  <a:stretch>
                    <a:fillRect b="-2703"/>
                  </a:stretch>
                </a:blipFill>
                <a:ln w="9525">
                  <a:noFill/>
                  <a:miter lim="800000"/>
                  <a:headEnd/>
                  <a:tailEnd/>
                </a:ln>
              </p:spPr>
              <p:txBody>
                <a:bodyPr/>
                <a:lstStyle/>
                <a:p>
                  <a:r>
                    <a:rPr lang="en-US">
                      <a:noFill/>
                    </a:rPr>
                    <a:t> </a:t>
                  </a:r>
                </a:p>
              </p:txBody>
            </p:sp>
          </mc:Fallback>
        </mc:AlternateContent>
        <p:sp>
          <p:nvSpPr>
            <p:cNvPr id="28732" name="Line 61"/>
            <p:cNvSpPr>
              <a:spLocks noChangeShapeType="1"/>
            </p:cNvSpPr>
            <p:nvPr/>
          </p:nvSpPr>
          <p:spPr bwMode="auto">
            <a:xfrm flipH="1" flipV="1">
              <a:off x="3726" y="3354"/>
              <a:ext cx="405" cy="43"/>
            </a:xfrm>
            <a:prstGeom prst="line">
              <a:avLst/>
            </a:prstGeom>
            <a:noFill/>
            <a:ln w="9525">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3846312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Projective structure from motion</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idx="1"/>
              </p:nvPr>
            </p:nvSpPr>
            <p:spPr>
              <a:xfrm>
                <a:off x="457200" y="914400"/>
                <a:ext cx="11277600" cy="5257800"/>
              </a:xfrm>
            </p:spPr>
            <p:txBody>
              <a:bodyPr/>
              <a:lstStyle/>
              <a:p>
                <a:pPr>
                  <a:buFontTx/>
                  <a:buChar char="•"/>
                </a:pPr>
                <a:r>
                  <a:rPr lang="en-US" sz="2800" b="1" dirty="0"/>
                  <a:t>Given</a:t>
                </a:r>
                <a:r>
                  <a:rPr lang="en-US" sz="2800" dirty="0"/>
                  <a:t>: </a:t>
                </a:r>
                <a14:m>
                  <m:oMath xmlns:m="http://schemas.openxmlformats.org/officeDocument/2006/math">
                    <m:r>
                      <a:rPr lang="en-US" sz="2800" i="1" dirty="0" smtClean="0">
                        <a:solidFill>
                          <a:srgbClr val="7030A0"/>
                        </a:solidFill>
                        <a:latin typeface="Cambria Math" panose="02040503050406030204" pitchFamily="18" charset="0"/>
                      </a:rPr>
                      <m:t>𝑚</m:t>
                    </m:r>
                    <m:r>
                      <a:rPr lang="en-US" sz="2800" i="1" dirty="0" smtClean="0">
                        <a:latin typeface="Cambria Math" panose="02040503050406030204" pitchFamily="18" charset="0"/>
                      </a:rPr>
                      <m:t> </m:t>
                    </m:r>
                  </m:oMath>
                </a14:m>
                <a:r>
                  <a:rPr lang="en-US" sz="2800" dirty="0"/>
                  <a:t>images of </a:t>
                </a:r>
                <a14:m>
                  <m:oMath xmlns:m="http://schemas.openxmlformats.org/officeDocument/2006/math">
                    <m:r>
                      <a:rPr lang="en-US" sz="2800" i="1" dirty="0" smtClean="0">
                        <a:solidFill>
                          <a:srgbClr val="7030A0"/>
                        </a:solidFill>
                        <a:latin typeface="Cambria Math" panose="02040503050406030204" pitchFamily="18" charset="0"/>
                      </a:rPr>
                      <m:t>𝑛</m:t>
                    </m:r>
                  </m:oMath>
                </a14:m>
                <a:r>
                  <a:rPr lang="en-US" sz="2800" dirty="0"/>
                  <a:t> fixed 3D points such that (ignoring visibility):</a:t>
                </a:r>
                <a:br>
                  <a:rPr lang="en-US" sz="2800" dirty="0"/>
                </a:br>
                <a:endParaRPr lang="en-US" sz="1200" dirty="0"/>
              </a:p>
              <a:p>
                <a:pPr algn="ctr"/>
                <a14:m>
                  <m:oMath xmlns:m="http://schemas.openxmlformats.org/officeDocument/2006/math">
                    <m:r>
                      <a:rPr lang="en-US" sz="2800" b="1" i="1" dirty="0" err="1">
                        <a:solidFill>
                          <a:srgbClr val="7030A0"/>
                        </a:solidFill>
                        <a:latin typeface="Cambria Math" panose="02040503050406030204" pitchFamily="18" charset="0"/>
                      </a:rPr>
                      <m:t>𝒙</m:t>
                    </m:r>
                    <m:r>
                      <a:rPr lang="en-US" sz="2800" i="1" baseline="-25000" dirty="0" err="1">
                        <a:solidFill>
                          <a:srgbClr val="7030A0"/>
                        </a:solidFill>
                        <a:latin typeface="Cambria Math" panose="02040503050406030204" pitchFamily="18" charset="0"/>
                      </a:rPr>
                      <m:t>𝑖𝑗</m:t>
                    </m:r>
                    <m:r>
                      <a:rPr lang="en-US" sz="2800" i="1" dirty="0" smtClean="0">
                        <a:solidFill>
                          <a:srgbClr val="7030A0"/>
                        </a:solidFill>
                        <a:latin typeface="Cambria Math" panose="02040503050406030204" pitchFamily="18" charset="0"/>
                        <a:ea typeface="Cambria Math" panose="02040503050406030204" pitchFamily="18" charset="0"/>
                      </a:rPr>
                      <m:t>≅</m:t>
                    </m:r>
                    <m:r>
                      <a:rPr lang="en-US" sz="2800" b="1" i="1" dirty="0" smtClean="0">
                        <a:solidFill>
                          <a:srgbClr val="C00000"/>
                        </a:solidFill>
                        <a:latin typeface="Cambria Math" panose="02040503050406030204" pitchFamily="18" charset="0"/>
                      </a:rPr>
                      <m:t>𝑷</m:t>
                    </m:r>
                    <m:r>
                      <a:rPr lang="en-US" sz="2800" i="1" baseline="-25000" dirty="0">
                        <a:solidFill>
                          <a:srgbClr val="C00000"/>
                        </a:solidFill>
                        <a:latin typeface="Cambria Math" panose="02040503050406030204" pitchFamily="18" charset="0"/>
                      </a:rPr>
                      <m:t>𝑖</m:t>
                    </m:r>
                    <m:r>
                      <a:rPr lang="en-US" sz="2800" i="1" baseline="-25000" dirty="0">
                        <a:solidFill>
                          <a:srgbClr val="C00000"/>
                        </a:solidFill>
                        <a:latin typeface="Cambria Math" panose="02040503050406030204" pitchFamily="18" charset="0"/>
                      </a:rPr>
                      <m:t> </m:t>
                    </m:r>
                    <m:r>
                      <a:rPr lang="en-US" sz="2800" b="1" i="1" dirty="0">
                        <a:solidFill>
                          <a:srgbClr val="C00000"/>
                        </a:solidFill>
                        <a:latin typeface="Cambria Math" panose="02040503050406030204" pitchFamily="18" charset="0"/>
                      </a:rPr>
                      <m:t>𝑿</m:t>
                    </m:r>
                    <m:r>
                      <a:rPr lang="en-US" sz="2800" i="1" baseline="-25000" dirty="0">
                        <a:solidFill>
                          <a:srgbClr val="C00000"/>
                        </a:solidFill>
                        <a:latin typeface="Cambria Math" panose="02040503050406030204" pitchFamily="18" charset="0"/>
                      </a:rPr>
                      <m:t>𝑗</m:t>
                    </m:r>
                    <m:r>
                      <a:rPr lang="en-US" sz="2800" i="1" baseline="-25000" dirty="0">
                        <a:latin typeface="Cambria Math" panose="02040503050406030204" pitchFamily="18" charset="0"/>
                      </a:rPr>
                      <m:t> </m:t>
                    </m:r>
                  </m:oMath>
                </a14:m>
                <a:r>
                  <a:rPr lang="en-US" sz="2800" i="1" dirty="0">
                    <a:latin typeface="Times New Roman" pitchFamily="18" charset="0"/>
                  </a:rPr>
                  <a:t>, 	</a:t>
                </a:r>
                <a14:m>
                  <m:oMath xmlns:m="http://schemas.openxmlformats.org/officeDocument/2006/math">
                    <m:r>
                      <a:rPr lang="en-US" sz="2800" i="1" dirty="0" smtClean="0">
                        <a:solidFill>
                          <a:srgbClr val="7030A0"/>
                        </a:solidFill>
                        <a:latin typeface="Cambria Math" panose="02040503050406030204" pitchFamily="18" charset="0"/>
                      </a:rPr>
                      <m:t>𝑖</m:t>
                    </m:r>
                    <m:r>
                      <a:rPr lang="en-US" sz="2800" i="1" dirty="0">
                        <a:solidFill>
                          <a:srgbClr val="7030A0"/>
                        </a:solidFill>
                        <a:latin typeface="Cambria Math" panose="02040503050406030204" pitchFamily="18" charset="0"/>
                      </a:rPr>
                      <m:t> = 1, … , </m:t>
                    </m:r>
                    <m:r>
                      <a:rPr lang="en-US" sz="2800" i="1" dirty="0">
                        <a:solidFill>
                          <a:srgbClr val="7030A0"/>
                        </a:solidFill>
                        <a:latin typeface="Cambria Math" panose="02040503050406030204" pitchFamily="18" charset="0"/>
                      </a:rPr>
                      <m:t>𝑚</m:t>
                    </m:r>
                    <m:r>
                      <a:rPr lang="en-US" sz="2800" i="1" dirty="0">
                        <a:solidFill>
                          <a:srgbClr val="7030A0"/>
                        </a:solidFill>
                        <a:latin typeface="Cambria Math" panose="02040503050406030204" pitchFamily="18" charset="0"/>
                      </a:rPr>
                      <m:t>,    </m:t>
                    </m:r>
                    <m:r>
                      <a:rPr lang="en-US" sz="2800" i="1" dirty="0">
                        <a:solidFill>
                          <a:srgbClr val="7030A0"/>
                        </a:solidFill>
                        <a:latin typeface="Cambria Math" panose="02040503050406030204" pitchFamily="18" charset="0"/>
                      </a:rPr>
                      <m:t>𝑗</m:t>
                    </m:r>
                    <m:r>
                      <a:rPr lang="en-US" sz="2800" i="1" dirty="0">
                        <a:solidFill>
                          <a:srgbClr val="7030A0"/>
                        </a:solidFill>
                        <a:latin typeface="Cambria Math" panose="02040503050406030204" pitchFamily="18" charset="0"/>
                      </a:rPr>
                      <m:t> = 1, … , </m:t>
                    </m:r>
                    <m:r>
                      <a:rPr lang="en-US" sz="2800" i="1" dirty="0">
                        <a:solidFill>
                          <a:srgbClr val="7030A0"/>
                        </a:solidFill>
                        <a:latin typeface="Cambria Math" panose="02040503050406030204" pitchFamily="18" charset="0"/>
                      </a:rPr>
                      <m:t>𝑛</m:t>
                    </m:r>
                    <m:r>
                      <a:rPr lang="en-US" sz="2800" i="1" dirty="0">
                        <a:solidFill>
                          <a:srgbClr val="7030A0"/>
                        </a:solidFill>
                        <a:latin typeface="Cambria Math" panose="02040503050406030204" pitchFamily="18" charset="0"/>
                      </a:rPr>
                      <m:t>  </m:t>
                    </m:r>
                  </m:oMath>
                </a14:m>
                <a:endParaRPr lang="en-US" sz="2800" i="1" dirty="0">
                  <a:latin typeface="Times New Roman" pitchFamily="18" charset="0"/>
                </a:endParaRPr>
              </a:p>
              <a:p>
                <a:pPr>
                  <a:buFontTx/>
                  <a:buChar char="•"/>
                </a:pPr>
                <a:endParaRPr lang="en-US" sz="1200" dirty="0">
                  <a:latin typeface="Times New Roman" pitchFamily="18" charset="0"/>
                </a:endParaRPr>
              </a:p>
              <a:p>
                <a:pPr>
                  <a:buFontTx/>
                  <a:buChar char="•"/>
                </a:pPr>
                <a:r>
                  <a:rPr lang="en-US" sz="2800" b="1" dirty="0"/>
                  <a:t>Problem</a:t>
                </a:r>
                <a:r>
                  <a:rPr lang="en-US" sz="2800" dirty="0"/>
                  <a:t>: estimate </a:t>
                </a:r>
                <a14:m>
                  <m:oMath xmlns:m="http://schemas.openxmlformats.org/officeDocument/2006/math">
                    <m:r>
                      <a:rPr lang="en-US" sz="2800" i="1" dirty="0" smtClean="0">
                        <a:solidFill>
                          <a:srgbClr val="7030A0"/>
                        </a:solidFill>
                        <a:latin typeface="Cambria Math" panose="02040503050406030204" pitchFamily="18" charset="0"/>
                      </a:rPr>
                      <m:t>𝑚</m:t>
                    </m:r>
                  </m:oMath>
                </a14:m>
                <a:r>
                  <a:rPr lang="en-US" sz="2800" dirty="0"/>
                  <a:t> projection matrices </a:t>
                </a:r>
                <a14:m>
                  <m:oMath xmlns:m="http://schemas.openxmlformats.org/officeDocument/2006/math">
                    <m:r>
                      <a:rPr lang="en-US" sz="2800" b="1" i="1" dirty="0" smtClean="0">
                        <a:solidFill>
                          <a:srgbClr val="C00000"/>
                        </a:solidFill>
                        <a:latin typeface="Cambria Math" panose="02040503050406030204" pitchFamily="18" charset="0"/>
                      </a:rPr>
                      <m:t>𝑷</m:t>
                    </m:r>
                    <m:r>
                      <a:rPr lang="en-US" sz="2800" i="1" baseline="-25000" dirty="0">
                        <a:solidFill>
                          <a:srgbClr val="C00000"/>
                        </a:solidFill>
                        <a:latin typeface="Cambria Math" panose="02040503050406030204" pitchFamily="18" charset="0"/>
                      </a:rPr>
                      <m:t>𝑖</m:t>
                    </m:r>
                  </m:oMath>
                </a14:m>
                <a:r>
                  <a:rPr lang="en-US" sz="2800" dirty="0">
                    <a:latin typeface="Times New Roman" pitchFamily="18" charset="0"/>
                  </a:rPr>
                  <a:t> </a:t>
                </a:r>
                <a:r>
                  <a:rPr lang="en-US" sz="2800" dirty="0"/>
                  <a:t>and </a:t>
                </a:r>
                <a14:m>
                  <m:oMath xmlns:m="http://schemas.openxmlformats.org/officeDocument/2006/math">
                    <m:r>
                      <a:rPr lang="en-US" sz="2800" i="1" dirty="0" smtClean="0">
                        <a:solidFill>
                          <a:srgbClr val="7030A0"/>
                        </a:solidFill>
                        <a:latin typeface="Cambria Math" panose="02040503050406030204" pitchFamily="18" charset="0"/>
                      </a:rPr>
                      <m:t>𝑛</m:t>
                    </m:r>
                  </m:oMath>
                </a14:m>
                <a:r>
                  <a:rPr lang="en-US" sz="2800" dirty="0"/>
                  <a:t> 3D points </a:t>
                </a:r>
                <a14:m>
                  <m:oMath xmlns:m="http://schemas.openxmlformats.org/officeDocument/2006/math">
                    <m:r>
                      <a:rPr lang="en-US" sz="2800" b="1" i="1" dirty="0" smtClean="0">
                        <a:solidFill>
                          <a:srgbClr val="C00000"/>
                        </a:solidFill>
                        <a:latin typeface="Cambria Math" panose="02040503050406030204" pitchFamily="18" charset="0"/>
                      </a:rPr>
                      <m:t>𝑿</m:t>
                    </m:r>
                    <m:r>
                      <a:rPr lang="en-US" sz="2800" i="1" baseline="-25000" dirty="0">
                        <a:solidFill>
                          <a:srgbClr val="C00000"/>
                        </a:solidFill>
                        <a:latin typeface="Cambria Math" panose="02040503050406030204" pitchFamily="18" charset="0"/>
                      </a:rPr>
                      <m:t>𝑗</m:t>
                    </m:r>
                  </m:oMath>
                </a14:m>
                <a:r>
                  <a:rPr lang="en-US" sz="2800" dirty="0">
                    <a:latin typeface="Times New Roman" pitchFamily="18" charset="0"/>
                  </a:rPr>
                  <a:t> </a:t>
                </a:r>
                <a:r>
                  <a:rPr lang="en-US" sz="2800" dirty="0"/>
                  <a:t>from the </a:t>
                </a:r>
                <a14:m>
                  <m:oMath xmlns:m="http://schemas.openxmlformats.org/officeDocument/2006/math">
                    <m:r>
                      <a:rPr lang="en-US" sz="2800" i="1" dirty="0" smtClean="0">
                        <a:solidFill>
                          <a:srgbClr val="C00000"/>
                        </a:solidFill>
                        <a:latin typeface="Cambria Math" panose="02040503050406030204" pitchFamily="18" charset="0"/>
                      </a:rPr>
                      <m:t>𝑚𝑛</m:t>
                    </m:r>
                  </m:oMath>
                </a14:m>
                <a:r>
                  <a:rPr lang="en-US" sz="2800" dirty="0"/>
                  <a:t> correspondences </a:t>
                </a:r>
                <a14:m>
                  <m:oMath xmlns:m="http://schemas.openxmlformats.org/officeDocument/2006/math">
                    <m:r>
                      <a:rPr lang="en-US" sz="2800" b="1" i="1" dirty="0" smtClean="0">
                        <a:solidFill>
                          <a:srgbClr val="7030A0"/>
                        </a:solidFill>
                        <a:latin typeface="Cambria Math" panose="02040503050406030204" pitchFamily="18" charset="0"/>
                      </a:rPr>
                      <m:t>𝒙</m:t>
                    </m:r>
                    <m:r>
                      <a:rPr lang="en-US" sz="2800" i="1" baseline="-25000" dirty="0">
                        <a:solidFill>
                          <a:srgbClr val="7030A0"/>
                        </a:solidFill>
                        <a:latin typeface="Cambria Math" panose="02040503050406030204" pitchFamily="18" charset="0"/>
                      </a:rPr>
                      <m:t>𝑖𝑗</m:t>
                    </m:r>
                  </m:oMath>
                </a14:m>
                <a:endParaRPr lang="en-US" sz="2800" i="1" baseline="-25000" dirty="0">
                  <a:latin typeface="Times New Roman" pitchFamily="18" charset="0"/>
                </a:endParaRPr>
              </a:p>
              <a:p>
                <a:pPr>
                  <a:buFontTx/>
                  <a:buChar char="•"/>
                </a:pPr>
                <a:r>
                  <a:rPr lang="en-US" sz="2800" dirty="0"/>
                  <a:t>With no calibration info, cameras and points can only be recovered up to a </a:t>
                </a:r>
                <a14:m>
                  <m:oMath xmlns:m="http://schemas.openxmlformats.org/officeDocument/2006/math">
                    <m:r>
                      <a:rPr lang="en-US" sz="2800" i="1" dirty="0" smtClean="0">
                        <a:latin typeface="Cambria Math" panose="02040503050406030204" pitchFamily="18" charset="0"/>
                      </a:rPr>
                      <m:t>4</m:t>
                    </m:r>
                    <m:r>
                      <a:rPr lang="en-US" sz="2800" i="1" dirty="0" smtClean="0">
                        <a:latin typeface="Cambria Math" panose="02040503050406030204" pitchFamily="18" charset="0"/>
                        <a:ea typeface="Cambria Math" panose="02040503050406030204" pitchFamily="18" charset="0"/>
                      </a:rPr>
                      <m:t>×</m:t>
                    </m:r>
                    <m:r>
                      <a:rPr lang="en-US" sz="2800" i="1" dirty="0" smtClean="0">
                        <a:latin typeface="Cambria Math" panose="02040503050406030204" pitchFamily="18" charset="0"/>
                      </a:rPr>
                      <m:t>4</m:t>
                    </m:r>
                  </m:oMath>
                </a14:m>
                <a:r>
                  <a:rPr lang="en-US" sz="2800" dirty="0"/>
                  <a:t> projective transformation </a:t>
                </a:r>
                <a14:m>
                  <m:oMath xmlns:m="http://schemas.openxmlformats.org/officeDocument/2006/math">
                    <m:r>
                      <a:rPr lang="en-US" sz="2800" b="1" i="1" dirty="0" smtClean="0">
                        <a:solidFill>
                          <a:srgbClr val="C00000"/>
                        </a:solidFill>
                        <a:latin typeface="Cambria Math" panose="02040503050406030204" pitchFamily="18" charset="0"/>
                      </a:rPr>
                      <m:t>𝑸</m:t>
                    </m:r>
                  </m:oMath>
                </a14:m>
                <a:r>
                  <a:rPr lang="en-US" sz="2800" dirty="0"/>
                  <a:t>:</a:t>
                </a:r>
              </a:p>
              <a:p>
                <a:pPr algn="ctr"/>
                <a14:m>
                  <m:oMathPara xmlns:m="http://schemas.openxmlformats.org/officeDocument/2006/math">
                    <m:oMathParaPr>
                      <m:jc m:val="centerGroup"/>
                    </m:oMathParaPr>
                    <m:oMath xmlns:m="http://schemas.openxmlformats.org/officeDocument/2006/math">
                      <m:r>
                        <a:rPr lang="en-US" sz="2800" b="1" i="1" dirty="0" smtClean="0">
                          <a:solidFill>
                            <a:srgbClr val="7030A0"/>
                          </a:solidFill>
                          <a:latin typeface="Cambria Math" panose="02040503050406030204" pitchFamily="18" charset="0"/>
                        </a:rPr>
                        <m:t>𝑿</m:t>
                      </m:r>
                      <m:r>
                        <a:rPr lang="en-US" sz="2800" b="1" i="1" dirty="0" smtClean="0">
                          <a:solidFill>
                            <a:srgbClr val="7030A0"/>
                          </a:solidFill>
                          <a:latin typeface="Cambria Math" panose="02040503050406030204" pitchFamily="18" charset="0"/>
                        </a:rPr>
                        <m:t> → </m:t>
                      </m:r>
                      <m:r>
                        <a:rPr lang="en-US" sz="2800" b="1" i="1" dirty="0" smtClean="0">
                          <a:solidFill>
                            <a:srgbClr val="C00000"/>
                          </a:solidFill>
                          <a:latin typeface="Cambria Math" panose="02040503050406030204" pitchFamily="18" charset="0"/>
                          <a:cs typeface="Arial" charset="0"/>
                        </a:rPr>
                        <m:t>𝑸</m:t>
                      </m:r>
                      <m:r>
                        <a:rPr lang="en-US" sz="2800" b="1" i="1" dirty="0">
                          <a:solidFill>
                            <a:srgbClr val="7030A0"/>
                          </a:solidFill>
                          <a:latin typeface="Cambria Math" panose="02040503050406030204" pitchFamily="18" charset="0"/>
                          <a:cs typeface="Arial" charset="0"/>
                        </a:rPr>
                        <m:t>𝑿</m:t>
                      </m:r>
                      <m:r>
                        <a:rPr lang="en-US" sz="2800" b="1" i="1" dirty="0">
                          <a:solidFill>
                            <a:srgbClr val="7030A0"/>
                          </a:solidFill>
                          <a:latin typeface="Cambria Math" panose="02040503050406030204" pitchFamily="18" charset="0"/>
                          <a:cs typeface="Arial" charset="0"/>
                        </a:rPr>
                        <m:t>, </m:t>
                      </m:r>
                      <m:r>
                        <a:rPr lang="en-US" sz="2800" b="1" i="1" dirty="0">
                          <a:solidFill>
                            <a:srgbClr val="7030A0"/>
                          </a:solidFill>
                          <a:latin typeface="Cambria Math" panose="02040503050406030204" pitchFamily="18" charset="0"/>
                          <a:cs typeface="Arial" charset="0"/>
                        </a:rPr>
                        <m:t>𝑷</m:t>
                      </m:r>
                      <m:r>
                        <a:rPr lang="en-US" sz="2800" b="1" i="1" dirty="0">
                          <a:solidFill>
                            <a:srgbClr val="7030A0"/>
                          </a:solidFill>
                          <a:latin typeface="Cambria Math" panose="02040503050406030204" pitchFamily="18" charset="0"/>
                          <a:cs typeface="Arial" charset="0"/>
                        </a:rPr>
                        <m:t> → </m:t>
                      </m:r>
                      <m:r>
                        <a:rPr lang="en-US" sz="2800" b="1" i="1" dirty="0">
                          <a:solidFill>
                            <a:srgbClr val="7030A0"/>
                          </a:solidFill>
                          <a:latin typeface="Cambria Math" panose="02040503050406030204" pitchFamily="18" charset="0"/>
                          <a:cs typeface="Arial" charset="0"/>
                        </a:rPr>
                        <m:t>𝑷</m:t>
                      </m:r>
                      <m:sSup>
                        <m:sSupPr>
                          <m:ctrlPr>
                            <a:rPr lang="en-US" sz="2800" b="1" i="1" dirty="0" smtClean="0">
                              <a:solidFill>
                                <a:srgbClr val="C00000"/>
                              </a:solidFill>
                              <a:latin typeface="Cambria Math" panose="02040503050406030204" pitchFamily="18" charset="0"/>
                              <a:cs typeface="Arial" charset="0"/>
                            </a:rPr>
                          </m:ctrlPr>
                        </m:sSupPr>
                        <m:e>
                          <m:r>
                            <a:rPr lang="en-US" sz="2800" b="1" i="1" dirty="0" smtClean="0">
                              <a:solidFill>
                                <a:srgbClr val="C00000"/>
                              </a:solidFill>
                              <a:latin typeface="Cambria Math" panose="02040503050406030204" pitchFamily="18" charset="0"/>
                              <a:cs typeface="Arial" charset="0"/>
                            </a:rPr>
                            <m:t>𝑸</m:t>
                          </m:r>
                        </m:e>
                        <m:sup>
                          <m:r>
                            <a:rPr lang="en-US" sz="2800" b="1" i="1" dirty="0" smtClean="0">
                              <a:solidFill>
                                <a:srgbClr val="C00000"/>
                              </a:solidFill>
                              <a:latin typeface="Cambria Math" panose="02040503050406030204" pitchFamily="18" charset="0"/>
                              <a:cs typeface="Arial" charset="0"/>
                            </a:rPr>
                            <m:t>−</m:t>
                          </m:r>
                          <m:r>
                            <a:rPr lang="en-US" sz="2800" b="1" i="1" dirty="0" smtClean="0">
                              <a:solidFill>
                                <a:srgbClr val="C00000"/>
                              </a:solidFill>
                              <a:latin typeface="Cambria Math" panose="02040503050406030204" pitchFamily="18" charset="0"/>
                              <a:cs typeface="Arial" charset="0"/>
                            </a:rPr>
                            <m:t>𝟏</m:t>
                          </m:r>
                        </m:sup>
                      </m:sSup>
                    </m:oMath>
                  </m:oMathPara>
                </a14:m>
                <a:endParaRPr lang="en-US" sz="2800" dirty="0">
                  <a:solidFill>
                    <a:srgbClr val="7030A0"/>
                  </a:solidFill>
                  <a:cs typeface="Arial" charset="0"/>
                </a:endParaRPr>
              </a:p>
              <a:p>
                <a:pPr>
                  <a:buFontTx/>
                  <a:buChar char="•"/>
                </a:pPr>
                <a:r>
                  <a:rPr lang="en-US" sz="2800" dirty="0"/>
                  <a:t>We can solve for structure and motion when </a:t>
                </a:r>
                <a14:m>
                  <m:oMath xmlns:m="http://schemas.openxmlformats.org/officeDocument/2006/math">
                    <m:r>
                      <a:rPr lang="en-US" sz="2800" i="1" dirty="0" smtClean="0">
                        <a:solidFill>
                          <a:srgbClr val="7030A0"/>
                        </a:solidFill>
                        <a:latin typeface="Cambria Math" panose="02040503050406030204" pitchFamily="18" charset="0"/>
                      </a:rPr>
                      <m:t>2</m:t>
                    </m:r>
                    <m:r>
                      <a:rPr lang="en-US" sz="2800" i="1" dirty="0" smtClean="0">
                        <a:solidFill>
                          <a:srgbClr val="7030A0"/>
                        </a:solidFill>
                        <a:latin typeface="Cambria Math" panose="02040503050406030204" pitchFamily="18" charset="0"/>
                      </a:rPr>
                      <m:t>𝑚𝑛</m:t>
                    </m:r>
                    <m:r>
                      <a:rPr lang="en-US" sz="2800" i="1" dirty="0" smtClean="0">
                        <a:solidFill>
                          <a:srgbClr val="7030A0"/>
                        </a:solidFill>
                        <a:latin typeface="Cambria Math" panose="02040503050406030204" pitchFamily="18" charset="0"/>
                        <a:ea typeface="Cambria Math" panose="02040503050406030204" pitchFamily="18" charset="0"/>
                      </a:rPr>
                      <m:t>≥</m:t>
                    </m:r>
                    <m:r>
                      <a:rPr lang="en-US" sz="2800" i="1" dirty="0">
                        <a:solidFill>
                          <a:srgbClr val="7030A0"/>
                        </a:solidFill>
                        <a:latin typeface="Cambria Math" panose="02040503050406030204" pitchFamily="18" charset="0"/>
                      </a:rPr>
                      <m:t>11</m:t>
                    </m:r>
                    <m:r>
                      <a:rPr lang="en-US" sz="2800" i="1" dirty="0">
                        <a:solidFill>
                          <a:srgbClr val="7030A0"/>
                        </a:solidFill>
                        <a:latin typeface="Cambria Math" panose="02040503050406030204" pitchFamily="18" charset="0"/>
                      </a:rPr>
                      <m:t>𝑚</m:t>
                    </m:r>
                    <m:r>
                      <a:rPr lang="en-US" sz="2800" i="1" dirty="0">
                        <a:solidFill>
                          <a:srgbClr val="7030A0"/>
                        </a:solidFill>
                        <a:latin typeface="Cambria Math" panose="02040503050406030204" pitchFamily="18" charset="0"/>
                      </a:rPr>
                      <m:t>+3</m:t>
                    </m:r>
                    <m:r>
                      <a:rPr lang="en-US" sz="2800" i="1" dirty="0">
                        <a:solidFill>
                          <a:srgbClr val="7030A0"/>
                        </a:solidFill>
                        <a:latin typeface="Cambria Math" panose="02040503050406030204" pitchFamily="18" charset="0"/>
                      </a:rPr>
                      <m:t>𝑛</m:t>
                    </m:r>
                    <m:r>
                      <a:rPr lang="en-US" sz="2800" i="1" dirty="0">
                        <a:solidFill>
                          <a:srgbClr val="7030A0"/>
                        </a:solidFill>
                        <a:latin typeface="Cambria Math" panose="02040503050406030204" pitchFamily="18" charset="0"/>
                      </a:rPr>
                      <m:t> −15</m:t>
                    </m:r>
                  </m:oMath>
                </a14:m>
                <a:endParaRPr lang="en-US" sz="2800" dirty="0"/>
              </a:p>
              <a:p>
                <a:pPr>
                  <a:buFontTx/>
                  <a:buChar char="•"/>
                </a:pPr>
                <a:r>
                  <a:rPr lang="en-US" sz="2800" dirty="0"/>
                  <a:t>For two cameras, at least </a:t>
                </a:r>
                <a:r>
                  <a:rPr lang="en-US" sz="2800" dirty="0">
                    <a:solidFill>
                      <a:srgbClr val="C00000"/>
                    </a:solidFill>
                  </a:rPr>
                  <a:t>7 points </a:t>
                </a:r>
                <a:r>
                  <a:rPr lang="en-US" sz="2800" dirty="0"/>
                  <a:t>are needed</a:t>
                </a:r>
              </a:p>
              <a:p>
                <a:pPr>
                  <a:buFontTx/>
                  <a:buChar char="•"/>
                </a:pPr>
                <a:endParaRPr lang="en-US" sz="2800" i="1" baseline="-25000" dirty="0">
                  <a:latin typeface="Times New Roman" pitchFamily="18" charset="0"/>
                </a:endParaRPr>
              </a:p>
              <a:p>
                <a:endParaRPr lang="en-US" dirty="0">
                  <a:latin typeface="Times New Roman" pitchFamily="18" charset="0"/>
                </a:endParaRPr>
              </a:p>
            </p:txBody>
          </p:sp>
        </mc:Choice>
        <mc:Fallback xmlns="">
          <p:sp>
            <p:nvSpPr>
              <p:cNvPr id="28675" name="Rectangle 3"/>
              <p:cNvSpPr>
                <a:spLocks noGrp="1" noRot="1" noChangeAspect="1" noMove="1" noResize="1" noEditPoints="1" noAdjustHandles="1" noChangeArrowheads="1" noChangeShapeType="1" noTextEdit="1"/>
              </p:cNvSpPr>
              <p:nvPr>
                <p:ph type="body" idx="1"/>
              </p:nvPr>
            </p:nvSpPr>
            <p:spPr>
              <a:xfrm>
                <a:off x="457200" y="914400"/>
                <a:ext cx="11277600" cy="5257800"/>
              </a:xfrm>
              <a:blipFill>
                <a:blip r:embed="rId3"/>
                <a:stretch>
                  <a:fillRect l="-1014" t="-1449" r="-1689"/>
                </a:stretch>
              </a:blipFill>
            </p:spPr>
            <p:txBody>
              <a:bodyPr/>
              <a:lstStyle/>
              <a:p>
                <a:r>
                  <a:rPr lang="en-US">
                    <a:noFill/>
                  </a:rPr>
                  <a:t> </a:t>
                </a:r>
              </a:p>
            </p:txBody>
          </p:sp>
        </mc:Fallback>
      </mc:AlternateContent>
    </p:spTree>
    <p:extLst>
      <p:ext uri="{BB962C8B-B14F-4D97-AF65-F5344CB8AC3E}">
        <p14:creationId xmlns:p14="http://schemas.microsoft.com/office/powerpoint/2010/main" val="23954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Projective SFM: Two-camera case</a:t>
            </a:r>
          </a:p>
        </p:txBody>
      </p:sp>
      <mc:AlternateContent xmlns:mc="http://schemas.openxmlformats.org/markup-compatibility/2006" xmlns:a14="http://schemas.microsoft.com/office/drawing/2010/main">
        <mc:Choice Requires="a14">
          <p:sp>
            <p:nvSpPr>
              <p:cNvPr id="40963" name="Rectangle 3"/>
              <p:cNvSpPr>
                <a:spLocks noGrp="1" noChangeArrowheads="1"/>
              </p:cNvSpPr>
              <p:nvPr>
                <p:ph idx="1"/>
              </p:nvPr>
            </p:nvSpPr>
            <p:spPr/>
            <p:txBody>
              <a:bodyPr/>
              <a:lstStyle/>
              <a:p>
                <a:pPr marL="514350" indent="-514350">
                  <a:buFont typeface="+mj-lt"/>
                  <a:buAutoNum type="arabicPeriod"/>
                </a:pPr>
                <a:r>
                  <a:rPr lang="en-US" sz="2800" dirty="0"/>
                  <a:t>Estimate fundamental matrix</a:t>
                </a:r>
                <a:r>
                  <a:rPr lang="en-US" sz="2800" dirty="0">
                    <a:latin typeface="Times New Roman" pitchFamily="18" charset="0"/>
                  </a:rPr>
                  <a:t> </a:t>
                </a:r>
                <a14:m>
                  <m:oMath xmlns:m="http://schemas.openxmlformats.org/officeDocument/2006/math">
                    <m:r>
                      <a:rPr lang="en-US" sz="2800" b="1" i="1" dirty="0" smtClean="0">
                        <a:solidFill>
                          <a:srgbClr val="7030A0"/>
                        </a:solidFill>
                        <a:latin typeface="Cambria Math" panose="02040503050406030204" pitchFamily="18" charset="0"/>
                      </a:rPr>
                      <m:t>𝑭</m:t>
                    </m:r>
                  </m:oMath>
                </a14:m>
                <a:r>
                  <a:rPr lang="en-US" sz="2800" dirty="0"/>
                  <a:t> between the two views</a:t>
                </a:r>
              </a:p>
              <a:p>
                <a:pPr marL="514350" indent="-514350">
                  <a:buFont typeface="+mj-lt"/>
                  <a:buAutoNum type="arabicPeriod"/>
                </a:pPr>
                <a:r>
                  <a:rPr lang="en-US" sz="2800" dirty="0"/>
                  <a:t>Set first camera matrix to </a:t>
                </a:r>
                <a14:m>
                  <m:oMath xmlns:m="http://schemas.openxmlformats.org/officeDocument/2006/math">
                    <m:r>
                      <a:rPr lang="en-US" sz="2800" b="1" i="1" dirty="0" smtClean="0">
                        <a:solidFill>
                          <a:srgbClr val="7030A0"/>
                        </a:solidFill>
                        <a:latin typeface="Cambria Math" panose="02040503050406030204" pitchFamily="18" charset="0"/>
                      </a:rPr>
                      <m:t>[</m:t>
                    </m:r>
                    <m:r>
                      <a:rPr lang="en-US" sz="2800" b="1" i="1" dirty="0" smtClean="0">
                        <a:solidFill>
                          <a:srgbClr val="7030A0"/>
                        </a:solidFill>
                        <a:latin typeface="Cambria Math" panose="02040503050406030204" pitchFamily="18" charset="0"/>
                      </a:rPr>
                      <m:t>𝑰</m:t>
                    </m:r>
                    <m:r>
                      <a:rPr lang="en-US" sz="2800" b="1" i="1" dirty="0" smtClean="0">
                        <a:solidFill>
                          <a:srgbClr val="7030A0"/>
                        </a:solidFill>
                        <a:latin typeface="Cambria Math" panose="02040503050406030204" pitchFamily="18" charset="0"/>
                      </a:rPr>
                      <m:t> | </m:t>
                    </m:r>
                    <m:r>
                      <a:rPr lang="en-US" sz="2800" b="1" i="1" dirty="0" smtClean="0">
                        <a:solidFill>
                          <a:srgbClr val="7030A0"/>
                        </a:solidFill>
                        <a:latin typeface="Cambria Math" panose="02040503050406030204" pitchFamily="18" charset="0"/>
                      </a:rPr>
                      <m:t>𝟎</m:t>
                    </m:r>
                    <m:r>
                      <a:rPr lang="en-US" sz="2800" b="1" i="1" dirty="0" smtClean="0">
                        <a:solidFill>
                          <a:srgbClr val="7030A0"/>
                        </a:solidFill>
                        <a:latin typeface="Cambria Math" panose="02040503050406030204" pitchFamily="18" charset="0"/>
                      </a:rPr>
                      <m:t>]</m:t>
                    </m:r>
                  </m:oMath>
                </a14:m>
                <a:endParaRPr lang="en-US" sz="2800" b="1" baseline="30000" dirty="0">
                  <a:latin typeface="Times New Roman" pitchFamily="18" charset="0"/>
                </a:endParaRPr>
              </a:p>
              <a:p>
                <a:pPr marL="514350" indent="-514350">
                  <a:buFont typeface="+mj-lt"/>
                  <a:buAutoNum type="arabicPeriod"/>
                </a:pPr>
                <a:r>
                  <a:rPr lang="en-US" sz="2800" dirty="0"/>
                  <a:t>Then the second camera matrix is given by </a:t>
                </a:r>
                <a14:m>
                  <m:oMath xmlns:m="http://schemas.openxmlformats.org/officeDocument/2006/math">
                    <m:r>
                      <a:rPr lang="en-US" sz="2800" b="1" i="1" dirty="0" smtClean="0">
                        <a:solidFill>
                          <a:srgbClr val="7030A0"/>
                        </a:solidFill>
                        <a:latin typeface="Cambria Math" panose="02040503050406030204" pitchFamily="18" charset="0"/>
                      </a:rPr>
                      <m:t>[</m:t>
                    </m:r>
                    <m:r>
                      <a:rPr lang="en-US" sz="2800" b="1" i="1" dirty="0">
                        <a:solidFill>
                          <a:srgbClr val="7030A0"/>
                        </a:solidFill>
                        <a:latin typeface="Cambria Math" panose="02040503050406030204" pitchFamily="18" charset="0"/>
                      </a:rPr>
                      <m:t>𝑨</m:t>
                    </m:r>
                    <m:r>
                      <a:rPr lang="en-US" sz="2800" b="1" i="1" dirty="0">
                        <a:solidFill>
                          <a:srgbClr val="7030A0"/>
                        </a:solidFill>
                        <a:latin typeface="Cambria Math" panose="02040503050406030204" pitchFamily="18" charset="0"/>
                      </a:rPr>
                      <m:t> | </m:t>
                    </m:r>
                    <m:r>
                      <a:rPr lang="en-US" sz="2800" b="1" i="1" dirty="0" smtClean="0">
                        <a:solidFill>
                          <a:srgbClr val="7030A0"/>
                        </a:solidFill>
                        <a:latin typeface="Cambria Math" panose="02040503050406030204" pitchFamily="18" charset="0"/>
                      </a:rPr>
                      <m:t>𝒕</m:t>
                    </m:r>
                    <m:r>
                      <a:rPr lang="en-US" sz="2800" b="1" i="1" dirty="0">
                        <a:solidFill>
                          <a:srgbClr val="7030A0"/>
                        </a:solidFill>
                        <a:latin typeface="Cambria Math" panose="02040503050406030204" pitchFamily="18" charset="0"/>
                      </a:rPr>
                      <m:t>]</m:t>
                    </m:r>
                  </m:oMath>
                </a14:m>
                <a:r>
                  <a:rPr lang="en-US" sz="2800" dirty="0">
                    <a:solidFill>
                      <a:srgbClr val="7030A0"/>
                    </a:solidFill>
                  </a:rPr>
                  <a:t> </a:t>
                </a:r>
                <a:r>
                  <a:rPr lang="en-US" sz="2800" dirty="0"/>
                  <a:t>where </a:t>
                </a:r>
                <a14:m>
                  <m:oMath xmlns:m="http://schemas.openxmlformats.org/officeDocument/2006/math">
                    <m:r>
                      <a:rPr lang="en-US" sz="2800" b="1" i="1" dirty="0" smtClean="0">
                        <a:solidFill>
                          <a:srgbClr val="7030A0"/>
                        </a:solidFill>
                        <a:latin typeface="Cambria Math" panose="02040503050406030204" pitchFamily="18" charset="0"/>
                      </a:rPr>
                      <m:t>𝒕</m:t>
                    </m:r>
                  </m:oMath>
                </a14:m>
                <a:r>
                  <a:rPr lang="en-US" sz="2800" dirty="0"/>
                  <a:t> is the </a:t>
                </a:r>
                <a:r>
                  <a:rPr lang="en-US" sz="2800" dirty="0" err="1"/>
                  <a:t>epipole</a:t>
                </a:r>
                <a:r>
                  <a:rPr lang="en-US" sz="2800" dirty="0"/>
                  <a:t> (</a:t>
                </a:r>
                <a14:m>
                  <m:oMath xmlns:m="http://schemas.openxmlformats.org/officeDocument/2006/math">
                    <m:r>
                      <a:rPr lang="en-US" sz="2800" b="1" i="1" dirty="0" smtClean="0">
                        <a:solidFill>
                          <a:srgbClr val="7030A0"/>
                        </a:solidFill>
                        <a:latin typeface="Cambria Math" panose="02040503050406030204" pitchFamily="18" charset="0"/>
                      </a:rPr>
                      <m:t>𝑭</m:t>
                    </m:r>
                    <m:r>
                      <a:rPr lang="en-US" sz="2800" i="1" baseline="30000" dirty="0" err="1" smtClean="0">
                        <a:solidFill>
                          <a:srgbClr val="7030A0"/>
                        </a:solidFill>
                        <a:latin typeface="Cambria Math" panose="02040503050406030204" pitchFamily="18" charset="0"/>
                      </a:rPr>
                      <m:t>𝑇</m:t>
                    </m:r>
                    <m:r>
                      <a:rPr lang="en-US" sz="2800" b="1" i="1" dirty="0" err="1" smtClean="0">
                        <a:solidFill>
                          <a:srgbClr val="7030A0"/>
                        </a:solidFill>
                        <a:latin typeface="Cambria Math" panose="02040503050406030204" pitchFamily="18" charset="0"/>
                      </a:rPr>
                      <m:t>𝒕</m:t>
                    </m:r>
                    <m:r>
                      <a:rPr lang="en-US" sz="2800" i="1" dirty="0">
                        <a:solidFill>
                          <a:srgbClr val="7030A0"/>
                        </a:solidFill>
                        <a:latin typeface="Cambria Math" panose="02040503050406030204" pitchFamily="18" charset="0"/>
                      </a:rPr>
                      <m:t>=</m:t>
                    </m:r>
                    <m:r>
                      <a:rPr lang="en-US" sz="2800" b="1" i="1" dirty="0">
                        <a:solidFill>
                          <a:srgbClr val="7030A0"/>
                        </a:solidFill>
                        <a:latin typeface="Cambria Math" panose="02040503050406030204" pitchFamily="18" charset="0"/>
                      </a:rPr>
                      <m:t>𝟎</m:t>
                    </m:r>
                  </m:oMath>
                </a14:m>
                <a:r>
                  <a:rPr lang="en-US" sz="2800" dirty="0"/>
                  <a:t>) and </a:t>
                </a:r>
                <a14:m>
                  <m:oMath xmlns:m="http://schemas.openxmlformats.org/officeDocument/2006/math">
                    <m:r>
                      <a:rPr lang="en-US" sz="2800" b="1" i="1" dirty="0" smtClean="0">
                        <a:solidFill>
                          <a:srgbClr val="7030A0"/>
                        </a:solidFill>
                        <a:latin typeface="Cambria Math" panose="02040503050406030204" pitchFamily="18" charset="0"/>
                      </a:rPr>
                      <m:t>𝑨</m:t>
                    </m:r>
                    <m:r>
                      <a:rPr lang="en-US" sz="2800" i="1" dirty="0">
                        <a:solidFill>
                          <a:srgbClr val="7030A0"/>
                        </a:solidFill>
                        <a:latin typeface="Cambria Math" panose="02040503050406030204" pitchFamily="18" charset="0"/>
                      </a:rPr>
                      <m:t>=</m:t>
                    </m:r>
                    <m:r>
                      <a:rPr lang="en-US" sz="2800" b="0" i="1" dirty="0" smtClean="0">
                        <a:solidFill>
                          <a:srgbClr val="7030A0"/>
                        </a:solidFill>
                        <a:latin typeface="Cambria Math" panose="02040503050406030204" pitchFamily="18" charset="0"/>
                      </a:rPr>
                      <m:t>−</m:t>
                    </m:r>
                    <m:r>
                      <a:rPr lang="en-US" sz="2800" i="1" dirty="0" smtClean="0">
                        <a:solidFill>
                          <a:srgbClr val="7030A0"/>
                        </a:solidFill>
                        <a:latin typeface="Cambria Math" panose="02040503050406030204" pitchFamily="18" charset="0"/>
                      </a:rPr>
                      <m:t>[</m:t>
                    </m:r>
                    <m:r>
                      <a:rPr lang="en-US" sz="2800" b="1" i="1" dirty="0" smtClean="0">
                        <a:solidFill>
                          <a:srgbClr val="7030A0"/>
                        </a:solidFill>
                        <a:latin typeface="Cambria Math" panose="02040503050406030204" pitchFamily="18" charset="0"/>
                      </a:rPr>
                      <m:t>𝒕</m:t>
                    </m:r>
                    <m:r>
                      <a:rPr lang="en-US" sz="2800" i="1" baseline="-25000" dirty="0" smtClean="0">
                        <a:solidFill>
                          <a:srgbClr val="7030A0"/>
                        </a:solidFill>
                        <a:latin typeface="Cambria Math" panose="02040503050406030204" pitchFamily="18" charset="0"/>
                        <a:cs typeface="Arial" charset="0"/>
                      </a:rPr>
                      <m:t>×</m:t>
                    </m:r>
                    <m:r>
                      <a:rPr lang="en-US" sz="2800" i="1" dirty="0" smtClean="0">
                        <a:solidFill>
                          <a:srgbClr val="7030A0"/>
                        </a:solidFill>
                        <a:latin typeface="Cambria Math" panose="02040503050406030204" pitchFamily="18" charset="0"/>
                        <a:cs typeface="Arial" charset="0"/>
                      </a:rPr>
                      <m:t>]</m:t>
                    </m:r>
                    <m:r>
                      <a:rPr lang="en-US" sz="2800" b="1" i="1" dirty="0">
                        <a:solidFill>
                          <a:srgbClr val="7030A0"/>
                        </a:solidFill>
                        <a:latin typeface="Cambria Math" panose="02040503050406030204" pitchFamily="18" charset="0"/>
                        <a:cs typeface="Arial" charset="0"/>
                      </a:rPr>
                      <m:t>𝑭</m:t>
                    </m:r>
                  </m:oMath>
                </a14:m>
                <a:endParaRPr lang="en-US" sz="2800" b="1" dirty="0">
                  <a:solidFill>
                    <a:srgbClr val="7030A0"/>
                  </a:solidFill>
                  <a:latin typeface="Times New Roman" pitchFamily="18" charset="0"/>
                  <a:cs typeface="Arial" charset="0"/>
                </a:endParaRPr>
              </a:p>
              <a:p>
                <a:pPr marL="514350" indent="-514350">
                  <a:buFont typeface="+mj-lt"/>
                  <a:buAutoNum type="arabicPeriod"/>
                </a:pPr>
                <a:endParaRPr lang="en-US" sz="2800" b="1" dirty="0">
                  <a:solidFill>
                    <a:srgbClr val="7030A0"/>
                  </a:solidFill>
                  <a:latin typeface="Times New Roman" pitchFamily="18" charset="0"/>
                  <a:cs typeface="Arial" charset="0"/>
                </a:endParaRPr>
              </a:p>
              <a:p>
                <a:pPr marL="514350" indent="-514350">
                  <a:buFont typeface="Arial" panose="020B0604020202020204" pitchFamily="34" charset="0"/>
                  <a:buChar char="•"/>
                </a:pPr>
                <a:r>
                  <a:rPr lang="en-US" sz="2800" dirty="0">
                    <a:cs typeface="Arial" charset="0"/>
                  </a:rPr>
                  <a:t>In practice, </a:t>
                </a:r>
                <a:r>
                  <a:rPr lang="en-US" sz="2800" dirty="0"/>
                  <a:t>SFM pipelines use guesses of intrinsic parameters and the </a:t>
                </a:r>
                <a:r>
                  <a:rPr lang="en-US" sz="2800" dirty="0">
                    <a:hlinkClick r:id="rId3"/>
                  </a:rPr>
                  <a:t>five-point algorithm</a:t>
                </a:r>
                <a:endParaRPr lang="en-US" sz="2800" dirty="0"/>
              </a:p>
              <a:p>
                <a:pPr marL="514350" indent="-514350">
                  <a:buFont typeface="Arial" panose="020B0604020202020204" pitchFamily="34" charset="0"/>
                  <a:buChar char="•"/>
                </a:pPr>
                <a:endParaRPr lang="en-US" sz="2800" dirty="0">
                  <a:cs typeface="Arial" charset="0"/>
                </a:endParaRPr>
              </a:p>
              <a:p>
                <a:pPr>
                  <a:buFontTx/>
                  <a:buChar char="•"/>
                </a:pPr>
                <a:endParaRPr lang="en-US" dirty="0"/>
              </a:p>
            </p:txBody>
          </p:sp>
        </mc:Choice>
        <mc:Fallback xmlns="">
          <p:sp>
            <p:nvSpPr>
              <p:cNvPr id="40963" name="Rectangle 3"/>
              <p:cNvSpPr>
                <a:spLocks noGrp="1" noRot="1" noChangeAspect="1" noMove="1" noResize="1" noEditPoints="1" noAdjustHandles="1" noChangeArrowheads="1" noChangeShapeType="1" noTextEdit="1"/>
              </p:cNvSpPr>
              <p:nvPr>
                <p:ph idx="1"/>
              </p:nvPr>
            </p:nvSpPr>
            <p:spPr>
              <a:blipFill>
                <a:blip r:embed="rId4"/>
                <a:stretch>
                  <a:fillRect l="-1103" t="-1449" r="-123"/>
                </a:stretch>
              </a:blipFill>
            </p:spPr>
            <p:txBody>
              <a:bodyPr/>
              <a:lstStyle/>
              <a:p>
                <a:r>
                  <a:rPr lang="en-US">
                    <a:noFill/>
                  </a:rPr>
                  <a:t> </a:t>
                </a:r>
              </a:p>
            </p:txBody>
          </p:sp>
        </mc:Fallback>
      </mc:AlternateContent>
      <p:sp>
        <p:nvSpPr>
          <p:cNvPr id="40964" name="Text Box 14"/>
          <p:cNvSpPr txBox="1">
            <a:spLocks noChangeArrowheads="1"/>
          </p:cNvSpPr>
          <p:nvPr/>
        </p:nvSpPr>
        <p:spPr bwMode="auto">
          <a:xfrm>
            <a:off x="9144001" y="6524626"/>
            <a:ext cx="1356397" cy="307777"/>
          </a:xfrm>
          <a:prstGeom prst="rect">
            <a:avLst/>
          </a:prstGeom>
          <a:noFill/>
          <a:ln w="9525">
            <a:noFill/>
            <a:miter lim="800000"/>
            <a:headEnd/>
            <a:tailEnd/>
          </a:ln>
        </p:spPr>
        <p:txBody>
          <a:bodyPr wrap="none">
            <a:spAutoFit/>
          </a:bodyPr>
          <a:lstStyle/>
          <a:p>
            <a:r>
              <a:rPr lang="en-US" sz="1400" dirty="0"/>
              <a:t>F&amp;P sec. </a:t>
            </a:r>
            <a:r>
              <a:rPr lang="en-US" sz="1400"/>
              <a:t>8.3.2</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4665" name="Object 9"/>
          <p:cNvGraphicFramePr>
            <a:graphicFrameLocks noGrp="1" noChangeAspect="1"/>
          </p:cNvGraphicFramePr>
          <p:nvPr>
            <p:ph sz="quarter" idx="2"/>
          </p:nvPr>
        </p:nvGraphicFramePr>
        <p:xfrm>
          <a:off x="8072437" y="2174876"/>
          <a:ext cx="3052763" cy="3090863"/>
        </p:xfrm>
        <a:graphic>
          <a:graphicData uri="http://schemas.openxmlformats.org/presentationml/2006/ole">
            <mc:AlternateContent xmlns:mc="http://schemas.openxmlformats.org/markup-compatibility/2006">
              <mc:Choice xmlns:v="urn:schemas-microsoft-com:vml" Requires="v">
                <p:oleObj name="Image" r:id="rId3" imgW="3073016" imgH="3111111" progId="Photoshop.Image.10">
                  <p:embed/>
                </p:oleObj>
              </mc:Choice>
              <mc:Fallback>
                <p:oleObj name="Image" r:id="rId3" imgW="3073016" imgH="3111111" progId="Photoshop.Image.10">
                  <p:embed/>
                  <p:pic>
                    <p:nvPicPr>
                      <p:cNvPr id="1094665"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437" y="2174876"/>
                        <a:ext cx="3052763" cy="3090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2"/>
          <p:cNvSpPr>
            <a:spLocks noGrp="1" noChangeArrowheads="1"/>
          </p:cNvSpPr>
          <p:nvPr>
            <p:ph type="title"/>
          </p:nvPr>
        </p:nvSpPr>
        <p:spPr/>
        <p:txBody>
          <a:bodyPr/>
          <a:lstStyle/>
          <a:p>
            <a:r>
              <a:rPr lang="de-DE" dirty="0" err="1"/>
              <a:t>Incremental</a:t>
            </a:r>
            <a:r>
              <a:rPr lang="de-DE" dirty="0"/>
              <a:t> </a:t>
            </a:r>
            <a:r>
              <a:rPr lang="en-US" dirty="0"/>
              <a:t>structure</a:t>
            </a:r>
            <a:r>
              <a:rPr lang="de-DE" dirty="0"/>
              <a:t> </a:t>
            </a:r>
            <a:r>
              <a:rPr lang="de-DE" dirty="0" err="1"/>
              <a:t>from</a:t>
            </a:r>
            <a:r>
              <a:rPr lang="de-DE" dirty="0"/>
              <a:t> </a:t>
            </a:r>
            <a:r>
              <a:rPr lang="de-DE" dirty="0" err="1"/>
              <a:t>motion</a:t>
            </a:r>
            <a:endParaRPr lang="en-GB" dirty="0"/>
          </a:p>
        </p:txBody>
      </p:sp>
      <p:sp>
        <p:nvSpPr>
          <p:cNvPr id="1094667" name="Text Box 11"/>
          <p:cNvSpPr txBox="1">
            <a:spLocks noChangeArrowheads="1"/>
          </p:cNvSpPr>
          <p:nvPr/>
        </p:nvSpPr>
        <p:spPr bwMode="auto">
          <a:xfrm rot="16200000">
            <a:off x="7277893" y="3352007"/>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1094668" name="Line 12"/>
          <p:cNvSpPr>
            <a:spLocks noChangeShapeType="1"/>
          </p:cNvSpPr>
          <p:nvPr/>
        </p:nvSpPr>
        <p:spPr bwMode="auto">
          <a:xfrm>
            <a:off x="8291511" y="2362200"/>
            <a:ext cx="2667000" cy="0"/>
          </a:xfrm>
          <a:prstGeom prst="line">
            <a:avLst/>
          </a:prstGeom>
          <a:noFill/>
          <a:ln w="9525">
            <a:solidFill>
              <a:srgbClr val="FF0000"/>
            </a:solidFill>
            <a:round/>
            <a:headEnd/>
            <a:tailEnd type="triangle" w="med" len="med"/>
          </a:ln>
        </p:spPr>
        <p:txBody>
          <a:bodyPr/>
          <a:lstStyle/>
          <a:p>
            <a:endParaRPr lang="en-US"/>
          </a:p>
        </p:txBody>
      </p:sp>
      <p:sp>
        <p:nvSpPr>
          <p:cNvPr id="1094669" name="Text Box 13"/>
          <p:cNvSpPr txBox="1">
            <a:spLocks noChangeArrowheads="1"/>
          </p:cNvSpPr>
          <p:nvPr/>
        </p:nvSpPr>
        <p:spPr bwMode="auto">
          <a:xfrm>
            <a:off x="8737599" y="1905001"/>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1094670" name="Line 14"/>
          <p:cNvSpPr>
            <a:spLocks noChangeShapeType="1"/>
          </p:cNvSpPr>
          <p:nvPr/>
        </p:nvSpPr>
        <p:spPr bwMode="auto">
          <a:xfrm>
            <a:off x="8062911" y="2543176"/>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1094677" name="Object 21"/>
          <p:cNvGraphicFramePr>
            <a:graphicFrameLocks noGrp="1" noChangeAspect="1"/>
          </p:cNvGraphicFramePr>
          <p:nvPr>
            <p:ph sz="quarter" idx="3"/>
          </p:nvPr>
        </p:nvGraphicFramePr>
        <p:xfrm>
          <a:off x="8794749" y="4514850"/>
          <a:ext cx="190500" cy="177800"/>
        </p:xfrm>
        <a:graphic>
          <a:graphicData uri="http://schemas.openxmlformats.org/presentationml/2006/ole">
            <mc:AlternateContent xmlns:mc="http://schemas.openxmlformats.org/markup-compatibility/2006">
              <mc:Choice xmlns:v="urn:schemas-microsoft-com:vml" Requires="v">
                <p:oleObj name="Image" r:id="rId5" imgW="190409" imgH="177465" progId="Photoshop.Image.10">
                  <p:embed/>
                </p:oleObj>
              </mc:Choice>
              <mc:Fallback>
                <p:oleObj name="Image" r:id="rId5" imgW="190409" imgH="177465" progId="Photoshop.Image.10">
                  <p:embed/>
                  <p:pic>
                    <p:nvPicPr>
                      <p:cNvPr id="1094677"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4749" y="4514850"/>
                        <a:ext cx="190500" cy="17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4673" name="Line 17"/>
          <p:cNvSpPr>
            <a:spLocks noChangeShapeType="1"/>
          </p:cNvSpPr>
          <p:nvPr/>
        </p:nvSpPr>
        <p:spPr bwMode="auto">
          <a:xfrm>
            <a:off x="7847011" y="4572000"/>
            <a:ext cx="2362200" cy="0"/>
          </a:xfrm>
          <a:prstGeom prst="line">
            <a:avLst/>
          </a:prstGeom>
          <a:noFill/>
          <a:ln w="25400">
            <a:solidFill>
              <a:schemeClr val="folHlink"/>
            </a:solidFill>
            <a:round/>
            <a:headEnd/>
            <a:tailEnd/>
          </a:ln>
        </p:spPr>
        <p:txBody>
          <a:bodyPr/>
          <a:lstStyle/>
          <a:p>
            <a:endParaRPr lang="en-US"/>
          </a:p>
        </p:txBody>
      </p:sp>
      <p:grpSp>
        <p:nvGrpSpPr>
          <p:cNvPr id="2" name="Group 20"/>
          <p:cNvGrpSpPr>
            <a:grpSpLocks/>
          </p:cNvGrpSpPr>
          <p:nvPr/>
        </p:nvGrpSpPr>
        <p:grpSpPr bwMode="auto">
          <a:xfrm rot="5400000">
            <a:off x="7504111" y="4381500"/>
            <a:ext cx="228600" cy="457200"/>
            <a:chOff x="2928" y="3312"/>
            <a:chExt cx="144" cy="288"/>
          </a:xfrm>
        </p:grpSpPr>
        <p:sp>
          <p:nvSpPr>
            <p:cNvPr id="21518" name="AutoShape 18"/>
            <p:cNvSpPr>
              <a:spLocks noChangeArrowheads="1"/>
            </p:cNvSpPr>
            <p:nvPr/>
          </p:nvSpPr>
          <p:spPr bwMode="auto">
            <a:xfrm>
              <a:off x="2928" y="3312"/>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folHlink"/>
            </a:solidFill>
            <a:ln w="9525">
              <a:solidFill>
                <a:schemeClr val="tx1"/>
              </a:solidFill>
              <a:miter lim="800000"/>
              <a:headEnd/>
              <a:tailEnd/>
            </a:ln>
          </p:spPr>
          <p:txBody>
            <a:bodyPr wrap="none" anchor="ctr"/>
            <a:lstStyle/>
            <a:p>
              <a:endParaRPr lang="en-US"/>
            </a:p>
          </p:txBody>
        </p:sp>
        <p:sp>
          <p:nvSpPr>
            <p:cNvPr id="21519" name="Rectangle 19"/>
            <p:cNvSpPr>
              <a:spLocks noChangeArrowheads="1"/>
            </p:cNvSpPr>
            <p:nvPr/>
          </p:nvSpPr>
          <p:spPr bwMode="auto">
            <a:xfrm>
              <a:off x="2928" y="3408"/>
              <a:ext cx="144" cy="192"/>
            </a:xfrm>
            <a:prstGeom prst="rect">
              <a:avLst/>
            </a:prstGeom>
            <a:solidFill>
              <a:schemeClr val="folHlink"/>
            </a:solidFill>
            <a:ln w="9525">
              <a:solidFill>
                <a:schemeClr val="tx1"/>
              </a:solidFill>
              <a:miter lim="800000"/>
              <a:headEnd/>
              <a:tailEnd/>
            </a:ln>
          </p:spPr>
          <p:txBody>
            <a:bodyPr wrap="none" anchor="ctr"/>
            <a:lstStyle/>
            <a:p>
              <a:endParaRPr lang="en-US"/>
            </a:p>
          </p:txBody>
        </p:sp>
      </p:grpSp>
      <p:sp>
        <p:nvSpPr>
          <p:cNvPr id="21516" name="Rectangle 24"/>
          <p:cNvSpPr>
            <a:spLocks noChangeArrowheads="1"/>
          </p:cNvSpPr>
          <p:nvPr/>
        </p:nvSpPr>
        <p:spPr bwMode="auto">
          <a:xfrm>
            <a:off x="10209211"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21517" name="Rectangle 25"/>
          <p:cNvSpPr>
            <a:spLocks noChangeArrowheads="1"/>
          </p:cNvSpPr>
          <p:nvPr/>
        </p:nvSpPr>
        <p:spPr bwMode="auto">
          <a:xfrm>
            <a:off x="10437811"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8" name="Text Placeholder 2">
            <a:extLst>
              <a:ext uri="{FF2B5EF4-FFF2-40B4-BE49-F238E27FC236}">
                <a16:creationId xmlns:a16="http://schemas.microsoft.com/office/drawing/2014/main" id="{B86781A3-1FD6-2841-B697-EA01BB5720CF}"/>
              </a:ext>
            </a:extLst>
          </p:cNvPr>
          <p:cNvSpPr>
            <a:spLocks noGrp="1"/>
          </p:cNvSpPr>
          <p:nvPr>
            <p:ph type="body" sz="half" idx="1"/>
          </p:nvPr>
        </p:nvSpPr>
        <p:spPr>
          <a:xfrm>
            <a:off x="914400" y="914400"/>
            <a:ext cx="6172200" cy="5257800"/>
          </a:xfrm>
        </p:spPr>
        <p:txBody>
          <a:bodyPr/>
          <a:lstStyle/>
          <a:p>
            <a:pPr>
              <a:buFont typeface="Arial" panose="020B0604020202020204" pitchFamily="34" charset="0"/>
              <a:buChar char="•"/>
            </a:pPr>
            <a:r>
              <a:rPr lang="en-US" dirty="0"/>
              <a:t>Initialize motion from two images using fundamental matrix</a:t>
            </a:r>
          </a:p>
          <a:p>
            <a:pPr>
              <a:buFont typeface="Arial" panose="020B0604020202020204" pitchFamily="34" charset="0"/>
              <a:buChar char="•"/>
            </a:pPr>
            <a:r>
              <a:rPr lang="en-US" dirty="0"/>
              <a:t>Initialize structure by triangulation</a:t>
            </a:r>
          </a:p>
          <a:p>
            <a:pPr>
              <a:buFont typeface="Arial" panose="020B0604020202020204" pitchFamily="34" charset="0"/>
              <a:buChar char="•"/>
            </a:pPr>
            <a:r>
              <a:rPr lang="en-US" dirty="0"/>
              <a:t>For each additional view:</a:t>
            </a:r>
          </a:p>
          <a:p>
            <a:pPr lvl="1">
              <a:buFont typeface="Arial" panose="020B0604020202020204" pitchFamily="34" charset="0"/>
              <a:buChar char="•"/>
            </a:pPr>
            <a:r>
              <a:rPr lang="en-US" dirty="0"/>
              <a:t>Determine projection matrix of new camera using all the known 3D points that are visible in its image – </a:t>
            </a:r>
            <a:r>
              <a:rPr lang="en-US" dirty="0">
                <a:solidFill>
                  <a:srgbClr val="C00000"/>
                </a:solidFill>
              </a:rPr>
              <a:t>calibration </a:t>
            </a:r>
          </a:p>
        </p:txBody>
      </p:sp>
    </p:spTree>
    <p:extLst>
      <p:ext uri="{BB962C8B-B14F-4D97-AF65-F5344CB8AC3E}">
        <p14:creationId xmlns:p14="http://schemas.microsoft.com/office/powerpoint/2010/main" val="255061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4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46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46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46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46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46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94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67" grpId="0" uiExpand="1"/>
      <p:bldP spid="1094668" grpId="0" uiExpand="1" animBg="1"/>
      <p:bldP spid="1094669" grpId="0" uiExpand="1"/>
      <p:bldP spid="1094670" grpId="0" uiExpand="1" animBg="1"/>
      <p:bldP spid="1094673" grpId="0" animBg="1"/>
      <p:bldP spid="18"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13"/>
          <p:cNvGraphicFramePr>
            <a:graphicFrameLocks noGrp="1" noChangeAspect="1"/>
          </p:cNvGraphicFramePr>
          <p:nvPr>
            <p:ph sz="quarter" idx="3"/>
            <p:extLst>
              <p:ext uri="{D42A27DB-BD31-4B8C-83A1-F6EECF244321}">
                <p14:modId xmlns:p14="http://schemas.microsoft.com/office/powerpoint/2010/main" val="194137832"/>
              </p:ext>
            </p:extLst>
          </p:nvPr>
        </p:nvGraphicFramePr>
        <p:xfrm>
          <a:off x="8072438" y="2171700"/>
          <a:ext cx="3052762" cy="3092450"/>
        </p:xfrm>
        <a:graphic>
          <a:graphicData uri="http://schemas.openxmlformats.org/presentationml/2006/ole">
            <mc:AlternateContent xmlns:mc="http://schemas.openxmlformats.org/markup-compatibility/2006">
              <mc:Choice xmlns:v="urn:schemas-microsoft-com:vml" Requires="v">
                <p:oleObj name="Image" r:id="rId3" imgW="3073016" imgH="3111111" progId="Photoshop.Image.10">
                  <p:embed/>
                </p:oleObj>
              </mc:Choice>
              <mc:Fallback>
                <p:oleObj name="Image" r:id="rId3" imgW="3073016" imgH="3111111" progId="Photoshop.Image.10">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438" y="2171700"/>
                        <a:ext cx="3052762" cy="309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Rectangle 2"/>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22534" name="Text Box 5"/>
          <p:cNvSpPr txBox="1">
            <a:spLocks noChangeArrowheads="1"/>
          </p:cNvSpPr>
          <p:nvPr/>
        </p:nvSpPr>
        <p:spPr bwMode="auto">
          <a:xfrm rot="16200000">
            <a:off x="7273132" y="3352007"/>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2535" name="Line 6"/>
          <p:cNvSpPr>
            <a:spLocks noChangeShapeType="1"/>
          </p:cNvSpPr>
          <p:nvPr/>
        </p:nvSpPr>
        <p:spPr bwMode="auto">
          <a:xfrm>
            <a:off x="8286750" y="2362200"/>
            <a:ext cx="2667000" cy="0"/>
          </a:xfrm>
          <a:prstGeom prst="line">
            <a:avLst/>
          </a:prstGeom>
          <a:noFill/>
          <a:ln w="9525">
            <a:solidFill>
              <a:srgbClr val="FF0000"/>
            </a:solidFill>
            <a:round/>
            <a:headEnd/>
            <a:tailEnd type="triangle" w="med" len="med"/>
          </a:ln>
        </p:spPr>
        <p:txBody>
          <a:bodyPr/>
          <a:lstStyle/>
          <a:p>
            <a:endParaRPr lang="en-US"/>
          </a:p>
        </p:txBody>
      </p:sp>
      <p:sp>
        <p:nvSpPr>
          <p:cNvPr id="22536" name="Text Box 7"/>
          <p:cNvSpPr txBox="1">
            <a:spLocks noChangeArrowheads="1"/>
          </p:cNvSpPr>
          <p:nvPr/>
        </p:nvSpPr>
        <p:spPr bwMode="auto">
          <a:xfrm>
            <a:off x="8732838" y="1905001"/>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2537" name="Line 8"/>
          <p:cNvSpPr>
            <a:spLocks noChangeShapeType="1"/>
          </p:cNvSpPr>
          <p:nvPr/>
        </p:nvSpPr>
        <p:spPr bwMode="auto">
          <a:xfrm>
            <a:off x="8058150" y="2543176"/>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2531" name="Object 16"/>
          <p:cNvGraphicFramePr>
            <a:graphicFrameLocks noGrp="1" noChangeAspect="1"/>
          </p:cNvGraphicFramePr>
          <p:nvPr>
            <p:ph sz="quarter" idx="3"/>
            <p:extLst>
              <p:ext uri="{D42A27DB-BD31-4B8C-83A1-F6EECF244321}">
                <p14:modId xmlns:p14="http://schemas.microsoft.com/office/powerpoint/2010/main" val="1411663375"/>
              </p:ext>
            </p:extLst>
          </p:nvPr>
        </p:nvGraphicFramePr>
        <p:xfrm>
          <a:off x="8789988" y="4514850"/>
          <a:ext cx="190500" cy="177800"/>
        </p:xfrm>
        <a:graphic>
          <a:graphicData uri="http://schemas.openxmlformats.org/presentationml/2006/ole">
            <mc:AlternateContent xmlns:mc="http://schemas.openxmlformats.org/markup-compatibility/2006">
              <mc:Choice xmlns:v="urn:schemas-microsoft-com:vml" Requires="v">
                <p:oleObj name="Image" r:id="rId5" imgW="190409" imgH="177465" progId="Photoshop.Image.10">
                  <p:embed/>
                </p:oleObj>
              </mc:Choice>
              <mc:Fallback>
                <p:oleObj name="Image" r:id="rId5" imgW="190409" imgH="177465" progId="Photoshop.Image.10">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9988" y="4514850"/>
                        <a:ext cx="190500" cy="17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8" name="Rectangle 18"/>
          <p:cNvSpPr>
            <a:spLocks noChangeArrowheads="1"/>
          </p:cNvSpPr>
          <p:nvPr/>
        </p:nvSpPr>
        <p:spPr bwMode="auto">
          <a:xfrm>
            <a:off x="10204450"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1105934" name="Line 14"/>
          <p:cNvSpPr>
            <a:spLocks noChangeShapeType="1"/>
          </p:cNvSpPr>
          <p:nvPr/>
        </p:nvSpPr>
        <p:spPr bwMode="auto">
          <a:xfrm>
            <a:off x="10307638" y="1905000"/>
            <a:ext cx="0" cy="2819400"/>
          </a:xfrm>
          <a:prstGeom prst="line">
            <a:avLst/>
          </a:prstGeom>
          <a:noFill/>
          <a:ln w="25400">
            <a:solidFill>
              <a:schemeClr val="folHlink"/>
            </a:solidFill>
            <a:round/>
            <a:headEnd/>
            <a:tailEnd/>
          </a:ln>
        </p:spPr>
        <p:txBody>
          <a:bodyPr/>
          <a:lstStyle/>
          <a:p>
            <a:endParaRPr lang="en-US"/>
          </a:p>
        </p:txBody>
      </p:sp>
      <p:sp>
        <p:nvSpPr>
          <p:cNvPr id="22540" name="Rectangle 19"/>
          <p:cNvSpPr>
            <a:spLocks noChangeArrowheads="1"/>
          </p:cNvSpPr>
          <p:nvPr/>
        </p:nvSpPr>
        <p:spPr bwMode="auto">
          <a:xfrm>
            <a:off x="10433050"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5" name="Text Placeholder 2">
            <a:extLst>
              <a:ext uri="{FF2B5EF4-FFF2-40B4-BE49-F238E27FC236}">
                <a16:creationId xmlns:a16="http://schemas.microsoft.com/office/drawing/2014/main" id="{256915F4-5503-E240-8C87-61B5691D19F1}"/>
              </a:ext>
            </a:extLst>
          </p:cNvPr>
          <p:cNvSpPr>
            <a:spLocks noGrp="1"/>
          </p:cNvSpPr>
          <p:nvPr>
            <p:ph type="body" sz="half" idx="1"/>
          </p:nvPr>
        </p:nvSpPr>
        <p:spPr>
          <a:xfrm>
            <a:off x="914400" y="914400"/>
            <a:ext cx="6172200" cy="5257800"/>
          </a:xfrm>
        </p:spPr>
        <p:txBody>
          <a:bodyPr/>
          <a:lstStyle/>
          <a:p>
            <a:pPr>
              <a:buFont typeface="Arial" panose="020B0604020202020204" pitchFamily="34" charset="0"/>
              <a:buChar char="•"/>
            </a:pPr>
            <a:r>
              <a:rPr lang="en-US" dirty="0"/>
              <a:t>Initialize motion from two images using fundamental matrix</a:t>
            </a:r>
          </a:p>
          <a:p>
            <a:pPr>
              <a:buFont typeface="Arial" panose="020B0604020202020204" pitchFamily="34" charset="0"/>
              <a:buChar char="•"/>
            </a:pPr>
            <a:r>
              <a:rPr lang="en-US" dirty="0"/>
              <a:t>Initialize structure by triangulation</a:t>
            </a:r>
          </a:p>
          <a:p>
            <a:pPr>
              <a:buFont typeface="Arial" panose="020B0604020202020204" pitchFamily="34" charset="0"/>
              <a:buChar char="•"/>
            </a:pPr>
            <a:r>
              <a:rPr lang="en-US" dirty="0"/>
              <a:t>For each additional view:</a:t>
            </a:r>
          </a:p>
          <a:p>
            <a:pPr lvl="1">
              <a:buFont typeface="Arial" panose="020B0604020202020204" pitchFamily="34" charset="0"/>
              <a:buChar char="•"/>
            </a:pPr>
            <a:r>
              <a:rPr lang="en-US" dirty="0"/>
              <a:t>Determine projection matrix of new camera using all the known 3D points that are visible in its image – </a:t>
            </a:r>
            <a:r>
              <a:rPr lang="en-US" dirty="0">
                <a:solidFill>
                  <a:srgbClr val="C00000"/>
                </a:solidFill>
              </a:rPr>
              <a:t>calibration </a:t>
            </a:r>
          </a:p>
          <a:p>
            <a:pPr lvl="1">
              <a:buFont typeface="Arial" panose="020B0604020202020204" pitchFamily="34" charset="0"/>
              <a:buChar char="•"/>
            </a:pPr>
            <a:r>
              <a:rPr lang="en-US" dirty="0"/>
              <a:t>Refine and extend structure: compute new 3D points, re-optimize existing points that are also seen by this camera – </a:t>
            </a:r>
            <a:r>
              <a:rPr lang="en-US" dirty="0">
                <a:solidFill>
                  <a:srgbClr val="C00000"/>
                </a:solidFill>
              </a:rPr>
              <a:t>triangulation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9"/>
          <p:cNvGraphicFramePr>
            <a:graphicFrameLocks noGrp="1" noChangeAspect="1"/>
          </p:cNvGraphicFramePr>
          <p:nvPr>
            <p:ph sz="quarter" idx="2"/>
            <p:extLst>
              <p:ext uri="{D42A27DB-BD31-4B8C-83A1-F6EECF244321}">
                <p14:modId xmlns:p14="http://schemas.microsoft.com/office/powerpoint/2010/main" val="3507488254"/>
              </p:ext>
            </p:extLst>
          </p:nvPr>
        </p:nvGraphicFramePr>
        <p:xfrm>
          <a:off x="8072437" y="2174876"/>
          <a:ext cx="3052763" cy="3089275"/>
        </p:xfrm>
        <a:graphic>
          <a:graphicData uri="http://schemas.openxmlformats.org/presentationml/2006/ole">
            <mc:AlternateContent xmlns:mc="http://schemas.openxmlformats.org/markup-compatibility/2006">
              <mc:Choice xmlns:v="urn:schemas-microsoft-com:vml" Requires="v">
                <p:oleObj name="Image" r:id="rId3" imgW="3073016" imgH="3111111" progId="Photoshop.Image.10">
                  <p:embed/>
                </p:oleObj>
              </mc:Choice>
              <mc:Fallback>
                <p:oleObj name="Image" r:id="rId3" imgW="3073016" imgH="3111111" progId="Photoshop.Image.10">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437" y="2174876"/>
                        <a:ext cx="3052763" cy="308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3"/>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23558" name="Text Box 5"/>
          <p:cNvSpPr txBox="1">
            <a:spLocks noChangeArrowheads="1"/>
          </p:cNvSpPr>
          <p:nvPr/>
        </p:nvSpPr>
        <p:spPr bwMode="auto">
          <a:xfrm rot="16200000">
            <a:off x="7274718" y="3352007"/>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3559" name="Line 6"/>
          <p:cNvSpPr>
            <a:spLocks noChangeShapeType="1"/>
          </p:cNvSpPr>
          <p:nvPr/>
        </p:nvSpPr>
        <p:spPr bwMode="auto">
          <a:xfrm>
            <a:off x="8288336" y="2362200"/>
            <a:ext cx="2667000" cy="0"/>
          </a:xfrm>
          <a:prstGeom prst="line">
            <a:avLst/>
          </a:prstGeom>
          <a:noFill/>
          <a:ln w="9525">
            <a:solidFill>
              <a:srgbClr val="FF0000"/>
            </a:solidFill>
            <a:round/>
            <a:headEnd/>
            <a:tailEnd type="triangle" w="med" len="med"/>
          </a:ln>
        </p:spPr>
        <p:txBody>
          <a:bodyPr/>
          <a:lstStyle/>
          <a:p>
            <a:endParaRPr lang="en-US"/>
          </a:p>
        </p:txBody>
      </p:sp>
      <p:sp>
        <p:nvSpPr>
          <p:cNvPr id="23560" name="Text Box 7"/>
          <p:cNvSpPr txBox="1">
            <a:spLocks noChangeArrowheads="1"/>
          </p:cNvSpPr>
          <p:nvPr/>
        </p:nvSpPr>
        <p:spPr bwMode="auto">
          <a:xfrm>
            <a:off x="8734424" y="1905001"/>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3561" name="Line 8"/>
          <p:cNvSpPr>
            <a:spLocks noChangeShapeType="1"/>
          </p:cNvSpPr>
          <p:nvPr/>
        </p:nvSpPr>
        <p:spPr bwMode="auto">
          <a:xfrm>
            <a:off x="8059736" y="2543176"/>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3555" name="Object 13"/>
          <p:cNvGraphicFramePr>
            <a:graphicFrameLocks noGrp="1" noChangeAspect="1"/>
          </p:cNvGraphicFramePr>
          <p:nvPr>
            <p:ph sz="quarter" idx="3"/>
            <p:extLst>
              <p:ext uri="{D42A27DB-BD31-4B8C-83A1-F6EECF244321}">
                <p14:modId xmlns:p14="http://schemas.microsoft.com/office/powerpoint/2010/main" val="767353362"/>
              </p:ext>
            </p:extLst>
          </p:nvPr>
        </p:nvGraphicFramePr>
        <p:xfrm>
          <a:off x="8791574" y="4514850"/>
          <a:ext cx="190500" cy="177800"/>
        </p:xfrm>
        <a:graphic>
          <a:graphicData uri="http://schemas.openxmlformats.org/presentationml/2006/ole">
            <mc:AlternateContent xmlns:mc="http://schemas.openxmlformats.org/markup-compatibility/2006">
              <mc:Choice xmlns:v="urn:schemas-microsoft-com:vml" Requires="v">
                <p:oleObj name="Image" r:id="rId5" imgW="190409" imgH="177465" progId="Photoshop.Image.10">
                  <p:embed/>
                </p:oleObj>
              </mc:Choice>
              <mc:Fallback>
                <p:oleObj name="Image" r:id="rId5" imgW="190409" imgH="177465" progId="Photoshop.Image.10">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1574" y="4514850"/>
                        <a:ext cx="190500" cy="17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2" name="Rectangle 15"/>
          <p:cNvSpPr>
            <a:spLocks noChangeArrowheads="1"/>
          </p:cNvSpPr>
          <p:nvPr/>
        </p:nvSpPr>
        <p:spPr bwMode="auto">
          <a:xfrm>
            <a:off x="10218736" y="2590800"/>
            <a:ext cx="152400" cy="1676400"/>
          </a:xfrm>
          <a:prstGeom prst="rect">
            <a:avLst/>
          </a:prstGeom>
          <a:solidFill>
            <a:schemeClr val="bg1"/>
          </a:solidFill>
          <a:ln w="9525">
            <a:noFill/>
            <a:miter lim="800000"/>
            <a:headEnd/>
            <a:tailEnd/>
          </a:ln>
        </p:spPr>
        <p:txBody>
          <a:bodyPr wrap="none" anchor="ctr"/>
          <a:lstStyle/>
          <a:p>
            <a:endParaRPr lang="en-US"/>
          </a:p>
        </p:txBody>
      </p:sp>
      <p:sp>
        <p:nvSpPr>
          <p:cNvPr id="23563" name="Rectangle 16"/>
          <p:cNvSpPr>
            <a:spLocks noChangeArrowheads="1"/>
          </p:cNvSpPr>
          <p:nvPr/>
        </p:nvSpPr>
        <p:spPr bwMode="auto">
          <a:xfrm>
            <a:off x="10455274"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3" name="Text Placeholder 2">
            <a:extLst>
              <a:ext uri="{FF2B5EF4-FFF2-40B4-BE49-F238E27FC236}">
                <a16:creationId xmlns:a16="http://schemas.microsoft.com/office/drawing/2014/main" id="{5DF488B0-D85A-ED49-B7FE-B6C9F7D19469}"/>
              </a:ext>
            </a:extLst>
          </p:cNvPr>
          <p:cNvSpPr>
            <a:spLocks noGrp="1"/>
          </p:cNvSpPr>
          <p:nvPr>
            <p:ph type="body" sz="half" idx="1"/>
          </p:nvPr>
        </p:nvSpPr>
        <p:spPr>
          <a:xfrm>
            <a:off x="914400" y="914400"/>
            <a:ext cx="6172200" cy="5257800"/>
          </a:xfrm>
        </p:spPr>
        <p:txBody>
          <a:bodyPr/>
          <a:lstStyle/>
          <a:p>
            <a:pPr>
              <a:buFont typeface="Arial" panose="020B0604020202020204" pitchFamily="34" charset="0"/>
              <a:buChar char="•"/>
            </a:pPr>
            <a:r>
              <a:rPr lang="en-US" dirty="0"/>
              <a:t>Initialize motion from two images using fundamental matrix</a:t>
            </a:r>
          </a:p>
          <a:p>
            <a:pPr>
              <a:buFont typeface="Arial" panose="020B0604020202020204" pitchFamily="34" charset="0"/>
              <a:buChar char="•"/>
            </a:pPr>
            <a:r>
              <a:rPr lang="en-US" dirty="0"/>
              <a:t>Initialize structure by triangulation</a:t>
            </a:r>
          </a:p>
          <a:p>
            <a:pPr>
              <a:buFont typeface="Arial" panose="020B0604020202020204" pitchFamily="34" charset="0"/>
              <a:buChar char="•"/>
            </a:pPr>
            <a:r>
              <a:rPr lang="en-US" dirty="0"/>
              <a:t>For each additional view:</a:t>
            </a:r>
          </a:p>
          <a:p>
            <a:pPr lvl="1">
              <a:buFont typeface="Arial" panose="020B0604020202020204" pitchFamily="34" charset="0"/>
              <a:buChar char="•"/>
            </a:pPr>
            <a:r>
              <a:rPr lang="en-US" dirty="0"/>
              <a:t>Determine projection matrix of new camera using all the known 3D points that are visible in its image – </a:t>
            </a:r>
            <a:r>
              <a:rPr lang="en-US" dirty="0">
                <a:solidFill>
                  <a:srgbClr val="C00000"/>
                </a:solidFill>
              </a:rPr>
              <a:t>calibration </a:t>
            </a:r>
          </a:p>
          <a:p>
            <a:pPr lvl="1">
              <a:buFont typeface="Arial" panose="020B0604020202020204" pitchFamily="34" charset="0"/>
              <a:buChar char="•"/>
            </a:pPr>
            <a:r>
              <a:rPr lang="en-US" dirty="0"/>
              <a:t>Refine and extend structure: compute new 3D points, re-optimize existing points that are also seen by this camera – </a:t>
            </a:r>
            <a:r>
              <a:rPr lang="en-US" dirty="0">
                <a:solidFill>
                  <a:srgbClr val="C00000"/>
                </a:solidFill>
              </a:rPr>
              <a:t>triangulation </a:t>
            </a:r>
          </a:p>
          <a:p>
            <a:pPr>
              <a:buFont typeface="Arial" panose="020B0604020202020204" pitchFamily="34" charset="0"/>
              <a:buChar char="•"/>
            </a:pPr>
            <a:r>
              <a:rPr lang="en-US" dirty="0"/>
              <a:t>Refine structure and motion: bundle adjustment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a:t>Bundle adjustment</a:t>
            </a:r>
          </a:p>
        </p:txBody>
      </p:sp>
      <mc:AlternateContent xmlns:mc="http://schemas.openxmlformats.org/markup-compatibility/2006" xmlns:a14="http://schemas.microsoft.com/office/drawing/2010/main">
        <mc:Choice Requires="a14">
          <p:sp>
            <p:nvSpPr>
              <p:cNvPr id="24580" name="Rectangle 3"/>
              <p:cNvSpPr>
                <a:spLocks noGrp="1" noChangeArrowheads="1"/>
              </p:cNvSpPr>
              <p:nvPr>
                <p:ph type="body" idx="1"/>
              </p:nvPr>
            </p:nvSpPr>
            <p:spPr>
              <a:xfrm>
                <a:off x="914400" y="914400"/>
                <a:ext cx="10439400" cy="5486400"/>
              </a:xfrm>
            </p:spPr>
            <p:txBody>
              <a:bodyPr/>
              <a:lstStyle/>
              <a:p>
                <a:pPr>
                  <a:buFontTx/>
                  <a:buChar char="•"/>
                </a:pPr>
                <a:r>
                  <a:rPr lang="en-US" sz="2800" dirty="0"/>
                  <a:t>Non-linear method for refining structure and motion</a:t>
                </a:r>
              </a:p>
              <a:p>
                <a:pPr>
                  <a:buFontTx/>
                  <a:buChar char="•"/>
                </a:pPr>
                <a:r>
                  <a:rPr lang="en-US" sz="2800" dirty="0"/>
                  <a:t>Minimize reprojection error (with lots of bells and whistles):</a:t>
                </a:r>
              </a:p>
              <a:p>
                <a:pPr marL="0" indent="0"/>
                <a:r>
                  <a:rPr lang="en-US" sz="2800" dirty="0"/>
                  <a:t> </a:t>
                </a:r>
              </a:p>
              <a:p>
                <a:pPr marL="0" indent="0"/>
                <a14:m>
                  <m:oMathPara xmlns:m="http://schemas.openxmlformats.org/officeDocument/2006/math">
                    <m:oMathParaPr>
                      <m:jc m:val="left"/>
                    </m:oMathParaPr>
                    <m:oMath xmlns:m="http://schemas.openxmlformats.org/officeDocument/2006/math">
                      <m:nary>
                        <m:naryPr>
                          <m:chr m:val="∑"/>
                          <m:ctrlPr>
                            <a:rPr lang="en-US" sz="2800" i="1" smtClean="0">
                              <a:solidFill>
                                <a:srgbClr val="7030A0"/>
                              </a:solidFill>
                              <a:latin typeface="Cambria Math" panose="02040503050406030204" pitchFamily="18" charset="0"/>
                            </a:rPr>
                          </m:ctrlPr>
                        </m:naryPr>
                        <m:sub>
                          <m:r>
                            <m:rPr>
                              <m:brk m:alnAt="23"/>
                            </m:rPr>
                            <a:rPr lang="en-US" sz="2800" b="0" i="1" smtClean="0">
                              <a:solidFill>
                                <a:srgbClr val="7030A0"/>
                              </a:solidFill>
                              <a:latin typeface="Cambria Math" panose="02040503050406030204" pitchFamily="18" charset="0"/>
                            </a:rPr>
                            <m:t>𝑖</m:t>
                          </m:r>
                          <m:r>
                            <a:rPr lang="en-US" sz="2800" b="0" i="1" smtClean="0">
                              <a:solidFill>
                                <a:srgbClr val="7030A0"/>
                              </a:solidFill>
                              <a:latin typeface="Cambria Math" panose="02040503050406030204" pitchFamily="18" charset="0"/>
                            </a:rPr>
                            <m:t>=1</m:t>
                          </m:r>
                        </m:sub>
                        <m:sup>
                          <m:r>
                            <a:rPr lang="en-US" sz="2800" b="0" i="1" smtClean="0">
                              <a:solidFill>
                                <a:srgbClr val="7030A0"/>
                              </a:solidFill>
                              <a:latin typeface="Cambria Math" panose="02040503050406030204" pitchFamily="18" charset="0"/>
                            </a:rPr>
                            <m:t>𝑚</m:t>
                          </m:r>
                        </m:sup>
                        <m:e>
                          <m:nary>
                            <m:naryPr>
                              <m:chr m:val="∑"/>
                              <m:ctrlPr>
                                <a:rPr lang="en-US" sz="2800" i="1" smtClean="0">
                                  <a:solidFill>
                                    <a:srgbClr val="7030A0"/>
                                  </a:solidFill>
                                  <a:latin typeface="Cambria Math" panose="02040503050406030204" pitchFamily="18" charset="0"/>
                                </a:rPr>
                              </m:ctrlPr>
                            </m:naryPr>
                            <m:sub>
                              <m:r>
                                <m:rPr>
                                  <m:brk m:alnAt="23"/>
                                </m:rPr>
                                <a:rPr lang="en-US" sz="2800" b="0" i="1" smtClean="0">
                                  <a:solidFill>
                                    <a:srgbClr val="7030A0"/>
                                  </a:solidFill>
                                  <a:latin typeface="Cambria Math" panose="02040503050406030204" pitchFamily="18" charset="0"/>
                                </a:rPr>
                                <m:t>𝑗</m:t>
                              </m:r>
                              <m:r>
                                <a:rPr lang="en-US" sz="2800" b="0" i="1" smtClean="0">
                                  <a:solidFill>
                                    <a:srgbClr val="7030A0"/>
                                  </a:solidFill>
                                  <a:latin typeface="Cambria Math" panose="02040503050406030204" pitchFamily="18" charset="0"/>
                                </a:rPr>
                                <m:t>=1</m:t>
                              </m:r>
                            </m:sub>
                            <m:sup>
                              <m:r>
                                <a:rPr lang="en-US" sz="2800" b="0" i="1" smtClean="0">
                                  <a:solidFill>
                                    <a:srgbClr val="7030A0"/>
                                  </a:solidFill>
                                  <a:latin typeface="Cambria Math" panose="02040503050406030204" pitchFamily="18" charset="0"/>
                                </a:rPr>
                                <m:t>𝑛</m:t>
                              </m:r>
                            </m:sup>
                            <m:e>
                              <m:sSub>
                                <m:sSubPr>
                                  <m:ctrlPr>
                                    <a:rPr lang="en-US" sz="280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𝑤</m:t>
                                  </m:r>
                                </m:e>
                                <m:sub>
                                  <m:r>
                                    <a:rPr lang="en-US" sz="2800" b="0" i="1" smtClean="0">
                                      <a:solidFill>
                                        <a:srgbClr val="7030A0"/>
                                      </a:solidFill>
                                      <a:latin typeface="Cambria Math" panose="02040503050406030204" pitchFamily="18" charset="0"/>
                                    </a:rPr>
                                    <m:t>𝑖𝑗</m:t>
                                  </m:r>
                                </m:sub>
                              </m:sSub>
                              <m:r>
                                <a:rPr lang="en-US" sz="2800" b="0" i="1" smtClean="0">
                                  <a:solidFill>
                                    <a:srgbClr val="7030A0"/>
                                  </a:solidFill>
                                  <a:latin typeface="Cambria Math" panose="02040503050406030204" pitchFamily="18" charset="0"/>
                                </a:rPr>
                                <m:t>𝑑</m:t>
                              </m:r>
                              <m:sSup>
                                <m:sSupPr>
                                  <m:ctrlPr>
                                    <a:rPr lang="en-US" sz="2800" b="0" i="1" smtClean="0">
                                      <a:solidFill>
                                        <a:srgbClr val="7030A0"/>
                                      </a:solidFill>
                                      <a:latin typeface="Cambria Math" panose="02040503050406030204" pitchFamily="18" charset="0"/>
                                    </a:rPr>
                                  </m:ctrlPr>
                                </m:sSupPr>
                                <m:e>
                                  <m:d>
                                    <m:dPr>
                                      <m:ctrlPr>
                                        <a:rPr lang="en-US" sz="2800" b="0" i="1" smtClean="0">
                                          <a:solidFill>
                                            <a:srgbClr val="7030A0"/>
                                          </a:solidFill>
                                          <a:latin typeface="Cambria Math" panose="02040503050406030204" pitchFamily="18" charset="0"/>
                                        </a:rPr>
                                      </m:ctrlPr>
                                    </m:dPr>
                                    <m:e>
                                      <m:sSub>
                                        <m:sSubPr>
                                          <m:ctrlPr>
                                            <a:rPr lang="en-US" sz="2800" b="0" i="1" smtClean="0">
                                              <a:solidFill>
                                                <a:srgbClr val="7030A0"/>
                                              </a:solidFill>
                                              <a:latin typeface="Cambria Math" panose="02040503050406030204" pitchFamily="18" charset="0"/>
                                            </a:rPr>
                                          </m:ctrlPr>
                                        </m:sSubPr>
                                        <m:e>
                                          <m:r>
                                            <a:rPr lang="en-US" sz="2800" b="1" i="1" smtClean="0">
                                              <a:solidFill>
                                                <a:srgbClr val="7030A0"/>
                                              </a:solidFill>
                                              <a:latin typeface="Cambria Math" panose="02040503050406030204" pitchFamily="18" charset="0"/>
                                            </a:rPr>
                                            <m:t>𝒙</m:t>
                                          </m:r>
                                        </m:e>
                                        <m:sub>
                                          <m:r>
                                            <a:rPr lang="en-US" sz="2800" b="0" i="1" smtClean="0">
                                              <a:solidFill>
                                                <a:srgbClr val="7030A0"/>
                                              </a:solidFill>
                                              <a:latin typeface="Cambria Math" panose="02040503050406030204" pitchFamily="18" charset="0"/>
                                            </a:rPr>
                                            <m:t>𝑖𝑗</m:t>
                                          </m:r>
                                        </m:sub>
                                      </m:sSub>
                                      <m:r>
                                        <a:rPr lang="en-US" sz="2800" b="0" i="1" smtClean="0">
                                          <a:solidFill>
                                            <a:srgbClr val="7030A0"/>
                                          </a:solidFill>
                                          <a:latin typeface="Cambria Math" panose="02040503050406030204" pitchFamily="18" charset="0"/>
                                        </a:rPr>
                                        <m:t>−</m:t>
                                      </m:r>
                                      <m:r>
                                        <m:rPr>
                                          <m:sty m:val="p"/>
                                        </m:rPr>
                                        <a:rPr lang="en-US" sz="2800" b="0" i="0" smtClean="0">
                                          <a:solidFill>
                                            <a:srgbClr val="7030A0"/>
                                          </a:solidFill>
                                          <a:latin typeface="Cambria Math" panose="02040503050406030204" pitchFamily="18" charset="0"/>
                                        </a:rPr>
                                        <m:t>proj</m:t>
                                      </m:r>
                                      <m:d>
                                        <m:dPr>
                                          <m:ctrlPr>
                                            <a:rPr lang="en-US" sz="2800" b="0" i="1" smtClean="0">
                                              <a:solidFill>
                                                <a:srgbClr val="7030A0"/>
                                              </a:solidFill>
                                              <a:latin typeface="Cambria Math" panose="02040503050406030204" pitchFamily="18" charset="0"/>
                                            </a:rPr>
                                          </m:ctrlPr>
                                        </m:dPr>
                                        <m:e>
                                          <m:sSub>
                                            <m:sSubPr>
                                              <m:ctrlPr>
                                                <a:rPr lang="en-US" sz="2800" b="0" i="1" smtClean="0">
                                                  <a:solidFill>
                                                    <a:srgbClr val="C00000"/>
                                                  </a:solidFill>
                                                  <a:latin typeface="Cambria Math" panose="02040503050406030204" pitchFamily="18" charset="0"/>
                                                </a:rPr>
                                              </m:ctrlPr>
                                            </m:sSubPr>
                                            <m:e>
                                              <m:r>
                                                <a:rPr lang="en-US" sz="2800" b="1" i="1" smtClean="0">
                                                  <a:solidFill>
                                                    <a:srgbClr val="C00000"/>
                                                  </a:solidFill>
                                                  <a:latin typeface="Cambria Math" panose="02040503050406030204" pitchFamily="18" charset="0"/>
                                                </a:rPr>
                                                <m:t>𝑷</m:t>
                                              </m:r>
                                            </m:e>
                                            <m:sub>
                                              <m:r>
                                                <a:rPr lang="en-US" sz="2800" b="0" i="1" smtClean="0">
                                                  <a:solidFill>
                                                    <a:srgbClr val="C00000"/>
                                                  </a:solidFill>
                                                  <a:latin typeface="Cambria Math" panose="02040503050406030204" pitchFamily="18" charset="0"/>
                                                </a:rPr>
                                                <m:t>𝑖</m:t>
                                              </m:r>
                                            </m:sub>
                                          </m:sSub>
                                          <m:sSub>
                                            <m:sSubPr>
                                              <m:ctrlPr>
                                                <a:rPr lang="en-US" sz="2800" b="0" i="1" smtClean="0">
                                                  <a:solidFill>
                                                    <a:srgbClr val="C00000"/>
                                                  </a:solidFill>
                                                  <a:latin typeface="Cambria Math" panose="02040503050406030204" pitchFamily="18" charset="0"/>
                                                </a:rPr>
                                              </m:ctrlPr>
                                            </m:sSubPr>
                                            <m:e>
                                              <m:r>
                                                <a:rPr lang="en-US" sz="2800" b="1" i="1" smtClean="0">
                                                  <a:solidFill>
                                                    <a:srgbClr val="C00000"/>
                                                  </a:solidFill>
                                                  <a:latin typeface="Cambria Math" panose="02040503050406030204" pitchFamily="18" charset="0"/>
                                                </a:rPr>
                                                <m:t>𝑿</m:t>
                                              </m:r>
                                            </m:e>
                                            <m:sub>
                                              <m:r>
                                                <a:rPr lang="en-US" sz="2800" b="0" i="1" smtClean="0">
                                                  <a:solidFill>
                                                    <a:srgbClr val="C00000"/>
                                                  </a:solidFill>
                                                  <a:latin typeface="Cambria Math" panose="02040503050406030204" pitchFamily="18" charset="0"/>
                                                </a:rPr>
                                                <m:t>𝑗</m:t>
                                              </m:r>
                                            </m:sub>
                                          </m:sSub>
                                        </m:e>
                                      </m:d>
                                    </m:e>
                                  </m:d>
                                </m:e>
                                <m:sup>
                                  <m:r>
                                    <a:rPr lang="en-US" sz="2800" b="0" i="1" smtClean="0">
                                      <a:solidFill>
                                        <a:srgbClr val="7030A0"/>
                                      </a:solidFill>
                                      <a:latin typeface="Cambria Math" panose="02040503050406030204" pitchFamily="18" charset="0"/>
                                    </a:rPr>
                                    <m:t>2</m:t>
                                  </m:r>
                                </m:sup>
                              </m:sSup>
                            </m:e>
                          </m:nary>
                        </m:e>
                      </m:nary>
                    </m:oMath>
                  </m:oMathPara>
                </a14:m>
                <a:endParaRPr lang="en-US" sz="2800" dirty="0"/>
              </a:p>
            </p:txBody>
          </p:sp>
        </mc:Choice>
        <mc:Fallback xmlns="">
          <p:sp>
            <p:nvSpPr>
              <p:cNvPr id="24580" name="Rectangle 3"/>
              <p:cNvSpPr>
                <a:spLocks noGrp="1" noRot="1" noChangeAspect="1" noMove="1" noResize="1" noEditPoints="1" noAdjustHandles="1" noChangeArrowheads="1" noChangeShapeType="1" noTextEdit="1"/>
              </p:cNvSpPr>
              <p:nvPr>
                <p:ph type="body" idx="1"/>
              </p:nvPr>
            </p:nvSpPr>
            <p:spPr>
              <a:xfrm>
                <a:off x="914400" y="914400"/>
                <a:ext cx="10439400" cy="5486400"/>
              </a:xfrm>
              <a:blipFill>
                <a:blip r:embed="rId3"/>
                <a:stretch>
                  <a:fillRect l="-11922" t="-1389"/>
                </a:stretch>
              </a:blipFill>
            </p:spPr>
            <p:txBody>
              <a:bodyPr/>
              <a:lstStyle/>
              <a:p>
                <a:r>
                  <a:rPr lang="en-US">
                    <a:noFill/>
                  </a:rPr>
                  <a:t> </a:t>
                </a:r>
              </a:p>
            </p:txBody>
          </p:sp>
        </mc:Fallback>
      </mc:AlternateContent>
      <p:grpSp>
        <p:nvGrpSpPr>
          <p:cNvPr id="2" name="Group 1"/>
          <p:cNvGrpSpPr/>
          <p:nvPr/>
        </p:nvGrpSpPr>
        <p:grpSpPr>
          <a:xfrm>
            <a:off x="6691196" y="2209800"/>
            <a:ext cx="4967404" cy="3831672"/>
            <a:chOff x="2170113" y="2946400"/>
            <a:chExt cx="4967404" cy="3831672"/>
          </a:xfrm>
        </p:grpSpPr>
        <p:sp>
          <p:nvSpPr>
            <p:cNvPr id="24581" name="Line 10"/>
            <p:cNvSpPr>
              <a:spLocks noChangeShapeType="1"/>
            </p:cNvSpPr>
            <p:nvPr/>
          </p:nvSpPr>
          <p:spPr bwMode="auto">
            <a:xfrm flipV="1">
              <a:off x="2463800" y="3305175"/>
              <a:ext cx="1712913" cy="2290763"/>
            </a:xfrm>
            <a:prstGeom prst="line">
              <a:avLst/>
            </a:prstGeom>
            <a:noFill/>
            <a:ln w="9525">
              <a:solidFill>
                <a:schemeClr val="tx1"/>
              </a:solidFill>
              <a:round/>
              <a:headEnd/>
              <a:tailEnd/>
            </a:ln>
          </p:spPr>
          <p:txBody>
            <a:bodyPr/>
            <a:lstStyle/>
            <a:p>
              <a:endParaRPr lang="en-US"/>
            </a:p>
          </p:txBody>
        </p:sp>
        <p:sp>
          <p:nvSpPr>
            <p:cNvPr id="24582" name="Line 17"/>
            <p:cNvSpPr>
              <a:spLocks noChangeShapeType="1"/>
            </p:cNvSpPr>
            <p:nvPr/>
          </p:nvSpPr>
          <p:spPr bwMode="auto">
            <a:xfrm flipH="1" flipV="1">
              <a:off x="4176713" y="3305175"/>
              <a:ext cx="312737" cy="3200400"/>
            </a:xfrm>
            <a:prstGeom prst="line">
              <a:avLst/>
            </a:prstGeom>
            <a:noFill/>
            <a:ln w="9525">
              <a:solidFill>
                <a:schemeClr val="tx1"/>
              </a:solidFill>
              <a:round/>
              <a:headEnd/>
              <a:tailEnd/>
            </a:ln>
          </p:spPr>
          <p:txBody>
            <a:bodyPr/>
            <a:lstStyle/>
            <a:p>
              <a:endParaRPr lang="en-US"/>
            </a:p>
          </p:txBody>
        </p:sp>
        <p:sp>
          <p:nvSpPr>
            <p:cNvPr id="24583" name="Line 21"/>
            <p:cNvSpPr>
              <a:spLocks noChangeShapeType="1"/>
            </p:cNvSpPr>
            <p:nvPr/>
          </p:nvSpPr>
          <p:spPr bwMode="auto">
            <a:xfrm flipH="1" flipV="1">
              <a:off x="4176713" y="3305175"/>
              <a:ext cx="2492375" cy="2781300"/>
            </a:xfrm>
            <a:prstGeom prst="line">
              <a:avLst/>
            </a:prstGeom>
            <a:noFill/>
            <a:ln w="9525">
              <a:solidFill>
                <a:schemeClr val="tx1"/>
              </a:solidFill>
              <a:round/>
              <a:headEnd/>
              <a:tailEnd/>
            </a:ln>
          </p:spPr>
          <p:txBody>
            <a:bodyPr/>
            <a:lstStyle/>
            <a:p>
              <a:endParaRPr lang="en-US"/>
            </a:p>
          </p:txBody>
        </p:sp>
        <p:sp>
          <p:nvSpPr>
            <p:cNvPr id="24584" name="Rectangle 25"/>
            <p:cNvSpPr>
              <a:spLocks noChangeArrowheads="1"/>
            </p:cNvSpPr>
            <p:nvPr/>
          </p:nvSpPr>
          <p:spPr bwMode="auto">
            <a:xfrm>
              <a:off x="3770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24585" name="AutoShape 26"/>
            <p:cNvSpPr>
              <a:spLocks noChangeArrowheads="1"/>
            </p:cNvSpPr>
            <p:nvPr/>
          </p:nvSpPr>
          <p:spPr bwMode="auto">
            <a:xfrm rot="16200000">
              <a:off x="2246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6" name="AutoShape 27"/>
            <p:cNvSpPr>
              <a:spLocks noChangeArrowheads="1"/>
            </p:cNvSpPr>
            <p:nvPr/>
          </p:nvSpPr>
          <p:spPr bwMode="auto">
            <a:xfrm rot="5400000" flipH="1">
              <a:off x="5450681"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7" name="Oval 31"/>
            <p:cNvSpPr>
              <a:spLocks noChangeAspect="1" noChangeArrowheads="1"/>
            </p:cNvSpPr>
            <p:nvPr/>
          </p:nvSpPr>
          <p:spPr bwMode="auto">
            <a:xfrm>
              <a:off x="4125913" y="3308350"/>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8" name="Oval 37"/>
            <p:cNvSpPr>
              <a:spLocks noChangeAspect="1" noChangeArrowheads="1"/>
            </p:cNvSpPr>
            <p:nvPr/>
          </p:nvSpPr>
          <p:spPr bwMode="auto">
            <a:xfrm>
              <a:off x="2840038" y="4999038"/>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9" name="Oval 48"/>
            <p:cNvSpPr>
              <a:spLocks noChangeAspect="1" noChangeArrowheads="1"/>
            </p:cNvSpPr>
            <p:nvPr/>
          </p:nvSpPr>
          <p:spPr bwMode="auto">
            <a:xfrm>
              <a:off x="4371975" y="561498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90" name="Oval 49"/>
            <p:cNvSpPr>
              <a:spLocks noChangeAspect="1" noChangeArrowheads="1"/>
            </p:cNvSpPr>
            <p:nvPr/>
          </p:nvSpPr>
          <p:spPr bwMode="auto">
            <a:xfrm>
              <a:off x="5929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4591" name="Rectangle 55"/>
                <p:cNvSpPr>
                  <a:spLocks noChangeArrowheads="1"/>
                </p:cNvSpPr>
                <p:nvPr/>
              </p:nvSpPr>
              <p:spPr bwMode="auto">
                <a:xfrm>
                  <a:off x="2932113" y="5003800"/>
                  <a:ext cx="504433"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𝒙</m:t>
                        </m:r>
                        <m:r>
                          <a:rPr lang="en-US" sz="1800" i="1" baseline="-25000" dirty="0">
                            <a:latin typeface="Cambria Math" panose="02040503050406030204" pitchFamily="18" charset="0"/>
                          </a:rPr>
                          <m:t>1</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591" name="Rectangle 55"/>
                <p:cNvSpPr>
                  <a:spLocks noRot="1" noChangeAspect="1" noMove="1" noResize="1" noEditPoints="1" noAdjustHandles="1" noChangeArrowheads="1" noChangeShapeType="1" noTextEdit="1"/>
                </p:cNvSpPr>
                <p:nvPr/>
              </p:nvSpPr>
              <p:spPr bwMode="auto">
                <a:xfrm>
                  <a:off x="2932113" y="5003800"/>
                  <a:ext cx="504433" cy="362984"/>
                </a:xfrm>
                <a:prstGeom prst="rect">
                  <a:avLst/>
                </a:prstGeom>
                <a:blipFill>
                  <a:blip r:embed="rId4"/>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2" name="Rectangle 56"/>
                <p:cNvSpPr>
                  <a:spLocks noChangeArrowheads="1"/>
                </p:cNvSpPr>
                <p:nvPr/>
              </p:nvSpPr>
              <p:spPr bwMode="auto">
                <a:xfrm>
                  <a:off x="4495800" y="5537200"/>
                  <a:ext cx="504433"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𝒙</m:t>
                        </m:r>
                        <m:r>
                          <a:rPr lang="en-US" sz="1800" i="1" baseline="-25000" dirty="0">
                            <a:latin typeface="Cambria Math" panose="02040503050406030204" pitchFamily="18" charset="0"/>
                          </a:rPr>
                          <m:t>2</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592" name="Rectangle 56"/>
                <p:cNvSpPr>
                  <a:spLocks noRot="1" noChangeAspect="1" noMove="1" noResize="1" noEditPoints="1" noAdjustHandles="1" noChangeArrowheads="1" noChangeShapeType="1" noTextEdit="1"/>
                </p:cNvSpPr>
                <p:nvPr/>
              </p:nvSpPr>
              <p:spPr bwMode="auto">
                <a:xfrm>
                  <a:off x="4495800" y="5537200"/>
                  <a:ext cx="504433" cy="362984"/>
                </a:xfrm>
                <a:prstGeom prst="rect">
                  <a:avLst/>
                </a:prstGeom>
                <a:blipFill>
                  <a:blip r:embed="rId5"/>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3" name="Rectangle 57"/>
                <p:cNvSpPr>
                  <a:spLocks noChangeArrowheads="1"/>
                </p:cNvSpPr>
                <p:nvPr/>
              </p:nvSpPr>
              <p:spPr bwMode="auto">
                <a:xfrm>
                  <a:off x="6056313" y="4930775"/>
                  <a:ext cx="493712" cy="366713"/>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𝒙</m:t>
                        </m:r>
                        <m:r>
                          <a:rPr lang="en-US" sz="1800" i="1" baseline="-25000" dirty="0">
                            <a:latin typeface="Cambria Math" panose="02040503050406030204" pitchFamily="18" charset="0"/>
                          </a:rPr>
                          <m:t>3</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593" name="Rectangle 57"/>
                <p:cNvSpPr>
                  <a:spLocks noRot="1" noChangeAspect="1" noMove="1" noResize="1" noEditPoints="1" noAdjustHandles="1" noChangeArrowheads="1" noChangeShapeType="1" noTextEdit="1"/>
                </p:cNvSpPr>
                <p:nvPr/>
              </p:nvSpPr>
              <p:spPr bwMode="auto">
                <a:xfrm>
                  <a:off x="6056313" y="4930775"/>
                  <a:ext cx="493712" cy="366713"/>
                </a:xfrm>
                <a:prstGeom prst="rect">
                  <a:avLst/>
                </a:prstGeom>
                <a:blipFill>
                  <a:blip r:embed="rId6"/>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4" name="Rectangle 58"/>
                <p:cNvSpPr>
                  <a:spLocks noChangeArrowheads="1"/>
                </p:cNvSpPr>
                <p:nvPr/>
              </p:nvSpPr>
              <p:spPr bwMode="auto">
                <a:xfrm>
                  <a:off x="4098925" y="2946400"/>
                  <a:ext cx="446725"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𝑿</m:t>
                        </m:r>
                        <m:r>
                          <a:rPr lang="en-US" sz="1800" i="1" baseline="-25000" dirty="0" err="1" smtClean="0">
                            <a:latin typeface="Cambria Math" panose="02040503050406030204" pitchFamily="18" charset="0"/>
                          </a:rPr>
                          <m:t>𝑗</m:t>
                        </m:r>
                      </m:oMath>
                    </m:oMathPara>
                  </a14:m>
                  <a:endParaRPr lang="en-US" sz="1800" i="1" baseline="-25000" dirty="0"/>
                </a:p>
              </p:txBody>
            </p:sp>
          </mc:Choice>
          <mc:Fallback xmlns="">
            <p:sp>
              <p:nvSpPr>
                <p:cNvPr id="24594" name="Rectangle 58"/>
                <p:cNvSpPr>
                  <a:spLocks noRot="1" noChangeAspect="1" noMove="1" noResize="1" noEditPoints="1" noAdjustHandles="1" noChangeArrowheads="1" noChangeShapeType="1" noTextEdit="1"/>
                </p:cNvSpPr>
                <p:nvPr/>
              </p:nvSpPr>
              <p:spPr bwMode="auto">
                <a:xfrm>
                  <a:off x="4098925" y="2946400"/>
                  <a:ext cx="446725" cy="362984"/>
                </a:xfrm>
                <a:prstGeom prst="rect">
                  <a:avLst/>
                </a:prstGeom>
                <a:blipFill>
                  <a:blip r:embed="rId7"/>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5" name="Rectangle 59"/>
                <p:cNvSpPr>
                  <a:spLocks noChangeArrowheads="1"/>
                </p:cNvSpPr>
                <p:nvPr/>
              </p:nvSpPr>
              <p:spPr bwMode="auto">
                <a:xfrm>
                  <a:off x="2170113" y="5616575"/>
                  <a:ext cx="471604"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1</m:t>
                        </m:r>
                      </m:oMath>
                    </m:oMathPara>
                  </a14:m>
                  <a:endParaRPr lang="en-US" sz="1800" i="1" baseline="-25000" dirty="0"/>
                </a:p>
              </p:txBody>
            </p:sp>
          </mc:Choice>
          <mc:Fallback xmlns="">
            <p:sp>
              <p:nvSpPr>
                <p:cNvPr id="24595" name="Rectangle 59"/>
                <p:cNvSpPr>
                  <a:spLocks noRot="1" noChangeAspect="1" noMove="1" noResize="1" noEditPoints="1" noAdjustHandles="1" noChangeArrowheads="1" noChangeShapeType="1" noTextEdit="1"/>
                </p:cNvSpPr>
                <p:nvPr/>
              </p:nvSpPr>
              <p:spPr bwMode="auto">
                <a:xfrm>
                  <a:off x="2170113" y="5616575"/>
                  <a:ext cx="471604" cy="362984"/>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6" name="Rectangle 60"/>
                <p:cNvSpPr>
                  <a:spLocks noChangeArrowheads="1"/>
                </p:cNvSpPr>
                <p:nvPr/>
              </p:nvSpPr>
              <p:spPr bwMode="auto">
                <a:xfrm>
                  <a:off x="4492625" y="6415088"/>
                  <a:ext cx="471604"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2</m:t>
                        </m:r>
                      </m:oMath>
                    </m:oMathPara>
                  </a14:m>
                  <a:endParaRPr lang="en-US" sz="1800" i="1" baseline="-25000" dirty="0"/>
                </a:p>
              </p:txBody>
            </p:sp>
          </mc:Choice>
          <mc:Fallback xmlns="">
            <p:sp>
              <p:nvSpPr>
                <p:cNvPr id="24596" name="Rectangle 60"/>
                <p:cNvSpPr>
                  <a:spLocks noRot="1" noChangeAspect="1" noMove="1" noResize="1" noEditPoints="1" noAdjustHandles="1" noChangeArrowheads="1" noChangeShapeType="1" noTextEdit="1"/>
                </p:cNvSpPr>
                <p:nvPr/>
              </p:nvSpPr>
              <p:spPr bwMode="auto">
                <a:xfrm>
                  <a:off x="4492625" y="6415088"/>
                  <a:ext cx="471604" cy="362984"/>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7" name="Rectangle 61"/>
                <p:cNvSpPr>
                  <a:spLocks noChangeArrowheads="1"/>
                </p:cNvSpPr>
                <p:nvPr/>
              </p:nvSpPr>
              <p:spPr bwMode="auto">
                <a:xfrm>
                  <a:off x="6665913" y="6027738"/>
                  <a:ext cx="471604"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3</m:t>
                        </m:r>
                      </m:oMath>
                    </m:oMathPara>
                  </a14:m>
                  <a:endParaRPr lang="en-US" sz="1800" i="1" baseline="-25000" dirty="0"/>
                </a:p>
              </p:txBody>
            </p:sp>
          </mc:Choice>
          <mc:Fallback xmlns="">
            <p:sp>
              <p:nvSpPr>
                <p:cNvPr id="24597" name="Rectangle 61"/>
                <p:cNvSpPr>
                  <a:spLocks noRot="1" noChangeAspect="1" noMove="1" noResize="1" noEditPoints="1" noAdjustHandles="1" noChangeArrowheads="1" noChangeShapeType="1" noTextEdit="1"/>
                </p:cNvSpPr>
                <p:nvPr/>
              </p:nvSpPr>
              <p:spPr bwMode="auto">
                <a:xfrm>
                  <a:off x="6665913" y="6027738"/>
                  <a:ext cx="471604" cy="362984"/>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24598" name="Freeform 63"/>
            <p:cNvSpPr>
              <a:spLocks/>
            </p:cNvSpPr>
            <p:nvPr/>
          </p:nvSpPr>
          <p:spPr bwMode="auto">
            <a:xfrm>
              <a:off x="2478088" y="3649663"/>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24599" name="Freeform 64"/>
            <p:cNvSpPr>
              <a:spLocks/>
            </p:cNvSpPr>
            <p:nvPr/>
          </p:nvSpPr>
          <p:spPr bwMode="auto">
            <a:xfrm>
              <a:off x="4495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24600" name="Freeform 65"/>
            <p:cNvSpPr>
              <a:spLocks/>
            </p:cNvSpPr>
            <p:nvPr/>
          </p:nvSpPr>
          <p:spPr bwMode="auto">
            <a:xfrm>
              <a:off x="4656138" y="3243263"/>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24601" name="Oval 50"/>
            <p:cNvSpPr>
              <a:spLocks noChangeAspect="1" noChangeArrowheads="1"/>
            </p:cNvSpPr>
            <p:nvPr/>
          </p:nvSpPr>
          <p:spPr bwMode="auto">
            <a:xfrm>
              <a:off x="6056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2" name="Oval 30"/>
            <p:cNvSpPr>
              <a:spLocks noChangeAspect="1" noChangeArrowheads="1"/>
            </p:cNvSpPr>
            <p:nvPr/>
          </p:nvSpPr>
          <p:spPr bwMode="auto">
            <a:xfrm>
              <a:off x="6656388" y="6062663"/>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3" name="Oval 29"/>
            <p:cNvSpPr>
              <a:spLocks noChangeAspect="1" noChangeArrowheads="1"/>
            </p:cNvSpPr>
            <p:nvPr/>
          </p:nvSpPr>
          <p:spPr bwMode="auto">
            <a:xfrm>
              <a:off x="4462463" y="645795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4" name="Oval 28"/>
            <p:cNvSpPr>
              <a:spLocks noChangeAspect="1" noChangeArrowheads="1"/>
            </p:cNvSpPr>
            <p:nvPr/>
          </p:nvSpPr>
          <p:spPr bwMode="auto">
            <a:xfrm>
              <a:off x="2438400" y="555783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5" name="Oval 44"/>
            <p:cNvSpPr>
              <a:spLocks noChangeAspect="1" noChangeArrowheads="1"/>
            </p:cNvSpPr>
            <p:nvPr/>
          </p:nvSpPr>
          <p:spPr bwMode="auto">
            <a:xfrm>
              <a:off x="4471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6" name="Oval 38"/>
            <p:cNvSpPr>
              <a:spLocks noChangeAspect="1" noChangeArrowheads="1"/>
            </p:cNvSpPr>
            <p:nvPr/>
          </p:nvSpPr>
          <p:spPr bwMode="auto">
            <a:xfrm>
              <a:off x="2909888" y="5081588"/>
              <a:ext cx="74612" cy="77787"/>
            </a:xfrm>
            <a:prstGeom prst="ellipse">
              <a:avLst/>
            </a:prstGeom>
            <a:solidFill>
              <a:srgbClr val="2175D9"/>
            </a:solidFill>
            <a:ln w="9525">
              <a:solidFill>
                <a:srgbClr val="2175D9"/>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4607" name="Rectangle 66"/>
                <p:cNvSpPr>
                  <a:spLocks noChangeArrowheads="1"/>
                </p:cNvSpPr>
                <p:nvPr/>
              </p:nvSpPr>
              <p:spPr bwMode="auto">
                <a:xfrm>
                  <a:off x="2246313" y="4716463"/>
                  <a:ext cx="690382"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1</m:t>
                        </m:r>
                        <m:r>
                          <a:rPr lang="en-US" sz="1800" b="1" i="1" dirty="0">
                            <a:latin typeface="Cambria Math" panose="02040503050406030204" pitchFamily="18" charset="0"/>
                          </a:rPr>
                          <m:t>𝑿</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607" name="Rectangle 66"/>
                <p:cNvSpPr>
                  <a:spLocks noRot="1" noChangeAspect="1" noMove="1" noResize="1" noEditPoints="1" noAdjustHandles="1" noChangeArrowheads="1" noChangeShapeType="1" noTextEdit="1"/>
                </p:cNvSpPr>
                <p:nvPr/>
              </p:nvSpPr>
              <p:spPr bwMode="auto">
                <a:xfrm>
                  <a:off x="2246313" y="4716463"/>
                  <a:ext cx="690382" cy="362984"/>
                </a:xfrm>
                <a:prstGeom prst="rect">
                  <a:avLst/>
                </a:prstGeom>
                <a:blipFill>
                  <a:blip r:embed="rId11"/>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08" name="Rectangle 67"/>
                <p:cNvSpPr>
                  <a:spLocks noChangeArrowheads="1"/>
                </p:cNvSpPr>
                <p:nvPr/>
              </p:nvSpPr>
              <p:spPr bwMode="auto">
                <a:xfrm>
                  <a:off x="3773488" y="5478463"/>
                  <a:ext cx="690382"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2</m:t>
                        </m:r>
                        <m:r>
                          <a:rPr lang="en-US" sz="1800" b="1" i="1" dirty="0">
                            <a:latin typeface="Cambria Math" panose="02040503050406030204" pitchFamily="18" charset="0"/>
                          </a:rPr>
                          <m:t>𝑿</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608" name="Rectangle 67"/>
                <p:cNvSpPr>
                  <a:spLocks noRot="1" noChangeAspect="1" noMove="1" noResize="1" noEditPoints="1" noAdjustHandles="1" noChangeArrowheads="1" noChangeShapeType="1" noTextEdit="1"/>
                </p:cNvSpPr>
                <p:nvPr/>
              </p:nvSpPr>
              <p:spPr bwMode="auto">
                <a:xfrm>
                  <a:off x="3773488" y="5478463"/>
                  <a:ext cx="690382" cy="362984"/>
                </a:xfrm>
                <a:prstGeom prst="rect">
                  <a:avLst/>
                </a:prstGeom>
                <a:blipFill>
                  <a:blip r:embed="rId12"/>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09" name="Rectangle 68"/>
                <p:cNvSpPr>
                  <a:spLocks noChangeArrowheads="1"/>
                </p:cNvSpPr>
                <p:nvPr/>
              </p:nvSpPr>
              <p:spPr bwMode="auto">
                <a:xfrm>
                  <a:off x="5526088" y="5311775"/>
                  <a:ext cx="690382"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3</m:t>
                        </m:r>
                        <m:r>
                          <a:rPr lang="en-US" sz="1800" b="1" i="1" dirty="0">
                            <a:latin typeface="Cambria Math" panose="02040503050406030204" pitchFamily="18" charset="0"/>
                          </a:rPr>
                          <m:t>𝑿</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609" name="Rectangle 68"/>
                <p:cNvSpPr>
                  <a:spLocks noRot="1" noChangeAspect="1" noMove="1" noResize="1" noEditPoints="1" noAdjustHandles="1" noChangeArrowheads="1" noChangeShapeType="1" noTextEdit="1"/>
                </p:cNvSpPr>
                <p:nvPr/>
              </p:nvSpPr>
              <p:spPr bwMode="auto">
                <a:xfrm>
                  <a:off x="5526088" y="5311775"/>
                  <a:ext cx="690382" cy="362984"/>
                </a:xfrm>
                <a:prstGeom prst="rect">
                  <a:avLst/>
                </a:prstGeom>
                <a:blipFill>
                  <a:blip r:embed="rId13"/>
                  <a:stretch>
                    <a:fillRect b="-10000"/>
                  </a:stretch>
                </a:blipFill>
                <a:ln w="9525">
                  <a:noFill/>
                  <a:miter lim="800000"/>
                  <a:headEnd/>
                  <a:tailEnd/>
                </a:ln>
              </p:spPr>
              <p:txBody>
                <a:bodyPr/>
                <a:lstStyle/>
                <a:p>
                  <a:r>
                    <a:rPr lang="en-US">
                      <a:noFill/>
                    </a:rPr>
                    <a:t> </a:t>
                  </a:r>
                </a:p>
              </p:txBody>
            </p:sp>
          </mc:Fallback>
        </mc:AlternateContent>
      </p:grpSp>
      <p:cxnSp>
        <p:nvCxnSpPr>
          <p:cNvPr id="4" name="Straight Arrow Connector 3"/>
          <p:cNvCxnSpPr/>
          <p:nvPr/>
        </p:nvCxnSpPr>
        <p:spPr bwMode="auto">
          <a:xfrm flipV="1">
            <a:off x="2209800" y="3276600"/>
            <a:ext cx="0" cy="609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5" name="TextBox 4"/>
              <p:cNvSpPr txBox="1"/>
              <p:nvPr/>
            </p:nvSpPr>
            <p:spPr>
              <a:xfrm>
                <a:off x="1447800" y="3886200"/>
                <a:ext cx="1600200" cy="830997"/>
              </a:xfrm>
              <a:prstGeom prst="rect">
                <a:avLst/>
              </a:prstGeom>
              <a:noFill/>
            </p:spPr>
            <p:txBody>
              <a:bodyPr wrap="square" rtlCol="0">
                <a:spAutoFit/>
              </a:bodyPr>
              <a:lstStyle/>
              <a:p>
                <a:pPr algn="ctr"/>
                <a:r>
                  <a:rPr lang="en-US" sz="1600" dirty="0">
                    <a:solidFill>
                      <a:srgbClr val="3366FF"/>
                    </a:solidFill>
                  </a:rPr>
                  <a:t>visibility flag: is point </a:t>
                </a:r>
                <a14:m>
                  <m:oMath xmlns:m="http://schemas.openxmlformats.org/officeDocument/2006/math">
                    <m:r>
                      <a:rPr lang="en-US" sz="1600" i="1" dirty="0" smtClean="0">
                        <a:solidFill>
                          <a:srgbClr val="3366FF"/>
                        </a:solidFill>
                        <a:latin typeface="Cambria Math" panose="02040503050406030204" pitchFamily="18" charset="0"/>
                      </a:rPr>
                      <m:t>𝑗</m:t>
                    </m:r>
                  </m:oMath>
                </a14:m>
                <a:r>
                  <a:rPr lang="en-US" sz="1600" dirty="0">
                    <a:solidFill>
                      <a:srgbClr val="3366FF"/>
                    </a:solidFill>
                  </a:rPr>
                  <a:t> visible in </a:t>
                </a:r>
                <a:br>
                  <a:rPr lang="en-US" sz="1600" dirty="0">
                    <a:solidFill>
                      <a:srgbClr val="3366FF"/>
                    </a:solidFill>
                  </a:rPr>
                </a:br>
                <a:r>
                  <a:rPr lang="en-US" sz="1600" dirty="0">
                    <a:solidFill>
                      <a:srgbClr val="3366FF"/>
                    </a:solidFill>
                  </a:rPr>
                  <a:t>view </a:t>
                </a:r>
                <a14:m>
                  <m:oMath xmlns:m="http://schemas.openxmlformats.org/officeDocument/2006/math">
                    <m:r>
                      <a:rPr lang="en-US" sz="1600" i="1" dirty="0" smtClean="0">
                        <a:solidFill>
                          <a:srgbClr val="3366FF"/>
                        </a:solidFill>
                        <a:latin typeface="Cambria Math" panose="02040503050406030204" pitchFamily="18" charset="0"/>
                      </a:rPr>
                      <m:t>𝑖</m:t>
                    </m:r>
                  </m:oMath>
                </a14:m>
                <a:r>
                  <a:rPr lang="en-US" sz="1600" dirty="0">
                    <a:solidFill>
                      <a:srgbClr val="3366FF"/>
                    </a:solidFill>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1447800" y="3886200"/>
                <a:ext cx="1600200" cy="830997"/>
              </a:xfrm>
              <a:prstGeom prst="rect">
                <a:avLst/>
              </a:prstGeom>
              <a:blipFill>
                <a:blip r:embed="rId14"/>
                <a:stretch>
                  <a:fillRect l="-1575" t="-1515" r="-4724" b="-909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BCF9508-3775-0146-AE18-FD0C7367A588}"/>
              </a:ext>
            </a:extLst>
          </p:cNvPr>
          <p:cNvSpPr txBox="1"/>
          <p:nvPr/>
        </p:nvSpPr>
        <p:spPr>
          <a:xfrm>
            <a:off x="1135048" y="6356832"/>
            <a:ext cx="9905340" cy="338554"/>
          </a:xfrm>
          <a:prstGeom prst="rect">
            <a:avLst/>
          </a:prstGeom>
          <a:noFill/>
        </p:spPr>
        <p:txBody>
          <a:bodyPr wrap="none" rtlCol="0">
            <a:spAutoFit/>
          </a:bodyPr>
          <a:lstStyle/>
          <a:p>
            <a:r>
              <a:rPr lang="en-US" sz="1600" dirty="0"/>
              <a:t>B. </a:t>
            </a:r>
            <a:r>
              <a:rPr lang="en-US" sz="1600" dirty="0" err="1"/>
              <a:t>Triggs</a:t>
            </a:r>
            <a:r>
              <a:rPr lang="en-US" sz="1600" dirty="0"/>
              <a:t> et al. </a:t>
            </a:r>
            <a:r>
              <a:rPr lang="en-US" sz="1600" dirty="0">
                <a:hlinkClick r:id="rId15"/>
              </a:rPr>
              <a:t>Bundle adjustment – A modern synthesis</a:t>
            </a:r>
            <a:r>
              <a:rPr lang="en-US" sz="1600" dirty="0"/>
              <a:t>. International Workshop on Vision Algorithms, 1999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 Structure from motion</a:t>
            </a:r>
          </a:p>
        </p:txBody>
      </p:sp>
      <p:sp>
        <p:nvSpPr>
          <p:cNvPr id="1092611" name="Rectangle 3"/>
          <p:cNvSpPr>
            <a:spLocks noGrp="1" noChangeArrowheads="1"/>
          </p:cNvSpPr>
          <p:nvPr>
            <p:ph type="body" idx="1"/>
          </p:nvPr>
        </p:nvSpPr>
        <p:spPr/>
        <p:txBody>
          <a:bodyPr/>
          <a:lstStyle/>
          <a:p>
            <a:pPr>
              <a:buFontTx/>
              <a:buChar char="•"/>
            </a:pPr>
            <a:r>
              <a:rPr lang="en-US" sz="2800" dirty="0">
                <a:solidFill>
                  <a:schemeClr val="bg1">
                    <a:lumMod val="50000"/>
                  </a:schemeClr>
                </a:solidFill>
              </a:rPr>
              <a:t>Problem definition and ambiguities</a:t>
            </a:r>
          </a:p>
          <a:p>
            <a:pPr>
              <a:buFontTx/>
              <a:buChar char="•"/>
            </a:pPr>
            <a:r>
              <a:rPr lang="en-US" sz="2800" dirty="0">
                <a:solidFill>
                  <a:schemeClr val="bg1">
                    <a:lumMod val="50000"/>
                  </a:schemeClr>
                </a:solidFill>
              </a:rPr>
              <a:t>Affine structure from motion</a:t>
            </a:r>
          </a:p>
          <a:p>
            <a:pPr lvl="1"/>
            <a:r>
              <a:rPr lang="en-US" sz="2400" dirty="0">
                <a:solidFill>
                  <a:schemeClr val="bg1">
                    <a:lumMod val="50000"/>
                  </a:schemeClr>
                </a:solidFill>
              </a:rPr>
              <a:t>Factorization</a:t>
            </a:r>
          </a:p>
          <a:p>
            <a:pPr>
              <a:buFontTx/>
              <a:buChar char="•"/>
            </a:pPr>
            <a:r>
              <a:rPr lang="en-US" sz="2800" dirty="0">
                <a:solidFill>
                  <a:schemeClr val="bg1">
                    <a:lumMod val="50000"/>
                  </a:schemeClr>
                </a:solidFill>
              </a:rPr>
              <a:t>Projective structure from motion</a:t>
            </a:r>
          </a:p>
          <a:p>
            <a:pPr lvl="1"/>
            <a:r>
              <a:rPr lang="en-US" sz="2400" dirty="0">
                <a:solidFill>
                  <a:schemeClr val="bg1">
                    <a:lumMod val="50000"/>
                  </a:schemeClr>
                </a:solidFill>
              </a:rPr>
              <a:t>Incremental reconstruction, bundle adjustment</a:t>
            </a:r>
          </a:p>
          <a:p>
            <a:pPr marL="457200" indent="-457200">
              <a:buFont typeface="Arial" panose="020B0604020202020204" pitchFamily="34" charset="0"/>
              <a:buChar char="•"/>
            </a:pPr>
            <a:r>
              <a:rPr lang="en-US" sz="2800" dirty="0"/>
              <a:t>Modern structure from motion pipeline</a:t>
            </a:r>
          </a:p>
        </p:txBody>
      </p:sp>
    </p:spTree>
    <p:extLst>
      <p:ext uri="{BB962C8B-B14F-4D97-AF65-F5344CB8AC3E}">
        <p14:creationId xmlns:p14="http://schemas.microsoft.com/office/powerpoint/2010/main" val="33031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26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en-US" dirty="0"/>
              <a:t>Triangulation</a:t>
            </a:r>
          </a:p>
        </p:txBody>
      </p:sp>
      <p:sp>
        <p:nvSpPr>
          <p:cNvPr id="20485" name="Content Placeholder 8"/>
          <p:cNvSpPr>
            <a:spLocks noGrp="1"/>
          </p:cNvSpPr>
          <p:nvPr>
            <p:ph idx="1"/>
          </p:nvPr>
        </p:nvSpPr>
        <p:spPr/>
        <p:txBody>
          <a:bodyPr/>
          <a:lstStyle/>
          <a:p>
            <a:pPr>
              <a:buFontTx/>
              <a:buChar char="•"/>
            </a:pPr>
            <a:r>
              <a:rPr lang="en-US" dirty="0"/>
              <a:t>Given projections of a 3D point in two or more images (with known camera matrices), find the coordinates of the point</a:t>
            </a:r>
          </a:p>
        </p:txBody>
      </p:sp>
      <p:sp>
        <p:nvSpPr>
          <p:cNvPr id="10" name="Rectangle 3">
            <a:extLst>
              <a:ext uri="{FF2B5EF4-FFF2-40B4-BE49-F238E27FC236}">
                <a16:creationId xmlns:a16="http://schemas.microsoft.com/office/drawing/2014/main" id="{084C48E7-1765-B945-A527-041DDF56DA12}"/>
              </a:ext>
            </a:extLst>
          </p:cNvPr>
          <p:cNvSpPr>
            <a:spLocks noChangeArrowheads="1"/>
          </p:cNvSpPr>
          <p:nvPr/>
        </p:nvSpPr>
        <p:spPr bwMode="auto">
          <a:xfrm>
            <a:off x="5788024" y="2496493"/>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1" name="AutoShape 4">
            <a:extLst>
              <a:ext uri="{FF2B5EF4-FFF2-40B4-BE49-F238E27FC236}">
                <a16:creationId xmlns:a16="http://schemas.microsoft.com/office/drawing/2014/main" id="{7CFA9C76-76A2-504E-A758-8A134F1EA3EE}"/>
              </a:ext>
            </a:extLst>
          </p:cNvPr>
          <p:cNvSpPr>
            <a:spLocks noChangeArrowheads="1"/>
          </p:cNvSpPr>
          <p:nvPr/>
        </p:nvSpPr>
        <p:spPr bwMode="auto">
          <a:xfrm rot="5400000">
            <a:off x="2564606" y="3843487"/>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 name="Rectangle 6">
            <a:extLst>
              <a:ext uri="{FF2B5EF4-FFF2-40B4-BE49-F238E27FC236}">
                <a16:creationId xmlns:a16="http://schemas.microsoft.com/office/drawing/2014/main" id="{5EE42995-D514-A343-82D4-96E550A0DD03}"/>
              </a:ext>
            </a:extLst>
          </p:cNvPr>
          <p:cNvSpPr>
            <a:spLocks noChangeArrowheads="1"/>
          </p:cNvSpPr>
          <p:nvPr/>
        </p:nvSpPr>
        <p:spPr bwMode="auto">
          <a:xfrm>
            <a:off x="3660776" y="4418957"/>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3" name="AutoShape 5">
            <a:extLst>
              <a:ext uri="{FF2B5EF4-FFF2-40B4-BE49-F238E27FC236}">
                <a16:creationId xmlns:a16="http://schemas.microsoft.com/office/drawing/2014/main" id="{C0923196-A87E-6541-B525-A6B773149772}"/>
              </a:ext>
            </a:extLst>
          </p:cNvPr>
          <p:cNvSpPr>
            <a:spLocks noChangeArrowheads="1"/>
          </p:cNvSpPr>
          <p:nvPr/>
        </p:nvSpPr>
        <p:spPr bwMode="auto">
          <a:xfrm rot="16200000" flipH="1">
            <a:off x="7747794" y="4035575"/>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4" name="Rectangle 7">
            <a:extLst>
              <a:ext uri="{FF2B5EF4-FFF2-40B4-BE49-F238E27FC236}">
                <a16:creationId xmlns:a16="http://schemas.microsoft.com/office/drawing/2014/main" id="{7FB4DEA1-0F64-2C44-B03D-145E917FDB00}"/>
              </a:ext>
            </a:extLst>
          </p:cNvPr>
          <p:cNvSpPr>
            <a:spLocks noChangeArrowheads="1"/>
          </p:cNvSpPr>
          <p:nvPr/>
        </p:nvSpPr>
        <p:spPr bwMode="auto">
          <a:xfrm>
            <a:off x="8578851" y="4674544"/>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5" name="Rectangle 11">
            <a:extLst>
              <a:ext uri="{FF2B5EF4-FFF2-40B4-BE49-F238E27FC236}">
                <a16:creationId xmlns:a16="http://schemas.microsoft.com/office/drawing/2014/main" id="{2E8C1E81-738D-FE43-878E-310288C84E06}"/>
              </a:ext>
            </a:extLst>
          </p:cNvPr>
          <p:cNvSpPr>
            <a:spLocks noChangeArrowheads="1"/>
          </p:cNvSpPr>
          <p:nvPr/>
        </p:nvSpPr>
        <p:spPr bwMode="auto">
          <a:xfrm>
            <a:off x="5260975" y="4477694"/>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6" name="Rectangle 13">
            <a:extLst>
              <a:ext uri="{FF2B5EF4-FFF2-40B4-BE49-F238E27FC236}">
                <a16:creationId xmlns:a16="http://schemas.microsoft.com/office/drawing/2014/main" id="{D525BAB1-DE17-0E4F-950F-E6C177C26290}"/>
              </a:ext>
            </a:extLst>
          </p:cNvPr>
          <p:cNvSpPr>
            <a:spLocks noChangeArrowheads="1"/>
          </p:cNvSpPr>
          <p:nvPr/>
        </p:nvSpPr>
        <p:spPr bwMode="auto">
          <a:xfrm>
            <a:off x="6143626" y="4988869"/>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7" name="Line 33">
            <a:extLst>
              <a:ext uri="{FF2B5EF4-FFF2-40B4-BE49-F238E27FC236}">
                <a16:creationId xmlns:a16="http://schemas.microsoft.com/office/drawing/2014/main" id="{5911424D-0DFA-534A-82D4-82D745B9CAAF}"/>
              </a:ext>
            </a:extLst>
          </p:cNvPr>
          <p:cNvSpPr>
            <a:spLocks noChangeShapeType="1"/>
          </p:cNvSpPr>
          <p:nvPr/>
        </p:nvSpPr>
        <p:spPr bwMode="auto">
          <a:xfrm flipH="1">
            <a:off x="2159000" y="3715693"/>
            <a:ext cx="533400" cy="2057400"/>
          </a:xfrm>
          <a:prstGeom prst="line">
            <a:avLst/>
          </a:prstGeom>
          <a:noFill/>
          <a:ln w="9525">
            <a:solidFill>
              <a:schemeClr val="tx1"/>
            </a:solidFill>
            <a:round/>
            <a:headEnd/>
            <a:tailEnd/>
          </a:ln>
          <a:effectLst/>
        </p:spPr>
        <p:txBody>
          <a:bodyPr/>
          <a:lstStyle/>
          <a:p>
            <a:endParaRPr lang="en-US"/>
          </a:p>
        </p:txBody>
      </p:sp>
      <p:sp>
        <p:nvSpPr>
          <p:cNvPr id="18" name="Line 34">
            <a:extLst>
              <a:ext uri="{FF2B5EF4-FFF2-40B4-BE49-F238E27FC236}">
                <a16:creationId xmlns:a16="http://schemas.microsoft.com/office/drawing/2014/main" id="{1B6F39F4-FBEC-9E43-8303-F786C4275077}"/>
              </a:ext>
            </a:extLst>
          </p:cNvPr>
          <p:cNvSpPr>
            <a:spLocks noChangeShapeType="1"/>
          </p:cNvSpPr>
          <p:nvPr/>
        </p:nvSpPr>
        <p:spPr bwMode="auto">
          <a:xfrm flipH="1">
            <a:off x="2159000" y="5163493"/>
            <a:ext cx="533400" cy="609600"/>
          </a:xfrm>
          <a:prstGeom prst="line">
            <a:avLst/>
          </a:prstGeom>
          <a:noFill/>
          <a:ln w="9525">
            <a:solidFill>
              <a:schemeClr val="tx1"/>
            </a:solidFill>
            <a:round/>
            <a:headEnd/>
            <a:tailEnd/>
          </a:ln>
          <a:effectLst/>
        </p:spPr>
        <p:txBody>
          <a:bodyPr/>
          <a:lstStyle/>
          <a:p>
            <a:endParaRPr lang="en-US"/>
          </a:p>
        </p:txBody>
      </p:sp>
      <p:sp>
        <p:nvSpPr>
          <p:cNvPr id="19" name="Line 37">
            <a:extLst>
              <a:ext uri="{FF2B5EF4-FFF2-40B4-BE49-F238E27FC236}">
                <a16:creationId xmlns:a16="http://schemas.microsoft.com/office/drawing/2014/main" id="{1C9DF1F0-2044-7546-ABDB-4C03F5043269}"/>
              </a:ext>
            </a:extLst>
          </p:cNvPr>
          <p:cNvSpPr>
            <a:spLocks noChangeShapeType="1"/>
          </p:cNvSpPr>
          <p:nvPr/>
        </p:nvSpPr>
        <p:spPr bwMode="auto">
          <a:xfrm flipH="1">
            <a:off x="2159000" y="5696893"/>
            <a:ext cx="2209800" cy="76200"/>
          </a:xfrm>
          <a:prstGeom prst="line">
            <a:avLst/>
          </a:prstGeom>
          <a:noFill/>
          <a:ln w="9525">
            <a:solidFill>
              <a:schemeClr val="tx1"/>
            </a:solidFill>
            <a:round/>
            <a:headEnd/>
            <a:tailEnd/>
          </a:ln>
          <a:effectLst/>
        </p:spPr>
        <p:txBody>
          <a:bodyPr/>
          <a:lstStyle/>
          <a:p>
            <a:endParaRPr lang="en-US"/>
          </a:p>
        </p:txBody>
      </p:sp>
      <p:sp>
        <p:nvSpPr>
          <p:cNvPr id="20" name="Line 40">
            <a:extLst>
              <a:ext uri="{FF2B5EF4-FFF2-40B4-BE49-F238E27FC236}">
                <a16:creationId xmlns:a16="http://schemas.microsoft.com/office/drawing/2014/main" id="{490F826C-7016-A440-9EA6-7342818B6DA1}"/>
              </a:ext>
            </a:extLst>
          </p:cNvPr>
          <p:cNvSpPr>
            <a:spLocks noChangeShapeType="1"/>
          </p:cNvSpPr>
          <p:nvPr/>
        </p:nvSpPr>
        <p:spPr bwMode="auto">
          <a:xfrm flipH="1">
            <a:off x="6238875" y="4499919"/>
            <a:ext cx="1066800" cy="2111375"/>
          </a:xfrm>
          <a:prstGeom prst="line">
            <a:avLst/>
          </a:prstGeom>
          <a:noFill/>
          <a:ln w="9525">
            <a:solidFill>
              <a:schemeClr val="tx1"/>
            </a:solidFill>
            <a:round/>
            <a:headEnd/>
            <a:tailEnd/>
          </a:ln>
          <a:effectLst/>
        </p:spPr>
        <p:txBody>
          <a:bodyPr/>
          <a:lstStyle/>
          <a:p>
            <a:endParaRPr lang="en-US"/>
          </a:p>
        </p:txBody>
      </p:sp>
      <p:sp>
        <p:nvSpPr>
          <p:cNvPr id="21" name="Line 41">
            <a:extLst>
              <a:ext uri="{FF2B5EF4-FFF2-40B4-BE49-F238E27FC236}">
                <a16:creationId xmlns:a16="http://schemas.microsoft.com/office/drawing/2014/main" id="{701192F1-7900-164A-A67F-A202E89F0B70}"/>
              </a:ext>
            </a:extLst>
          </p:cNvPr>
          <p:cNvSpPr>
            <a:spLocks noChangeShapeType="1"/>
          </p:cNvSpPr>
          <p:nvPr/>
        </p:nvSpPr>
        <p:spPr bwMode="auto">
          <a:xfrm>
            <a:off x="5248275" y="5947719"/>
            <a:ext cx="990600" cy="663575"/>
          </a:xfrm>
          <a:prstGeom prst="line">
            <a:avLst/>
          </a:prstGeom>
          <a:noFill/>
          <a:ln w="9525">
            <a:solidFill>
              <a:schemeClr val="tx1"/>
            </a:solidFill>
            <a:round/>
            <a:headEnd/>
            <a:tailEnd/>
          </a:ln>
          <a:effectLst/>
        </p:spPr>
        <p:txBody>
          <a:bodyPr/>
          <a:lstStyle/>
          <a:p>
            <a:endParaRPr lang="en-US"/>
          </a:p>
        </p:txBody>
      </p:sp>
      <p:sp>
        <p:nvSpPr>
          <p:cNvPr id="22" name="Line 43">
            <a:extLst>
              <a:ext uri="{FF2B5EF4-FFF2-40B4-BE49-F238E27FC236}">
                <a16:creationId xmlns:a16="http://schemas.microsoft.com/office/drawing/2014/main" id="{05722A16-AD21-5342-966F-4C10885EB0C9}"/>
              </a:ext>
            </a:extLst>
          </p:cNvPr>
          <p:cNvSpPr>
            <a:spLocks noChangeShapeType="1"/>
          </p:cNvSpPr>
          <p:nvPr/>
        </p:nvSpPr>
        <p:spPr bwMode="auto">
          <a:xfrm flipH="1">
            <a:off x="6238875" y="5947719"/>
            <a:ext cx="1066800" cy="663575"/>
          </a:xfrm>
          <a:prstGeom prst="line">
            <a:avLst/>
          </a:prstGeom>
          <a:noFill/>
          <a:ln w="9525">
            <a:solidFill>
              <a:schemeClr val="tx1"/>
            </a:solidFill>
            <a:round/>
            <a:headEnd/>
            <a:tailEnd/>
          </a:ln>
          <a:effectLst/>
        </p:spPr>
        <p:txBody>
          <a:bodyPr/>
          <a:lstStyle/>
          <a:p>
            <a:endParaRPr lang="en-US"/>
          </a:p>
        </p:txBody>
      </p:sp>
      <p:sp>
        <p:nvSpPr>
          <p:cNvPr id="23" name="Line 45">
            <a:extLst>
              <a:ext uri="{FF2B5EF4-FFF2-40B4-BE49-F238E27FC236}">
                <a16:creationId xmlns:a16="http://schemas.microsoft.com/office/drawing/2014/main" id="{3E248F98-3AB6-644A-BEC8-471A3CA15A6E}"/>
              </a:ext>
            </a:extLst>
          </p:cNvPr>
          <p:cNvSpPr>
            <a:spLocks noChangeShapeType="1"/>
          </p:cNvSpPr>
          <p:nvPr/>
        </p:nvSpPr>
        <p:spPr bwMode="auto">
          <a:xfrm flipV="1">
            <a:off x="7848600" y="5736581"/>
            <a:ext cx="2209800" cy="152400"/>
          </a:xfrm>
          <a:prstGeom prst="line">
            <a:avLst/>
          </a:prstGeom>
          <a:noFill/>
          <a:ln w="9525">
            <a:solidFill>
              <a:schemeClr val="tx1"/>
            </a:solidFill>
            <a:round/>
            <a:headEnd/>
            <a:tailEnd/>
          </a:ln>
          <a:effectLst/>
        </p:spPr>
        <p:txBody>
          <a:bodyPr/>
          <a:lstStyle/>
          <a:p>
            <a:endParaRPr lang="en-US"/>
          </a:p>
        </p:txBody>
      </p:sp>
      <p:sp>
        <p:nvSpPr>
          <p:cNvPr id="24" name="Line 46">
            <a:extLst>
              <a:ext uri="{FF2B5EF4-FFF2-40B4-BE49-F238E27FC236}">
                <a16:creationId xmlns:a16="http://schemas.microsoft.com/office/drawing/2014/main" id="{F760D7AC-8DDD-7246-B9DF-DBA35003485B}"/>
              </a:ext>
            </a:extLst>
          </p:cNvPr>
          <p:cNvSpPr>
            <a:spLocks noChangeShapeType="1"/>
          </p:cNvSpPr>
          <p:nvPr/>
        </p:nvSpPr>
        <p:spPr bwMode="auto">
          <a:xfrm>
            <a:off x="9601200" y="5355581"/>
            <a:ext cx="457200" cy="381000"/>
          </a:xfrm>
          <a:prstGeom prst="line">
            <a:avLst/>
          </a:prstGeom>
          <a:noFill/>
          <a:ln w="9525">
            <a:solidFill>
              <a:schemeClr val="tx1"/>
            </a:solidFill>
            <a:round/>
            <a:headEnd/>
            <a:tailEnd/>
          </a:ln>
          <a:effectLst/>
        </p:spPr>
        <p:txBody>
          <a:bodyPr/>
          <a:lstStyle/>
          <a:p>
            <a:endParaRPr lang="en-US"/>
          </a:p>
        </p:txBody>
      </p:sp>
      <p:sp>
        <p:nvSpPr>
          <p:cNvPr id="25" name="Line 47">
            <a:extLst>
              <a:ext uri="{FF2B5EF4-FFF2-40B4-BE49-F238E27FC236}">
                <a16:creationId xmlns:a16="http://schemas.microsoft.com/office/drawing/2014/main" id="{36347F6D-FAC3-CC4C-90FA-05E8A99E2221}"/>
              </a:ext>
            </a:extLst>
          </p:cNvPr>
          <p:cNvSpPr>
            <a:spLocks noChangeShapeType="1"/>
          </p:cNvSpPr>
          <p:nvPr/>
        </p:nvSpPr>
        <p:spPr bwMode="auto">
          <a:xfrm>
            <a:off x="9601200" y="3907781"/>
            <a:ext cx="457200" cy="1828800"/>
          </a:xfrm>
          <a:prstGeom prst="line">
            <a:avLst/>
          </a:prstGeom>
          <a:noFill/>
          <a:ln w="9525">
            <a:solidFill>
              <a:schemeClr val="tx1"/>
            </a:solidFill>
            <a:round/>
            <a:headEnd/>
            <a:tailEnd/>
          </a:ln>
          <a:effectLst/>
        </p:spPr>
        <p:txBody>
          <a:bodyPr/>
          <a:lstStyle/>
          <a:p>
            <a:endParaRPr lang="en-US"/>
          </a:p>
        </p:txBody>
      </p:sp>
      <p:grpSp>
        <p:nvGrpSpPr>
          <p:cNvPr id="27" name="Group 54">
            <a:extLst>
              <a:ext uri="{FF2B5EF4-FFF2-40B4-BE49-F238E27FC236}">
                <a16:creationId xmlns:a16="http://schemas.microsoft.com/office/drawing/2014/main" id="{B21609FB-18F2-F24B-98E4-EC41E6E87FDD}"/>
              </a:ext>
            </a:extLst>
          </p:cNvPr>
          <p:cNvGrpSpPr>
            <a:grpSpLocks/>
          </p:cNvGrpSpPr>
          <p:nvPr/>
        </p:nvGrpSpPr>
        <p:grpSpPr bwMode="auto">
          <a:xfrm>
            <a:off x="3096136" y="4253857"/>
            <a:ext cx="995143" cy="860425"/>
            <a:chOff x="852" y="2079"/>
            <a:chExt cx="760" cy="657"/>
          </a:xfrm>
        </p:grpSpPr>
        <p:sp>
          <p:nvSpPr>
            <p:cNvPr id="28" name="Oval 55">
              <a:extLst>
                <a:ext uri="{FF2B5EF4-FFF2-40B4-BE49-F238E27FC236}">
                  <a16:creationId xmlns:a16="http://schemas.microsoft.com/office/drawing/2014/main" id="{82BEFBFE-037A-294A-BE5F-1C00491278F4}"/>
                </a:ext>
              </a:extLst>
            </p:cNvPr>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29" name="Oval 56">
              <a:extLst>
                <a:ext uri="{FF2B5EF4-FFF2-40B4-BE49-F238E27FC236}">
                  <a16:creationId xmlns:a16="http://schemas.microsoft.com/office/drawing/2014/main" id="{95476EE0-4C9A-9C4B-BE73-A4BA75D7959A}"/>
                </a:ext>
              </a:extLst>
            </p:cNvPr>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30" name="Oval 57">
              <a:extLst>
                <a:ext uri="{FF2B5EF4-FFF2-40B4-BE49-F238E27FC236}">
                  <a16:creationId xmlns:a16="http://schemas.microsoft.com/office/drawing/2014/main" id="{61943A59-73DE-9E48-B1F2-FB2C4D1CA815}"/>
                </a:ext>
              </a:extLst>
            </p:cNvPr>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31" name="Oval 58">
              <a:extLst>
                <a:ext uri="{FF2B5EF4-FFF2-40B4-BE49-F238E27FC236}">
                  <a16:creationId xmlns:a16="http://schemas.microsoft.com/office/drawing/2014/main" id="{0840CE69-AA26-6F48-AD38-B897F3F6E9C7}"/>
                </a:ext>
              </a:extLst>
            </p:cNvPr>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32" name="Oval 59">
              <a:extLst>
                <a:ext uri="{FF2B5EF4-FFF2-40B4-BE49-F238E27FC236}">
                  <a16:creationId xmlns:a16="http://schemas.microsoft.com/office/drawing/2014/main" id="{194B73F8-3D9E-F84D-808B-B8F893BBF572}"/>
                </a:ext>
              </a:extLst>
            </p:cNvPr>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 name="Oval 60">
              <a:extLst>
                <a:ext uri="{FF2B5EF4-FFF2-40B4-BE49-F238E27FC236}">
                  <a16:creationId xmlns:a16="http://schemas.microsoft.com/office/drawing/2014/main" id="{F60668D1-FCDE-064C-92B4-53A6A303FA01}"/>
                </a:ext>
              </a:extLst>
            </p:cNvPr>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34" name="Oval 61">
              <a:extLst>
                <a:ext uri="{FF2B5EF4-FFF2-40B4-BE49-F238E27FC236}">
                  <a16:creationId xmlns:a16="http://schemas.microsoft.com/office/drawing/2014/main" id="{57DDA602-8668-FA42-B712-094098AE2291}"/>
                </a:ext>
              </a:extLst>
            </p:cNvPr>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5" name="Group 62">
            <a:extLst>
              <a:ext uri="{FF2B5EF4-FFF2-40B4-BE49-F238E27FC236}">
                <a16:creationId xmlns:a16="http://schemas.microsoft.com/office/drawing/2014/main" id="{2A0CE50A-846C-8D41-BFAE-B278AA1AE8A7}"/>
              </a:ext>
            </a:extLst>
          </p:cNvPr>
          <p:cNvGrpSpPr>
            <a:grpSpLocks/>
          </p:cNvGrpSpPr>
          <p:nvPr/>
        </p:nvGrpSpPr>
        <p:grpSpPr bwMode="auto">
          <a:xfrm>
            <a:off x="5653089" y="4725344"/>
            <a:ext cx="1042379" cy="950913"/>
            <a:chOff x="2412" y="2031"/>
            <a:chExt cx="813" cy="741"/>
          </a:xfrm>
        </p:grpSpPr>
        <p:sp>
          <p:nvSpPr>
            <p:cNvPr id="36" name="Oval 63">
              <a:extLst>
                <a:ext uri="{FF2B5EF4-FFF2-40B4-BE49-F238E27FC236}">
                  <a16:creationId xmlns:a16="http://schemas.microsoft.com/office/drawing/2014/main" id="{9D9F6708-FD31-D744-BD33-9BF34FAEC760}"/>
                </a:ext>
              </a:extLst>
            </p:cNvPr>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37" name="Oval 64">
              <a:extLst>
                <a:ext uri="{FF2B5EF4-FFF2-40B4-BE49-F238E27FC236}">
                  <a16:creationId xmlns:a16="http://schemas.microsoft.com/office/drawing/2014/main" id="{451B78F6-1FC1-7144-A5A2-C66BA08FC4A0}"/>
                </a:ext>
              </a:extLst>
            </p:cNvPr>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38" name="Oval 65">
              <a:extLst>
                <a:ext uri="{FF2B5EF4-FFF2-40B4-BE49-F238E27FC236}">
                  <a16:creationId xmlns:a16="http://schemas.microsoft.com/office/drawing/2014/main" id="{D51EF880-61EA-C740-9279-09D7CD825A57}"/>
                </a:ext>
              </a:extLst>
            </p:cNvPr>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39" name="Oval 66">
              <a:extLst>
                <a:ext uri="{FF2B5EF4-FFF2-40B4-BE49-F238E27FC236}">
                  <a16:creationId xmlns:a16="http://schemas.microsoft.com/office/drawing/2014/main" id="{DF23DF20-4362-DB4C-AF87-9C5EE5D507D8}"/>
                </a:ext>
              </a:extLst>
            </p:cNvPr>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40" name="Oval 67">
              <a:extLst>
                <a:ext uri="{FF2B5EF4-FFF2-40B4-BE49-F238E27FC236}">
                  <a16:creationId xmlns:a16="http://schemas.microsoft.com/office/drawing/2014/main" id="{E047058A-EA79-F541-AD94-C7D7FD34465C}"/>
                </a:ext>
              </a:extLst>
            </p:cNvPr>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41" name="Oval 68">
              <a:extLst>
                <a:ext uri="{FF2B5EF4-FFF2-40B4-BE49-F238E27FC236}">
                  <a16:creationId xmlns:a16="http://schemas.microsoft.com/office/drawing/2014/main" id="{D84509FA-37AC-EA4F-819E-62AD06AEA7DE}"/>
                </a:ext>
              </a:extLst>
            </p:cNvPr>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42" name="Oval 69">
              <a:extLst>
                <a:ext uri="{FF2B5EF4-FFF2-40B4-BE49-F238E27FC236}">
                  <a16:creationId xmlns:a16="http://schemas.microsoft.com/office/drawing/2014/main" id="{0D972BA1-3E0E-BD47-B08B-D6E7ADD3BF8B}"/>
                </a:ext>
              </a:extLst>
            </p:cNvPr>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3" name="Group 70">
            <a:extLst>
              <a:ext uri="{FF2B5EF4-FFF2-40B4-BE49-F238E27FC236}">
                <a16:creationId xmlns:a16="http://schemas.microsoft.com/office/drawing/2014/main" id="{EE1D1393-5F5F-434B-9A35-CCFC6DC4DBCF}"/>
              </a:ext>
            </a:extLst>
          </p:cNvPr>
          <p:cNvGrpSpPr>
            <a:grpSpLocks/>
          </p:cNvGrpSpPr>
          <p:nvPr/>
        </p:nvGrpSpPr>
        <p:grpSpPr bwMode="auto">
          <a:xfrm>
            <a:off x="8207373" y="4325626"/>
            <a:ext cx="972776" cy="1005375"/>
            <a:chOff x="4188" y="1966"/>
            <a:chExt cx="733" cy="757"/>
          </a:xfrm>
        </p:grpSpPr>
        <p:sp>
          <p:nvSpPr>
            <p:cNvPr id="44" name="Oval 71">
              <a:extLst>
                <a:ext uri="{FF2B5EF4-FFF2-40B4-BE49-F238E27FC236}">
                  <a16:creationId xmlns:a16="http://schemas.microsoft.com/office/drawing/2014/main" id="{F657D2E1-DF15-DF42-9C08-46A6BE91AF7D}"/>
                </a:ext>
              </a:extLst>
            </p:cNvPr>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45" name="Oval 72">
              <a:extLst>
                <a:ext uri="{FF2B5EF4-FFF2-40B4-BE49-F238E27FC236}">
                  <a16:creationId xmlns:a16="http://schemas.microsoft.com/office/drawing/2014/main" id="{4370BA7B-45AF-A343-A39F-A0ECBDEF8DC3}"/>
                </a:ext>
              </a:extLst>
            </p:cNvPr>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46" name="Oval 73">
              <a:extLst>
                <a:ext uri="{FF2B5EF4-FFF2-40B4-BE49-F238E27FC236}">
                  <a16:creationId xmlns:a16="http://schemas.microsoft.com/office/drawing/2014/main" id="{419FD92F-9CD3-464C-98B5-D573077823E9}"/>
                </a:ext>
              </a:extLst>
            </p:cNvPr>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47" name="Oval 74">
              <a:extLst>
                <a:ext uri="{FF2B5EF4-FFF2-40B4-BE49-F238E27FC236}">
                  <a16:creationId xmlns:a16="http://schemas.microsoft.com/office/drawing/2014/main" id="{0DD554D8-9917-A44E-BC17-F923E16ECD07}"/>
                </a:ext>
              </a:extLst>
            </p:cNvPr>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48" name="Oval 75">
              <a:extLst>
                <a:ext uri="{FF2B5EF4-FFF2-40B4-BE49-F238E27FC236}">
                  <a16:creationId xmlns:a16="http://schemas.microsoft.com/office/drawing/2014/main" id="{00500F5E-A7AE-EF48-B98E-D33D0559B61B}"/>
                </a:ext>
              </a:extLst>
            </p:cNvPr>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49" name="Oval 76">
              <a:extLst>
                <a:ext uri="{FF2B5EF4-FFF2-40B4-BE49-F238E27FC236}">
                  <a16:creationId xmlns:a16="http://schemas.microsoft.com/office/drawing/2014/main" id="{868B9F6C-FAC6-704A-9799-C48A3E6D9D8B}"/>
                </a:ext>
              </a:extLst>
            </p:cNvPr>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50" name="Oval 77">
              <a:extLst>
                <a:ext uri="{FF2B5EF4-FFF2-40B4-BE49-F238E27FC236}">
                  <a16:creationId xmlns:a16="http://schemas.microsoft.com/office/drawing/2014/main" id="{4F41DA61-EFD4-2044-8833-A85D5518711A}"/>
                </a:ext>
              </a:extLst>
            </p:cNvPr>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51" name="Oval 24">
            <a:extLst>
              <a:ext uri="{FF2B5EF4-FFF2-40B4-BE49-F238E27FC236}">
                <a16:creationId xmlns:a16="http://schemas.microsoft.com/office/drawing/2014/main" id="{57D59B59-2C78-F449-AC81-E7F87B38D646}"/>
              </a:ext>
            </a:extLst>
          </p:cNvPr>
          <p:cNvSpPr>
            <a:spLocks noChangeArrowheads="1"/>
          </p:cNvSpPr>
          <p:nvPr/>
        </p:nvSpPr>
        <p:spPr bwMode="auto">
          <a:xfrm>
            <a:off x="5809192" y="2578863"/>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52" name="Oval 25">
            <a:extLst>
              <a:ext uri="{FF2B5EF4-FFF2-40B4-BE49-F238E27FC236}">
                <a16:creationId xmlns:a16="http://schemas.microsoft.com/office/drawing/2014/main" id="{CB93A036-CA25-044C-8E51-4F824A88B259}"/>
              </a:ext>
            </a:extLst>
          </p:cNvPr>
          <p:cNvSpPr>
            <a:spLocks noChangeArrowheads="1"/>
          </p:cNvSpPr>
          <p:nvPr/>
        </p:nvSpPr>
        <p:spPr bwMode="auto">
          <a:xfrm>
            <a:off x="4683125" y="3391458"/>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53" name="Oval 26">
            <a:extLst>
              <a:ext uri="{FF2B5EF4-FFF2-40B4-BE49-F238E27FC236}">
                <a16:creationId xmlns:a16="http://schemas.microsoft.com/office/drawing/2014/main" id="{D5FCFAE2-B8FD-6245-B210-E42E4F99CA01}"/>
              </a:ext>
            </a:extLst>
          </p:cNvPr>
          <p:cNvSpPr>
            <a:spLocks noChangeArrowheads="1"/>
          </p:cNvSpPr>
          <p:nvPr/>
        </p:nvSpPr>
        <p:spPr bwMode="auto">
          <a:xfrm>
            <a:off x="5809192" y="3763897"/>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54" name="Oval 27">
            <a:extLst>
              <a:ext uri="{FF2B5EF4-FFF2-40B4-BE49-F238E27FC236}">
                <a16:creationId xmlns:a16="http://schemas.microsoft.com/office/drawing/2014/main" id="{70FD150D-5527-8441-A476-5B21F8B82DB0}"/>
              </a:ext>
            </a:extLst>
          </p:cNvPr>
          <p:cNvSpPr>
            <a:spLocks noChangeArrowheads="1"/>
          </p:cNvSpPr>
          <p:nvPr/>
        </p:nvSpPr>
        <p:spPr bwMode="auto">
          <a:xfrm>
            <a:off x="6850592" y="3459174"/>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55" name="Oval 28">
            <a:extLst>
              <a:ext uri="{FF2B5EF4-FFF2-40B4-BE49-F238E27FC236}">
                <a16:creationId xmlns:a16="http://schemas.microsoft.com/office/drawing/2014/main" id="{4EE992F9-AF2B-E340-B427-95443940D662}"/>
              </a:ext>
            </a:extLst>
          </p:cNvPr>
          <p:cNvSpPr>
            <a:spLocks noChangeArrowheads="1"/>
          </p:cNvSpPr>
          <p:nvPr/>
        </p:nvSpPr>
        <p:spPr bwMode="auto">
          <a:xfrm>
            <a:off x="6816725" y="2231818"/>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56" name="Oval 29">
            <a:extLst>
              <a:ext uri="{FF2B5EF4-FFF2-40B4-BE49-F238E27FC236}">
                <a16:creationId xmlns:a16="http://schemas.microsoft.com/office/drawing/2014/main" id="{C80B3DA4-B98C-A749-ABDD-8E384351D8CA}"/>
              </a:ext>
            </a:extLst>
          </p:cNvPr>
          <p:cNvSpPr>
            <a:spLocks noChangeArrowheads="1"/>
          </p:cNvSpPr>
          <p:nvPr/>
        </p:nvSpPr>
        <p:spPr bwMode="auto">
          <a:xfrm>
            <a:off x="5766858" y="1867843"/>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57" name="Line 35">
            <a:extLst>
              <a:ext uri="{FF2B5EF4-FFF2-40B4-BE49-F238E27FC236}">
                <a16:creationId xmlns:a16="http://schemas.microsoft.com/office/drawing/2014/main" id="{064543B6-9594-B042-AB60-57266F9A08C7}"/>
              </a:ext>
            </a:extLst>
          </p:cNvPr>
          <p:cNvSpPr>
            <a:spLocks noChangeShapeType="1"/>
          </p:cNvSpPr>
          <p:nvPr/>
        </p:nvSpPr>
        <p:spPr bwMode="auto">
          <a:xfrm flipH="1">
            <a:off x="2159001" y="4215757"/>
            <a:ext cx="2270125" cy="1557337"/>
          </a:xfrm>
          <a:prstGeom prst="line">
            <a:avLst/>
          </a:prstGeom>
          <a:noFill/>
          <a:ln w="9525">
            <a:solidFill>
              <a:schemeClr val="tx1"/>
            </a:solidFill>
            <a:round/>
            <a:headEnd/>
            <a:tailEnd/>
          </a:ln>
          <a:effectLst/>
        </p:spPr>
        <p:txBody>
          <a:bodyPr/>
          <a:lstStyle/>
          <a:p>
            <a:endParaRPr lang="en-US"/>
          </a:p>
        </p:txBody>
      </p:sp>
      <p:sp>
        <p:nvSpPr>
          <p:cNvPr id="58" name="Line 38">
            <a:extLst>
              <a:ext uri="{FF2B5EF4-FFF2-40B4-BE49-F238E27FC236}">
                <a16:creationId xmlns:a16="http://schemas.microsoft.com/office/drawing/2014/main" id="{5F6778F1-F725-B647-933F-58251BC5F414}"/>
              </a:ext>
            </a:extLst>
          </p:cNvPr>
          <p:cNvSpPr>
            <a:spLocks noChangeShapeType="1"/>
          </p:cNvSpPr>
          <p:nvPr/>
        </p:nvSpPr>
        <p:spPr bwMode="auto">
          <a:xfrm>
            <a:off x="5248275" y="4480869"/>
            <a:ext cx="990600" cy="2130425"/>
          </a:xfrm>
          <a:prstGeom prst="line">
            <a:avLst/>
          </a:prstGeom>
          <a:noFill/>
          <a:ln w="9525">
            <a:solidFill>
              <a:schemeClr val="tx1"/>
            </a:solidFill>
            <a:round/>
            <a:headEnd/>
            <a:tailEnd/>
          </a:ln>
          <a:effectLst/>
        </p:spPr>
        <p:txBody>
          <a:bodyPr/>
          <a:lstStyle/>
          <a:p>
            <a:endParaRPr lang="en-US"/>
          </a:p>
        </p:txBody>
      </p:sp>
      <p:sp>
        <p:nvSpPr>
          <p:cNvPr id="59" name="Line 44">
            <a:extLst>
              <a:ext uri="{FF2B5EF4-FFF2-40B4-BE49-F238E27FC236}">
                <a16:creationId xmlns:a16="http://schemas.microsoft.com/office/drawing/2014/main" id="{FEE6A3C1-37B3-0E4E-8499-59BB79879EB2}"/>
              </a:ext>
            </a:extLst>
          </p:cNvPr>
          <p:cNvSpPr>
            <a:spLocks noChangeShapeType="1"/>
          </p:cNvSpPr>
          <p:nvPr/>
        </p:nvSpPr>
        <p:spPr bwMode="auto">
          <a:xfrm>
            <a:off x="7861300" y="4407843"/>
            <a:ext cx="2197100" cy="1328738"/>
          </a:xfrm>
          <a:prstGeom prst="line">
            <a:avLst/>
          </a:prstGeom>
          <a:noFill/>
          <a:ln w="9525">
            <a:solidFill>
              <a:schemeClr val="tx1"/>
            </a:solidFill>
            <a:round/>
            <a:headEnd/>
            <a:tailEnd/>
          </a:ln>
          <a:effectLst/>
        </p:spPr>
        <p:txBody>
          <a:bodyPr/>
          <a:lstStyle/>
          <a:p>
            <a:endParaRPr lang="en-US"/>
          </a:p>
        </p:txBody>
      </p:sp>
      <p:sp>
        <p:nvSpPr>
          <p:cNvPr id="62" name="Line 99">
            <a:extLst>
              <a:ext uri="{FF2B5EF4-FFF2-40B4-BE49-F238E27FC236}">
                <a16:creationId xmlns:a16="http://schemas.microsoft.com/office/drawing/2014/main" id="{25CD31AB-9C9C-5747-B2C8-9813107AFB2B}"/>
              </a:ext>
            </a:extLst>
          </p:cNvPr>
          <p:cNvSpPr>
            <a:spLocks noChangeShapeType="1"/>
          </p:cNvSpPr>
          <p:nvPr/>
        </p:nvSpPr>
        <p:spPr bwMode="auto">
          <a:xfrm flipH="1">
            <a:off x="2184398" y="2328218"/>
            <a:ext cx="2657477" cy="3408362"/>
          </a:xfrm>
          <a:prstGeom prst="line">
            <a:avLst/>
          </a:prstGeom>
          <a:noFill/>
          <a:ln w="28575">
            <a:solidFill>
              <a:srgbClr val="3366FF"/>
            </a:solidFill>
            <a:prstDash val="dash"/>
            <a:round/>
            <a:headEnd/>
            <a:tailEnd type="triangle" w="med" len="med"/>
          </a:ln>
          <a:effectLst/>
        </p:spPr>
        <p:txBody>
          <a:bodyPr/>
          <a:lstStyle/>
          <a:p>
            <a:endParaRPr lang="en-US"/>
          </a:p>
        </p:txBody>
      </p:sp>
      <p:sp>
        <p:nvSpPr>
          <p:cNvPr id="63" name="Line 100">
            <a:extLst>
              <a:ext uri="{FF2B5EF4-FFF2-40B4-BE49-F238E27FC236}">
                <a16:creationId xmlns:a16="http://schemas.microsoft.com/office/drawing/2014/main" id="{A1F6A7D2-5F29-D845-BABA-BDE5E81C7C3D}"/>
              </a:ext>
            </a:extLst>
          </p:cNvPr>
          <p:cNvSpPr>
            <a:spLocks noChangeShapeType="1"/>
          </p:cNvSpPr>
          <p:nvPr/>
        </p:nvSpPr>
        <p:spPr bwMode="auto">
          <a:xfrm>
            <a:off x="4841876" y="2328218"/>
            <a:ext cx="1406525" cy="42672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64" name="Line 101">
            <a:extLst>
              <a:ext uri="{FF2B5EF4-FFF2-40B4-BE49-F238E27FC236}">
                <a16:creationId xmlns:a16="http://schemas.microsoft.com/office/drawing/2014/main" id="{F4DAC8FB-50F8-4446-8007-30A2FE936FA7}"/>
              </a:ext>
            </a:extLst>
          </p:cNvPr>
          <p:cNvSpPr>
            <a:spLocks noChangeShapeType="1"/>
          </p:cNvSpPr>
          <p:nvPr/>
        </p:nvSpPr>
        <p:spPr bwMode="auto">
          <a:xfrm>
            <a:off x="4918076" y="2328218"/>
            <a:ext cx="5064125" cy="33528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65" name="Oval 23">
            <a:extLst>
              <a:ext uri="{FF2B5EF4-FFF2-40B4-BE49-F238E27FC236}">
                <a16:creationId xmlns:a16="http://schemas.microsoft.com/office/drawing/2014/main" id="{016EA059-EEAB-C048-9BAD-2340E4DB90FC}"/>
              </a:ext>
            </a:extLst>
          </p:cNvPr>
          <p:cNvSpPr>
            <a:spLocks noChangeArrowheads="1"/>
          </p:cNvSpPr>
          <p:nvPr/>
        </p:nvSpPr>
        <p:spPr bwMode="auto">
          <a:xfrm>
            <a:off x="4725458" y="2231818"/>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mc:AlternateContent xmlns:mc="http://schemas.openxmlformats.org/markup-compatibility/2006" xmlns:a14="http://schemas.microsoft.com/office/drawing/2010/main">
        <mc:Choice Requires="a14">
          <p:sp>
            <p:nvSpPr>
              <p:cNvPr id="69" name="Text Box 22">
                <a:extLst>
                  <a:ext uri="{FF2B5EF4-FFF2-40B4-BE49-F238E27FC236}">
                    <a16:creationId xmlns:a16="http://schemas.microsoft.com/office/drawing/2014/main" id="{4ABA859D-C113-664B-ACB4-2A908F0CAD3B}"/>
                  </a:ext>
                </a:extLst>
              </p:cNvPr>
              <p:cNvSpPr txBox="1">
                <a:spLocks noChangeArrowheads="1"/>
              </p:cNvSpPr>
              <p:nvPr/>
            </p:nvSpPr>
            <p:spPr bwMode="auto">
              <a:xfrm>
                <a:off x="4038600" y="1985651"/>
                <a:ext cx="710451" cy="57342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rgbClr val="C00000"/>
                          </a:solidFill>
                          <a:latin typeface="Cambria Math" panose="02040503050406030204" pitchFamily="18" charset="0"/>
                          <a:cs typeface="Times New Roman" pitchFamily="18" charset="0"/>
                        </a:rPr>
                        <m:t>𝑿</m:t>
                      </m:r>
                      <m:r>
                        <a:rPr lang="en-US" sz="3200" b="1" i="1" dirty="0" smtClean="0">
                          <a:solidFill>
                            <a:srgbClr val="C00000"/>
                          </a:solidFill>
                          <a:latin typeface="Cambria Math" panose="02040503050406030204" pitchFamily="18" charset="0"/>
                          <a:cs typeface="Times New Roman" pitchFamily="18" charset="0"/>
                        </a:rPr>
                        <m:t>?</m:t>
                      </m:r>
                    </m:oMath>
                  </m:oMathPara>
                </a14:m>
                <a:endParaRPr lang="en-US" sz="3200" b="1" baseline="-25000" dirty="0">
                  <a:solidFill>
                    <a:srgbClr val="C00000"/>
                  </a:solidFill>
                  <a:latin typeface="Times New Roman" pitchFamily="18" charset="0"/>
                  <a:cs typeface="Times New Roman" pitchFamily="18" charset="0"/>
                </a:endParaRPr>
              </a:p>
            </p:txBody>
          </p:sp>
        </mc:Choice>
        <mc:Fallback xmlns="">
          <p:sp>
            <p:nvSpPr>
              <p:cNvPr id="69" name="Text Box 22">
                <a:extLst>
                  <a:ext uri="{FF2B5EF4-FFF2-40B4-BE49-F238E27FC236}">
                    <a16:creationId xmlns:a16="http://schemas.microsoft.com/office/drawing/2014/main" id="{4ABA859D-C113-664B-ACB4-2A908F0CAD3B}"/>
                  </a:ext>
                </a:extLst>
              </p:cNvPr>
              <p:cNvSpPr txBox="1">
                <a:spLocks noRot="1" noChangeAspect="1" noMove="1" noResize="1" noEditPoints="1" noAdjustHandles="1" noChangeArrowheads="1" noChangeShapeType="1" noTextEdit="1"/>
              </p:cNvSpPr>
              <p:nvPr/>
            </p:nvSpPr>
            <p:spPr bwMode="auto">
              <a:xfrm>
                <a:off x="4038600" y="1985651"/>
                <a:ext cx="710451" cy="573427"/>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0782345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Representative </a:t>
            </a:r>
            <a:r>
              <a:rPr lang="en-US" altLang="en-US" dirty="0"/>
              <a:t>SFM pipeline</a:t>
            </a:r>
          </a:p>
        </p:txBody>
      </p:sp>
      <p:sp>
        <p:nvSpPr>
          <p:cNvPr id="2" name="Rectangle 1"/>
          <p:cNvSpPr/>
          <p:nvPr/>
        </p:nvSpPr>
        <p:spPr>
          <a:xfrm>
            <a:off x="0" y="6120825"/>
            <a:ext cx="12039600" cy="584775"/>
          </a:xfrm>
          <a:prstGeom prst="rect">
            <a:avLst/>
          </a:prstGeom>
        </p:spPr>
        <p:txBody>
          <a:bodyPr wrap="square">
            <a:spAutoFit/>
          </a:bodyPr>
          <a:lstStyle/>
          <a:p>
            <a:pPr algn="ctr"/>
            <a:r>
              <a:rPr lang="en-US" sz="1600" dirty="0"/>
              <a:t>N. </a:t>
            </a:r>
            <a:r>
              <a:rPr lang="en-US" sz="1600" dirty="0" err="1"/>
              <a:t>Snavely</a:t>
            </a:r>
            <a:r>
              <a:rPr lang="en-US" sz="1600" dirty="0"/>
              <a:t>, S. Seitz, and R. </a:t>
            </a:r>
            <a:r>
              <a:rPr lang="en-US" sz="1600" dirty="0" err="1"/>
              <a:t>Szeliski</a:t>
            </a:r>
            <a:r>
              <a:rPr lang="en-US" sz="1600" dirty="0"/>
              <a:t>. </a:t>
            </a:r>
            <a:r>
              <a:rPr lang="en-US" sz="1600" dirty="0">
                <a:hlinkClick r:id="rId3"/>
              </a:rPr>
              <a:t>Photo tourism: Exploring photo collections in 3D</a:t>
            </a:r>
            <a:r>
              <a:rPr lang="en-US" sz="1600" dirty="0"/>
              <a:t>. SIGGRAPH 2006</a:t>
            </a:r>
          </a:p>
          <a:p>
            <a:pPr algn="ctr"/>
            <a:r>
              <a:rPr lang="en-US" sz="1600" dirty="0">
                <a:hlinkClick r:id="rId3"/>
              </a:rPr>
              <a:t>http://</a:t>
            </a:r>
            <a:r>
              <a:rPr lang="en-US" sz="1600" dirty="0" err="1">
                <a:hlinkClick r:id="rId3"/>
              </a:rPr>
              <a:t>phototour.cs.washington.edu</a:t>
            </a:r>
            <a:r>
              <a:rPr lang="en-US" sz="1600" dirty="0">
                <a:hlinkClick r:id="rId3"/>
              </a:rPr>
              <a:t>/</a:t>
            </a:r>
            <a:endParaRPr lang="en-US" sz="1600" dirty="0"/>
          </a:p>
        </p:txBody>
      </p:sp>
      <p:pic>
        <p:nvPicPr>
          <p:cNvPr id="3" name="Picture 2"/>
          <p:cNvPicPr>
            <a:picLocks noChangeAspect="1"/>
          </p:cNvPicPr>
          <p:nvPr/>
        </p:nvPicPr>
        <p:blipFill>
          <a:blip r:embed="rId4"/>
          <a:stretch>
            <a:fillRect/>
          </a:stretch>
        </p:blipFill>
        <p:spPr>
          <a:xfrm>
            <a:off x="1651000" y="1879600"/>
            <a:ext cx="8890000" cy="3086100"/>
          </a:xfrm>
          <a:prstGeom prst="rect">
            <a:avLst/>
          </a:prstGeom>
        </p:spPr>
      </p:pic>
    </p:spTree>
    <p:extLst>
      <p:ext uri="{BB962C8B-B14F-4D97-AF65-F5344CB8AC3E}">
        <p14:creationId xmlns:p14="http://schemas.microsoft.com/office/powerpoint/2010/main" val="4267851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Feature detection</a:t>
            </a:r>
          </a:p>
        </p:txBody>
      </p:sp>
      <p:grpSp>
        <p:nvGrpSpPr>
          <p:cNvPr id="16387" name="Group 37"/>
          <p:cNvGrpSpPr>
            <a:grpSpLocks/>
          </p:cNvGrpSpPr>
          <p:nvPr/>
        </p:nvGrpSpPr>
        <p:grpSpPr bwMode="auto">
          <a:xfrm>
            <a:off x="3937001" y="2392364"/>
            <a:ext cx="4232275" cy="3711575"/>
            <a:chOff x="1300" y="1670"/>
            <a:chExt cx="2049" cy="1800"/>
          </a:xfrm>
        </p:grpSpPr>
        <p:pic>
          <p:nvPicPr>
            <p:cNvPr id="16389"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1"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2"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6393"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4"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5"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6" name="Picture 2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7"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8"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9" name="Picture 2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0"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1"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2" name="Picture 3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3"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4" name="Picture 3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 name="Rectangle 3"/>
          <p:cNvSpPr txBox="1">
            <a:spLocks noChangeArrowheads="1"/>
          </p:cNvSpPr>
          <p:nvPr/>
        </p:nvSpPr>
        <p:spPr bwMode="auto">
          <a:xfrm>
            <a:off x="2908300" y="1219200"/>
            <a:ext cx="6529388" cy="55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r>
              <a:rPr lang="en-US" altLang="en-US" kern="0" dirty="0"/>
              <a:t>Detect SIFT features</a:t>
            </a:r>
          </a:p>
        </p:txBody>
      </p:sp>
      <p:sp>
        <p:nvSpPr>
          <p:cNvPr id="2" name="TextBox 1"/>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3453228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Feature detection</a:t>
            </a:r>
          </a:p>
        </p:txBody>
      </p:sp>
      <p:sp>
        <p:nvSpPr>
          <p:cNvPr id="17411" name="Rectangle 3"/>
          <p:cNvSpPr>
            <a:spLocks noGrp="1" noChangeArrowheads="1"/>
          </p:cNvSpPr>
          <p:nvPr>
            <p:ph type="body" idx="1"/>
          </p:nvPr>
        </p:nvSpPr>
        <p:spPr>
          <a:xfrm>
            <a:off x="2908300" y="1219200"/>
            <a:ext cx="6529388" cy="550863"/>
          </a:xfrm>
        </p:spPr>
        <p:txBody>
          <a:bodyPr/>
          <a:lstStyle/>
          <a:p>
            <a:pPr algn="ctr">
              <a:buFontTx/>
              <a:buNone/>
            </a:pPr>
            <a:r>
              <a:rPr lang="en-US" altLang="en-US" dirty="0"/>
              <a:t>Detect SIFT features</a:t>
            </a:r>
          </a:p>
        </p:txBody>
      </p:sp>
      <p:grpSp>
        <p:nvGrpSpPr>
          <p:cNvPr id="17412" name="Group 251"/>
          <p:cNvGrpSpPr>
            <a:grpSpLocks/>
          </p:cNvGrpSpPr>
          <p:nvPr/>
        </p:nvGrpSpPr>
        <p:grpSpPr bwMode="auto">
          <a:xfrm>
            <a:off x="3937001" y="2392364"/>
            <a:ext cx="4232275" cy="3711575"/>
            <a:chOff x="1300" y="1670"/>
            <a:chExt cx="2049" cy="1800"/>
          </a:xfrm>
        </p:grpSpPr>
        <p:pic>
          <p:nvPicPr>
            <p:cNvPr id="17413"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6"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7417"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8"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9"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0" name="Picture 24"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1"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2"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3"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4"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5"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6" name="Picture 34"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8" name="Picture 36"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743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6"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7"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8"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9"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0"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1"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2"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3"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4"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5"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6"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7"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8"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9"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0"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1"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2"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3"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4"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5"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6"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7"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8"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9"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0"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1"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2"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3"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4"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5"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6"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7"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1"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2"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3"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4"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5"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6"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7"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8"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9"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0"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1"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0"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1"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2"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3"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4"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5"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6"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7"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8"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9"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0"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1"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2"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3"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4"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5"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6"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7"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30" name="TextBox 129"/>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131" name="Rectangle 3">
            <a:extLst>
              <a:ext uri="{FF2B5EF4-FFF2-40B4-BE49-F238E27FC236}">
                <a16:creationId xmlns:a16="http://schemas.microsoft.com/office/drawing/2014/main" id="{7F820456-C554-464D-BC09-29AEB6F227F7}"/>
              </a:ext>
            </a:extLst>
          </p:cNvPr>
          <p:cNvSpPr txBox="1">
            <a:spLocks noChangeArrowheads="1"/>
          </p:cNvSpPr>
          <p:nvPr/>
        </p:nvSpPr>
        <p:spPr bwMode="auto">
          <a:xfrm>
            <a:off x="1963700" y="1690981"/>
            <a:ext cx="8540345" cy="55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r>
              <a:rPr lang="en-US" altLang="en-US" kern="0" dirty="0"/>
              <a:t>Other popular feature types: </a:t>
            </a:r>
            <a:r>
              <a:rPr lang="en-US" altLang="en-US" kern="0" dirty="0">
                <a:hlinkClick r:id="rId19"/>
              </a:rPr>
              <a:t>SURF</a:t>
            </a:r>
            <a:r>
              <a:rPr lang="en-US" altLang="en-US" kern="0" dirty="0"/>
              <a:t>, </a:t>
            </a:r>
            <a:r>
              <a:rPr lang="en-US" altLang="en-US" kern="0" dirty="0">
                <a:hlinkClick r:id="rId20"/>
              </a:rPr>
              <a:t>ORB</a:t>
            </a:r>
            <a:r>
              <a:rPr lang="en-US" altLang="en-US" kern="0" dirty="0"/>
              <a:t>, </a:t>
            </a:r>
            <a:r>
              <a:rPr lang="en-US" altLang="en-US" kern="0" dirty="0">
                <a:hlinkClick r:id="rId21"/>
              </a:rPr>
              <a:t>BRISK</a:t>
            </a:r>
            <a:r>
              <a:rPr lang="en-US" altLang="en-US" kern="0" dirty="0"/>
              <a:t>, …</a:t>
            </a:r>
          </a:p>
        </p:txBody>
      </p:sp>
    </p:spTree>
    <p:extLst>
      <p:ext uri="{BB962C8B-B14F-4D97-AF65-F5344CB8AC3E}">
        <p14:creationId xmlns:p14="http://schemas.microsoft.com/office/powerpoint/2010/main" val="143747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4559301"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35" name="Rectangle 2"/>
          <p:cNvSpPr>
            <a:spLocks noGrp="1" noChangeArrowheads="1"/>
          </p:cNvSpPr>
          <p:nvPr>
            <p:ph type="title"/>
          </p:nvPr>
        </p:nvSpPr>
        <p:spPr/>
        <p:txBody>
          <a:bodyPr/>
          <a:lstStyle/>
          <a:p>
            <a:r>
              <a:rPr lang="en-US" altLang="en-US"/>
              <a:t>Feature matching</a:t>
            </a:r>
          </a:p>
        </p:txBody>
      </p:sp>
      <p:sp>
        <p:nvSpPr>
          <p:cNvPr id="18436" name="Rectangle 3"/>
          <p:cNvSpPr>
            <a:spLocks noGrp="1" noChangeArrowheads="1"/>
          </p:cNvSpPr>
          <p:nvPr>
            <p:ph type="body" idx="1"/>
          </p:nvPr>
        </p:nvSpPr>
        <p:spPr>
          <a:xfrm>
            <a:off x="3024188" y="1355726"/>
            <a:ext cx="6297612" cy="588963"/>
          </a:xfrm>
        </p:spPr>
        <p:txBody>
          <a:bodyPr/>
          <a:lstStyle/>
          <a:p>
            <a:pPr>
              <a:buFontTx/>
              <a:buNone/>
            </a:pPr>
            <a:r>
              <a:rPr lang="en-US" altLang="en-US" dirty="0"/>
              <a:t>Match features between each pair of images</a:t>
            </a:r>
          </a:p>
        </p:txBody>
      </p:sp>
      <p:grpSp>
        <p:nvGrpSpPr>
          <p:cNvPr id="2" name="Group 548"/>
          <p:cNvGrpSpPr>
            <a:grpSpLocks/>
          </p:cNvGrpSpPr>
          <p:nvPr/>
        </p:nvGrpSpPr>
        <p:grpSpPr bwMode="auto">
          <a:xfrm>
            <a:off x="3937001" y="2395539"/>
            <a:ext cx="4232275" cy="3711575"/>
            <a:chOff x="1300" y="1670"/>
            <a:chExt cx="2049" cy="1800"/>
          </a:xfrm>
        </p:grpSpPr>
        <p:sp>
          <p:nvSpPr>
            <p:cNvPr id="18564"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5"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6"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7"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8"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9"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0"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1"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2"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3"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4"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5"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6"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7"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8"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9"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80"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8581"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2"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3"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4"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585"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6"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7"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8" name="Picture 6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9"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0"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1"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2"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3"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4" name="Picture 7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5"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6" name="Picture 7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7"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8"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9" name="Picture 81" descr="mscolly_851276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00"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1"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2"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3"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4"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5"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606"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7"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8"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9"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0"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1"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2"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3"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4"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5"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6"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7"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8"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9"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0"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1"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2"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3"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4"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5"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6"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7"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8"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9"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0"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1"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2"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3"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4"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5"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6"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7"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8"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9"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0"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1"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2"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3"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4"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5"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6"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7"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8"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9"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0"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1"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2"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3"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4"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5"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6"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7"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8"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9"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0"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1"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2"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3"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4"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5"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6"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7"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8"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9"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0"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1"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2"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3"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4"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5"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6"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7"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8"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9"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0"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1"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2"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3"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4"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5"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6"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7"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8"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9"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0"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1"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2"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3"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4"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5"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6"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7"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8"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9"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0"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1"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2"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3"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4"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5"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6"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7"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8"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grpSp>
        <p:nvGrpSpPr>
          <p:cNvPr id="18438" name="Group 549"/>
          <p:cNvGrpSpPr>
            <a:grpSpLocks/>
          </p:cNvGrpSpPr>
          <p:nvPr/>
        </p:nvGrpSpPr>
        <p:grpSpPr bwMode="auto">
          <a:xfrm>
            <a:off x="3937001" y="2392364"/>
            <a:ext cx="4232275" cy="3711575"/>
            <a:chOff x="1300" y="1670"/>
            <a:chExt cx="2049" cy="1800"/>
          </a:xfrm>
        </p:grpSpPr>
        <p:pic>
          <p:nvPicPr>
            <p:cNvPr id="18439"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1"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2"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443"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4"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5"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6" name="Picture 557"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7"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8"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9"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0"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1" name="Picture 562" descr="kurtnaks_312682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2" name="Picture 563" descr="mrjennings_2329908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3"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4" name="Picture 565" descr="mscolly_851276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5"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6"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7"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8"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9"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0"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461"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2"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3"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4"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5"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6"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7"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8"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9"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0"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1"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2"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3"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4"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5"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6"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7"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8"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9"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0"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1"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2"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3"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4"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5"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6"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7"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8"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9"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0"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1"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2"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3"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4"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5"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6"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7"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8"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9"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0"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1"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2"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3"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4"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5"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6"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7"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8"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9"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0"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1"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2"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3"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4"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5"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6"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7"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8"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9"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0"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1"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2"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3"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4"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5"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6"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7"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8"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9"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0"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1"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2"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3"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4"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5"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6"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7"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8"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9"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0"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1"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2"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3"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4"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5"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6"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7"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8"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9"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0"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1"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2"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3"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4"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5"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6"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7"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8"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9"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0"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1"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2"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3"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77" name="TextBox 276"/>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14470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4559301"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3937001" y="2395539"/>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1981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110000"/>
              </a:lnSpc>
              <a:spcBef>
                <a:spcPts val="600"/>
              </a:spcBef>
              <a:spcAft>
                <a:spcPts val="600"/>
              </a:spcAft>
              <a:buClr>
                <a:schemeClr val="accent2"/>
              </a:buClr>
              <a:buSzPct val="110000"/>
            </a:pPr>
            <a:r>
              <a:rPr lang="en-US" altLang="en-US" dirty="0">
                <a:latin typeface="+mn-lt"/>
              </a:rPr>
              <a:t>Use RANSAC to estimate fundamental matrix between each pair</a:t>
            </a:r>
          </a:p>
        </p:txBody>
      </p:sp>
      <p:grpSp>
        <p:nvGrpSpPr>
          <p:cNvPr id="3" name="Group 588"/>
          <p:cNvGrpSpPr>
            <a:grpSpLocks/>
          </p:cNvGrpSpPr>
          <p:nvPr/>
        </p:nvGrpSpPr>
        <p:grpSpPr bwMode="auto">
          <a:xfrm>
            <a:off x="3937001" y="2392364"/>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518243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Feature matching</a:t>
            </a:r>
          </a:p>
        </p:txBody>
      </p:sp>
      <p:sp>
        <p:nvSpPr>
          <p:cNvPr id="19461" name="Rectangle 587"/>
          <p:cNvSpPr>
            <a:spLocks noChangeArrowheads="1"/>
          </p:cNvSpPr>
          <p:nvPr/>
        </p:nvSpPr>
        <p:spPr bwMode="auto">
          <a:xfrm>
            <a:off x="1981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110000"/>
              </a:lnSpc>
              <a:spcBef>
                <a:spcPts val="600"/>
              </a:spcBef>
              <a:spcAft>
                <a:spcPts val="600"/>
              </a:spcAft>
              <a:buClr>
                <a:schemeClr val="accent2"/>
              </a:buClr>
              <a:buSzPct val="110000"/>
            </a:pPr>
            <a:r>
              <a:rPr lang="en-US" altLang="en-US" dirty="0">
                <a:latin typeface="+mn-lt"/>
              </a:rPr>
              <a:t>Use RANSAC to estimate fundamental matrix between each pair</a:t>
            </a:r>
          </a:p>
        </p:txBody>
      </p:sp>
      <p:pic>
        <p:nvPicPr>
          <p:cNvPr id="2" name="Picture 1"/>
          <p:cNvPicPr>
            <a:picLocks noChangeAspect="1"/>
          </p:cNvPicPr>
          <p:nvPr/>
        </p:nvPicPr>
        <p:blipFill rotWithShape="1">
          <a:blip r:embed="rId3"/>
          <a:srcRect l="4" r="54995"/>
          <a:stretch/>
        </p:blipFill>
        <p:spPr>
          <a:xfrm>
            <a:off x="1533034" y="2286000"/>
            <a:ext cx="4937127" cy="3733800"/>
          </a:xfrm>
          <a:prstGeom prst="rect">
            <a:avLst/>
          </a:prstGeom>
        </p:spPr>
      </p:pic>
      <p:pic>
        <p:nvPicPr>
          <p:cNvPr id="296" name="Picture 295"/>
          <p:cNvPicPr>
            <a:picLocks noChangeAspect="1"/>
          </p:cNvPicPr>
          <p:nvPr/>
        </p:nvPicPr>
        <p:blipFill rotWithShape="1">
          <a:blip r:embed="rId3"/>
          <a:srcRect l="54994" r="7"/>
          <a:stretch/>
        </p:blipFill>
        <p:spPr>
          <a:xfrm>
            <a:off x="6324600" y="2514600"/>
            <a:ext cx="4343400" cy="3284782"/>
          </a:xfrm>
          <a:prstGeom prst="rect">
            <a:avLst/>
          </a:prstGeom>
        </p:spPr>
      </p:pic>
      <p:sp>
        <p:nvSpPr>
          <p:cNvPr id="4" name="TextBox 3"/>
          <p:cNvSpPr txBox="1"/>
          <p:nvPr/>
        </p:nvSpPr>
        <p:spPr>
          <a:xfrm>
            <a:off x="9240206" y="6474023"/>
            <a:ext cx="1427795" cy="338554"/>
          </a:xfrm>
          <a:prstGeom prst="rect">
            <a:avLst/>
          </a:prstGeom>
          <a:noFill/>
        </p:spPr>
        <p:txBody>
          <a:bodyPr wrap="none" rtlCol="0">
            <a:spAutoFit/>
          </a:bodyPr>
          <a:lstStyle/>
          <a:p>
            <a:r>
              <a:rPr lang="en-US" sz="1600" dirty="0">
                <a:hlinkClick r:id="rId4"/>
              </a:rPr>
              <a:t>Image source</a:t>
            </a:r>
            <a:endParaRPr lang="en-US" sz="1600" dirty="0"/>
          </a:p>
        </p:txBody>
      </p:sp>
    </p:spTree>
    <p:extLst>
      <p:ext uri="{BB962C8B-B14F-4D97-AF65-F5344CB8AC3E}">
        <p14:creationId xmlns:p14="http://schemas.microsoft.com/office/powerpoint/2010/main" val="525057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4559301"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3937001" y="2395539"/>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1981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110000"/>
              </a:lnSpc>
              <a:spcBef>
                <a:spcPts val="600"/>
              </a:spcBef>
              <a:spcAft>
                <a:spcPts val="600"/>
              </a:spcAft>
              <a:buClr>
                <a:schemeClr val="accent2"/>
              </a:buClr>
              <a:buSzPct val="110000"/>
            </a:pPr>
            <a:r>
              <a:rPr lang="en-US" altLang="en-US" dirty="0">
                <a:latin typeface="+mn-lt"/>
              </a:rPr>
              <a:t>Use RANSAC to estimate fundamental matrix between each pair</a:t>
            </a:r>
          </a:p>
        </p:txBody>
      </p:sp>
      <p:grpSp>
        <p:nvGrpSpPr>
          <p:cNvPr id="3" name="Group 588"/>
          <p:cNvGrpSpPr>
            <a:grpSpLocks/>
          </p:cNvGrpSpPr>
          <p:nvPr/>
        </p:nvGrpSpPr>
        <p:grpSpPr bwMode="auto">
          <a:xfrm>
            <a:off x="3937001" y="2392364"/>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60784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Image connectivity graph</a:t>
            </a:r>
          </a:p>
        </p:txBody>
      </p:sp>
      <p:pic>
        <p:nvPicPr>
          <p:cNvPr id="4" name="Picture 3"/>
          <p:cNvPicPr>
            <a:picLocks noChangeAspect="1" noChangeArrowheads="1"/>
          </p:cNvPicPr>
          <p:nvPr/>
        </p:nvPicPr>
        <p:blipFill>
          <a:blip r:embed="rId2"/>
          <a:srcRect/>
          <a:stretch>
            <a:fillRect/>
          </a:stretch>
        </p:blipFill>
        <p:spPr bwMode="auto">
          <a:xfrm>
            <a:off x="3568701" y="1516064"/>
            <a:ext cx="4938713" cy="4384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484" name="TextBox 4"/>
          <p:cNvSpPr txBox="1">
            <a:spLocks noChangeArrowheads="1"/>
          </p:cNvSpPr>
          <p:nvPr/>
        </p:nvSpPr>
        <p:spPr bwMode="auto">
          <a:xfrm>
            <a:off x="3202862" y="6057901"/>
            <a:ext cx="58649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00"/>
              <a:t>(graph layout produced using  the Graphviz toolkit: </a:t>
            </a:r>
            <a:r>
              <a:rPr lang="en-US" altLang="en-US" sz="1400">
                <a:hlinkClick r:id="rId3"/>
              </a:rPr>
              <a:t>http://www.graphviz.org/</a:t>
            </a:r>
            <a:r>
              <a:rPr lang="en-US" altLang="en-US" sz="1400"/>
              <a:t>)</a:t>
            </a:r>
          </a:p>
        </p:txBody>
      </p:sp>
      <p:sp>
        <p:nvSpPr>
          <p:cNvPr id="5" name="TextBox 4"/>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741320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Incremental SFM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buFont typeface="Arial" panose="020B0604020202020204" pitchFamily="34" charset="0"/>
                  <a:buChar char="•"/>
                </a:pPr>
                <a:r>
                  <a:rPr lang="en-US" sz="2800" dirty="0"/>
                  <a:t>Pick a pair of images with lots of inliers (and preferably, good EXIF data)</a:t>
                </a:r>
              </a:p>
              <a:p>
                <a:pPr lvl="1">
                  <a:buFont typeface="Arial" panose="020B0604020202020204" pitchFamily="34" charset="0"/>
                  <a:buChar char="•"/>
                </a:pPr>
                <a:r>
                  <a:rPr lang="en-US" sz="2400" dirty="0"/>
                  <a:t>Initialize intrinsic parameters (focal length, principal point) from EXIF</a:t>
                </a:r>
              </a:p>
              <a:p>
                <a:pPr lvl="1">
                  <a:buFont typeface="Arial" panose="020B0604020202020204" pitchFamily="34" charset="0"/>
                  <a:buChar char="•"/>
                </a:pPr>
                <a:r>
                  <a:rPr lang="en-US" sz="2400" dirty="0"/>
                  <a:t>Estimate extrinsic parameters (</a:t>
                </a:r>
                <a14:m>
                  <m:oMath xmlns:m="http://schemas.openxmlformats.org/officeDocument/2006/math">
                    <m:r>
                      <a:rPr lang="en-US" sz="2400" b="1" i="1" dirty="0" smtClean="0">
                        <a:solidFill>
                          <a:srgbClr val="7030A0"/>
                        </a:solidFill>
                        <a:latin typeface="Cambria Math" panose="02040503050406030204" pitchFamily="18" charset="0"/>
                      </a:rPr>
                      <m:t>𝑹</m:t>
                    </m:r>
                  </m:oMath>
                </a14:m>
                <a:r>
                  <a:rPr lang="en-US" sz="2400" dirty="0"/>
                  <a:t> and </a:t>
                </a:r>
                <a14:m>
                  <m:oMath xmlns:m="http://schemas.openxmlformats.org/officeDocument/2006/math">
                    <m:r>
                      <a:rPr lang="en-US" sz="2400" b="1" i="1" dirty="0" smtClean="0">
                        <a:solidFill>
                          <a:srgbClr val="7030A0"/>
                        </a:solidFill>
                        <a:latin typeface="Cambria Math" panose="02040503050406030204" pitchFamily="18" charset="0"/>
                      </a:rPr>
                      <m:t>𝒕</m:t>
                    </m:r>
                  </m:oMath>
                </a14:m>
                <a:r>
                  <a:rPr lang="en-US" sz="2400" dirty="0"/>
                  <a:t>) using </a:t>
                </a:r>
                <a:r>
                  <a:rPr lang="en-US" sz="2400" dirty="0">
                    <a:hlinkClick r:id="rId2"/>
                  </a:rPr>
                  <a:t>five-point algorithm</a:t>
                </a:r>
                <a:endParaRPr lang="en-US" sz="2400" dirty="0"/>
              </a:p>
              <a:p>
                <a:pPr lvl="1">
                  <a:buFont typeface="Arial" panose="020B0604020202020204" pitchFamily="34" charset="0"/>
                  <a:buChar char="•"/>
                </a:pPr>
                <a:r>
                  <a:rPr lang="en-US" sz="2400" dirty="0"/>
                  <a:t>Use triangulation to initialize model points</a:t>
                </a:r>
              </a:p>
              <a:p>
                <a:pPr>
                  <a:buFont typeface="Arial" panose="020B0604020202020204" pitchFamily="34" charset="0"/>
                  <a:buChar char="•"/>
                </a:pPr>
                <a:r>
                  <a:rPr lang="en-US" sz="2800" dirty="0"/>
                  <a:t>While remaining images exist</a:t>
                </a:r>
              </a:p>
              <a:p>
                <a:pPr lvl="1">
                  <a:buFont typeface="Arial" panose="020B0604020202020204" pitchFamily="34" charset="0"/>
                  <a:buChar char="•"/>
                </a:pPr>
                <a:r>
                  <a:rPr lang="en-US" sz="2400" dirty="0"/>
                  <a:t>Find an image with many feature matches with images in the model</a:t>
                </a:r>
              </a:p>
              <a:p>
                <a:pPr lvl="1">
                  <a:buFont typeface="Arial" panose="020B0604020202020204" pitchFamily="34" charset="0"/>
                  <a:buChar char="•"/>
                </a:pPr>
                <a:r>
                  <a:rPr lang="en-US" sz="2400" dirty="0"/>
                  <a:t>Run RANSAC on feature matches to register new image to model</a:t>
                </a:r>
              </a:p>
              <a:p>
                <a:pPr lvl="1">
                  <a:buFont typeface="Arial" panose="020B0604020202020204" pitchFamily="34" charset="0"/>
                  <a:buChar char="•"/>
                </a:pPr>
                <a:r>
                  <a:rPr lang="en-US" sz="2400" dirty="0"/>
                  <a:t>Triangulate new points</a:t>
                </a:r>
              </a:p>
              <a:p>
                <a:pPr lvl="1">
                  <a:buFont typeface="Arial" panose="020B0604020202020204" pitchFamily="34" charset="0"/>
                  <a:buChar char="•"/>
                </a:pPr>
                <a:r>
                  <a:rPr lang="en-US" sz="2400" dirty="0"/>
                  <a:t>Perform bundle adjustment to re-optimize everything</a:t>
                </a:r>
              </a:p>
              <a:p>
                <a:pPr lvl="1">
                  <a:buFont typeface="Arial" panose="020B0604020202020204" pitchFamily="34" charset="0"/>
                  <a:buChar char="•"/>
                </a:pPr>
                <a:r>
                  <a:rPr lang="en-US" sz="2400" dirty="0"/>
                  <a:t>Optionally, align with GPS from EXIF data or ground control points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28358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Handling degenerate configurations (e.g., </a:t>
            </a:r>
            <a:r>
              <a:rPr lang="en-US" sz="2800" dirty="0" err="1"/>
              <a:t>homographies</a:t>
            </a:r>
            <a:r>
              <a:rPr lang="en-US" sz="2800" dirty="0"/>
              <a:t>)</a:t>
            </a:r>
          </a:p>
          <a:p>
            <a:pPr>
              <a:buFont typeface="Arial" panose="020B0604020202020204" pitchFamily="34" charset="0"/>
              <a:buChar char="•"/>
            </a:pPr>
            <a:r>
              <a:rPr lang="en-US" sz="2800" dirty="0"/>
              <a:t>Filtering out incorrect matches</a:t>
            </a:r>
          </a:p>
          <a:p>
            <a:pPr>
              <a:buFont typeface="Arial" panose="020B0604020202020204" pitchFamily="34" charset="0"/>
              <a:buChar char="•"/>
            </a:pPr>
            <a:r>
              <a:rPr lang="en-US" sz="2800" dirty="0"/>
              <a:t>Dealing with repetitions and symmetries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7612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Triangulation</a:t>
            </a:r>
          </a:p>
        </p:txBody>
      </p:sp>
      <p:sp>
        <p:nvSpPr>
          <p:cNvPr id="27651" name="Rectangle 3"/>
          <p:cNvSpPr>
            <a:spLocks noGrp="1" noChangeArrowheads="1"/>
          </p:cNvSpPr>
          <p:nvPr>
            <p:ph type="body" idx="1"/>
          </p:nvPr>
        </p:nvSpPr>
        <p:spPr/>
        <p:txBody>
          <a:bodyPr/>
          <a:lstStyle/>
          <a:p>
            <a:pPr>
              <a:buFontTx/>
              <a:buChar char="•"/>
            </a:pPr>
            <a:r>
              <a:rPr lang="en-US" dirty="0"/>
              <a:t>Given projections of a 3D point in two or more images (with known camera matrices), find the coordinates of the point</a:t>
            </a:r>
          </a:p>
        </p:txBody>
      </p:sp>
      <p:sp>
        <p:nvSpPr>
          <p:cNvPr id="27654" name="AutoShape 5"/>
          <p:cNvSpPr>
            <a:spLocks noChangeArrowheads="1"/>
          </p:cNvSpPr>
          <p:nvPr/>
        </p:nvSpPr>
        <p:spPr bwMode="auto">
          <a:xfrm rot="5400000">
            <a:off x="3201116" y="3566123"/>
            <a:ext cx="1987926" cy="2053362"/>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7655" name="AutoShape 6"/>
          <p:cNvSpPr>
            <a:spLocks noChangeArrowheads="1"/>
          </p:cNvSpPr>
          <p:nvPr/>
        </p:nvSpPr>
        <p:spPr bwMode="auto">
          <a:xfrm rot="16200000" flipH="1">
            <a:off x="6987001" y="3504000"/>
            <a:ext cx="1987926" cy="2053362"/>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7656" name="Line 8"/>
          <p:cNvSpPr>
            <a:spLocks noChangeShapeType="1"/>
          </p:cNvSpPr>
          <p:nvPr/>
        </p:nvSpPr>
        <p:spPr bwMode="auto">
          <a:xfrm>
            <a:off x="5221760" y="2729123"/>
            <a:ext cx="1732524" cy="1428822"/>
          </a:xfrm>
          <a:prstGeom prst="line">
            <a:avLst/>
          </a:prstGeom>
          <a:noFill/>
          <a:ln w="9525">
            <a:solidFill>
              <a:schemeClr val="tx1"/>
            </a:solidFill>
            <a:round/>
            <a:headEnd type="stealth" w="lg" len="lg"/>
            <a:tailEnd/>
          </a:ln>
        </p:spPr>
        <p:txBody>
          <a:bodyPr/>
          <a:lstStyle/>
          <a:p>
            <a:endParaRPr lang="en-US"/>
          </a:p>
        </p:txBody>
      </p:sp>
      <p:sp>
        <p:nvSpPr>
          <p:cNvPr id="27657" name="Line 13"/>
          <p:cNvSpPr>
            <a:spLocks noChangeShapeType="1"/>
          </p:cNvSpPr>
          <p:nvPr/>
        </p:nvSpPr>
        <p:spPr bwMode="auto">
          <a:xfrm flipV="1">
            <a:off x="3104232" y="4654927"/>
            <a:ext cx="1283351" cy="1304577"/>
          </a:xfrm>
          <a:prstGeom prst="line">
            <a:avLst/>
          </a:prstGeom>
          <a:noFill/>
          <a:ln w="9525">
            <a:solidFill>
              <a:schemeClr val="tx1"/>
            </a:solidFill>
            <a:round/>
            <a:headEnd/>
            <a:tailEnd/>
          </a:ln>
        </p:spPr>
        <p:txBody>
          <a:bodyPr/>
          <a:lstStyle/>
          <a:p>
            <a:endParaRPr lang="en-US"/>
          </a:p>
        </p:txBody>
      </p:sp>
      <p:sp>
        <p:nvSpPr>
          <p:cNvPr id="27658" name="Freeform 14"/>
          <p:cNvSpPr>
            <a:spLocks/>
          </p:cNvSpPr>
          <p:nvPr/>
        </p:nvSpPr>
        <p:spPr bwMode="auto">
          <a:xfrm>
            <a:off x="5003858" y="3288227"/>
            <a:ext cx="731243" cy="732530"/>
          </a:xfrm>
          <a:custGeom>
            <a:avLst/>
            <a:gdLst>
              <a:gd name="T0" fmla="*/ 0 w 547"/>
              <a:gd name="T1" fmla="*/ 566 h 566"/>
              <a:gd name="T2" fmla="*/ 5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27659" name="Line 15"/>
          <p:cNvSpPr>
            <a:spLocks noChangeShapeType="1"/>
          </p:cNvSpPr>
          <p:nvPr/>
        </p:nvSpPr>
        <p:spPr bwMode="auto">
          <a:xfrm flipV="1">
            <a:off x="5863435" y="2667000"/>
            <a:ext cx="513340" cy="496982"/>
          </a:xfrm>
          <a:prstGeom prst="line">
            <a:avLst/>
          </a:prstGeom>
          <a:noFill/>
          <a:ln w="9525">
            <a:solidFill>
              <a:schemeClr val="tx1"/>
            </a:solidFill>
            <a:round/>
            <a:headEnd/>
            <a:tailEnd type="stealth" w="lg" len="lg"/>
          </a:ln>
        </p:spPr>
        <p:txBody>
          <a:bodyPr/>
          <a:lstStyle/>
          <a:p>
            <a:endParaRPr lang="en-US"/>
          </a:p>
        </p:txBody>
      </p:sp>
      <p:sp>
        <p:nvSpPr>
          <p:cNvPr id="27660" name="Line 16"/>
          <p:cNvSpPr>
            <a:spLocks noChangeShapeType="1"/>
          </p:cNvSpPr>
          <p:nvPr/>
        </p:nvSpPr>
        <p:spPr bwMode="auto">
          <a:xfrm>
            <a:off x="7660128" y="4779172"/>
            <a:ext cx="1347519" cy="1118208"/>
          </a:xfrm>
          <a:prstGeom prst="line">
            <a:avLst/>
          </a:prstGeom>
          <a:noFill/>
          <a:ln w="9525">
            <a:solidFill>
              <a:schemeClr val="tx1"/>
            </a:solidFill>
            <a:round/>
            <a:headEnd/>
            <a:tailEnd/>
          </a:ln>
        </p:spPr>
        <p:txBody>
          <a:bodyPr/>
          <a:lstStyle/>
          <a:p>
            <a:endParaRPr lang="en-US"/>
          </a:p>
        </p:txBody>
      </p:sp>
      <p:sp>
        <p:nvSpPr>
          <p:cNvPr id="27661" name="Oval 9"/>
          <p:cNvSpPr>
            <a:spLocks noChangeArrowheads="1"/>
          </p:cNvSpPr>
          <p:nvPr/>
        </p:nvSpPr>
        <p:spPr bwMode="auto">
          <a:xfrm>
            <a:off x="4323415" y="4592804"/>
            <a:ext cx="128335" cy="12424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7662" name="Oval 10"/>
          <p:cNvSpPr>
            <a:spLocks noChangeArrowheads="1"/>
          </p:cNvSpPr>
          <p:nvPr/>
        </p:nvSpPr>
        <p:spPr bwMode="auto">
          <a:xfrm>
            <a:off x="3040064" y="5897381"/>
            <a:ext cx="128335" cy="12424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7663" name="Oval 11"/>
          <p:cNvSpPr>
            <a:spLocks noChangeArrowheads="1"/>
          </p:cNvSpPr>
          <p:nvPr/>
        </p:nvSpPr>
        <p:spPr bwMode="auto">
          <a:xfrm>
            <a:off x="8943479" y="5835258"/>
            <a:ext cx="128335" cy="12424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7664" name="Oval 12"/>
          <p:cNvSpPr>
            <a:spLocks noChangeArrowheads="1"/>
          </p:cNvSpPr>
          <p:nvPr/>
        </p:nvSpPr>
        <p:spPr bwMode="auto">
          <a:xfrm>
            <a:off x="7595960" y="4717050"/>
            <a:ext cx="128335" cy="124245"/>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7665" name="Text Box 18"/>
              <p:cNvSpPr txBox="1">
                <a:spLocks noChangeArrowheads="1"/>
              </p:cNvSpPr>
              <p:nvPr/>
            </p:nvSpPr>
            <p:spPr bwMode="auto">
              <a:xfrm>
                <a:off x="3155031" y="59931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665" name="Text Box 18"/>
              <p:cNvSpPr txBox="1">
                <a:spLocks noRot="1" noChangeAspect="1" noMove="1" noResize="1" noEditPoints="1" noAdjustHandles="1" noChangeArrowheads="1" noChangeShapeType="1" noTextEdit="1"/>
              </p:cNvSpPr>
              <p:nvPr/>
            </p:nvSpPr>
            <p:spPr bwMode="auto">
              <a:xfrm>
                <a:off x="3155031" y="5993152"/>
                <a:ext cx="585417" cy="453137"/>
              </a:xfrm>
              <a:prstGeom prst="rect">
                <a:avLst/>
              </a:prstGeom>
              <a:blipFill>
                <a:blip r:embed="rId3"/>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66" name="Text Box 19"/>
              <p:cNvSpPr txBox="1">
                <a:spLocks noChangeArrowheads="1"/>
              </p:cNvSpPr>
              <p:nvPr/>
            </p:nvSpPr>
            <p:spPr bwMode="auto">
              <a:xfrm>
                <a:off x="8686808" y="59595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666" name="Text Box 19"/>
              <p:cNvSpPr txBox="1">
                <a:spLocks noRot="1" noChangeAspect="1" noMove="1" noResize="1" noEditPoints="1" noAdjustHandles="1" noChangeArrowheads="1" noChangeShapeType="1" noTextEdit="1"/>
              </p:cNvSpPr>
              <p:nvPr/>
            </p:nvSpPr>
            <p:spPr bwMode="auto">
              <a:xfrm>
                <a:off x="8686808" y="5959503"/>
                <a:ext cx="585417" cy="453137"/>
              </a:xfrm>
              <a:prstGeom prst="rect">
                <a:avLst/>
              </a:prstGeom>
              <a:blipFill>
                <a:blip r:embed="rId4"/>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67" name="Text Box 20"/>
              <p:cNvSpPr txBox="1">
                <a:spLocks noChangeArrowheads="1"/>
              </p:cNvSpPr>
              <p:nvPr/>
            </p:nvSpPr>
            <p:spPr bwMode="auto">
              <a:xfrm>
                <a:off x="4310046" y="46885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667" name="Text Box 20"/>
              <p:cNvSpPr txBox="1">
                <a:spLocks noRot="1" noChangeAspect="1" noMove="1" noResize="1" noEditPoints="1" noAdjustHandles="1" noChangeArrowheads="1" noChangeShapeType="1" noTextEdit="1"/>
              </p:cNvSpPr>
              <p:nvPr/>
            </p:nvSpPr>
            <p:spPr bwMode="auto">
              <a:xfrm>
                <a:off x="4310046" y="4688576"/>
                <a:ext cx="537327" cy="453137"/>
              </a:xfrm>
              <a:prstGeom prst="rect">
                <a:avLst/>
              </a:prstGeom>
              <a:blipFill>
                <a:blip r:embed="rId5"/>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68" name="Text Box 21"/>
              <p:cNvSpPr txBox="1">
                <a:spLocks noChangeArrowheads="1"/>
              </p:cNvSpPr>
              <p:nvPr/>
            </p:nvSpPr>
            <p:spPr bwMode="auto">
              <a:xfrm>
                <a:off x="7724294" y="45306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668" name="Text Box 21"/>
              <p:cNvSpPr txBox="1">
                <a:spLocks noRot="1" noChangeAspect="1" noMove="1" noResize="1" noEditPoints="1" noAdjustHandles="1" noChangeArrowheads="1" noChangeShapeType="1" noTextEdit="1"/>
              </p:cNvSpPr>
              <p:nvPr/>
            </p:nvSpPr>
            <p:spPr bwMode="auto">
              <a:xfrm>
                <a:off x="7724294" y="4530681"/>
                <a:ext cx="537327" cy="453137"/>
              </a:xfrm>
              <a:prstGeom prst="rect">
                <a:avLst/>
              </a:prstGeom>
              <a:blipFill>
                <a:blip r:embed="rId6"/>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69" name="Text Box 22"/>
              <p:cNvSpPr txBox="1">
                <a:spLocks noChangeArrowheads="1"/>
              </p:cNvSpPr>
              <p:nvPr/>
            </p:nvSpPr>
            <p:spPr bwMode="auto">
              <a:xfrm>
                <a:off x="5999791" y="2977613"/>
                <a:ext cx="577508" cy="462038"/>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r>
                        <a:rPr lang="en-US" b="1" i="1" dirty="0" smtClean="0">
                          <a:solidFill>
                            <a:srgbClr val="C00000"/>
                          </a:solidFill>
                          <a:latin typeface="Cambria Math" panose="02040503050406030204" pitchFamily="18" charset="0"/>
                          <a:cs typeface="Times New Roman" pitchFamily="18" charset="0"/>
                        </a:rPr>
                        <m:t>?</m:t>
                      </m:r>
                    </m:oMath>
                  </m:oMathPara>
                </a14:m>
                <a:endParaRPr lang="en-US" b="1" baseline="-25000" dirty="0">
                  <a:solidFill>
                    <a:srgbClr val="C00000"/>
                  </a:solidFill>
                  <a:latin typeface="Times New Roman" pitchFamily="18" charset="0"/>
                  <a:cs typeface="Times New Roman" pitchFamily="18" charset="0"/>
                </a:endParaRPr>
              </a:p>
            </p:txBody>
          </p:sp>
        </mc:Choice>
        <mc:Fallback xmlns="">
          <p:sp>
            <p:nvSpPr>
              <p:cNvPr id="27669" name="Text Box 22"/>
              <p:cNvSpPr txBox="1">
                <a:spLocks noRot="1" noChangeAspect="1" noMove="1" noResize="1" noEditPoints="1" noAdjustHandles="1" noChangeArrowheads="1" noChangeShapeType="1" noTextEdit="1"/>
              </p:cNvSpPr>
              <p:nvPr/>
            </p:nvSpPr>
            <p:spPr bwMode="auto">
              <a:xfrm>
                <a:off x="5999791" y="2977613"/>
                <a:ext cx="577508" cy="462038"/>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sp>
        <p:nvSpPr>
          <p:cNvPr id="27653" name="Oval 24"/>
          <p:cNvSpPr>
            <a:spLocks noChangeArrowheads="1"/>
          </p:cNvSpPr>
          <p:nvPr/>
        </p:nvSpPr>
        <p:spPr bwMode="auto">
          <a:xfrm>
            <a:off x="5562600" y="2971800"/>
            <a:ext cx="457200" cy="457200"/>
          </a:xfrm>
          <a:prstGeom prst="ellipse">
            <a:avLst/>
          </a:prstGeom>
          <a:noFill/>
          <a:ln w="9525">
            <a:solidFill>
              <a:srgbClr val="FF00FF"/>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56637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animBg="1"/>
      <p:bldP spid="27657" grpId="0" animBg="1"/>
      <p:bldP spid="27658" grpId="0" animBg="1"/>
      <p:bldP spid="27659" grpId="0" animBg="1"/>
      <p:bldP spid="27660" grpId="0" animBg="1"/>
      <p:bldP spid="27662" grpId="0" animBg="1"/>
      <p:bldP spid="27663" grpId="0" animBg="1"/>
      <p:bldP spid="27665" grpId="0"/>
      <p:bldP spid="2766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1470" name="Shape 1470"/>
          <p:cNvPicPr preferRelativeResize="0"/>
          <p:nvPr/>
        </p:nvPicPr>
        <p:blipFill>
          <a:blip r:embed="rId3">
            <a:alphaModFix/>
          </a:blip>
          <a:stretch>
            <a:fillRect/>
          </a:stretch>
        </p:blipFill>
        <p:spPr>
          <a:xfrm>
            <a:off x="3048000" y="1223560"/>
            <a:ext cx="2649135" cy="1593554"/>
          </a:xfrm>
          <a:prstGeom prst="rect">
            <a:avLst/>
          </a:prstGeom>
          <a:noFill/>
          <a:ln>
            <a:noFill/>
          </a:ln>
        </p:spPr>
      </p:pic>
      <p:pic>
        <p:nvPicPr>
          <p:cNvPr id="1471" name="Shape 1471"/>
          <p:cNvPicPr preferRelativeResize="0"/>
          <p:nvPr/>
        </p:nvPicPr>
        <p:blipFill>
          <a:blip r:embed="rId4">
            <a:alphaModFix/>
          </a:blip>
          <a:stretch>
            <a:fillRect/>
          </a:stretch>
        </p:blipFill>
        <p:spPr>
          <a:xfrm>
            <a:off x="6207278" y="1012775"/>
            <a:ext cx="1471057" cy="1961409"/>
          </a:xfrm>
          <a:prstGeom prst="rect">
            <a:avLst/>
          </a:prstGeom>
          <a:noFill/>
          <a:ln>
            <a:noFill/>
          </a:ln>
        </p:spPr>
      </p:pic>
      <p:pic>
        <p:nvPicPr>
          <p:cNvPr id="1472" name="Shape 1472"/>
          <p:cNvPicPr preferRelativeResize="0"/>
          <p:nvPr/>
        </p:nvPicPr>
        <p:blipFill>
          <a:blip r:embed="rId5">
            <a:alphaModFix/>
          </a:blip>
          <a:stretch>
            <a:fillRect/>
          </a:stretch>
        </p:blipFill>
        <p:spPr>
          <a:xfrm>
            <a:off x="8161626" y="1012775"/>
            <a:ext cx="1287174" cy="1961407"/>
          </a:xfrm>
          <a:prstGeom prst="rect">
            <a:avLst/>
          </a:prstGeom>
          <a:noFill/>
          <a:ln>
            <a:noFill/>
          </a:ln>
        </p:spPr>
      </p:pic>
      <p:pic>
        <p:nvPicPr>
          <p:cNvPr id="1473" name="Shape 1473"/>
          <p:cNvPicPr preferRelativeResize="0"/>
          <p:nvPr/>
        </p:nvPicPr>
        <p:blipFill>
          <a:blip r:embed="rId6">
            <a:alphaModFix/>
          </a:blip>
          <a:stretch>
            <a:fillRect/>
          </a:stretch>
        </p:blipFill>
        <p:spPr>
          <a:xfrm>
            <a:off x="4031006" y="3040642"/>
            <a:ext cx="4129989" cy="3377691"/>
          </a:xfrm>
          <a:prstGeom prst="rect">
            <a:avLst/>
          </a:prstGeom>
          <a:noFill/>
          <a:ln>
            <a:noFill/>
          </a:ln>
        </p:spPr>
      </p:pic>
      <p:sp>
        <p:nvSpPr>
          <p:cNvPr id="3" name="Title 2">
            <a:extLst>
              <a:ext uri="{FF2B5EF4-FFF2-40B4-BE49-F238E27FC236}">
                <a16:creationId xmlns:a16="http://schemas.microsoft.com/office/drawing/2014/main" id="{8B9BC1E2-5928-6240-A156-016838B58EFE}"/>
              </a:ext>
            </a:extLst>
          </p:cNvPr>
          <p:cNvSpPr>
            <a:spLocks noGrp="1"/>
          </p:cNvSpPr>
          <p:nvPr>
            <p:ph type="title"/>
          </p:nvPr>
        </p:nvSpPr>
        <p:spPr/>
        <p:txBody>
          <a:bodyPr/>
          <a:lstStyle/>
          <a:p>
            <a:r>
              <a:rPr lang="en-US" dirty="0"/>
              <a:t>Repetitive structures cause catastrophic failures</a:t>
            </a:r>
          </a:p>
        </p:txBody>
      </p:sp>
      <p:sp>
        <p:nvSpPr>
          <p:cNvPr id="4" name="Rectangle 3">
            <a:extLst>
              <a:ext uri="{FF2B5EF4-FFF2-40B4-BE49-F238E27FC236}">
                <a16:creationId xmlns:a16="http://schemas.microsoft.com/office/drawing/2014/main" id="{098A4B87-1A16-3B4D-B4BA-604FD097BB28}"/>
              </a:ext>
            </a:extLst>
          </p:cNvPr>
          <p:cNvSpPr/>
          <p:nvPr/>
        </p:nvSpPr>
        <p:spPr>
          <a:xfrm>
            <a:off x="3390900" y="6429320"/>
            <a:ext cx="5410200" cy="338554"/>
          </a:xfrm>
          <a:prstGeom prst="rect">
            <a:avLst/>
          </a:prstGeom>
        </p:spPr>
        <p:txBody>
          <a:bodyPr wrap="square">
            <a:spAutoFit/>
          </a:bodyPr>
          <a:lstStyle/>
          <a:p>
            <a:pPr algn="ctr">
              <a:spcBef>
                <a:spcPts val="0"/>
              </a:spcBef>
              <a:spcAft>
                <a:spcPts val="0"/>
              </a:spcAft>
            </a:pPr>
            <a:r>
              <a:rPr lang="en-US" sz="1600" dirty="0">
                <a:solidFill>
                  <a:schemeClr val="dk1"/>
                </a:solidFill>
                <a:hlinkClick r:id="rId7"/>
              </a:rPr>
              <a:t>https://</a:t>
            </a:r>
            <a:r>
              <a:rPr lang="en-US" sz="1600" dirty="0" err="1">
                <a:solidFill>
                  <a:schemeClr val="dk1"/>
                </a:solidFill>
                <a:hlinkClick r:id="rId7"/>
              </a:rPr>
              <a:t>demuc.de</a:t>
            </a:r>
            <a:r>
              <a:rPr lang="en-US" sz="1600" dirty="0">
                <a:solidFill>
                  <a:schemeClr val="dk1"/>
                </a:solidFill>
                <a:hlinkClick r:id="rId7"/>
              </a:rPr>
              <a:t>/tutorials/cvpr2017/sparse-</a:t>
            </a:r>
            <a:r>
              <a:rPr lang="en-US" sz="1600" dirty="0" err="1">
                <a:solidFill>
                  <a:schemeClr val="dk1"/>
                </a:solidFill>
                <a:hlinkClick r:id="rId7"/>
              </a:rPr>
              <a:t>modeling.pdf</a:t>
            </a:r>
            <a:endParaRPr lang="en-US" sz="1600" dirty="0">
              <a:solidFill>
                <a:schemeClr val="dk1"/>
              </a:solidFill>
            </a:endParaRPr>
          </a:p>
        </p:txBody>
      </p:sp>
    </p:spTree>
    <p:extLst>
      <p:ext uri="{BB962C8B-B14F-4D97-AF65-F5344CB8AC3E}">
        <p14:creationId xmlns:p14="http://schemas.microsoft.com/office/powerpoint/2010/main" val="42607352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3248224" y="3461151"/>
            <a:ext cx="5695552" cy="2787249"/>
          </a:xfrm>
          <a:prstGeom prst="rect">
            <a:avLst/>
          </a:prstGeom>
          <a:noFill/>
          <a:ln>
            <a:noFill/>
          </a:ln>
        </p:spPr>
      </p:pic>
      <p:pic>
        <p:nvPicPr>
          <p:cNvPr id="68" name="Google Shape;68;p14"/>
          <p:cNvPicPr preferRelativeResize="0"/>
          <p:nvPr/>
        </p:nvPicPr>
        <p:blipFill>
          <a:blip r:embed="rId4">
            <a:alphaModFix/>
          </a:blip>
          <a:stretch>
            <a:fillRect/>
          </a:stretch>
        </p:blipFill>
        <p:spPr>
          <a:xfrm>
            <a:off x="2438400" y="998454"/>
            <a:ext cx="6934199" cy="2593108"/>
          </a:xfrm>
          <a:prstGeom prst="rect">
            <a:avLst/>
          </a:prstGeom>
          <a:noFill/>
          <a:ln>
            <a:noFill/>
          </a:ln>
        </p:spPr>
      </p:pic>
      <p:sp>
        <p:nvSpPr>
          <p:cNvPr id="4" name="Title 3">
            <a:extLst>
              <a:ext uri="{FF2B5EF4-FFF2-40B4-BE49-F238E27FC236}">
                <a16:creationId xmlns:a16="http://schemas.microsoft.com/office/drawing/2014/main" id="{1506591F-6EAF-D442-BEBE-A2E97D2327F7}"/>
              </a:ext>
            </a:extLst>
          </p:cNvPr>
          <p:cNvSpPr>
            <a:spLocks noGrp="1"/>
          </p:cNvSpPr>
          <p:nvPr>
            <p:ph type="title"/>
          </p:nvPr>
        </p:nvSpPr>
        <p:spPr/>
        <p:txBody>
          <a:bodyPr/>
          <a:lstStyle/>
          <a:p>
            <a:r>
              <a:rPr lang="en-US" dirty="0"/>
              <a:t>Repetitive structures cause catastrophic failures</a:t>
            </a:r>
          </a:p>
        </p:txBody>
      </p:sp>
      <p:sp>
        <p:nvSpPr>
          <p:cNvPr id="6" name="TextBox 5">
            <a:extLst>
              <a:ext uri="{FF2B5EF4-FFF2-40B4-BE49-F238E27FC236}">
                <a16:creationId xmlns:a16="http://schemas.microsoft.com/office/drawing/2014/main" id="{5E7D46D3-30D6-8543-9B68-EF957C3D999B}"/>
              </a:ext>
            </a:extLst>
          </p:cNvPr>
          <p:cNvSpPr txBox="1"/>
          <p:nvPr/>
        </p:nvSpPr>
        <p:spPr>
          <a:xfrm>
            <a:off x="2057400" y="6443246"/>
            <a:ext cx="8076250" cy="338554"/>
          </a:xfrm>
          <a:prstGeom prst="rect">
            <a:avLst/>
          </a:prstGeom>
          <a:noFill/>
        </p:spPr>
        <p:txBody>
          <a:bodyPr wrap="none" rtlCol="0">
            <a:spAutoFit/>
          </a:bodyPr>
          <a:lstStyle/>
          <a:p>
            <a:r>
              <a:rPr lang="en-US" sz="1600" dirty="0"/>
              <a:t>R. </a:t>
            </a:r>
            <a:r>
              <a:rPr lang="en-US" sz="1600" dirty="0" err="1"/>
              <a:t>Kataria</a:t>
            </a:r>
            <a:r>
              <a:rPr lang="en-US" sz="1600" dirty="0"/>
              <a:t> et al. </a:t>
            </a:r>
            <a:r>
              <a:rPr lang="en-US" sz="1600" dirty="0">
                <a:hlinkClick r:id="rId5"/>
              </a:rPr>
              <a:t>Improving Structure from Motion with Reliable </a:t>
            </a:r>
            <a:r>
              <a:rPr lang="en-US" sz="1600" dirty="0" err="1">
                <a:hlinkClick r:id="rId5"/>
              </a:rPr>
              <a:t>Resectioning</a:t>
            </a:r>
            <a:r>
              <a:rPr lang="en-US" sz="1600" dirty="0"/>
              <a:t>. 3DV 2020</a:t>
            </a:r>
          </a:p>
        </p:txBody>
      </p:sp>
      <p:sp>
        <p:nvSpPr>
          <p:cNvPr id="7" name="Oval 6">
            <a:extLst>
              <a:ext uri="{FF2B5EF4-FFF2-40B4-BE49-F238E27FC236}">
                <a16:creationId xmlns:a16="http://schemas.microsoft.com/office/drawing/2014/main" id="{CEB7A30A-DE14-DF4C-803B-4C06DE5F9FB4}"/>
              </a:ext>
            </a:extLst>
          </p:cNvPr>
          <p:cNvSpPr/>
          <p:nvPr/>
        </p:nvSpPr>
        <p:spPr bwMode="auto">
          <a:xfrm rot="3228558">
            <a:off x="6497557" y="5119650"/>
            <a:ext cx="771294" cy="1450408"/>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011154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4" name="Title 3">
            <a:extLst>
              <a:ext uri="{FF2B5EF4-FFF2-40B4-BE49-F238E27FC236}">
                <a16:creationId xmlns:a16="http://schemas.microsoft.com/office/drawing/2014/main" id="{1506591F-6EAF-D442-BEBE-A2E97D2327F7}"/>
              </a:ext>
            </a:extLst>
          </p:cNvPr>
          <p:cNvSpPr>
            <a:spLocks noGrp="1"/>
          </p:cNvSpPr>
          <p:nvPr>
            <p:ph type="title"/>
          </p:nvPr>
        </p:nvSpPr>
        <p:spPr/>
        <p:txBody>
          <a:bodyPr/>
          <a:lstStyle/>
          <a:p>
            <a:r>
              <a:rPr lang="en-US" dirty="0"/>
              <a:t>Repetitive structures cause catastrophic failures</a:t>
            </a:r>
          </a:p>
        </p:txBody>
      </p:sp>
      <p:sp>
        <p:nvSpPr>
          <p:cNvPr id="6" name="TextBox 5">
            <a:extLst>
              <a:ext uri="{FF2B5EF4-FFF2-40B4-BE49-F238E27FC236}">
                <a16:creationId xmlns:a16="http://schemas.microsoft.com/office/drawing/2014/main" id="{5E7D46D3-30D6-8543-9B68-EF957C3D999B}"/>
              </a:ext>
            </a:extLst>
          </p:cNvPr>
          <p:cNvSpPr txBox="1"/>
          <p:nvPr/>
        </p:nvSpPr>
        <p:spPr>
          <a:xfrm>
            <a:off x="2057400" y="6443246"/>
            <a:ext cx="8076250" cy="338554"/>
          </a:xfrm>
          <a:prstGeom prst="rect">
            <a:avLst/>
          </a:prstGeom>
          <a:noFill/>
        </p:spPr>
        <p:txBody>
          <a:bodyPr wrap="none" rtlCol="0">
            <a:spAutoFit/>
          </a:bodyPr>
          <a:lstStyle/>
          <a:p>
            <a:r>
              <a:rPr lang="en-US" sz="1600" dirty="0"/>
              <a:t>R. </a:t>
            </a:r>
            <a:r>
              <a:rPr lang="en-US" sz="1600" dirty="0" err="1"/>
              <a:t>Kataria</a:t>
            </a:r>
            <a:r>
              <a:rPr lang="en-US" sz="1600" dirty="0"/>
              <a:t> et al. </a:t>
            </a:r>
            <a:r>
              <a:rPr lang="en-US" sz="1600" dirty="0">
                <a:hlinkClick r:id="rId3"/>
              </a:rPr>
              <a:t>Improving Structure from Motion with Reliable </a:t>
            </a:r>
            <a:r>
              <a:rPr lang="en-US" sz="1600" dirty="0" err="1">
                <a:hlinkClick r:id="rId3"/>
              </a:rPr>
              <a:t>Resectioning</a:t>
            </a:r>
            <a:r>
              <a:rPr lang="en-US" sz="1600" dirty="0"/>
              <a:t>. 3DV 2020</a:t>
            </a:r>
          </a:p>
        </p:txBody>
      </p:sp>
      <p:pic>
        <p:nvPicPr>
          <p:cNvPr id="9" name="Picture 8">
            <a:extLst>
              <a:ext uri="{FF2B5EF4-FFF2-40B4-BE49-F238E27FC236}">
                <a16:creationId xmlns:a16="http://schemas.microsoft.com/office/drawing/2014/main" id="{9CE4C67A-E2B0-024D-ADB4-F83103BFD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25" y="990600"/>
            <a:ext cx="10515600" cy="5313820"/>
          </a:xfrm>
          <a:prstGeom prst="rect">
            <a:avLst/>
          </a:prstGeom>
        </p:spPr>
      </p:pic>
    </p:spTree>
    <p:extLst>
      <p:ext uri="{BB962C8B-B14F-4D97-AF65-F5344CB8AC3E}">
        <p14:creationId xmlns:p14="http://schemas.microsoft.com/office/powerpoint/2010/main" val="29160325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Handling degenerate configurations (e.g., </a:t>
            </a:r>
            <a:r>
              <a:rPr lang="en-US" sz="2800" dirty="0" err="1"/>
              <a:t>homographies</a:t>
            </a:r>
            <a:r>
              <a:rPr lang="en-US" sz="2800" dirty="0"/>
              <a:t>)</a:t>
            </a:r>
          </a:p>
          <a:p>
            <a:pPr>
              <a:buFont typeface="Arial" panose="020B0604020202020204" pitchFamily="34" charset="0"/>
              <a:buChar char="•"/>
            </a:pPr>
            <a:r>
              <a:rPr lang="en-US" sz="2800" dirty="0"/>
              <a:t>Filtering out incorrect matches</a:t>
            </a:r>
          </a:p>
          <a:p>
            <a:pPr>
              <a:buFont typeface="Arial" panose="020B0604020202020204" pitchFamily="34" charset="0"/>
              <a:buChar char="•"/>
            </a:pPr>
            <a:r>
              <a:rPr lang="en-US" sz="2800" dirty="0"/>
              <a:t>Dealing with repetitions and symmetries</a:t>
            </a:r>
          </a:p>
          <a:p>
            <a:pPr>
              <a:buFont typeface="Arial" panose="020B0604020202020204" pitchFamily="34" charset="0"/>
              <a:buChar char="•"/>
            </a:pPr>
            <a:r>
              <a:rPr lang="en-US" sz="2800" dirty="0"/>
              <a:t>Reducing error accumulation and closing loops</a:t>
            </a:r>
          </a:p>
          <a:p>
            <a:pPr marL="0" indent="0"/>
            <a:endParaRPr lang="en-US" sz="2400"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5813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C8ACD-9E1C-5B43-AD6A-4BE96410A961}"/>
              </a:ext>
            </a:extLst>
          </p:cNvPr>
          <p:cNvSpPr>
            <a:spLocks noGrp="1"/>
          </p:cNvSpPr>
          <p:nvPr>
            <p:ph type="title"/>
          </p:nvPr>
        </p:nvSpPr>
        <p:spPr/>
        <p:txBody>
          <a:bodyPr/>
          <a:lstStyle/>
          <a:p>
            <a:r>
              <a:rPr lang="en-US" dirty="0"/>
              <a:t>Reducing error accumulation and closing loops</a:t>
            </a:r>
          </a:p>
        </p:txBody>
      </p:sp>
      <p:sp>
        <p:nvSpPr>
          <p:cNvPr id="4" name="Rectangle 3">
            <a:extLst>
              <a:ext uri="{FF2B5EF4-FFF2-40B4-BE49-F238E27FC236}">
                <a16:creationId xmlns:a16="http://schemas.microsoft.com/office/drawing/2014/main" id="{12A367F5-9065-144A-8856-32B4B281BB58}"/>
              </a:ext>
            </a:extLst>
          </p:cNvPr>
          <p:cNvSpPr/>
          <p:nvPr/>
        </p:nvSpPr>
        <p:spPr>
          <a:xfrm>
            <a:off x="457200" y="6400800"/>
            <a:ext cx="11049000" cy="338554"/>
          </a:xfrm>
          <a:prstGeom prst="rect">
            <a:avLst/>
          </a:prstGeom>
        </p:spPr>
        <p:txBody>
          <a:bodyPr wrap="square">
            <a:spAutoFit/>
          </a:bodyPr>
          <a:lstStyle/>
          <a:p>
            <a:pPr algn="ctr"/>
            <a:r>
              <a:rPr lang="en-US" sz="1600" dirty="0"/>
              <a:t>A. </a:t>
            </a:r>
            <a:r>
              <a:rPr lang="en-US" sz="1600" dirty="0" err="1"/>
              <a:t>Holynski</a:t>
            </a:r>
            <a:r>
              <a:rPr lang="en-US" sz="1600" dirty="0"/>
              <a:t> et al. </a:t>
            </a:r>
            <a:r>
              <a:rPr lang="en-US" sz="1600" dirty="0">
                <a:hlinkClick r:id="rId2"/>
              </a:rPr>
              <a:t>Reducing Drift in Structure From Motion Using Extended Features</a:t>
            </a:r>
            <a:r>
              <a:rPr lang="en-US" sz="1600" dirty="0"/>
              <a:t>. </a:t>
            </a:r>
            <a:r>
              <a:rPr lang="en-US" sz="1600" dirty="0" err="1"/>
              <a:t>arXiv</a:t>
            </a:r>
            <a:r>
              <a:rPr lang="en-US" sz="1600" dirty="0"/>
              <a:t> 2020</a:t>
            </a:r>
          </a:p>
        </p:txBody>
      </p:sp>
      <p:pic>
        <p:nvPicPr>
          <p:cNvPr id="12" name="Picture 11">
            <a:extLst>
              <a:ext uri="{FF2B5EF4-FFF2-40B4-BE49-F238E27FC236}">
                <a16:creationId xmlns:a16="http://schemas.microsoft.com/office/drawing/2014/main" id="{9D9184B3-BA6B-F741-ADBE-0628F9C5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986" y="1447800"/>
            <a:ext cx="6780028" cy="4768940"/>
          </a:xfrm>
          <a:prstGeom prst="rect">
            <a:avLst/>
          </a:prstGeom>
        </p:spPr>
      </p:pic>
    </p:spTree>
    <p:extLst>
      <p:ext uri="{BB962C8B-B14F-4D97-AF65-F5344CB8AC3E}">
        <p14:creationId xmlns:p14="http://schemas.microsoft.com/office/powerpoint/2010/main" val="2918371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C8ACD-9E1C-5B43-AD6A-4BE96410A961}"/>
              </a:ext>
            </a:extLst>
          </p:cNvPr>
          <p:cNvSpPr>
            <a:spLocks noGrp="1"/>
          </p:cNvSpPr>
          <p:nvPr>
            <p:ph type="title"/>
          </p:nvPr>
        </p:nvSpPr>
        <p:spPr/>
        <p:txBody>
          <a:bodyPr/>
          <a:lstStyle/>
          <a:p>
            <a:r>
              <a:rPr lang="en-US" dirty="0"/>
              <a:t>Reducing error accumulation and closing loops</a:t>
            </a:r>
          </a:p>
        </p:txBody>
      </p:sp>
      <p:sp>
        <p:nvSpPr>
          <p:cNvPr id="4" name="Rectangle 3">
            <a:extLst>
              <a:ext uri="{FF2B5EF4-FFF2-40B4-BE49-F238E27FC236}">
                <a16:creationId xmlns:a16="http://schemas.microsoft.com/office/drawing/2014/main" id="{12A367F5-9065-144A-8856-32B4B281BB58}"/>
              </a:ext>
            </a:extLst>
          </p:cNvPr>
          <p:cNvSpPr/>
          <p:nvPr/>
        </p:nvSpPr>
        <p:spPr>
          <a:xfrm>
            <a:off x="457200" y="6400800"/>
            <a:ext cx="11049000" cy="338554"/>
          </a:xfrm>
          <a:prstGeom prst="rect">
            <a:avLst/>
          </a:prstGeom>
        </p:spPr>
        <p:txBody>
          <a:bodyPr wrap="square">
            <a:spAutoFit/>
          </a:bodyPr>
          <a:lstStyle/>
          <a:p>
            <a:pPr algn="ctr"/>
            <a:r>
              <a:rPr lang="en-US" sz="1600" dirty="0"/>
              <a:t>A. </a:t>
            </a:r>
            <a:r>
              <a:rPr lang="en-US" sz="1600" dirty="0" err="1"/>
              <a:t>Holynski</a:t>
            </a:r>
            <a:r>
              <a:rPr lang="en-US" sz="1600" dirty="0"/>
              <a:t> et al. </a:t>
            </a:r>
            <a:r>
              <a:rPr lang="en-US" sz="1600" dirty="0">
                <a:hlinkClick r:id="rId2"/>
              </a:rPr>
              <a:t>Reducing Drift in Structure From Motion Using Extended Features</a:t>
            </a:r>
            <a:r>
              <a:rPr lang="en-US" sz="1600" dirty="0"/>
              <a:t>. </a:t>
            </a:r>
            <a:r>
              <a:rPr lang="en-US" sz="1600" dirty="0" err="1"/>
              <a:t>arXiv</a:t>
            </a:r>
            <a:r>
              <a:rPr lang="en-US" sz="1600" dirty="0"/>
              <a:t> 2020</a:t>
            </a:r>
          </a:p>
        </p:txBody>
      </p:sp>
      <p:pic>
        <p:nvPicPr>
          <p:cNvPr id="10" name="Content Placeholder 9">
            <a:extLst>
              <a:ext uri="{FF2B5EF4-FFF2-40B4-BE49-F238E27FC236}">
                <a16:creationId xmlns:a16="http://schemas.microsoft.com/office/drawing/2014/main" id="{B4A20663-964A-7F4A-A026-4D6097FCD9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1300" y="914400"/>
            <a:ext cx="9149400" cy="5257800"/>
          </a:xfrm>
        </p:spPr>
      </p:pic>
    </p:spTree>
    <p:extLst>
      <p:ext uri="{BB962C8B-B14F-4D97-AF65-F5344CB8AC3E}">
        <p14:creationId xmlns:p14="http://schemas.microsoft.com/office/powerpoint/2010/main" val="25508577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Handling degenerate configurations (e.g., </a:t>
            </a:r>
            <a:r>
              <a:rPr lang="en-US" sz="2800" dirty="0" err="1"/>
              <a:t>homographies</a:t>
            </a:r>
            <a:r>
              <a:rPr lang="en-US" sz="2800" dirty="0"/>
              <a:t>)</a:t>
            </a:r>
          </a:p>
          <a:p>
            <a:pPr>
              <a:buFont typeface="Arial" panose="020B0604020202020204" pitchFamily="34" charset="0"/>
              <a:buChar char="•"/>
            </a:pPr>
            <a:r>
              <a:rPr lang="en-US" sz="2800" dirty="0"/>
              <a:t>Filtering out incorrect matches</a:t>
            </a:r>
          </a:p>
          <a:p>
            <a:pPr>
              <a:buFont typeface="Arial" panose="020B0604020202020204" pitchFamily="34" charset="0"/>
              <a:buChar char="•"/>
            </a:pPr>
            <a:r>
              <a:rPr lang="en-US" sz="2800" dirty="0"/>
              <a:t>Dealing with repetitions and symmetries</a:t>
            </a:r>
          </a:p>
          <a:p>
            <a:pPr>
              <a:buFont typeface="Arial" panose="020B0604020202020204" pitchFamily="34" charset="0"/>
              <a:buChar char="•"/>
            </a:pPr>
            <a:r>
              <a:rPr lang="en-US" sz="2800" dirty="0"/>
              <a:t>Reducing error accumulation and closing loops</a:t>
            </a:r>
          </a:p>
          <a:p>
            <a:pPr>
              <a:buFont typeface="Arial" panose="020B0604020202020204" pitchFamily="34" charset="0"/>
              <a:buChar char="•"/>
            </a:pPr>
            <a:r>
              <a:rPr lang="en-US" sz="2800" dirty="0"/>
              <a:t>Making the whole thing efficient!</a:t>
            </a:r>
          </a:p>
          <a:p>
            <a:pPr lvl="1">
              <a:buFont typeface="Arial" panose="020B0604020202020204" pitchFamily="34" charset="0"/>
              <a:buChar char="•"/>
            </a:pPr>
            <a:r>
              <a:rPr lang="en-US" sz="2400" dirty="0"/>
              <a:t>See, e.g., </a:t>
            </a:r>
            <a:r>
              <a:rPr lang="en-US" sz="2400" dirty="0">
                <a:hlinkClick r:id="rId2"/>
              </a:rPr>
              <a:t>Towards Linear-Time Incremental Structure from Motion</a:t>
            </a:r>
            <a:endParaRPr lang="en-US" sz="2400"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1525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SFM software</a:t>
            </a:r>
          </a:p>
        </p:txBody>
      </p:sp>
      <p:sp>
        <p:nvSpPr>
          <p:cNvPr id="3" name="Content Placeholder 2"/>
          <p:cNvSpPr>
            <a:spLocks noGrp="1"/>
          </p:cNvSpPr>
          <p:nvPr>
            <p:ph idx="1"/>
          </p:nvPr>
        </p:nvSpPr>
        <p:spPr/>
        <p:txBody>
          <a:bodyPr/>
          <a:lstStyle/>
          <a:p>
            <a:pPr>
              <a:buFont typeface="Arial"/>
              <a:buChar char="•"/>
            </a:pPr>
            <a:r>
              <a:rPr lang="en-US" sz="2800" dirty="0">
                <a:hlinkClick r:id="rId2"/>
              </a:rPr>
              <a:t>Bundler</a:t>
            </a:r>
            <a:endParaRPr lang="en-US" sz="2800" dirty="0"/>
          </a:p>
          <a:p>
            <a:pPr>
              <a:buFont typeface="Arial"/>
              <a:buChar char="•"/>
            </a:pPr>
            <a:r>
              <a:rPr lang="en-US" sz="2800" dirty="0">
                <a:hlinkClick r:id="rId3"/>
              </a:rPr>
              <a:t>OpenSfM</a:t>
            </a:r>
            <a:endParaRPr lang="en-US" sz="2800" dirty="0"/>
          </a:p>
          <a:p>
            <a:pPr>
              <a:buFont typeface="Arial"/>
              <a:buChar char="•"/>
            </a:pPr>
            <a:r>
              <a:rPr lang="en-US" sz="2800" dirty="0">
                <a:hlinkClick r:id="rId4"/>
              </a:rPr>
              <a:t>OpenMVG</a:t>
            </a:r>
            <a:endParaRPr lang="en-US" sz="2800" dirty="0"/>
          </a:p>
          <a:p>
            <a:pPr>
              <a:buFont typeface="Arial"/>
              <a:buChar char="•"/>
            </a:pPr>
            <a:r>
              <a:rPr lang="en-US" sz="2800" dirty="0">
                <a:hlinkClick r:id="rId5"/>
              </a:rPr>
              <a:t>VisualSFM</a:t>
            </a:r>
            <a:endParaRPr lang="en-US" sz="2800" dirty="0"/>
          </a:p>
          <a:p>
            <a:pPr>
              <a:buFont typeface="Arial"/>
              <a:buChar char="•"/>
            </a:pPr>
            <a:r>
              <a:rPr lang="en-US" sz="2800" dirty="0">
                <a:hlinkClick r:id="rId6"/>
              </a:rPr>
              <a:t>COLMAP</a:t>
            </a:r>
            <a:endParaRPr lang="en-US" sz="2800" dirty="0"/>
          </a:p>
          <a:p>
            <a:pPr>
              <a:buFont typeface="Arial"/>
              <a:buChar char="•"/>
            </a:pPr>
            <a:r>
              <a:rPr lang="en-US" sz="2800" dirty="0"/>
              <a:t>See also </a:t>
            </a:r>
            <a:r>
              <a:rPr lang="en-US" sz="2800" dirty="0">
                <a:hlinkClick r:id="rId7"/>
              </a:rPr>
              <a:t>Wikipedia’s list of toolboxes</a:t>
            </a:r>
            <a:endParaRPr lang="en-US" sz="2800" dirty="0"/>
          </a:p>
        </p:txBody>
      </p:sp>
    </p:spTree>
    <p:extLst>
      <p:ext uri="{BB962C8B-B14F-4D97-AF65-F5344CB8AC3E}">
        <p14:creationId xmlns:p14="http://schemas.microsoft.com/office/powerpoint/2010/main" val="2501462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Triangulation</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idx="1"/>
              </p:nvPr>
            </p:nvSpPr>
            <p:spPr/>
            <p:txBody>
              <a:bodyPr/>
              <a:lstStyle/>
              <a:p>
                <a:pPr>
                  <a:buFontTx/>
                  <a:buChar char="•"/>
                </a:pPr>
                <a:r>
                  <a:rPr lang="en-US" dirty="0"/>
                  <a:t>We want to intersect the two visual rays corresponding to </a:t>
                </a:r>
                <a:br>
                  <a:rPr lang="en-US" dirty="0"/>
                </a:br>
                <a14:m>
                  <m:oMath xmlns:m="http://schemas.openxmlformats.org/officeDocument/2006/math">
                    <m:r>
                      <a:rPr lang="en-US" b="1" i="1" dirty="0" smtClean="0">
                        <a:solidFill>
                          <a:srgbClr val="7030A0"/>
                        </a:solidFill>
                        <a:latin typeface="Cambria Math" panose="02040503050406030204" pitchFamily="18" charset="0"/>
                      </a:rPr>
                      <m:t>𝒙</m:t>
                    </m:r>
                    <m:r>
                      <a:rPr lang="en-US" b="0" i="1" baseline="-25000" dirty="0">
                        <a:solidFill>
                          <a:srgbClr val="7030A0"/>
                        </a:solidFill>
                        <a:latin typeface="Cambria Math" panose="02040503050406030204" pitchFamily="18" charset="0"/>
                      </a:rPr>
                      <m:t>1</m:t>
                    </m:r>
                  </m:oMath>
                </a14:m>
                <a:r>
                  <a:rPr lang="en-US" dirty="0"/>
                  <a:t> and</a:t>
                </a:r>
                <a:r>
                  <a:rPr lang="en-US" b="1" dirty="0"/>
                  <a:t> </a:t>
                </a:r>
                <a14:m>
                  <m:oMath xmlns:m="http://schemas.openxmlformats.org/officeDocument/2006/math">
                    <m:r>
                      <a:rPr lang="en-US" b="1" i="1" dirty="0" smtClean="0">
                        <a:solidFill>
                          <a:srgbClr val="7030A0"/>
                        </a:solidFill>
                        <a:latin typeface="Cambria Math" panose="02040503050406030204" pitchFamily="18" charset="0"/>
                      </a:rPr>
                      <m:t>𝒙</m:t>
                    </m:r>
                    <m:r>
                      <a:rPr lang="en-US" b="0" i="1" baseline="-25000" dirty="0">
                        <a:solidFill>
                          <a:srgbClr val="7030A0"/>
                        </a:solidFill>
                        <a:latin typeface="Cambria Math" panose="02040503050406030204" pitchFamily="18" charset="0"/>
                      </a:rPr>
                      <m:t>2</m:t>
                    </m:r>
                  </m:oMath>
                </a14:m>
                <a:r>
                  <a:rPr lang="en-US" dirty="0"/>
                  <a:t>, but because of noise and numerical errors, they don’t meet exactly</a:t>
                </a:r>
              </a:p>
            </p:txBody>
          </p:sp>
        </mc:Choice>
        <mc:Fallback xmlns="">
          <p:sp>
            <p:nvSpPr>
              <p:cNvPr id="28675" name="Rectangle 3"/>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grpSp>
        <p:nvGrpSpPr>
          <p:cNvPr id="28676" name="Group 4"/>
          <p:cNvGrpSpPr>
            <a:grpSpLocks/>
          </p:cNvGrpSpPr>
          <p:nvPr/>
        </p:nvGrpSpPr>
        <p:grpSpPr bwMode="auto">
          <a:xfrm>
            <a:off x="3040064" y="2667000"/>
            <a:ext cx="6031749" cy="3354625"/>
            <a:chOff x="576" y="1152"/>
            <a:chExt cx="4512" cy="2592"/>
          </a:xfrm>
        </p:grpSpPr>
        <p:sp>
          <p:nvSpPr>
            <p:cNvPr id="28680" name="AutoShape 5"/>
            <p:cNvSpPr>
              <a:spLocks noChangeArrowheads="1"/>
            </p:cNvSpPr>
            <p:nvPr/>
          </p:nvSpPr>
          <p:spPr bwMode="auto">
            <a:xfrm rot="5400000">
              <a:off x="672" y="1872"/>
              <a:ext cx="1536" cy="1536"/>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8681" name="AutoShape 6"/>
            <p:cNvSpPr>
              <a:spLocks noChangeArrowheads="1"/>
            </p:cNvSpPr>
            <p:nvPr/>
          </p:nvSpPr>
          <p:spPr bwMode="auto">
            <a:xfrm rot="16200000" flipH="1">
              <a:off x="3504" y="1824"/>
              <a:ext cx="1536" cy="1536"/>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8682" name="Line 7"/>
            <p:cNvSpPr>
              <a:spLocks noChangeShapeType="1"/>
            </p:cNvSpPr>
            <p:nvPr/>
          </p:nvSpPr>
          <p:spPr bwMode="auto">
            <a:xfrm>
              <a:off x="2208" y="1200"/>
              <a:ext cx="1296" cy="1104"/>
            </a:xfrm>
            <a:prstGeom prst="line">
              <a:avLst/>
            </a:prstGeom>
            <a:noFill/>
            <a:ln w="9525">
              <a:solidFill>
                <a:schemeClr val="tx1"/>
              </a:solidFill>
              <a:round/>
              <a:headEnd type="stealth" w="lg" len="lg"/>
              <a:tailEnd/>
            </a:ln>
          </p:spPr>
          <p:txBody>
            <a:bodyPr/>
            <a:lstStyle/>
            <a:p>
              <a:endParaRPr lang="en-US"/>
            </a:p>
          </p:txBody>
        </p:sp>
        <p:sp>
          <p:nvSpPr>
            <p:cNvPr id="28683" name="Line 8"/>
            <p:cNvSpPr>
              <a:spLocks noChangeShapeType="1"/>
            </p:cNvSpPr>
            <p:nvPr/>
          </p:nvSpPr>
          <p:spPr bwMode="auto">
            <a:xfrm flipV="1">
              <a:off x="624" y="2688"/>
              <a:ext cx="960" cy="1008"/>
            </a:xfrm>
            <a:prstGeom prst="line">
              <a:avLst/>
            </a:prstGeom>
            <a:noFill/>
            <a:ln w="9525">
              <a:solidFill>
                <a:schemeClr val="tx1"/>
              </a:solidFill>
              <a:round/>
              <a:headEnd/>
              <a:tailEnd/>
            </a:ln>
          </p:spPr>
          <p:txBody>
            <a:bodyPr/>
            <a:lstStyle/>
            <a:p>
              <a:endParaRPr lang="en-US"/>
            </a:p>
          </p:txBody>
        </p:sp>
        <p:sp>
          <p:nvSpPr>
            <p:cNvPr id="28684" name="Freeform 9"/>
            <p:cNvSpPr>
              <a:spLocks/>
            </p:cNvSpPr>
            <p:nvPr/>
          </p:nvSpPr>
          <p:spPr bwMode="auto">
            <a:xfrm>
              <a:off x="2045" y="1632"/>
              <a:ext cx="547" cy="566"/>
            </a:xfrm>
            <a:custGeom>
              <a:avLst/>
              <a:gdLst>
                <a:gd name="T0" fmla="*/ 0 w 547"/>
                <a:gd name="T1" fmla="*/ 566 h 566"/>
                <a:gd name="T2" fmla="*/ 5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28685" name="Line 10"/>
            <p:cNvSpPr>
              <a:spLocks noChangeShapeType="1"/>
            </p:cNvSpPr>
            <p:nvPr/>
          </p:nvSpPr>
          <p:spPr bwMode="auto">
            <a:xfrm flipV="1">
              <a:off x="2688" y="1152"/>
              <a:ext cx="384" cy="384"/>
            </a:xfrm>
            <a:prstGeom prst="line">
              <a:avLst/>
            </a:prstGeom>
            <a:noFill/>
            <a:ln w="9525">
              <a:solidFill>
                <a:schemeClr val="tx1"/>
              </a:solidFill>
              <a:round/>
              <a:headEnd/>
              <a:tailEnd type="stealth" w="lg" len="lg"/>
            </a:ln>
          </p:spPr>
          <p:txBody>
            <a:bodyPr/>
            <a:lstStyle/>
            <a:p>
              <a:endParaRPr lang="en-US"/>
            </a:p>
          </p:txBody>
        </p:sp>
        <p:sp>
          <p:nvSpPr>
            <p:cNvPr id="28686" name="Line 11"/>
            <p:cNvSpPr>
              <a:spLocks noChangeShapeType="1"/>
            </p:cNvSpPr>
            <p:nvPr/>
          </p:nvSpPr>
          <p:spPr bwMode="auto">
            <a:xfrm>
              <a:off x="4032" y="2784"/>
              <a:ext cx="1008" cy="864"/>
            </a:xfrm>
            <a:prstGeom prst="line">
              <a:avLst/>
            </a:prstGeom>
            <a:noFill/>
            <a:ln w="9525">
              <a:solidFill>
                <a:schemeClr val="tx1"/>
              </a:solidFill>
              <a:round/>
              <a:headEnd/>
              <a:tailEnd/>
            </a:ln>
          </p:spPr>
          <p:txBody>
            <a:bodyPr/>
            <a:lstStyle/>
            <a:p>
              <a:endParaRPr lang="en-US"/>
            </a:p>
          </p:txBody>
        </p:sp>
        <p:sp>
          <p:nvSpPr>
            <p:cNvPr id="28687" name="Oval 12"/>
            <p:cNvSpPr>
              <a:spLocks noChangeArrowheads="1"/>
            </p:cNvSpPr>
            <p:nvPr/>
          </p:nvSpPr>
          <p:spPr bwMode="auto">
            <a:xfrm>
              <a:off x="1536" y="264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8" name="Oval 13"/>
            <p:cNvSpPr>
              <a:spLocks noChangeArrowheads="1"/>
            </p:cNvSpPr>
            <p:nvPr/>
          </p:nvSpPr>
          <p:spPr bwMode="auto">
            <a:xfrm>
              <a:off x="576" y="364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9" name="Oval 14"/>
            <p:cNvSpPr>
              <a:spLocks noChangeArrowheads="1"/>
            </p:cNvSpPr>
            <p:nvPr/>
          </p:nvSpPr>
          <p:spPr bwMode="auto">
            <a:xfrm>
              <a:off x="4992" y="360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90" name="Oval 15"/>
            <p:cNvSpPr>
              <a:spLocks noChangeArrowheads="1"/>
            </p:cNvSpPr>
            <p:nvPr/>
          </p:nvSpPr>
          <p:spPr bwMode="auto">
            <a:xfrm>
              <a:off x="3984" y="2736"/>
              <a:ext cx="96" cy="96"/>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28677" name="Oval 21"/>
          <p:cNvSpPr>
            <a:spLocks noChangeArrowheads="1"/>
          </p:cNvSpPr>
          <p:nvPr/>
        </p:nvSpPr>
        <p:spPr bwMode="auto">
          <a:xfrm>
            <a:off x="5562600" y="2971800"/>
            <a:ext cx="457200" cy="457200"/>
          </a:xfrm>
          <a:prstGeom prst="ellipse">
            <a:avLst/>
          </a:prstGeom>
          <a:noFill/>
          <a:ln w="9525">
            <a:solidFill>
              <a:srgbClr val="FF00FF"/>
            </a:solidFill>
            <a:prstDash val="dash"/>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2" name="Text Box 18">
                <a:extLst>
                  <a:ext uri="{FF2B5EF4-FFF2-40B4-BE49-F238E27FC236}">
                    <a16:creationId xmlns:a16="http://schemas.microsoft.com/office/drawing/2014/main" id="{395C96A3-BE6D-4C48-AA5D-417BEEBA9171}"/>
                  </a:ext>
                </a:extLst>
              </p:cNvPr>
              <p:cNvSpPr txBox="1">
                <a:spLocks noChangeArrowheads="1"/>
              </p:cNvSpPr>
              <p:nvPr/>
            </p:nvSpPr>
            <p:spPr bwMode="auto">
              <a:xfrm>
                <a:off x="3155031" y="59931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2" name="Text Box 18">
                <a:extLst>
                  <a:ext uri="{FF2B5EF4-FFF2-40B4-BE49-F238E27FC236}">
                    <a16:creationId xmlns:a16="http://schemas.microsoft.com/office/drawing/2014/main" id="{395C96A3-BE6D-4C48-AA5D-417BEEBA9171}"/>
                  </a:ext>
                </a:extLst>
              </p:cNvPr>
              <p:cNvSpPr txBox="1">
                <a:spLocks noRot="1" noChangeAspect="1" noMove="1" noResize="1" noEditPoints="1" noAdjustHandles="1" noChangeArrowheads="1" noChangeShapeType="1" noTextEdit="1"/>
              </p:cNvSpPr>
              <p:nvPr/>
            </p:nvSpPr>
            <p:spPr bwMode="auto">
              <a:xfrm>
                <a:off x="3155031" y="5993152"/>
                <a:ext cx="585417" cy="453137"/>
              </a:xfrm>
              <a:prstGeom prst="rect">
                <a:avLst/>
              </a:prstGeom>
              <a:blipFill>
                <a:blip r:embed="rId4"/>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 Box 19">
                <a:extLst>
                  <a:ext uri="{FF2B5EF4-FFF2-40B4-BE49-F238E27FC236}">
                    <a16:creationId xmlns:a16="http://schemas.microsoft.com/office/drawing/2014/main" id="{B00AB32A-F57F-7841-B92F-C189DED0CA2A}"/>
                  </a:ext>
                </a:extLst>
              </p:cNvPr>
              <p:cNvSpPr txBox="1">
                <a:spLocks noChangeArrowheads="1"/>
              </p:cNvSpPr>
              <p:nvPr/>
            </p:nvSpPr>
            <p:spPr bwMode="auto">
              <a:xfrm>
                <a:off x="8686808" y="59595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3" name="Text Box 19">
                <a:extLst>
                  <a:ext uri="{FF2B5EF4-FFF2-40B4-BE49-F238E27FC236}">
                    <a16:creationId xmlns:a16="http://schemas.microsoft.com/office/drawing/2014/main" id="{B00AB32A-F57F-7841-B92F-C189DED0CA2A}"/>
                  </a:ext>
                </a:extLst>
              </p:cNvPr>
              <p:cNvSpPr txBox="1">
                <a:spLocks noRot="1" noChangeAspect="1" noMove="1" noResize="1" noEditPoints="1" noAdjustHandles="1" noChangeArrowheads="1" noChangeShapeType="1" noTextEdit="1"/>
              </p:cNvSpPr>
              <p:nvPr/>
            </p:nvSpPr>
            <p:spPr bwMode="auto">
              <a:xfrm>
                <a:off x="8686808" y="5959503"/>
                <a:ext cx="585417" cy="453137"/>
              </a:xfrm>
              <a:prstGeom prst="rect">
                <a:avLst/>
              </a:prstGeom>
              <a:blipFill>
                <a:blip r:embed="rId5"/>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Box 20">
                <a:extLst>
                  <a:ext uri="{FF2B5EF4-FFF2-40B4-BE49-F238E27FC236}">
                    <a16:creationId xmlns:a16="http://schemas.microsoft.com/office/drawing/2014/main" id="{3FEC6189-93F8-8C40-B472-F343117FFA8C}"/>
                  </a:ext>
                </a:extLst>
              </p:cNvPr>
              <p:cNvSpPr txBox="1">
                <a:spLocks noChangeArrowheads="1"/>
              </p:cNvSpPr>
              <p:nvPr/>
            </p:nvSpPr>
            <p:spPr bwMode="auto">
              <a:xfrm>
                <a:off x="4310046" y="46885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4" name="Text Box 20">
                <a:extLst>
                  <a:ext uri="{FF2B5EF4-FFF2-40B4-BE49-F238E27FC236}">
                    <a16:creationId xmlns:a16="http://schemas.microsoft.com/office/drawing/2014/main" id="{3FEC6189-93F8-8C40-B472-F343117FFA8C}"/>
                  </a:ext>
                </a:extLst>
              </p:cNvPr>
              <p:cNvSpPr txBox="1">
                <a:spLocks noRot="1" noChangeAspect="1" noMove="1" noResize="1" noEditPoints="1" noAdjustHandles="1" noChangeArrowheads="1" noChangeShapeType="1" noTextEdit="1"/>
              </p:cNvSpPr>
              <p:nvPr/>
            </p:nvSpPr>
            <p:spPr bwMode="auto">
              <a:xfrm>
                <a:off x="4310046" y="4688576"/>
                <a:ext cx="537327" cy="453137"/>
              </a:xfrm>
              <a:prstGeom prst="rect">
                <a:avLst/>
              </a:prstGeom>
              <a:blipFill>
                <a:blip r:embed="rId6"/>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 Box 21">
                <a:extLst>
                  <a:ext uri="{FF2B5EF4-FFF2-40B4-BE49-F238E27FC236}">
                    <a16:creationId xmlns:a16="http://schemas.microsoft.com/office/drawing/2014/main" id="{DB1856B2-F378-1E40-85FF-48497F0E28DA}"/>
                  </a:ext>
                </a:extLst>
              </p:cNvPr>
              <p:cNvSpPr txBox="1">
                <a:spLocks noChangeArrowheads="1"/>
              </p:cNvSpPr>
              <p:nvPr/>
            </p:nvSpPr>
            <p:spPr bwMode="auto">
              <a:xfrm>
                <a:off x="7724294" y="45306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5" name="Text Box 21">
                <a:extLst>
                  <a:ext uri="{FF2B5EF4-FFF2-40B4-BE49-F238E27FC236}">
                    <a16:creationId xmlns:a16="http://schemas.microsoft.com/office/drawing/2014/main" id="{DB1856B2-F378-1E40-85FF-48497F0E28DA}"/>
                  </a:ext>
                </a:extLst>
              </p:cNvPr>
              <p:cNvSpPr txBox="1">
                <a:spLocks noRot="1" noChangeAspect="1" noMove="1" noResize="1" noEditPoints="1" noAdjustHandles="1" noChangeArrowheads="1" noChangeShapeType="1" noTextEdit="1"/>
              </p:cNvSpPr>
              <p:nvPr/>
            </p:nvSpPr>
            <p:spPr bwMode="auto">
              <a:xfrm>
                <a:off x="7724294" y="4530681"/>
                <a:ext cx="537327" cy="453137"/>
              </a:xfrm>
              <a:prstGeom prst="rect">
                <a:avLst/>
              </a:prstGeom>
              <a:blipFill>
                <a:blip r:embed="rId7"/>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22">
                <a:extLst>
                  <a:ext uri="{FF2B5EF4-FFF2-40B4-BE49-F238E27FC236}">
                    <a16:creationId xmlns:a16="http://schemas.microsoft.com/office/drawing/2014/main" id="{07EACF6A-6F9A-E148-AF09-3BAD29E86615}"/>
                  </a:ext>
                </a:extLst>
              </p:cNvPr>
              <p:cNvSpPr txBox="1">
                <a:spLocks noChangeArrowheads="1"/>
              </p:cNvSpPr>
              <p:nvPr/>
            </p:nvSpPr>
            <p:spPr bwMode="auto">
              <a:xfrm>
                <a:off x="5999791" y="2977613"/>
                <a:ext cx="577508" cy="462038"/>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r>
                        <a:rPr lang="en-US" b="1" i="1" dirty="0" smtClean="0">
                          <a:solidFill>
                            <a:srgbClr val="C00000"/>
                          </a:solidFill>
                          <a:latin typeface="Cambria Math" panose="02040503050406030204" pitchFamily="18" charset="0"/>
                          <a:cs typeface="Times New Roman" pitchFamily="18" charset="0"/>
                        </a:rPr>
                        <m:t>?</m:t>
                      </m:r>
                    </m:oMath>
                  </m:oMathPara>
                </a14:m>
                <a:endParaRPr lang="en-US" b="1" baseline="-25000" dirty="0">
                  <a:solidFill>
                    <a:srgbClr val="C00000"/>
                  </a:solidFill>
                  <a:latin typeface="Times New Roman" pitchFamily="18" charset="0"/>
                  <a:cs typeface="Times New Roman" pitchFamily="18" charset="0"/>
                </a:endParaRPr>
              </a:p>
            </p:txBody>
          </p:sp>
        </mc:Choice>
        <mc:Fallback xmlns="">
          <p:sp>
            <p:nvSpPr>
              <p:cNvPr id="26" name="Text Box 22">
                <a:extLst>
                  <a:ext uri="{FF2B5EF4-FFF2-40B4-BE49-F238E27FC236}">
                    <a16:creationId xmlns:a16="http://schemas.microsoft.com/office/drawing/2014/main" id="{07EACF6A-6F9A-E148-AF09-3BAD29E86615}"/>
                  </a:ext>
                </a:extLst>
              </p:cNvPr>
              <p:cNvSpPr txBox="1">
                <a:spLocks noRot="1" noChangeAspect="1" noMove="1" noResize="1" noEditPoints="1" noAdjustHandles="1" noChangeArrowheads="1" noChangeShapeType="1" noTextEdit="1"/>
              </p:cNvSpPr>
              <p:nvPr/>
            </p:nvSpPr>
            <p:spPr bwMode="auto">
              <a:xfrm>
                <a:off x="5999791" y="2977613"/>
                <a:ext cx="577508" cy="462038"/>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
        <p:nvSpPr>
          <p:cNvPr id="2" name="TextBox 1">
            <a:extLst>
              <a:ext uri="{FF2B5EF4-FFF2-40B4-BE49-F238E27FC236}">
                <a16:creationId xmlns:a16="http://schemas.microsoft.com/office/drawing/2014/main" id="{53C01B32-7F66-20D8-E7D2-9E290CF5BF18}"/>
              </a:ext>
            </a:extLst>
          </p:cNvPr>
          <p:cNvSpPr txBox="1"/>
          <p:nvPr/>
        </p:nvSpPr>
        <p:spPr>
          <a:xfrm>
            <a:off x="838200" y="25146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2131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467B2-0BC6-14F2-1F0B-171C61BADD98}"/>
              </a:ext>
            </a:extLst>
          </p:cNvPr>
          <p:cNvSpPr>
            <a:spLocks noGrp="1"/>
          </p:cNvSpPr>
          <p:nvPr>
            <p:ph type="title"/>
          </p:nvPr>
        </p:nvSpPr>
        <p:spPr/>
        <p:txBody>
          <a:bodyPr/>
          <a:lstStyle/>
          <a:p>
            <a:endParaRPr lang="en-US"/>
          </a:p>
        </p:txBody>
      </p:sp>
      <p:grpSp>
        <p:nvGrpSpPr>
          <p:cNvPr id="4" name="Group 4">
            <a:extLst>
              <a:ext uri="{FF2B5EF4-FFF2-40B4-BE49-F238E27FC236}">
                <a16:creationId xmlns:a16="http://schemas.microsoft.com/office/drawing/2014/main" id="{87A6E45A-2996-5B69-8734-D05597D54B18}"/>
              </a:ext>
            </a:extLst>
          </p:cNvPr>
          <p:cNvGrpSpPr>
            <a:grpSpLocks/>
          </p:cNvGrpSpPr>
          <p:nvPr/>
        </p:nvGrpSpPr>
        <p:grpSpPr bwMode="auto">
          <a:xfrm>
            <a:off x="3505200" y="1600200"/>
            <a:ext cx="6031749" cy="3354625"/>
            <a:chOff x="576" y="1152"/>
            <a:chExt cx="4512" cy="2592"/>
          </a:xfrm>
        </p:grpSpPr>
        <p:sp>
          <p:nvSpPr>
            <p:cNvPr id="5" name="AutoShape 5">
              <a:extLst>
                <a:ext uri="{FF2B5EF4-FFF2-40B4-BE49-F238E27FC236}">
                  <a16:creationId xmlns:a16="http://schemas.microsoft.com/office/drawing/2014/main" id="{1D2C653B-1843-D281-04C2-4D6B84D4213F}"/>
                </a:ext>
              </a:extLst>
            </p:cNvPr>
            <p:cNvSpPr>
              <a:spLocks noChangeArrowheads="1"/>
            </p:cNvSpPr>
            <p:nvPr/>
          </p:nvSpPr>
          <p:spPr bwMode="auto">
            <a:xfrm rot="5400000">
              <a:off x="672" y="1872"/>
              <a:ext cx="1536" cy="1536"/>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6" name="AutoShape 6">
              <a:extLst>
                <a:ext uri="{FF2B5EF4-FFF2-40B4-BE49-F238E27FC236}">
                  <a16:creationId xmlns:a16="http://schemas.microsoft.com/office/drawing/2014/main" id="{ED444EDF-775A-2D70-2555-85186FEEEDE7}"/>
                </a:ext>
              </a:extLst>
            </p:cNvPr>
            <p:cNvSpPr>
              <a:spLocks noChangeArrowheads="1"/>
            </p:cNvSpPr>
            <p:nvPr/>
          </p:nvSpPr>
          <p:spPr bwMode="auto">
            <a:xfrm rot="16200000" flipH="1">
              <a:off x="3504" y="1824"/>
              <a:ext cx="1536" cy="1536"/>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7" name="Line 7">
              <a:extLst>
                <a:ext uri="{FF2B5EF4-FFF2-40B4-BE49-F238E27FC236}">
                  <a16:creationId xmlns:a16="http://schemas.microsoft.com/office/drawing/2014/main" id="{9BADB7A5-53A5-CD51-78AE-2F0C591C92A1}"/>
                </a:ext>
              </a:extLst>
            </p:cNvPr>
            <p:cNvSpPr>
              <a:spLocks noChangeShapeType="1"/>
            </p:cNvSpPr>
            <p:nvPr/>
          </p:nvSpPr>
          <p:spPr bwMode="auto">
            <a:xfrm>
              <a:off x="2208" y="1200"/>
              <a:ext cx="1296" cy="1104"/>
            </a:xfrm>
            <a:prstGeom prst="line">
              <a:avLst/>
            </a:prstGeom>
            <a:noFill/>
            <a:ln w="9525">
              <a:solidFill>
                <a:schemeClr val="tx1"/>
              </a:solidFill>
              <a:round/>
              <a:headEnd type="stealth" w="lg" len="lg"/>
              <a:tailEnd/>
            </a:ln>
          </p:spPr>
          <p:txBody>
            <a:bodyPr/>
            <a:lstStyle/>
            <a:p>
              <a:endParaRPr lang="en-US"/>
            </a:p>
          </p:txBody>
        </p:sp>
        <p:sp>
          <p:nvSpPr>
            <p:cNvPr id="8" name="Line 8">
              <a:extLst>
                <a:ext uri="{FF2B5EF4-FFF2-40B4-BE49-F238E27FC236}">
                  <a16:creationId xmlns:a16="http://schemas.microsoft.com/office/drawing/2014/main" id="{A7E7572A-211A-E415-08D4-FE928810B12B}"/>
                </a:ext>
              </a:extLst>
            </p:cNvPr>
            <p:cNvSpPr>
              <a:spLocks noChangeShapeType="1"/>
            </p:cNvSpPr>
            <p:nvPr/>
          </p:nvSpPr>
          <p:spPr bwMode="auto">
            <a:xfrm flipV="1">
              <a:off x="624" y="2688"/>
              <a:ext cx="960" cy="1008"/>
            </a:xfrm>
            <a:prstGeom prst="line">
              <a:avLst/>
            </a:prstGeom>
            <a:noFill/>
            <a:ln w="9525">
              <a:solidFill>
                <a:schemeClr val="tx1"/>
              </a:solidFill>
              <a:round/>
              <a:headEnd/>
              <a:tailEnd/>
            </a:ln>
          </p:spPr>
          <p:txBody>
            <a:bodyPr/>
            <a:lstStyle/>
            <a:p>
              <a:endParaRPr lang="en-US"/>
            </a:p>
          </p:txBody>
        </p:sp>
        <p:sp>
          <p:nvSpPr>
            <p:cNvPr id="9" name="Freeform 9">
              <a:extLst>
                <a:ext uri="{FF2B5EF4-FFF2-40B4-BE49-F238E27FC236}">
                  <a16:creationId xmlns:a16="http://schemas.microsoft.com/office/drawing/2014/main" id="{71F35C40-078D-902E-A279-CB29B0786853}"/>
                </a:ext>
              </a:extLst>
            </p:cNvPr>
            <p:cNvSpPr>
              <a:spLocks/>
            </p:cNvSpPr>
            <p:nvPr/>
          </p:nvSpPr>
          <p:spPr bwMode="auto">
            <a:xfrm>
              <a:off x="2045" y="1632"/>
              <a:ext cx="547" cy="566"/>
            </a:xfrm>
            <a:custGeom>
              <a:avLst/>
              <a:gdLst>
                <a:gd name="T0" fmla="*/ 0 w 547"/>
                <a:gd name="T1" fmla="*/ 566 h 566"/>
                <a:gd name="T2" fmla="*/ 5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10" name="Line 10">
              <a:extLst>
                <a:ext uri="{FF2B5EF4-FFF2-40B4-BE49-F238E27FC236}">
                  <a16:creationId xmlns:a16="http://schemas.microsoft.com/office/drawing/2014/main" id="{982C5E5F-76C3-4573-05D4-17A6E1214459}"/>
                </a:ext>
              </a:extLst>
            </p:cNvPr>
            <p:cNvSpPr>
              <a:spLocks noChangeShapeType="1"/>
            </p:cNvSpPr>
            <p:nvPr/>
          </p:nvSpPr>
          <p:spPr bwMode="auto">
            <a:xfrm flipV="1">
              <a:off x="2688" y="1152"/>
              <a:ext cx="384" cy="384"/>
            </a:xfrm>
            <a:prstGeom prst="line">
              <a:avLst/>
            </a:prstGeom>
            <a:noFill/>
            <a:ln w="9525">
              <a:solidFill>
                <a:schemeClr val="tx1"/>
              </a:solidFill>
              <a:round/>
              <a:headEnd/>
              <a:tailEnd type="stealth" w="lg" len="lg"/>
            </a:ln>
          </p:spPr>
          <p:txBody>
            <a:bodyPr/>
            <a:lstStyle/>
            <a:p>
              <a:endParaRPr lang="en-US"/>
            </a:p>
          </p:txBody>
        </p:sp>
        <p:sp>
          <p:nvSpPr>
            <p:cNvPr id="11" name="Line 11">
              <a:extLst>
                <a:ext uri="{FF2B5EF4-FFF2-40B4-BE49-F238E27FC236}">
                  <a16:creationId xmlns:a16="http://schemas.microsoft.com/office/drawing/2014/main" id="{BC2B63E8-8693-20C7-6A44-C3CF7955E290}"/>
                </a:ext>
              </a:extLst>
            </p:cNvPr>
            <p:cNvSpPr>
              <a:spLocks noChangeShapeType="1"/>
            </p:cNvSpPr>
            <p:nvPr/>
          </p:nvSpPr>
          <p:spPr bwMode="auto">
            <a:xfrm>
              <a:off x="4032" y="2784"/>
              <a:ext cx="1008" cy="864"/>
            </a:xfrm>
            <a:prstGeom prst="line">
              <a:avLst/>
            </a:prstGeom>
            <a:noFill/>
            <a:ln w="9525">
              <a:solidFill>
                <a:schemeClr val="tx1"/>
              </a:solidFill>
              <a:round/>
              <a:headEnd/>
              <a:tailEnd/>
            </a:ln>
          </p:spPr>
          <p:txBody>
            <a:bodyPr/>
            <a:lstStyle/>
            <a:p>
              <a:endParaRPr lang="en-US"/>
            </a:p>
          </p:txBody>
        </p:sp>
        <p:sp>
          <p:nvSpPr>
            <p:cNvPr id="12" name="Oval 12">
              <a:extLst>
                <a:ext uri="{FF2B5EF4-FFF2-40B4-BE49-F238E27FC236}">
                  <a16:creationId xmlns:a16="http://schemas.microsoft.com/office/drawing/2014/main" id="{A1C8E9F8-73F3-EEF1-23D8-187B95055EC0}"/>
                </a:ext>
              </a:extLst>
            </p:cNvPr>
            <p:cNvSpPr>
              <a:spLocks noChangeArrowheads="1"/>
            </p:cNvSpPr>
            <p:nvPr/>
          </p:nvSpPr>
          <p:spPr bwMode="auto">
            <a:xfrm>
              <a:off x="1536" y="264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 name="Oval 13">
              <a:extLst>
                <a:ext uri="{FF2B5EF4-FFF2-40B4-BE49-F238E27FC236}">
                  <a16:creationId xmlns:a16="http://schemas.microsoft.com/office/drawing/2014/main" id="{562360F2-7A72-3BFA-860C-A0E8D51AEC3D}"/>
                </a:ext>
              </a:extLst>
            </p:cNvPr>
            <p:cNvSpPr>
              <a:spLocks noChangeArrowheads="1"/>
            </p:cNvSpPr>
            <p:nvPr/>
          </p:nvSpPr>
          <p:spPr bwMode="auto">
            <a:xfrm>
              <a:off x="576" y="364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 name="Oval 14">
              <a:extLst>
                <a:ext uri="{FF2B5EF4-FFF2-40B4-BE49-F238E27FC236}">
                  <a16:creationId xmlns:a16="http://schemas.microsoft.com/office/drawing/2014/main" id="{372A2B26-30F7-3DDC-71F0-5C80E7BC5941}"/>
                </a:ext>
              </a:extLst>
            </p:cNvPr>
            <p:cNvSpPr>
              <a:spLocks noChangeArrowheads="1"/>
            </p:cNvSpPr>
            <p:nvPr/>
          </p:nvSpPr>
          <p:spPr bwMode="auto">
            <a:xfrm>
              <a:off x="4992" y="360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 name="Oval 15">
              <a:extLst>
                <a:ext uri="{FF2B5EF4-FFF2-40B4-BE49-F238E27FC236}">
                  <a16:creationId xmlns:a16="http://schemas.microsoft.com/office/drawing/2014/main" id="{DA0E135F-2A5E-22F0-734B-D46569797BCD}"/>
                </a:ext>
              </a:extLst>
            </p:cNvPr>
            <p:cNvSpPr>
              <a:spLocks noChangeArrowheads="1"/>
            </p:cNvSpPr>
            <p:nvPr/>
          </p:nvSpPr>
          <p:spPr bwMode="auto">
            <a:xfrm>
              <a:off x="3984" y="2736"/>
              <a:ext cx="96" cy="96"/>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16" name="Oval 21">
            <a:extLst>
              <a:ext uri="{FF2B5EF4-FFF2-40B4-BE49-F238E27FC236}">
                <a16:creationId xmlns:a16="http://schemas.microsoft.com/office/drawing/2014/main" id="{CFA87AEC-1DE6-3782-33B2-4A01B2852BD6}"/>
              </a:ext>
            </a:extLst>
          </p:cNvPr>
          <p:cNvSpPr>
            <a:spLocks noChangeArrowheads="1"/>
          </p:cNvSpPr>
          <p:nvPr/>
        </p:nvSpPr>
        <p:spPr bwMode="auto">
          <a:xfrm>
            <a:off x="6027736" y="1905000"/>
            <a:ext cx="457200" cy="457200"/>
          </a:xfrm>
          <a:prstGeom prst="ellipse">
            <a:avLst/>
          </a:prstGeom>
          <a:noFill/>
          <a:ln w="9525">
            <a:solidFill>
              <a:srgbClr val="FF00FF"/>
            </a:solidFill>
            <a:prstDash val="dash"/>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7" name="Text Box 18">
                <a:extLst>
                  <a:ext uri="{FF2B5EF4-FFF2-40B4-BE49-F238E27FC236}">
                    <a16:creationId xmlns:a16="http://schemas.microsoft.com/office/drawing/2014/main" id="{DF0CC0B1-BCA1-F2E3-EBED-BAFCCA93D6ED}"/>
                  </a:ext>
                </a:extLst>
              </p:cNvPr>
              <p:cNvSpPr txBox="1">
                <a:spLocks noChangeArrowheads="1"/>
              </p:cNvSpPr>
              <p:nvPr/>
            </p:nvSpPr>
            <p:spPr bwMode="auto">
              <a:xfrm>
                <a:off x="3620167" y="49263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17" name="Text Box 18">
                <a:extLst>
                  <a:ext uri="{FF2B5EF4-FFF2-40B4-BE49-F238E27FC236}">
                    <a16:creationId xmlns:a16="http://schemas.microsoft.com/office/drawing/2014/main" id="{DF0CC0B1-BCA1-F2E3-EBED-BAFCCA93D6ED}"/>
                  </a:ext>
                </a:extLst>
              </p:cNvPr>
              <p:cNvSpPr txBox="1">
                <a:spLocks noRot="1" noChangeAspect="1" noMove="1" noResize="1" noEditPoints="1" noAdjustHandles="1" noChangeArrowheads="1" noChangeShapeType="1" noTextEdit="1"/>
              </p:cNvSpPr>
              <p:nvPr/>
            </p:nvSpPr>
            <p:spPr bwMode="auto">
              <a:xfrm>
                <a:off x="3620167" y="4926352"/>
                <a:ext cx="585417" cy="453137"/>
              </a:xfrm>
              <a:prstGeom prst="rect">
                <a:avLst/>
              </a:prstGeom>
              <a:blipFill>
                <a:blip r:embed="rId2"/>
                <a:stretch>
                  <a:fillRect b="-540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 Box 19">
                <a:extLst>
                  <a:ext uri="{FF2B5EF4-FFF2-40B4-BE49-F238E27FC236}">
                    <a16:creationId xmlns:a16="http://schemas.microsoft.com/office/drawing/2014/main" id="{D4E77C9D-7349-725B-46A2-F8DB4ACCEEE2}"/>
                  </a:ext>
                </a:extLst>
              </p:cNvPr>
              <p:cNvSpPr txBox="1">
                <a:spLocks noChangeArrowheads="1"/>
              </p:cNvSpPr>
              <p:nvPr/>
            </p:nvSpPr>
            <p:spPr bwMode="auto">
              <a:xfrm>
                <a:off x="9151944" y="48927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18" name="Text Box 19">
                <a:extLst>
                  <a:ext uri="{FF2B5EF4-FFF2-40B4-BE49-F238E27FC236}">
                    <a16:creationId xmlns:a16="http://schemas.microsoft.com/office/drawing/2014/main" id="{D4E77C9D-7349-725B-46A2-F8DB4ACCEEE2}"/>
                  </a:ext>
                </a:extLst>
              </p:cNvPr>
              <p:cNvSpPr txBox="1">
                <a:spLocks noRot="1" noChangeAspect="1" noMove="1" noResize="1" noEditPoints="1" noAdjustHandles="1" noChangeArrowheads="1" noChangeShapeType="1" noTextEdit="1"/>
              </p:cNvSpPr>
              <p:nvPr/>
            </p:nvSpPr>
            <p:spPr bwMode="auto">
              <a:xfrm>
                <a:off x="9151944" y="4892703"/>
                <a:ext cx="585417" cy="453137"/>
              </a:xfrm>
              <a:prstGeom prst="rect">
                <a:avLst/>
              </a:prstGeom>
              <a:blipFill>
                <a:blip r:embed="rId3"/>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20">
                <a:extLst>
                  <a:ext uri="{FF2B5EF4-FFF2-40B4-BE49-F238E27FC236}">
                    <a16:creationId xmlns:a16="http://schemas.microsoft.com/office/drawing/2014/main" id="{2C23B6F5-4A5F-6CAA-5F55-7D70286875A7}"/>
                  </a:ext>
                </a:extLst>
              </p:cNvPr>
              <p:cNvSpPr txBox="1">
                <a:spLocks noChangeArrowheads="1"/>
              </p:cNvSpPr>
              <p:nvPr/>
            </p:nvSpPr>
            <p:spPr bwMode="auto">
              <a:xfrm>
                <a:off x="4775182" y="36217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19" name="Text Box 20">
                <a:extLst>
                  <a:ext uri="{FF2B5EF4-FFF2-40B4-BE49-F238E27FC236}">
                    <a16:creationId xmlns:a16="http://schemas.microsoft.com/office/drawing/2014/main" id="{2C23B6F5-4A5F-6CAA-5F55-7D70286875A7}"/>
                  </a:ext>
                </a:extLst>
              </p:cNvPr>
              <p:cNvSpPr txBox="1">
                <a:spLocks noRot="1" noChangeAspect="1" noMove="1" noResize="1" noEditPoints="1" noAdjustHandles="1" noChangeArrowheads="1" noChangeShapeType="1" noTextEdit="1"/>
              </p:cNvSpPr>
              <p:nvPr/>
            </p:nvSpPr>
            <p:spPr bwMode="auto">
              <a:xfrm>
                <a:off x="4775182" y="3621776"/>
                <a:ext cx="537327" cy="453137"/>
              </a:xfrm>
              <a:prstGeom prst="rect">
                <a:avLst/>
              </a:prstGeom>
              <a:blipFill>
                <a:blip r:embed="rId4"/>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21">
                <a:extLst>
                  <a:ext uri="{FF2B5EF4-FFF2-40B4-BE49-F238E27FC236}">
                    <a16:creationId xmlns:a16="http://schemas.microsoft.com/office/drawing/2014/main" id="{2FF5CF52-902E-1BA3-6DF4-05E6FBC86D89}"/>
                  </a:ext>
                </a:extLst>
              </p:cNvPr>
              <p:cNvSpPr txBox="1">
                <a:spLocks noChangeArrowheads="1"/>
              </p:cNvSpPr>
              <p:nvPr/>
            </p:nvSpPr>
            <p:spPr bwMode="auto">
              <a:xfrm>
                <a:off x="8189430" y="34638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0" name="Text Box 21">
                <a:extLst>
                  <a:ext uri="{FF2B5EF4-FFF2-40B4-BE49-F238E27FC236}">
                    <a16:creationId xmlns:a16="http://schemas.microsoft.com/office/drawing/2014/main" id="{2FF5CF52-902E-1BA3-6DF4-05E6FBC86D89}"/>
                  </a:ext>
                </a:extLst>
              </p:cNvPr>
              <p:cNvSpPr txBox="1">
                <a:spLocks noRot="1" noChangeAspect="1" noMove="1" noResize="1" noEditPoints="1" noAdjustHandles="1" noChangeArrowheads="1" noChangeShapeType="1" noTextEdit="1"/>
              </p:cNvSpPr>
              <p:nvPr/>
            </p:nvSpPr>
            <p:spPr bwMode="auto">
              <a:xfrm>
                <a:off x="8189430" y="3463881"/>
                <a:ext cx="537327" cy="453137"/>
              </a:xfrm>
              <a:prstGeom prst="rect">
                <a:avLst/>
              </a:prstGeom>
              <a:blipFill>
                <a:blip r:embed="rId5"/>
                <a:stretch>
                  <a:fillRect b="-540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22">
                <a:extLst>
                  <a:ext uri="{FF2B5EF4-FFF2-40B4-BE49-F238E27FC236}">
                    <a16:creationId xmlns:a16="http://schemas.microsoft.com/office/drawing/2014/main" id="{DEF107AF-ECBC-1BFD-0E19-D70414A32B0C}"/>
                  </a:ext>
                </a:extLst>
              </p:cNvPr>
              <p:cNvSpPr txBox="1">
                <a:spLocks noChangeArrowheads="1"/>
              </p:cNvSpPr>
              <p:nvPr/>
            </p:nvSpPr>
            <p:spPr bwMode="auto">
              <a:xfrm>
                <a:off x="6464927" y="1910813"/>
                <a:ext cx="577508" cy="462038"/>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r>
                        <a:rPr lang="en-US" b="1" i="1" dirty="0" smtClean="0">
                          <a:solidFill>
                            <a:srgbClr val="C00000"/>
                          </a:solidFill>
                          <a:latin typeface="Cambria Math" panose="02040503050406030204" pitchFamily="18" charset="0"/>
                          <a:cs typeface="Times New Roman" pitchFamily="18" charset="0"/>
                        </a:rPr>
                        <m:t>?</m:t>
                      </m:r>
                    </m:oMath>
                  </m:oMathPara>
                </a14:m>
                <a:endParaRPr lang="en-US" b="1" baseline="-25000" dirty="0">
                  <a:solidFill>
                    <a:srgbClr val="C00000"/>
                  </a:solidFill>
                  <a:latin typeface="Times New Roman" pitchFamily="18" charset="0"/>
                  <a:cs typeface="Times New Roman" pitchFamily="18" charset="0"/>
                </a:endParaRPr>
              </a:p>
            </p:txBody>
          </p:sp>
        </mc:Choice>
        <mc:Fallback xmlns="">
          <p:sp>
            <p:nvSpPr>
              <p:cNvPr id="21" name="Text Box 22">
                <a:extLst>
                  <a:ext uri="{FF2B5EF4-FFF2-40B4-BE49-F238E27FC236}">
                    <a16:creationId xmlns:a16="http://schemas.microsoft.com/office/drawing/2014/main" id="{DEF107AF-ECBC-1BFD-0E19-D70414A32B0C}"/>
                  </a:ext>
                </a:extLst>
              </p:cNvPr>
              <p:cNvSpPr txBox="1">
                <a:spLocks noRot="1" noChangeAspect="1" noMove="1" noResize="1" noEditPoints="1" noAdjustHandles="1" noChangeArrowheads="1" noChangeShapeType="1" noTextEdit="1"/>
              </p:cNvSpPr>
              <p:nvPr/>
            </p:nvSpPr>
            <p:spPr bwMode="auto">
              <a:xfrm>
                <a:off x="6464927" y="1910813"/>
                <a:ext cx="577508" cy="462038"/>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p:pic>
        <p:nvPicPr>
          <p:cNvPr id="23" name="Picture 22">
            <a:extLst>
              <a:ext uri="{FF2B5EF4-FFF2-40B4-BE49-F238E27FC236}">
                <a16:creationId xmlns:a16="http://schemas.microsoft.com/office/drawing/2014/main" id="{027CB68E-85C0-67B7-08D9-217163E511B0}"/>
              </a:ext>
            </a:extLst>
          </p:cNvPr>
          <p:cNvPicPr>
            <a:picLocks noChangeAspect="1"/>
          </p:cNvPicPr>
          <p:nvPr/>
        </p:nvPicPr>
        <p:blipFill>
          <a:blip r:embed="rId7"/>
          <a:stretch>
            <a:fillRect/>
          </a:stretch>
        </p:blipFill>
        <p:spPr>
          <a:xfrm>
            <a:off x="904408" y="5667141"/>
            <a:ext cx="2463800" cy="469900"/>
          </a:xfrm>
          <a:prstGeom prst="rect">
            <a:avLst/>
          </a:prstGeom>
        </p:spPr>
      </p:pic>
      <p:pic>
        <p:nvPicPr>
          <p:cNvPr id="24" name="Picture 23">
            <a:extLst>
              <a:ext uri="{FF2B5EF4-FFF2-40B4-BE49-F238E27FC236}">
                <a16:creationId xmlns:a16="http://schemas.microsoft.com/office/drawing/2014/main" id="{41A1B439-7DBB-D470-E4A1-7DDFC64C9074}"/>
              </a:ext>
            </a:extLst>
          </p:cNvPr>
          <p:cNvPicPr>
            <a:picLocks noChangeAspect="1"/>
          </p:cNvPicPr>
          <p:nvPr/>
        </p:nvPicPr>
        <p:blipFill>
          <a:blip r:embed="rId8"/>
          <a:stretch>
            <a:fillRect/>
          </a:stretch>
        </p:blipFill>
        <p:spPr>
          <a:xfrm>
            <a:off x="9151944" y="5667141"/>
            <a:ext cx="2514600" cy="469900"/>
          </a:xfrm>
          <a:prstGeom prst="rect">
            <a:avLst/>
          </a:prstGeom>
        </p:spPr>
      </p:pic>
      <p:sp>
        <p:nvSpPr>
          <p:cNvPr id="25" name="TextBox 24">
            <a:extLst>
              <a:ext uri="{FF2B5EF4-FFF2-40B4-BE49-F238E27FC236}">
                <a16:creationId xmlns:a16="http://schemas.microsoft.com/office/drawing/2014/main" id="{2C038EE0-FBBE-5202-95B0-C42D7713EA73}"/>
              </a:ext>
            </a:extLst>
          </p:cNvPr>
          <p:cNvSpPr txBox="1"/>
          <p:nvPr/>
        </p:nvSpPr>
        <p:spPr>
          <a:xfrm>
            <a:off x="295641" y="1713221"/>
            <a:ext cx="2957861" cy="1200329"/>
          </a:xfrm>
          <a:prstGeom prst="rect">
            <a:avLst/>
          </a:prstGeom>
          <a:noFill/>
        </p:spPr>
        <p:txBody>
          <a:bodyPr wrap="none" rtlCol="0">
            <a:spAutoFit/>
          </a:bodyPr>
          <a:lstStyle/>
          <a:p>
            <a:r>
              <a:rPr lang="en-US" dirty="0"/>
              <a:t>Ignored camera </a:t>
            </a:r>
          </a:p>
          <a:p>
            <a:r>
              <a:rPr lang="en-US" dirty="0" err="1"/>
              <a:t>intrinsics</a:t>
            </a:r>
            <a:r>
              <a:rPr lang="en-US" dirty="0"/>
              <a:t> cause </a:t>
            </a:r>
          </a:p>
          <a:p>
            <a:r>
              <a:rPr lang="en-US" dirty="0"/>
              <a:t>cameras are known!</a:t>
            </a:r>
          </a:p>
        </p:txBody>
      </p:sp>
    </p:spTree>
    <p:extLst>
      <p:ext uri="{BB962C8B-B14F-4D97-AF65-F5344CB8AC3E}">
        <p14:creationId xmlns:p14="http://schemas.microsoft.com/office/powerpoint/2010/main" val="124010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58250</TotalTime>
  <Words>4199</Words>
  <Application>Microsoft Macintosh PowerPoint</Application>
  <PresentationFormat>Widescreen</PresentationFormat>
  <Paragraphs>617</Paragraphs>
  <Slides>77</Slides>
  <Notes>58</Notes>
  <HiddenSlides>7</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5" baseType="lpstr">
      <vt:lpstr>Arial</vt:lpstr>
      <vt:lpstr>Cambria Math</vt:lpstr>
      <vt:lpstr>Helvetica</vt:lpstr>
      <vt:lpstr>Helvetica Neue Light</vt:lpstr>
      <vt:lpstr>Times New Roman</vt:lpstr>
      <vt:lpstr>mosaic</vt:lpstr>
      <vt:lpstr>Equation</vt:lpstr>
      <vt:lpstr>Image</vt:lpstr>
      <vt:lpstr>Structure from motion</vt:lpstr>
      <vt:lpstr>Outline: Structure from motion</vt:lpstr>
      <vt:lpstr>Structure from motion</vt:lpstr>
      <vt:lpstr>Recall: Calibration</vt:lpstr>
      <vt:lpstr>Triangulation</vt:lpstr>
      <vt:lpstr>Triangulation</vt:lpstr>
      <vt:lpstr>Triangulation</vt:lpstr>
      <vt:lpstr>Triangulation</vt:lpstr>
      <vt:lpstr>PowerPoint Presentation</vt:lpstr>
      <vt:lpstr>PowerPoint Presentation</vt:lpstr>
      <vt:lpstr>PowerPoint Presentation</vt:lpstr>
      <vt:lpstr>Triangulation – Straightforward Approaches</vt:lpstr>
      <vt:lpstr>Triangulation: Nonlinear approach</vt:lpstr>
      <vt:lpstr>Triangulation: Linear approach</vt:lpstr>
      <vt:lpstr>Triangulation: Linear approach</vt:lpstr>
      <vt:lpstr>Preview: Structure from motion</vt:lpstr>
      <vt:lpstr>Preview: Structure from motion</vt:lpstr>
      <vt:lpstr>Preview: Structure from motion</vt:lpstr>
      <vt:lpstr>Recall: Triangulation</vt:lpstr>
      <vt:lpstr>Structure from motion: Problem formulation</vt:lpstr>
      <vt:lpstr>Is SFM always uniquely solvable?</vt:lpstr>
      <vt:lpstr>Is SFM always uniquely solvable?</vt:lpstr>
      <vt:lpstr>Structure from motion ambiguity</vt:lpstr>
      <vt:lpstr>Types of ambiguity</vt:lpstr>
      <vt:lpstr>Projective ambiguity</vt:lpstr>
      <vt:lpstr>Projective ambiguity</vt:lpstr>
      <vt:lpstr>Affine ambiguity</vt:lpstr>
      <vt:lpstr>Affine ambiguity</vt:lpstr>
      <vt:lpstr>Similarity ambiguity</vt:lpstr>
      <vt:lpstr>Similarity ambiguity</vt:lpstr>
      <vt:lpstr>Outline: Structure from motion</vt:lpstr>
      <vt:lpstr>Affine structure from motion</vt:lpstr>
      <vt:lpstr>Recall: Orthographic projection</vt:lpstr>
      <vt:lpstr>General affine projection</vt:lpstr>
      <vt:lpstr>Affine structure from motion</vt:lpstr>
      <vt:lpstr>Affine structure from motion</vt:lpstr>
      <vt:lpstr>Affine structure from motion</vt:lpstr>
      <vt:lpstr>Affine structure from motion</vt:lpstr>
      <vt:lpstr>Affine structure from motion</vt:lpstr>
      <vt:lpstr>Factorizing the measurement matrix</vt:lpstr>
      <vt:lpstr>Factorizing the measurement matrix</vt:lpstr>
      <vt:lpstr>Factorizing the measurement matrix</vt:lpstr>
      <vt:lpstr>Factorizing the measurement matrix</vt:lpstr>
      <vt:lpstr>Factorizing the measurement matrix</vt:lpstr>
      <vt:lpstr>Eliminating the affine ambiguity</vt:lpstr>
      <vt:lpstr>Eliminating the affine ambiguity</vt:lpstr>
      <vt:lpstr>Reconstruction results</vt:lpstr>
      <vt:lpstr>Dealing with missing data</vt:lpstr>
      <vt:lpstr>Dealing with missing data</vt:lpstr>
      <vt:lpstr>There is an optimization problem here</vt:lpstr>
      <vt:lpstr>Outline: Structure from motion</vt:lpstr>
      <vt:lpstr>Projective structure from motion</vt:lpstr>
      <vt:lpstr>Projective structure from motion</vt:lpstr>
      <vt:lpstr>Projective SFM: Two-camera case</vt:lpstr>
      <vt:lpstr>Incremental structure from motion</vt:lpstr>
      <vt:lpstr>Incremental structure from motion</vt:lpstr>
      <vt:lpstr>Incremental structure from motion</vt:lpstr>
      <vt:lpstr>Bundle adjustment</vt:lpstr>
      <vt:lpstr>Outline: Structure from motion</vt:lpstr>
      <vt:lpstr>Representative SFM pipeline</vt:lpstr>
      <vt:lpstr>Feature detection</vt:lpstr>
      <vt:lpstr>Feature detection</vt:lpstr>
      <vt:lpstr>Feature matching</vt:lpstr>
      <vt:lpstr>Feature matching</vt:lpstr>
      <vt:lpstr>Feature matching</vt:lpstr>
      <vt:lpstr>Feature matching</vt:lpstr>
      <vt:lpstr>Image connectivity graph</vt:lpstr>
      <vt:lpstr>Incremental SFM</vt:lpstr>
      <vt:lpstr>The devil is in the details</vt:lpstr>
      <vt:lpstr>Repetitive structures cause catastrophic failures</vt:lpstr>
      <vt:lpstr>Repetitive structures cause catastrophic failures</vt:lpstr>
      <vt:lpstr>Repetitive structures cause catastrophic failures</vt:lpstr>
      <vt:lpstr>The devil is in the details</vt:lpstr>
      <vt:lpstr>Reducing error accumulation and closing loops</vt:lpstr>
      <vt:lpstr>Reducing error accumulation and closing loops</vt:lpstr>
      <vt:lpstr>The devil is in the details</vt:lpstr>
      <vt:lpstr>SFM software</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Forsyth, David Alexander</cp:lastModifiedBy>
  <cp:revision>1115</cp:revision>
  <cp:lastPrinted>2021-10-20T15:41:11Z</cp:lastPrinted>
  <dcterms:created xsi:type="dcterms:W3CDTF">1998-05-10T17:20:27Z</dcterms:created>
  <dcterms:modified xsi:type="dcterms:W3CDTF">2025-11-19T15:37:41Z</dcterms:modified>
</cp:coreProperties>
</file>