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sldIdLst>
    <p:sldId id="461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2742" r:id="rId12"/>
    <p:sldId id="2790" r:id="rId13"/>
    <p:sldId id="305" r:id="rId14"/>
    <p:sldId id="306" r:id="rId15"/>
    <p:sldId id="307" r:id="rId16"/>
    <p:sldId id="2743" r:id="rId17"/>
    <p:sldId id="2744" r:id="rId18"/>
    <p:sldId id="310" r:id="rId19"/>
    <p:sldId id="2767" r:id="rId20"/>
    <p:sldId id="2768" r:id="rId21"/>
    <p:sldId id="2789" r:id="rId22"/>
    <p:sldId id="2766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2769" r:id="rId39"/>
    <p:sldId id="2770" r:id="rId40"/>
    <p:sldId id="326" r:id="rId41"/>
    <p:sldId id="328" r:id="rId42"/>
    <p:sldId id="2788" r:id="rId43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7E561"/>
    <a:srgbClr val="FF00FF"/>
    <a:srgbClr val="0000FF"/>
    <a:srgbClr val="FF0000"/>
    <a:srgbClr val="D7E872"/>
    <a:srgbClr val="D6009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83469" autoAdjust="0"/>
  </p:normalViewPr>
  <p:slideViewPr>
    <p:cSldViewPr>
      <p:cViewPr varScale="1">
        <p:scale>
          <a:sx n="106" d="100"/>
          <a:sy n="106" d="100"/>
        </p:scale>
        <p:origin x="156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558165C-9B11-4AA3-A889-152AF1355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24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FC59C-E5E3-4882-8D71-C40C6F4545D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98E7-95E9-4DC5-AA12-47A3BCDE7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31CC-CE3B-4775-AE74-94784714A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E78B-61F1-4CC5-8105-5F9CB4DE9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EAB4C72-6734-4858-BAEE-5CE2F2073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4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0042AA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-"/>
            </a:lvl2pPr>
            <a:lvl3pPr>
              <a:defRPr sz="2100"/>
            </a:lvl3pPr>
            <a:lvl4pPr marL="371898" indent="-185208">
              <a:buChar char="-"/>
              <a:defRPr sz="2100"/>
            </a:lvl4pPr>
            <a:lvl5pPr>
              <a:defRPr sz="21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100"/>
              <a:t>Body Level Three</a:t>
            </a:r>
          </a:p>
          <a:p>
            <a:pPr lvl="3">
              <a:defRPr sz="1800"/>
            </a:pPr>
            <a:r>
              <a:rPr sz="2100"/>
              <a:t>Body Level Four</a:t>
            </a:r>
          </a:p>
          <a:p>
            <a:pPr lvl="4">
              <a:defRPr sz="1800"/>
            </a:pPr>
            <a:r>
              <a:rPr sz="21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205227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4661-3022-47E3-9732-5E7F64338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F29F1-2C13-4D38-B318-4108E1417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AFFAE-9F2D-4666-8459-369C2D147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50FC-51B8-4E27-A0DC-3216DD12B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FCBF-BF11-4778-B040-46B9F1961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82973-8154-4954-AAE8-41DAFDB7B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997AD-11D1-4F57-AB6F-125755FF6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6DFB-E1CA-4BE7-96AE-B434DDEF8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8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D6AAD3B-7D9C-4E52-9BE2-E4C1F70F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850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6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Recognition: Past, present, future?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E016D-032C-3B42-B46D-3022D5DB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30985"/>
            <a:ext cx="7577847" cy="5935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27561A-9BD6-D940-8749-8A0ADB93EEE6}"/>
              </a:ext>
            </a:extLst>
          </p:cNvPr>
          <p:cNvSpPr txBox="1"/>
          <p:nvPr/>
        </p:nvSpPr>
        <p:spPr>
          <a:xfrm>
            <a:off x="9829800" y="62484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Benozzo</a:t>
            </a:r>
            <a:r>
              <a:rPr lang="en-US" sz="1400" dirty="0"/>
              <a:t> </a:t>
            </a:r>
            <a:r>
              <a:rPr lang="en-US" sz="1400" dirty="0" err="1"/>
              <a:t>Gozzoli</a:t>
            </a:r>
            <a:r>
              <a:rPr lang="en-US" sz="1400" dirty="0"/>
              <a:t>, Journey of the Magi, c. 1459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You need to search at multiple sca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 need to search at multiple scales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93709"/>
            <a:ext cx="9144000" cy="4067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implest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Simplest detector</a:t>
            </a:r>
          </a:p>
        </p:txBody>
      </p:sp>
      <p:sp>
        <p:nvSpPr>
          <p:cNvPr id="215" name="Use selective search to propose box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Use selective search to propose boxes</a:t>
            </a:r>
          </a:p>
          <a:p>
            <a:r>
              <a:rPr dirty="0"/>
              <a:t>Check </a:t>
            </a:r>
            <a:r>
              <a:rPr lang="en-US" dirty="0"/>
              <a:t>boxes </a:t>
            </a:r>
            <a:r>
              <a:rPr dirty="0"/>
              <a:t>with classifier</a:t>
            </a:r>
          </a:p>
          <a:p>
            <a:endParaRPr dirty="0"/>
          </a:p>
          <a:p>
            <a:r>
              <a:rPr dirty="0"/>
              <a:t>BUT</a:t>
            </a:r>
          </a:p>
          <a:p>
            <a:pPr marL="932402" lvl="1" indent="-387710">
              <a:lnSpc>
                <a:spcPts val="2672"/>
              </a:lnSpc>
              <a:tabLst>
                <a:tab pos="1009019" algn="l"/>
              </a:tabLst>
              <a:defRPr sz="3200"/>
            </a:pPr>
            <a:r>
              <a:rPr dirty="0"/>
              <a:t>boxes likely overlap - non-maximum suppression</a:t>
            </a:r>
          </a:p>
          <a:p>
            <a:pPr marL="932402" lvl="1" indent="-387710">
              <a:lnSpc>
                <a:spcPts val="2672"/>
              </a:lnSpc>
              <a:tabLst>
                <a:tab pos="1009019" algn="l"/>
              </a:tabLst>
              <a:defRPr sz="3200"/>
            </a:pPr>
            <a:r>
              <a:rPr dirty="0"/>
              <a:t>boxes likely in poor location - bounding box regression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826" y="0"/>
            <a:ext cx="677834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15134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Non maximum supp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Non maximum suppression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8" y="1828800"/>
            <a:ext cx="11301348" cy="4053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Bounding box re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Bounding box regression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10911571" cy="2238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38873"/>
            <a:ext cx="10909161" cy="1114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826" y="0"/>
            <a:ext cx="6778349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2" y="1600200"/>
            <a:ext cx="11451555" cy="5104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onfiguration spa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Configuration spaces</a:t>
            </a:r>
          </a:p>
        </p:txBody>
      </p:sp>
      <p:sp>
        <p:nvSpPr>
          <p:cNvPr id="229" name="You should think of a box as a point in a 4D spa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You should think of a box as a point in a 4D space</a:t>
            </a:r>
          </a:p>
          <a:p>
            <a:pPr lvl="1"/>
            <a:r>
              <a:t>configuration space of the boxes</a:t>
            </a:r>
          </a:p>
          <a:p>
            <a:r>
              <a:t>Selective search is weird</a:t>
            </a:r>
          </a:p>
          <a:p>
            <a:pPr lvl="1"/>
            <a:r>
              <a:t>networks don’t do lists much</a:t>
            </a:r>
          </a:p>
          <a:p>
            <a:r>
              <a:t>Alternative</a:t>
            </a:r>
          </a:p>
          <a:p>
            <a:pPr lvl="1"/>
            <a:r>
              <a:t>sample the configuration space on some form of grid</a:t>
            </a:r>
          </a:p>
          <a:p>
            <a:pPr lvl="2"/>
            <a:r>
              <a:t>eg three aspect ratios, three scales, grid of locations</a:t>
            </a:r>
          </a:p>
          <a:p>
            <a:pPr lvl="2"/>
            <a:r>
              <a:t>important: many possible sampling schemes</a:t>
            </a:r>
          </a:p>
          <a:p>
            <a:pPr lvl="1"/>
            <a:r>
              <a:t>check each sample with rank score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016" y="4692551"/>
            <a:ext cx="2000250" cy="204489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Anchor boxes"/>
          <p:cNvSpPr txBox="1"/>
          <p:nvPr/>
        </p:nvSpPr>
        <p:spPr>
          <a:xfrm>
            <a:off x="7761526" y="4227768"/>
            <a:ext cx="1482778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Anchor boxes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1826"/>
            <a:ext cx="8915400" cy="6673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Evaluating dete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Evaluating detectors</a:t>
            </a:r>
          </a:p>
        </p:txBody>
      </p:sp>
      <p:sp>
        <p:nvSpPr>
          <p:cNvPr id="300" name="Compare detected boxes w ground truth box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Compare detected boxes w ground truth boxes</a:t>
            </a:r>
          </a:p>
          <a:p>
            <a:r>
              <a:rPr dirty="0"/>
              <a:t>Favor</a:t>
            </a:r>
          </a:p>
          <a:p>
            <a:pPr lvl="1"/>
            <a:r>
              <a:rPr dirty="0"/>
              <a:t>right number of boxes with right label in right place</a:t>
            </a:r>
          </a:p>
          <a:p>
            <a:r>
              <a:rPr dirty="0"/>
              <a:t>Penalize</a:t>
            </a:r>
          </a:p>
          <a:p>
            <a:pPr lvl="1"/>
            <a:r>
              <a:rPr dirty="0"/>
              <a:t>awful lot of boxes</a:t>
            </a:r>
          </a:p>
          <a:p>
            <a:pPr lvl="1"/>
            <a:r>
              <a:rPr dirty="0"/>
              <a:t>multiple detections of the same thing</a:t>
            </a:r>
          </a:p>
        </p:txBody>
      </p:sp>
    </p:spTree>
    <p:extLst>
      <p:ext uri="{BB962C8B-B14F-4D97-AF65-F5344CB8AC3E}">
        <p14:creationId xmlns:p14="http://schemas.microsoft.com/office/powerpoint/2010/main" val="6393717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lassification vs det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Classification vs detection</a:t>
            </a:r>
          </a:p>
        </p:txBody>
      </p:sp>
      <p:sp>
        <p:nvSpPr>
          <p:cNvPr id="186" name="Classifica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Classification:</a:t>
            </a:r>
          </a:p>
          <a:p>
            <a:pPr lvl="1"/>
            <a:r>
              <a:t>there is an X in this image</a:t>
            </a:r>
          </a:p>
          <a:p>
            <a:pPr lvl="2"/>
            <a:r>
              <a:t>what</a:t>
            </a:r>
          </a:p>
          <a:p>
            <a:r>
              <a:t>Detection:</a:t>
            </a:r>
          </a:p>
          <a:p>
            <a:pPr lvl="1"/>
            <a:r>
              <a:t>there is an X HERE in this image</a:t>
            </a:r>
          </a:p>
          <a:p>
            <a:pPr lvl="2"/>
            <a:r>
              <a:t>what AND where</a:t>
            </a:r>
          </a:p>
          <a:p>
            <a:endParaRPr/>
          </a:p>
          <a:p>
            <a:r>
              <a:t>Key issues</a:t>
            </a:r>
          </a:p>
          <a:p>
            <a:pPr lvl="1"/>
            <a:r>
              <a:t>how to specify where</a:t>
            </a:r>
          </a:p>
          <a:p>
            <a:pPr lvl="1"/>
            <a:r>
              <a:t>relationship between what and where</a:t>
            </a:r>
          </a:p>
          <a:p>
            <a:pPr lvl="2"/>
            <a:r>
              <a:t>efficiency, etc</a:t>
            </a:r>
          </a:p>
          <a:p>
            <a:pPr lvl="1"/>
            <a:r>
              <a:t>evaluation</a:t>
            </a:r>
          </a:p>
          <a:p>
            <a:pPr lvl="2"/>
            <a:r>
              <a:t>surprisingly fiddly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1DCB-DF36-508F-BF69-0859B53B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9B169-A9B1-AED7-2F7A-70C28BB20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Strategy:</a:t>
            </a:r>
          </a:p>
          <a:p>
            <a:pPr lvl="1"/>
            <a:r>
              <a:rPr lang="en-US" dirty="0"/>
              <a:t>Detector makes a ranked list of boxes</a:t>
            </a:r>
          </a:p>
          <a:p>
            <a:pPr lvl="1"/>
            <a:r>
              <a:rPr lang="en-US" dirty="0"/>
              <a:t>GT is a list of boxes</a:t>
            </a:r>
          </a:p>
          <a:p>
            <a:pPr lvl="1"/>
            <a:r>
              <a:rPr lang="en-US" dirty="0"/>
              <a:t>Mark detector boxes with relevant/irrelevant</a:t>
            </a:r>
          </a:p>
          <a:p>
            <a:pPr lvl="1"/>
            <a:r>
              <a:rPr lang="en-US" dirty="0"/>
              <a:t>summarize lists</a:t>
            </a:r>
          </a:p>
          <a:p>
            <a:r>
              <a:rPr lang="en-US" dirty="0"/>
              <a:t>Marking boxes:</a:t>
            </a:r>
          </a:p>
          <a:p>
            <a:pPr lvl="1"/>
            <a:r>
              <a:rPr lang="en-US" dirty="0"/>
              <a:t>All are irrelevant, then</a:t>
            </a:r>
          </a:p>
          <a:p>
            <a:pPr lvl="1"/>
            <a:r>
              <a:rPr lang="en-US" dirty="0"/>
              <a:t>For each GT box:</a:t>
            </a:r>
          </a:p>
          <a:p>
            <a:pPr lvl="2"/>
            <a:r>
              <a:rPr lang="en-US" dirty="0"/>
              <a:t>Overlap measured as IOU (intersection over union)</a:t>
            </a:r>
          </a:p>
          <a:p>
            <a:pPr lvl="2"/>
            <a:r>
              <a:rPr lang="en-US" dirty="0"/>
              <a:t>Find highest ranking box with largest overlap</a:t>
            </a:r>
          </a:p>
          <a:p>
            <a:pPr marL="914400" lvl="2" indent="0">
              <a:buNone/>
            </a:pPr>
            <a:r>
              <a:rPr lang="en-US" dirty="0"/>
              <a:t>    – mark relevant if IOU&gt; threshold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5686578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6247-F11E-5FE7-1E2F-4E6E6DC8A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precision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FBEF799-E685-64DB-32BF-F8664508F377}"/>
              </a:ext>
            </a:extLst>
          </p:cNvPr>
          <p:cNvCxnSpPr>
            <a:cxnSpLocks/>
          </p:cNvCxnSpPr>
          <p:nvPr/>
        </p:nvCxnSpPr>
        <p:spPr>
          <a:xfrm flipV="1">
            <a:off x="1752600" y="1524000"/>
            <a:ext cx="0" cy="3581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D2F919-AF6B-A1E9-7C91-81324B2FF73E}"/>
              </a:ext>
            </a:extLst>
          </p:cNvPr>
          <p:cNvCxnSpPr/>
          <p:nvPr/>
        </p:nvCxnSpPr>
        <p:spPr>
          <a:xfrm>
            <a:off x="1066800" y="4676260"/>
            <a:ext cx="7010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6BA90D81-1D52-6589-9A97-D3E941D60975}"/>
              </a:ext>
            </a:extLst>
          </p:cNvPr>
          <p:cNvSpPr/>
          <p:nvPr/>
        </p:nvSpPr>
        <p:spPr>
          <a:xfrm>
            <a:off x="-3657593" y="2514599"/>
            <a:ext cx="10744164" cy="4571975"/>
          </a:xfrm>
          <a:prstGeom prst="arc">
            <a:avLst>
              <a:gd name="adj1" fmla="val 16240052"/>
              <a:gd name="adj2" fmla="val 2153079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0FA58F-CD45-6300-6545-27C6B3877278}"/>
              </a:ext>
            </a:extLst>
          </p:cNvPr>
          <p:cNvSpPr txBox="1"/>
          <p:nvPr/>
        </p:nvSpPr>
        <p:spPr>
          <a:xfrm>
            <a:off x="3047612" y="4920734"/>
            <a:ext cx="8077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 =  (Number of relevant boxes marked)/(Total number of relevant boxes)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D5F59-7DA8-8261-6930-54231BB9A5D6}"/>
              </a:ext>
            </a:extLst>
          </p:cNvPr>
          <p:cNvSpPr txBox="1"/>
          <p:nvPr/>
        </p:nvSpPr>
        <p:spPr>
          <a:xfrm rot="16200000">
            <a:off x="-2943861" y="2991534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 =</a:t>
            </a:r>
          </a:p>
          <a:p>
            <a:r>
              <a:rPr lang="en-US" dirty="0"/>
              <a:t> (number of relevant boxes marked)/(total number of boxes marked)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77324-81F7-2D31-6E3E-F9F33DA8D960}"/>
              </a:ext>
            </a:extLst>
          </p:cNvPr>
          <p:cNvSpPr txBox="1"/>
          <p:nvPr/>
        </p:nvSpPr>
        <p:spPr>
          <a:xfrm>
            <a:off x="6858000" y="1524000"/>
            <a:ext cx="43781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 curve by computing recall, precision </a:t>
            </a:r>
          </a:p>
          <a:p>
            <a:r>
              <a:rPr lang="en-US" dirty="0"/>
              <a:t>Obtained by taking top k boxes in list for </a:t>
            </a:r>
          </a:p>
          <a:p>
            <a:r>
              <a:rPr lang="en-US" dirty="0"/>
              <a:t>Different values of k</a:t>
            </a:r>
          </a:p>
          <a:p>
            <a:endParaRPr lang="en-US" dirty="0"/>
          </a:p>
          <a:p>
            <a:r>
              <a:rPr lang="en-US" dirty="0"/>
              <a:t>Average precision is area under curve</a:t>
            </a:r>
          </a:p>
        </p:txBody>
      </p:sp>
    </p:spTree>
    <p:extLst>
      <p:ext uri="{BB962C8B-B14F-4D97-AF65-F5344CB8AC3E}">
        <p14:creationId xmlns:p14="http://schemas.microsoft.com/office/powerpoint/2010/main" val="39384006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1DCB-DF36-508F-BF69-0859B53B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9B169-A9B1-AED7-2F7A-70C28BB20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Strategy:</a:t>
            </a:r>
          </a:p>
          <a:p>
            <a:pPr lvl="1"/>
            <a:r>
              <a:rPr lang="en-US" dirty="0"/>
              <a:t>Detector makes a ranked list of boxes</a:t>
            </a:r>
          </a:p>
          <a:p>
            <a:pPr lvl="1"/>
            <a:r>
              <a:rPr lang="en-US" dirty="0"/>
              <a:t>GT is a list of boxes</a:t>
            </a:r>
          </a:p>
          <a:p>
            <a:pPr lvl="1"/>
            <a:r>
              <a:rPr lang="en-US" dirty="0"/>
              <a:t>Mark detector boxes with relevant/irrelevant</a:t>
            </a:r>
          </a:p>
          <a:p>
            <a:pPr lvl="1"/>
            <a:r>
              <a:rPr lang="en-US" dirty="0"/>
              <a:t>summarize lists</a:t>
            </a:r>
          </a:p>
          <a:p>
            <a:r>
              <a:rPr lang="en-US" dirty="0"/>
              <a:t>Summarize lists: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Sort by box ranking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Compute AP per class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Compute average of AP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MAP at IOU 0.5  has been standard for a while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Higher IOU’s are harder.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8268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Y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YOLO</a:t>
            </a:r>
          </a:p>
        </p:txBody>
      </p:sp>
      <p:sp>
        <p:nvSpPr>
          <p:cNvPr id="238" name="YOLO v3 is about as fast and accurate as you can ge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r>
              <a:rPr dirty="0"/>
              <a:t>YOLO v</a:t>
            </a:r>
            <a:r>
              <a:rPr lang="en-US" dirty="0"/>
              <a:t>8</a:t>
            </a:r>
            <a:r>
              <a:rPr dirty="0"/>
              <a:t> is about as fast and accurate as you can get</a:t>
            </a:r>
          </a:p>
          <a:p>
            <a:r>
              <a:rPr lang="en-US" dirty="0"/>
              <a:t>       </a:t>
            </a:r>
            <a:r>
              <a:rPr dirty="0"/>
              <a:t>link on webpage</a:t>
            </a:r>
            <a:endParaRPr lang="en-US" dirty="0"/>
          </a:p>
          <a:p>
            <a:endParaRPr dirty="0"/>
          </a:p>
          <a:p>
            <a:r>
              <a:rPr dirty="0"/>
              <a:t>key idea</a:t>
            </a:r>
          </a:p>
          <a:p>
            <a:pPr lvl="1"/>
            <a:r>
              <a:rPr dirty="0"/>
              <a:t>look at box scores, label values independently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86" y="151805"/>
            <a:ext cx="7768828" cy="6554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156" y="151805"/>
            <a:ext cx="8929688" cy="6554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99" y="200918"/>
            <a:ext cx="8813602" cy="6456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08" y="174129"/>
            <a:ext cx="9018984" cy="6509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51" y="125016"/>
            <a:ext cx="8902898" cy="6607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99" y="156270"/>
            <a:ext cx="8813602" cy="6545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wo threa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threads</a:t>
            </a:r>
          </a:p>
        </p:txBody>
      </p:sp>
      <p:sp>
        <p:nvSpPr>
          <p:cNvPr id="189" name="Localize then classif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Localize then classify</a:t>
            </a:r>
          </a:p>
          <a:p>
            <a:pPr lvl="1"/>
            <a:r>
              <a:t>find boxes that likely contain objects</a:t>
            </a:r>
          </a:p>
          <a:p>
            <a:pPr lvl="1"/>
            <a:r>
              <a:t>decide what is in the box</a:t>
            </a:r>
          </a:p>
          <a:p>
            <a:endParaRPr/>
          </a:p>
          <a:p>
            <a:r>
              <a:t>YOLO: Localize while classifying</a:t>
            </a:r>
          </a:p>
          <a:p>
            <a:pPr lvl="1"/>
            <a:r>
              <a:t>in parallel, score</a:t>
            </a:r>
          </a:p>
          <a:p>
            <a:pPr lvl="2"/>
            <a:r>
              <a:t>boxes for “goodness of box”</a:t>
            </a:r>
          </a:p>
          <a:p>
            <a:pPr lvl="2"/>
            <a:r>
              <a:t>boxes for “what is in it”</a:t>
            </a:r>
          </a:p>
          <a:p>
            <a:pPr lvl="1"/>
            <a:r>
              <a:t>combine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10" y="196453"/>
            <a:ext cx="8867180" cy="6465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656" y="178594"/>
            <a:ext cx="7786688" cy="6500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16" y="209848"/>
            <a:ext cx="8893969" cy="6438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94" y="209848"/>
            <a:ext cx="8786813" cy="6438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96" y="232172"/>
            <a:ext cx="8304609" cy="6393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953" y="205383"/>
            <a:ext cx="7608094" cy="6447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56" y="103569"/>
            <a:ext cx="10405844" cy="6678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81000"/>
            <a:ext cx="10850879" cy="6078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9085-4EB6-2F95-EA24-BE0F17A4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Evaluation, YOLOv8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92F38-EC5C-F6C1-D9EF-6AE7D82EB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1FEE3A5-84CF-0797-68FC-61E9B3867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6" y="1304089"/>
            <a:ext cx="10048770" cy="463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191F89-72DD-C813-FB35-B5E5269B0BB0}"/>
              </a:ext>
            </a:extLst>
          </p:cNvPr>
          <p:cNvSpPr txBox="1"/>
          <p:nvPr/>
        </p:nvSpPr>
        <p:spPr>
          <a:xfrm>
            <a:off x="5715000" y="6329278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ultralytics</a:t>
            </a:r>
            <a:r>
              <a:rPr lang="en-US" dirty="0"/>
              <a:t>/</a:t>
            </a:r>
            <a:r>
              <a:rPr lang="en-US" dirty="0" err="1"/>
              <a:t>ultralytics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9203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4210-0FFF-98B3-352A-FE4222AF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YOLOv8 Tuning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6A940-52F5-D58E-1E4D-81651551D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87F7928-CF05-3417-F28D-820D36219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11379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567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tart si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Start simple</a:t>
            </a:r>
          </a:p>
        </p:txBody>
      </p:sp>
      <p:sp>
        <p:nvSpPr>
          <p:cNvPr id="192" name="Where = axis aligned box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Where = axis aligned box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29205"/>
            <a:ext cx="8382444" cy="3966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684" y="1875235"/>
            <a:ext cx="7920633" cy="3107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OA and variants: rough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SOA and variants: rough summary</a:t>
            </a:r>
          </a:p>
        </p:txBody>
      </p:sp>
      <p:sp>
        <p:nvSpPr>
          <p:cNvPr id="303" name="Very accurate detection for hundreds of categori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Very accurate detection for hundreds of categories </a:t>
            </a:r>
          </a:p>
          <a:p>
            <a:pPr lvl="1"/>
            <a:r>
              <a:t>with enough training data</a:t>
            </a:r>
          </a:p>
          <a:p>
            <a:pPr lvl="1"/>
            <a:r>
              <a:t>important variations in training data available</a:t>
            </a:r>
          </a:p>
          <a:p>
            <a:pPr lvl="2"/>
            <a:r>
              <a:t>you don’t have to put a box on everything</a:t>
            </a:r>
          </a:p>
          <a:p>
            <a:r>
              <a:t>YOLO allows a tradeoff between speed and accuracy</a:t>
            </a:r>
          </a:p>
          <a:p>
            <a:pPr lvl="1"/>
            <a:r>
              <a:t>and can be very fast</a:t>
            </a:r>
          </a:p>
          <a:p>
            <a:r>
              <a:t>Variants</a:t>
            </a:r>
          </a:p>
          <a:p>
            <a:pPr lvl="1"/>
            <a:r>
              <a:t>Localization more accurate than boxes</a:t>
            </a:r>
          </a:p>
          <a:p>
            <a:pPr lvl="1"/>
            <a:r>
              <a:t>Incorporate LIDAR, etc.</a:t>
            </a:r>
          </a:p>
          <a:p>
            <a:pPr lvl="1"/>
            <a:r>
              <a:t>Boxes in 3D rather than 2D</a:t>
            </a:r>
          </a:p>
          <a:p>
            <a:pPr lvl="1"/>
            <a:r>
              <a:t>Variant feature constructions are very important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host(s) at the par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Ghost(s) at the party</a:t>
            </a:r>
          </a:p>
        </p:txBody>
      </p:sp>
      <p:sp>
        <p:nvSpPr>
          <p:cNvPr id="19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63" y="1733855"/>
            <a:ext cx="9144001" cy="339029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remblay et al 20"/>
          <p:cNvSpPr txBox="1"/>
          <p:nvPr/>
        </p:nvSpPr>
        <p:spPr>
          <a:xfrm>
            <a:off x="1777428" y="6283790"/>
            <a:ext cx="184608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Tremblay et al 20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Which wind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Which window</a:t>
            </a:r>
          </a:p>
        </p:txBody>
      </p:sp>
      <p:sp>
        <p:nvSpPr>
          <p:cNvPr id="196" name="Astonishing fac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r>
              <a:t>Astonishing fact</a:t>
            </a:r>
          </a:p>
          <a:p>
            <a:pPr lvl="1"/>
            <a:r>
              <a:t>Easy to tell whether a region is likely to be an object</a:t>
            </a:r>
          </a:p>
          <a:p>
            <a:pPr lvl="2"/>
            <a:r>
              <a:t>even if you don’t know what object (Endres+Hoiem, 10; Uijlings et al 12)</a:t>
            </a:r>
          </a:p>
          <a:p>
            <a:pPr lvl="2"/>
            <a:r>
              <a:t>if it’s an object</a:t>
            </a:r>
          </a:p>
          <a:p>
            <a:pPr lvl="3"/>
            <a:r>
              <a:t>there’s contrast with surroundings in texture, etc</a:t>
            </a:r>
          </a:p>
          <a:p>
            <a:pPr lvl="2"/>
            <a:r>
              <a:t>if not</a:t>
            </a:r>
          </a:p>
          <a:p>
            <a:pPr lvl="3"/>
            <a:r>
              <a:t>often neighbor region is similar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92330"/>
            <a:ext cx="9144000" cy="309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838" y="-168381"/>
            <a:ext cx="6104568" cy="416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eneral strate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Selective Search</a:t>
            </a:r>
            <a:endParaRPr dirty="0"/>
          </a:p>
        </p:txBody>
      </p:sp>
      <p:sp>
        <p:nvSpPr>
          <p:cNvPr id="202" name="Construct hierarchy of image regi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dirty="0"/>
              <a:t>Construct hierarchy of image regions</a:t>
            </a:r>
          </a:p>
          <a:p>
            <a:pPr lvl="1"/>
            <a:r>
              <a:rPr dirty="0"/>
              <a:t>using a hierarchical </a:t>
            </a:r>
            <a:r>
              <a:rPr dirty="0" err="1"/>
              <a:t>segmenter</a:t>
            </a:r>
            <a:endParaRPr dirty="0"/>
          </a:p>
          <a:p>
            <a:r>
              <a:rPr dirty="0"/>
              <a:t>Rank regions using a learned score</a:t>
            </a:r>
          </a:p>
          <a:p>
            <a:r>
              <a:rPr dirty="0"/>
              <a:t>Make boxes out of high-ranking regions</a:t>
            </a:r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elective search pipe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Selective search pipeline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60476"/>
            <a:ext cx="9144000" cy="281570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Uijlings et al, 12"/>
          <p:cNvSpPr txBox="1"/>
          <p:nvPr/>
        </p:nvSpPr>
        <p:spPr>
          <a:xfrm>
            <a:off x="1655919" y="5634195"/>
            <a:ext cx="170078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Uijlings et al, 12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his sort of thing works wel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sort of thing works well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531" y="2210098"/>
            <a:ext cx="5625703" cy="36165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46044</TotalTime>
  <Words>638</Words>
  <Application>Microsoft Macintosh PowerPoint</Application>
  <PresentationFormat>Widescreen</PresentationFormat>
  <Paragraphs>139</Paragraphs>
  <Slides>42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Times New Roman</vt:lpstr>
      <vt:lpstr>Blank Presentation</vt:lpstr>
      <vt:lpstr>Recognition: Past, present, future?</vt:lpstr>
      <vt:lpstr>Classification vs detection</vt:lpstr>
      <vt:lpstr>Two threads</vt:lpstr>
      <vt:lpstr>Start simple</vt:lpstr>
      <vt:lpstr>Which window</vt:lpstr>
      <vt:lpstr>PowerPoint Presentation</vt:lpstr>
      <vt:lpstr>Selective Search</vt:lpstr>
      <vt:lpstr>Selective search pipeline</vt:lpstr>
      <vt:lpstr>This sort of thing works well</vt:lpstr>
      <vt:lpstr>You need to search at multiple scales</vt:lpstr>
      <vt:lpstr>Simplest detector</vt:lpstr>
      <vt:lpstr>PowerPoint Presentation</vt:lpstr>
      <vt:lpstr>Non maximum suppression</vt:lpstr>
      <vt:lpstr>Bounding box regression</vt:lpstr>
      <vt:lpstr>PowerPoint Presentation</vt:lpstr>
      <vt:lpstr>PowerPoint Presentation</vt:lpstr>
      <vt:lpstr>Configuration spaces</vt:lpstr>
      <vt:lpstr>PowerPoint Presentation</vt:lpstr>
      <vt:lpstr>Evaluating detectors</vt:lpstr>
      <vt:lpstr>Strategy</vt:lpstr>
      <vt:lpstr>Average precision</vt:lpstr>
      <vt:lpstr>Strategy</vt:lpstr>
      <vt:lpstr>YOLO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Evaluation, YOLOv8</vt:lpstr>
      <vt:lpstr>YOLOv8 Tuning</vt:lpstr>
      <vt:lpstr>PowerPoint Presentation</vt:lpstr>
      <vt:lpstr>SOA and variants: rough summary</vt:lpstr>
      <vt:lpstr>Ghost(s) at the party</vt:lpstr>
    </vt:vector>
  </TitlesOfParts>
  <Company>New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ICCV 2005 Beijing, Short Course, Oct 15</dc:title>
  <dc:creator>Rob Fergus</dc:creator>
  <cp:lastModifiedBy>Forsyth, David Alexander</cp:lastModifiedBy>
  <cp:revision>459</cp:revision>
  <cp:lastPrinted>2022-11-28T23:27:02Z</cp:lastPrinted>
  <dcterms:created xsi:type="dcterms:W3CDTF">2005-10-15T04:03:13Z</dcterms:created>
  <dcterms:modified xsi:type="dcterms:W3CDTF">2025-12-03T14:43:50Z</dcterms:modified>
</cp:coreProperties>
</file>