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tif" ContentType="image/tif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74"/>
  </p:notesMasterIdLst>
  <p:sldIdLst>
    <p:sldId id="461" r:id="rId2"/>
    <p:sldId id="2719" r:id="rId3"/>
    <p:sldId id="275" r:id="rId4"/>
    <p:sldId id="276" r:id="rId5"/>
    <p:sldId id="277" r:id="rId6"/>
    <p:sldId id="1178" r:id="rId7"/>
    <p:sldId id="2715" r:id="rId8"/>
    <p:sldId id="278" r:id="rId9"/>
    <p:sldId id="1265" r:id="rId10"/>
    <p:sldId id="968" r:id="rId11"/>
    <p:sldId id="2718" r:id="rId12"/>
    <p:sldId id="2714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6" r:id="rId21"/>
    <p:sldId id="351" r:id="rId22"/>
    <p:sldId id="2716" r:id="rId23"/>
    <p:sldId id="390" r:id="rId24"/>
    <p:sldId id="391" r:id="rId25"/>
    <p:sldId id="352" r:id="rId26"/>
    <p:sldId id="353" r:id="rId27"/>
    <p:sldId id="354" r:id="rId28"/>
    <p:sldId id="2717" r:id="rId29"/>
    <p:sldId id="356" r:id="rId30"/>
    <p:sldId id="357" r:id="rId31"/>
    <p:sldId id="358" r:id="rId32"/>
    <p:sldId id="949" r:id="rId33"/>
    <p:sldId id="335" r:id="rId34"/>
    <p:sldId id="336" r:id="rId35"/>
    <p:sldId id="337" r:id="rId36"/>
    <p:sldId id="338" r:id="rId37"/>
    <p:sldId id="2729" r:id="rId38"/>
    <p:sldId id="339" r:id="rId39"/>
    <p:sldId id="340" r:id="rId40"/>
    <p:sldId id="341" r:id="rId41"/>
    <p:sldId id="411" r:id="rId42"/>
    <p:sldId id="412" r:id="rId43"/>
    <p:sldId id="413" r:id="rId44"/>
    <p:sldId id="414" r:id="rId45"/>
    <p:sldId id="415" r:id="rId46"/>
    <p:sldId id="389" r:id="rId47"/>
    <p:sldId id="394" r:id="rId48"/>
    <p:sldId id="446" r:id="rId49"/>
    <p:sldId id="2720" r:id="rId50"/>
    <p:sldId id="1238" r:id="rId51"/>
    <p:sldId id="2721" r:id="rId52"/>
    <p:sldId id="1145" r:id="rId53"/>
    <p:sldId id="2723" r:id="rId54"/>
    <p:sldId id="304" r:id="rId55"/>
    <p:sldId id="484" r:id="rId56"/>
    <p:sldId id="514" r:id="rId57"/>
    <p:sldId id="2724" r:id="rId58"/>
    <p:sldId id="308" r:id="rId59"/>
    <p:sldId id="309" r:id="rId60"/>
    <p:sldId id="468" r:id="rId61"/>
    <p:sldId id="2725" r:id="rId62"/>
    <p:sldId id="1155" r:id="rId63"/>
    <p:sldId id="2726" r:id="rId64"/>
    <p:sldId id="1252" r:id="rId65"/>
    <p:sldId id="2727" r:id="rId66"/>
    <p:sldId id="1255" r:id="rId67"/>
    <p:sldId id="594" r:id="rId68"/>
    <p:sldId id="595" r:id="rId69"/>
    <p:sldId id="596" r:id="rId70"/>
    <p:sldId id="2728" r:id="rId71"/>
    <p:sldId id="1261" r:id="rId72"/>
    <p:sldId id="1491" r:id="rId73"/>
  </p:sldIdLst>
  <p:sldSz cx="12192000" cy="6858000"/>
  <p:notesSz cx="7315200" cy="96012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clrMru>
    <a:srgbClr val="F7E561"/>
    <a:srgbClr val="FF00FF"/>
    <a:srgbClr val="0000FF"/>
    <a:srgbClr val="FF0000"/>
    <a:srgbClr val="D7E872"/>
    <a:srgbClr val="D60093"/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69" autoAdjust="0"/>
    <p:restoredTop sz="83469" autoAdjust="0"/>
  </p:normalViewPr>
  <p:slideViewPr>
    <p:cSldViewPr>
      <p:cViewPr varScale="1">
        <p:scale>
          <a:sx n="106" d="100"/>
          <a:sy n="106" d="100"/>
        </p:scale>
        <p:origin x="1560" y="1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710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57200" y="720725"/>
            <a:ext cx="64008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60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60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60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pPr>
              <a:defRPr/>
            </a:pPr>
            <a:fld id="{9558165C-9B11-4AA3-A889-152AF13555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2249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66FC59C-E5E3-4882-8D71-C40C6F4545D2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58788" y="720725"/>
            <a:ext cx="6400800" cy="3600450"/>
          </a:xfrm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7200" y="720725"/>
            <a:ext cx="6400800" cy="36004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D9B22F-BA61-410C-AAFE-E1A0C9401D3C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46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128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7200" y="720725"/>
            <a:ext cx="6400800" cy="36004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D9B22F-BA61-410C-AAFE-E1A0C9401D3C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47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388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7200" y="720725"/>
            <a:ext cx="6400800" cy="36004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D9B22F-BA61-410C-AAFE-E1A0C9401D3C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48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3744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5361E4D-431E-42B4-8E31-2DA3987D7F35}" type="slidenum">
              <a:rPr lang="en-US" smtClean="0"/>
              <a:pPr/>
              <a:t>52</a:t>
            </a:fld>
            <a:endParaRPr lang="en-US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4725" y="4560888"/>
            <a:ext cx="5365750" cy="4319587"/>
          </a:xfrm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2372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0CBE2E8-124B-49B5-8F41-93CF0B0E19E3}" type="slidenum">
              <a:rPr lang="en-US" smtClean="0"/>
              <a:pPr/>
              <a:t>55</a:t>
            </a:fld>
            <a:endParaRPr lang="en-US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US" dirty="0"/>
              <a:t>“Suppose there is a mechanism, either a computer program, or possibly a person, or some mechanical device, which, for location xi of the </a:t>
            </a:r>
            <a:r>
              <a:rPr lang="en-US" dirty="0" err="1"/>
              <a:t>ith</a:t>
            </a:r>
            <a:r>
              <a:rPr lang="en-US" dirty="0"/>
              <a:t> component, outputs a numerical value li(xi) that indicates how strongly the </a:t>
            </a:r>
            <a:r>
              <a:rPr lang="en-US" dirty="0" err="1"/>
              <a:t>ith</a:t>
            </a:r>
            <a:r>
              <a:rPr lang="en-US" dirty="0"/>
              <a:t> component fits at location xi of the sensed scene.”</a:t>
            </a:r>
          </a:p>
        </p:txBody>
      </p:sp>
    </p:spTree>
    <p:extLst>
      <p:ext uri="{BB962C8B-B14F-4D97-AF65-F5344CB8AC3E}">
        <p14:creationId xmlns:p14="http://schemas.microsoft.com/office/powerpoint/2010/main" val="11906270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D1F8CA-1DCE-48A8-B292-96A9D9546080}" type="slidenum">
              <a:rPr lang="en-US" smtClean="0"/>
              <a:pPr/>
              <a:t>56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945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BB0BA76-119C-4FF9-AAD6-11DDB7A9B933}" type="slidenum">
              <a:rPr lang="en-US" smtClean="0"/>
              <a:pPr/>
              <a:t>60</a:t>
            </a:fld>
            <a:endParaRPr lang="en-US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4725" y="4560888"/>
            <a:ext cx="5365750" cy="4319587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7775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206379-FE5E-4643-9814-4A859E308A11}" type="slidenum">
              <a:rPr lang="en-US" smtClean="0">
                <a:solidFill>
                  <a:srgbClr val="000000"/>
                </a:solidFill>
              </a:rPr>
              <a:pPr/>
              <a:t>67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57200" y="720725"/>
            <a:ext cx="6400800" cy="3600450"/>
          </a:xfrm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4287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FD43A95-FEC9-4DA1-B128-8EF16BBEFEED}" type="slidenum">
              <a:rPr lang="en-US" smtClean="0">
                <a:solidFill>
                  <a:srgbClr val="000000"/>
                </a:solidFill>
              </a:rPr>
              <a:pPr/>
              <a:t>68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57200" y="720725"/>
            <a:ext cx="6400800" cy="3600450"/>
          </a:xfrm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9477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DD8DB8-F816-499B-A006-9641909FF5BB}" type="slidenum">
              <a:rPr lang="en-US" smtClean="0">
                <a:solidFill>
                  <a:srgbClr val="000000"/>
                </a:solidFill>
              </a:rPr>
              <a:pPr/>
              <a:t>69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57200" y="720725"/>
            <a:ext cx="6400800" cy="3600450"/>
          </a:xfrm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556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7B98E7-95E9-4DC5-AA12-47A3BCDE7A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AB4661-3022-47E3-9732-5E7F64338D3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F29F1-2C13-4D38-B318-4108E14170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914400"/>
            <a:ext cx="5080000" cy="5257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914400"/>
            <a:ext cx="5080000" cy="5257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EAFFAE-9F2D-4666-8459-369C2D147A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BD50FC-51B8-4E27-A0DC-3216DD12B1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8CFCBF-BF11-4778-B040-46B9F19617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782973-8154-4954-AAE8-41DAFDB7BE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2997AD-11D1-4F57-AB6F-125755FF66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586DFB-E1CA-4BE7-96AE-B434DDEF83C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6931CC-CE3B-4775-AE74-94784714AA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76200"/>
            <a:ext cx="2590800" cy="6096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76200"/>
            <a:ext cx="7569200" cy="6096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01E78B-61F1-4CC5-8105-5F9CB4DE94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0EAB4C72-6734-4858-BAEE-5CE2F207342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843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000">
                <a:solidFill>
                  <a:srgbClr val="0042AA"/>
                </a:solidFill>
              </a:rPr>
              <a:t>Title Text</a:t>
            </a:r>
          </a:p>
        </p:txBody>
      </p:sp>
      <p:sp>
        <p:nvSpPr>
          <p:cNvPr id="11" name="Shape 11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2pPr>
              <a:buChar char="-"/>
            </a:lvl2pPr>
            <a:lvl3pPr>
              <a:defRPr sz="2100"/>
            </a:lvl3pPr>
            <a:lvl4pPr marL="371898" indent="-185208">
              <a:buChar char="-"/>
              <a:defRPr sz="2100"/>
            </a:lvl4pPr>
            <a:lvl5pPr>
              <a:defRPr sz="2100"/>
            </a:lvl5pPr>
          </a:lstStyle>
          <a:p>
            <a:pPr lvl="0">
              <a:defRPr sz="1800"/>
            </a:pPr>
            <a:r>
              <a:rPr sz="2800"/>
              <a:t>Body Level One</a:t>
            </a:r>
          </a:p>
          <a:p>
            <a:pPr lvl="1">
              <a:defRPr sz="1800"/>
            </a:pPr>
            <a:r>
              <a:rPr sz="2800"/>
              <a:t>Body Level Two</a:t>
            </a:r>
          </a:p>
          <a:p>
            <a:pPr lvl="2">
              <a:defRPr sz="1800"/>
            </a:pPr>
            <a:r>
              <a:rPr sz="2100"/>
              <a:t>Body Level Three</a:t>
            </a:r>
          </a:p>
          <a:p>
            <a:pPr lvl="3">
              <a:defRPr sz="1800"/>
            </a:pPr>
            <a:r>
              <a:rPr sz="2100"/>
              <a:t>Body Level Four</a:t>
            </a:r>
          </a:p>
          <a:p>
            <a:pPr lvl="4">
              <a:defRPr sz="1800"/>
            </a:pPr>
            <a:r>
              <a:rPr sz="210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1220522786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76200"/>
            <a:ext cx="103632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914400"/>
            <a:ext cx="103632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185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85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85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fld id="{8D6AAD3B-7D9C-4E52-9BE2-E4C1F70FF6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8503" name="Line 7"/>
          <p:cNvSpPr>
            <a:spLocks noChangeShapeType="1"/>
          </p:cNvSpPr>
          <p:nvPr/>
        </p:nvSpPr>
        <p:spPr bwMode="auto">
          <a:xfrm>
            <a:off x="914400" y="838200"/>
            <a:ext cx="10363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6" r:id="rId12"/>
    <p:sldLayoutId id="214748368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17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18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4" Type="http://schemas.openxmlformats.org/officeDocument/2006/relationships/image" Target="../media/image19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hyperlink" Target="http://www.image-net.org/challenges/LSVRC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hyperlink" Target="https://web.eecs.umich.edu/~justincj/slides/eecs498/WI2022/598_WI2022_lecture01.pdf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s://richzhang.github.io/colorization/" TargetMode="External"/><Relationship Id="rId3" Type="http://schemas.openxmlformats.org/officeDocument/2006/relationships/image" Target="../media/image30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tamaraberg.com/papers/sirion_wacv2017.pdf" TargetMode="External"/><Relationship Id="rId11" Type="http://schemas.openxmlformats.org/officeDocument/2006/relationships/hyperlink" Target="https://arxiv.org/pdf/1712.00175.pdf" TargetMode="External"/><Relationship Id="rId5" Type="http://schemas.openxmlformats.org/officeDocument/2006/relationships/image" Target="../media/image31.png"/><Relationship Id="rId10" Type="http://schemas.openxmlformats.org/officeDocument/2006/relationships/image" Target="../media/image34.png"/><Relationship Id="rId4" Type="http://schemas.openxmlformats.org/officeDocument/2006/relationships/hyperlink" Target="https://arxiv.org/pdf/1705.04838.pdf" TargetMode="External"/><Relationship Id="rId9" Type="http://schemas.openxmlformats.org/officeDocument/2006/relationships/image" Target="../media/image33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hyperlink" Target="https://research.fb.com/wp-content/uploads/2017/08/maskrcnn.pdf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stanford.edu/people/karpathy/deepimagesent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access.thecvf.com/content_iccv_2015/papers/Antol_VQA_Visual_Question_ICCV_2015_paper.pdf" TargetMode="External"/><Relationship Id="rId5" Type="http://schemas.openxmlformats.org/officeDocument/2006/relationships/image" Target="../media/image38.png"/><Relationship Id="rId4" Type="http://schemas.openxmlformats.org/officeDocument/2006/relationships/image" Target="../media/image37.tiff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dspace.mit.edu/handle/1721.1/11589" TargetMode="External"/><Relationship Id="rId7" Type="http://schemas.openxmlformats.org/officeDocument/2006/relationships/image" Target="../media/image42.tiff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tiff"/><Relationship Id="rId5" Type="http://schemas.openxmlformats.org/officeDocument/2006/relationships/hyperlink" Target="https://inspirehep.net/literature/919922" TargetMode="External"/><Relationship Id="rId4" Type="http://schemas.openxmlformats.org/officeDocument/2006/relationships/image" Target="../media/image40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-f-walker.org.uk/pubsebooks/epubs/Marr%5d_Vision_A_Computational_Investigation.pdf" TargetMode="Externa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://citeseerx.ist.psu.edu/viewdoc/download?doi=10.1.1.118.7951&amp;rep=rep1&amp;type=pd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wmf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3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hyperlink" Target="http://murase.m.is.nagoya-u.ac.jp/~murase/pdf/704-pdf.pdf" TargetMode="External"/><Relationship Id="rId3" Type="http://schemas.openxmlformats.org/officeDocument/2006/relationships/image" Target="../media/image63.wmf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5" Type="http://schemas.openxmlformats.org/officeDocument/2006/relationships/hyperlink" Target="https://sites.cs.ucsb.edu/~mturk/Papers/mturk-CVPR91.pdf" TargetMode="External"/><Relationship Id="rId4" Type="http://schemas.openxmlformats.org/officeDocument/2006/relationships/image" Target="../media/image64.pn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jpeg"/><Relationship Id="rId13" Type="http://schemas.openxmlformats.org/officeDocument/2006/relationships/image" Target="../media/image87.png"/><Relationship Id="rId18" Type="http://schemas.openxmlformats.org/officeDocument/2006/relationships/image" Target="../media/image92.png"/><Relationship Id="rId3" Type="http://schemas.openxmlformats.org/officeDocument/2006/relationships/image" Target="../media/image77.png"/><Relationship Id="rId21" Type="http://schemas.openxmlformats.org/officeDocument/2006/relationships/image" Target="../media/image95.png"/><Relationship Id="rId7" Type="http://schemas.openxmlformats.org/officeDocument/2006/relationships/image" Target="../media/image81.png"/><Relationship Id="rId12" Type="http://schemas.openxmlformats.org/officeDocument/2006/relationships/image" Target="../media/image86.png"/><Relationship Id="rId17" Type="http://schemas.openxmlformats.org/officeDocument/2006/relationships/image" Target="../media/image91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90.png"/><Relationship Id="rId20" Type="http://schemas.openxmlformats.org/officeDocument/2006/relationships/image" Target="../media/image9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png"/><Relationship Id="rId11" Type="http://schemas.openxmlformats.org/officeDocument/2006/relationships/image" Target="../media/image85.png"/><Relationship Id="rId24" Type="http://schemas.openxmlformats.org/officeDocument/2006/relationships/image" Target="../media/image98.png"/><Relationship Id="rId5" Type="http://schemas.openxmlformats.org/officeDocument/2006/relationships/image" Target="../media/image79.png"/><Relationship Id="rId15" Type="http://schemas.openxmlformats.org/officeDocument/2006/relationships/image" Target="../media/image89.png"/><Relationship Id="rId23" Type="http://schemas.openxmlformats.org/officeDocument/2006/relationships/image" Target="../media/image97.png"/><Relationship Id="rId10" Type="http://schemas.openxmlformats.org/officeDocument/2006/relationships/image" Target="../media/image84.png"/><Relationship Id="rId19" Type="http://schemas.openxmlformats.org/officeDocument/2006/relationships/image" Target="../media/image93.png"/><Relationship Id="rId4" Type="http://schemas.openxmlformats.org/officeDocument/2006/relationships/image" Target="../media/image78.png"/><Relationship Id="rId9" Type="http://schemas.openxmlformats.org/officeDocument/2006/relationships/image" Target="../media/image83.png"/><Relationship Id="rId14" Type="http://schemas.openxmlformats.org/officeDocument/2006/relationships/image" Target="../media/image88.png"/><Relationship Id="rId22" Type="http://schemas.openxmlformats.org/officeDocument/2006/relationships/image" Target="../media/image96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0.jpe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jpeg"/><Relationship Id="rId13" Type="http://schemas.openxmlformats.org/officeDocument/2006/relationships/image" Target="../media/image111.jpeg"/><Relationship Id="rId3" Type="http://schemas.openxmlformats.org/officeDocument/2006/relationships/image" Target="../media/image101.jpeg"/><Relationship Id="rId7" Type="http://schemas.openxmlformats.org/officeDocument/2006/relationships/image" Target="../media/image105.jpeg"/><Relationship Id="rId12" Type="http://schemas.openxmlformats.org/officeDocument/2006/relationships/image" Target="../media/image110.jpeg"/><Relationship Id="rId17" Type="http://schemas.openxmlformats.org/officeDocument/2006/relationships/image" Target="../media/image115.jpe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4.jpeg"/><Relationship Id="rId11" Type="http://schemas.openxmlformats.org/officeDocument/2006/relationships/image" Target="../media/image109.jpeg"/><Relationship Id="rId5" Type="http://schemas.openxmlformats.org/officeDocument/2006/relationships/image" Target="../media/image103.jpeg"/><Relationship Id="rId15" Type="http://schemas.openxmlformats.org/officeDocument/2006/relationships/image" Target="../media/image113.jpeg"/><Relationship Id="rId10" Type="http://schemas.openxmlformats.org/officeDocument/2006/relationships/image" Target="../media/image108.jpeg"/><Relationship Id="rId4" Type="http://schemas.openxmlformats.org/officeDocument/2006/relationships/image" Target="../media/image102.jpeg"/><Relationship Id="rId9" Type="http://schemas.openxmlformats.org/officeDocument/2006/relationships/image" Target="../media/image107.jpeg"/><Relationship Id="rId14" Type="http://schemas.openxmlformats.org/officeDocument/2006/relationships/image" Target="../media/image112.jpeg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7" Type="http://schemas.openxmlformats.org/officeDocument/2006/relationships/image" Target="../media/image121.tiff"/><Relationship Id="rId2" Type="http://schemas.openxmlformats.org/officeDocument/2006/relationships/image" Target="../media/image116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0.tiff"/><Relationship Id="rId5" Type="http://schemas.openxmlformats.org/officeDocument/2006/relationships/image" Target="../media/image119.tiff"/><Relationship Id="rId4" Type="http://schemas.openxmlformats.org/officeDocument/2006/relationships/image" Target="../media/image118.tiff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Recognition: Past, present, future?</a:t>
            </a:r>
          </a:p>
        </p:txBody>
      </p:sp>
      <p:sp>
        <p:nvSpPr>
          <p:cNvPr id="6147" name="Rectangle 4"/>
          <p:cNvSpPr>
            <a:spLocks noChangeArrowheads="1"/>
          </p:cNvSpPr>
          <p:nvPr/>
        </p:nvSpPr>
        <p:spPr bwMode="auto">
          <a:xfrm>
            <a:off x="7543800" y="1066800"/>
            <a:ext cx="1981200" cy="5334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01E016D-032C-3B42-B46D-3022D5DBD4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930985"/>
            <a:ext cx="7577847" cy="59359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27561A-9BD6-D940-8749-8A0ADB93EEE6}"/>
              </a:ext>
            </a:extLst>
          </p:cNvPr>
          <p:cNvSpPr txBox="1"/>
          <p:nvPr/>
        </p:nvSpPr>
        <p:spPr>
          <a:xfrm>
            <a:off x="9829800" y="6248400"/>
            <a:ext cx="2438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Benozzo</a:t>
            </a:r>
            <a:r>
              <a:rPr lang="en-US" sz="1400" dirty="0"/>
              <a:t> </a:t>
            </a:r>
            <a:r>
              <a:rPr lang="en-US" sz="1400" dirty="0" err="1"/>
              <a:t>Gozzoli</a:t>
            </a:r>
            <a:r>
              <a:rPr lang="en-US" sz="1400" dirty="0"/>
              <a:t>, Journey of the Magi, c. 1459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Outline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Different “dimensions” of recognition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What type of content?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What type of output?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What type of supervision?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Brief history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Trends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Saturation of supervised learning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Transformers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Vision-language models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“Universal” recognition systems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Text-to-image generation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From vision to action</a:t>
            </a:r>
          </a:p>
        </p:txBody>
      </p:sp>
    </p:spTree>
    <p:extLst>
      <p:ext uri="{BB962C8B-B14F-4D97-AF65-F5344CB8AC3E}">
        <p14:creationId xmlns:p14="http://schemas.microsoft.com/office/powerpoint/2010/main" val="1339062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Big ideas in vision: Discrimin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Discrimination</a:t>
            </a:r>
          </a:p>
        </p:txBody>
      </p:sp>
      <p:sp>
        <p:nvSpPr>
          <p:cNvPr id="160" name="Use some procedure to attach a label to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Use some procedure to attach a label to</a:t>
            </a:r>
          </a:p>
          <a:p>
            <a:pPr lvl="1"/>
            <a:r>
              <a:rPr dirty="0"/>
              <a:t>an image; some images; video; range data; lidar data; </a:t>
            </a:r>
            <a:r>
              <a:rPr dirty="0" err="1"/>
              <a:t>etc</a:t>
            </a:r>
            <a:r>
              <a:rPr dirty="0"/>
              <a:t>, </a:t>
            </a:r>
            <a:r>
              <a:rPr dirty="0" err="1"/>
              <a:t>etc</a:t>
            </a:r>
            <a:endParaRPr dirty="0"/>
          </a:p>
          <a:p>
            <a:r>
              <a:rPr dirty="0"/>
              <a:t>“Label” can be very loosely interpreted</a:t>
            </a:r>
            <a:endParaRPr lang="en-US" dirty="0"/>
          </a:p>
          <a:p>
            <a:pPr lvl="1"/>
            <a:r>
              <a:rPr lang="en-US" dirty="0"/>
              <a:t>Name of the main object in the image</a:t>
            </a:r>
          </a:p>
          <a:p>
            <a:pPr lvl="1"/>
            <a:r>
              <a:rPr lang="en-US" dirty="0"/>
              <a:t>Sentence describing the image</a:t>
            </a:r>
          </a:p>
          <a:p>
            <a:pPr lvl="1"/>
            <a:r>
              <a:rPr lang="en-US" dirty="0"/>
              <a:t>Direction the car should turn</a:t>
            </a:r>
            <a:endParaRPr dirty="0"/>
          </a:p>
          <a:p>
            <a:r>
              <a:rPr dirty="0"/>
              <a:t>“Procedure” could be</a:t>
            </a:r>
          </a:p>
          <a:p>
            <a:pPr lvl="1"/>
            <a:r>
              <a:rPr dirty="0"/>
              <a:t>learned</a:t>
            </a:r>
          </a:p>
          <a:p>
            <a:pPr lvl="1"/>
            <a:r>
              <a:rPr dirty="0"/>
              <a:t>hand-tuned</a:t>
            </a:r>
          </a:p>
          <a:p>
            <a:pPr lvl="1"/>
            <a:r>
              <a:rPr lang="en-US" dirty="0"/>
              <a:t>d</a:t>
            </a:r>
            <a:r>
              <a:rPr dirty="0"/>
              <a:t>etermined by physics; the problem; </a:t>
            </a:r>
            <a:r>
              <a:rPr dirty="0" err="1"/>
              <a:t>etc</a:t>
            </a:r>
            <a:endParaRPr lang="en-US" dirty="0"/>
          </a:p>
          <a:p>
            <a:pPr lvl="1"/>
            <a:r>
              <a:rPr lang="en-US" dirty="0"/>
              <a:t>All three</a:t>
            </a:r>
            <a:endParaRPr dirty="0"/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Image classific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/>
              <a:t>Typical picture of image </a:t>
            </a:r>
            <a:r>
              <a:rPr dirty="0"/>
              <a:t>classification</a:t>
            </a:r>
          </a:p>
        </p:txBody>
      </p:sp>
      <p:pic>
        <p:nvPicPr>
          <p:cNvPr id="16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0571" y="1529028"/>
            <a:ext cx="5930859" cy="485364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Key idea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Key ideas</a:t>
            </a:r>
          </a:p>
        </p:txBody>
      </p:sp>
      <p:sp>
        <p:nvSpPr>
          <p:cNvPr id="166" name="Goal:…"/>
          <p:cNvSpPr txBox="1">
            <a:spLocks noGrp="1"/>
          </p:cNvSpPr>
          <p:nvPr>
            <p:ph type="body" idx="1"/>
          </p:nvPr>
        </p:nvSpPr>
        <p:spPr>
          <a:xfrm>
            <a:off x="914400" y="914400"/>
            <a:ext cx="10363200" cy="5638800"/>
          </a:xfrm>
          <a:prstGeom prst="rect">
            <a:avLst/>
          </a:prstGeom>
        </p:spPr>
        <p:txBody>
          <a:bodyPr/>
          <a:lstStyle/>
          <a:p>
            <a:r>
              <a:rPr dirty="0"/>
              <a:t>Goal:</a:t>
            </a:r>
          </a:p>
          <a:p>
            <a:pPr lvl="1"/>
            <a:r>
              <a:rPr dirty="0"/>
              <a:t>Adjust classifier so that it accurately classifies *UNSEEN* data</a:t>
            </a:r>
            <a:endParaRPr lang="en-US" dirty="0"/>
          </a:p>
          <a:p>
            <a:pPr lvl="1"/>
            <a:r>
              <a:rPr lang="en-US" dirty="0" err="1"/>
              <a:t>ie</a:t>
            </a:r>
            <a:r>
              <a:rPr lang="en-US" dirty="0"/>
              <a:t> on *unseen* data, the predicted labels have low loss</a:t>
            </a:r>
          </a:p>
          <a:p>
            <a:r>
              <a:rPr lang="en-US" dirty="0"/>
              <a:t>Loss</a:t>
            </a:r>
          </a:p>
          <a:p>
            <a:pPr lvl="1"/>
            <a:r>
              <a:rPr lang="en-US" dirty="0"/>
              <a:t>Cost of using predicted labels instead of true</a:t>
            </a:r>
          </a:p>
          <a:p>
            <a:pPr lvl="1"/>
            <a:r>
              <a:rPr lang="en-US" dirty="0" err="1"/>
              <a:t>Eg</a:t>
            </a:r>
            <a:r>
              <a:rPr lang="en-US" dirty="0"/>
              <a:t> error rate; quality of sentences; number of accidents</a:t>
            </a:r>
            <a:endParaRPr dirty="0"/>
          </a:p>
          <a:p>
            <a:r>
              <a:rPr dirty="0"/>
              <a:t>Procedure:</a:t>
            </a:r>
          </a:p>
          <a:p>
            <a:pPr lvl="1"/>
            <a:r>
              <a:rPr dirty="0"/>
              <a:t>Adjust so that it</a:t>
            </a:r>
          </a:p>
          <a:p>
            <a:pPr lvl="2"/>
            <a:r>
              <a:rPr dirty="0"/>
              <a:t>classifies training data well</a:t>
            </a:r>
          </a:p>
          <a:p>
            <a:pPr lvl="2"/>
            <a:r>
              <a:rPr dirty="0"/>
              <a:t>generalizes </a:t>
            </a:r>
          </a:p>
          <a:p>
            <a:pPr lvl="3"/>
            <a:r>
              <a:rPr dirty="0"/>
              <a:t>regularization term, either explicit or implicit</a:t>
            </a:r>
          </a:p>
          <a:p>
            <a:r>
              <a:rPr dirty="0"/>
              <a:t>Evaluation:</a:t>
            </a:r>
          </a:p>
          <a:p>
            <a:pPr lvl="1"/>
            <a:r>
              <a:rPr dirty="0"/>
              <a:t>Use held out data to check accuracy on *UNSEEN* data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BAA3E-ACF1-324A-BA52-45004CC94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Recognition: What type of content?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1D6582-B814-664C-8E78-7448C4BB70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98564" y="1295167"/>
            <a:ext cx="3073781" cy="2310724"/>
          </a:xfrm>
        </p:spPr>
      </p:pic>
      <p:pic>
        <p:nvPicPr>
          <p:cNvPr id="6" name="Picture 39" descr="wool4">
            <a:extLst>
              <a:ext uri="{FF2B5EF4-FFF2-40B4-BE49-F238E27FC236}">
                <a16:creationId xmlns:a16="http://schemas.microsoft.com/office/drawing/2014/main" id="{507CA6CC-1DFC-744A-BAD4-23E8F368F8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563" y="4032977"/>
            <a:ext cx="3073781" cy="2136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3" descr="C:\Documents and Settings\Lana\My Documents\work\presentations\badgers_color2.jpg">
            <a:extLst>
              <a:ext uri="{FF2B5EF4-FFF2-40B4-BE49-F238E27FC236}">
                <a16:creationId xmlns:a16="http://schemas.microsoft.com/office/drawing/2014/main" id="{8A71EE57-22C6-BE47-BD3D-F6D312509C63}"/>
              </a:ext>
            </a:extLst>
          </p:cNvPr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973" y="1283732"/>
            <a:ext cx="3040427" cy="2322159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6" descr="C:\Documents and Settings\Lana\My Documents\work\presentations\burma_bagan.jpg">
            <a:extLst>
              <a:ext uri="{FF2B5EF4-FFF2-40B4-BE49-F238E27FC236}">
                <a16:creationId xmlns:a16="http://schemas.microsoft.com/office/drawing/2014/main" id="{36BD2D82-2789-0742-A8B6-4EB610DE6C89}"/>
              </a:ext>
            </a:extLst>
          </p:cNvPr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973" y="4032977"/>
            <a:ext cx="3040427" cy="2136332"/>
          </a:xfrm>
          <a:prstGeom prst="rect">
            <a:avLst/>
          </a:prstGeom>
          <a:noFill/>
          <a:ln w="6350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3689B98-2022-BA42-9F6A-106910808928}"/>
              </a:ext>
            </a:extLst>
          </p:cNvPr>
          <p:cNvSpPr txBox="1"/>
          <p:nvPr/>
        </p:nvSpPr>
        <p:spPr>
          <a:xfrm>
            <a:off x="2393949" y="914400"/>
            <a:ext cx="2758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Object </a:t>
            </a:r>
            <a:r>
              <a:rPr lang="en-US" i="1" dirty="0"/>
              <a:t>instance</a:t>
            </a:r>
            <a:r>
              <a:rPr lang="en-US" dirty="0"/>
              <a:t> recognition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4F63DD-0FB4-3547-9EB3-0BE2E753602B}"/>
              </a:ext>
            </a:extLst>
          </p:cNvPr>
          <p:cNvSpPr txBox="1"/>
          <p:nvPr/>
        </p:nvSpPr>
        <p:spPr>
          <a:xfrm>
            <a:off x="7184300" y="914400"/>
            <a:ext cx="2785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Object </a:t>
            </a:r>
            <a:r>
              <a:rPr lang="en-US" i="1" dirty="0"/>
              <a:t>category</a:t>
            </a:r>
            <a:r>
              <a:rPr lang="en-US" dirty="0"/>
              <a:t> recognition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6D22E3-4B4F-1E49-A093-78F123F86659}"/>
              </a:ext>
            </a:extLst>
          </p:cNvPr>
          <p:cNvSpPr txBox="1"/>
          <p:nvPr/>
        </p:nvSpPr>
        <p:spPr>
          <a:xfrm>
            <a:off x="2773091" y="3657600"/>
            <a:ext cx="2000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Texture recognition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704341-3E9F-9B43-B6CA-3E79DDF1A446}"/>
              </a:ext>
            </a:extLst>
          </p:cNvPr>
          <p:cNvSpPr txBox="1"/>
          <p:nvPr/>
        </p:nvSpPr>
        <p:spPr>
          <a:xfrm>
            <a:off x="7646478" y="3676233"/>
            <a:ext cx="1861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Scene recognition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5AC331-676A-F241-9FF8-A7A68E23A936}"/>
              </a:ext>
            </a:extLst>
          </p:cNvPr>
          <p:cNvSpPr txBox="1"/>
          <p:nvPr/>
        </p:nvSpPr>
        <p:spPr>
          <a:xfrm>
            <a:off x="914400" y="6298898"/>
            <a:ext cx="10246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Beyond still images: video, RGBD data, point clouds, multimodal data…</a:t>
            </a:r>
          </a:p>
        </p:txBody>
      </p:sp>
    </p:spTree>
    <p:extLst>
      <p:ext uri="{BB962C8B-B14F-4D97-AF65-F5344CB8AC3E}">
        <p14:creationId xmlns:p14="http://schemas.microsoft.com/office/powerpoint/2010/main" val="3640819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C94E6-FD2F-D651-AAE0-ABD2DA1A5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Standard difficulties</a:t>
            </a:r>
          </a:p>
        </p:txBody>
      </p:sp>
      <p:pic>
        <p:nvPicPr>
          <p:cNvPr id="4" name="droppedImage.tiff" descr="droppedImage.tiff">
            <a:extLst>
              <a:ext uri="{FF2B5EF4-FFF2-40B4-BE49-F238E27FC236}">
                <a16:creationId xmlns:a16="http://schemas.microsoft.com/office/drawing/2014/main" id="{186FDF9F-FDDB-A294-A31C-4B221D451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000" y="716948"/>
            <a:ext cx="8001000" cy="6056831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82254070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Classification or detec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Classification </a:t>
            </a:r>
            <a:r>
              <a:rPr lang="en-US" dirty="0"/>
              <a:t>vs</a:t>
            </a:r>
            <a:r>
              <a:rPr dirty="0"/>
              <a:t> detection</a:t>
            </a:r>
            <a:r>
              <a:rPr lang="en-US" dirty="0"/>
              <a:t> vs segmentation</a:t>
            </a:r>
            <a:endParaRPr dirty="0"/>
          </a:p>
        </p:txBody>
      </p:sp>
      <p:sp>
        <p:nvSpPr>
          <p:cNvPr id="169" name="Classification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Classification:</a:t>
            </a:r>
          </a:p>
          <a:p>
            <a:pPr lvl="1"/>
            <a:r>
              <a:rPr dirty="0"/>
              <a:t>there is an X in this image</a:t>
            </a:r>
          </a:p>
          <a:p>
            <a:pPr lvl="2"/>
            <a:r>
              <a:rPr dirty="0"/>
              <a:t>what</a:t>
            </a:r>
          </a:p>
          <a:p>
            <a:r>
              <a:rPr dirty="0"/>
              <a:t>Detection:</a:t>
            </a:r>
          </a:p>
          <a:p>
            <a:pPr lvl="1"/>
            <a:r>
              <a:rPr dirty="0"/>
              <a:t>there is an X HERE in this image</a:t>
            </a:r>
          </a:p>
          <a:p>
            <a:pPr lvl="2"/>
            <a:r>
              <a:rPr dirty="0"/>
              <a:t>what AND where</a:t>
            </a:r>
            <a:r>
              <a:rPr lang="en-US" dirty="0"/>
              <a:t> (variants depending on different notions of where)</a:t>
            </a:r>
            <a:endParaRPr dirty="0"/>
          </a:p>
          <a:p>
            <a:r>
              <a:rPr lang="en-US" dirty="0"/>
              <a:t>Semantic segmentation:</a:t>
            </a:r>
          </a:p>
          <a:p>
            <a:pPr lvl="1"/>
            <a:r>
              <a:rPr lang="en-US" dirty="0"/>
              <a:t>These pixels are sky, these road, these person, 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Semantic instance segmentation:</a:t>
            </a:r>
          </a:p>
          <a:p>
            <a:pPr lvl="1"/>
            <a:r>
              <a:rPr lang="en-US" dirty="0"/>
              <a:t>Semantic +</a:t>
            </a:r>
          </a:p>
          <a:p>
            <a:pPr lvl="1"/>
            <a:r>
              <a:rPr lang="en-US" dirty="0"/>
              <a:t>These pixels are person 1, these person 2, these person 3, </a:t>
            </a:r>
            <a:r>
              <a:rPr lang="en-US" dirty="0" err="1"/>
              <a:t>etc</a:t>
            </a:r>
            <a:endParaRPr lang="en-US" dirty="0"/>
          </a:p>
          <a:p>
            <a:pPr lvl="1"/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dirty="0"/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585DA-86B7-7043-AF62-D84F82092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Recognition: What type of output?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3F835-EC19-F641-82F9-AA7E02F59C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Classification: labels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Regression: continuous values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Dense prediction: an output at every image location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Structured prediction: combinatorial structures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Natural language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Etc.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217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Recognition: What type of output?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EF917D-102B-BF4A-A979-C3741319EF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6690" y="3886200"/>
            <a:ext cx="7699310" cy="196767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9842D6-2475-B84C-897A-93B94FE7507F}"/>
              </a:ext>
            </a:extLst>
          </p:cNvPr>
          <p:cNvSpPr txBox="1"/>
          <p:nvPr/>
        </p:nvSpPr>
        <p:spPr>
          <a:xfrm>
            <a:off x="2679251" y="3505200"/>
            <a:ext cx="2595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</a:t>
            </a:r>
            <a:r>
              <a:rPr lang="en-US" sz="1800" b="0" dirty="0"/>
              <a:t>emantic segmentation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32CC83-FFA0-0945-B687-9B8CAAD042EA}"/>
              </a:ext>
            </a:extLst>
          </p:cNvPr>
          <p:cNvSpPr txBox="1"/>
          <p:nvPr/>
        </p:nvSpPr>
        <p:spPr>
          <a:xfrm>
            <a:off x="6879610" y="3520891"/>
            <a:ext cx="2492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</a:t>
            </a:r>
            <a:r>
              <a:rPr lang="en-US" sz="1800" b="0" dirty="0"/>
              <a:t>nstance segmentation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2065235-75BA-0042-88B9-5E40F9EAD4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0" y="1382826"/>
            <a:ext cx="7696200" cy="19699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1A36286-CD1E-3849-B460-97CA6A8F2DF0}"/>
              </a:ext>
            </a:extLst>
          </p:cNvPr>
          <p:cNvSpPr txBox="1"/>
          <p:nvPr/>
        </p:nvSpPr>
        <p:spPr>
          <a:xfrm>
            <a:off x="2946579" y="990600"/>
            <a:ext cx="218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</a:t>
            </a:r>
            <a:r>
              <a:rPr lang="en-US" sz="1800" b="0" dirty="0"/>
              <a:t>mage classification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99F88F-8517-FC4D-A8CA-796B28E80F01}"/>
              </a:ext>
            </a:extLst>
          </p:cNvPr>
          <p:cNvSpPr txBox="1"/>
          <p:nvPr/>
        </p:nvSpPr>
        <p:spPr>
          <a:xfrm>
            <a:off x="7194944" y="1001826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</a:t>
            </a:r>
            <a:r>
              <a:rPr lang="en-US" sz="1800" b="0" dirty="0"/>
              <a:t>bject detection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089AB2-EDB1-CC47-9FC5-19F295045DF1}"/>
              </a:ext>
            </a:extLst>
          </p:cNvPr>
          <p:cNvSpPr txBox="1"/>
          <p:nvPr/>
        </p:nvSpPr>
        <p:spPr>
          <a:xfrm>
            <a:off x="914400" y="6298898"/>
            <a:ext cx="94083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And beyond: depth/3D structure prediction, image description, etc.</a:t>
            </a:r>
          </a:p>
        </p:txBody>
      </p:sp>
    </p:spTree>
    <p:extLst>
      <p:ext uri="{BB962C8B-B14F-4D97-AF65-F5344CB8AC3E}">
        <p14:creationId xmlns:p14="http://schemas.microsoft.com/office/powerpoint/2010/main" val="1760487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Classification or detec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Classification </a:t>
            </a:r>
            <a:r>
              <a:rPr lang="en-US" dirty="0"/>
              <a:t>vs</a:t>
            </a:r>
            <a:r>
              <a:rPr dirty="0"/>
              <a:t> detection</a:t>
            </a:r>
            <a:r>
              <a:rPr lang="en-US" dirty="0"/>
              <a:t> vs segmentation</a:t>
            </a:r>
            <a:endParaRPr dirty="0"/>
          </a:p>
        </p:txBody>
      </p:sp>
      <p:sp>
        <p:nvSpPr>
          <p:cNvPr id="169" name="Classification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Key issues</a:t>
            </a:r>
          </a:p>
          <a:p>
            <a:pPr lvl="1"/>
            <a:r>
              <a:rPr lang="en-US" dirty="0"/>
              <a:t>How to classify</a:t>
            </a:r>
          </a:p>
          <a:p>
            <a:pPr lvl="1"/>
            <a:r>
              <a:rPr dirty="0"/>
              <a:t>how to specify where</a:t>
            </a:r>
          </a:p>
          <a:p>
            <a:pPr lvl="1"/>
            <a:r>
              <a:rPr dirty="0"/>
              <a:t>relationship between what and where</a:t>
            </a:r>
          </a:p>
          <a:p>
            <a:pPr lvl="2"/>
            <a:r>
              <a:rPr dirty="0"/>
              <a:t>efficiency, </a:t>
            </a:r>
            <a:r>
              <a:rPr dirty="0" err="1"/>
              <a:t>etc</a:t>
            </a:r>
            <a:endParaRPr lang="en-US" dirty="0"/>
          </a:p>
          <a:p>
            <a:pPr lvl="2"/>
            <a:r>
              <a:rPr lang="en-US" dirty="0"/>
              <a:t>Predict where first; or what first; or both in parallel?</a:t>
            </a:r>
            <a:endParaRPr dirty="0"/>
          </a:p>
          <a:p>
            <a:pPr lvl="1"/>
            <a:r>
              <a:rPr dirty="0"/>
              <a:t>evaluation</a:t>
            </a:r>
          </a:p>
          <a:p>
            <a:pPr lvl="2"/>
            <a:r>
              <a:rPr lang="en-US" dirty="0"/>
              <a:t>Evaluating detection is </a:t>
            </a:r>
            <a:r>
              <a:rPr dirty="0"/>
              <a:t>surprisingly fiddly</a:t>
            </a:r>
          </a:p>
        </p:txBody>
      </p:sp>
    </p:spTree>
    <p:extLst>
      <p:ext uri="{BB962C8B-B14F-4D97-AF65-F5344CB8AC3E}">
        <p14:creationId xmlns:p14="http://schemas.microsoft.com/office/powerpoint/2010/main" val="3485182992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It can be hard to find thing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It can be hard to </a:t>
            </a:r>
            <a:r>
              <a:rPr lang="en-US" dirty="0"/>
              <a:t>know what to report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61918382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Is there a f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Is there a fi</a:t>
            </a:r>
          </a:p>
        </p:txBody>
      </p:sp>
      <p:sp>
        <p:nvSpPr>
          <p:cNvPr id="172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7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265176"/>
            <a:ext cx="9144000" cy="632764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It can be hard to find thing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It can be hard to find things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78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79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285637"/>
            <a:ext cx="9144000" cy="628672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2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8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260256"/>
            <a:ext cx="9144000" cy="633748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6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8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05833"/>
            <a:ext cx="9144000" cy="664633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You may not know the right label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You may not know the right label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2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9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4345" y="0"/>
            <a:ext cx="4283312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6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9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7" name="Our current stat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Our current state</a:t>
            </a:r>
          </a:p>
        </p:txBody>
      </p:sp>
      <p:sp>
        <p:nvSpPr>
          <p:cNvPr id="768" name="We do wonderful things when labels are availabl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We do wonderful things when labels are available</a:t>
            </a:r>
          </a:p>
          <a:p>
            <a:endParaRPr lang="en-US" dirty="0"/>
          </a:p>
          <a:p>
            <a:endParaRPr lang="en-US" dirty="0"/>
          </a:p>
          <a:p>
            <a:r>
              <a:rPr dirty="0"/>
              <a:t>What we do poorly</a:t>
            </a:r>
          </a:p>
          <a:p>
            <a:pPr lvl="1"/>
            <a:r>
              <a:rPr dirty="0"/>
              <a:t>Ambiguous prediction</a:t>
            </a:r>
          </a:p>
          <a:p>
            <a:pPr lvl="1"/>
            <a:r>
              <a:rPr dirty="0"/>
              <a:t>Descriptions without labels</a:t>
            </a:r>
          </a:p>
          <a:p>
            <a:pPr lvl="1"/>
            <a:r>
              <a:rPr dirty="0"/>
              <a:t>Narrative and models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6" name="People do what they do for reaso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anchor="t"/>
          <a:lstStyle/>
          <a:p>
            <a:r>
              <a:t>People do what they do for reasons</a:t>
            </a:r>
          </a:p>
          <a:p>
            <a:pPr lvl="1"/>
            <a:r>
              <a:t>these are sometimes about the physical world</a:t>
            </a:r>
          </a:p>
          <a:p>
            <a:pPr lvl="1"/>
            <a:r>
              <a:t>and sometimes because they have internal goals, etc</a:t>
            </a:r>
          </a:p>
        </p:txBody>
      </p:sp>
      <p:sp>
        <p:nvSpPr>
          <p:cNvPr id="927" name="Links to narrativ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/>
              <a:t>An extreme example</a:t>
            </a:r>
            <a:endParaRPr dirty="0"/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9" name="donkey.mov" descr="donkey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38500" y="1285875"/>
            <a:ext cx="5715000" cy="428625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266" fill="hold"/>
                                        <p:tgtEl>
                                          <p:spTgt spid="9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929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9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" name="What we need to understand thi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What we need to understand this</a:t>
            </a:r>
          </a:p>
        </p:txBody>
      </p:sp>
      <p:sp>
        <p:nvSpPr>
          <p:cNvPr id="932" name="Selection…"/>
          <p:cNvSpPr txBox="1">
            <a:spLocks noGrp="1"/>
          </p:cNvSpPr>
          <p:nvPr>
            <p:ph type="body" idx="1"/>
          </p:nvPr>
        </p:nvSpPr>
        <p:spPr>
          <a:xfrm>
            <a:off x="2628446" y="914400"/>
            <a:ext cx="9182554" cy="5867400"/>
          </a:xfrm>
          <a:prstGeom prst="rect">
            <a:avLst/>
          </a:prstGeom>
        </p:spPr>
        <p:txBody>
          <a:bodyPr/>
          <a:lstStyle/>
          <a:p>
            <a:r>
              <a:rPr dirty="0"/>
              <a:t>Selection </a:t>
            </a:r>
          </a:p>
          <a:p>
            <a:pPr lvl="1"/>
            <a:r>
              <a:rPr dirty="0"/>
              <a:t>(the cart and people are worth talking about; the buildings are not)</a:t>
            </a:r>
          </a:p>
          <a:p>
            <a:r>
              <a:rPr dirty="0"/>
              <a:t>Attributes</a:t>
            </a:r>
          </a:p>
          <a:p>
            <a:pPr lvl="1"/>
            <a:r>
              <a:rPr dirty="0"/>
              <a:t>try to describe unfamiliar things in familiar terms</a:t>
            </a:r>
          </a:p>
          <a:p>
            <a:r>
              <a:rPr dirty="0"/>
              <a:t>Geometric representations that generalize</a:t>
            </a:r>
          </a:p>
          <a:p>
            <a:pPr lvl="1"/>
            <a:r>
              <a:rPr dirty="0" err="1"/>
              <a:t>eg</a:t>
            </a:r>
            <a:r>
              <a:rPr dirty="0"/>
              <a:t> carts can rock on axles</a:t>
            </a:r>
          </a:p>
          <a:p>
            <a:r>
              <a:rPr dirty="0"/>
              <a:t>Situating objects in space with respect to one another</a:t>
            </a:r>
          </a:p>
          <a:p>
            <a:pPr lvl="1"/>
            <a:r>
              <a:rPr dirty="0"/>
              <a:t>contact; potential; </a:t>
            </a:r>
            <a:r>
              <a:rPr dirty="0" err="1"/>
              <a:t>etc</a:t>
            </a:r>
            <a:endParaRPr dirty="0"/>
          </a:p>
          <a:p>
            <a:r>
              <a:rPr dirty="0"/>
              <a:t>Predicting who/what can do what</a:t>
            </a:r>
          </a:p>
          <a:p>
            <a:pPr lvl="1"/>
            <a:r>
              <a:rPr dirty="0"/>
              <a:t>so we notice when they don’t</a:t>
            </a:r>
          </a:p>
          <a:p>
            <a:r>
              <a:rPr dirty="0"/>
              <a:t>Some form of narrative structure</a:t>
            </a:r>
          </a:p>
          <a:p>
            <a:pPr lvl="1"/>
            <a:r>
              <a:rPr dirty="0"/>
              <a:t>in terms of goals, intentions, etc.</a:t>
            </a:r>
          </a:p>
          <a:p>
            <a:pPr lvl="1"/>
            <a:r>
              <a:rPr dirty="0"/>
              <a:t>associating potential outcomes with objects</a:t>
            </a:r>
          </a:p>
        </p:txBody>
      </p:sp>
      <p:sp>
        <p:nvSpPr>
          <p:cNvPr id="933" name="U"/>
          <p:cNvSpPr txBox="1"/>
          <p:nvPr/>
        </p:nvSpPr>
        <p:spPr>
          <a:xfrm>
            <a:off x="2176469" y="3797309"/>
            <a:ext cx="306174" cy="5595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>
            <a:spAutoFit/>
          </a:bodyPr>
          <a:lstStyle>
            <a:lvl1pPr algn="ctr">
              <a:lnSpc>
                <a:spcPts val="4300"/>
              </a:lnSpc>
              <a:tabLst>
                <a:tab pos="1066800" algn="l"/>
              </a:tabLst>
              <a:defRPr sz="36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2531" dirty="0"/>
              <a:t>U</a:t>
            </a:r>
          </a:p>
        </p:txBody>
      </p:sp>
      <p:sp>
        <p:nvSpPr>
          <p:cNvPr id="934" name="?"/>
          <p:cNvSpPr txBox="1"/>
          <p:nvPr/>
        </p:nvSpPr>
        <p:spPr>
          <a:xfrm>
            <a:off x="2202919" y="3046428"/>
            <a:ext cx="253274" cy="5595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>
            <a:spAutoFit/>
          </a:bodyPr>
          <a:lstStyle>
            <a:lvl1pPr algn="ctr">
              <a:lnSpc>
                <a:spcPts val="4300"/>
              </a:lnSpc>
              <a:tabLst>
                <a:tab pos="1066800" algn="l"/>
              </a:tabLst>
              <a:defRPr sz="36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2531" dirty="0"/>
              <a:t>?</a:t>
            </a:r>
          </a:p>
        </p:txBody>
      </p:sp>
      <p:sp>
        <p:nvSpPr>
          <p:cNvPr id="935" name="?"/>
          <p:cNvSpPr txBox="1"/>
          <p:nvPr/>
        </p:nvSpPr>
        <p:spPr>
          <a:xfrm>
            <a:off x="2201448" y="4705168"/>
            <a:ext cx="253274" cy="5595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>
            <a:spAutoFit/>
          </a:bodyPr>
          <a:lstStyle>
            <a:lvl1pPr algn="ctr">
              <a:lnSpc>
                <a:spcPts val="4300"/>
              </a:lnSpc>
              <a:tabLst>
                <a:tab pos="1066800" algn="l"/>
              </a:tabLst>
              <a:defRPr sz="36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2531" dirty="0"/>
              <a:t>?</a:t>
            </a:r>
          </a:p>
        </p:txBody>
      </p:sp>
      <p:sp>
        <p:nvSpPr>
          <p:cNvPr id="936" name="G"/>
          <p:cNvSpPr txBox="1"/>
          <p:nvPr/>
        </p:nvSpPr>
        <p:spPr>
          <a:xfrm>
            <a:off x="2296028" y="6768703"/>
            <a:ext cx="72200" cy="5595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>
            <a:spAutoFit/>
          </a:bodyPr>
          <a:lstStyle>
            <a:lvl1pPr algn="ctr">
              <a:lnSpc>
                <a:spcPts val="4300"/>
              </a:lnSpc>
              <a:tabLst>
                <a:tab pos="1066800" algn="l"/>
              </a:tabLst>
              <a:defRPr sz="36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endParaRPr sz="2531" dirty="0"/>
          </a:p>
        </p:txBody>
      </p:sp>
      <p:sp>
        <p:nvSpPr>
          <p:cNvPr id="937" name="?"/>
          <p:cNvSpPr txBox="1"/>
          <p:nvPr/>
        </p:nvSpPr>
        <p:spPr>
          <a:xfrm>
            <a:off x="2205491" y="5581055"/>
            <a:ext cx="253274" cy="5595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>
            <a:spAutoFit/>
          </a:bodyPr>
          <a:lstStyle>
            <a:lvl1pPr algn="ctr">
              <a:lnSpc>
                <a:spcPts val="4300"/>
              </a:lnSpc>
              <a:tabLst>
                <a:tab pos="1066800" algn="l"/>
              </a:tabLst>
              <a:defRPr sz="36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2531"/>
              <a:t>?</a:t>
            </a:r>
          </a:p>
        </p:txBody>
      </p:sp>
      <p:sp>
        <p:nvSpPr>
          <p:cNvPr id="938" name="U"/>
          <p:cNvSpPr txBox="1"/>
          <p:nvPr/>
        </p:nvSpPr>
        <p:spPr>
          <a:xfrm>
            <a:off x="2076636" y="854307"/>
            <a:ext cx="306174" cy="5595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>
            <a:spAutoFit/>
          </a:bodyPr>
          <a:lstStyle>
            <a:lvl1pPr algn="ctr">
              <a:lnSpc>
                <a:spcPts val="4300"/>
              </a:lnSpc>
              <a:tabLst>
                <a:tab pos="1066800" algn="l"/>
              </a:tabLst>
              <a:defRPr sz="36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2531" dirty="0"/>
              <a:t>U</a:t>
            </a:r>
          </a:p>
        </p:txBody>
      </p:sp>
      <p:sp>
        <p:nvSpPr>
          <p:cNvPr id="939" name="U"/>
          <p:cNvSpPr txBox="1"/>
          <p:nvPr/>
        </p:nvSpPr>
        <p:spPr>
          <a:xfrm>
            <a:off x="2097570" y="1769692"/>
            <a:ext cx="306174" cy="5595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>
            <a:spAutoFit/>
          </a:bodyPr>
          <a:lstStyle>
            <a:lvl1pPr algn="ctr">
              <a:lnSpc>
                <a:spcPts val="4300"/>
              </a:lnSpc>
              <a:tabLst>
                <a:tab pos="1066800" algn="l"/>
              </a:tabLst>
              <a:defRPr sz="36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2531" dirty="0"/>
              <a:t>U</a:t>
            </a:r>
          </a:p>
        </p:txBody>
      </p:sp>
      <p:sp>
        <p:nvSpPr>
          <p:cNvPr id="940" name="U=under attack"/>
          <p:cNvSpPr txBox="1"/>
          <p:nvPr/>
        </p:nvSpPr>
        <p:spPr>
          <a:xfrm>
            <a:off x="9528323" y="1769692"/>
            <a:ext cx="2282677" cy="5595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>
            <a:spAutoFit/>
          </a:bodyPr>
          <a:lstStyle>
            <a:lvl1pPr algn="ctr">
              <a:lnSpc>
                <a:spcPts val="4300"/>
              </a:lnSpc>
              <a:tabLst>
                <a:tab pos="1066800" algn="l"/>
              </a:tabLst>
              <a:defRPr sz="36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2531" dirty="0"/>
              <a:t>U=under attack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0" name="rabc1.mov" descr="rabc1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0" y="1316780"/>
            <a:ext cx="9144000" cy="5143501"/>
          </a:xfrm>
          <a:prstGeom prst="rect">
            <a:avLst/>
          </a:prstGeom>
          <a:ln w="12700">
            <a:miter lim="400000"/>
          </a:ln>
        </p:spPr>
      </p:pic>
      <p:sp>
        <p:nvSpPr>
          <p:cNvPr id="771" name="RapidABC data"/>
          <p:cNvSpPr txBox="1"/>
          <p:nvPr/>
        </p:nvSpPr>
        <p:spPr>
          <a:xfrm>
            <a:off x="4891979" y="628279"/>
            <a:ext cx="1559722" cy="390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>
            <a:lvl1pPr algn="ctr">
              <a:lnSpc>
                <a:spcPts val="2800"/>
              </a:lnSpc>
              <a:tabLst>
                <a:tab pos="1066800" algn="l"/>
              </a:tabLst>
              <a:defRPr sz="2400"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1687"/>
              <a:t>RapidABC data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628" fill="hold"/>
                                        <p:tgtEl>
                                          <p:spTgt spid="77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770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7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0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3" name="Questions you can’t answ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Questions you can’t answer</a:t>
            </a:r>
          </a:p>
        </p:txBody>
      </p:sp>
      <p:sp>
        <p:nvSpPr>
          <p:cNvPr id="774" name="How many RJ11 jacks in the wall near the camera?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How many RJ11 jacks in the wall near the camera?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Questions you can answ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Questions you can answer</a:t>
            </a:r>
          </a:p>
        </p:txBody>
      </p:sp>
      <p:sp>
        <p:nvSpPr>
          <p:cNvPr id="777" name="About feeling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About feelings</a:t>
            </a:r>
          </a:p>
          <a:p>
            <a:pPr lvl="1"/>
            <a:r>
              <a:t>How is the mother feeling?</a:t>
            </a:r>
          </a:p>
          <a:p>
            <a:pPr lvl="1"/>
            <a:r>
              <a:t>How is the interviewer feeling?</a:t>
            </a:r>
          </a:p>
          <a:p>
            <a:pPr lvl="1"/>
            <a:r>
              <a:t>How is the child feeling?</a:t>
            </a:r>
          </a:p>
          <a:p>
            <a:endParaRPr/>
          </a:p>
          <a:p>
            <a:endParaRPr/>
          </a:p>
          <a:p>
            <a:r>
              <a:t>Because</a:t>
            </a:r>
          </a:p>
          <a:p>
            <a:pPr lvl="1"/>
            <a:r>
              <a:t>it tells you what might happen next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9" name="rabc2.mov" descr="rabc2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0" y="857250"/>
            <a:ext cx="9144000" cy="5143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89" fill="hold"/>
                                        <p:tgtEl>
                                          <p:spTgt spid="77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779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7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9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1" name="Questions you can answ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Questions you can answer</a:t>
            </a:r>
          </a:p>
        </p:txBody>
      </p:sp>
      <p:sp>
        <p:nvSpPr>
          <p:cNvPr id="782" name="About feeling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About feelings</a:t>
            </a:r>
          </a:p>
          <a:p>
            <a:pPr lvl="1"/>
            <a:r>
              <a:t>How is the mother feeling?</a:t>
            </a:r>
          </a:p>
          <a:p>
            <a:pPr lvl="1"/>
            <a:r>
              <a:t>How is the interviewer feeling?</a:t>
            </a:r>
          </a:p>
          <a:p>
            <a:pPr lvl="1"/>
            <a:r>
              <a:t>How is the child feeling?</a:t>
            </a:r>
          </a:p>
          <a:p>
            <a:endParaRPr/>
          </a:p>
          <a:p>
            <a:endParaRPr/>
          </a:p>
          <a:p>
            <a:r>
              <a:t>Because</a:t>
            </a:r>
          </a:p>
          <a:p>
            <a:pPr lvl="1"/>
            <a:r>
              <a:t>it tells you what might happen next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4" name="rabc3.mov" descr="rabc3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0" y="857250"/>
            <a:ext cx="9144000" cy="5143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1" fill="hold"/>
                                        <p:tgtEl>
                                          <p:spTgt spid="78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784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8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6" name="Questions you can’t answ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Questions you can’t answer</a:t>
            </a:r>
          </a:p>
        </p:txBody>
      </p:sp>
      <p:sp>
        <p:nvSpPr>
          <p:cNvPr id="787" name="How many RJ11 jacks in the wall near the camera?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How many RJ11 jacks in the wall near the camera?</a:t>
            </a:r>
          </a:p>
        </p:txBody>
      </p: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Classification</a:t>
            </a:r>
          </a:p>
        </p:txBody>
      </p:sp>
      <p:sp>
        <p:nvSpPr>
          <p:cNvPr id="15" name="Content Placeholder 1">
            <a:extLst>
              <a:ext uri="{FF2B5EF4-FFF2-40B4-BE49-F238E27FC236}">
                <a16:creationId xmlns:a16="http://schemas.microsoft.com/office/drawing/2014/main" id="{C91051D0-B364-0E4F-AA38-735B526337E2}"/>
              </a:ext>
            </a:extLst>
          </p:cNvPr>
          <p:cNvSpPr txBox="1">
            <a:spLocks/>
          </p:cNvSpPr>
          <p:nvPr/>
        </p:nvSpPr>
        <p:spPr bwMode="auto">
          <a:xfrm>
            <a:off x="202250" y="1405757"/>
            <a:ext cx="4650983" cy="4987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/>
            <a:r>
              <a:rPr lang="en-US" b="0" kern="0" dirty="0">
                <a:hlinkClick r:id="rId2"/>
              </a:rPr>
              <a:t>ILSVRC</a:t>
            </a:r>
            <a:endParaRPr lang="en-US" b="0" kern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0E7393B-26BA-394A-ABFB-3877E88AAA88}"/>
              </a:ext>
            </a:extLst>
          </p:cNvPr>
          <p:cNvSpPr/>
          <p:nvPr/>
        </p:nvSpPr>
        <p:spPr bwMode="auto">
          <a:xfrm>
            <a:off x="4495800" y="2209800"/>
            <a:ext cx="3200400" cy="381000"/>
          </a:xfrm>
          <a:prstGeom prst="rect">
            <a:avLst/>
          </a:prstGeom>
          <a:solidFill>
            <a:schemeClr val="bg1"/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endParaRPr lang="en-US" sz="1200" b="0">
              <a:solidFill>
                <a:srgbClr val="FFFF00"/>
              </a:solidFill>
              <a:latin typeface="Arial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97E901A-397E-B94A-91B1-BA8295E766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214" y="1923210"/>
            <a:ext cx="4106586" cy="342899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2FEDAF7-8DC1-4645-A5F4-19D55F261DCB}"/>
              </a:ext>
            </a:extLst>
          </p:cNvPr>
          <p:cNvSpPr txBox="1"/>
          <p:nvPr/>
        </p:nvSpPr>
        <p:spPr>
          <a:xfrm>
            <a:off x="8001000" y="5750122"/>
            <a:ext cx="12779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0" dirty="0">
                <a:hlinkClick r:id="rId4"/>
              </a:rPr>
              <a:t>Figure source</a:t>
            </a:r>
            <a:endParaRPr lang="en-US" sz="1400" b="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8E9EB45-15F5-4543-A925-2BB1013890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2782" y="2240581"/>
            <a:ext cx="7220618" cy="324581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EF069F-2952-874D-8232-767FC71B4713}"/>
              </a:ext>
            </a:extLst>
          </p:cNvPr>
          <p:cNvSpPr txBox="1"/>
          <p:nvPr/>
        </p:nvSpPr>
        <p:spPr>
          <a:xfrm>
            <a:off x="5760448" y="1578859"/>
            <a:ext cx="21095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b="0" dirty="0">
                <a:solidFill>
                  <a:schemeClr val="tx1"/>
                </a:solidFill>
              </a:rPr>
              <a:t>Enter deep learning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137DD04-B6DE-FF40-92AA-CD2420D70080}"/>
              </a:ext>
            </a:extLst>
          </p:cNvPr>
          <p:cNvCxnSpPr>
            <a:cxnSpLocks/>
          </p:cNvCxnSpPr>
          <p:nvPr/>
        </p:nvCxnSpPr>
        <p:spPr>
          <a:xfrm>
            <a:off x="6827363" y="2255735"/>
            <a:ext cx="0" cy="829021"/>
          </a:xfrm>
          <a:prstGeom prst="line">
            <a:avLst/>
          </a:prstGeom>
          <a:ln w="38100">
            <a:solidFill>
              <a:srgbClr val="C0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B1C3ACA-CC82-BD42-8438-D0E34A64ADAE}"/>
              </a:ext>
            </a:extLst>
          </p:cNvPr>
          <p:cNvCxnSpPr/>
          <p:nvPr/>
        </p:nvCxnSpPr>
        <p:spPr bwMode="auto">
          <a:xfrm>
            <a:off x="5184648" y="4334256"/>
            <a:ext cx="6582835" cy="0"/>
          </a:xfrm>
          <a:prstGeom prst="line">
            <a:avLst/>
          </a:prstGeom>
          <a:solidFill>
            <a:srgbClr val="FF9900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395906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4" name="What should recognition say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What should recognition say?</a:t>
            </a:r>
          </a:p>
        </p:txBody>
      </p:sp>
      <p:sp>
        <p:nvSpPr>
          <p:cNvPr id="705" name="Report names of activity of all actors (?!?)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Report names of all </a:t>
            </a:r>
            <a:r>
              <a:rPr lang="en-US" dirty="0"/>
              <a:t>object categories</a:t>
            </a:r>
            <a:r>
              <a:rPr dirty="0"/>
              <a:t> (?!?)</a:t>
            </a:r>
          </a:p>
          <a:p>
            <a:pPr lvl="1"/>
            <a:r>
              <a:rPr dirty="0"/>
              <a:t>but we might not have names</a:t>
            </a:r>
          </a:p>
          <a:p>
            <a:pPr lvl="1"/>
            <a:r>
              <a:rPr dirty="0"/>
              <a:t>and some might not be important</a:t>
            </a:r>
          </a:p>
          <a:p>
            <a:pPr lvl="1"/>
            <a:endParaRPr dirty="0"/>
          </a:p>
          <a:p>
            <a:r>
              <a:rPr dirty="0"/>
              <a:t>Make useful reports about what’s going on</a:t>
            </a:r>
          </a:p>
          <a:p>
            <a:pPr lvl="1"/>
            <a:r>
              <a:rPr dirty="0"/>
              <a:t>what is going to happen?</a:t>
            </a:r>
          </a:p>
          <a:p>
            <a:pPr lvl="1"/>
            <a:r>
              <a:rPr dirty="0"/>
              <a:t>how will it affect me?</a:t>
            </a:r>
          </a:p>
          <a:p>
            <a:pPr lvl="1"/>
            <a:r>
              <a:rPr dirty="0"/>
              <a:t>who’s important?</a:t>
            </a:r>
          </a:p>
          <a:p>
            <a:pPr lvl="1"/>
            <a:endParaRPr dirty="0"/>
          </a:p>
          <a:p>
            <a:r>
              <a:rPr dirty="0"/>
              <a:t>Do categories exist?</a:t>
            </a:r>
          </a:p>
          <a:p>
            <a:pPr lvl="1">
              <a:buClrTx/>
              <a:buSzPct val="171429"/>
              <a:buFontTx/>
              <a:defRPr>
                <a:latin typeface="+mj-lt"/>
                <a:ea typeface="+mj-ea"/>
                <a:cs typeface="+mj-cs"/>
                <a:sym typeface="Times New Roman"/>
              </a:defRPr>
            </a:pPr>
            <a:r>
              <a:rPr dirty="0"/>
              <a:t>allow generalization </a:t>
            </a:r>
          </a:p>
          <a:p>
            <a:pPr lvl="2">
              <a:buClrTx/>
              <a:buSzPct val="171429"/>
              <a:buFontTx/>
              <a:defRPr>
                <a:latin typeface="+mj-lt"/>
                <a:ea typeface="+mj-ea"/>
                <a:cs typeface="+mj-cs"/>
                <a:sym typeface="Times New Roman"/>
              </a:defRPr>
            </a:pPr>
            <a:r>
              <a:rPr dirty="0"/>
              <a:t>future behavior; non-visual properties of activities</a:t>
            </a:r>
          </a:p>
        </p:txBody>
      </p:sp>
    </p:spTree>
    <p:extLst>
      <p:ext uri="{BB962C8B-B14F-4D97-AF65-F5344CB8AC3E}">
        <p14:creationId xmlns:p14="http://schemas.microsoft.com/office/powerpoint/2010/main" val="657376936"/>
      </p:ext>
    </p:extLst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A belief space about recogni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 belief space about recognition</a:t>
            </a:r>
          </a:p>
        </p:txBody>
      </p:sp>
      <p:sp>
        <p:nvSpPr>
          <p:cNvPr id="708" name="Object categories are fixed and know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Object categories are fixed and known</a:t>
            </a:r>
          </a:p>
          <a:p>
            <a:pPr lvl="1"/>
            <a:r>
              <a:t>Each instance belongs to one category of k</a:t>
            </a:r>
          </a:p>
          <a:p>
            <a:endParaRPr/>
          </a:p>
          <a:p>
            <a:r>
              <a:t>Good training data for categories is available</a:t>
            </a:r>
          </a:p>
          <a:p>
            <a:pPr lvl="1"/>
            <a:endParaRPr/>
          </a:p>
          <a:p>
            <a:r>
              <a:t>Object recognition=k-way classification</a:t>
            </a:r>
          </a:p>
          <a:p>
            <a:pPr lvl="2"/>
            <a:endParaRPr/>
          </a:p>
          <a:p>
            <a:r>
              <a:t>Detection = lots of classification</a:t>
            </a:r>
          </a:p>
        </p:txBody>
      </p:sp>
      <p:sp>
        <p:nvSpPr>
          <p:cNvPr id="709" name="Platonism?"/>
          <p:cNvSpPr txBox="1"/>
          <p:nvPr/>
        </p:nvSpPr>
        <p:spPr>
          <a:xfrm>
            <a:off x="8657348" y="160735"/>
            <a:ext cx="1139736" cy="390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>
            <a:spAutoFit/>
          </a:bodyPr>
          <a:lstStyle>
            <a:lvl1pPr algn="ctr">
              <a:lnSpc>
                <a:spcPts val="2800"/>
              </a:lnSpc>
              <a:tabLst>
                <a:tab pos="1066800" algn="l"/>
              </a:tabLst>
              <a:defRPr sz="2400">
                <a:solidFill>
                  <a:srgbClr val="FF4013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1687"/>
              <a:t>Platonism?</a:t>
            </a:r>
          </a:p>
        </p:txBody>
      </p:sp>
    </p:spTree>
    <p:extLst>
      <p:ext uri="{BB962C8B-B14F-4D97-AF65-F5344CB8AC3E}">
        <p14:creationId xmlns:p14="http://schemas.microsoft.com/office/powerpoint/2010/main" val="1574890367"/>
      </p:ext>
    </p:extLst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1" name="AcceptedSubmit paperBuild + evaluate.pdf" descr="AcceptedSubmit paperBuild + evaluate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5901" y="267891"/>
            <a:ext cx="6595575" cy="6223992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175682978"/>
      </p:ext>
    </p:extLst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3" name="Use HOGAcceptedSubmit paperBuild + evaluate.pdf" descr="Use HOGAcceptedSubmit paperBuild + evaluate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005" y="186518"/>
            <a:ext cx="6869995" cy="6482954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674165549"/>
      </p:ext>
    </p:extLst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2D0FD4-728C-28FF-9D21-5E1EAE64D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3" name="Use HOGAcceptedSubmit paperBuild + evaluate.pdf" descr="Use HOGAcceptedSubmit paperBuild + evaluate.pdf">
            <a:extLst>
              <a:ext uri="{FF2B5EF4-FFF2-40B4-BE49-F238E27FC236}">
                <a16:creationId xmlns:a16="http://schemas.microsoft.com/office/drawing/2014/main" id="{B8A872E2-0353-162D-2FA6-83BEEF8F3C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005" y="186518"/>
            <a:ext cx="6869995" cy="6482954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75103A3-6A96-19DE-6580-8C2527271668}"/>
              </a:ext>
            </a:extLst>
          </p:cNvPr>
          <p:cNvSpPr/>
          <p:nvPr/>
        </p:nvSpPr>
        <p:spPr>
          <a:xfrm>
            <a:off x="4876800" y="1600200"/>
            <a:ext cx="2057400" cy="914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4589C3-12AF-0C82-997A-AFAA9E6AA2ED}"/>
              </a:ext>
            </a:extLst>
          </p:cNvPr>
          <p:cNvSpPr txBox="1"/>
          <p:nvPr/>
        </p:nvSpPr>
        <p:spPr>
          <a:xfrm>
            <a:off x="5189086" y="1734234"/>
            <a:ext cx="14328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Transformer</a:t>
            </a:r>
          </a:p>
          <a:p>
            <a:r>
              <a:rPr lang="en-US" dirty="0">
                <a:solidFill>
                  <a:srgbClr val="FF0000"/>
                </a:solidFill>
              </a:rPr>
              <a:t>Encoder</a:t>
            </a:r>
          </a:p>
        </p:txBody>
      </p:sp>
    </p:spTree>
    <p:extLst>
      <p:ext uri="{BB962C8B-B14F-4D97-AF65-F5344CB8AC3E}">
        <p14:creationId xmlns:p14="http://schemas.microsoft.com/office/powerpoint/2010/main" val="3471657301"/>
      </p:ext>
    </p:extLst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5" name="A belief space about recogni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 belief space about recognition</a:t>
            </a:r>
          </a:p>
        </p:txBody>
      </p:sp>
      <p:sp>
        <p:nvSpPr>
          <p:cNvPr id="716" name="Object categories are fixed and know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Object categories are fixed and known</a:t>
            </a:r>
          </a:p>
          <a:p>
            <a:pPr lvl="1"/>
            <a:r>
              <a:t>Each instance belongs to one category of k</a:t>
            </a:r>
          </a:p>
          <a:p>
            <a:endParaRPr/>
          </a:p>
          <a:p>
            <a:r>
              <a:t>Good training data for categories is available</a:t>
            </a:r>
          </a:p>
          <a:p>
            <a:pPr lvl="1"/>
            <a:endParaRPr/>
          </a:p>
          <a:p>
            <a:r>
              <a:t>Object recognition=k-way classification</a:t>
            </a:r>
          </a:p>
          <a:p>
            <a:pPr lvl="2"/>
            <a:endParaRPr/>
          </a:p>
          <a:p>
            <a:r>
              <a:t>Detection = lots of classification</a:t>
            </a:r>
          </a:p>
        </p:txBody>
      </p:sp>
      <p:sp>
        <p:nvSpPr>
          <p:cNvPr id="717" name="Platonism?"/>
          <p:cNvSpPr txBox="1"/>
          <p:nvPr/>
        </p:nvSpPr>
        <p:spPr>
          <a:xfrm>
            <a:off x="8657348" y="160735"/>
            <a:ext cx="1139736" cy="390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>
            <a:spAutoFit/>
          </a:bodyPr>
          <a:lstStyle>
            <a:lvl1pPr algn="ctr">
              <a:lnSpc>
                <a:spcPts val="2800"/>
              </a:lnSpc>
              <a:tabLst>
                <a:tab pos="1066800" algn="l"/>
              </a:tabLst>
              <a:defRPr sz="2400">
                <a:solidFill>
                  <a:srgbClr val="FF4013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1687"/>
              <a:t>Platonism?</a:t>
            </a:r>
          </a:p>
        </p:txBody>
      </p:sp>
      <p:sp>
        <p:nvSpPr>
          <p:cNvPr id="718" name="Obvious nonsense…"/>
          <p:cNvSpPr txBox="1"/>
          <p:nvPr/>
        </p:nvSpPr>
        <p:spPr>
          <a:xfrm>
            <a:off x="8297473" y="2669977"/>
            <a:ext cx="1859484" cy="5850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>
            <a:spAutoFit/>
          </a:bodyPr>
          <a:lstStyle/>
          <a:p>
            <a:pPr algn="ctr">
              <a:lnSpc>
                <a:spcPts val="1969"/>
              </a:lnSpc>
              <a:tabLst>
                <a:tab pos="750067" algn="l"/>
              </a:tabLst>
              <a:defRPr sz="24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pPr>
            <a:r>
              <a:rPr sz="1687"/>
              <a:t>Obvious nonsense</a:t>
            </a:r>
          </a:p>
          <a:p>
            <a:pPr algn="ctr">
              <a:lnSpc>
                <a:spcPts val="1969"/>
              </a:lnSpc>
              <a:tabLst>
                <a:tab pos="750067" algn="l"/>
              </a:tabLst>
              <a:defRPr sz="24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pPr>
            <a:r>
              <a:rPr sz="1687"/>
              <a:t>Obvious nonsense</a:t>
            </a:r>
          </a:p>
        </p:txBody>
      </p:sp>
      <p:sp>
        <p:nvSpPr>
          <p:cNvPr id="719" name="Obvious nonsense"/>
          <p:cNvSpPr txBox="1"/>
          <p:nvPr/>
        </p:nvSpPr>
        <p:spPr>
          <a:xfrm>
            <a:off x="8302026" y="3634383"/>
            <a:ext cx="1859484" cy="390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>
            <a:spAutoFit/>
          </a:bodyPr>
          <a:lstStyle>
            <a:lvl1pPr algn="ctr">
              <a:lnSpc>
                <a:spcPts val="2800"/>
              </a:lnSpc>
              <a:tabLst>
                <a:tab pos="1066800" algn="l"/>
              </a:tabLst>
              <a:defRPr sz="24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1687"/>
              <a:t>Obvious nonsense</a:t>
            </a:r>
          </a:p>
        </p:txBody>
      </p:sp>
    </p:spTree>
    <p:extLst>
      <p:ext uri="{BB962C8B-B14F-4D97-AF65-F5344CB8AC3E}">
        <p14:creationId xmlns:p14="http://schemas.microsoft.com/office/powerpoint/2010/main" val="3588035289"/>
      </p:ext>
    </p:extLst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1" name="Are these monkeys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Are these monkeys?</a:t>
            </a:r>
          </a:p>
        </p:txBody>
      </p:sp>
      <p:pic>
        <p:nvPicPr>
          <p:cNvPr id="722" name="droppedImage.png" descr="dropped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367" y="1571956"/>
            <a:ext cx="8094867" cy="5009555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926667741"/>
      </p:ext>
    </p:extLst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4" name="What does vision do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What does </a:t>
            </a:r>
            <a:r>
              <a:rPr lang="en-US" dirty="0"/>
              <a:t>recognition</a:t>
            </a:r>
            <a:r>
              <a:rPr dirty="0"/>
              <a:t> do?</a:t>
            </a:r>
          </a:p>
        </p:txBody>
      </p:sp>
      <p:sp>
        <p:nvSpPr>
          <p:cNvPr id="725" name="Lists object nam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932402" indent="-387710"/>
            <a:endParaRPr/>
          </a:p>
          <a:p>
            <a:pPr marL="932402" indent="-387710"/>
            <a:r>
              <a:t>Lists object names </a:t>
            </a:r>
          </a:p>
          <a:p>
            <a:pPr marL="932402" indent="-387710"/>
            <a:r>
              <a:t>Lists object descriptions</a:t>
            </a:r>
          </a:p>
          <a:p>
            <a:pPr marL="932402" indent="-387710"/>
            <a:endParaRPr/>
          </a:p>
          <a:p>
            <a:pPr marL="932402" indent="-387710"/>
            <a:r>
              <a:t>Evokes emotional states</a:t>
            </a:r>
          </a:p>
          <a:p>
            <a:pPr marL="1148002" lvl="1"/>
            <a:r>
              <a:t>but what do we do about this?</a:t>
            </a:r>
          </a:p>
          <a:p>
            <a:pPr marL="932402" indent="-387710"/>
            <a:endParaRPr/>
          </a:p>
          <a:p>
            <a:pPr marL="932402" indent="-387710"/>
            <a:r>
              <a:t>Exposes possible futures</a:t>
            </a:r>
          </a:p>
          <a:p>
            <a:pPr marL="1148002" lvl="1"/>
            <a:r>
              <a:t>What could happen</a:t>
            </a:r>
          </a:p>
          <a:p>
            <a:pPr marL="1148002" lvl="1"/>
            <a:r>
              <a:t>Where you could go</a:t>
            </a:r>
          </a:p>
          <a:p>
            <a:pPr marL="1148002" lvl="1"/>
            <a:r>
              <a:t>Who could move close to you</a:t>
            </a:r>
          </a:p>
          <a:p>
            <a:pPr marL="1148002" lvl="1"/>
            <a:r>
              <a:t>What could be useful for</a:t>
            </a:r>
          </a:p>
        </p:txBody>
      </p:sp>
      <p:sp>
        <p:nvSpPr>
          <p:cNvPr id="726" name="We should think about potential,…"/>
          <p:cNvSpPr txBox="1"/>
          <p:nvPr/>
        </p:nvSpPr>
        <p:spPr>
          <a:xfrm>
            <a:off x="6485998" y="4743030"/>
            <a:ext cx="4690964" cy="12262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>
            <a:spAutoFit/>
          </a:bodyPr>
          <a:lstStyle/>
          <a:p>
            <a:pPr algn="ctr">
              <a:lnSpc>
                <a:spcPts val="3023"/>
              </a:lnSpc>
              <a:tabLst>
                <a:tab pos="750067" algn="l"/>
              </a:tabLst>
              <a:defRPr sz="36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pPr>
            <a:r>
              <a:rPr sz="2531"/>
              <a:t>We should think about potential,</a:t>
            </a:r>
          </a:p>
          <a:p>
            <a:pPr algn="ctr">
              <a:lnSpc>
                <a:spcPts val="3023"/>
              </a:lnSpc>
              <a:tabLst>
                <a:tab pos="750067" algn="l"/>
              </a:tabLst>
              <a:defRPr sz="36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pPr>
            <a:r>
              <a:rPr sz="2531"/>
              <a:t>rather than just or as well as,</a:t>
            </a:r>
          </a:p>
          <a:p>
            <a:pPr algn="ctr">
              <a:lnSpc>
                <a:spcPts val="3023"/>
              </a:lnSpc>
              <a:tabLst>
                <a:tab pos="750067" algn="l"/>
              </a:tabLst>
              <a:defRPr sz="3600">
                <a:solidFill>
                  <a:srgbClr val="FF2600"/>
                </a:solidFill>
                <a:latin typeface="+mn-lt"/>
                <a:ea typeface="+mn-ea"/>
                <a:cs typeface="+mn-cs"/>
                <a:sym typeface="Times Roman"/>
              </a:defRPr>
            </a:pPr>
            <a:r>
              <a:rPr sz="2531"/>
              <a:t> actual</a:t>
            </a:r>
          </a:p>
        </p:txBody>
      </p:sp>
    </p:spTree>
    <p:extLst>
      <p:ext uri="{BB962C8B-B14F-4D97-AF65-F5344CB8AC3E}">
        <p14:creationId xmlns:p14="http://schemas.microsoft.com/office/powerpoint/2010/main" val="1693875837"/>
      </p:ext>
    </p:extLst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7" name="What is an object lik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What is an object like?</a:t>
            </a:r>
          </a:p>
        </p:txBody>
      </p:sp>
      <p:sp>
        <p:nvSpPr>
          <p:cNvPr id="1018" name="Professor Piehead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Professor Piehead</a:t>
            </a:r>
          </a:p>
        </p:txBody>
      </p:sp>
      <p:pic>
        <p:nvPicPr>
          <p:cNvPr id="1019" name="droppedImage.tiff" descr="droppedImage.tif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3365" y="2009179"/>
            <a:ext cx="8938618" cy="3224453"/>
          </a:xfrm>
          <a:prstGeom prst="rect">
            <a:avLst/>
          </a:prstGeom>
          <a:ln w="12700">
            <a:miter lim="400000"/>
          </a:ln>
        </p:spPr>
      </p:pic>
      <p:sp>
        <p:nvSpPr>
          <p:cNvPr id="1020" name="Viz comic, issue 101"/>
          <p:cNvSpPr txBox="1"/>
          <p:nvPr/>
        </p:nvSpPr>
        <p:spPr>
          <a:xfrm>
            <a:off x="3648195" y="5357813"/>
            <a:ext cx="2031903" cy="390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>
            <a:spAutoFit/>
          </a:bodyPr>
          <a:lstStyle>
            <a:lvl1pPr algn="ctr">
              <a:lnSpc>
                <a:spcPts val="2800"/>
              </a:lnSpc>
              <a:tabLst>
                <a:tab pos="1066800" algn="l"/>
              </a:tabLst>
              <a:defRPr sz="2400">
                <a:solidFill>
                  <a:srgbClr val="FFFFFF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1687"/>
              <a:t>Viz comic, issue 101</a:t>
            </a:r>
          </a:p>
        </p:txBody>
      </p:sp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2" name="“Attribute and Simile Classifiers for Face Verification,” ICCV 2009. (N. Kumar, A. Berg, P. Belhumeur, S. K. Nayar)"/>
          <p:cNvSpPr txBox="1"/>
          <p:nvPr/>
        </p:nvSpPr>
        <p:spPr>
          <a:xfrm>
            <a:off x="1613297" y="5973961"/>
            <a:ext cx="8965406" cy="7496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5719" tIns="35719" rIns="35719" bIns="35719">
            <a:spAutoFit/>
          </a:bodyPr>
          <a:lstStyle>
            <a:lvl1pPr algn="ctr">
              <a:lnSpc>
                <a:spcPts val="2800"/>
              </a:lnSpc>
              <a:tabLst>
                <a:tab pos="1066800" algn="l"/>
              </a:tabLst>
              <a:defRPr sz="2400">
                <a:solidFill>
                  <a:srgbClr val="FFFFFF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“Attribute and Simile Classifiers for Face Verification,” ICCV 2009. (N. Kumar, A. Berg, P. </a:t>
            </a:r>
            <a:r>
              <a:rPr sz="1687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Belhumeur</a:t>
            </a:r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S. K. </a:t>
            </a:r>
            <a:r>
              <a:rPr sz="1687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Nayar</a:t>
            </a:r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</p:txBody>
      </p:sp>
      <p:pic>
        <p:nvPicPr>
          <p:cNvPr id="1023" name="droppedImage.tiff" descr="droppedImage.tif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7031" y="-12531"/>
            <a:ext cx="6349008" cy="580789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“Attribute and Simile Classifiers for Face Verification,” ICCV 2009. (N. Kumar, A. Berg, P. Belhumeur, S. K. Nayar)"/>
          <p:cNvSpPr txBox="1"/>
          <p:nvPr/>
        </p:nvSpPr>
        <p:spPr>
          <a:xfrm>
            <a:off x="1613297" y="5973961"/>
            <a:ext cx="8965406" cy="7496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5719" tIns="35719" rIns="35719" bIns="35719">
            <a:spAutoFit/>
          </a:bodyPr>
          <a:lstStyle>
            <a:lvl1pPr algn="ctr">
              <a:lnSpc>
                <a:spcPts val="2800"/>
              </a:lnSpc>
              <a:tabLst>
                <a:tab pos="1066800" algn="l"/>
              </a:tabLst>
              <a:defRPr sz="2400">
                <a:solidFill>
                  <a:srgbClr val="FFFFFF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1687"/>
              <a:t>“Attribute and Simile Classifiers for Face Verification,” ICCV 2009. (N. Kumar, A. Berg, P. Belhumeur, S. K. Nayar)</a:t>
            </a:r>
          </a:p>
        </p:txBody>
      </p:sp>
      <p:pic>
        <p:nvPicPr>
          <p:cNvPr id="1026" name="droppedImage.tiff" descr="droppedImage.tif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1008" y="241102"/>
            <a:ext cx="5583124" cy="548282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General architectu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General architecture</a:t>
            </a:r>
          </a:p>
        </p:txBody>
      </p:sp>
      <p:pic>
        <p:nvPicPr>
          <p:cNvPr id="1029" name="droppedImage.tiff" descr="droppedImage.tif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6091" y="1375172"/>
            <a:ext cx="6322669" cy="4982766"/>
          </a:xfrm>
          <a:prstGeom prst="rect">
            <a:avLst/>
          </a:prstGeom>
          <a:ln w="12700">
            <a:miter lim="400000"/>
          </a:ln>
        </p:spPr>
      </p:pic>
      <p:sp>
        <p:nvSpPr>
          <p:cNvPr id="1030" name="A.Farhadi, I. Endres, D. Hoiem, D.A. Forsyth, “Describing objects by their attributes”, CVPR 2009"/>
          <p:cNvSpPr txBox="1"/>
          <p:nvPr/>
        </p:nvSpPr>
        <p:spPr>
          <a:xfrm>
            <a:off x="1641446" y="6447235"/>
            <a:ext cx="8902899" cy="7496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5719" tIns="35719" rIns="35719" bIns="35719">
            <a:spAutoFit/>
          </a:bodyPr>
          <a:lstStyle>
            <a:lvl1pPr algn="ctr">
              <a:lnSpc>
                <a:spcPts val="2800"/>
              </a:lnSpc>
              <a:tabLst>
                <a:tab pos="1066800" algn="l"/>
              </a:tabLst>
              <a:defRPr sz="2400">
                <a:solidFill>
                  <a:srgbClr val="FFFFFF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1687"/>
              <a:t>A.Farhadi, I. Endres, D. Hoiem, D.A. Forsyth, “Describing objects by their attributes”, CVPR 2009</a:t>
            </a:r>
          </a:p>
        </p:txBody>
      </p:sp>
    </p:spTree>
  </p:cSld>
  <p:clrMapOvr>
    <a:masterClrMapping/>
  </p:clrMapOvr>
  <p:transition spd="med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droppedImage.tiff" descr="droppedImage.tif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1555" y="1276945"/>
            <a:ext cx="8259961" cy="4295180"/>
          </a:xfrm>
          <a:prstGeom prst="rect">
            <a:avLst/>
          </a:prstGeom>
          <a:ln w="12700">
            <a:miter lim="400000"/>
          </a:ln>
        </p:spPr>
      </p:pic>
      <p:sp>
        <p:nvSpPr>
          <p:cNvPr id="1033" name="A.Farhadi, I. Endres, D. Hoiem, D.A. Forsyth, “Describing objects by their attributes”, CVPR 2009"/>
          <p:cNvSpPr txBox="1"/>
          <p:nvPr/>
        </p:nvSpPr>
        <p:spPr>
          <a:xfrm>
            <a:off x="1640085" y="5715000"/>
            <a:ext cx="8902899" cy="7496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5719" tIns="35719" rIns="35719" bIns="35719">
            <a:spAutoFit/>
          </a:bodyPr>
          <a:lstStyle>
            <a:lvl1pPr algn="ctr">
              <a:lnSpc>
                <a:spcPts val="2800"/>
              </a:lnSpc>
              <a:tabLst>
                <a:tab pos="1066800" algn="l"/>
              </a:tabLst>
              <a:defRPr sz="2400">
                <a:solidFill>
                  <a:srgbClr val="FFFFFF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1687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A.Farhadi</a:t>
            </a:r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I. Endres, D. </a:t>
            </a:r>
            <a:r>
              <a:rPr sz="1687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Hoiem</a:t>
            </a:r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D.A. Forsyth, “Describing objects by their attributes”, CVPR 2009</a:t>
            </a:r>
          </a:p>
        </p:txBody>
      </p:sp>
    </p:spTree>
  </p:cSld>
  <p:clrMapOvr>
    <a:masterClrMapping/>
  </p:clrMapOvr>
  <p:transition spd="med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Regression</a:t>
            </a:r>
          </a:p>
        </p:txBody>
      </p:sp>
      <p:pic>
        <p:nvPicPr>
          <p:cNvPr id="3" name="Picture 2" descr="Screen Shot 2017-11-08 at 5.49.59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6200" y="1364684"/>
            <a:ext cx="3048000" cy="229274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810985" y="3543300"/>
            <a:ext cx="13978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0" dirty="0">
                <a:hlinkClick r:id="rId4"/>
              </a:rPr>
              <a:t>Vo et al. (2017)</a:t>
            </a:r>
            <a:endParaRPr lang="en-US" sz="1400" b="0" dirty="0"/>
          </a:p>
        </p:txBody>
      </p:sp>
      <p:pic>
        <p:nvPicPr>
          <p:cNvPr id="5" name="Picture 4" descr="Screen Shot 2017-11-08 at 5.52.23 PM.pn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64389"/>
          <a:stretch/>
        </p:blipFill>
        <p:spPr>
          <a:xfrm>
            <a:off x="1828800" y="1364684"/>
            <a:ext cx="2694506" cy="23888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175039" y="3720901"/>
            <a:ext cx="20809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0" dirty="0">
                <a:hlinkClick r:id="rId6"/>
              </a:rPr>
              <a:t>Vittayakorn et al. (2017)</a:t>
            </a:r>
            <a:endParaRPr lang="en-US" sz="1400" b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5478FB-8066-4144-AEF0-EA4AF5370B5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957" y="4468594"/>
            <a:ext cx="4907882" cy="18933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C76B150-0B0C-8848-BF52-EFC35B974525}"/>
              </a:ext>
            </a:extLst>
          </p:cNvPr>
          <p:cNvSpPr txBox="1"/>
          <p:nvPr/>
        </p:nvSpPr>
        <p:spPr>
          <a:xfrm>
            <a:off x="2447557" y="6350506"/>
            <a:ext cx="16946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0" dirty="0">
                <a:hlinkClick r:id="rId8"/>
              </a:rPr>
              <a:t>Zhang et al. (2016)</a:t>
            </a:r>
            <a:endParaRPr lang="en-US" sz="1400" b="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6612E54-5A72-2E42-8A8C-3AD34316F51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5021" y="4286848"/>
            <a:ext cx="2086223" cy="20769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F590FED-A8E1-D94C-8F96-DAC52BFEC6C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3579" y="4305838"/>
            <a:ext cx="2076422" cy="20949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B6A60BB-0532-9D41-9A22-96BB0F268934}"/>
              </a:ext>
            </a:extLst>
          </p:cNvPr>
          <p:cNvSpPr txBox="1"/>
          <p:nvPr/>
        </p:nvSpPr>
        <p:spPr>
          <a:xfrm>
            <a:off x="8429730" y="6381868"/>
            <a:ext cx="16495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hlinkClick r:id="rId11"/>
              </a:rPr>
              <a:t>Wang et al. (2017)</a:t>
            </a:r>
            <a:endParaRPr lang="en-US" sz="1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A7B908-2B4D-F340-95A8-0CFE3F776A64}"/>
              </a:ext>
            </a:extLst>
          </p:cNvPr>
          <p:cNvSpPr txBox="1"/>
          <p:nvPr/>
        </p:nvSpPr>
        <p:spPr>
          <a:xfrm>
            <a:off x="2307866" y="985245"/>
            <a:ext cx="1736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Date prediction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F2C1D3A-7322-6F45-B7FE-B999DA0F1A27}"/>
              </a:ext>
            </a:extLst>
          </p:cNvPr>
          <p:cNvSpPr txBox="1"/>
          <p:nvPr/>
        </p:nvSpPr>
        <p:spPr>
          <a:xfrm>
            <a:off x="8305800" y="989579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Location prediction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3368C3B-5C55-2943-A523-7E46731F1E5F}"/>
              </a:ext>
            </a:extLst>
          </p:cNvPr>
          <p:cNvSpPr txBox="1"/>
          <p:nvPr/>
        </p:nvSpPr>
        <p:spPr>
          <a:xfrm>
            <a:off x="2307866" y="4099262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Image colorization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4E964F3-0324-F846-B293-DCE0F3ADF55F}"/>
              </a:ext>
            </a:extLst>
          </p:cNvPr>
          <p:cNvSpPr txBox="1"/>
          <p:nvPr/>
        </p:nvSpPr>
        <p:spPr>
          <a:xfrm>
            <a:off x="8422387" y="3955438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Depth prediction</a:t>
            </a:r>
          </a:p>
        </p:txBody>
      </p:sp>
    </p:spTree>
    <p:extLst>
      <p:ext uri="{BB962C8B-B14F-4D97-AF65-F5344CB8AC3E}">
        <p14:creationId xmlns:p14="http://schemas.microsoft.com/office/powerpoint/2010/main" val="3503418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6" grpId="0"/>
      <p:bldP spid="17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Dense and structured prediction</a:t>
            </a:r>
          </a:p>
        </p:txBody>
      </p:sp>
      <p:pic>
        <p:nvPicPr>
          <p:cNvPr id="7" name="Picture 6" descr="Screen Shot 2018-04-24 at 12.45.04 PM.png">
            <a:extLst>
              <a:ext uri="{FF2B5EF4-FFF2-40B4-BE49-F238E27FC236}">
                <a16:creationId xmlns:a16="http://schemas.microsoft.com/office/drawing/2014/main" id="{858B4927-5FF0-8A48-A38E-10543D1454D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03"/>
          <a:stretch/>
        </p:blipFill>
        <p:spPr>
          <a:xfrm>
            <a:off x="6324600" y="2077368"/>
            <a:ext cx="5119159" cy="3581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F492D70-DE28-CD4C-8135-4DB933B4EEBD}"/>
              </a:ext>
            </a:extLst>
          </p:cNvPr>
          <p:cNvSpPr txBox="1"/>
          <p:nvPr/>
        </p:nvSpPr>
        <p:spPr>
          <a:xfrm>
            <a:off x="2209800" y="6367046"/>
            <a:ext cx="8153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dirty="0">
                <a:solidFill>
                  <a:schemeClr val="tx1"/>
                </a:solidFill>
              </a:rPr>
              <a:t>K. He, G. </a:t>
            </a:r>
            <a:r>
              <a:rPr lang="en-US" sz="1600" b="0" dirty="0" err="1">
                <a:solidFill>
                  <a:schemeClr val="tx1"/>
                </a:solidFill>
              </a:rPr>
              <a:t>Gkioxari</a:t>
            </a:r>
            <a:r>
              <a:rPr lang="en-US" sz="1600" b="0" dirty="0">
                <a:solidFill>
                  <a:schemeClr val="tx1"/>
                </a:solidFill>
              </a:rPr>
              <a:t>, P. Dollar, and R. </a:t>
            </a:r>
            <a:r>
              <a:rPr lang="en-US" sz="1600" b="0" dirty="0" err="1">
                <a:solidFill>
                  <a:schemeClr val="tx1"/>
                </a:solidFill>
              </a:rPr>
              <a:t>Girshick</a:t>
            </a:r>
            <a:r>
              <a:rPr lang="en-US" sz="1600" b="0" dirty="0">
                <a:solidFill>
                  <a:schemeClr val="tx1"/>
                </a:solidFill>
              </a:rPr>
              <a:t>, </a:t>
            </a:r>
            <a:r>
              <a:rPr lang="en-US" sz="1600" b="0" dirty="0">
                <a:solidFill>
                  <a:srgbClr val="0000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Mask R-CNN</a:t>
            </a:r>
            <a:r>
              <a:rPr lang="en-US" sz="1600" b="0" dirty="0">
                <a:solidFill>
                  <a:schemeClr val="tx1"/>
                </a:solidFill>
              </a:rPr>
              <a:t>, ICCV 2017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6A13EE-72B4-D940-AC28-6A7BF1446EF2}"/>
              </a:ext>
            </a:extLst>
          </p:cNvPr>
          <p:cNvSpPr txBox="1"/>
          <p:nvPr/>
        </p:nvSpPr>
        <p:spPr>
          <a:xfrm>
            <a:off x="7442983" y="1482413"/>
            <a:ext cx="28055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0" dirty="0" err="1">
                <a:solidFill>
                  <a:schemeClr val="tx1"/>
                </a:solidFill>
              </a:rPr>
              <a:t>Keypoint</a:t>
            </a:r>
            <a:r>
              <a:rPr lang="en-US" sz="2400" b="0" dirty="0">
                <a:solidFill>
                  <a:schemeClr val="tx1"/>
                </a:solidFill>
              </a:rPr>
              <a:t> prediction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529E898-0CA4-FD4F-BF7E-7B234F1434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2192332"/>
            <a:ext cx="4654455" cy="344738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FEBC5E5-0925-614D-B5DE-DAD4DA0694D4}"/>
              </a:ext>
            </a:extLst>
          </p:cNvPr>
          <p:cNvSpPr txBox="1"/>
          <p:nvPr/>
        </p:nvSpPr>
        <p:spPr>
          <a:xfrm>
            <a:off x="1347239" y="1295400"/>
            <a:ext cx="36615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0" dirty="0">
                <a:solidFill>
                  <a:schemeClr val="tx1"/>
                </a:solidFill>
              </a:rPr>
              <a:t>Bounding box prediction, </a:t>
            </a:r>
            <a:br>
              <a:rPr lang="en-US" sz="2400" b="0" dirty="0">
                <a:solidFill>
                  <a:schemeClr val="tx1"/>
                </a:solidFill>
              </a:rPr>
            </a:br>
            <a:r>
              <a:rPr lang="en-US" sz="2400" b="0" dirty="0">
                <a:solidFill>
                  <a:schemeClr val="tx1"/>
                </a:solidFill>
              </a:rPr>
              <a:t>dense prediction</a:t>
            </a:r>
          </a:p>
        </p:txBody>
      </p:sp>
    </p:spTree>
    <p:extLst>
      <p:ext uri="{BB962C8B-B14F-4D97-AF65-F5344CB8AC3E}">
        <p14:creationId xmlns:p14="http://schemas.microsoft.com/office/powerpoint/2010/main" val="390225051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42F1FEB-13F9-F04C-9A59-BF140A50F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Natural language prediction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492D70-DE28-CD4C-8135-4DB933B4EEBD}"/>
              </a:ext>
            </a:extLst>
          </p:cNvPr>
          <p:cNvSpPr txBox="1"/>
          <p:nvPr/>
        </p:nvSpPr>
        <p:spPr>
          <a:xfrm>
            <a:off x="-225187" y="5795237"/>
            <a:ext cx="6324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dirty="0">
                <a:solidFill>
                  <a:schemeClr val="tx1"/>
                </a:solidFill>
              </a:rPr>
              <a:t>A. </a:t>
            </a:r>
            <a:r>
              <a:rPr lang="en-US" sz="1600" b="0" dirty="0" err="1">
                <a:solidFill>
                  <a:schemeClr val="tx1"/>
                </a:solidFill>
              </a:rPr>
              <a:t>Karpathy</a:t>
            </a:r>
            <a:r>
              <a:rPr lang="en-US" sz="1600" b="0" dirty="0">
                <a:solidFill>
                  <a:schemeClr val="tx1"/>
                </a:solidFill>
              </a:rPr>
              <a:t>, L. Fei-Fei. </a:t>
            </a:r>
            <a:r>
              <a:rPr lang="en-US" sz="1600" b="0" dirty="0">
                <a:solidFill>
                  <a:srgbClr val="0000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Deep Visual-Semantic Alignments for Generating Image Descriptions</a:t>
            </a:r>
            <a:r>
              <a:rPr lang="en-US" sz="1600" b="0" dirty="0">
                <a:solidFill>
                  <a:schemeClr val="tx1"/>
                </a:solidFill>
              </a:rPr>
              <a:t>. CVPR 2015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83C5F8-694A-0A44-8FBD-08C576A8A4F1}"/>
              </a:ext>
            </a:extLst>
          </p:cNvPr>
          <p:cNvSpPr txBox="1"/>
          <p:nvPr/>
        </p:nvSpPr>
        <p:spPr>
          <a:xfrm>
            <a:off x="1671382" y="1219200"/>
            <a:ext cx="2531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0" dirty="0">
                <a:solidFill>
                  <a:schemeClr val="tx1"/>
                </a:solidFill>
              </a:rPr>
              <a:t>Image captioning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196DAD9-F674-1746-ACBC-0141831EAA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1743683"/>
            <a:ext cx="5112226" cy="39420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9DA7DD-0F16-A548-9DA3-6E61201B1366}"/>
              </a:ext>
            </a:extLst>
          </p:cNvPr>
          <p:cNvSpPr txBox="1"/>
          <p:nvPr/>
        </p:nvSpPr>
        <p:spPr>
          <a:xfrm>
            <a:off x="7010400" y="1215757"/>
            <a:ext cx="3760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Visual question answering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E412FD-7C43-2642-9214-C617F92CFA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2653" y="1677422"/>
            <a:ext cx="4994947" cy="3962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6679CD3-4B6A-034F-B12A-8DA69049F48F}"/>
              </a:ext>
            </a:extLst>
          </p:cNvPr>
          <p:cNvSpPr txBox="1"/>
          <p:nvPr/>
        </p:nvSpPr>
        <p:spPr>
          <a:xfrm>
            <a:off x="6096000" y="5795237"/>
            <a:ext cx="54931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S. </a:t>
            </a:r>
            <a:r>
              <a:rPr lang="en-US" sz="1600" dirty="0" err="1"/>
              <a:t>Antol</a:t>
            </a:r>
            <a:r>
              <a:rPr lang="en-US" sz="1600" dirty="0"/>
              <a:t> et al. VQA: </a:t>
            </a:r>
            <a:r>
              <a:rPr lang="en-US" sz="1600" dirty="0">
                <a:hlinkClick r:id="rId6"/>
              </a:rPr>
              <a:t>Visual question answering</a:t>
            </a:r>
            <a:r>
              <a:rPr lang="en-US" sz="1600" dirty="0"/>
              <a:t>. ICCV 2015</a:t>
            </a:r>
          </a:p>
        </p:txBody>
      </p:sp>
    </p:spTree>
    <p:extLst>
      <p:ext uri="{BB962C8B-B14F-4D97-AF65-F5344CB8AC3E}">
        <p14:creationId xmlns:p14="http://schemas.microsoft.com/office/powerpoint/2010/main" val="2455475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Outline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Different “dimensions” of recognition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What type of content?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What type of output?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What type of supervision?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Brief history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Trends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Saturation of supervised learning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Transformers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Vision-language models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“Universal” recognition systems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Text-to-image generation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From vision to action</a:t>
            </a:r>
          </a:p>
        </p:txBody>
      </p:sp>
    </p:spTree>
    <p:extLst>
      <p:ext uri="{BB962C8B-B14F-4D97-AF65-F5344CB8AC3E}">
        <p14:creationId xmlns:p14="http://schemas.microsoft.com/office/powerpoint/2010/main" val="306495026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A816E-C711-0946-B0FB-5D90623B3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Recall: Origins of computer vision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C299192-10DD-BE4B-9AF5-7CDF33D296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9000" y="1242965"/>
            <a:ext cx="2913525" cy="3681414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BD8A68-00E7-1447-8942-8C15F3FED3CF}"/>
              </a:ext>
            </a:extLst>
          </p:cNvPr>
          <p:cNvSpPr txBox="1"/>
          <p:nvPr/>
        </p:nvSpPr>
        <p:spPr>
          <a:xfrm>
            <a:off x="3979024" y="5063661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0" dirty="0">
                <a:solidFill>
                  <a:schemeClr val="tx1"/>
                </a:solidFill>
                <a:hlinkClick r:id="rId3"/>
              </a:rPr>
              <a:t>Roberts, 1963</a:t>
            </a:r>
            <a:endParaRPr lang="en-US" b="0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0AE8CE-0AFC-B047-B0E1-6831CECA60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133"/>
          <a:stretch/>
        </p:blipFill>
        <p:spPr>
          <a:xfrm>
            <a:off x="609600" y="1458242"/>
            <a:ext cx="2434864" cy="31865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8B0327-9451-8F45-9FB6-815B72F0BD55}"/>
              </a:ext>
            </a:extLst>
          </p:cNvPr>
          <p:cNvSpPr txBox="1"/>
          <p:nvPr/>
        </p:nvSpPr>
        <p:spPr>
          <a:xfrm>
            <a:off x="1074261" y="5036655"/>
            <a:ext cx="1505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0" dirty="0">
                <a:solidFill>
                  <a:schemeClr val="tx1"/>
                </a:solidFill>
                <a:hlinkClick r:id="rId5"/>
              </a:rPr>
              <a:t>Hough, 1959</a:t>
            </a:r>
            <a:endParaRPr lang="en-US" b="0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62EDF14-DB05-DF4C-A295-BDB1524073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7061" y="1458242"/>
            <a:ext cx="2188339" cy="320591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A15A712-C00E-9E46-B969-CDBC46C16A4F}"/>
              </a:ext>
            </a:extLst>
          </p:cNvPr>
          <p:cNvSpPr txBox="1"/>
          <p:nvPr/>
        </p:nvSpPr>
        <p:spPr>
          <a:xfrm>
            <a:off x="6951915" y="5063662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0" dirty="0">
                <a:solidFill>
                  <a:schemeClr val="tx1"/>
                </a:solidFill>
              </a:rPr>
              <a:t>Rosenfeld, 1969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9302448-CDB0-0A4D-9796-623A5E7E79A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10505"/>
          <a:stretch/>
        </p:blipFill>
        <p:spPr>
          <a:xfrm>
            <a:off x="9296400" y="1458242"/>
            <a:ext cx="2209800" cy="328581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A520305-DFD5-8B4B-8CE2-74C77F10DC58}"/>
              </a:ext>
            </a:extLst>
          </p:cNvPr>
          <p:cNvSpPr txBox="1"/>
          <p:nvPr/>
        </p:nvSpPr>
        <p:spPr>
          <a:xfrm>
            <a:off x="9480313" y="5036655"/>
            <a:ext cx="2095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0" dirty="0" err="1">
                <a:solidFill>
                  <a:schemeClr val="tx1"/>
                </a:solidFill>
              </a:rPr>
              <a:t>Duda</a:t>
            </a:r>
            <a:r>
              <a:rPr lang="en-US" b="0" dirty="0">
                <a:solidFill>
                  <a:schemeClr val="tx1"/>
                </a:solidFill>
              </a:rPr>
              <a:t> &amp; Hart, 1972</a:t>
            </a:r>
          </a:p>
        </p:txBody>
      </p:sp>
    </p:spTree>
    <p:extLst>
      <p:ext uri="{BB962C8B-B14F-4D97-AF65-F5344CB8AC3E}">
        <p14:creationId xmlns:p14="http://schemas.microsoft.com/office/powerpoint/2010/main" val="198632057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2FE2D-42C7-4A47-CD37-EC6625BE8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Idea: geometric alignment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60BEF-3653-2D93-B048-0B4E377E0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Imagine you have a set of geometric models</a:t>
            </a:r>
          </a:p>
          <a:p>
            <a:endParaRPr lang="en-US" dirty="0"/>
          </a:p>
          <a:p>
            <a:r>
              <a:rPr lang="en-US" dirty="0"/>
              <a:t>To detect objects in an image:</a:t>
            </a:r>
          </a:p>
          <a:p>
            <a:r>
              <a:rPr lang="en-US" dirty="0"/>
              <a:t>     Repeat:</a:t>
            </a:r>
          </a:p>
          <a:p>
            <a:r>
              <a:rPr lang="en-US" dirty="0"/>
              <a:t>            Find image features (edges, corners, </a:t>
            </a:r>
            <a:r>
              <a:rPr lang="en-US" dirty="0" err="1"/>
              <a:t>etc</a:t>
            </a:r>
            <a:r>
              <a:rPr lang="en-US" dirty="0"/>
              <a:t>) </a:t>
            </a:r>
          </a:p>
          <a:p>
            <a:r>
              <a:rPr lang="en-US" dirty="0"/>
              <a:t>            Hypothesize a correspondence to model features</a:t>
            </a:r>
          </a:p>
          <a:p>
            <a:r>
              <a:rPr lang="en-US" dirty="0"/>
              <a:t>            Compute camera </a:t>
            </a:r>
            <a:r>
              <a:rPr lang="en-US" dirty="0" err="1"/>
              <a:t>intrinsics</a:t>
            </a:r>
            <a:endParaRPr lang="en-US" dirty="0"/>
          </a:p>
          <a:p>
            <a:r>
              <a:rPr lang="en-US" dirty="0"/>
              <a:t>            Project model into image and check for validation</a:t>
            </a:r>
          </a:p>
          <a:p>
            <a:r>
              <a:rPr lang="en-US" dirty="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407200523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F265D-890D-DF4F-938B-2BD3989A2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recognition: Geometric alignment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AA3F79-1675-D04F-A63C-C5AB0C799D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1305" y="3645408"/>
            <a:ext cx="4471024" cy="276758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578F037-CB56-204A-B71A-AA88BEEC79B6}"/>
              </a:ext>
            </a:extLst>
          </p:cNvPr>
          <p:cNvSpPr/>
          <p:nvPr/>
        </p:nvSpPr>
        <p:spPr>
          <a:xfrm>
            <a:off x="7897702" y="6377154"/>
            <a:ext cx="3021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Huttenlocher</a:t>
            </a:r>
            <a:r>
              <a:rPr lang="en-US" dirty="0"/>
              <a:t> &amp; Ullman (1987)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3B0DA2-9A0D-864D-AEC5-1E5C42C436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056" y="1353055"/>
            <a:ext cx="3866615" cy="18166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0D95D28-CC9E-3F4D-9062-CA7A8D84C2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80871" y="1232452"/>
            <a:ext cx="2334346" cy="180871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E561D9E-4716-B546-AF35-7F69FE24B253}"/>
              </a:ext>
            </a:extLst>
          </p:cNvPr>
          <p:cNvSpPr/>
          <p:nvPr/>
        </p:nvSpPr>
        <p:spPr>
          <a:xfrm>
            <a:off x="9334918" y="3064853"/>
            <a:ext cx="13438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Lowe (1985)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30BF4C-462F-9F4D-A3B9-2BA8B748F31D}"/>
              </a:ext>
            </a:extLst>
          </p:cNvPr>
          <p:cNvGrpSpPr/>
          <p:nvPr/>
        </p:nvGrpSpPr>
        <p:grpSpPr>
          <a:xfrm>
            <a:off x="5283614" y="1272884"/>
            <a:ext cx="2119736" cy="2086355"/>
            <a:chOff x="4291585" y="3401567"/>
            <a:chExt cx="2782456" cy="2738639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70FFB5AF-0E6A-9B4B-805C-3D554501E8A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291585" y="3401567"/>
              <a:ext cx="2782456" cy="2738639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9D67CF2-27B3-C04F-A788-C545A273B7E1}"/>
                </a:ext>
              </a:extLst>
            </p:cNvPr>
            <p:cNvSpPr/>
            <p:nvPr/>
          </p:nvSpPr>
          <p:spPr>
            <a:xfrm>
              <a:off x="5559676" y="5852160"/>
              <a:ext cx="231524" cy="28804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5ECE271C-6371-0240-869C-C26166B8D6F1}"/>
              </a:ext>
            </a:extLst>
          </p:cNvPr>
          <p:cNvSpPr/>
          <p:nvPr/>
        </p:nvSpPr>
        <p:spPr>
          <a:xfrm>
            <a:off x="4770327" y="3207103"/>
            <a:ext cx="31463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Grimson</a:t>
            </a:r>
            <a:r>
              <a:rPr lang="en-US" dirty="0"/>
              <a:t> &amp; Lozano-Perez (1984)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CC98785-354A-1942-8060-F875EAA572B2}"/>
              </a:ext>
            </a:extLst>
          </p:cNvPr>
          <p:cNvSpPr/>
          <p:nvPr/>
        </p:nvSpPr>
        <p:spPr>
          <a:xfrm>
            <a:off x="1668418" y="3155473"/>
            <a:ext cx="15249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Perkins (1978)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BAA7F23-23BE-D040-9C0D-46A4BB3293C4}"/>
              </a:ext>
            </a:extLst>
          </p:cNvPr>
          <p:cNvSpPr/>
          <p:nvPr/>
        </p:nvSpPr>
        <p:spPr>
          <a:xfrm>
            <a:off x="2133490" y="6412992"/>
            <a:ext cx="26146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Ayache</a:t>
            </a:r>
            <a:r>
              <a:rPr lang="en-US" dirty="0"/>
              <a:t> &amp; </a:t>
            </a:r>
            <a:r>
              <a:rPr lang="en-US" dirty="0" err="1"/>
              <a:t>Faugeras</a:t>
            </a:r>
            <a:r>
              <a:rPr lang="en-US" dirty="0"/>
              <a:t> (1986)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B7E72AD-CFCF-8244-BFA7-EF0D71DDD9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1504" y="4101511"/>
            <a:ext cx="3990312" cy="216547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CAF7BA1-B7CA-7C4C-875F-F53D6E5452A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82654" y="4273791"/>
            <a:ext cx="1943400" cy="190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67085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2FE2D-42C7-4A47-CD37-EC6625BE8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Idea: part hierarchies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60BEF-3653-2D93-B048-0B4E377E0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Alignment is inefficient</a:t>
            </a:r>
          </a:p>
          <a:p>
            <a:endParaRPr lang="en-US" dirty="0"/>
          </a:p>
          <a:p>
            <a:r>
              <a:rPr lang="en-US" dirty="0"/>
              <a:t>Assume each object is made up of a small number of parts</a:t>
            </a:r>
          </a:p>
          <a:p>
            <a:endParaRPr lang="en-US" dirty="0"/>
          </a:p>
          <a:p>
            <a:r>
              <a:rPr lang="en-US" dirty="0"/>
              <a:t>	Use alignment to find parts, then impute object presence </a:t>
            </a:r>
          </a:p>
          <a:p>
            <a:r>
              <a:rPr lang="en-US" dirty="0"/>
              <a:t>        by reasoning about relations      </a:t>
            </a:r>
          </a:p>
        </p:txBody>
      </p:sp>
    </p:spTree>
    <p:extLst>
      <p:ext uri="{BB962C8B-B14F-4D97-AF65-F5344CB8AC3E}">
        <p14:creationId xmlns:p14="http://schemas.microsoft.com/office/powerpoint/2010/main" val="38942279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recognition: Hierarchies of parts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2BF66E-58B5-1646-917B-A27781C741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8493" y="975352"/>
            <a:ext cx="3941507" cy="58064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2424CFD-93D5-154C-9DBC-FF8F1E60F43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6667"/>
          <a:stretch/>
        </p:blipFill>
        <p:spPr>
          <a:xfrm>
            <a:off x="718725" y="2165912"/>
            <a:ext cx="6616662" cy="320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1CB4ED-6D1D-7845-8FEB-86847E5CD953}"/>
              </a:ext>
            </a:extLst>
          </p:cNvPr>
          <p:cNvSpPr txBox="1"/>
          <p:nvPr/>
        </p:nvSpPr>
        <p:spPr>
          <a:xfrm>
            <a:off x="3316306" y="6308727"/>
            <a:ext cx="24627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0" dirty="0">
                <a:solidFill>
                  <a:schemeClr val="tx1"/>
                </a:solidFill>
              </a:rPr>
              <a:t>Figures from Marr’s </a:t>
            </a:r>
            <a:r>
              <a:rPr lang="en-US" b="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Vision</a:t>
            </a:r>
            <a:r>
              <a:rPr lang="en-US" b="0" dirty="0">
                <a:solidFill>
                  <a:schemeClr val="tx1"/>
                </a:solidFill>
              </a:rPr>
              <a:t> (1982)</a:t>
            </a:r>
          </a:p>
        </p:txBody>
      </p:sp>
    </p:spTree>
    <p:extLst>
      <p:ext uri="{BB962C8B-B14F-4D97-AF65-F5344CB8AC3E}">
        <p14:creationId xmlns:p14="http://schemas.microsoft.com/office/powerpoint/2010/main" val="119426486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History of recognition: Deformable templates</a:t>
            </a:r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1614045" y="6261550"/>
            <a:ext cx="913015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/>
              <a:t>M. </a:t>
            </a:r>
            <a:r>
              <a:rPr lang="en-US" dirty="0" err="1"/>
              <a:t>Fischler</a:t>
            </a:r>
            <a:r>
              <a:rPr lang="en-US" dirty="0"/>
              <a:t> and R.</a:t>
            </a:r>
            <a:r>
              <a:rPr lang="en-GB" dirty="0"/>
              <a:t> </a:t>
            </a:r>
            <a:r>
              <a:rPr lang="en-GB" dirty="0" err="1"/>
              <a:t>Elschlager</a:t>
            </a:r>
            <a:r>
              <a:rPr lang="en-GB" dirty="0"/>
              <a:t>, </a:t>
            </a:r>
            <a:r>
              <a:rPr lang="en-GB" dirty="0">
                <a:hlinkClick r:id="rId3"/>
              </a:rPr>
              <a:t>The representation and matching of pictorial structures</a:t>
            </a:r>
            <a:r>
              <a:rPr lang="en-GB" dirty="0"/>
              <a:t>, IEEE Trans. on Computers, 1973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231CD3-B6E3-6946-BA8C-7152692D9F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528" y="2265297"/>
            <a:ext cx="5808516" cy="38286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1B541E7-6D2E-BD4A-8361-3F35F908DB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9056"/>
          <a:stretch/>
        </p:blipFill>
        <p:spPr>
          <a:xfrm>
            <a:off x="6655473" y="2183556"/>
            <a:ext cx="4952215" cy="3988644"/>
          </a:xfrm>
          <a:prstGeom prst="rect">
            <a:avLst/>
          </a:prstGeom>
        </p:spPr>
      </p:pic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342132" y="1103049"/>
            <a:ext cx="2849868" cy="2097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7594324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recognition: Deformable templates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48683AD-79BB-CF43-A3CF-0D85A1A18D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81000" y="1585987"/>
            <a:ext cx="5966439" cy="3883699"/>
          </a:xfrm>
        </p:spPr>
      </p:pic>
      <p:pic>
        <p:nvPicPr>
          <p:cNvPr id="9220" name="Picture 7"/>
          <p:cNvPicPr>
            <a:picLocks noChangeAspect="1" noChangeArrowheads="1"/>
          </p:cNvPicPr>
          <p:nvPr/>
        </p:nvPicPr>
        <p:blipFill rotWithShape="1">
          <a:blip r:embed="rId4" cstate="print"/>
          <a:srcRect l="8245" r="12307"/>
          <a:stretch/>
        </p:blipFill>
        <p:spPr bwMode="auto">
          <a:xfrm>
            <a:off x="4561169" y="1602702"/>
            <a:ext cx="1786270" cy="2499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31CD0C-B2A1-AF4D-9085-324723A2BDB1}"/>
              </a:ext>
            </a:extLst>
          </p:cNvPr>
          <p:cNvSpPr txBox="1"/>
          <p:nvPr/>
        </p:nvSpPr>
        <p:spPr>
          <a:xfrm>
            <a:off x="850563" y="5663625"/>
            <a:ext cx="52790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err="1"/>
              <a:t>Felzenszwalb</a:t>
            </a:r>
            <a:r>
              <a:rPr lang="en-US" sz="1600" dirty="0"/>
              <a:t> &amp; </a:t>
            </a:r>
            <a:r>
              <a:rPr lang="en-US" sz="1600" dirty="0" err="1"/>
              <a:t>Huttenlocher</a:t>
            </a:r>
            <a:r>
              <a:rPr lang="en-US" sz="1600" dirty="0"/>
              <a:t> (2000)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437B632-C16B-2F4C-830B-4FBCE2D35B84}"/>
              </a:ext>
            </a:extLst>
          </p:cNvPr>
          <p:cNvSpPr txBox="1">
            <a:spLocks/>
          </p:cNvSpPr>
          <p:nvPr/>
        </p:nvSpPr>
        <p:spPr bwMode="auto">
          <a:xfrm>
            <a:off x="6553200" y="5702733"/>
            <a:ext cx="54102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</a:defRPr>
            </a:lvl9pPr>
          </a:lstStyle>
          <a:p>
            <a:pPr indent="0" algn="ctr">
              <a:spcBef>
                <a:spcPts val="600"/>
              </a:spcBef>
            </a:pPr>
            <a:r>
              <a:rPr lang="en-US" sz="1600" kern="0" dirty="0" err="1"/>
              <a:t>Felzenszwalb</a:t>
            </a:r>
            <a:r>
              <a:rPr lang="en-US" sz="1600" kern="0" dirty="0"/>
              <a:t> et al. (2008)</a:t>
            </a:r>
          </a:p>
        </p:txBody>
      </p:sp>
      <p:pic>
        <p:nvPicPr>
          <p:cNvPr id="11" name="Picture 3">
            <a:extLst>
              <a:ext uri="{FF2B5EF4-FFF2-40B4-BE49-F238E27FC236}">
                <a16:creationId xmlns:a16="http://schemas.microsoft.com/office/drawing/2014/main" id="{B3553AF7-FECF-994E-A3AC-0E5CC1EA8A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87318" y="1600200"/>
            <a:ext cx="3141964" cy="2340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3">
            <a:extLst>
              <a:ext uri="{FF2B5EF4-FFF2-40B4-BE49-F238E27FC236}">
                <a16:creationId xmlns:a16="http://schemas.microsoft.com/office/drawing/2014/main" id="{F3D5C330-2569-A84B-B4F8-AF35F821EF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52665" y="4166445"/>
            <a:ext cx="4319364" cy="1529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084B00-C09A-5D46-B572-4469A20C4CB5}"/>
              </a:ext>
            </a:extLst>
          </p:cNvPr>
          <p:cNvSpPr txBox="1"/>
          <p:nvPr/>
        </p:nvSpPr>
        <p:spPr>
          <a:xfrm>
            <a:off x="1828800" y="1203403"/>
            <a:ext cx="3005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Pictorial structures revisited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75D475-D146-1D4D-8336-014DF6B13183}"/>
              </a:ext>
            </a:extLst>
          </p:cNvPr>
          <p:cNvSpPr txBox="1"/>
          <p:nvPr/>
        </p:nvSpPr>
        <p:spPr>
          <a:xfrm>
            <a:off x="6282755" y="1216655"/>
            <a:ext cx="5788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Discriminatively trained deformable part-based models</a:t>
            </a:r>
          </a:p>
        </p:txBody>
      </p:sp>
    </p:spTree>
    <p:extLst>
      <p:ext uri="{BB962C8B-B14F-4D97-AF65-F5344CB8AC3E}">
        <p14:creationId xmlns:p14="http://schemas.microsoft.com/office/powerpoint/2010/main" val="231601108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2FE2D-42C7-4A47-CD37-EC6625BE8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Idea: templates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60BEF-3653-2D93-B048-0B4E377E0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Assume object has a characteristic appearance</a:t>
            </a:r>
          </a:p>
          <a:p>
            <a:r>
              <a:rPr lang="en-US" dirty="0"/>
              <a:t>    (from any viewpoint)</a:t>
            </a:r>
          </a:p>
          <a:p>
            <a:endParaRPr lang="en-US" dirty="0"/>
          </a:p>
          <a:p>
            <a:r>
              <a:rPr lang="en-US" dirty="0"/>
              <a:t>Build something that finds that appearance</a:t>
            </a:r>
          </a:p>
          <a:p>
            <a:endParaRPr lang="en-US" dirty="0"/>
          </a:p>
          <a:p>
            <a:r>
              <a:rPr lang="en-US" dirty="0"/>
              <a:t>Spectacular successes with face finding</a:t>
            </a:r>
          </a:p>
        </p:txBody>
      </p:sp>
    </p:spTree>
    <p:extLst>
      <p:ext uri="{BB962C8B-B14F-4D97-AF65-F5344CB8AC3E}">
        <p14:creationId xmlns:p14="http://schemas.microsoft.com/office/powerpoint/2010/main" val="122622610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7" name="pasted11.pdf" descr="pasted1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78" y="2464594"/>
            <a:ext cx="9099352" cy="2973586"/>
          </a:xfrm>
          <a:prstGeom prst="rect">
            <a:avLst/>
          </a:prstGeom>
          <a:ln w="12700">
            <a:miter lim="400000"/>
          </a:ln>
        </p:spPr>
      </p:pic>
      <p:sp>
        <p:nvSpPr>
          <p:cNvPr id="548" name="“Rotation invariant neural-network based face detection,”…"/>
          <p:cNvSpPr txBox="1"/>
          <p:nvPr/>
        </p:nvSpPr>
        <p:spPr>
          <a:xfrm>
            <a:off x="2699940" y="5688211"/>
            <a:ext cx="5490286" cy="5850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>
            <a:spAutoFit/>
          </a:bodyPr>
          <a:lstStyle/>
          <a:p>
            <a:pPr algn="ctr">
              <a:lnSpc>
                <a:spcPts val="1969"/>
              </a:lnSpc>
              <a:tabLst>
                <a:tab pos="750067" algn="l"/>
              </a:tabLst>
              <a:defRPr sz="2400">
                <a:solidFill>
                  <a:srgbClr val="FFFFFF"/>
                </a:solidFill>
                <a:latin typeface="+mn-lt"/>
                <a:ea typeface="+mn-ea"/>
                <a:cs typeface="+mn-cs"/>
                <a:sym typeface="Times Roman"/>
              </a:defRPr>
            </a:pPr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“Rotation invariant neural-network based face detection,”</a:t>
            </a:r>
          </a:p>
          <a:p>
            <a:pPr algn="ctr">
              <a:lnSpc>
                <a:spcPts val="1969"/>
              </a:lnSpc>
              <a:tabLst>
                <a:tab pos="750067" algn="l"/>
              </a:tabLst>
              <a:defRPr sz="2400">
                <a:solidFill>
                  <a:srgbClr val="FFFFFF"/>
                </a:solidFill>
                <a:latin typeface="+mn-lt"/>
                <a:ea typeface="+mn-ea"/>
                <a:cs typeface="+mn-cs"/>
                <a:sym typeface="Times Roman"/>
              </a:defRPr>
            </a:pPr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H.A. Rowley, S. </a:t>
            </a:r>
            <a:r>
              <a:rPr sz="1687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Baluja</a:t>
            </a:r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and T. </a:t>
            </a:r>
            <a:r>
              <a:rPr sz="1687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Kanade</a:t>
            </a:r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CVPR 1998</a:t>
            </a:r>
          </a:p>
        </p:txBody>
      </p:sp>
      <p:sp>
        <p:nvSpPr>
          <p:cNvPr id="549" name="Rowley-Baluja-Kanade face finder (1)"/>
          <p:cNvSpPr txBox="1"/>
          <p:nvPr/>
        </p:nvSpPr>
        <p:spPr>
          <a:xfrm>
            <a:off x="762000" y="76200"/>
            <a:ext cx="7340203" cy="7188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5719" tIns="35719" rIns="35719" bIns="35719">
            <a:spAutoFit/>
          </a:bodyPr>
          <a:lstStyle>
            <a:lvl1pPr algn="ctr">
              <a:lnSpc>
                <a:spcPts val="5700"/>
              </a:lnSpc>
              <a:tabLst>
                <a:tab pos="1219200" algn="l"/>
                <a:tab pos="10464800" algn="l"/>
              </a:tabLst>
              <a:defRPr sz="4800">
                <a:solidFill>
                  <a:srgbClr val="FFFFFF"/>
                </a:solidFill>
                <a:latin typeface="+mn-lt"/>
                <a:ea typeface="+mn-ea"/>
                <a:cs typeface="+mn-cs"/>
                <a:sym typeface="Times Roman"/>
              </a:defRPr>
            </a:lvl1pPr>
          </a:lstStyle>
          <a:p>
            <a:r>
              <a:rPr sz="3375" dirty="0">
                <a:solidFill>
                  <a:schemeClr val="tx1"/>
                </a:solidFill>
              </a:rPr>
              <a:t>Rowley-</a:t>
            </a:r>
            <a:r>
              <a:rPr sz="3375" dirty="0" err="1">
                <a:solidFill>
                  <a:schemeClr val="tx1"/>
                </a:solidFill>
              </a:rPr>
              <a:t>Baluja</a:t>
            </a:r>
            <a:r>
              <a:rPr sz="3375" dirty="0">
                <a:solidFill>
                  <a:schemeClr val="tx1"/>
                </a:solidFill>
              </a:rPr>
              <a:t>-</a:t>
            </a:r>
            <a:r>
              <a:rPr sz="3375" dirty="0" err="1">
                <a:solidFill>
                  <a:schemeClr val="tx1"/>
                </a:solidFill>
              </a:rPr>
              <a:t>Kanade</a:t>
            </a:r>
            <a:r>
              <a:rPr sz="3375" dirty="0">
                <a:solidFill>
                  <a:schemeClr val="tx1"/>
                </a:solidFill>
              </a:rPr>
              <a:t> face finder (1)</a:t>
            </a:r>
          </a:p>
        </p:txBody>
      </p:sp>
      <p:pic>
        <p:nvPicPr>
          <p:cNvPr id="550" name="har.png" descr="ha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8148" y="6089350"/>
            <a:ext cx="383977" cy="536479"/>
          </a:xfrm>
          <a:prstGeom prst="rect">
            <a:avLst/>
          </a:prstGeom>
          <a:ln w="12700">
            <a:miter lim="400000"/>
          </a:ln>
        </p:spPr>
      </p:pic>
      <p:pic>
        <p:nvPicPr>
          <p:cNvPr id="551" name="shu.png" descr="shu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704" y="6090047"/>
            <a:ext cx="484062" cy="526852"/>
          </a:xfrm>
          <a:prstGeom prst="rect">
            <a:avLst/>
          </a:prstGeom>
          <a:ln w="12700">
            <a:miter lim="400000"/>
          </a:ln>
        </p:spPr>
      </p:pic>
      <p:pic>
        <p:nvPicPr>
          <p:cNvPr id="552" name="tk.png" descr="t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8274" y="6097418"/>
            <a:ext cx="392906" cy="51948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4" name="pasted21.pdf" descr="pasted2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8313" y="892969"/>
            <a:ext cx="8715375" cy="5072063"/>
          </a:xfrm>
          <a:prstGeom prst="rect">
            <a:avLst/>
          </a:prstGeom>
          <a:ln w="12700">
            <a:miter lim="400000"/>
          </a:ln>
        </p:spPr>
      </p:pic>
      <p:sp>
        <p:nvSpPr>
          <p:cNvPr id="555" name="“Rotation invariant neural-network based face detection,”…"/>
          <p:cNvSpPr txBox="1"/>
          <p:nvPr/>
        </p:nvSpPr>
        <p:spPr>
          <a:xfrm>
            <a:off x="3351808" y="6045399"/>
            <a:ext cx="5490286" cy="5850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>
            <a:spAutoFit/>
          </a:bodyPr>
          <a:lstStyle/>
          <a:p>
            <a:pPr algn="ctr">
              <a:lnSpc>
                <a:spcPts val="1969"/>
              </a:lnSpc>
              <a:tabLst>
                <a:tab pos="750067" algn="l"/>
              </a:tabLst>
              <a:defRPr sz="2400">
                <a:solidFill>
                  <a:srgbClr val="FFFFFF"/>
                </a:solidFill>
                <a:latin typeface="+mn-lt"/>
                <a:ea typeface="+mn-ea"/>
                <a:cs typeface="+mn-cs"/>
                <a:sym typeface="Times Roman"/>
              </a:defRPr>
            </a:pPr>
            <a:r>
              <a:rPr sz="1687"/>
              <a:t>“Rotation invariant neural-network based face detection,”</a:t>
            </a:r>
          </a:p>
          <a:p>
            <a:pPr algn="ctr">
              <a:lnSpc>
                <a:spcPts val="1969"/>
              </a:lnSpc>
              <a:tabLst>
                <a:tab pos="750067" algn="l"/>
              </a:tabLst>
              <a:defRPr sz="2400">
                <a:solidFill>
                  <a:srgbClr val="FFFFFF"/>
                </a:solidFill>
                <a:latin typeface="+mn-lt"/>
                <a:ea typeface="+mn-ea"/>
                <a:cs typeface="+mn-cs"/>
                <a:sym typeface="Times Roman"/>
              </a:defRPr>
            </a:pPr>
            <a:r>
              <a:rPr sz="1687"/>
              <a:t>H.A. Rowley, S. Baluja and T. Kanade, CVPR 1998</a:t>
            </a:r>
          </a:p>
        </p:txBody>
      </p:sp>
      <p:sp>
        <p:nvSpPr>
          <p:cNvPr id="2" name="“Rotation invariant neural-network based face detection,”…">
            <a:extLst>
              <a:ext uri="{FF2B5EF4-FFF2-40B4-BE49-F238E27FC236}">
                <a16:creationId xmlns:a16="http://schemas.microsoft.com/office/drawing/2014/main" id="{949070BA-DA05-439B-3E06-57839C84CF63}"/>
              </a:ext>
            </a:extLst>
          </p:cNvPr>
          <p:cNvSpPr txBox="1"/>
          <p:nvPr/>
        </p:nvSpPr>
        <p:spPr>
          <a:xfrm>
            <a:off x="2362200" y="6125766"/>
            <a:ext cx="5490286" cy="5850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>
            <a:spAutoFit/>
          </a:bodyPr>
          <a:lstStyle/>
          <a:p>
            <a:pPr algn="ctr">
              <a:lnSpc>
                <a:spcPts val="1969"/>
              </a:lnSpc>
              <a:tabLst>
                <a:tab pos="750067" algn="l"/>
              </a:tabLst>
              <a:defRPr sz="2400">
                <a:solidFill>
                  <a:srgbClr val="FFFFFF"/>
                </a:solidFill>
                <a:latin typeface="+mn-lt"/>
                <a:ea typeface="+mn-ea"/>
                <a:cs typeface="+mn-cs"/>
                <a:sym typeface="Times Roman"/>
              </a:defRPr>
            </a:pPr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“Rotation invariant neural-network based face detection,”</a:t>
            </a:r>
          </a:p>
          <a:p>
            <a:pPr algn="ctr">
              <a:lnSpc>
                <a:spcPts val="1969"/>
              </a:lnSpc>
              <a:tabLst>
                <a:tab pos="750067" algn="l"/>
              </a:tabLst>
              <a:defRPr sz="2400">
                <a:solidFill>
                  <a:srgbClr val="FFFFFF"/>
                </a:solidFill>
                <a:latin typeface="+mn-lt"/>
                <a:ea typeface="+mn-ea"/>
                <a:cs typeface="+mn-cs"/>
                <a:sym typeface="Times Roman"/>
              </a:defRPr>
            </a:pPr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H.A. Rowley, S. </a:t>
            </a:r>
            <a:r>
              <a:rPr sz="1687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Baluja</a:t>
            </a:r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and T. </a:t>
            </a:r>
            <a:r>
              <a:rPr sz="1687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Kanade</a:t>
            </a:r>
            <a:r>
              <a:rPr sz="1687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CVPR 1998</a:t>
            </a:r>
          </a:p>
        </p:txBody>
      </p:sp>
    </p:spTree>
  </p:cSld>
  <p:clrMapOvr>
    <a:masterClrMapping/>
  </p:clrMapOvr>
  <p:transition spd="med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ortupe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05499" y="978418"/>
            <a:ext cx="2514600" cy="1931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9457" y="2973941"/>
            <a:ext cx="2590800" cy="30910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8FD955-58BA-B842-B632-72F90D29F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recognition: Appearance-based models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37F9B4-EC93-0C45-9F39-09F393F1010F}"/>
              </a:ext>
            </a:extLst>
          </p:cNvPr>
          <p:cNvSpPr txBox="1"/>
          <p:nvPr/>
        </p:nvSpPr>
        <p:spPr>
          <a:xfrm>
            <a:off x="70257" y="6128980"/>
            <a:ext cx="502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M. Turk and A. Pentland, </a:t>
            </a:r>
            <a:r>
              <a:rPr lang="en-US" sz="1600" dirty="0">
                <a:hlinkClick r:id="rId5"/>
              </a:rPr>
              <a:t>Face recognition using eigenfaces</a:t>
            </a:r>
            <a:r>
              <a:rPr lang="en-US" sz="1600" dirty="0"/>
              <a:t>, CVPR 1991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C324A9-D2FC-6247-9922-112408B206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884" y="978418"/>
            <a:ext cx="4003005" cy="22467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588BE78-79DF-7D4F-95B2-18B17F83CE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34200" y="3352800"/>
            <a:ext cx="3733800" cy="2562331"/>
          </a:xfrm>
          <a:prstGeom prst="rect">
            <a:avLst/>
          </a:prstGeom>
        </p:spPr>
      </p:pic>
      <p:sp>
        <p:nvSpPr>
          <p:cNvPr id="9" name="Text Box 4">
            <a:extLst>
              <a:ext uri="{FF2B5EF4-FFF2-40B4-BE49-F238E27FC236}">
                <a16:creationId xmlns:a16="http://schemas.microsoft.com/office/drawing/2014/main" id="{BA1DF89D-14F5-214E-975C-7EE0A40AEE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8400" y="6103990"/>
            <a:ext cx="5270939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600" dirty="0"/>
              <a:t>H. </a:t>
            </a:r>
            <a:r>
              <a:rPr lang="en-US" sz="1600" dirty="0" err="1"/>
              <a:t>Murase</a:t>
            </a:r>
            <a:r>
              <a:rPr lang="en-US" sz="1600" dirty="0"/>
              <a:t> and S. </a:t>
            </a:r>
            <a:r>
              <a:rPr lang="en-US" sz="1600" dirty="0" err="1"/>
              <a:t>Nayar</a:t>
            </a:r>
            <a:r>
              <a:rPr lang="en-US" sz="1600" dirty="0"/>
              <a:t>, </a:t>
            </a:r>
            <a:r>
              <a:rPr lang="en-US" sz="1600" dirty="0">
                <a:hlinkClick r:id="rId8"/>
              </a:rPr>
              <a:t>Visual learning and recognition of 3-d objects from appearance</a:t>
            </a:r>
            <a:r>
              <a:rPr lang="en-US" sz="1600" dirty="0"/>
              <a:t>, IJCV 1995</a:t>
            </a:r>
          </a:p>
        </p:txBody>
      </p:sp>
    </p:spTree>
    <p:extLst>
      <p:ext uri="{BB962C8B-B14F-4D97-AF65-F5344CB8AC3E}">
        <p14:creationId xmlns:p14="http://schemas.microsoft.com/office/powerpoint/2010/main" val="149897402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2FE2D-42C7-4A47-CD37-EC6625BE8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Idea: more complicated templates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60BEF-3653-2D93-B048-0B4E377E0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Assume object has a characteristic appearance</a:t>
            </a:r>
          </a:p>
          <a:p>
            <a:r>
              <a:rPr lang="en-US" dirty="0"/>
              <a:t>    (from any viewpoint)</a:t>
            </a:r>
          </a:p>
          <a:p>
            <a:r>
              <a:rPr lang="en-US" dirty="0"/>
              <a:t>    that might be hard to encode</a:t>
            </a:r>
          </a:p>
          <a:p>
            <a:endParaRPr lang="en-US" dirty="0"/>
          </a:p>
          <a:p>
            <a:r>
              <a:rPr lang="en-US" dirty="0"/>
              <a:t>Build rich encoding of that appearance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26304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6EE34-B8C1-8640-8DA5-AFAA61A53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recognition: Features and classifiers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4A2EAA4-0A44-3B4A-AED1-5C173F38DA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2472" r="-1"/>
          <a:stretch/>
        </p:blipFill>
        <p:spPr>
          <a:xfrm>
            <a:off x="9203459" y="1358077"/>
            <a:ext cx="2031289" cy="2091270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D1B3F5D-B72F-5C4D-AE70-27A033598FDC}"/>
              </a:ext>
            </a:extLst>
          </p:cNvPr>
          <p:cNvSpPr/>
          <p:nvPr/>
        </p:nvSpPr>
        <p:spPr>
          <a:xfrm>
            <a:off x="8211705" y="3389195"/>
            <a:ext cx="391742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dirty="0"/>
              <a:t>Rowley, </a:t>
            </a:r>
            <a:r>
              <a:rPr lang="en-US" sz="1400" dirty="0" err="1"/>
              <a:t>Baluja</a:t>
            </a:r>
            <a:r>
              <a:rPr lang="en-US" sz="1400" dirty="0"/>
              <a:t>, </a:t>
            </a:r>
            <a:r>
              <a:rPr lang="en-US" sz="1400" dirty="0" err="1"/>
              <a:t>Kanade</a:t>
            </a:r>
            <a:r>
              <a:rPr lang="en-US" sz="1400" dirty="0"/>
              <a:t> (1998)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7BEC7EF-E640-5743-A8FC-3CE9AD13B97C}"/>
              </a:ext>
            </a:extLst>
          </p:cNvPr>
          <p:cNvSpPr/>
          <p:nvPr/>
        </p:nvSpPr>
        <p:spPr>
          <a:xfrm>
            <a:off x="1618301" y="6263404"/>
            <a:ext cx="391742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dirty="0"/>
              <a:t>Schneiderman &amp; </a:t>
            </a:r>
            <a:r>
              <a:rPr lang="en-US" sz="1400" dirty="0" err="1"/>
              <a:t>Kanade</a:t>
            </a:r>
            <a:r>
              <a:rPr lang="en-US" sz="1400" dirty="0"/>
              <a:t> (1998)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9320A5F-9A3A-9548-B229-5D3C10FF91C1}"/>
              </a:ext>
            </a:extLst>
          </p:cNvPr>
          <p:cNvSpPr/>
          <p:nvPr/>
        </p:nvSpPr>
        <p:spPr>
          <a:xfrm>
            <a:off x="8187068" y="1059571"/>
            <a:ext cx="39174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Neural network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54C4F94-D7BC-024F-B995-B8A1BF6E32D6}"/>
              </a:ext>
            </a:extLst>
          </p:cNvPr>
          <p:cNvSpPr/>
          <p:nvPr/>
        </p:nvSpPr>
        <p:spPr>
          <a:xfrm>
            <a:off x="822764" y="3915992"/>
            <a:ext cx="56410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Statistics of feature responses, probabilistic classifier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082CC13-D6D3-8044-876E-5536306BD7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3169" y="4885717"/>
            <a:ext cx="4947691" cy="12534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B7DF6AA-8970-A84A-9DF1-0124A1E534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3169" y="4495800"/>
            <a:ext cx="5107482" cy="46568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CF7276-239D-EB49-AAE7-84B96792F5C3}"/>
              </a:ext>
            </a:extLst>
          </p:cNvPr>
          <p:cNvSpPr/>
          <p:nvPr/>
        </p:nvSpPr>
        <p:spPr>
          <a:xfrm>
            <a:off x="4347902" y="3369982"/>
            <a:ext cx="391742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dirty="0"/>
              <a:t>Osuna, Freund, </a:t>
            </a:r>
            <a:r>
              <a:rPr lang="en-US" sz="1400" dirty="0" err="1"/>
              <a:t>Girosi</a:t>
            </a:r>
            <a:r>
              <a:rPr lang="en-US" sz="1400" dirty="0"/>
              <a:t> (1997)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1A8745-5B97-5443-8FA5-102630706845}"/>
              </a:ext>
            </a:extLst>
          </p:cNvPr>
          <p:cNvSpPr/>
          <p:nvPr/>
        </p:nvSpPr>
        <p:spPr>
          <a:xfrm>
            <a:off x="4278280" y="1051619"/>
            <a:ext cx="39174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Support vector machines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800EE93-EB02-8348-BB1B-41FC81CB8F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3974" y="1552696"/>
            <a:ext cx="1583666" cy="1645507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27721C4-DBE8-0946-BC94-F008672538FE}"/>
              </a:ext>
            </a:extLst>
          </p:cNvPr>
          <p:cNvSpPr/>
          <p:nvPr/>
        </p:nvSpPr>
        <p:spPr>
          <a:xfrm>
            <a:off x="7158111" y="6284740"/>
            <a:ext cx="391742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dirty="0"/>
              <a:t>Viola &amp; Jones (2001)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EDEA9FE-0CBC-1548-8B1A-F73D1E949AFC}"/>
              </a:ext>
            </a:extLst>
          </p:cNvPr>
          <p:cNvSpPr/>
          <p:nvPr/>
        </p:nvSpPr>
        <p:spPr>
          <a:xfrm>
            <a:off x="7158408" y="3916217"/>
            <a:ext cx="39174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Rectangle features, boosting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18B5961F-A685-734E-B65B-9A540E00F5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97578" y="4285549"/>
            <a:ext cx="3167783" cy="19778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AEC9215-9B94-2A40-AF17-677A722A5F0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31604" y="1778958"/>
            <a:ext cx="2010774" cy="16515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26C502-4B15-654A-8FAE-45B9AB7DD819}"/>
              </a:ext>
            </a:extLst>
          </p:cNvPr>
          <p:cNvSpPr txBox="1"/>
          <p:nvPr/>
        </p:nvSpPr>
        <p:spPr>
          <a:xfrm>
            <a:off x="1134296" y="1154140"/>
            <a:ext cx="25442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Appearance manifolds </a:t>
            </a:r>
            <a:br>
              <a:rPr lang="en-US" dirty="0"/>
            </a:br>
            <a:r>
              <a:rPr lang="en-US" dirty="0"/>
              <a:t>+ neural network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42AB751-4B0D-B546-AB15-5522C0215A9F}"/>
              </a:ext>
            </a:extLst>
          </p:cNvPr>
          <p:cNvSpPr/>
          <p:nvPr/>
        </p:nvSpPr>
        <p:spPr>
          <a:xfrm>
            <a:off x="401424" y="3369982"/>
            <a:ext cx="391742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dirty="0"/>
              <a:t>Sung &amp; </a:t>
            </a:r>
            <a:r>
              <a:rPr lang="en-US" sz="1400" dirty="0" err="1"/>
              <a:t>Poggio</a:t>
            </a:r>
            <a:r>
              <a:rPr lang="en-US" sz="1400" dirty="0"/>
              <a:t> (1994)</a:t>
            </a:r>
          </a:p>
        </p:txBody>
      </p:sp>
    </p:spTree>
    <p:extLst>
      <p:ext uri="{BB962C8B-B14F-4D97-AF65-F5344CB8AC3E}">
        <p14:creationId xmlns:p14="http://schemas.microsoft.com/office/powerpoint/2010/main" val="282273842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2FE2D-42C7-4A47-CD37-EC6625BE8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Idea: probabilistic templates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60BEF-3653-2D93-B048-0B4E377E0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Assume “parts” that have characteristic appearance</a:t>
            </a:r>
          </a:p>
          <a:p>
            <a:r>
              <a:rPr lang="en-US" dirty="0"/>
              <a:t>    (from any viewpoint)</a:t>
            </a:r>
          </a:p>
          <a:p>
            <a:r>
              <a:rPr lang="en-US" dirty="0"/>
              <a:t>    </a:t>
            </a:r>
          </a:p>
          <a:p>
            <a:r>
              <a:rPr lang="en-US" dirty="0"/>
              <a:t>If enough parts are found in about the right relation to one another, the object is there</a:t>
            </a:r>
          </a:p>
          <a:p>
            <a:endParaRPr lang="en-US" dirty="0"/>
          </a:p>
          <a:p>
            <a:r>
              <a:rPr lang="en-US" dirty="0"/>
              <a:t>“About the right relation”  - probabilistic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91400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History of recognition: Constellation models</a:t>
            </a:r>
          </a:p>
        </p:txBody>
      </p:sp>
      <p:pic>
        <p:nvPicPr>
          <p:cNvPr id="6" name="Picture 5" descr="Screen Shot 2018-02-13 at 1.25.02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7154" y="1049090"/>
            <a:ext cx="6811647" cy="4894511"/>
          </a:xfrm>
          <a:prstGeom prst="rect">
            <a:avLst/>
          </a:prstGeom>
        </p:spPr>
      </p:pic>
      <p:sp>
        <p:nvSpPr>
          <p:cNvPr id="10" name="Text Box 23"/>
          <p:cNvSpPr txBox="1">
            <a:spLocks noChangeArrowheads="1"/>
          </p:cNvSpPr>
          <p:nvPr/>
        </p:nvSpPr>
        <p:spPr bwMode="auto">
          <a:xfrm>
            <a:off x="1676400" y="6400800"/>
            <a:ext cx="8915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600" dirty="0">
                <a:latin typeface="+mn-lt"/>
              </a:rPr>
              <a:t>Weber, Welling &amp; </a:t>
            </a:r>
            <a:r>
              <a:rPr lang="en-US" sz="1600" dirty="0" err="1">
                <a:latin typeface="+mn-lt"/>
              </a:rPr>
              <a:t>Perona</a:t>
            </a:r>
            <a:r>
              <a:rPr lang="en-US" sz="1600" dirty="0">
                <a:latin typeface="+mn-lt"/>
              </a:rPr>
              <a:t> (2000), Fergus, </a:t>
            </a:r>
            <a:r>
              <a:rPr lang="en-US" sz="1600" dirty="0" err="1">
                <a:latin typeface="+mn-lt"/>
              </a:rPr>
              <a:t>Perona</a:t>
            </a:r>
            <a:r>
              <a:rPr lang="en-US" sz="1600" dirty="0">
                <a:latin typeface="+mn-lt"/>
              </a:rPr>
              <a:t> &amp; Zisserman (2003)</a:t>
            </a:r>
          </a:p>
        </p:txBody>
      </p:sp>
    </p:spTree>
    <p:extLst>
      <p:ext uri="{BB962C8B-B14F-4D97-AF65-F5344CB8AC3E}">
        <p14:creationId xmlns:p14="http://schemas.microsoft.com/office/powerpoint/2010/main" val="316708017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EF303-FE6F-9BD5-E4A8-7FC2A18AE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Idea: bags of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96957-CDE8-8D83-109F-6058121B0C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If enough distinctive features are there, the object is present</a:t>
            </a:r>
          </a:p>
          <a:p>
            <a:r>
              <a:rPr lang="en-US" dirty="0"/>
              <a:t>   (you can ignore the relations which create complexity)</a:t>
            </a:r>
          </a:p>
          <a:p>
            <a:r>
              <a:rPr lang="en-US" dirty="0"/>
              <a:t>    (and you might even be able to use voting to figure out</a:t>
            </a:r>
          </a:p>
          <a:p>
            <a:pPr algn="ctr"/>
            <a:r>
              <a:rPr lang="en-US" dirty="0"/>
              <a:t>      which features are reliable; where the object is; </a:t>
            </a:r>
            <a:r>
              <a:rPr lang="en-US" dirty="0" err="1"/>
              <a:t>prev</a:t>
            </a:r>
            <a:r>
              <a:rPr lang="en-US" dirty="0"/>
              <a:t> lecture)</a:t>
            </a:r>
          </a:p>
        </p:txBody>
      </p:sp>
    </p:spTree>
    <p:extLst>
      <p:ext uri="{BB962C8B-B14F-4D97-AF65-F5344CB8AC3E}">
        <p14:creationId xmlns:p14="http://schemas.microsoft.com/office/powerpoint/2010/main" val="106391677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4D0C2-09ED-A545-A477-C4E8CE42B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recognition: Bags of </a:t>
            </a:r>
            <a:r>
              <a:rPr lang="en-US" dirty="0" err="1"/>
              <a:t>keypoints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A277A-5D8C-3C44-9D6D-FB4BE83E8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531D0083-31FE-844F-A76F-BD6E8932DF96}"/>
              </a:ext>
            </a:extLst>
          </p:cNvPr>
          <p:cNvGrpSpPr>
            <a:grpSpLocks/>
          </p:cNvGrpSpPr>
          <p:nvPr/>
        </p:nvGrpSpPr>
        <p:grpSpPr bwMode="auto">
          <a:xfrm>
            <a:off x="2590800" y="3687273"/>
            <a:ext cx="7162800" cy="1806271"/>
            <a:chOff x="144" y="1776"/>
            <a:chExt cx="5520" cy="1392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092A7B6D-FB59-844A-A6E2-9D8AE203C9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44" y="1776"/>
              <a:ext cx="96" cy="1129"/>
            </a:xfrm>
            <a:prstGeom prst="rect">
              <a:avLst/>
            </a:prstGeom>
            <a:solidFill>
              <a:srgbClr val="B32727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" name="Rectangle 6">
              <a:extLst>
                <a:ext uri="{FF2B5EF4-FFF2-40B4-BE49-F238E27FC236}">
                  <a16:creationId xmlns:a16="http://schemas.microsoft.com/office/drawing/2014/main" id="{C35E5C92-BD0D-464E-923A-AB70DCE9A4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0" y="2736"/>
              <a:ext cx="96" cy="169"/>
            </a:xfrm>
            <a:prstGeom prst="rect">
              <a:avLst/>
            </a:prstGeom>
            <a:solidFill>
              <a:srgbClr val="B32727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" name="Rectangle 7">
              <a:extLst>
                <a:ext uri="{FF2B5EF4-FFF2-40B4-BE49-F238E27FC236}">
                  <a16:creationId xmlns:a16="http://schemas.microsoft.com/office/drawing/2014/main" id="{B27CD215-601C-1D4E-9710-E1E007C32A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8" y="2592"/>
              <a:ext cx="96" cy="313"/>
            </a:xfrm>
            <a:prstGeom prst="rect">
              <a:avLst/>
            </a:prstGeom>
            <a:solidFill>
              <a:srgbClr val="B32727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" name="Rectangle 8">
              <a:extLst>
                <a:ext uri="{FF2B5EF4-FFF2-40B4-BE49-F238E27FC236}">
                  <a16:creationId xmlns:a16="http://schemas.microsoft.com/office/drawing/2014/main" id="{56C548C7-FC23-D349-893E-4385BDBBAB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28" y="2736"/>
              <a:ext cx="96" cy="169"/>
            </a:xfrm>
            <a:prstGeom prst="rect">
              <a:avLst/>
            </a:prstGeom>
            <a:solidFill>
              <a:srgbClr val="B32727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" name="Rectangle 9">
              <a:extLst>
                <a:ext uri="{FF2B5EF4-FFF2-40B4-BE49-F238E27FC236}">
                  <a16:creationId xmlns:a16="http://schemas.microsoft.com/office/drawing/2014/main" id="{AD943194-5682-AE45-B121-920A3F0391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76" y="2832"/>
              <a:ext cx="96" cy="96"/>
            </a:xfrm>
            <a:prstGeom prst="rect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" name="Rectangle 10">
              <a:extLst>
                <a:ext uri="{FF2B5EF4-FFF2-40B4-BE49-F238E27FC236}">
                  <a16:creationId xmlns:a16="http://schemas.microsoft.com/office/drawing/2014/main" id="{A09C5CEF-ADA9-4844-A861-D16D031F60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2208"/>
              <a:ext cx="96" cy="720"/>
            </a:xfrm>
            <a:prstGeom prst="rect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" name="Rectangle 11">
              <a:extLst>
                <a:ext uri="{FF2B5EF4-FFF2-40B4-BE49-F238E27FC236}">
                  <a16:creationId xmlns:a16="http://schemas.microsoft.com/office/drawing/2014/main" id="{E8F2DD60-0629-B948-AF60-07DF45F087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832"/>
              <a:ext cx="96" cy="96"/>
            </a:xfrm>
            <a:prstGeom prst="rect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" name="Rectangle 12">
              <a:extLst>
                <a:ext uri="{FF2B5EF4-FFF2-40B4-BE49-F238E27FC236}">
                  <a16:creationId xmlns:a16="http://schemas.microsoft.com/office/drawing/2014/main" id="{BE99B6DB-E643-8746-BAD2-428CAD2E4E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08" y="2880"/>
              <a:ext cx="96" cy="48"/>
            </a:xfrm>
            <a:prstGeom prst="rect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" name="Rectangle 13">
              <a:extLst>
                <a:ext uri="{FF2B5EF4-FFF2-40B4-BE49-F238E27FC236}">
                  <a16:creationId xmlns:a16="http://schemas.microsoft.com/office/drawing/2014/main" id="{34F9F77C-CB6B-664E-9ED7-979B552FF8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0" y="2809"/>
              <a:ext cx="96" cy="96"/>
            </a:xfrm>
            <a:prstGeom prst="rect">
              <a:avLst/>
            </a:prstGeom>
            <a:solidFill>
              <a:srgbClr val="B1EBA3"/>
            </a:solidFill>
            <a:ln w="12700">
              <a:solidFill>
                <a:srgbClr val="5D483D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" name="Rectangle 14">
              <a:extLst>
                <a:ext uri="{FF2B5EF4-FFF2-40B4-BE49-F238E27FC236}">
                  <a16:creationId xmlns:a16="http://schemas.microsoft.com/office/drawing/2014/main" id="{AE2A8A8C-4A01-4647-A6AA-D3F89C08E6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4" y="2809"/>
              <a:ext cx="96" cy="96"/>
            </a:xfrm>
            <a:prstGeom prst="rect">
              <a:avLst/>
            </a:prstGeom>
            <a:solidFill>
              <a:srgbClr val="B1EBA3"/>
            </a:solidFill>
            <a:ln w="12700">
              <a:solidFill>
                <a:srgbClr val="5D483D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" name="Rectangle 15">
              <a:extLst>
                <a:ext uri="{FF2B5EF4-FFF2-40B4-BE49-F238E27FC236}">
                  <a16:creationId xmlns:a16="http://schemas.microsoft.com/office/drawing/2014/main" id="{042F7CA9-8830-CD4E-8DB4-E62C8E8AA4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2" y="1897"/>
              <a:ext cx="96" cy="1008"/>
            </a:xfrm>
            <a:prstGeom prst="rect">
              <a:avLst/>
            </a:prstGeom>
            <a:solidFill>
              <a:srgbClr val="B1EBA3"/>
            </a:solidFill>
            <a:ln w="12700">
              <a:solidFill>
                <a:srgbClr val="5D483D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6" name="Rectangle 16">
              <a:extLst>
                <a:ext uri="{FF2B5EF4-FFF2-40B4-BE49-F238E27FC236}">
                  <a16:creationId xmlns:a16="http://schemas.microsoft.com/office/drawing/2014/main" id="{D0298CCF-7677-654B-A390-3D5B76DD53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2185"/>
              <a:ext cx="96" cy="720"/>
            </a:xfrm>
            <a:prstGeom prst="rect">
              <a:avLst/>
            </a:prstGeom>
            <a:solidFill>
              <a:srgbClr val="B1EBA3"/>
            </a:solidFill>
            <a:ln w="12700">
              <a:solidFill>
                <a:srgbClr val="5D483D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" name="Line 17">
              <a:extLst>
                <a:ext uri="{FF2B5EF4-FFF2-40B4-BE49-F238E27FC236}">
                  <a16:creationId xmlns:a16="http://schemas.microsoft.com/office/drawing/2014/main" id="{9E86F168-ADFD-434C-83C4-4E115A8DC5A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44" y="2905"/>
              <a:ext cx="1584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lg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Line 18">
              <a:extLst>
                <a:ext uri="{FF2B5EF4-FFF2-40B4-BE49-F238E27FC236}">
                  <a16:creationId xmlns:a16="http://schemas.microsoft.com/office/drawing/2014/main" id="{36EE027D-87EF-004D-8492-991EB4EEE85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44" y="1801"/>
              <a:ext cx="0" cy="110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lg" len="med"/>
            </a:ln>
          </p:spPr>
          <p:txBody>
            <a:bodyPr/>
            <a:lstStyle/>
            <a:p>
              <a:endParaRPr lang="en-US"/>
            </a:p>
          </p:txBody>
        </p:sp>
        <p:pic>
          <p:nvPicPr>
            <p:cNvPr id="19" name="Picture 19" descr="ermine">
              <a:extLst>
                <a:ext uri="{FF2B5EF4-FFF2-40B4-BE49-F238E27FC236}">
                  <a16:creationId xmlns:a16="http://schemas.microsoft.com/office/drawing/2014/main" id="{91268DFD-788F-9C48-8F2D-0A7297646EC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/>
            <a:srcRect l="50569" t="17148" r="37727" b="76851"/>
            <a:stretch>
              <a:fillRect/>
            </a:stretch>
          </p:blipFill>
          <p:spPr bwMode="auto">
            <a:xfrm>
              <a:off x="1296" y="2963"/>
              <a:ext cx="240" cy="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" name="Picture 20" descr="bicycle">
              <a:extLst>
                <a:ext uri="{FF2B5EF4-FFF2-40B4-BE49-F238E27FC236}">
                  <a16:creationId xmlns:a16="http://schemas.microsoft.com/office/drawing/2014/main" id="{AFF927BB-E80C-9A47-89DE-2C456149D8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 l="20000" r="55000" b="54236"/>
            <a:stretch>
              <a:fillRect/>
            </a:stretch>
          </p:blipFill>
          <p:spPr bwMode="auto">
            <a:xfrm>
              <a:off x="288" y="2953"/>
              <a:ext cx="197" cy="2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1" name="Picture 21" descr="ermine">
              <a:extLst>
                <a:ext uri="{FF2B5EF4-FFF2-40B4-BE49-F238E27FC236}">
                  <a16:creationId xmlns:a16="http://schemas.microsoft.com/office/drawing/2014/main" id="{338443F6-9912-DA44-85FA-70C0AF9AE4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/>
            <a:srcRect l="49399" t="22293" r="38898" b="71706"/>
            <a:stretch>
              <a:fillRect/>
            </a:stretch>
          </p:blipFill>
          <p:spPr bwMode="auto">
            <a:xfrm>
              <a:off x="576" y="2953"/>
              <a:ext cx="240" cy="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" name="Line 22">
              <a:extLst>
                <a:ext uri="{FF2B5EF4-FFF2-40B4-BE49-F238E27FC236}">
                  <a16:creationId xmlns:a16="http://schemas.microsoft.com/office/drawing/2014/main" id="{387DA112-D39F-094B-80E8-033D4E7D157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080" y="2905"/>
              <a:ext cx="1584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lg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Line 23">
              <a:extLst>
                <a:ext uri="{FF2B5EF4-FFF2-40B4-BE49-F238E27FC236}">
                  <a16:creationId xmlns:a16="http://schemas.microsoft.com/office/drawing/2014/main" id="{48DE3D87-A9C5-3D46-B072-1C48A983B54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080" y="1801"/>
              <a:ext cx="0" cy="110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lg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Line 24">
              <a:extLst>
                <a:ext uri="{FF2B5EF4-FFF2-40B4-BE49-F238E27FC236}">
                  <a16:creationId xmlns:a16="http://schemas.microsoft.com/office/drawing/2014/main" id="{3F66894E-9A0E-1147-9998-3CAC371BCDD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60" y="2928"/>
              <a:ext cx="1584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lg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Line 25">
              <a:extLst>
                <a:ext uri="{FF2B5EF4-FFF2-40B4-BE49-F238E27FC236}">
                  <a16:creationId xmlns:a16="http://schemas.microsoft.com/office/drawing/2014/main" id="{D30FF023-CEA9-0042-95E3-FF04F614E95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60" y="1824"/>
              <a:ext cx="0" cy="110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lg" len="med"/>
            </a:ln>
          </p:spPr>
          <p:txBody>
            <a:bodyPr/>
            <a:lstStyle/>
            <a:p>
              <a:endParaRPr lang="en-US"/>
            </a:p>
          </p:txBody>
        </p:sp>
        <p:pic>
          <p:nvPicPr>
            <p:cNvPr id="26" name="Picture 26" descr="violin">
              <a:extLst>
                <a:ext uri="{FF2B5EF4-FFF2-40B4-BE49-F238E27FC236}">
                  <a16:creationId xmlns:a16="http://schemas.microsoft.com/office/drawing/2014/main" id="{FC74C82F-880C-584A-BABA-2C3F6CDD08F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/>
            <a:srcRect t="76233"/>
            <a:stretch>
              <a:fillRect/>
            </a:stretch>
          </p:blipFill>
          <p:spPr bwMode="auto">
            <a:xfrm>
              <a:off x="864" y="2976"/>
              <a:ext cx="336" cy="1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7" name="Picture 27" descr="ermine">
              <a:extLst>
                <a:ext uri="{FF2B5EF4-FFF2-40B4-BE49-F238E27FC236}">
                  <a16:creationId xmlns:a16="http://schemas.microsoft.com/office/drawing/2014/main" id="{49ADE545-5F43-BF46-AAD0-41908B44BB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/>
            <a:srcRect l="50569" t="17148" r="37727" b="76851"/>
            <a:stretch>
              <a:fillRect/>
            </a:stretch>
          </p:blipFill>
          <p:spPr bwMode="auto">
            <a:xfrm>
              <a:off x="3360" y="2963"/>
              <a:ext cx="240" cy="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8" name="Picture 28" descr="bicycle">
              <a:extLst>
                <a:ext uri="{FF2B5EF4-FFF2-40B4-BE49-F238E27FC236}">
                  <a16:creationId xmlns:a16="http://schemas.microsoft.com/office/drawing/2014/main" id="{533D984A-9504-6542-A7E1-731171C3AD9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 l="20000" r="55000" b="54236"/>
            <a:stretch>
              <a:fillRect/>
            </a:stretch>
          </p:blipFill>
          <p:spPr bwMode="auto">
            <a:xfrm>
              <a:off x="2304" y="2953"/>
              <a:ext cx="197" cy="2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9" name="Picture 29" descr="ermine">
              <a:extLst>
                <a:ext uri="{FF2B5EF4-FFF2-40B4-BE49-F238E27FC236}">
                  <a16:creationId xmlns:a16="http://schemas.microsoft.com/office/drawing/2014/main" id="{354A3066-40D5-A84A-85B3-618AE824711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/>
            <a:srcRect l="49399" t="22293" r="38898" b="71706"/>
            <a:stretch>
              <a:fillRect/>
            </a:stretch>
          </p:blipFill>
          <p:spPr bwMode="auto">
            <a:xfrm>
              <a:off x="2592" y="2976"/>
              <a:ext cx="240" cy="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" name="Picture 30" descr="violin">
              <a:extLst>
                <a:ext uri="{FF2B5EF4-FFF2-40B4-BE49-F238E27FC236}">
                  <a16:creationId xmlns:a16="http://schemas.microsoft.com/office/drawing/2014/main" id="{19E8B08B-D9FF-B84F-882A-D23023FF9B4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/>
            <a:srcRect t="76233"/>
            <a:stretch>
              <a:fillRect/>
            </a:stretch>
          </p:blipFill>
          <p:spPr bwMode="auto">
            <a:xfrm>
              <a:off x="2832" y="2976"/>
              <a:ext cx="336" cy="1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1" name="Picture 31" descr="ermine">
              <a:extLst>
                <a:ext uri="{FF2B5EF4-FFF2-40B4-BE49-F238E27FC236}">
                  <a16:creationId xmlns:a16="http://schemas.microsoft.com/office/drawing/2014/main" id="{A15F278B-1E33-014A-87A8-96437213096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/>
            <a:srcRect l="50569" t="17148" r="37727" b="76851"/>
            <a:stretch>
              <a:fillRect/>
            </a:stretch>
          </p:blipFill>
          <p:spPr bwMode="auto">
            <a:xfrm>
              <a:off x="5280" y="2963"/>
              <a:ext cx="240" cy="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2" name="Picture 32" descr="bicycle">
              <a:extLst>
                <a:ext uri="{FF2B5EF4-FFF2-40B4-BE49-F238E27FC236}">
                  <a16:creationId xmlns:a16="http://schemas.microsoft.com/office/drawing/2014/main" id="{2AABE66F-92BF-CB49-8A2B-42C7812FAC6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 l="20000" r="55000" b="54236"/>
            <a:stretch>
              <a:fillRect/>
            </a:stretch>
          </p:blipFill>
          <p:spPr bwMode="auto">
            <a:xfrm>
              <a:off x="4224" y="2953"/>
              <a:ext cx="197" cy="2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3" name="Picture 33" descr="ermine">
              <a:extLst>
                <a:ext uri="{FF2B5EF4-FFF2-40B4-BE49-F238E27FC236}">
                  <a16:creationId xmlns:a16="http://schemas.microsoft.com/office/drawing/2014/main" id="{0623F6BB-719C-A644-8EAD-4633DB12675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/>
            <a:srcRect l="49399" t="22293" r="38898" b="71706"/>
            <a:stretch>
              <a:fillRect/>
            </a:stretch>
          </p:blipFill>
          <p:spPr bwMode="auto">
            <a:xfrm>
              <a:off x="4560" y="2953"/>
              <a:ext cx="240" cy="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4" name="Picture 34" descr="violin">
              <a:extLst>
                <a:ext uri="{FF2B5EF4-FFF2-40B4-BE49-F238E27FC236}">
                  <a16:creationId xmlns:a16="http://schemas.microsoft.com/office/drawing/2014/main" id="{302AC226-F64A-DB4F-ACC8-869199B409A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/>
            <a:srcRect t="76233"/>
            <a:stretch>
              <a:fillRect/>
            </a:stretch>
          </p:blipFill>
          <p:spPr bwMode="auto">
            <a:xfrm>
              <a:off x="4848" y="2976"/>
              <a:ext cx="336" cy="1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D1E037C6-181D-7A41-B9AD-C14FC1AA5D9D}"/>
              </a:ext>
            </a:extLst>
          </p:cNvPr>
          <p:cNvGrpSpPr/>
          <p:nvPr/>
        </p:nvGrpSpPr>
        <p:grpSpPr>
          <a:xfrm>
            <a:off x="2743200" y="1593056"/>
            <a:ext cx="6934200" cy="1919287"/>
            <a:chOff x="304800" y="2362200"/>
            <a:chExt cx="8534400" cy="2362200"/>
          </a:xfrm>
        </p:grpSpPr>
        <p:grpSp>
          <p:nvGrpSpPr>
            <p:cNvPr id="36" name="Group 54">
              <a:extLst>
                <a:ext uri="{FF2B5EF4-FFF2-40B4-BE49-F238E27FC236}">
                  <a16:creationId xmlns:a16="http://schemas.microsoft.com/office/drawing/2014/main" id="{D0F2437E-7844-1543-9EC0-A4524073C84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09602" y="2514592"/>
              <a:ext cx="1547814" cy="2000247"/>
              <a:chOff x="288" y="2928"/>
              <a:chExt cx="864" cy="1116"/>
            </a:xfrm>
          </p:grpSpPr>
          <p:pic>
            <p:nvPicPr>
              <p:cNvPr id="52" name="Picture 55" descr="ermine">
                <a:extLst>
                  <a:ext uri="{FF2B5EF4-FFF2-40B4-BE49-F238E27FC236}">
                    <a16:creationId xmlns:a16="http://schemas.microsoft.com/office/drawing/2014/main" id="{9C1BB3AD-1C61-F244-A2A7-3E32BB498A2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49399" t="22293" r="38898" b="71706"/>
              <a:stretch>
                <a:fillRect/>
              </a:stretch>
            </p:blipFill>
            <p:spPr bwMode="auto">
              <a:xfrm>
                <a:off x="720" y="3216"/>
                <a:ext cx="288" cy="20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53" name="Picture 56" descr="ermine">
                <a:extLst>
                  <a:ext uri="{FF2B5EF4-FFF2-40B4-BE49-F238E27FC236}">
                    <a16:creationId xmlns:a16="http://schemas.microsoft.com/office/drawing/2014/main" id="{E9EFA580-E995-724E-9F2A-4FCDD3465AF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7591" t="4288" r="29535" b="88853"/>
              <a:stretch>
                <a:fillRect/>
              </a:stretch>
            </p:blipFill>
            <p:spPr bwMode="auto">
              <a:xfrm>
                <a:off x="864" y="3504"/>
                <a:ext cx="288" cy="20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54" name="Picture 57" descr="ermine">
                <a:extLst>
                  <a:ext uri="{FF2B5EF4-FFF2-40B4-BE49-F238E27FC236}">
                    <a16:creationId xmlns:a16="http://schemas.microsoft.com/office/drawing/2014/main" id="{7975C658-C652-EA41-A63E-DDF5C1CF9B7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8762" t="14577" r="31876" b="79422"/>
              <a:stretch>
                <a:fillRect/>
              </a:stretch>
            </p:blipFill>
            <p:spPr bwMode="auto">
              <a:xfrm>
                <a:off x="384" y="3504"/>
                <a:ext cx="288" cy="2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55" name="Picture 58" descr="ermine">
                <a:extLst>
                  <a:ext uri="{FF2B5EF4-FFF2-40B4-BE49-F238E27FC236}">
                    <a16:creationId xmlns:a16="http://schemas.microsoft.com/office/drawing/2014/main" id="{4DD1426F-2AD0-BB48-84CE-429DF5F6573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8762" t="27437" r="31876" b="67418"/>
              <a:stretch>
                <a:fillRect/>
              </a:stretch>
            </p:blipFill>
            <p:spPr bwMode="auto">
              <a:xfrm>
                <a:off x="288" y="3216"/>
                <a:ext cx="288" cy="2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56" name="Picture 59" descr="ermine">
                <a:extLst>
                  <a:ext uri="{FF2B5EF4-FFF2-40B4-BE49-F238E27FC236}">
                    <a16:creationId xmlns:a16="http://schemas.microsoft.com/office/drawing/2014/main" id="{F947C49B-6641-8040-B396-518EA7D5FCA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9932" t="23151" r="31876" b="71706"/>
              <a:stretch>
                <a:fillRect/>
              </a:stretch>
            </p:blipFill>
            <p:spPr bwMode="auto">
              <a:xfrm>
                <a:off x="624" y="2928"/>
                <a:ext cx="288" cy="24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57" name="Picture 60" descr="ermine">
                <a:extLst>
                  <a:ext uri="{FF2B5EF4-FFF2-40B4-BE49-F238E27FC236}">
                    <a16:creationId xmlns:a16="http://schemas.microsoft.com/office/drawing/2014/main" id="{63D3BD61-4411-484C-B7C6-CFC95101259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0569" t="17148" r="37727" b="76851"/>
              <a:stretch>
                <a:fillRect/>
              </a:stretch>
            </p:blipFill>
            <p:spPr bwMode="auto">
              <a:xfrm>
                <a:off x="768" y="3792"/>
                <a:ext cx="360" cy="2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37" name="Picture 62" descr="bicycle">
              <a:extLst>
                <a:ext uri="{FF2B5EF4-FFF2-40B4-BE49-F238E27FC236}">
                  <a16:creationId xmlns:a16="http://schemas.microsoft.com/office/drawing/2014/main" id="{E7157A04-6F28-DF42-AC1B-BC5C320213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67500" t="75458"/>
            <a:stretch>
              <a:fillRect/>
            </a:stretch>
          </p:blipFill>
          <p:spPr bwMode="auto">
            <a:xfrm>
              <a:off x="3352800" y="3511550"/>
              <a:ext cx="782638" cy="3540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8" name="Picture 63" descr="bicycle">
              <a:extLst>
                <a:ext uri="{FF2B5EF4-FFF2-40B4-BE49-F238E27FC236}">
                  <a16:creationId xmlns:a16="http://schemas.microsoft.com/office/drawing/2014/main" id="{E187686E-452F-1F49-AA7D-E5175831716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35001" t="49956" r="42499" b="16507"/>
            <a:stretch>
              <a:fillRect/>
            </a:stretch>
          </p:blipFill>
          <p:spPr bwMode="auto">
            <a:xfrm>
              <a:off x="4862513" y="3670300"/>
              <a:ext cx="568325" cy="5048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9" name="Picture 64" descr="bicycle">
              <a:extLst>
                <a:ext uri="{FF2B5EF4-FFF2-40B4-BE49-F238E27FC236}">
                  <a16:creationId xmlns:a16="http://schemas.microsoft.com/office/drawing/2014/main" id="{1E859FA9-2C67-804D-88B5-6BFDF3CE817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t="33188" r="60001"/>
            <a:stretch>
              <a:fillRect/>
            </a:stretch>
          </p:blipFill>
          <p:spPr bwMode="auto">
            <a:xfrm>
              <a:off x="3744913" y="2667000"/>
              <a:ext cx="695325" cy="6921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0" name="Picture 65" descr="bicycle">
              <a:extLst>
                <a:ext uri="{FF2B5EF4-FFF2-40B4-BE49-F238E27FC236}">
                  <a16:creationId xmlns:a16="http://schemas.microsoft.com/office/drawing/2014/main" id="{51115390-9704-654C-8835-1E19225CBCC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32500" t="20612" r="22501" b="37468"/>
            <a:stretch>
              <a:fillRect/>
            </a:stretch>
          </p:blipFill>
          <p:spPr bwMode="auto">
            <a:xfrm>
              <a:off x="4600575" y="2974975"/>
              <a:ext cx="782638" cy="434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1" name="Picture 66" descr="bicycle">
              <a:extLst>
                <a:ext uri="{FF2B5EF4-FFF2-40B4-BE49-F238E27FC236}">
                  <a16:creationId xmlns:a16="http://schemas.microsoft.com/office/drawing/2014/main" id="{85DA1F0B-14CA-FE44-B9B7-972D2834D21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20000" r="55000" b="54236"/>
            <a:stretch>
              <a:fillRect/>
            </a:stretch>
          </p:blipFill>
          <p:spPr bwMode="auto">
            <a:xfrm>
              <a:off x="4167188" y="3670300"/>
              <a:ext cx="515937" cy="5635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2" name="Picture 67" descr="violin">
              <a:extLst>
                <a:ext uri="{FF2B5EF4-FFF2-40B4-BE49-F238E27FC236}">
                  <a16:creationId xmlns:a16="http://schemas.microsoft.com/office/drawing/2014/main" id="{157C74D5-8E21-6D4E-8108-6AA3214357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/>
            <a:srcRect l="35715" t="2991" r="21428" b="71085"/>
            <a:stretch>
              <a:fillRect/>
            </a:stretch>
          </p:blipFill>
          <p:spPr bwMode="auto">
            <a:xfrm>
              <a:off x="7086600" y="3962400"/>
              <a:ext cx="401638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43" name="Group 68">
              <a:extLst>
                <a:ext uri="{FF2B5EF4-FFF2-40B4-BE49-F238E27FC236}">
                  <a16:creationId xmlns:a16="http://schemas.microsoft.com/office/drawing/2014/main" id="{CDD99437-60B5-B54E-A9CC-8414D584880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738936" y="2651125"/>
              <a:ext cx="2024062" cy="1704975"/>
              <a:chOff x="4416" y="3072"/>
              <a:chExt cx="1035" cy="872"/>
            </a:xfrm>
          </p:grpSpPr>
          <p:pic>
            <p:nvPicPr>
              <p:cNvPr id="47" name="Picture 69" descr="violin">
                <a:extLst>
                  <a:ext uri="{FF2B5EF4-FFF2-40B4-BE49-F238E27FC236}">
                    <a16:creationId xmlns:a16="http://schemas.microsoft.com/office/drawing/2014/main" id="{B31290E9-5095-A14D-A3A6-9DB218FB1A7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t="26286" b="52684"/>
              <a:stretch>
                <a:fillRect/>
              </a:stretch>
            </p:blipFill>
            <p:spPr bwMode="auto">
              <a:xfrm>
                <a:off x="4752" y="3600"/>
                <a:ext cx="377" cy="34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48" name="Picture 70" descr="violin">
                <a:extLst>
                  <a:ext uri="{FF2B5EF4-FFF2-40B4-BE49-F238E27FC236}">
                    <a16:creationId xmlns:a16="http://schemas.microsoft.com/office/drawing/2014/main" id="{FA413B99-D11B-4644-80C4-E022A301CEE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t="50055" b="26286"/>
              <a:stretch>
                <a:fillRect/>
              </a:stretch>
            </p:blipFill>
            <p:spPr bwMode="auto">
              <a:xfrm>
                <a:off x="5040" y="3360"/>
                <a:ext cx="411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49" name="Picture 71" descr="violin">
                <a:extLst>
                  <a:ext uri="{FF2B5EF4-FFF2-40B4-BE49-F238E27FC236}">
                    <a16:creationId xmlns:a16="http://schemas.microsoft.com/office/drawing/2014/main" id="{CF3E7D07-35E6-A248-9EE3-4725355C669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t="76233"/>
              <a:stretch>
                <a:fillRect/>
              </a:stretch>
            </p:blipFill>
            <p:spPr bwMode="auto">
              <a:xfrm>
                <a:off x="4560" y="3408"/>
                <a:ext cx="446" cy="19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50" name="Picture 72" descr="violin">
                <a:extLst>
                  <a:ext uri="{FF2B5EF4-FFF2-40B4-BE49-F238E27FC236}">
                    <a16:creationId xmlns:a16="http://schemas.microsoft.com/office/drawing/2014/main" id="{E6400C18-8AC6-9D45-8780-4C881E41589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56544" t="49945" r="-523" b="18510"/>
              <a:stretch>
                <a:fillRect/>
              </a:stretch>
            </p:blipFill>
            <p:spPr bwMode="auto">
              <a:xfrm>
                <a:off x="4416" y="3456"/>
                <a:ext cx="211" cy="36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51" name="Picture 73" descr="violin">
                <a:extLst>
                  <a:ext uri="{FF2B5EF4-FFF2-40B4-BE49-F238E27FC236}">
                    <a16:creationId xmlns:a16="http://schemas.microsoft.com/office/drawing/2014/main" id="{A09F557F-D752-3D49-BA39-1B05CFD6C37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t="31544" b="47426"/>
              <a:stretch>
                <a:fillRect/>
              </a:stretch>
            </p:blipFill>
            <p:spPr bwMode="auto">
              <a:xfrm>
                <a:off x="4608" y="3072"/>
                <a:ext cx="480" cy="2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44" name="Rectangle 74">
              <a:extLst>
                <a:ext uri="{FF2B5EF4-FFF2-40B4-BE49-F238E27FC236}">
                  <a16:creationId xmlns:a16="http://schemas.microsoft.com/office/drawing/2014/main" id="{D4D6F3A6-D1C3-F44F-BE2D-2A6250AEE2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4800" y="2362200"/>
              <a:ext cx="2133600" cy="2362200"/>
            </a:xfrm>
            <a:prstGeom prst="rect">
              <a:avLst/>
            </a:prstGeom>
            <a:noFill/>
            <a:ln w="38100">
              <a:solidFill>
                <a:srgbClr val="8643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5" name="Rectangle 75">
              <a:extLst>
                <a:ext uri="{FF2B5EF4-FFF2-40B4-BE49-F238E27FC236}">
                  <a16:creationId xmlns:a16="http://schemas.microsoft.com/office/drawing/2014/main" id="{75334A7D-D948-874E-86F1-53FC55B93F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00400" y="2362200"/>
              <a:ext cx="2438400" cy="2362200"/>
            </a:xfrm>
            <a:prstGeom prst="rect">
              <a:avLst/>
            </a:prstGeom>
            <a:noFill/>
            <a:ln w="38100">
              <a:solidFill>
                <a:srgbClr val="8643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6" name="Rectangle 76">
              <a:extLst>
                <a:ext uri="{FF2B5EF4-FFF2-40B4-BE49-F238E27FC236}">
                  <a16:creationId xmlns:a16="http://schemas.microsoft.com/office/drawing/2014/main" id="{5DCEFF82-6209-7642-B9C5-13F9BE5E08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00800" y="2362200"/>
              <a:ext cx="2438400" cy="2362200"/>
            </a:xfrm>
            <a:prstGeom prst="rect">
              <a:avLst/>
            </a:prstGeom>
            <a:noFill/>
            <a:ln w="38100">
              <a:solidFill>
                <a:srgbClr val="8643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58" name="Rectangle 57">
            <a:extLst>
              <a:ext uri="{FF2B5EF4-FFF2-40B4-BE49-F238E27FC236}">
                <a16:creationId xmlns:a16="http://schemas.microsoft.com/office/drawing/2014/main" id="{D449A203-5DC2-474C-A5D3-9D01B37CDB17}"/>
              </a:ext>
            </a:extLst>
          </p:cNvPr>
          <p:cNvSpPr/>
          <p:nvPr/>
        </p:nvSpPr>
        <p:spPr>
          <a:xfrm>
            <a:off x="894604" y="6290003"/>
            <a:ext cx="1024376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dirty="0" err="1"/>
              <a:t>Csurka</a:t>
            </a:r>
            <a:r>
              <a:rPr lang="en-US" sz="1600" dirty="0"/>
              <a:t> et al. (2004), </a:t>
            </a:r>
            <a:r>
              <a:rPr lang="en-US" sz="1600" dirty="0" err="1"/>
              <a:t>Willamowski</a:t>
            </a:r>
            <a:r>
              <a:rPr lang="en-US" sz="1600" dirty="0"/>
              <a:t> et al. (2005), </a:t>
            </a:r>
            <a:r>
              <a:rPr lang="en-US" sz="1600" dirty="0" err="1"/>
              <a:t>Grauman</a:t>
            </a:r>
            <a:r>
              <a:rPr lang="en-US" sz="1600" dirty="0"/>
              <a:t> &amp; Darrell (2005), </a:t>
            </a:r>
            <a:r>
              <a:rPr lang="en-US" sz="1600" dirty="0" err="1"/>
              <a:t>Sivic</a:t>
            </a:r>
            <a:r>
              <a:rPr lang="en-US" sz="1600" dirty="0"/>
              <a:t> et al. (2003, 2005)</a:t>
            </a:r>
          </a:p>
        </p:txBody>
      </p:sp>
    </p:spTree>
    <p:extLst>
      <p:ext uri="{BB962C8B-B14F-4D97-AF65-F5344CB8AC3E}">
        <p14:creationId xmlns:p14="http://schemas.microsoft.com/office/powerpoint/2010/main" val="283300596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/>
          <p:cNvSpPr/>
          <p:nvPr/>
        </p:nvSpPr>
        <p:spPr bwMode="auto">
          <a:xfrm>
            <a:off x="2057400" y="4316552"/>
            <a:ext cx="8153400" cy="1976299"/>
          </a:xfrm>
          <a:prstGeom prst="rect">
            <a:avLst/>
          </a:prstGeom>
          <a:solidFill>
            <a:schemeClr val="tx2">
              <a:lumMod val="85000"/>
              <a:lumOff val="1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hangingPunct="0"/>
            <a:endParaRPr lang="en-US" sz="2400">
              <a:cs typeface="Arial" charset="0"/>
            </a:endParaRPr>
          </a:p>
        </p:txBody>
      </p:sp>
      <p:sp>
        <p:nvSpPr>
          <p:cNvPr id="931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Spatial pyramids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err="1"/>
              <a:t>Orderless</a:t>
            </a:r>
            <a:r>
              <a:rPr lang="en-US" dirty="0"/>
              <a:t> pooling of local features over a coarse grid</a:t>
            </a:r>
          </a:p>
          <a:p>
            <a:endParaRPr lang="en-US" dirty="0"/>
          </a:p>
        </p:txBody>
      </p:sp>
      <p:pic>
        <p:nvPicPr>
          <p:cNvPr id="17411" name="Picture 3" descr="texton_ind_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09801" y="4362450"/>
            <a:ext cx="1997075" cy="161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5111751" y="4365626"/>
            <a:ext cx="2017713" cy="1609725"/>
            <a:chOff x="1968" y="2812"/>
            <a:chExt cx="1680" cy="1316"/>
          </a:xfrm>
        </p:grpSpPr>
        <p:pic>
          <p:nvPicPr>
            <p:cNvPr id="17447" name="Picture 5" descr="texton_ind_1_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968" y="3485"/>
              <a:ext cx="816" cy="6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7448" name="Picture 6" descr="texton_ind_1_2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968" y="2812"/>
              <a:ext cx="816" cy="6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7449" name="Picture 7" descr="texton_ind_1_3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2832" y="2812"/>
              <a:ext cx="816" cy="6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7450" name="Picture 8" descr="texton_ind_1_4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2832" y="3485"/>
              <a:ext cx="816" cy="6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7413" name="AutoShape 9"/>
          <p:cNvSpPr>
            <a:spLocks noChangeArrowheads="1"/>
          </p:cNvSpPr>
          <p:nvPr/>
        </p:nvSpPr>
        <p:spPr bwMode="auto">
          <a:xfrm>
            <a:off x="5938839" y="3967164"/>
            <a:ext cx="344487" cy="307975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CC99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17414" name="Picture 10" descr="burma_bagan"/>
          <p:cNvPicPr>
            <a:picLocks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0414" y="1600200"/>
            <a:ext cx="3114675" cy="2274888"/>
          </a:xfrm>
          <a:prstGeom prst="rect">
            <a:avLst/>
          </a:prstGeom>
          <a:noFill/>
          <a:ln w="12700">
            <a:solidFill>
              <a:schemeClr val="bg1"/>
            </a:solidFill>
            <a:miter lim="800000"/>
            <a:headEnd/>
            <a:tailEnd/>
          </a:ln>
        </p:spPr>
      </p:pic>
      <p:grpSp>
        <p:nvGrpSpPr>
          <p:cNvPr id="3" name="Group 11"/>
          <p:cNvGrpSpPr>
            <a:grpSpLocks/>
          </p:cNvGrpSpPr>
          <p:nvPr/>
        </p:nvGrpSpPr>
        <p:grpSpPr bwMode="auto">
          <a:xfrm>
            <a:off x="4572001" y="1600200"/>
            <a:ext cx="3114675" cy="2274888"/>
            <a:chOff x="1488" y="480"/>
            <a:chExt cx="2784" cy="1929"/>
          </a:xfrm>
        </p:grpSpPr>
        <p:sp>
          <p:nvSpPr>
            <p:cNvPr id="17441" name="Line 12"/>
            <p:cNvSpPr>
              <a:spLocks noChangeShapeType="1"/>
            </p:cNvSpPr>
            <p:nvPr/>
          </p:nvSpPr>
          <p:spPr bwMode="auto">
            <a:xfrm>
              <a:off x="2880" y="480"/>
              <a:ext cx="0" cy="1929"/>
            </a:xfrm>
            <a:prstGeom prst="line">
              <a:avLst/>
            </a:prstGeom>
            <a:noFill/>
            <a:ln w="31750">
              <a:solidFill>
                <a:srgbClr val="FFFF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rgbClr val="000000"/>
                </a:solidFill>
              </a:endParaRPr>
            </a:p>
          </p:txBody>
        </p:sp>
        <p:sp>
          <p:nvSpPr>
            <p:cNvPr id="17442" name="Line 13"/>
            <p:cNvSpPr>
              <a:spLocks noChangeShapeType="1"/>
            </p:cNvSpPr>
            <p:nvPr/>
          </p:nvSpPr>
          <p:spPr bwMode="auto">
            <a:xfrm>
              <a:off x="1488" y="1440"/>
              <a:ext cx="2784" cy="0"/>
            </a:xfrm>
            <a:prstGeom prst="line">
              <a:avLst/>
            </a:prstGeom>
            <a:noFill/>
            <a:ln w="31750">
              <a:solidFill>
                <a:srgbClr val="FFFF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rgbClr val="000000"/>
                </a:solidFill>
              </a:endParaRPr>
            </a:p>
          </p:txBody>
        </p:sp>
        <p:sp>
          <p:nvSpPr>
            <p:cNvPr id="17443" name="Line 14"/>
            <p:cNvSpPr>
              <a:spLocks noChangeShapeType="1"/>
            </p:cNvSpPr>
            <p:nvPr/>
          </p:nvSpPr>
          <p:spPr bwMode="auto">
            <a:xfrm>
              <a:off x="1488" y="960"/>
              <a:ext cx="2784" cy="0"/>
            </a:xfrm>
            <a:prstGeom prst="line">
              <a:avLst/>
            </a:prstGeom>
            <a:noFill/>
            <a:ln w="31750">
              <a:solidFill>
                <a:srgbClr val="FFFF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rgbClr val="000000"/>
                </a:solidFill>
              </a:endParaRPr>
            </a:p>
          </p:txBody>
        </p:sp>
        <p:sp>
          <p:nvSpPr>
            <p:cNvPr id="17444" name="Line 15"/>
            <p:cNvSpPr>
              <a:spLocks noChangeShapeType="1"/>
            </p:cNvSpPr>
            <p:nvPr/>
          </p:nvSpPr>
          <p:spPr bwMode="auto">
            <a:xfrm>
              <a:off x="1488" y="1920"/>
              <a:ext cx="2784" cy="0"/>
            </a:xfrm>
            <a:prstGeom prst="line">
              <a:avLst/>
            </a:prstGeom>
            <a:noFill/>
            <a:ln w="31750">
              <a:solidFill>
                <a:srgbClr val="FFFF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rgbClr val="000000"/>
                </a:solidFill>
              </a:endParaRPr>
            </a:p>
          </p:txBody>
        </p:sp>
        <p:sp>
          <p:nvSpPr>
            <p:cNvPr id="17445" name="Line 16"/>
            <p:cNvSpPr>
              <a:spLocks noChangeShapeType="1"/>
            </p:cNvSpPr>
            <p:nvPr/>
          </p:nvSpPr>
          <p:spPr bwMode="auto">
            <a:xfrm>
              <a:off x="2176" y="480"/>
              <a:ext cx="0" cy="1929"/>
            </a:xfrm>
            <a:prstGeom prst="line">
              <a:avLst/>
            </a:prstGeom>
            <a:noFill/>
            <a:ln w="31750">
              <a:solidFill>
                <a:srgbClr val="FFFF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rgbClr val="000000"/>
                </a:solidFill>
              </a:endParaRPr>
            </a:p>
          </p:txBody>
        </p:sp>
        <p:sp>
          <p:nvSpPr>
            <p:cNvPr id="17446" name="Line 17"/>
            <p:cNvSpPr>
              <a:spLocks noChangeShapeType="1"/>
            </p:cNvSpPr>
            <p:nvPr/>
          </p:nvSpPr>
          <p:spPr bwMode="auto">
            <a:xfrm>
              <a:off x="3570" y="480"/>
              <a:ext cx="0" cy="1929"/>
            </a:xfrm>
            <a:prstGeom prst="line">
              <a:avLst/>
            </a:prstGeom>
            <a:noFill/>
            <a:ln w="31750">
              <a:solidFill>
                <a:srgbClr val="FFFF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rgbClr val="000000"/>
                </a:solidFill>
              </a:endParaRPr>
            </a:p>
          </p:txBody>
        </p:sp>
      </p:grpSp>
      <p:sp>
        <p:nvSpPr>
          <p:cNvPr id="17416" name="AutoShape 18"/>
          <p:cNvSpPr>
            <a:spLocks noChangeArrowheads="1"/>
          </p:cNvSpPr>
          <p:nvPr/>
        </p:nvSpPr>
        <p:spPr bwMode="auto">
          <a:xfrm rot="2426846">
            <a:off x="4181475" y="3932238"/>
            <a:ext cx="344488" cy="309562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CC99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7417" name="Text Box 19"/>
          <p:cNvSpPr txBox="1">
            <a:spLocks noChangeArrowheads="1"/>
          </p:cNvSpPr>
          <p:nvPr/>
        </p:nvSpPr>
        <p:spPr bwMode="auto">
          <a:xfrm>
            <a:off x="2847976" y="5988050"/>
            <a:ext cx="6969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1400">
                <a:solidFill>
                  <a:srgbClr val="FFFFFF"/>
                </a:solidFill>
              </a:rPr>
              <a:t>level 0</a:t>
            </a:r>
          </a:p>
        </p:txBody>
      </p:sp>
      <p:sp>
        <p:nvSpPr>
          <p:cNvPr id="17418" name="Text Box 20"/>
          <p:cNvSpPr txBox="1">
            <a:spLocks noChangeArrowheads="1"/>
          </p:cNvSpPr>
          <p:nvPr/>
        </p:nvSpPr>
        <p:spPr bwMode="auto">
          <a:xfrm>
            <a:off x="5768976" y="5984875"/>
            <a:ext cx="6969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1400">
                <a:solidFill>
                  <a:srgbClr val="FFFFFF"/>
                </a:solidFill>
              </a:rPr>
              <a:t>level 1</a:t>
            </a:r>
          </a:p>
        </p:txBody>
      </p:sp>
      <p:grpSp>
        <p:nvGrpSpPr>
          <p:cNvPr id="4" name="Group 21"/>
          <p:cNvGrpSpPr>
            <a:grpSpLocks/>
          </p:cNvGrpSpPr>
          <p:nvPr/>
        </p:nvGrpSpPr>
        <p:grpSpPr bwMode="auto">
          <a:xfrm>
            <a:off x="7696200" y="3932238"/>
            <a:ext cx="2362200" cy="2361083"/>
            <a:chOff x="3798" y="3007"/>
            <a:chExt cx="1420" cy="1295"/>
          </a:xfrm>
        </p:grpSpPr>
        <p:grpSp>
          <p:nvGrpSpPr>
            <p:cNvPr id="5" name="Group 22"/>
            <p:cNvGrpSpPr>
              <a:grpSpLocks/>
            </p:cNvGrpSpPr>
            <p:nvPr/>
          </p:nvGrpSpPr>
          <p:grpSpPr bwMode="auto">
            <a:xfrm>
              <a:off x="4005" y="3245"/>
              <a:ext cx="1213" cy="883"/>
              <a:chOff x="3792" y="2812"/>
              <a:chExt cx="1680" cy="1316"/>
            </a:xfrm>
          </p:grpSpPr>
          <p:pic>
            <p:nvPicPr>
              <p:cNvPr id="17425" name="Picture 23" descr="texton_ind_2_1"/>
              <p:cNvPicPr>
                <a:picLocks noChangeAspect="1" noChangeArrowheads="1"/>
              </p:cNvPicPr>
              <p:nvPr/>
            </p:nvPicPr>
            <p:blipFill>
              <a:blip r:embed="rId9" cstate="print"/>
              <a:srcRect/>
              <a:stretch>
                <a:fillRect/>
              </a:stretch>
            </p:blipFill>
            <p:spPr bwMode="auto">
              <a:xfrm>
                <a:off x="3792" y="2812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26" name="Picture 24" descr="texton_ind_2_2"/>
              <p:cNvPicPr>
                <a:picLocks noChangeAspect="1" noChangeArrowheads="1"/>
              </p:cNvPicPr>
              <p:nvPr/>
            </p:nvPicPr>
            <p:blipFill>
              <a:blip r:embed="rId10" cstate="print"/>
              <a:srcRect/>
              <a:stretch>
                <a:fillRect/>
              </a:stretch>
            </p:blipFill>
            <p:spPr bwMode="auto">
              <a:xfrm>
                <a:off x="4224" y="3153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27" name="Picture 25" descr="texton_ind_2_3"/>
              <p:cNvPicPr>
                <a:picLocks noChangeAspect="1" noChangeArrowheads="1"/>
              </p:cNvPicPr>
              <p:nvPr/>
            </p:nvPicPr>
            <p:blipFill>
              <a:blip r:embed="rId11" cstate="print"/>
              <a:srcRect/>
              <a:stretch>
                <a:fillRect/>
              </a:stretch>
            </p:blipFill>
            <p:spPr bwMode="auto">
              <a:xfrm>
                <a:off x="4656" y="2812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28" name="Picture 26" descr="texton_ind_2_4"/>
              <p:cNvPicPr>
                <a:picLocks noChangeAspect="1" noChangeArrowheads="1"/>
              </p:cNvPicPr>
              <p:nvPr/>
            </p:nvPicPr>
            <p:blipFill>
              <a:blip r:embed="rId12" cstate="print"/>
              <a:srcRect/>
              <a:stretch>
                <a:fillRect/>
              </a:stretch>
            </p:blipFill>
            <p:spPr bwMode="auto">
              <a:xfrm>
                <a:off x="5088" y="2817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29" name="Picture 27" descr="texton_ind_2_5"/>
              <p:cNvPicPr>
                <a:picLocks noChangeAspect="1" noChangeArrowheads="1"/>
              </p:cNvPicPr>
              <p:nvPr/>
            </p:nvPicPr>
            <p:blipFill>
              <a:blip r:embed="rId13" cstate="print"/>
              <a:srcRect/>
              <a:stretch>
                <a:fillRect/>
              </a:stretch>
            </p:blipFill>
            <p:spPr bwMode="auto">
              <a:xfrm>
                <a:off x="3792" y="3153"/>
                <a:ext cx="384" cy="30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30" name="Picture 28" descr="texton_ind_2_6"/>
              <p:cNvPicPr>
                <a:picLocks noChangeAspect="1" noChangeArrowheads="1"/>
              </p:cNvPicPr>
              <p:nvPr/>
            </p:nvPicPr>
            <p:blipFill>
              <a:blip r:embed="rId14" cstate="print"/>
              <a:srcRect/>
              <a:stretch>
                <a:fillRect/>
              </a:stretch>
            </p:blipFill>
            <p:spPr bwMode="auto">
              <a:xfrm>
                <a:off x="4224" y="2812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31" name="Picture 29" descr="texton_ind_2_7"/>
              <p:cNvPicPr>
                <a:picLocks noChangeAspect="1" noChangeArrowheads="1"/>
              </p:cNvPicPr>
              <p:nvPr/>
            </p:nvPicPr>
            <p:blipFill>
              <a:blip r:embed="rId15" cstate="print"/>
              <a:srcRect/>
              <a:stretch>
                <a:fillRect/>
              </a:stretch>
            </p:blipFill>
            <p:spPr bwMode="auto">
              <a:xfrm>
                <a:off x="5088" y="3153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32" name="Picture 30" descr="texton_ind_2_8"/>
              <p:cNvPicPr>
                <a:picLocks noChangeAspect="1" noChangeArrowheads="1"/>
              </p:cNvPicPr>
              <p:nvPr/>
            </p:nvPicPr>
            <p:blipFill>
              <a:blip r:embed="rId16" cstate="print"/>
              <a:srcRect/>
              <a:stretch>
                <a:fillRect/>
              </a:stretch>
            </p:blipFill>
            <p:spPr bwMode="auto">
              <a:xfrm flipV="1">
                <a:off x="4656" y="3153"/>
                <a:ext cx="384" cy="30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33" name="Picture 31" descr="texton_ind_2_9"/>
              <p:cNvPicPr>
                <a:picLocks noChangeAspect="1" noChangeArrowheads="1"/>
              </p:cNvPicPr>
              <p:nvPr/>
            </p:nvPicPr>
            <p:blipFill>
              <a:blip r:embed="rId17" cstate="print"/>
              <a:srcRect/>
              <a:stretch>
                <a:fillRect/>
              </a:stretch>
            </p:blipFill>
            <p:spPr bwMode="auto">
              <a:xfrm>
                <a:off x="3792" y="3489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34" name="Picture 32" descr="texton_ind_2_10"/>
              <p:cNvPicPr>
                <a:picLocks noChangeAspect="1" noChangeArrowheads="1"/>
              </p:cNvPicPr>
              <p:nvPr/>
            </p:nvPicPr>
            <p:blipFill>
              <a:blip r:embed="rId18" cstate="print"/>
              <a:srcRect/>
              <a:stretch>
                <a:fillRect/>
              </a:stretch>
            </p:blipFill>
            <p:spPr bwMode="auto">
              <a:xfrm>
                <a:off x="4656" y="3825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35" name="Picture 33" descr="texton_ind_2_11"/>
              <p:cNvPicPr>
                <a:picLocks noChangeAspect="1" noChangeArrowheads="1"/>
              </p:cNvPicPr>
              <p:nvPr/>
            </p:nvPicPr>
            <p:blipFill>
              <a:blip r:embed="rId19" cstate="print"/>
              <a:srcRect/>
              <a:stretch>
                <a:fillRect/>
              </a:stretch>
            </p:blipFill>
            <p:spPr bwMode="auto">
              <a:xfrm>
                <a:off x="4656" y="3489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36" name="Picture 34" descr="texton_ind_2_12"/>
              <p:cNvPicPr>
                <a:picLocks noChangeAspect="1" noChangeArrowheads="1"/>
              </p:cNvPicPr>
              <p:nvPr/>
            </p:nvPicPr>
            <p:blipFill>
              <a:blip r:embed="rId20" cstate="print"/>
              <a:srcRect/>
              <a:stretch>
                <a:fillRect/>
              </a:stretch>
            </p:blipFill>
            <p:spPr bwMode="auto">
              <a:xfrm>
                <a:off x="4224" y="3489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37" name="Picture 35" descr="texton_ind_2_13"/>
              <p:cNvPicPr>
                <a:picLocks noChangeAspect="1" noChangeArrowheads="1"/>
              </p:cNvPicPr>
              <p:nvPr/>
            </p:nvPicPr>
            <p:blipFill>
              <a:blip r:embed="rId21" cstate="print"/>
              <a:srcRect/>
              <a:stretch>
                <a:fillRect/>
              </a:stretch>
            </p:blipFill>
            <p:spPr bwMode="auto">
              <a:xfrm>
                <a:off x="3800" y="3831"/>
                <a:ext cx="376" cy="29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38" name="Picture 36" descr="texton_ind_2_14"/>
              <p:cNvPicPr>
                <a:picLocks noChangeAspect="1" noChangeArrowheads="1"/>
              </p:cNvPicPr>
              <p:nvPr/>
            </p:nvPicPr>
            <p:blipFill>
              <a:blip r:embed="rId22" cstate="print"/>
              <a:srcRect/>
              <a:stretch>
                <a:fillRect/>
              </a:stretch>
            </p:blipFill>
            <p:spPr bwMode="auto">
              <a:xfrm>
                <a:off x="4224" y="3825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39" name="Picture 37" descr="texton_ind_2_15"/>
              <p:cNvPicPr>
                <a:picLocks noChangeAspect="1" noChangeArrowheads="1"/>
              </p:cNvPicPr>
              <p:nvPr/>
            </p:nvPicPr>
            <p:blipFill>
              <a:blip r:embed="rId23" cstate="print"/>
              <a:srcRect/>
              <a:stretch>
                <a:fillRect/>
              </a:stretch>
            </p:blipFill>
            <p:spPr bwMode="auto">
              <a:xfrm>
                <a:off x="5088" y="3825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7440" name="Picture 38" descr="texton_ind_2_16"/>
              <p:cNvPicPr>
                <a:picLocks noChangeAspect="1" noChangeArrowheads="1"/>
              </p:cNvPicPr>
              <p:nvPr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5088" y="3489"/>
                <a:ext cx="384" cy="3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17423" name="AutoShape 39"/>
            <p:cNvSpPr>
              <a:spLocks noChangeArrowheads="1"/>
            </p:cNvSpPr>
            <p:nvPr/>
          </p:nvSpPr>
          <p:spPr bwMode="auto">
            <a:xfrm rot="19173154" flipH="1">
              <a:off x="3798" y="3007"/>
              <a:ext cx="207" cy="170"/>
            </a:xfrm>
            <a:prstGeom prst="downArrow">
              <a:avLst>
                <a:gd name="adj1" fmla="val 50000"/>
                <a:gd name="adj2" fmla="val 25000"/>
              </a:avLst>
            </a:prstGeom>
            <a:solidFill>
              <a:srgbClr val="FFCC99"/>
            </a:solidFill>
            <a:ln w="9525">
              <a:solidFill>
                <a:srgbClr val="FF66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srgbClr val="000000"/>
                </a:solidFill>
              </a:endParaRPr>
            </a:p>
          </p:txBody>
        </p:sp>
        <p:sp>
          <p:nvSpPr>
            <p:cNvPr id="17424" name="Text Box 40"/>
            <p:cNvSpPr txBox="1">
              <a:spLocks noChangeArrowheads="1"/>
            </p:cNvSpPr>
            <p:nvPr/>
          </p:nvSpPr>
          <p:spPr bwMode="auto">
            <a:xfrm>
              <a:off x="4389" y="4133"/>
              <a:ext cx="422" cy="1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US" sz="1400">
                  <a:solidFill>
                    <a:srgbClr val="FFFFFF"/>
                  </a:solidFill>
                </a:rPr>
                <a:t>level 2</a:t>
              </a:r>
            </a:p>
          </p:txBody>
        </p:sp>
      </p:grpSp>
      <p:sp>
        <p:nvSpPr>
          <p:cNvPr id="17421" name="Text Box 42"/>
          <p:cNvSpPr txBox="1">
            <a:spLocks noChangeArrowheads="1"/>
          </p:cNvSpPr>
          <p:nvPr/>
        </p:nvSpPr>
        <p:spPr bwMode="auto">
          <a:xfrm>
            <a:off x="4414838" y="6477000"/>
            <a:ext cx="34099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1" hangingPunct="1"/>
            <a:r>
              <a:rPr lang="en-US" sz="1400"/>
              <a:t>Lazebnik, Schmid &amp; Ponce (CVPR 2006)</a:t>
            </a:r>
          </a:p>
        </p:txBody>
      </p:sp>
    </p:spTree>
    <p:extLst>
      <p:ext uri="{BB962C8B-B14F-4D97-AF65-F5344CB8AC3E}">
        <p14:creationId xmlns:p14="http://schemas.microsoft.com/office/powerpoint/2010/main" val="54465248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Spatial pyramids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/>
              <a:buChar char="•"/>
            </a:pPr>
            <a:r>
              <a:rPr lang="en-US" dirty="0"/>
              <a:t>Scene classification results:</a:t>
            </a:r>
          </a:p>
        </p:txBody>
      </p:sp>
      <p:pic>
        <p:nvPicPr>
          <p:cNvPr id="18435" name="Picture 3" descr="scene_categories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1765300"/>
            <a:ext cx="9144000" cy="212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scene_categories_results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90800" y="4089400"/>
            <a:ext cx="6934200" cy="223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4368291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4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Spatial pyramids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/>
              <a:buChar char="•"/>
            </a:pPr>
            <a:r>
              <a:rPr lang="en-US" dirty="0"/>
              <a:t>Caltech101 </a:t>
            </a:r>
            <a:r>
              <a:rPr lang="en-US"/>
              <a:t>classification results:</a:t>
            </a:r>
            <a:endParaRPr lang="en-US" dirty="0"/>
          </a:p>
        </p:txBody>
      </p:sp>
      <p:pic>
        <p:nvPicPr>
          <p:cNvPr id="19459" name="Picture 3" descr="image_000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5001" y="1808163"/>
            <a:ext cx="982663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60" name="Picture 4" descr="image_002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43226" y="1808163"/>
            <a:ext cx="1247775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61" name="Picture 5" descr="image_000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67200" y="1808163"/>
            <a:ext cx="763588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62" name="Picture 6" descr="image_001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94288" y="1808163"/>
            <a:ext cx="1484312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63" name="Picture 7" descr="image_00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94576" y="1808163"/>
            <a:ext cx="1516063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64" name="Picture 8" descr="image_001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5000" y="2951163"/>
            <a:ext cx="1112838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65" name="Picture 9" descr="image_001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51625" y="1808163"/>
            <a:ext cx="660400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66" name="Picture 10" descr="image_00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967788" y="1808163"/>
            <a:ext cx="1319212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67" name="Picture 11" descr="image_003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092451" y="2951163"/>
            <a:ext cx="1135063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68" name="Picture 12" descr="image_0006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278313" y="2951163"/>
            <a:ext cx="800100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69" name="Picture 13" descr="image_001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140325" y="2951163"/>
            <a:ext cx="1625600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70" name="Picture 14" descr="image_001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858000" y="2951163"/>
            <a:ext cx="1352550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71" name="Picture 15" descr="image_0028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283576" y="2951163"/>
            <a:ext cx="631825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72" name="Picture 16" descr="image_0006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8991600" y="2951163"/>
            <a:ext cx="1295400" cy="107156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19476" name="Picture 20" descr="caltech101_results2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362201" y="4089400"/>
            <a:ext cx="7508875" cy="2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154721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734DB-8E3B-5DCA-0E62-2B7758AB9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Idea: objects are patterns of patterns of patterns…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5DEF3-88C2-BD9A-9359-6F61E7999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And a simple pattern detector is easy to build…</a:t>
            </a:r>
          </a:p>
          <a:p>
            <a:endParaRPr lang="en-US" dirty="0"/>
          </a:p>
          <a:p>
            <a:r>
              <a:rPr lang="en-US" dirty="0"/>
              <a:t>Convolve with template, check against threshold</a:t>
            </a:r>
          </a:p>
          <a:p>
            <a:r>
              <a:rPr lang="en-US" dirty="0"/>
              <a:t>   (= simple unit in neural network)</a:t>
            </a:r>
          </a:p>
          <a:p>
            <a:endParaRPr lang="en-US" dirty="0"/>
          </a:p>
          <a:p>
            <a:r>
              <a:rPr lang="en-US" dirty="0"/>
              <a:t>Stack these in layers, and you’re there</a:t>
            </a:r>
          </a:p>
          <a:p>
            <a:endParaRPr lang="en-US" dirty="0"/>
          </a:p>
          <a:p>
            <a:r>
              <a:rPr lang="en-US" dirty="0"/>
              <a:t>Convolution kernels?  Learn these to get the right behavior</a:t>
            </a:r>
          </a:p>
        </p:txBody>
      </p:sp>
    </p:spTree>
    <p:extLst>
      <p:ext uri="{BB962C8B-B14F-4D97-AF65-F5344CB8AC3E}">
        <p14:creationId xmlns:p14="http://schemas.microsoft.com/office/powerpoint/2010/main" val="94378916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2DB93-60D2-E942-A098-4408C4A7D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recognition: Neural networks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10EEF3-1770-5540-8F38-9010E9B773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264" y="1329795"/>
            <a:ext cx="3432736" cy="23798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1B7D714-4D82-274A-80A3-96A6DC9285EF}"/>
              </a:ext>
            </a:extLst>
          </p:cNvPr>
          <p:cNvSpPr txBox="1"/>
          <p:nvPr/>
        </p:nvSpPr>
        <p:spPr>
          <a:xfrm>
            <a:off x="8935214" y="872595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Neocognitron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C7F795-F28B-C04C-9E76-D8DD9EB9A7B2}"/>
              </a:ext>
            </a:extLst>
          </p:cNvPr>
          <p:cNvSpPr txBox="1"/>
          <p:nvPr/>
        </p:nvSpPr>
        <p:spPr>
          <a:xfrm>
            <a:off x="8845986" y="3807023"/>
            <a:ext cx="16257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Fukushima (1980)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F0A445-DE0D-0646-9C48-031626DF39B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62" b="12724"/>
          <a:stretch/>
        </p:blipFill>
        <p:spPr>
          <a:xfrm>
            <a:off x="106559" y="4560332"/>
            <a:ext cx="6401755" cy="18288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818A8BD-F3AA-DD48-BA6D-7415DED55E74}"/>
              </a:ext>
            </a:extLst>
          </p:cNvPr>
          <p:cNvSpPr txBox="1"/>
          <p:nvPr/>
        </p:nvSpPr>
        <p:spPr>
          <a:xfrm>
            <a:off x="2698314" y="4111487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LeNet-5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B8EA95-9082-DB42-BB06-964F97420316}"/>
              </a:ext>
            </a:extLst>
          </p:cNvPr>
          <p:cNvSpPr txBox="1"/>
          <p:nvPr/>
        </p:nvSpPr>
        <p:spPr>
          <a:xfrm>
            <a:off x="2382082" y="6399631"/>
            <a:ext cx="17155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err="1"/>
              <a:t>LeCun</a:t>
            </a:r>
            <a:r>
              <a:rPr lang="en-US" sz="1400" dirty="0"/>
              <a:t> et al. (1998)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78BFAA-3910-864C-AC68-1F98850EB887}"/>
              </a:ext>
            </a:extLst>
          </p:cNvPr>
          <p:cNvSpPr txBox="1"/>
          <p:nvPr/>
        </p:nvSpPr>
        <p:spPr>
          <a:xfrm>
            <a:off x="8760811" y="4220773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AlexNet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AE35970-357E-054B-8D22-89108D8E02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9400" y="4519266"/>
            <a:ext cx="5255399" cy="181338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E6C05B3-8163-E248-AF0B-D72C523FA8D2}"/>
              </a:ext>
            </a:extLst>
          </p:cNvPr>
          <p:cNvSpPr txBox="1"/>
          <p:nvPr/>
        </p:nvSpPr>
        <p:spPr>
          <a:xfrm>
            <a:off x="8275420" y="6261814"/>
            <a:ext cx="20553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err="1"/>
              <a:t>Krizhevsky</a:t>
            </a:r>
            <a:r>
              <a:rPr lang="en-US" sz="1400" dirty="0"/>
              <a:t> et al. (2012)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F4A90B3-5A95-C644-AB8F-38ED6149AC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247" y="1330173"/>
            <a:ext cx="1707944" cy="22308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52E796C-025D-AE43-B67A-B6A5EF748DC9}"/>
              </a:ext>
            </a:extLst>
          </p:cNvPr>
          <p:cNvSpPr txBox="1"/>
          <p:nvPr/>
        </p:nvSpPr>
        <p:spPr>
          <a:xfrm>
            <a:off x="567714" y="3500242"/>
            <a:ext cx="16065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Rosenblatt (1958)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338DF5-E3A0-3943-951F-388AD16BBFBC}"/>
              </a:ext>
            </a:extLst>
          </p:cNvPr>
          <p:cNvSpPr txBox="1"/>
          <p:nvPr/>
        </p:nvSpPr>
        <p:spPr>
          <a:xfrm>
            <a:off x="1557468" y="909387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Perceptrons</a:t>
            </a:r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3812C41-917E-E94D-BE99-35E56C84FD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82082" y="1350226"/>
            <a:ext cx="1370421" cy="215001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4C0E27E-D00F-1447-A12B-E81B9D70B95F}"/>
              </a:ext>
            </a:extLst>
          </p:cNvPr>
          <p:cNvSpPr txBox="1"/>
          <p:nvPr/>
        </p:nvSpPr>
        <p:spPr>
          <a:xfrm>
            <a:off x="2314496" y="3527610"/>
            <a:ext cx="20941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Minsky &amp; </a:t>
            </a:r>
            <a:r>
              <a:rPr lang="en-US" sz="1400" dirty="0" err="1"/>
              <a:t>Papert</a:t>
            </a:r>
            <a:r>
              <a:rPr lang="en-US" sz="1400" dirty="0"/>
              <a:t> (1969)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6E3AC6-F7D8-1D43-9627-B34D8EAA2AE6}"/>
              </a:ext>
            </a:extLst>
          </p:cNvPr>
          <p:cNvSpPr txBox="1"/>
          <p:nvPr/>
        </p:nvSpPr>
        <p:spPr>
          <a:xfrm>
            <a:off x="5097682" y="904577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Back-propagation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D423DD-2ADF-8944-ACB8-B01759764BF9}"/>
              </a:ext>
            </a:extLst>
          </p:cNvPr>
          <p:cNvSpPr/>
          <p:nvPr/>
        </p:nvSpPr>
        <p:spPr>
          <a:xfrm>
            <a:off x="4141664" y="3527609"/>
            <a:ext cx="354295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en-US" sz="1400" dirty="0" err="1"/>
              <a:t>Rumelhart</a:t>
            </a:r>
            <a:r>
              <a:rPr lang="en-US" sz="1400" dirty="0"/>
              <a:t>, Hinton &amp; Williams (1986)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F7B9EBB-6802-5341-9143-DFDD0775AB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9755" y="1263273"/>
            <a:ext cx="2924045" cy="2193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058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1BCD-F708-454F-B3A0-D0C121A6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Announcements and reminders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2AA02-3347-D947-BE7F-D8CF96BAA3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1" dirty="0"/>
              <a:t>Assignment 5</a:t>
            </a:r>
            <a:r>
              <a:rPr lang="en-US" dirty="0"/>
              <a:t> is due December 11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1" dirty="0"/>
              <a:t>Final project reports</a:t>
            </a:r>
            <a:r>
              <a:rPr lang="en-US" dirty="0"/>
              <a:t> are due 23h59 CST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dirty="0"/>
              <a:t>Thursday, December 17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Anything missing that you hope we might be willing to give you credit for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dirty="0"/>
              <a:t>Due 23h59 CST Thursday December 17</a:t>
            </a:r>
          </a:p>
        </p:txBody>
      </p:sp>
    </p:spTree>
    <p:extLst>
      <p:ext uri="{BB962C8B-B14F-4D97-AF65-F5344CB8AC3E}">
        <p14:creationId xmlns:p14="http://schemas.microsoft.com/office/powerpoint/2010/main" val="324283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Blank Presentatio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0000FF"/>
      </a:hlink>
      <a:folHlink>
        <a:srgbClr val="0000FF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46041</TotalTime>
  <Words>2046</Words>
  <Application>Microsoft Macintosh PowerPoint</Application>
  <PresentationFormat>Widescreen</PresentationFormat>
  <Paragraphs>384</Paragraphs>
  <Slides>72</Slides>
  <Notes>11</Notes>
  <HiddenSlides>1</HiddenSlides>
  <MMClips>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75" baseType="lpstr">
      <vt:lpstr>Arial</vt:lpstr>
      <vt:lpstr>Times New Roman</vt:lpstr>
      <vt:lpstr>Blank Presentation</vt:lpstr>
      <vt:lpstr>Recognition: Past, present, future?</vt:lpstr>
      <vt:lpstr>Outline</vt:lpstr>
      <vt:lpstr>Discrimination</vt:lpstr>
      <vt:lpstr>Typical picture of image classification</vt:lpstr>
      <vt:lpstr>Key ideas</vt:lpstr>
      <vt:lpstr>Recognition: What type of content?</vt:lpstr>
      <vt:lpstr>Standard difficulties</vt:lpstr>
      <vt:lpstr>Classification vs detection vs segmentation</vt:lpstr>
      <vt:lpstr>Recognition: What type of output?</vt:lpstr>
      <vt:lpstr>Recognition: What type of output?</vt:lpstr>
      <vt:lpstr>Classification vs detection vs segmentation</vt:lpstr>
      <vt:lpstr>It can be hard to know what to report</vt:lpstr>
      <vt:lpstr>Is there a fi</vt:lpstr>
      <vt:lpstr>It can be hard to find things</vt:lpstr>
      <vt:lpstr>PowerPoint Presentation</vt:lpstr>
      <vt:lpstr>PowerPoint Presentation</vt:lpstr>
      <vt:lpstr>PowerPoint Presentation</vt:lpstr>
      <vt:lpstr>You may not know the right label</vt:lpstr>
      <vt:lpstr>PowerPoint Presentation</vt:lpstr>
      <vt:lpstr>PowerPoint Presentation</vt:lpstr>
      <vt:lpstr>Our current state</vt:lpstr>
      <vt:lpstr>An extreme example</vt:lpstr>
      <vt:lpstr>PowerPoint Presentation</vt:lpstr>
      <vt:lpstr>What we need to understand this</vt:lpstr>
      <vt:lpstr>PowerPoint Presentation</vt:lpstr>
      <vt:lpstr>Questions you can’t answer</vt:lpstr>
      <vt:lpstr>Questions you can answer</vt:lpstr>
      <vt:lpstr>PowerPoint Presentation</vt:lpstr>
      <vt:lpstr>Questions you can answer</vt:lpstr>
      <vt:lpstr>PowerPoint Presentation</vt:lpstr>
      <vt:lpstr>Questions you can’t answer</vt:lpstr>
      <vt:lpstr>Image Classification</vt:lpstr>
      <vt:lpstr>What should recognition say?</vt:lpstr>
      <vt:lpstr>A belief space about recognition</vt:lpstr>
      <vt:lpstr>PowerPoint Presentation</vt:lpstr>
      <vt:lpstr>PowerPoint Presentation</vt:lpstr>
      <vt:lpstr>PowerPoint Presentation</vt:lpstr>
      <vt:lpstr>A belief space about recognition</vt:lpstr>
      <vt:lpstr>Are these monkeys?</vt:lpstr>
      <vt:lpstr>What does recognition do?</vt:lpstr>
      <vt:lpstr>What is an object like?</vt:lpstr>
      <vt:lpstr>PowerPoint Presentation</vt:lpstr>
      <vt:lpstr>PowerPoint Presentation</vt:lpstr>
      <vt:lpstr>General architecture</vt:lpstr>
      <vt:lpstr>PowerPoint Presentation</vt:lpstr>
      <vt:lpstr>Regression</vt:lpstr>
      <vt:lpstr>Dense and structured prediction</vt:lpstr>
      <vt:lpstr>Natural language prediction</vt:lpstr>
      <vt:lpstr>Outline</vt:lpstr>
      <vt:lpstr>Recall: Origins of computer vision</vt:lpstr>
      <vt:lpstr>Idea: geometric alignment</vt:lpstr>
      <vt:lpstr>History of recognition: Geometric alignment</vt:lpstr>
      <vt:lpstr>Idea: part hierarchies</vt:lpstr>
      <vt:lpstr>History of recognition: Hierarchies of parts</vt:lpstr>
      <vt:lpstr>History of recognition: Deformable templates</vt:lpstr>
      <vt:lpstr>History of recognition: Deformable templates</vt:lpstr>
      <vt:lpstr>Idea: templates</vt:lpstr>
      <vt:lpstr>PowerPoint Presentation</vt:lpstr>
      <vt:lpstr>PowerPoint Presentation</vt:lpstr>
      <vt:lpstr>History of recognition: Appearance-based models</vt:lpstr>
      <vt:lpstr>Idea: more complicated templates</vt:lpstr>
      <vt:lpstr>History of recognition: Features and classifiers</vt:lpstr>
      <vt:lpstr>Idea: probabilistic templates</vt:lpstr>
      <vt:lpstr>History of recognition: Constellation models</vt:lpstr>
      <vt:lpstr>Idea: bags of features</vt:lpstr>
      <vt:lpstr>History of recognition: Bags of keypoints</vt:lpstr>
      <vt:lpstr>Spatial pyramids</vt:lpstr>
      <vt:lpstr>Spatial pyramids</vt:lpstr>
      <vt:lpstr>Spatial pyramids</vt:lpstr>
      <vt:lpstr>Idea: objects are patterns of patterns of patterns…</vt:lpstr>
      <vt:lpstr>History of recognition: Neural networks</vt:lpstr>
      <vt:lpstr>Announcements and reminders</vt:lpstr>
    </vt:vector>
  </TitlesOfParts>
  <Company>New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ICCV 2005 Beijing, Short Course, Oct 15</dc:title>
  <dc:creator>Rob Fergus</dc:creator>
  <cp:lastModifiedBy>Forsyth, David Alexander</cp:lastModifiedBy>
  <cp:revision>459</cp:revision>
  <cp:lastPrinted>2022-11-28T23:27:02Z</cp:lastPrinted>
  <dcterms:created xsi:type="dcterms:W3CDTF">2005-10-15T04:03:13Z</dcterms:created>
  <dcterms:modified xsi:type="dcterms:W3CDTF">2025-12-03T14:42:14Z</dcterms:modified>
</cp:coreProperties>
</file>