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8"/>
  </p:notesMasterIdLst>
  <p:sldIdLst>
    <p:sldId id="461" r:id="rId2"/>
    <p:sldId id="2730" r:id="rId3"/>
    <p:sldId id="258" r:id="rId4"/>
    <p:sldId id="261" r:id="rId5"/>
    <p:sldId id="263" r:id="rId6"/>
    <p:sldId id="2736" r:id="rId7"/>
    <p:sldId id="2737" r:id="rId8"/>
    <p:sldId id="2738" r:id="rId9"/>
    <p:sldId id="2739" r:id="rId10"/>
    <p:sldId id="2740" r:id="rId11"/>
    <p:sldId id="2741" r:id="rId12"/>
    <p:sldId id="287" r:id="rId13"/>
    <p:sldId id="288" r:id="rId14"/>
    <p:sldId id="291" r:id="rId15"/>
    <p:sldId id="292" r:id="rId16"/>
    <p:sldId id="293" r:id="rId17"/>
    <p:sldId id="2745" r:id="rId18"/>
    <p:sldId id="2746" r:id="rId19"/>
    <p:sldId id="2747" r:id="rId20"/>
    <p:sldId id="2748" r:id="rId21"/>
    <p:sldId id="2749" r:id="rId22"/>
    <p:sldId id="2750" r:id="rId23"/>
    <p:sldId id="2751" r:id="rId24"/>
    <p:sldId id="2752" r:id="rId25"/>
    <p:sldId id="2753" r:id="rId26"/>
    <p:sldId id="2754" r:id="rId27"/>
    <p:sldId id="2755" r:id="rId28"/>
    <p:sldId id="2756" r:id="rId29"/>
    <p:sldId id="2757" r:id="rId30"/>
    <p:sldId id="2758" r:id="rId31"/>
    <p:sldId id="2759" r:id="rId32"/>
    <p:sldId id="2760" r:id="rId33"/>
    <p:sldId id="2761" r:id="rId34"/>
    <p:sldId id="2762" r:id="rId35"/>
    <p:sldId id="2764" r:id="rId36"/>
    <p:sldId id="2763" r:id="rId37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7E561"/>
    <a:srgbClr val="FF00FF"/>
    <a:srgbClr val="0000FF"/>
    <a:srgbClr val="FF0000"/>
    <a:srgbClr val="D7E872"/>
    <a:srgbClr val="D6009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83469" autoAdjust="0"/>
  </p:normalViewPr>
  <p:slideViewPr>
    <p:cSldViewPr>
      <p:cViewPr varScale="1">
        <p:scale>
          <a:sx n="106" d="100"/>
          <a:sy n="106" d="100"/>
        </p:scale>
        <p:origin x="1560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9558165C-9B11-4AA3-A889-152AF1355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24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6FC59C-E5E3-4882-8D71-C40C6F4545D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B98E7-95E9-4DC5-AA12-47A3BCDE7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931CC-CE3B-4775-AE74-94784714A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1E78B-61F1-4CC5-8105-5F9CB4DE9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EAB4C72-6734-4858-BAEE-5CE2F20734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4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0042AA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-"/>
            </a:lvl2pPr>
            <a:lvl3pPr>
              <a:defRPr sz="2100"/>
            </a:lvl3pPr>
            <a:lvl4pPr marL="371898" indent="-185208">
              <a:buChar char="-"/>
              <a:defRPr sz="2100"/>
            </a:lvl4pPr>
            <a:lvl5pPr>
              <a:defRPr sz="21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100"/>
              <a:t>Body Level Three</a:t>
            </a:r>
          </a:p>
          <a:p>
            <a:pPr lvl="3">
              <a:defRPr sz="1800"/>
            </a:pPr>
            <a:r>
              <a:rPr sz="2100"/>
              <a:t>Body Level Four</a:t>
            </a:r>
          </a:p>
          <a:p>
            <a:pPr lvl="4">
              <a:defRPr sz="1800"/>
            </a:pPr>
            <a:r>
              <a:rPr sz="21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205227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B4661-3022-47E3-9732-5E7F64338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F29F1-2C13-4D38-B318-4108E1417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AFFAE-9F2D-4666-8459-369C2D147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50FC-51B8-4E27-A0DC-3216DD12B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CFCBF-BF11-4778-B040-46B9F1961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82973-8154-4954-AAE8-41DAFDB7B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997AD-11D1-4F57-AB6F-125755FF6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86DFB-E1CA-4BE7-96AE-B434DDEF8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8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8D6AAD3B-7D9C-4E52-9BE2-E4C1F70FF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850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6" r:id="rId12"/>
    <p:sldLayoutId id="214748368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Recognition: Past, present, future?</a:t>
            </a: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7543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1E016D-032C-3B42-B46D-3022D5DBD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30985"/>
            <a:ext cx="7577847" cy="5935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27561A-9BD6-D940-8749-8A0ADB93EEE6}"/>
              </a:ext>
            </a:extLst>
          </p:cNvPr>
          <p:cNvSpPr txBox="1"/>
          <p:nvPr/>
        </p:nvSpPr>
        <p:spPr>
          <a:xfrm>
            <a:off x="9829800" y="62484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Benozzo</a:t>
            </a:r>
            <a:r>
              <a:rPr lang="en-US" sz="1400" dirty="0"/>
              <a:t> </a:t>
            </a:r>
            <a:r>
              <a:rPr lang="en-US" sz="1400" dirty="0" err="1"/>
              <a:t>Gozzoli</a:t>
            </a:r>
            <a:r>
              <a:rPr lang="en-US" sz="1400" dirty="0"/>
              <a:t>, Journey of the Magi, c. 1459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Visual Question Answe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Visual Question Answering</a:t>
            </a: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506" y="1436412"/>
            <a:ext cx="6464988" cy="5421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doesn’t always work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doesn’t always work…</a:t>
            </a: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-20053"/>
            <a:ext cx="622269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entence gen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Sentence generation</a:t>
            </a:r>
          </a:p>
        </p:txBody>
      </p:sp>
      <p:sp>
        <p:nvSpPr>
          <p:cNvPr id="158" name="Decode features into sentence (with LSTM, etc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Decode features into sentence (with LSTM, etc)</a:t>
            </a:r>
          </a:p>
          <a:p>
            <a:pPr lvl="1"/>
            <a:r>
              <a:t>essentially classification with funky taxonomy</a:t>
            </a: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383" y="2924473"/>
            <a:ext cx="6447234" cy="268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Aneja et al, 2018"/>
          <p:cNvSpPr txBox="1"/>
          <p:nvPr/>
        </p:nvSpPr>
        <p:spPr>
          <a:xfrm>
            <a:off x="5779240" y="5799393"/>
            <a:ext cx="1803379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Aneja et al, 2018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oesn’t always work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doesn’t always work…</a:t>
            </a:r>
          </a:p>
        </p:txBody>
      </p:sp>
      <p:sp>
        <p:nvSpPr>
          <p:cNvPr id="163" name="And scoring system is easily subverted!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And scoring system is easily subverted!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265" y="2780394"/>
            <a:ext cx="6619470" cy="2979255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Aneja et al, 2018"/>
          <p:cNvSpPr txBox="1"/>
          <p:nvPr/>
        </p:nvSpPr>
        <p:spPr>
          <a:xfrm>
            <a:off x="5779240" y="5799393"/>
            <a:ext cx="1803379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Aneja et al, 2018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an train encoder *without labels*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Can train encoder *without labels*</a:t>
            </a:r>
          </a:p>
        </p:txBody>
      </p:sp>
      <p:sp>
        <p:nvSpPr>
          <p:cNvPr id="174" name="Encoder yields embedding of the imag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Encoder yields embedding of the image</a:t>
            </a:r>
          </a:p>
          <a:p>
            <a:endParaRPr/>
          </a:p>
          <a:p>
            <a:r>
              <a:t>Exploit data augmentation</a:t>
            </a:r>
          </a:p>
          <a:p>
            <a:pPr lvl="1"/>
            <a:r>
              <a:t>take image and</a:t>
            </a:r>
          </a:p>
          <a:p>
            <a:pPr lvl="2"/>
            <a:r>
              <a:t>crop+resize; adjust colormap; etc</a:t>
            </a:r>
          </a:p>
          <a:p>
            <a:pPr lvl="2"/>
            <a:endParaRPr/>
          </a:p>
          <a:p>
            <a:r>
              <a:t>Strategy: Contrastive learning</a:t>
            </a:r>
          </a:p>
          <a:p>
            <a:pPr lvl="1"/>
            <a:r>
              <a:t>Adjust embedding so that</a:t>
            </a:r>
          </a:p>
          <a:p>
            <a:pPr lvl="2"/>
            <a:r>
              <a:t>A and Augment(A) should be close</a:t>
            </a:r>
          </a:p>
          <a:p>
            <a:pPr lvl="2"/>
            <a:r>
              <a:t>A and B should be far</a:t>
            </a:r>
          </a:p>
          <a:p>
            <a:endParaRPr/>
          </a:p>
          <a:p>
            <a:r>
              <a:t>Then multiclass logistic regression when you have labels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OA - rough 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SOA - rough summary</a:t>
            </a:r>
          </a:p>
        </p:txBody>
      </p:sp>
      <p:sp>
        <p:nvSpPr>
          <p:cNvPr id="177" name="Very high accuracy with 1000’s of class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Very high accuracy with 1000’s of classes</a:t>
            </a:r>
          </a:p>
          <a:p>
            <a:pPr lvl="1"/>
            <a:r>
              <a:t>Using </a:t>
            </a:r>
          </a:p>
          <a:p>
            <a:pPr lvl="2"/>
            <a:r>
              <a:t>very deep residual networks</a:t>
            </a:r>
          </a:p>
          <a:p>
            <a:pPr lvl="3"/>
            <a:r>
              <a:t>clever trick to improve training convergence</a:t>
            </a:r>
          </a:p>
          <a:p>
            <a:pPr lvl="2"/>
            <a:r>
              <a:t>alternative feature construction methods</a:t>
            </a:r>
          </a:p>
          <a:p>
            <a:r>
              <a:t>Classification wrt</a:t>
            </a:r>
          </a:p>
          <a:p>
            <a:pPr lvl="1"/>
            <a:r>
              <a:t>Object present</a:t>
            </a:r>
          </a:p>
          <a:p>
            <a:pPr lvl="1"/>
            <a:r>
              <a:t>Scene type</a:t>
            </a:r>
          </a:p>
          <a:p>
            <a:pPr lvl="1"/>
            <a:r>
              <a:t>Etc</a:t>
            </a:r>
          </a:p>
          <a:p>
            <a:r>
              <a:t>Challenges</a:t>
            </a:r>
          </a:p>
          <a:p>
            <a:pPr lvl="1"/>
            <a:r>
              <a:t>tough with little training data (but encoders are somewhat interchangeable)</a:t>
            </a:r>
          </a:p>
          <a:p>
            <a:pPr lvl="1"/>
            <a:r>
              <a:t>change in dataset presents problems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Open ques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Open questions</a:t>
            </a:r>
          </a:p>
        </p:txBody>
      </p:sp>
      <p:sp>
        <p:nvSpPr>
          <p:cNvPr id="180" name="Rules of machine learn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Rules of machine learning</a:t>
            </a:r>
          </a:p>
          <a:p>
            <a:pPr lvl="1"/>
            <a:r>
              <a:t>It all works when test data is “like” training data</a:t>
            </a:r>
          </a:p>
          <a:p>
            <a:pPr lvl="2"/>
            <a:r>
              <a:t>IID samples from the same distribution</a:t>
            </a:r>
          </a:p>
          <a:p>
            <a:pPr lvl="1"/>
            <a:r>
              <a:t>All bets are off otherwise; very little theoretical support</a:t>
            </a:r>
          </a:p>
          <a:p>
            <a:r>
              <a:t>Practice in computer vision</a:t>
            </a:r>
          </a:p>
          <a:p>
            <a:pPr lvl="1"/>
            <a:r>
              <a:t>It is tough to tell when this condition occurs</a:t>
            </a:r>
          </a:p>
          <a:p>
            <a:pPr lvl="1"/>
            <a:r>
              <a:t>Mostly, it isn’t imposed </a:t>
            </a:r>
          </a:p>
          <a:p>
            <a:pPr lvl="2"/>
            <a:r>
              <a:t>instead, we say that there was a generalization failure when classifier doesn’t work</a:t>
            </a:r>
          </a:p>
          <a:p>
            <a:r>
              <a:t>Q: Why don’t we get in trouble when we break the rules?</a:t>
            </a:r>
          </a:p>
          <a:p>
            <a:r>
              <a:t>Q: Tell when datasets A, B are “compatible”</a:t>
            </a:r>
          </a:p>
          <a:p>
            <a:pPr lvl="1"/>
            <a:r>
              <a:t>In a crisp, formal way (rather than try and see)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Exploiting registration and class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Exploiting registration and classification</a:t>
            </a:r>
          </a:p>
        </p:txBody>
      </p:sp>
      <p:sp>
        <p:nvSpPr>
          <p:cNvPr id="200" name="Use a classifier to tell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b"/>
          <a:lstStyle/>
          <a:p>
            <a:r>
              <a:t>Use a classifier to tell:</a:t>
            </a:r>
          </a:p>
          <a:p>
            <a:pPr lvl="1"/>
            <a:r>
              <a:t>how far to the next intersection?</a:t>
            </a:r>
          </a:p>
          <a:p>
            <a:pPr lvl="1"/>
            <a:r>
              <a:t>what is it like?</a:t>
            </a:r>
          </a:p>
          <a:p>
            <a:pPr lvl="1"/>
            <a:r>
              <a:t>is there a bike lane?</a:t>
            </a:r>
          </a:p>
          <a:p>
            <a:pPr lvl="1"/>
            <a:r>
              <a:t>etc.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687" y="1719975"/>
            <a:ext cx="3952605" cy="4471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oad layout map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Road layout maps</a:t>
            </a:r>
          </a:p>
        </p:txBody>
      </p:sp>
      <p:sp>
        <p:nvSpPr>
          <p:cNvPr id="204" name="Potential cu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/>
            <a:endParaRPr/>
          </a:p>
          <a:p>
            <a:r>
              <a:t>Potential cues</a:t>
            </a:r>
          </a:p>
          <a:p>
            <a:pPr lvl="1"/>
            <a:r>
              <a:t>streetview</a:t>
            </a:r>
          </a:p>
          <a:p>
            <a:pPr lvl="1"/>
            <a:r>
              <a:t>openmaps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artially supervised c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Partially supervised cues</a:t>
            </a:r>
          </a:p>
        </p:txBody>
      </p:sp>
      <p:sp>
        <p:nvSpPr>
          <p:cNvPr id="207" name="Open Street Maps (OSM)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Open Street Maps (OSM)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820" y="2375297"/>
            <a:ext cx="5197078" cy="278606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eff+Xiao"/>
          <p:cNvSpPr txBox="1"/>
          <p:nvPr/>
        </p:nvSpPr>
        <p:spPr>
          <a:xfrm>
            <a:off x="2053055" y="5784029"/>
            <a:ext cx="107465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Seff+Xiao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8920B-4D64-08D1-0D7D-89A7ACAAF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Straightforward 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64B23-9320-7B72-4D05-B72EDFC09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know basics for two class classification</a:t>
            </a:r>
          </a:p>
          <a:p>
            <a:r>
              <a:rPr lang="en-US" dirty="0"/>
              <a:t>	Image encoder + Logistic regression</a:t>
            </a:r>
          </a:p>
          <a:p>
            <a:r>
              <a:rPr lang="en-US" dirty="0"/>
              <a:t>		train encoder parameters, </a:t>
            </a:r>
            <a:r>
              <a:rPr lang="en-US" dirty="0" err="1"/>
              <a:t>lr</a:t>
            </a:r>
            <a:r>
              <a:rPr lang="en-US" dirty="0"/>
              <a:t> parameters with training data</a:t>
            </a:r>
          </a:p>
          <a:p>
            <a:r>
              <a:rPr lang="en-US" dirty="0"/>
              <a:t>		evaluate with test data</a:t>
            </a:r>
          </a:p>
          <a:p>
            <a:endParaRPr lang="en-US" dirty="0"/>
          </a:p>
          <a:p>
            <a:r>
              <a:rPr lang="en-US" dirty="0"/>
              <a:t>Open:</a:t>
            </a:r>
          </a:p>
          <a:p>
            <a:r>
              <a:rPr lang="en-US" dirty="0"/>
              <a:t>	more than two classes</a:t>
            </a:r>
          </a:p>
          <a:p>
            <a:r>
              <a:rPr lang="en-US" dirty="0"/>
              <a:t>	best encoder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09998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278" y="1147465"/>
            <a:ext cx="5277445" cy="456307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eff+Xiao"/>
          <p:cNvSpPr txBox="1"/>
          <p:nvPr/>
        </p:nvSpPr>
        <p:spPr>
          <a:xfrm>
            <a:off x="2053055" y="5784029"/>
            <a:ext cx="107465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Seff+Xiao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artially supervised c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Partially supervised cues</a:t>
            </a:r>
          </a:p>
        </p:txBody>
      </p:sp>
      <p:sp>
        <p:nvSpPr>
          <p:cNvPr id="217" name="Google street view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Google street view</a:t>
            </a: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933" y="2339579"/>
            <a:ext cx="6043437" cy="2366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325" y="4689576"/>
            <a:ext cx="6198654" cy="2019907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eff+Xiao"/>
          <p:cNvSpPr txBox="1"/>
          <p:nvPr/>
        </p:nvSpPr>
        <p:spPr>
          <a:xfrm>
            <a:off x="2053055" y="5784029"/>
            <a:ext cx="107465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Seff+Xiao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Labelling - 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Labelling - I</a:t>
            </a:r>
          </a:p>
        </p:txBody>
      </p:sp>
      <p:sp>
        <p:nvSpPr>
          <p:cNvPr id="223" name="Match panoramas to roads…"/>
          <p:cNvSpPr txBox="1">
            <a:spLocks noGrp="1"/>
          </p:cNvSpPr>
          <p:nvPr>
            <p:ph type="body" idx="1"/>
          </p:nvPr>
        </p:nvSpPr>
        <p:spPr>
          <a:xfrm>
            <a:off x="2133600" y="934453"/>
            <a:ext cx="7358063" cy="4351200"/>
          </a:xfrm>
          <a:prstGeom prst="rect">
            <a:avLst/>
          </a:prstGeom>
        </p:spPr>
        <p:txBody>
          <a:bodyPr/>
          <a:lstStyle/>
          <a:p>
            <a:r>
              <a:rPr dirty="0"/>
              <a:t>Match panoramas to roads</a:t>
            </a:r>
          </a:p>
          <a:p>
            <a:pPr lvl="1"/>
            <a:r>
              <a:rPr dirty="0"/>
              <a:t>panorama center location, orientation is known</a:t>
            </a:r>
          </a:p>
          <a:p>
            <a:pPr lvl="1"/>
            <a:r>
              <a:rPr dirty="0"/>
              <a:t>(essentially) project to plane </a:t>
            </a:r>
          </a:p>
          <a:p>
            <a:pPr lvl="1"/>
            <a:r>
              <a:rPr dirty="0" err="1"/>
              <a:t>thresholded</a:t>
            </a:r>
            <a:r>
              <a:rPr dirty="0"/>
              <a:t> nearest neighbor to road center polyline</a:t>
            </a:r>
          </a:p>
          <a:p>
            <a:pPr lvl="2"/>
            <a:r>
              <a:rPr dirty="0"/>
              <a:t>thresholding removes panoramas inside buildings, etc.</a:t>
            </a:r>
          </a:p>
          <a:p>
            <a:pPr lvl="1"/>
            <a:r>
              <a:rPr dirty="0"/>
              <a:t>some noise </a:t>
            </a:r>
          </a:p>
          <a:p>
            <a:pPr lvl="2"/>
            <a:r>
              <a:rPr dirty="0"/>
              <a:t>under bridges, etc.</a:t>
            </a:r>
          </a:p>
          <a:p>
            <a:r>
              <a:rPr dirty="0"/>
              <a:t>Annotations</a:t>
            </a:r>
          </a:p>
          <a:p>
            <a:pPr lvl="1"/>
            <a:r>
              <a:rPr dirty="0"/>
              <a:t>Intersections</a:t>
            </a:r>
          </a:p>
          <a:p>
            <a:pPr lvl="1"/>
            <a:r>
              <a:rPr dirty="0"/>
              <a:t>Drivable heading</a:t>
            </a:r>
          </a:p>
          <a:p>
            <a:pPr lvl="1"/>
            <a:r>
              <a:rPr dirty="0"/>
              <a:t>Heading angle</a:t>
            </a:r>
          </a:p>
          <a:p>
            <a:pPr lvl="1"/>
            <a:r>
              <a:rPr dirty="0"/>
              <a:t>Bike lane</a:t>
            </a:r>
          </a:p>
          <a:p>
            <a:pPr lvl="1"/>
            <a:r>
              <a:rPr dirty="0"/>
              <a:t>Speed limit, wrong way, etc.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492" y="739127"/>
            <a:ext cx="9144000" cy="537974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eff+Xiao"/>
          <p:cNvSpPr txBox="1"/>
          <p:nvPr/>
        </p:nvSpPr>
        <p:spPr>
          <a:xfrm>
            <a:off x="1838670" y="6240763"/>
            <a:ext cx="107465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Seff+Xiao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13" y="69816"/>
            <a:ext cx="6117340" cy="6652073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eff+Xiao"/>
          <p:cNvSpPr txBox="1"/>
          <p:nvPr/>
        </p:nvSpPr>
        <p:spPr>
          <a:xfrm>
            <a:off x="1717496" y="5905203"/>
            <a:ext cx="107465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Seff+Xiao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53475"/>
            <a:ext cx="9144000" cy="535105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eff+Xiao"/>
          <p:cNvSpPr txBox="1"/>
          <p:nvPr/>
        </p:nvSpPr>
        <p:spPr>
          <a:xfrm>
            <a:off x="1745459" y="6333973"/>
            <a:ext cx="107465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Seff+Xiao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502" y="0"/>
            <a:ext cx="8166997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eff+Xiao"/>
          <p:cNvSpPr txBox="1"/>
          <p:nvPr/>
        </p:nvSpPr>
        <p:spPr>
          <a:xfrm>
            <a:off x="1596321" y="5234084"/>
            <a:ext cx="107465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Seff+Xiao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42068"/>
            <a:ext cx="9144000" cy="5573865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eff+Xiao"/>
          <p:cNvSpPr txBox="1"/>
          <p:nvPr/>
        </p:nvSpPr>
        <p:spPr>
          <a:xfrm>
            <a:off x="1633606" y="6231441"/>
            <a:ext cx="107465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Seff+Xiao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0687"/>
            <a:ext cx="9144000" cy="5976627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eff+Xiao"/>
          <p:cNvSpPr txBox="1"/>
          <p:nvPr/>
        </p:nvSpPr>
        <p:spPr>
          <a:xfrm>
            <a:off x="1624285" y="6408542"/>
            <a:ext cx="107465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Seff+Xiao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27063"/>
            <a:ext cx="9144000" cy="5603875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eff+Xiao"/>
          <p:cNvSpPr txBox="1"/>
          <p:nvPr/>
        </p:nvSpPr>
        <p:spPr>
          <a:xfrm>
            <a:off x="1642927" y="6333973"/>
            <a:ext cx="107465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Seff+Xiao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Image class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classification</a:t>
            </a:r>
          </a:p>
        </p:txBody>
      </p:sp>
      <p:pic>
        <p:nvPicPr>
          <p:cNvPr id="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571" y="1529028"/>
            <a:ext cx="5930859" cy="4853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45281"/>
            <a:ext cx="9144000" cy="6167438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eff+Xiao"/>
          <p:cNvSpPr txBox="1"/>
          <p:nvPr/>
        </p:nvSpPr>
        <p:spPr>
          <a:xfrm>
            <a:off x="1642927" y="6529717"/>
            <a:ext cx="107465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Seff+Xiao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719" y="501805"/>
            <a:ext cx="9144000" cy="585439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eff+Xiao"/>
          <p:cNvSpPr txBox="1"/>
          <p:nvPr/>
        </p:nvSpPr>
        <p:spPr>
          <a:xfrm>
            <a:off x="1670890" y="6427184"/>
            <a:ext cx="107465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Seff+Xiao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At this poi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 this point</a:t>
            </a:r>
          </a:p>
        </p:txBody>
      </p:sp>
      <p:sp>
        <p:nvSpPr>
          <p:cNvPr id="271" name="I can tell from an image whethe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can tell from an image whether</a:t>
            </a:r>
          </a:p>
          <a:p>
            <a:pPr lvl="1"/>
            <a:r>
              <a:t>I’m pointing in the right direction</a:t>
            </a:r>
          </a:p>
          <a:p>
            <a:pPr lvl="1"/>
            <a:r>
              <a:t>going the right way</a:t>
            </a:r>
          </a:p>
          <a:p>
            <a:pPr lvl="1"/>
            <a:r>
              <a:t>facing an intersection</a:t>
            </a:r>
          </a:p>
          <a:p>
            <a:pPr lvl="1"/>
            <a:r>
              <a:t>available turns, etc.</a:t>
            </a:r>
          </a:p>
          <a:p>
            <a:pPr lvl="1"/>
            <a:r>
              <a:t>what and where street signs are</a:t>
            </a:r>
          </a:p>
          <a:p>
            <a:pPr lvl="1"/>
            <a:r>
              <a:t>…</a:t>
            </a:r>
          </a:p>
          <a:p>
            <a:r>
              <a:t>Can I build a reliable controller?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BIG GOOD QUES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GOOD QUESTIONS</a:t>
            </a:r>
          </a:p>
        </p:txBody>
      </p:sp>
      <p:sp>
        <p:nvSpPr>
          <p:cNvPr id="274" name="Mashup of openmaps and street view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Mashup of openmaps and street view</a:t>
            </a:r>
          </a:p>
          <a:p>
            <a:pPr lvl="1"/>
            <a:r>
              <a:t>it could predict drivable directions, steering directions, lanes, signs, etc.</a:t>
            </a:r>
          </a:p>
          <a:p>
            <a:r>
              <a:t>Q:  WHY IS THIS NOT DRIVING AROUND NOW?</a:t>
            </a:r>
          </a:p>
          <a:p>
            <a:pPr lvl="1"/>
            <a:r>
              <a:t>A: (pretty obviously) because it doesn’t work</a:t>
            </a:r>
          </a:p>
          <a:p>
            <a:r>
              <a:t>Q: WHY NOT?</a:t>
            </a:r>
          </a:p>
          <a:p>
            <a:pPr lvl="1"/>
            <a:r>
              <a:t>A: interesting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614" y="794742"/>
            <a:ext cx="7902773" cy="5268516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Fragkiadaki, ND"/>
          <p:cNvSpPr txBox="1"/>
          <p:nvPr/>
        </p:nvSpPr>
        <p:spPr>
          <a:xfrm>
            <a:off x="1802894" y="6184376"/>
            <a:ext cx="1726435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Fragkiadaki, ND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136" y="5897233"/>
            <a:ext cx="7349134" cy="991196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Imitation lear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Imitation learning</a:t>
            </a:r>
          </a:p>
        </p:txBody>
      </p:sp>
      <p:sp>
        <p:nvSpPr>
          <p:cNvPr id="278" name="Approach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Approaches</a:t>
            </a:r>
          </a:p>
          <a:p>
            <a:pPr lvl="1"/>
            <a:r>
              <a:t>Imitation learning:</a:t>
            </a:r>
          </a:p>
          <a:p>
            <a:pPr lvl="2"/>
            <a:r>
              <a:t>Train a policy that does “the same thing” as an expert</a:t>
            </a:r>
          </a:p>
        </p:txBody>
      </p:sp>
      <p:pic>
        <p:nvPicPr>
          <p:cNvPr id="28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242526"/>
            <a:ext cx="7861406" cy="3401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145" y="406301"/>
            <a:ext cx="8545711" cy="6045398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Fragkiadaki, ND"/>
          <p:cNvSpPr txBox="1"/>
          <p:nvPr/>
        </p:nvSpPr>
        <p:spPr>
          <a:xfrm>
            <a:off x="1802894" y="6184376"/>
            <a:ext cx="1726435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Fragkiadaki, ND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Under the hoo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Under the hood</a:t>
            </a:r>
          </a:p>
        </p:txBody>
      </p:sp>
      <p:pic>
        <p:nvPicPr>
          <p:cNvPr id="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002" y="1780794"/>
            <a:ext cx="4132984" cy="4669002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Line"/>
          <p:cNvSpPr/>
          <p:nvPr/>
        </p:nvSpPr>
        <p:spPr>
          <a:xfrm>
            <a:off x="4434504" y="2982516"/>
            <a:ext cx="461748" cy="67093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Multiclass logistic regr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Multiclass logistic regression</a:t>
            </a:r>
          </a:p>
        </p:txBody>
      </p:sp>
      <p:sp>
        <p:nvSpPr>
          <p:cNvPr id="69" name="For classes 1, .., C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For classes 1, .., C</a:t>
            </a:r>
          </a:p>
          <a:p>
            <a:endParaRPr/>
          </a:p>
          <a:p>
            <a:r>
              <a:t>Given a feature vector </a:t>
            </a:r>
          </a:p>
          <a:p>
            <a:endParaRPr/>
          </a:p>
          <a:p>
            <a:r>
              <a:t>Form  </a:t>
            </a:r>
          </a:p>
          <a:p>
            <a:endParaRPr/>
          </a:p>
          <a:p>
            <a:r>
              <a:t>Interpret by</a:t>
            </a:r>
          </a:p>
        </p:txBody>
      </p:sp>
      <p:pic>
        <p:nvPicPr>
          <p:cNvPr id="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962" y="2816259"/>
            <a:ext cx="196454" cy="151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790" y="3405619"/>
            <a:ext cx="660798" cy="366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956" y="4490503"/>
            <a:ext cx="4991696" cy="910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102" y="0"/>
            <a:ext cx="8398392" cy="6781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34726"/>
            <a:ext cx="9534152" cy="6816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lassification varia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Classification variants</a:t>
            </a:r>
          </a:p>
        </p:txBody>
      </p:sp>
      <p:sp>
        <p:nvSpPr>
          <p:cNvPr id="145" name="Predict more labels with complex semantic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Predict more labels with complex semantics</a:t>
            </a:r>
          </a:p>
          <a:p>
            <a:endParaRPr/>
          </a:p>
          <a:p>
            <a:r>
              <a:t>Predict a cost function from the image</a:t>
            </a:r>
          </a:p>
          <a:p>
            <a:pPr lvl="1"/>
            <a:r>
              <a:t>report the minimum</a:t>
            </a:r>
          </a:p>
          <a:p>
            <a:r>
              <a:t>This allows</a:t>
            </a:r>
          </a:p>
          <a:p>
            <a:pPr lvl="1"/>
            <a:r>
              <a:t>Visual question answering</a:t>
            </a:r>
          </a:p>
          <a:p>
            <a:pPr lvl="2"/>
            <a:r>
              <a:t>function accepts question, offered answers and takes min at best</a:t>
            </a:r>
          </a:p>
          <a:p>
            <a:pPr lvl="1"/>
            <a:r>
              <a:t>Writing sentences</a:t>
            </a:r>
          </a:p>
          <a:p>
            <a:pPr lvl="2"/>
            <a:r>
              <a:t>choose sentence that minimizes cost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itu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Situations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762" y="2067223"/>
            <a:ext cx="8956477" cy="2723555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Yatskar+Zettlemoyer+Farhadi 2016"/>
          <p:cNvSpPr txBox="1"/>
          <p:nvPr/>
        </p:nvSpPr>
        <p:spPr>
          <a:xfrm>
            <a:off x="4520311" y="5155041"/>
            <a:ext cx="3684215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Yatskar+Zettlemoyer+Farhadi 2016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46043</TotalTime>
  <Words>657</Words>
  <Application>Microsoft Macintosh PowerPoint</Application>
  <PresentationFormat>Widescreen</PresentationFormat>
  <Paragraphs>145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Times New Roman</vt:lpstr>
      <vt:lpstr>Blank Presentation</vt:lpstr>
      <vt:lpstr>Recognition: Past, present, future?</vt:lpstr>
      <vt:lpstr>Straightforward image classification</vt:lpstr>
      <vt:lpstr>Image classification</vt:lpstr>
      <vt:lpstr>Under the hood</vt:lpstr>
      <vt:lpstr>Multiclass logistic regression</vt:lpstr>
      <vt:lpstr>PowerPoint Presentation</vt:lpstr>
      <vt:lpstr>PowerPoint Presentation</vt:lpstr>
      <vt:lpstr>Classification variants</vt:lpstr>
      <vt:lpstr>Situations</vt:lpstr>
      <vt:lpstr>Visual Question Answering</vt:lpstr>
      <vt:lpstr>doesn’t always work…</vt:lpstr>
      <vt:lpstr>Sentence generation</vt:lpstr>
      <vt:lpstr>doesn’t always work…</vt:lpstr>
      <vt:lpstr>Can train encoder *without labels*</vt:lpstr>
      <vt:lpstr>SOA - rough summary</vt:lpstr>
      <vt:lpstr>Open questions</vt:lpstr>
      <vt:lpstr>Exploiting registration and classification</vt:lpstr>
      <vt:lpstr>Road layout maps</vt:lpstr>
      <vt:lpstr>Partially supervised cues</vt:lpstr>
      <vt:lpstr>PowerPoint Presentation</vt:lpstr>
      <vt:lpstr>Partially supervised cues</vt:lpstr>
      <vt:lpstr>Labelling -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 this point</vt:lpstr>
      <vt:lpstr>BIG GOOD QUESTIONS</vt:lpstr>
      <vt:lpstr>PowerPoint Presentation</vt:lpstr>
      <vt:lpstr>Imitation learning</vt:lpstr>
      <vt:lpstr>PowerPoint Presentation</vt:lpstr>
    </vt:vector>
  </TitlesOfParts>
  <Company>New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ICCV 2005 Beijing, Short Course, Oct 15</dc:title>
  <dc:creator>Rob Fergus</dc:creator>
  <cp:lastModifiedBy>Forsyth, David Alexander</cp:lastModifiedBy>
  <cp:revision>459</cp:revision>
  <cp:lastPrinted>2022-11-28T23:27:02Z</cp:lastPrinted>
  <dcterms:created xsi:type="dcterms:W3CDTF">2005-10-15T04:03:13Z</dcterms:created>
  <dcterms:modified xsi:type="dcterms:W3CDTF">2025-12-03T14:42:53Z</dcterms:modified>
</cp:coreProperties>
</file>