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8"/>
  </p:notesMasterIdLst>
  <p:sldIdLst>
    <p:sldId id="461" r:id="rId2"/>
    <p:sldId id="2713" r:id="rId3"/>
    <p:sldId id="402" r:id="rId4"/>
    <p:sldId id="396" r:id="rId5"/>
    <p:sldId id="399" r:id="rId6"/>
    <p:sldId id="400" r:id="rId7"/>
    <p:sldId id="401" r:id="rId8"/>
    <p:sldId id="1490" r:id="rId9"/>
    <p:sldId id="403" r:id="rId10"/>
    <p:sldId id="405" r:id="rId11"/>
    <p:sldId id="355" r:id="rId12"/>
    <p:sldId id="1264" r:id="rId13"/>
    <p:sldId id="370" r:id="rId14"/>
    <p:sldId id="371" r:id="rId15"/>
    <p:sldId id="406" r:id="rId16"/>
    <p:sldId id="407" r:id="rId17"/>
    <p:sldId id="1487" r:id="rId18"/>
    <p:sldId id="1266" r:id="rId19"/>
    <p:sldId id="1244" r:id="rId20"/>
    <p:sldId id="1480" r:id="rId21"/>
    <p:sldId id="1318" r:id="rId22"/>
    <p:sldId id="922" r:id="rId23"/>
    <p:sldId id="1447" r:id="rId24"/>
    <p:sldId id="1450" r:id="rId25"/>
    <p:sldId id="1464" r:id="rId26"/>
    <p:sldId id="1465" r:id="rId27"/>
    <p:sldId id="1466" r:id="rId28"/>
    <p:sldId id="1463" r:id="rId29"/>
    <p:sldId id="1469" r:id="rId30"/>
    <p:sldId id="1470" r:id="rId31"/>
    <p:sldId id="1472" r:id="rId32"/>
    <p:sldId id="1485" r:id="rId33"/>
    <p:sldId id="2710" r:id="rId34"/>
    <p:sldId id="1418" r:id="rId35"/>
    <p:sldId id="1462" r:id="rId36"/>
    <p:sldId id="1419" r:id="rId37"/>
    <p:sldId id="1452" r:id="rId38"/>
    <p:sldId id="1460" r:id="rId39"/>
    <p:sldId id="1481" r:id="rId40"/>
    <p:sldId id="1482" r:id="rId41"/>
    <p:sldId id="1483" r:id="rId42"/>
    <p:sldId id="1484" r:id="rId43"/>
    <p:sldId id="2711" r:id="rId44"/>
    <p:sldId id="1231" r:id="rId45"/>
    <p:sldId id="1415" r:id="rId46"/>
    <p:sldId id="1416" r:id="rId47"/>
    <p:sldId id="1417" r:id="rId48"/>
    <p:sldId id="1473" r:id="rId49"/>
    <p:sldId id="1478" r:id="rId50"/>
    <p:sldId id="1479" r:id="rId51"/>
    <p:sldId id="1474" r:id="rId52"/>
    <p:sldId id="1475" r:id="rId53"/>
    <p:sldId id="1233" r:id="rId54"/>
    <p:sldId id="1477" r:id="rId55"/>
    <p:sldId id="2708" r:id="rId56"/>
    <p:sldId id="2709" r:id="rId57"/>
    <p:sldId id="2714" r:id="rId58"/>
    <p:sldId id="256" r:id="rId59"/>
    <p:sldId id="257" r:id="rId60"/>
    <p:sldId id="258" r:id="rId61"/>
    <p:sldId id="259" r:id="rId62"/>
    <p:sldId id="260" r:id="rId63"/>
    <p:sldId id="261" r:id="rId64"/>
    <p:sldId id="262" r:id="rId65"/>
    <p:sldId id="263" r:id="rId66"/>
    <p:sldId id="264" r:id="rId67"/>
    <p:sldId id="265" r:id="rId68"/>
    <p:sldId id="266" r:id="rId69"/>
    <p:sldId id="267" r:id="rId70"/>
    <p:sldId id="268" r:id="rId71"/>
    <p:sldId id="269" r:id="rId72"/>
    <p:sldId id="270" r:id="rId73"/>
    <p:sldId id="271" r:id="rId74"/>
    <p:sldId id="2712" r:id="rId75"/>
    <p:sldId id="1488" r:id="rId76"/>
    <p:sldId id="1489" r:id="rId77"/>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7E561"/>
    <a:srgbClr val="FF00FF"/>
    <a:srgbClr val="0000FF"/>
    <a:srgbClr val="FF0000"/>
    <a:srgbClr val="D7E872"/>
    <a:srgbClr val="D6009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83469" autoAdjust="0"/>
  </p:normalViewPr>
  <p:slideViewPr>
    <p:cSldViewPr>
      <p:cViewPr varScale="1">
        <p:scale>
          <a:sx n="106" d="100"/>
          <a:sy n="106" d="100"/>
        </p:scale>
        <p:origin x="1560"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8601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4710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8602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8602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558165C-9B11-4AA3-A889-152AF13555D8}" type="slidenum">
              <a:rPr lang="en-US"/>
              <a:pPr>
                <a:defRPr/>
              </a:pPr>
              <a:t>‹#›</a:t>
            </a:fld>
            <a:endParaRPr lang="en-US"/>
          </a:p>
        </p:txBody>
      </p:sp>
    </p:spTree>
    <p:extLst>
      <p:ext uri="{BB962C8B-B14F-4D97-AF65-F5344CB8AC3E}">
        <p14:creationId xmlns:p14="http://schemas.microsoft.com/office/powerpoint/2010/main" val="2304224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1</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611969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DETR uses a conventional CNN backbone to learn a 2D representation of an input image. The model flattens it and supplements it with a positional encoding before passing it into a transformer encoder. A transformer decoder then takes as input a small fixed number of learned positional embeddings, which we call object queries, and additionally attends to the encoder output. We pass each output embedding of the decoder to a shared feed forward network (FFN) that predicts either a detection (class and bounding box) or a “no object” class.</a:t>
            </a:r>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22</a:t>
            </a:fld>
            <a:endParaRPr lang="en-US"/>
          </a:p>
        </p:txBody>
      </p:sp>
    </p:spTree>
    <p:extLst>
      <p:ext uri="{BB962C8B-B14F-4D97-AF65-F5344CB8AC3E}">
        <p14:creationId xmlns:p14="http://schemas.microsoft.com/office/powerpoint/2010/main" val="3099141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 While the Transformer architecture has become the de-facto standard for natural language processing tasks, its applications to computer vision remain limited. In vision, attention is either applied in conjunction with convolutional networks, or used to replace certain components of convolutional networks while keeping their overall structure in place. We show that this reliance on CNNs is not necessary and a pure transformer applied directly to sequences of image patches can perform very well on image classification tasks. When pre-trained on large amounts of data and transferred to multiple mid-sized or small image recognition benchmarks (ImageNet, CIFAR-100, VTAB, etc.), Vision Transformer (</a:t>
            </a:r>
            <a:r>
              <a:rPr lang="en-US" dirty="0" err="1"/>
              <a:t>ViT</a:t>
            </a:r>
            <a:r>
              <a:rPr lang="en-US" dirty="0"/>
              <a:t>) attains excellent results compared to state-of-the-art convolutional networks while requiring substantially fewer computational resources to train</a:t>
            </a:r>
          </a:p>
        </p:txBody>
      </p:sp>
      <p:sp>
        <p:nvSpPr>
          <p:cNvPr id="4" name="Slide Number Placeholder 3"/>
          <p:cNvSpPr>
            <a:spLocks noGrp="1"/>
          </p:cNvSpPr>
          <p:nvPr>
            <p:ph type="sldNum" sz="quarter" idx="5"/>
          </p:nvPr>
        </p:nvSpPr>
        <p:spPr/>
        <p:txBody>
          <a:bodyPr/>
          <a:lstStyle/>
          <a:p>
            <a:fld id="{B13A3096-56FA-D349-B50D-90F153F2B429}" type="slidenum">
              <a:rPr lang="en-US" smtClean="0"/>
              <a:t>23</a:t>
            </a:fld>
            <a:endParaRPr lang="en-US"/>
          </a:p>
        </p:txBody>
      </p:sp>
    </p:spTree>
    <p:extLst>
      <p:ext uri="{BB962C8B-B14F-4D97-AF65-F5344CB8AC3E}">
        <p14:creationId xmlns:p14="http://schemas.microsoft.com/office/powerpoint/2010/main" val="1603225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Patches of size 14x14 = 16x16 patches to represent 224x224 images (sequence length = 256)</a:t>
            </a:r>
          </a:p>
        </p:txBody>
      </p:sp>
      <p:sp>
        <p:nvSpPr>
          <p:cNvPr id="4" name="Slide Number Placeholder 3"/>
          <p:cNvSpPr>
            <a:spLocks noGrp="1"/>
          </p:cNvSpPr>
          <p:nvPr>
            <p:ph type="sldNum" sz="quarter" idx="5"/>
          </p:nvPr>
        </p:nvSpPr>
        <p:spPr/>
        <p:txBody>
          <a:bodyPr/>
          <a:lstStyle/>
          <a:p>
            <a:fld id="{B13A3096-56FA-D349-B50D-90F153F2B429}" type="slidenum">
              <a:rPr lang="en-US" smtClean="0"/>
              <a:t>24</a:t>
            </a:fld>
            <a:endParaRPr lang="en-US"/>
          </a:p>
        </p:txBody>
      </p:sp>
    </p:spTree>
    <p:extLst>
      <p:ext uri="{BB962C8B-B14F-4D97-AF65-F5344CB8AC3E}">
        <p14:creationId xmlns:p14="http://schemas.microsoft.com/office/powerpoint/2010/main" val="2947283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 Vision transformer (</a:t>
            </a:r>
            <a:r>
              <a:rPr lang="en-US" dirty="0" err="1"/>
              <a:t>ViT</a:t>
            </a:r>
            <a:r>
              <a:rPr lang="en-US" dirty="0"/>
              <a:t>) models exhibit substandard </a:t>
            </a:r>
            <a:r>
              <a:rPr lang="en-US" dirty="0" err="1"/>
              <a:t>optimizability</a:t>
            </a:r>
            <a:r>
              <a:rPr lang="en-US" dirty="0"/>
              <a:t>. In particular, they are sensitive to the choice of optimizer (</a:t>
            </a:r>
            <a:r>
              <a:rPr lang="en-US" dirty="0" err="1"/>
              <a:t>AdamW</a:t>
            </a:r>
            <a:r>
              <a:rPr lang="en-US" dirty="0"/>
              <a:t> vs. SGD), optimizer hyperparameters, and training schedule length. In comparison, modern convolutional neural networks are easier to optimize. Why is this the case? In this work, we conjecture that the issue lies with the </a:t>
            </a:r>
            <a:r>
              <a:rPr lang="en-US" dirty="0" err="1"/>
              <a:t>patchify</a:t>
            </a:r>
            <a:r>
              <a:rPr lang="en-US" dirty="0"/>
              <a:t> stem of </a:t>
            </a:r>
            <a:r>
              <a:rPr lang="en-US" dirty="0" err="1"/>
              <a:t>ViT</a:t>
            </a:r>
            <a:r>
              <a:rPr lang="en-US" dirty="0"/>
              <a:t> models, which is implemented by a stride-p </a:t>
            </a:r>
            <a:r>
              <a:rPr lang="en-US" dirty="0" err="1"/>
              <a:t>p×p</a:t>
            </a:r>
            <a:r>
              <a:rPr lang="en-US" dirty="0"/>
              <a:t> convolution (p = 16 by default) applied to the input image. This large-kernel plus large-stride convolution runs counter to typical design choices of convolutional layers in neural networks. To test whether this atypical design choice causes an issue, we analyze the optimization behavior of </a:t>
            </a:r>
            <a:r>
              <a:rPr lang="en-US" dirty="0" err="1"/>
              <a:t>ViT</a:t>
            </a:r>
            <a:r>
              <a:rPr lang="en-US" dirty="0"/>
              <a:t> models with their original </a:t>
            </a:r>
            <a:r>
              <a:rPr lang="en-US" dirty="0" err="1"/>
              <a:t>patchify</a:t>
            </a:r>
            <a:r>
              <a:rPr lang="en-US" dirty="0"/>
              <a:t> stem versus a simple counterpart where we replace the </a:t>
            </a:r>
            <a:r>
              <a:rPr lang="en-US" dirty="0" err="1"/>
              <a:t>ViT</a:t>
            </a:r>
            <a:r>
              <a:rPr lang="en-US" dirty="0"/>
              <a:t> stem by a small number of stacked stride-two 3×3 convolutions. While the vast majority of computation in the two </a:t>
            </a:r>
            <a:r>
              <a:rPr lang="en-US" dirty="0" err="1"/>
              <a:t>ViT</a:t>
            </a:r>
            <a:r>
              <a:rPr lang="en-US" dirty="0"/>
              <a:t> designs is identical, we find that this small change in early visual processing results in markedly different training behavior in terms of the sensitivity to optimization settings as well as the final model accuracy. Using a convolutional stem in </a:t>
            </a:r>
            <a:r>
              <a:rPr lang="en-US" dirty="0" err="1"/>
              <a:t>ViT</a:t>
            </a:r>
            <a:r>
              <a:rPr lang="en-US" dirty="0"/>
              <a:t> dramatically increases optimization stability and also improves peak performance (by ∼1-2% top-1 accuracy on ImageNet-1k), while maintaining flops and runtime. The improvement can be observed across the wide spectrum of model complexities (from 1G to 36G flops) and dataset scales (from ImageNet-1k to ImageNet-21k). These findings lead us to recommend using a standard, lightweight convolutional stem for </a:t>
            </a:r>
            <a:r>
              <a:rPr lang="en-US" dirty="0" err="1"/>
              <a:t>ViT</a:t>
            </a:r>
            <a:r>
              <a:rPr lang="en-US" dirty="0"/>
              <a:t> models in this regime as a more robust architectural choice compared to the original </a:t>
            </a:r>
            <a:r>
              <a:rPr lang="en-US" dirty="0" err="1"/>
              <a:t>ViT</a:t>
            </a:r>
            <a:r>
              <a:rPr lang="en-US" dirty="0"/>
              <a:t> model design.</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28</a:t>
            </a:fld>
            <a:endParaRPr lang="en-US"/>
          </a:p>
        </p:txBody>
      </p:sp>
    </p:spTree>
    <p:extLst>
      <p:ext uri="{BB962C8B-B14F-4D97-AF65-F5344CB8AC3E}">
        <p14:creationId xmlns:p14="http://schemas.microsoft.com/office/powerpoint/2010/main" val="1176075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DreamFusion generates 3D objects from a natural language caption such as </a:t>
            </a:r>
            <a:r>
              <a:rPr lang="en-US" sz="1200" i="1" kern="1200" dirty="0">
                <a:solidFill>
                  <a:schemeClr val="tx1"/>
                </a:solidFill>
                <a:effectLst/>
                <a:latin typeface="+mn-lt"/>
                <a:ea typeface="+mn-ea"/>
                <a:cs typeface="+mn-cs"/>
              </a:rPr>
              <a:t>“a DSLR photo of a peacock on a surfboard.” </a:t>
            </a:r>
            <a:r>
              <a:rPr lang="en-US" sz="1200" kern="1200" dirty="0">
                <a:solidFill>
                  <a:schemeClr val="tx1"/>
                </a:solidFill>
                <a:effectLst/>
                <a:latin typeface="+mn-lt"/>
                <a:ea typeface="+mn-ea"/>
                <a:cs typeface="+mn-cs"/>
              </a:rPr>
              <a:t>The scene is represented by a Neural Radiance Field that is randomly initialized and trained from scratch for each caption. Our NeRF parameterizes volumetric density and albedo (color) with an MLP. We render the NeRF from a random camera, using </a:t>
            </a:r>
            <a:r>
              <a:rPr lang="en-US" sz="1200" kern="1200" dirty="0" err="1">
                <a:solidFill>
                  <a:schemeClr val="tx1"/>
                </a:solidFill>
                <a:effectLst/>
                <a:latin typeface="+mn-lt"/>
                <a:ea typeface="+mn-ea"/>
                <a:cs typeface="+mn-cs"/>
              </a:rPr>
              <a:t>normals</a:t>
            </a:r>
            <a:r>
              <a:rPr lang="en-US" sz="1200" kern="1200" dirty="0">
                <a:solidFill>
                  <a:schemeClr val="tx1"/>
                </a:solidFill>
                <a:effectLst/>
                <a:latin typeface="+mn-lt"/>
                <a:ea typeface="+mn-ea"/>
                <a:cs typeface="+mn-cs"/>
              </a:rPr>
              <a:t> computed from gradients of the density to shade the scene with a random lighting direction. Shading reveals geometric details that are ambiguous from a single viewpoint. To compute parameter updates, DreamFusion diffuses the rendering and reconstructs it with a (frozen) conditional Imagen model to predict the injected noise </a:t>
            </a:r>
            <a:r>
              <a:rPr lang="el-GR" sz="1200" kern="1200" dirty="0" err="1">
                <a:solidFill>
                  <a:schemeClr val="tx1"/>
                </a:solidFill>
                <a:effectLst/>
                <a:latin typeface="+mn-lt"/>
                <a:ea typeface="+mn-ea"/>
                <a:cs typeface="+mn-cs"/>
              </a:rPr>
              <a:t>εˆφ</a:t>
            </a:r>
            <a:r>
              <a:rPr lang="el-G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zt|y</a:t>
            </a:r>
            <a:r>
              <a:rPr lang="en-US" sz="1200" kern="1200" dirty="0">
                <a:solidFill>
                  <a:schemeClr val="tx1"/>
                </a:solidFill>
                <a:effectLst/>
                <a:latin typeface="+mn-lt"/>
                <a:ea typeface="+mn-ea"/>
                <a:cs typeface="+mn-cs"/>
              </a:rPr>
              <a:t>; t). This contains structure that should improve fidelity, but is high variance. Subtracting the injected noise produces a low variance update direction </a:t>
            </a:r>
            <a:r>
              <a:rPr lang="en-US" sz="1200" kern="1200" dirty="0" err="1">
                <a:solidFill>
                  <a:schemeClr val="tx1"/>
                </a:solidFill>
                <a:effectLst/>
                <a:latin typeface="+mn-lt"/>
                <a:ea typeface="+mn-ea"/>
                <a:cs typeface="+mn-cs"/>
              </a:rPr>
              <a:t>stopgrad</a:t>
            </a:r>
            <a:r>
              <a:rPr lang="en-US" sz="1200" kern="1200" dirty="0">
                <a:solidFill>
                  <a:schemeClr val="tx1"/>
                </a:solidFill>
                <a:effectLst/>
                <a:latin typeface="+mn-lt"/>
                <a:ea typeface="+mn-ea"/>
                <a:cs typeface="+mn-cs"/>
              </a:rPr>
              <a:t>[</a:t>
            </a:r>
            <a:r>
              <a:rPr lang="el-GR" sz="1200" kern="1200" dirty="0" err="1">
                <a:solidFill>
                  <a:schemeClr val="tx1"/>
                </a:solidFill>
                <a:effectLst/>
                <a:latin typeface="+mn-lt"/>
                <a:ea typeface="+mn-ea"/>
                <a:cs typeface="+mn-cs"/>
              </a:rPr>
              <a:t>εˆφ</a:t>
            </a:r>
            <a:r>
              <a:rPr lang="el-GR" sz="1200" kern="1200" dirty="0">
                <a:solidFill>
                  <a:schemeClr val="tx1"/>
                </a:solidFill>
                <a:effectLst/>
                <a:latin typeface="+mn-lt"/>
                <a:ea typeface="+mn-ea"/>
                <a:cs typeface="+mn-cs"/>
              </a:rPr>
              <a:t> − ε] </a:t>
            </a:r>
            <a:r>
              <a:rPr lang="en-US" sz="1200" kern="1200" dirty="0">
                <a:solidFill>
                  <a:schemeClr val="tx1"/>
                </a:solidFill>
                <a:effectLst/>
                <a:latin typeface="+mn-lt"/>
                <a:ea typeface="+mn-ea"/>
                <a:cs typeface="+mn-cs"/>
              </a:rPr>
              <a:t>that is backpropagated through the rendering process to update the NeRF MLP parameters. </a:t>
            </a:r>
            <a:endParaRPr lang="en-US" dirty="0"/>
          </a:p>
          <a:p>
            <a:endParaRPr lang="en-US" dirty="0"/>
          </a:p>
        </p:txBody>
      </p:sp>
      <p:sp>
        <p:nvSpPr>
          <p:cNvPr id="4" name="Slide Number Placeholder 3"/>
          <p:cNvSpPr>
            <a:spLocks noGrp="1"/>
          </p:cNvSpPr>
          <p:nvPr>
            <p:ph type="sldNum" sz="quarter" idx="5"/>
          </p:nvPr>
        </p:nvSpPr>
        <p:spPr/>
        <p:txBody>
          <a:bodyPr/>
          <a:lstStyle/>
          <a:p>
            <a:fld id="{6E4BA7C7-D985-DF46-8D13-BA0D98439711}" type="slidenum">
              <a:rPr lang="en-US" smtClean="0"/>
              <a:t>56</a:t>
            </a:fld>
            <a:endParaRPr lang="en-US"/>
          </a:p>
        </p:txBody>
      </p:sp>
    </p:spTree>
    <p:extLst>
      <p:ext uri="{BB962C8B-B14F-4D97-AF65-F5344CB8AC3E}">
        <p14:creationId xmlns:p14="http://schemas.microsoft.com/office/powerpoint/2010/main" val="2549499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409383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61606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409541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880301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301296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180176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A2EA70-8A4C-40BF-A25E-4BD4BBF0DDA4}" type="slidenum">
              <a:rPr lang="en-US" smtClean="0"/>
              <a:pPr/>
              <a:t>13</a:t>
            </a:fld>
            <a:endParaRPr lang="en-US"/>
          </a:p>
        </p:txBody>
      </p:sp>
    </p:spTree>
    <p:extLst>
      <p:ext uri="{BB962C8B-B14F-4D97-AF65-F5344CB8AC3E}">
        <p14:creationId xmlns:p14="http://schemas.microsoft.com/office/powerpoint/2010/main" val="1483925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A2EA70-8A4C-40BF-A25E-4BD4BBF0DDA4}" type="slidenum">
              <a:rPr lang="en-US" smtClean="0"/>
              <a:pPr/>
              <a:t>14</a:t>
            </a:fld>
            <a:endParaRPr lang="en-US"/>
          </a:p>
        </p:txBody>
      </p:sp>
    </p:spTree>
    <p:extLst>
      <p:ext uri="{BB962C8B-B14F-4D97-AF65-F5344CB8AC3E}">
        <p14:creationId xmlns:p14="http://schemas.microsoft.com/office/powerpoint/2010/main" val="2809742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7B98E7-95E9-4DC5-AA12-47A3BCDE7A7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6931CC-CE3B-4775-AE74-94784714AAA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01E78B-61F1-4CC5-8105-5F9CB4DE947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EAB4C72-6734-4858-BAEE-5CE2F207342C}" type="slidenum">
              <a:rPr lang="en-US"/>
              <a:pPr/>
              <a:t>‹#›</a:t>
            </a:fld>
            <a:endParaRPr lang="en-US"/>
          </a:p>
        </p:txBody>
      </p:sp>
    </p:spTree>
    <p:extLst>
      <p:ext uri="{BB962C8B-B14F-4D97-AF65-F5344CB8AC3E}">
        <p14:creationId xmlns:p14="http://schemas.microsoft.com/office/powerpoint/2010/main" val="420784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ullets">
    <p:spTree>
      <p:nvGrpSpPr>
        <p:cNvPr id="1" name=""/>
        <p:cNvGrpSpPr/>
        <p:nvPr/>
      </p:nvGrpSpPr>
      <p:grpSpPr>
        <a:xfrm>
          <a:off x="0" y="0"/>
          <a:ext cx="0" cy="0"/>
          <a:chOff x="0" y="0"/>
          <a:chExt cx="0" cy="0"/>
        </a:xfrm>
      </p:grpSpPr>
      <p:sp>
        <p:nvSpPr>
          <p:cNvPr id="62" name="Title Text"/>
          <p:cNvSpPr txBox="1">
            <a:spLocks noGrp="1"/>
          </p:cNvSpPr>
          <p:nvPr>
            <p:ph type="title"/>
          </p:nvPr>
        </p:nvSpPr>
        <p:spPr>
          <a:xfrm>
            <a:off x="2416968" y="991195"/>
            <a:ext cx="7358064" cy="1285876"/>
          </a:xfrm>
          <a:prstGeom prst="rect">
            <a:avLst/>
          </a:prstGeom>
        </p:spPr>
        <p:txBody>
          <a:bodyPr anchor="ctr"/>
          <a:lstStyle>
            <a:lvl1pPr indent="0">
              <a:lnSpc>
                <a:spcPts val="3867"/>
              </a:lnSpc>
              <a:tabLst>
                <a:tab pos="857220" algn="l"/>
              </a:tabLst>
              <a:defRPr sz="3234">
                <a:latin typeface="+mn-lt"/>
                <a:ea typeface="+mn-ea"/>
                <a:cs typeface="+mn-cs"/>
                <a:sym typeface="Times Roman"/>
              </a:defRPr>
            </a:lvl1pPr>
          </a:lstStyle>
          <a:p>
            <a:r>
              <a:t>Title Text</a:t>
            </a:r>
          </a:p>
        </p:txBody>
      </p:sp>
      <p:sp>
        <p:nvSpPr>
          <p:cNvPr id="63" name="Body Level One…"/>
          <p:cNvSpPr txBox="1">
            <a:spLocks noGrp="1"/>
          </p:cNvSpPr>
          <p:nvPr>
            <p:ph type="body" sz="half" idx="1"/>
          </p:nvPr>
        </p:nvSpPr>
        <p:spPr>
          <a:xfrm>
            <a:off x="2416968" y="2317253"/>
            <a:ext cx="7358064" cy="3013771"/>
          </a:xfrm>
          <a:prstGeom prst="rect">
            <a:avLst/>
          </a:prstGeom>
        </p:spPr>
        <p:txBody>
          <a:bodyPr lIns="38100" tIns="38100" rIns="38100" bIns="38100" anchor="ctr"/>
          <a:lstStyle>
            <a:lvl1pPr marL="536485" indent="-313251" algn="l">
              <a:lnSpc>
                <a:spcPts val="2531"/>
              </a:lnSpc>
              <a:buSzPct val="171429"/>
              <a:buFont typeface="Gill Sans"/>
              <a:buChar char="•"/>
              <a:tabLst>
                <a:tab pos="1009019" algn="l"/>
              </a:tabLst>
              <a:defRPr sz="2109"/>
            </a:lvl1pPr>
            <a:lvl2pPr marL="811242" indent="-266551" algn="l">
              <a:lnSpc>
                <a:spcPts val="1828"/>
              </a:lnSpc>
              <a:buSzPct val="171429"/>
              <a:buFont typeface="Gill Sans"/>
              <a:buChar char="•"/>
              <a:tabLst>
                <a:tab pos="1285829" algn="l"/>
              </a:tabLst>
              <a:defRPr sz="1547"/>
            </a:lvl2pPr>
            <a:lvl3pPr marL="1123770" indent="-266551" algn="l">
              <a:lnSpc>
                <a:spcPts val="1828"/>
              </a:lnSpc>
              <a:buSzPct val="171429"/>
              <a:buFont typeface="Gill Sans"/>
              <a:buChar char="•"/>
              <a:tabLst>
                <a:tab pos="1598357" algn="l"/>
              </a:tabLst>
              <a:defRPr sz="1547">
                <a:solidFill>
                  <a:srgbClr val="000000"/>
                </a:solidFill>
              </a:defRPr>
            </a:lvl3pPr>
            <a:lvl4pPr marL="1436298" indent="-266551" algn="l">
              <a:lnSpc>
                <a:spcPts val="1828"/>
              </a:lnSpc>
              <a:buSzPct val="171429"/>
              <a:buFont typeface="Gill Sans"/>
              <a:buChar char="•"/>
              <a:tabLst>
                <a:tab pos="1910885" algn="l"/>
              </a:tabLst>
              <a:defRPr sz="1547">
                <a:solidFill>
                  <a:srgbClr val="000000"/>
                </a:solidFill>
              </a:defRPr>
            </a:lvl4pPr>
            <a:lvl5pPr marL="1757756" indent="-266551" algn="l">
              <a:lnSpc>
                <a:spcPts val="1828"/>
              </a:lnSpc>
              <a:buSzPct val="171429"/>
              <a:buFont typeface="Gill Sans"/>
              <a:buChar char="•"/>
              <a:tabLst>
                <a:tab pos="2232343" algn="l"/>
              </a:tabLst>
              <a:defRPr sz="1547">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xfrm>
            <a:off x="5968008" y="5738441"/>
            <a:ext cx="255985" cy="209848"/>
          </a:xfrm>
          <a:prstGeom prst="rect">
            <a:avLst/>
          </a:prstGeom>
        </p:spPr>
        <p:txBody>
          <a:bodyPr lIns="28575" tIns="28575" rIns="28575" bIns="28575"/>
          <a:lstStyle>
            <a:lvl1pPr>
              <a:lnSpc>
                <a:spcPts val="1336"/>
              </a:lnSpc>
              <a:defRPr sz="1125"/>
            </a:lvl1pPr>
          </a:lstStyle>
          <a:p>
            <a:fld id="{86CB4B4D-7CA3-9044-876B-883B54F8677D}" type="slidenum">
              <a:t>‹#›</a:t>
            </a:fld>
            <a:endParaRPr/>
          </a:p>
        </p:txBody>
      </p:sp>
    </p:spTree>
    <p:extLst>
      <p:ext uri="{BB962C8B-B14F-4D97-AF65-F5344CB8AC3E}">
        <p14:creationId xmlns:p14="http://schemas.microsoft.com/office/powerpoint/2010/main" val="16386419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AB4661-3022-47E3-9732-5E7F64338D3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CF29F1-2C13-4D38-B318-4108E141706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EAFFAE-9F2D-4666-8459-369C2D147AC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BD50FC-51B8-4E27-A0DC-3216DD12B13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8CFCBF-BF11-4778-B040-46B9F196177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782973-8154-4954-AAE8-41DAFDB7BE5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997AD-11D1-4F57-AB6F-125755FF66E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586DFB-E1CA-4BE7-96AE-B434DDEF83C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850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cs typeface="Arial" charset="0"/>
              </a:defRPr>
            </a:lvl1pPr>
          </a:lstStyle>
          <a:p>
            <a:pPr>
              <a:defRPr/>
            </a:pPr>
            <a:endParaRPr lang="en-US"/>
          </a:p>
        </p:txBody>
      </p:sp>
      <p:sp>
        <p:nvSpPr>
          <p:cNvPr id="61850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cs typeface="Arial" charset="0"/>
              </a:defRPr>
            </a:lvl1pPr>
          </a:lstStyle>
          <a:p>
            <a:pPr>
              <a:defRPr/>
            </a:pPr>
            <a:endParaRPr lang="en-US"/>
          </a:p>
        </p:txBody>
      </p:sp>
      <p:sp>
        <p:nvSpPr>
          <p:cNvPr id="61850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cs typeface="Arial" charset="0"/>
              </a:defRPr>
            </a:lvl1pPr>
          </a:lstStyle>
          <a:p>
            <a:pPr>
              <a:defRPr/>
            </a:pPr>
            <a:fld id="{8D6AAD3B-7D9C-4E52-9BE2-E4C1F70FF6F5}" type="slidenum">
              <a:rPr lang="en-US"/>
              <a:pPr>
                <a:defRPr/>
              </a:pPr>
              <a:t>‹#›</a:t>
            </a:fld>
            <a:endParaRPr lang="en-US"/>
          </a:p>
        </p:txBody>
      </p:sp>
      <p:sp>
        <p:nvSpPr>
          <p:cNvPr id="61850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87"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6k7GHG4IUCY" TargetMode="External"/><Relationship Id="rId2" Type="http://schemas.openxmlformats.org/officeDocument/2006/relationships/hyperlink" Target="https://arxiv.org/pdf/1610.00696.pdf" TargetMode="External"/><Relationship Id="rId1" Type="http://schemas.openxmlformats.org/officeDocument/2006/relationships/slideLayout" Target="../slideLayouts/slideLayout2.xml"/><Relationship Id="rId6" Type="http://schemas.openxmlformats.org/officeDocument/2006/relationships/hyperlink" Target="http://arxiv.org/pdf/1606.07873.pdf"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s://www.youtube.com/watch?v=oSqHc0nLkm8" TargetMode="External"/><Relationship Id="rId4" Type="http://schemas.openxmlformats.org/officeDocument/2006/relationships/hyperlink" Target="https://arxiv.org/pdf/1509.06825.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cjpEIotvwF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nature.com/nature/journal/v518/n7540/pdf/nature14236.pdf" TargetMode="Externa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arxiv.org/abs/1504.00702" TargetMode="External"/><Relationship Id="rId4" Type="http://schemas.openxmlformats.org/officeDocument/2006/relationships/hyperlink" Target="https://sites.google.com/site/visuomotorpolicy/"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vision.cs.utexas.edu/projects/others/ijcv-preprint.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oakdata.github.io/"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http://www.image-net.org/challenges/LSVRC/"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eb.eecs.umich.edu/~justincj/slides/eecs498/WI2022/598_WI2022_lecture01.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pdf/2006.07159.pdf"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image-net.org/filtering-and-balancing/"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apers.nips.cc/paper/7181-attention-is-all-you-need.pdf" TargetMode="External"/><Relationship Id="rId2" Type="http://schemas.openxmlformats.org/officeDocument/2006/relationships/hyperlink" Target="http://jalammar.github.io/illustrated-transformer/"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jalammar.github.io/illustrated-transformer/" TargetMode="External"/><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hyperlink" Target="https://papers.nips.cc/paper/7181-attention-is-all-you-need.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arxiv.org/pdf/2005.12872.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arxiv.org/pdf/2010.11929.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arxiv.org/pdf/2010.11929.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ai.googleblog.com/2017/07/revisiting-unreasonable-effectiveness.html" TargetMode="External"/><Relationship Id="rId4" Type="http://schemas.openxmlformats.org/officeDocument/2006/relationships/hyperlink" Target="https://arxiv.org/pdf/1912.11370.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pdf/2111.06377.pdf"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rxiv.org/pdf/2111.06377.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rxiv.org/pdf/2111.06377.pdf"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papers.nips.cc/paper/2021/file/ff1418e8cc993fe8abcfe3ce2003e5c5-Paper.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openaccess.thecvf.com/content/ICCV2021/papers/Liu_Swin_Transformer_Hierarchical_Vision_Transformer_Using_Shifted_Windows_ICCV_2021_paper.pdf"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openaccess.thecvf.com/content/ICCV2021/papers/Liu_Swin_Transformer_Hierarchical_Vision_Transformer_Using_Shifted_Windows_ICCV_2021_paper.pdf"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hyperlink" Target="https://papers.nips.cc/paper/2021/file/cba0a4ee5ccd02fda0fe3f9a3e7b89fe-Paper.pdf"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openaccess.thecvf.com/content/CVPR2022/papers/Yu_MetaFormer_Is_Actually_What_You_Need_for_Vision_CVPR_2022_paper.pdf"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pdf/2103.00020.pdf"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openai.com/blog/clip/"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arxiv.org/pdf/2103.00020.pdf"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openai.com/blog/clip/"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openreview.net/pdf?id=1ikK0kHjvj" TargetMode="External"/><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lazebni.cs.illinois.edu/publications/yunchao_cca13.pdf"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openreview.net/pdf?id=1ikK0kHjvj" TargetMode="External"/><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arxiv.org/pdf/2206.08916.pdf"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https://unified-io.allenai.org/"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openai.com/blog/dall-e/" TargetMode="External"/><Relationship Id="rId2" Type="http://schemas.openxmlformats.org/officeDocument/2006/relationships/hyperlink" Target="https://arxiv.org/pdf/2102.12092.pdf"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cdn.openai.com/papers/dall-e-2.pdf"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arxiv.org/pdf/1312.6114.pdf"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lilianweng.github.io/posts/2021-07-11-diffusion-models/" TargetMode="External"/><Relationship Id="rId2" Type="http://schemas.openxmlformats.org/officeDocument/2006/relationships/hyperlink" Target="https://proceedings.neurips.cc/paper/2020/file/4c5bcfec8584af0d967f1ab10179ca4b-Paper.pdf"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dreamfusion3d.github.io/" TargetMode="Externa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hyperlink" Target="https://dreamfusion3d.github.io/"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image" Target="../media/image64.png"/><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1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92.ti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arxiv.org/abs/1511.0643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vision-locomotion.github.io/" TargetMode="External"/><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hojonathanho.github.io/diffusi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richzhang.github.io/colorization/"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Recognition: Past, present, future?</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2" name="Picture 1">
            <a:extLst>
              <a:ext uri="{FF2B5EF4-FFF2-40B4-BE49-F238E27FC236}">
                <a16:creationId xmlns:a16="http://schemas.microsoft.com/office/drawing/2014/main" id="{201E016D-032C-3B42-B46D-3022D5DBD4BF}"/>
              </a:ext>
            </a:extLst>
          </p:cNvPr>
          <p:cNvPicPr>
            <a:picLocks noChangeAspect="1"/>
          </p:cNvPicPr>
          <p:nvPr/>
        </p:nvPicPr>
        <p:blipFill>
          <a:blip r:embed="rId3"/>
          <a:stretch>
            <a:fillRect/>
          </a:stretch>
        </p:blipFill>
        <p:spPr>
          <a:xfrm>
            <a:off x="2209800" y="930985"/>
            <a:ext cx="7577847" cy="5935980"/>
          </a:xfrm>
          <a:prstGeom prst="rect">
            <a:avLst/>
          </a:prstGeom>
        </p:spPr>
      </p:pic>
      <p:sp>
        <p:nvSpPr>
          <p:cNvPr id="3" name="TextBox 2">
            <a:extLst>
              <a:ext uri="{FF2B5EF4-FFF2-40B4-BE49-F238E27FC236}">
                <a16:creationId xmlns:a16="http://schemas.microsoft.com/office/drawing/2014/main" id="{F727561A-9BD6-D940-8749-8A0ADB93EEE6}"/>
              </a:ext>
            </a:extLst>
          </p:cNvPr>
          <p:cNvSpPr txBox="1"/>
          <p:nvPr/>
        </p:nvSpPr>
        <p:spPr>
          <a:xfrm>
            <a:off x="9829800" y="6248400"/>
            <a:ext cx="2438400" cy="523220"/>
          </a:xfrm>
          <a:prstGeom prst="rect">
            <a:avLst/>
          </a:prstGeom>
          <a:noFill/>
        </p:spPr>
        <p:txBody>
          <a:bodyPr wrap="square" rtlCol="0">
            <a:spAutoFit/>
          </a:bodyPr>
          <a:lstStyle/>
          <a:p>
            <a:r>
              <a:rPr lang="en-US" sz="1400" dirty="0" err="1"/>
              <a:t>Benozzo</a:t>
            </a:r>
            <a:r>
              <a:rPr lang="en-US" sz="1400" dirty="0"/>
              <a:t> </a:t>
            </a:r>
            <a:r>
              <a:rPr lang="en-US" sz="1400" dirty="0" err="1"/>
              <a:t>Gozzoli</a:t>
            </a:r>
            <a:r>
              <a:rPr lang="en-US" sz="1400" dirty="0"/>
              <a:t>, Journey of the Magi, c. 1459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Self-supervised or predictive learning</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Use part of the data to predict other parts of the data</a:t>
            </a:r>
          </a:p>
          <a:p>
            <a:pPr lvl="1"/>
            <a:r>
              <a:rPr lang="en-US" sz="2400" dirty="0"/>
              <a:t>Example: Future prediction</a:t>
            </a:r>
          </a:p>
        </p:txBody>
      </p:sp>
      <p:sp>
        <p:nvSpPr>
          <p:cNvPr id="10" name="TextBox 9"/>
          <p:cNvSpPr txBox="1"/>
          <p:nvPr/>
        </p:nvSpPr>
        <p:spPr>
          <a:xfrm>
            <a:off x="6248401" y="5879812"/>
            <a:ext cx="5943599" cy="584775"/>
          </a:xfrm>
          <a:prstGeom prst="rect">
            <a:avLst/>
          </a:prstGeom>
          <a:noFill/>
        </p:spPr>
        <p:txBody>
          <a:bodyPr wrap="square" rtlCol="0">
            <a:spAutoFit/>
          </a:bodyPr>
          <a:lstStyle/>
          <a:p>
            <a:pPr algn="ctr"/>
            <a:r>
              <a:rPr lang="en-US" sz="1600" b="0" dirty="0">
                <a:solidFill>
                  <a:schemeClr val="tx1"/>
                </a:solidFill>
              </a:rPr>
              <a:t>C. Finn and S. Levine. </a:t>
            </a:r>
            <a:r>
              <a:rPr lang="en-US" sz="1600" b="0" dirty="0">
                <a:solidFill>
                  <a:srgbClr val="0000FF"/>
                </a:solidFill>
                <a:hlinkClick r:id="rId2">
                  <a:extLst>
                    <a:ext uri="{A12FA001-AC4F-418D-AE19-62706E023703}">
                      <ahyp:hlinkClr xmlns:ahyp="http://schemas.microsoft.com/office/drawing/2018/hyperlinkcolor" val="tx"/>
                    </a:ext>
                  </a:extLst>
                </a:hlinkClick>
              </a:rPr>
              <a:t>Deep Visual Foresight for Planning Robot Motion</a:t>
            </a:r>
            <a:r>
              <a:rPr lang="en-US" sz="1600" b="0" dirty="0">
                <a:solidFill>
                  <a:schemeClr val="tx1"/>
                </a:solidFill>
              </a:rPr>
              <a:t>. ICRA 2017. </a:t>
            </a:r>
            <a:r>
              <a:rPr lang="en-US" sz="1600" b="0" dirty="0">
                <a:solidFill>
                  <a:srgbClr val="0000FF"/>
                </a:solidFill>
                <a:hlinkClick r:id="rId3">
                  <a:extLst>
                    <a:ext uri="{A12FA001-AC4F-418D-AE19-62706E023703}">
                      <ahyp:hlinkClr xmlns:ahyp="http://schemas.microsoft.com/office/drawing/2018/hyperlinkcolor" val="tx"/>
                    </a:ext>
                  </a:extLst>
                </a:hlinkClick>
              </a:rPr>
              <a:t>YouTube video</a:t>
            </a:r>
            <a:endParaRPr lang="en-US" sz="1600" b="0" dirty="0">
              <a:solidFill>
                <a:srgbClr val="0000FF"/>
              </a:solidFill>
            </a:endParaRPr>
          </a:p>
        </p:txBody>
      </p:sp>
      <p:pic>
        <p:nvPicPr>
          <p:cNvPr id="4" name="Picture 3" descr="Screen Shot 2017-11-07 at 10.02.3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2298753"/>
            <a:ext cx="4707414" cy="3025851"/>
          </a:xfrm>
          <a:prstGeom prst="rect">
            <a:avLst/>
          </a:prstGeom>
        </p:spPr>
      </p:pic>
      <p:pic>
        <p:nvPicPr>
          <p:cNvPr id="6" name="Picture 5" descr="Screen Shot 2017-11-06 at 1.35.27 PM.png">
            <a:extLst>
              <a:ext uri="{FF2B5EF4-FFF2-40B4-BE49-F238E27FC236}">
                <a16:creationId xmlns:a16="http://schemas.microsoft.com/office/drawing/2014/main" id="{B785BBFA-CD93-D54A-83CB-3A4ACF0DBC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362200"/>
            <a:ext cx="5946433" cy="2945839"/>
          </a:xfrm>
          <a:prstGeom prst="rect">
            <a:avLst/>
          </a:prstGeom>
        </p:spPr>
      </p:pic>
      <p:sp>
        <p:nvSpPr>
          <p:cNvPr id="7" name="TextBox 6">
            <a:extLst>
              <a:ext uri="{FF2B5EF4-FFF2-40B4-BE49-F238E27FC236}">
                <a16:creationId xmlns:a16="http://schemas.microsoft.com/office/drawing/2014/main" id="{51C869FC-5BF4-7348-BFCB-3CCA734C2C4E}"/>
              </a:ext>
            </a:extLst>
          </p:cNvPr>
          <p:cNvSpPr txBox="1"/>
          <p:nvPr/>
        </p:nvSpPr>
        <p:spPr>
          <a:xfrm>
            <a:off x="341243" y="5879812"/>
            <a:ext cx="5562600" cy="584775"/>
          </a:xfrm>
          <a:prstGeom prst="rect">
            <a:avLst/>
          </a:prstGeom>
          <a:noFill/>
        </p:spPr>
        <p:txBody>
          <a:bodyPr wrap="square" rtlCol="0">
            <a:spAutoFit/>
          </a:bodyPr>
          <a:lstStyle/>
          <a:p>
            <a:r>
              <a:rPr lang="en-US" sz="1600" b="0" dirty="0">
                <a:solidFill>
                  <a:schemeClr val="tx1"/>
                </a:solidFill>
              </a:rPr>
              <a:t>J. Walker et al. </a:t>
            </a:r>
            <a:r>
              <a:rPr lang="en-US" sz="1600" b="0" dirty="0">
                <a:solidFill>
                  <a:srgbClr val="0000FF"/>
                </a:solidFill>
                <a:hlinkClick r:id="rId6">
                  <a:extLst>
                    <a:ext uri="{A12FA001-AC4F-418D-AE19-62706E023703}">
                      <ahyp:hlinkClr xmlns:ahyp="http://schemas.microsoft.com/office/drawing/2018/hyperlinkcolor" val="tx"/>
                    </a:ext>
                  </a:extLst>
                </a:hlinkClick>
              </a:rPr>
              <a:t>An Uncertain Future: Forecasting from Static Images Using </a:t>
            </a:r>
            <a:r>
              <a:rPr lang="en-US" sz="1600" b="0" dirty="0" err="1">
                <a:solidFill>
                  <a:srgbClr val="0000FF"/>
                </a:solidFill>
                <a:hlinkClick r:id="rId6">
                  <a:extLst>
                    <a:ext uri="{A12FA001-AC4F-418D-AE19-62706E023703}">
                      <ahyp:hlinkClr xmlns:ahyp="http://schemas.microsoft.com/office/drawing/2018/hyperlinkcolor" val="tx"/>
                    </a:ext>
                  </a:extLst>
                </a:hlinkClick>
              </a:rPr>
              <a:t>Variational</a:t>
            </a:r>
            <a:r>
              <a:rPr lang="en-US" sz="1600" b="0" dirty="0">
                <a:solidFill>
                  <a:srgbClr val="0000FF"/>
                </a:solidFill>
                <a:hlinkClick r:id="rId6">
                  <a:extLst>
                    <a:ext uri="{A12FA001-AC4F-418D-AE19-62706E023703}">
                      <ahyp:hlinkClr xmlns:ahyp="http://schemas.microsoft.com/office/drawing/2018/hyperlinkcolor" val="tx"/>
                    </a:ext>
                  </a:extLst>
                </a:hlinkClick>
              </a:rPr>
              <a:t> </a:t>
            </a:r>
            <a:r>
              <a:rPr lang="en-US" sz="1600" b="0" dirty="0" err="1">
                <a:solidFill>
                  <a:srgbClr val="0000FF"/>
                </a:solidFill>
                <a:hlinkClick r:id="rId6">
                  <a:extLst>
                    <a:ext uri="{A12FA001-AC4F-418D-AE19-62706E023703}">
                      <ahyp:hlinkClr xmlns:ahyp="http://schemas.microsoft.com/office/drawing/2018/hyperlinkcolor" val="tx"/>
                    </a:ext>
                  </a:extLst>
                </a:hlinkClick>
              </a:rPr>
              <a:t>Autoencoders</a:t>
            </a:r>
            <a:r>
              <a:rPr lang="en-US" sz="1600" b="0" dirty="0">
                <a:solidFill>
                  <a:schemeClr val="tx1"/>
                </a:solidFill>
              </a:rPr>
              <a:t>. ECCV 2016</a:t>
            </a:r>
          </a:p>
        </p:txBody>
      </p:sp>
    </p:spTree>
    <p:extLst>
      <p:ext uri="{BB962C8B-B14F-4D97-AF65-F5344CB8AC3E}">
        <p14:creationId xmlns:p14="http://schemas.microsoft.com/office/powerpoint/2010/main" val="2709958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Self-supervised or predictive learning</a:t>
            </a:r>
          </a:p>
        </p:txBody>
      </p:sp>
      <p:pic>
        <p:nvPicPr>
          <p:cNvPr id="4" name="Picture 3" descr="Screen Shot 2015-11-17 at 10.21.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1" y="2014894"/>
            <a:ext cx="2819400" cy="3471506"/>
          </a:xfrm>
          <a:prstGeom prst="rect">
            <a:avLst/>
          </a:prstGeom>
        </p:spPr>
      </p:pic>
      <p:pic>
        <p:nvPicPr>
          <p:cNvPr id="6" name="Picture 5" descr="Screen Shot 2015-11-17 at 10.22.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195" y="2057400"/>
            <a:ext cx="6610605" cy="3429000"/>
          </a:xfrm>
          <a:prstGeom prst="rect">
            <a:avLst/>
          </a:prstGeom>
        </p:spPr>
      </p:pic>
      <p:sp>
        <p:nvSpPr>
          <p:cNvPr id="7" name="TextBox 6"/>
          <p:cNvSpPr txBox="1"/>
          <p:nvPr/>
        </p:nvSpPr>
        <p:spPr>
          <a:xfrm>
            <a:off x="0" y="5715001"/>
            <a:ext cx="12192000" cy="369332"/>
          </a:xfrm>
          <a:prstGeom prst="rect">
            <a:avLst/>
          </a:prstGeom>
          <a:noFill/>
        </p:spPr>
        <p:txBody>
          <a:bodyPr wrap="square" rtlCol="0">
            <a:spAutoFit/>
          </a:bodyPr>
          <a:lstStyle/>
          <a:p>
            <a:pPr algn="ctr"/>
            <a:r>
              <a:rPr lang="en-US" sz="1800" b="0" dirty="0">
                <a:solidFill>
                  <a:schemeClr val="tx1"/>
                </a:solidFill>
              </a:rPr>
              <a:t>L. Pinto and A. Gupta. </a:t>
            </a:r>
            <a:r>
              <a:rPr lang="en-US" sz="1800" b="0" dirty="0">
                <a:solidFill>
                  <a:srgbClr val="0000FF"/>
                </a:solidFill>
                <a:hlinkClick r:id="rId4">
                  <a:extLst>
                    <a:ext uri="{A12FA001-AC4F-418D-AE19-62706E023703}">
                      <ahyp:hlinkClr xmlns:ahyp="http://schemas.microsoft.com/office/drawing/2018/hyperlinkcolor" val="tx"/>
                    </a:ext>
                  </a:extLst>
                </a:hlinkClick>
              </a:rPr>
              <a:t>Supersizing self-supervision: Learning to grasp from 50K tries and 700 robot hours</a:t>
            </a:r>
            <a:r>
              <a:rPr lang="en-US" sz="1800" b="0" dirty="0">
                <a:solidFill>
                  <a:schemeClr val="tx1"/>
                </a:solidFill>
              </a:rPr>
              <a:t>. ICRA 2016</a:t>
            </a:r>
          </a:p>
        </p:txBody>
      </p:sp>
      <p:sp>
        <p:nvSpPr>
          <p:cNvPr id="8" name="TextBox 7"/>
          <p:cNvSpPr txBox="1"/>
          <p:nvPr/>
        </p:nvSpPr>
        <p:spPr>
          <a:xfrm>
            <a:off x="5193637" y="6312934"/>
            <a:ext cx="1804726" cy="369332"/>
          </a:xfrm>
          <a:prstGeom prst="rect">
            <a:avLst/>
          </a:prstGeom>
          <a:noFill/>
        </p:spPr>
        <p:txBody>
          <a:bodyPr wrap="none" rtlCol="0">
            <a:spAutoFit/>
          </a:bodyPr>
          <a:lstStyle/>
          <a:p>
            <a:r>
              <a:rPr lang="en-US" sz="1800" dirty="0">
                <a:hlinkClick r:id="rId5"/>
              </a:rPr>
              <a:t>YouTube video</a:t>
            </a:r>
            <a:endParaRPr lang="en-US" sz="1800" dirty="0"/>
          </a:p>
        </p:txBody>
      </p:sp>
      <p:sp>
        <p:nvSpPr>
          <p:cNvPr id="9" name="Content Placeholder 2">
            <a:extLst>
              <a:ext uri="{FF2B5EF4-FFF2-40B4-BE49-F238E27FC236}">
                <a16:creationId xmlns:a16="http://schemas.microsoft.com/office/drawing/2014/main" id="{0725FA10-A840-9849-B3F9-3DC38A64EF52}"/>
              </a:ext>
            </a:extLst>
          </p:cNvPr>
          <p:cNvSpPr>
            <a:spLocks noGrp="1"/>
          </p:cNvSpPr>
          <p:nvPr>
            <p:ph idx="1"/>
          </p:nvPr>
        </p:nvSpPr>
        <p:spPr>
          <a:xfrm>
            <a:off x="914400" y="914400"/>
            <a:ext cx="10363200" cy="5257800"/>
          </a:xfrm>
        </p:spPr>
        <p:txBody>
          <a:bodyPr/>
          <a:lstStyle/>
          <a:p>
            <a:pPr marL="457200" indent="-457200">
              <a:buFont typeface="Arial" panose="020B0604020202020204" pitchFamily="34" charset="0"/>
              <a:buChar char="•"/>
            </a:pPr>
            <a:r>
              <a:rPr lang="en-US" dirty="0"/>
              <a:t>Use part of the data to predict other parts of the data</a:t>
            </a:r>
          </a:p>
          <a:p>
            <a:pPr lvl="1"/>
            <a:r>
              <a:rPr lang="en-US" sz="2400" dirty="0"/>
              <a:t>Example: Grasp prediction</a:t>
            </a:r>
          </a:p>
        </p:txBody>
      </p:sp>
    </p:spTree>
    <p:extLst>
      <p:ext uri="{BB962C8B-B14F-4D97-AF65-F5344CB8AC3E}">
        <p14:creationId xmlns:p14="http://schemas.microsoft.com/office/powerpoint/2010/main" val="1527363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970A5-33E9-D043-919B-E623CE1EEFD5}"/>
              </a:ext>
            </a:extLst>
          </p:cNvPr>
          <p:cNvSpPr>
            <a:spLocks noGrp="1"/>
          </p:cNvSpPr>
          <p:nvPr>
            <p:ph type="title"/>
          </p:nvPr>
        </p:nvSpPr>
        <p:spPr/>
        <p:txBody>
          <a:bodyPr/>
          <a:lstStyle/>
          <a:p>
            <a:r>
              <a:rPr lang="en-US" dirty="0"/>
              <a:t>Beyond batch offline learning</a:t>
            </a:r>
          </a:p>
        </p:txBody>
      </p:sp>
      <p:sp>
        <p:nvSpPr>
          <p:cNvPr id="5" name="Content Placeholder 4">
            <a:extLst>
              <a:ext uri="{FF2B5EF4-FFF2-40B4-BE49-F238E27FC236}">
                <a16:creationId xmlns:a16="http://schemas.microsoft.com/office/drawing/2014/main" id="{D78F6A6C-64AE-2049-AC8F-AA5BFEFBFCB9}"/>
              </a:ext>
            </a:extLst>
          </p:cNvPr>
          <p:cNvSpPr>
            <a:spLocks noGrp="1"/>
          </p:cNvSpPr>
          <p:nvPr>
            <p:ph idx="1"/>
          </p:nvPr>
        </p:nvSpPr>
        <p:spPr/>
        <p:txBody>
          <a:bodyPr/>
          <a:lstStyle/>
          <a:p>
            <a:pPr marL="457200" indent="-457200">
              <a:buFont typeface="Arial" panose="020B0604020202020204" pitchFamily="34" charset="0"/>
              <a:buChar char="•"/>
            </a:pPr>
            <a:r>
              <a:rPr lang="en-US" dirty="0"/>
              <a:t>Reinforcement learning</a:t>
            </a:r>
          </a:p>
          <a:p>
            <a:pPr marL="457200" indent="-457200">
              <a:buFont typeface="Arial" panose="020B0604020202020204" pitchFamily="34" charset="0"/>
              <a:buChar char="•"/>
            </a:pPr>
            <a:r>
              <a:rPr lang="en-US" dirty="0"/>
              <a:t>Active learning</a:t>
            </a:r>
          </a:p>
          <a:p>
            <a:pPr marL="457200" indent="-457200">
              <a:buFont typeface="Arial" panose="020B0604020202020204" pitchFamily="34" charset="0"/>
              <a:buChar char="•"/>
            </a:pPr>
            <a:r>
              <a:rPr lang="en-US" dirty="0"/>
              <a:t>Lifelong learning</a:t>
            </a:r>
          </a:p>
        </p:txBody>
      </p:sp>
    </p:spTree>
    <p:extLst>
      <p:ext uri="{BB962C8B-B14F-4D97-AF65-F5344CB8AC3E}">
        <p14:creationId xmlns:p14="http://schemas.microsoft.com/office/powerpoint/2010/main" val="1040305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Reinforcement learning</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Learn from (possibly sparse) rewards in a </a:t>
            </a:r>
            <a:r>
              <a:rPr lang="en-US" i="1" dirty="0"/>
              <a:t>sequential</a:t>
            </a:r>
            <a:r>
              <a:rPr lang="en-US" dirty="0"/>
              <a:t> environment</a:t>
            </a:r>
          </a:p>
        </p:txBody>
      </p:sp>
      <p:sp>
        <p:nvSpPr>
          <p:cNvPr id="5" name="TextBox 4"/>
          <p:cNvSpPr txBox="1"/>
          <p:nvPr/>
        </p:nvSpPr>
        <p:spPr>
          <a:xfrm>
            <a:off x="5715001" y="5650468"/>
            <a:ext cx="783701" cy="369332"/>
          </a:xfrm>
          <a:prstGeom prst="rect">
            <a:avLst/>
          </a:prstGeom>
          <a:noFill/>
        </p:spPr>
        <p:txBody>
          <a:bodyPr wrap="none" rtlCol="0">
            <a:spAutoFit/>
          </a:bodyPr>
          <a:lstStyle/>
          <a:p>
            <a:r>
              <a:rPr lang="en-US" dirty="0">
                <a:hlinkClick r:id="rId3"/>
              </a:rPr>
              <a:t>Video</a:t>
            </a:r>
            <a:endParaRPr lang="en-US" dirty="0"/>
          </a:p>
        </p:txBody>
      </p:sp>
      <p:pic>
        <p:nvPicPr>
          <p:cNvPr id="6" name="Picture 5" descr="Screen Shot 2015-11-10 at 11.42.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526268"/>
            <a:ext cx="9144000" cy="3035128"/>
          </a:xfrm>
          <a:prstGeom prst="rect">
            <a:avLst/>
          </a:prstGeom>
        </p:spPr>
      </p:pic>
      <p:sp>
        <p:nvSpPr>
          <p:cNvPr id="8" name="Shape 278">
            <a:extLst>
              <a:ext uri="{FF2B5EF4-FFF2-40B4-BE49-F238E27FC236}">
                <a16:creationId xmlns:a16="http://schemas.microsoft.com/office/drawing/2014/main" id="{E8F3220B-2180-7F42-9503-A4E131FA2C7A}"/>
              </a:ext>
            </a:extLst>
          </p:cNvPr>
          <p:cNvSpPr txBox="1"/>
          <p:nvPr/>
        </p:nvSpPr>
        <p:spPr>
          <a:xfrm>
            <a:off x="1905000" y="6126163"/>
            <a:ext cx="8686800" cy="731837"/>
          </a:xfrm>
          <a:prstGeom prst="rect">
            <a:avLst/>
          </a:prstGeom>
          <a:noFill/>
          <a:ln>
            <a:noFill/>
          </a:ln>
        </p:spPr>
        <p:txBody>
          <a:bodyPr lIns="91425" tIns="91425" rIns="91425" bIns="91425" anchor="ctr" anchorCtr="0">
            <a:noAutofit/>
          </a:bodyPr>
          <a:lstStyle/>
          <a:p>
            <a:pPr algn="ctr">
              <a:spcBef>
                <a:spcPts val="0"/>
              </a:spcBef>
            </a:pPr>
            <a:r>
              <a:rPr lang="en-US" sz="1600" dirty="0">
                <a:solidFill>
                  <a:srgbClr val="222222"/>
                </a:solidFill>
              </a:rPr>
              <a:t>V. </a:t>
            </a:r>
            <a:r>
              <a:rPr lang="en-US" sz="1600" dirty="0" err="1">
                <a:solidFill>
                  <a:srgbClr val="222222"/>
                </a:solidFill>
              </a:rPr>
              <a:t>Mnih</a:t>
            </a:r>
            <a:r>
              <a:rPr lang="en-US" sz="1600" dirty="0">
                <a:solidFill>
                  <a:srgbClr val="222222"/>
                </a:solidFill>
              </a:rPr>
              <a:t>, K. </a:t>
            </a:r>
            <a:r>
              <a:rPr lang="en-US" sz="1600" dirty="0" err="1">
                <a:solidFill>
                  <a:srgbClr val="222222"/>
                </a:solidFill>
              </a:rPr>
              <a:t>Kavukcuoglu</a:t>
            </a:r>
            <a:r>
              <a:rPr lang="en-US" sz="1600" dirty="0">
                <a:solidFill>
                  <a:srgbClr val="222222"/>
                </a:solidFill>
              </a:rPr>
              <a:t>, D. Silver, A. Graves, I. </a:t>
            </a:r>
            <a:r>
              <a:rPr lang="en-US" sz="1600" dirty="0" err="1">
                <a:solidFill>
                  <a:srgbClr val="222222"/>
                </a:solidFill>
              </a:rPr>
              <a:t>Antonoglou</a:t>
            </a:r>
            <a:r>
              <a:rPr lang="en-US" sz="1600" dirty="0">
                <a:solidFill>
                  <a:srgbClr val="222222"/>
                </a:solidFill>
              </a:rPr>
              <a:t>, D. </a:t>
            </a:r>
            <a:r>
              <a:rPr lang="en-US" sz="1600" dirty="0" err="1">
                <a:solidFill>
                  <a:srgbClr val="222222"/>
                </a:solidFill>
              </a:rPr>
              <a:t>Wierstra</a:t>
            </a:r>
            <a:r>
              <a:rPr lang="en-US" sz="1600" dirty="0">
                <a:solidFill>
                  <a:srgbClr val="222222"/>
                </a:solidFill>
              </a:rPr>
              <a:t>, M. </a:t>
            </a:r>
            <a:r>
              <a:rPr lang="en-US" sz="1600" dirty="0" err="1">
                <a:solidFill>
                  <a:srgbClr val="222222"/>
                </a:solidFill>
              </a:rPr>
              <a:t>Riedmiller</a:t>
            </a:r>
            <a:r>
              <a:rPr lang="en-US" sz="1600" dirty="0">
                <a:solidFill>
                  <a:srgbClr val="222222"/>
                </a:solidFill>
              </a:rPr>
              <a:t>,</a:t>
            </a:r>
            <a:r>
              <a:rPr lang="en" sz="1600" dirty="0">
                <a:solidFill>
                  <a:srgbClr val="222222"/>
                </a:solidFill>
                <a:highlight>
                  <a:srgbClr val="FFFFFF"/>
                </a:highlight>
              </a:rPr>
              <a:t> </a:t>
            </a:r>
            <a:r>
              <a:rPr lang="en" sz="1600" u="sng" dirty="0">
                <a:solidFill>
                  <a:schemeClr val="hlink"/>
                </a:solidFill>
                <a:highlight>
                  <a:srgbClr val="FFFFFF"/>
                </a:highlight>
                <a:hlinkClick r:id="rId5"/>
              </a:rPr>
              <a:t>Human-level control through deep reinforcement learning</a:t>
            </a:r>
            <a:r>
              <a:rPr lang="en-US" sz="1600" dirty="0">
                <a:solidFill>
                  <a:srgbClr val="222222"/>
                </a:solidFill>
                <a:highlight>
                  <a:srgbClr val="FFFFFF"/>
                </a:highlight>
              </a:rPr>
              <a:t>,</a:t>
            </a:r>
            <a:r>
              <a:rPr lang="en" sz="1600" dirty="0">
                <a:solidFill>
                  <a:srgbClr val="222222"/>
                </a:solidFill>
                <a:highlight>
                  <a:srgbClr val="FFFFFF"/>
                </a:highlight>
              </a:rPr>
              <a:t> </a:t>
            </a:r>
            <a:r>
              <a:rPr lang="en-US" sz="1600" i="1" dirty="0">
                <a:solidFill>
                  <a:srgbClr val="222222"/>
                </a:solidFill>
                <a:highlight>
                  <a:srgbClr val="FFFFFF"/>
                </a:highlight>
              </a:rPr>
              <a:t>Nature </a:t>
            </a:r>
            <a:r>
              <a:rPr lang="en-US" sz="1600" dirty="0">
                <a:solidFill>
                  <a:srgbClr val="222222"/>
                </a:solidFill>
                <a:highlight>
                  <a:srgbClr val="FFFFFF"/>
                </a:highlight>
              </a:rPr>
              <a:t>2015</a:t>
            </a:r>
            <a:endParaRPr lang="en" sz="1600" dirty="0">
              <a:solidFill>
                <a:srgbClr val="222222"/>
              </a:solidFill>
              <a:highlight>
                <a:srgbClr val="FFFFFF"/>
              </a:highlight>
            </a:endParaRPr>
          </a:p>
        </p:txBody>
      </p:sp>
      <p:sp>
        <p:nvSpPr>
          <p:cNvPr id="4" name="TextBox 3">
            <a:extLst>
              <a:ext uri="{FF2B5EF4-FFF2-40B4-BE49-F238E27FC236}">
                <a16:creationId xmlns:a16="http://schemas.microsoft.com/office/drawing/2014/main" id="{99426F9A-B482-0F45-877C-1ECCF90A22B7}"/>
              </a:ext>
            </a:extLst>
          </p:cNvPr>
          <p:cNvSpPr txBox="1"/>
          <p:nvPr/>
        </p:nvSpPr>
        <p:spPr>
          <a:xfrm>
            <a:off x="5181600" y="2064603"/>
            <a:ext cx="3028393" cy="461665"/>
          </a:xfrm>
          <a:prstGeom prst="rect">
            <a:avLst/>
          </a:prstGeom>
          <a:noFill/>
        </p:spPr>
        <p:txBody>
          <a:bodyPr wrap="none" rtlCol="0">
            <a:spAutoFit/>
          </a:bodyPr>
          <a:lstStyle/>
          <a:p>
            <a:r>
              <a:rPr lang="en-US" sz="2400" dirty="0"/>
              <a:t>Playing video games</a:t>
            </a:r>
          </a:p>
        </p:txBody>
      </p:sp>
    </p:spTree>
    <p:extLst>
      <p:ext uri="{BB962C8B-B14F-4D97-AF65-F5344CB8AC3E}">
        <p14:creationId xmlns:p14="http://schemas.microsoft.com/office/powerpoint/2010/main" val="1166122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Reinforcement learning</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Learn from (possibly sparse) rewards in a </a:t>
            </a:r>
            <a:r>
              <a:rPr lang="en-US" i="1" dirty="0"/>
              <a:t>sequential</a:t>
            </a:r>
            <a:r>
              <a:rPr lang="en-US" dirty="0"/>
              <a:t> environment</a:t>
            </a:r>
          </a:p>
        </p:txBody>
      </p:sp>
      <p:pic>
        <p:nvPicPr>
          <p:cNvPr id="4" name="Picture 3" descr="Screen Shot 2015-04-13 at 12.31.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300" y="2141221"/>
            <a:ext cx="5867400" cy="4107179"/>
          </a:xfrm>
          <a:prstGeom prst="rect">
            <a:avLst/>
          </a:prstGeom>
        </p:spPr>
      </p:pic>
      <p:sp>
        <p:nvSpPr>
          <p:cNvPr id="5" name="TextBox 4"/>
          <p:cNvSpPr txBox="1"/>
          <p:nvPr/>
        </p:nvSpPr>
        <p:spPr>
          <a:xfrm>
            <a:off x="5715001" y="6019800"/>
            <a:ext cx="783701" cy="369332"/>
          </a:xfrm>
          <a:prstGeom prst="rect">
            <a:avLst/>
          </a:prstGeom>
          <a:noFill/>
        </p:spPr>
        <p:txBody>
          <a:bodyPr wrap="none" rtlCol="0">
            <a:spAutoFit/>
          </a:bodyPr>
          <a:lstStyle/>
          <a:p>
            <a:r>
              <a:rPr lang="en-US" dirty="0">
                <a:hlinkClick r:id="rId4"/>
              </a:rPr>
              <a:t>Video</a:t>
            </a:r>
            <a:endParaRPr lang="en-US" dirty="0"/>
          </a:p>
        </p:txBody>
      </p:sp>
      <p:sp>
        <p:nvSpPr>
          <p:cNvPr id="6" name="TextBox 5"/>
          <p:cNvSpPr txBox="1"/>
          <p:nvPr/>
        </p:nvSpPr>
        <p:spPr>
          <a:xfrm>
            <a:off x="304800" y="6400799"/>
            <a:ext cx="11887200" cy="369332"/>
          </a:xfrm>
          <a:prstGeom prst="rect">
            <a:avLst/>
          </a:prstGeom>
          <a:noFill/>
        </p:spPr>
        <p:txBody>
          <a:bodyPr wrap="square" rtlCol="0">
            <a:spAutoFit/>
          </a:bodyPr>
          <a:lstStyle/>
          <a:p>
            <a:pPr algn="ctr"/>
            <a:r>
              <a:rPr lang="en-US" dirty="0"/>
              <a:t>S. Levine, C. Finn, T. Darrell and P. </a:t>
            </a:r>
            <a:r>
              <a:rPr lang="en-US" dirty="0" err="1"/>
              <a:t>Abbeel</a:t>
            </a:r>
            <a:r>
              <a:rPr lang="en-US" dirty="0"/>
              <a:t>, </a:t>
            </a:r>
            <a:r>
              <a:rPr lang="en-US" dirty="0">
                <a:hlinkClick r:id="rId5"/>
              </a:rPr>
              <a:t>End-to-End Training of Deep Visuomotor Policies</a:t>
            </a:r>
            <a:r>
              <a:rPr lang="en-US" dirty="0"/>
              <a:t>, JMLR 2016</a:t>
            </a:r>
          </a:p>
        </p:txBody>
      </p:sp>
      <p:sp>
        <p:nvSpPr>
          <p:cNvPr id="7" name="TextBox 6">
            <a:extLst>
              <a:ext uri="{FF2B5EF4-FFF2-40B4-BE49-F238E27FC236}">
                <a16:creationId xmlns:a16="http://schemas.microsoft.com/office/drawing/2014/main" id="{09DAAF9E-7BA5-1F47-B7C3-C4673B05CBFD}"/>
              </a:ext>
            </a:extLst>
          </p:cNvPr>
          <p:cNvSpPr txBox="1"/>
          <p:nvPr/>
        </p:nvSpPr>
        <p:spPr>
          <a:xfrm>
            <a:off x="4495800" y="1703440"/>
            <a:ext cx="3199915" cy="461665"/>
          </a:xfrm>
          <a:prstGeom prst="rect">
            <a:avLst/>
          </a:prstGeom>
          <a:noFill/>
        </p:spPr>
        <p:txBody>
          <a:bodyPr wrap="none" rtlCol="0">
            <a:spAutoFit/>
          </a:bodyPr>
          <a:lstStyle/>
          <a:p>
            <a:r>
              <a:rPr lang="en-US" sz="2400" dirty="0"/>
              <a:t>Sensorimotor learning</a:t>
            </a:r>
          </a:p>
        </p:txBody>
      </p:sp>
    </p:spTree>
    <p:extLst>
      <p:ext uri="{BB962C8B-B14F-4D97-AF65-F5344CB8AC3E}">
        <p14:creationId xmlns:p14="http://schemas.microsoft.com/office/powerpoint/2010/main" val="1027717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Active learning</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a:t>The learning algorithm can choose its own training examples, or ask a “teacher” for an answer on selected inputs</a:t>
            </a:r>
            <a:endParaRPr lang="en-US" dirty="0"/>
          </a:p>
        </p:txBody>
      </p:sp>
      <p:sp>
        <p:nvSpPr>
          <p:cNvPr id="5" name="Rectangle 4"/>
          <p:cNvSpPr/>
          <p:nvPr/>
        </p:nvSpPr>
        <p:spPr>
          <a:xfrm>
            <a:off x="533400" y="6248400"/>
            <a:ext cx="11277600" cy="369332"/>
          </a:xfrm>
          <a:prstGeom prst="rect">
            <a:avLst/>
          </a:prstGeom>
        </p:spPr>
        <p:txBody>
          <a:bodyPr wrap="square">
            <a:spAutoFit/>
          </a:bodyPr>
          <a:lstStyle/>
          <a:p>
            <a:pPr algn="ctr"/>
            <a:r>
              <a:rPr lang="en-US" sz="1800" b="0" dirty="0">
                <a:solidFill>
                  <a:srgbClr val="000000"/>
                </a:solidFill>
              </a:rPr>
              <a:t>S. </a:t>
            </a:r>
            <a:r>
              <a:rPr lang="en-US" sz="1800" b="0" dirty="0" err="1">
                <a:solidFill>
                  <a:srgbClr val="000000"/>
                </a:solidFill>
              </a:rPr>
              <a:t>Vijayanarasimhan</a:t>
            </a:r>
            <a:r>
              <a:rPr lang="en-US" sz="1800" b="0" dirty="0">
                <a:solidFill>
                  <a:srgbClr val="000000"/>
                </a:solidFill>
              </a:rPr>
              <a:t> and K. </a:t>
            </a:r>
            <a:r>
              <a:rPr lang="en-US" sz="1800" b="0" dirty="0" err="1">
                <a:solidFill>
                  <a:srgbClr val="000000"/>
                </a:solidFill>
              </a:rPr>
              <a:t>Grauman</a:t>
            </a:r>
            <a:r>
              <a:rPr lang="en-US" sz="1800" b="0" dirty="0">
                <a:solidFill>
                  <a:srgbClr val="000000"/>
                </a:solidFill>
              </a:rPr>
              <a:t>. </a:t>
            </a:r>
            <a:r>
              <a:rPr lang="en-US" sz="1800" b="0" dirty="0">
                <a:solidFill>
                  <a:srgbClr val="000000"/>
                </a:solidFill>
                <a:hlinkClick r:id="rId3"/>
              </a:rPr>
              <a:t>Cost-Sensitive Active Visual Category Learning</a:t>
            </a:r>
            <a:r>
              <a:rPr lang="en-US" sz="1800" b="0" dirty="0">
                <a:solidFill>
                  <a:srgbClr val="000000"/>
                </a:solidFill>
              </a:rPr>
              <a:t>. IJCV 2010 </a:t>
            </a:r>
          </a:p>
        </p:txBody>
      </p:sp>
      <p:pic>
        <p:nvPicPr>
          <p:cNvPr id="64515" name="Picture 3"/>
          <p:cNvPicPr>
            <a:picLocks noChangeAspect="1" noChangeArrowheads="1"/>
          </p:cNvPicPr>
          <p:nvPr/>
        </p:nvPicPr>
        <p:blipFill>
          <a:blip r:embed="rId4"/>
          <a:srcRect/>
          <a:stretch>
            <a:fillRect/>
          </a:stretch>
        </p:blipFill>
        <p:spPr bwMode="auto">
          <a:xfrm>
            <a:off x="3212580" y="2057400"/>
            <a:ext cx="5855220" cy="3962401"/>
          </a:xfrm>
          <a:prstGeom prst="rect">
            <a:avLst/>
          </a:prstGeom>
          <a:noFill/>
          <a:ln w="9525">
            <a:noFill/>
            <a:miter lim="800000"/>
            <a:headEnd/>
            <a:tailEnd/>
          </a:ln>
        </p:spPr>
      </p:pic>
    </p:spTree>
    <p:extLst>
      <p:ext uri="{BB962C8B-B14F-4D97-AF65-F5344CB8AC3E}">
        <p14:creationId xmlns:p14="http://schemas.microsoft.com/office/powerpoint/2010/main" val="2290787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Lifelong or continual learning</a:t>
            </a:r>
          </a:p>
        </p:txBody>
      </p:sp>
      <p:pic>
        <p:nvPicPr>
          <p:cNvPr id="4" name="Content Placeholder 3">
            <a:extLst>
              <a:ext uri="{FF2B5EF4-FFF2-40B4-BE49-F238E27FC236}">
                <a16:creationId xmlns:a16="http://schemas.microsoft.com/office/drawing/2014/main" id="{92146BF1-19D5-2A4F-B953-5992B4A496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752600"/>
            <a:ext cx="11780363" cy="3886200"/>
          </a:xfrm>
        </p:spPr>
      </p:pic>
      <p:sp>
        <p:nvSpPr>
          <p:cNvPr id="6" name="Rectangle 5">
            <a:extLst>
              <a:ext uri="{FF2B5EF4-FFF2-40B4-BE49-F238E27FC236}">
                <a16:creationId xmlns:a16="http://schemas.microsoft.com/office/drawing/2014/main" id="{EE1D6CA2-541D-D54D-BD68-6805C2312B8B}"/>
              </a:ext>
            </a:extLst>
          </p:cNvPr>
          <p:cNvSpPr/>
          <p:nvPr/>
        </p:nvSpPr>
        <p:spPr>
          <a:xfrm>
            <a:off x="762000" y="6412468"/>
            <a:ext cx="10668000" cy="369332"/>
          </a:xfrm>
          <a:prstGeom prst="rect">
            <a:avLst/>
          </a:prstGeom>
        </p:spPr>
        <p:txBody>
          <a:bodyPr wrap="square">
            <a:spAutoFit/>
          </a:bodyPr>
          <a:lstStyle/>
          <a:p>
            <a:pPr algn="ctr"/>
            <a:r>
              <a:rPr lang="en-US" dirty="0"/>
              <a:t>J. Wang et al. </a:t>
            </a:r>
            <a:r>
              <a:rPr lang="en-US" dirty="0">
                <a:hlinkClick r:id="rId3"/>
              </a:rPr>
              <a:t>Wanderlust: Online Continual Object Detection in the Real World</a:t>
            </a:r>
            <a:r>
              <a:rPr lang="en-US" dirty="0"/>
              <a:t>. ICCV 2021</a:t>
            </a:r>
          </a:p>
        </p:txBody>
      </p:sp>
    </p:spTree>
    <p:extLst>
      <p:ext uri="{BB962C8B-B14F-4D97-AF65-F5344CB8AC3E}">
        <p14:creationId xmlns:p14="http://schemas.microsoft.com/office/powerpoint/2010/main" val="2904505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Brief history of recognition</a:t>
            </a:r>
          </a:p>
          <a:p>
            <a:pPr marL="457200" indent="-457200">
              <a:buFont typeface="Arial" panose="020B0604020202020204" pitchFamily="34" charset="0"/>
              <a:buChar char="•"/>
            </a:pPr>
            <a:r>
              <a:rPr lang="en-US" dirty="0">
                <a:solidFill>
                  <a:schemeClr val="bg1">
                    <a:lumMod val="50000"/>
                  </a:schemeClr>
                </a:solidFill>
              </a:rPr>
              <a:t>Different “dimensions” of recognition</a:t>
            </a:r>
          </a:p>
          <a:p>
            <a:pPr marL="857250" lvl="1" indent="-457200">
              <a:buFont typeface="Arial" panose="020B0604020202020204" pitchFamily="34" charset="0"/>
              <a:buChar char="•"/>
            </a:pPr>
            <a:r>
              <a:rPr lang="en-US" sz="2400" dirty="0">
                <a:solidFill>
                  <a:schemeClr val="bg1">
                    <a:lumMod val="50000"/>
                  </a:schemeClr>
                </a:solidFill>
              </a:rPr>
              <a:t>What type of content?</a:t>
            </a:r>
          </a:p>
          <a:p>
            <a:pPr marL="857250" lvl="1" indent="-457200">
              <a:buFont typeface="Arial" panose="020B0604020202020204" pitchFamily="34" charset="0"/>
              <a:buChar char="•"/>
            </a:pPr>
            <a:r>
              <a:rPr lang="en-US" sz="2400" dirty="0">
                <a:solidFill>
                  <a:schemeClr val="bg1">
                    <a:lumMod val="50000"/>
                  </a:schemeClr>
                </a:solidFill>
              </a:rPr>
              <a:t>What type of output?</a:t>
            </a:r>
          </a:p>
          <a:p>
            <a:pPr marL="857250" lvl="1" indent="-457200">
              <a:buFont typeface="Arial" panose="020B0604020202020204" pitchFamily="34" charset="0"/>
              <a:buChar char="•"/>
            </a:pPr>
            <a:r>
              <a:rPr lang="en-US" sz="2400" dirty="0">
                <a:solidFill>
                  <a:schemeClr val="bg1">
                    <a:lumMod val="50000"/>
                  </a:schemeClr>
                </a:solidFill>
              </a:rPr>
              <a:t>What type of supervision?</a:t>
            </a:r>
          </a:p>
          <a:p>
            <a:pPr marL="457200" indent="-457200">
              <a:buFont typeface="Arial" panose="020B0604020202020204" pitchFamily="34" charset="0"/>
              <a:buChar char="•"/>
            </a:pPr>
            <a:r>
              <a:rPr lang="en-US" dirty="0"/>
              <a:t>Trends</a:t>
            </a:r>
          </a:p>
          <a:p>
            <a:pPr marL="857250" lvl="1" indent="-457200">
              <a:buFont typeface="Arial" panose="020B0604020202020204" pitchFamily="34" charset="0"/>
              <a:buChar char="•"/>
            </a:pPr>
            <a:r>
              <a:rPr lang="en-US" sz="2400" dirty="0"/>
              <a:t>Saturation of supervised learning</a:t>
            </a:r>
          </a:p>
          <a:p>
            <a:pPr marL="857250" lvl="1" indent="-457200">
              <a:buFont typeface="Arial" panose="020B0604020202020204" pitchFamily="34" charset="0"/>
              <a:buChar char="•"/>
            </a:pPr>
            <a:r>
              <a:rPr lang="en-US" sz="2400" dirty="0"/>
              <a:t>Transformers</a:t>
            </a:r>
          </a:p>
          <a:p>
            <a:pPr marL="857250" lvl="1" indent="-457200">
              <a:buFont typeface="Arial" panose="020B0604020202020204" pitchFamily="34" charset="0"/>
              <a:buChar char="•"/>
            </a:pPr>
            <a:r>
              <a:rPr lang="en-US" sz="2400" dirty="0"/>
              <a:t>Vision-language models</a:t>
            </a:r>
          </a:p>
          <a:p>
            <a:pPr marL="857250" lvl="1" indent="-457200">
              <a:buFont typeface="Arial" panose="020B0604020202020204" pitchFamily="34" charset="0"/>
              <a:buChar char="•"/>
            </a:pPr>
            <a:r>
              <a:rPr lang="en-US" sz="2400" dirty="0"/>
              <a:t>“Universal” recognition systems</a:t>
            </a:r>
          </a:p>
          <a:p>
            <a:pPr marL="857250" lvl="1" indent="-457200">
              <a:buFont typeface="Arial" panose="020B0604020202020204" pitchFamily="34" charset="0"/>
              <a:buChar char="•"/>
            </a:pPr>
            <a:r>
              <a:rPr lang="en-US" sz="2400" dirty="0"/>
              <a:t>Text-to-image generation</a:t>
            </a:r>
          </a:p>
          <a:p>
            <a:pPr marL="857250" lvl="1" indent="-457200">
              <a:buFont typeface="Arial" panose="020B0604020202020204" pitchFamily="34" charset="0"/>
              <a:buChar char="•"/>
            </a:pPr>
            <a:r>
              <a:rPr lang="en-US" sz="2400" dirty="0"/>
              <a:t>From vision to action</a:t>
            </a:r>
          </a:p>
        </p:txBody>
      </p:sp>
    </p:spTree>
    <p:extLst>
      <p:ext uri="{BB962C8B-B14F-4D97-AF65-F5344CB8AC3E}">
        <p14:creationId xmlns:p14="http://schemas.microsoft.com/office/powerpoint/2010/main" val="146824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Outgrowing ImageNet</a:t>
            </a:r>
          </a:p>
        </p:txBody>
      </p:sp>
      <p:sp>
        <p:nvSpPr>
          <p:cNvPr id="15" name="Content Placeholder 1">
            <a:extLst>
              <a:ext uri="{FF2B5EF4-FFF2-40B4-BE49-F238E27FC236}">
                <a16:creationId xmlns:a16="http://schemas.microsoft.com/office/drawing/2014/main" id="{C91051D0-B364-0E4F-AA38-735B526337E2}"/>
              </a:ext>
            </a:extLst>
          </p:cNvPr>
          <p:cNvSpPr txBox="1">
            <a:spLocks/>
          </p:cNvSpPr>
          <p:nvPr/>
        </p:nvSpPr>
        <p:spPr bwMode="auto">
          <a:xfrm>
            <a:off x="202250" y="1405757"/>
            <a:ext cx="4650983" cy="49872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0" indent="0" algn="ctr"/>
            <a:r>
              <a:rPr lang="en-US" b="0" kern="0" dirty="0">
                <a:hlinkClick r:id="rId2"/>
              </a:rPr>
              <a:t>ILSVRC</a:t>
            </a:r>
            <a:endParaRPr lang="en-US" b="0" kern="0" dirty="0"/>
          </a:p>
        </p:txBody>
      </p:sp>
      <p:sp>
        <p:nvSpPr>
          <p:cNvPr id="16" name="Rectangle 15">
            <a:extLst>
              <a:ext uri="{FF2B5EF4-FFF2-40B4-BE49-F238E27FC236}">
                <a16:creationId xmlns:a16="http://schemas.microsoft.com/office/drawing/2014/main" id="{D0E7393B-26BA-394A-ABFB-3877E88AAA88}"/>
              </a:ext>
            </a:extLst>
          </p:cNvPr>
          <p:cNvSpPr/>
          <p:nvPr/>
        </p:nvSpPr>
        <p:spPr bwMode="auto">
          <a:xfrm>
            <a:off x="4495800" y="2209800"/>
            <a:ext cx="3200400" cy="381000"/>
          </a:xfrm>
          <a:prstGeom prst="rect">
            <a:avLst/>
          </a:pr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lang="en-US" sz="1200" b="0">
              <a:solidFill>
                <a:srgbClr val="FFFF00"/>
              </a:solidFill>
              <a:latin typeface="Arial" charset="0"/>
            </a:endParaRPr>
          </a:p>
        </p:txBody>
      </p:sp>
      <p:pic>
        <p:nvPicPr>
          <p:cNvPr id="17" name="Picture 16">
            <a:extLst>
              <a:ext uri="{FF2B5EF4-FFF2-40B4-BE49-F238E27FC236}">
                <a16:creationId xmlns:a16="http://schemas.microsoft.com/office/drawing/2014/main" id="{A97E901A-397E-B94A-91B1-BA8295E766C7}"/>
              </a:ext>
            </a:extLst>
          </p:cNvPr>
          <p:cNvPicPr>
            <a:picLocks noChangeAspect="1"/>
          </p:cNvPicPr>
          <p:nvPr/>
        </p:nvPicPr>
        <p:blipFill>
          <a:blip r:embed="rId3"/>
          <a:stretch>
            <a:fillRect/>
          </a:stretch>
        </p:blipFill>
        <p:spPr>
          <a:xfrm>
            <a:off x="389214" y="1923210"/>
            <a:ext cx="4106586" cy="3428998"/>
          </a:xfrm>
          <a:prstGeom prst="rect">
            <a:avLst/>
          </a:prstGeom>
        </p:spPr>
      </p:pic>
      <p:sp>
        <p:nvSpPr>
          <p:cNvPr id="19" name="TextBox 18">
            <a:extLst>
              <a:ext uri="{FF2B5EF4-FFF2-40B4-BE49-F238E27FC236}">
                <a16:creationId xmlns:a16="http://schemas.microsoft.com/office/drawing/2014/main" id="{92FEDAF7-8DC1-4645-A5F4-19D55F261DCB}"/>
              </a:ext>
            </a:extLst>
          </p:cNvPr>
          <p:cNvSpPr txBox="1"/>
          <p:nvPr/>
        </p:nvSpPr>
        <p:spPr>
          <a:xfrm>
            <a:off x="8001000" y="5750122"/>
            <a:ext cx="1277915" cy="307777"/>
          </a:xfrm>
          <a:prstGeom prst="rect">
            <a:avLst/>
          </a:prstGeom>
          <a:noFill/>
        </p:spPr>
        <p:txBody>
          <a:bodyPr wrap="none" rtlCol="0">
            <a:spAutoFit/>
          </a:bodyPr>
          <a:lstStyle/>
          <a:p>
            <a:r>
              <a:rPr lang="en-US" sz="1400" b="0" dirty="0">
                <a:hlinkClick r:id="rId4"/>
              </a:rPr>
              <a:t>Figure source</a:t>
            </a:r>
            <a:endParaRPr lang="en-US" sz="1400" b="0" dirty="0"/>
          </a:p>
        </p:txBody>
      </p:sp>
      <p:pic>
        <p:nvPicPr>
          <p:cNvPr id="8" name="Picture 7">
            <a:extLst>
              <a:ext uri="{FF2B5EF4-FFF2-40B4-BE49-F238E27FC236}">
                <a16:creationId xmlns:a16="http://schemas.microsoft.com/office/drawing/2014/main" id="{28E9EB45-15F5-4543-A925-2BB10138904E}"/>
              </a:ext>
            </a:extLst>
          </p:cNvPr>
          <p:cNvPicPr>
            <a:picLocks noChangeAspect="1"/>
          </p:cNvPicPr>
          <p:nvPr/>
        </p:nvPicPr>
        <p:blipFill>
          <a:blip r:embed="rId5"/>
          <a:stretch>
            <a:fillRect/>
          </a:stretch>
        </p:blipFill>
        <p:spPr>
          <a:xfrm>
            <a:off x="4742782" y="2240581"/>
            <a:ext cx="7220618" cy="3245819"/>
          </a:xfrm>
          <a:prstGeom prst="rect">
            <a:avLst/>
          </a:prstGeom>
        </p:spPr>
      </p:pic>
      <p:sp>
        <p:nvSpPr>
          <p:cNvPr id="9" name="TextBox 8">
            <a:extLst>
              <a:ext uri="{FF2B5EF4-FFF2-40B4-BE49-F238E27FC236}">
                <a16:creationId xmlns:a16="http://schemas.microsoft.com/office/drawing/2014/main" id="{70EF069F-2952-874D-8232-767FC71B4713}"/>
              </a:ext>
            </a:extLst>
          </p:cNvPr>
          <p:cNvSpPr txBox="1"/>
          <p:nvPr/>
        </p:nvSpPr>
        <p:spPr>
          <a:xfrm>
            <a:off x="5760448" y="1578859"/>
            <a:ext cx="2109530" cy="646331"/>
          </a:xfrm>
          <a:prstGeom prst="rect">
            <a:avLst/>
          </a:prstGeom>
          <a:noFill/>
        </p:spPr>
        <p:txBody>
          <a:bodyPr wrap="square" rtlCol="0">
            <a:spAutoFit/>
          </a:bodyPr>
          <a:lstStyle/>
          <a:p>
            <a:pPr algn="ctr"/>
            <a:r>
              <a:rPr lang="en-US" sz="1800" b="0" dirty="0">
                <a:solidFill>
                  <a:schemeClr val="tx1"/>
                </a:solidFill>
              </a:rPr>
              <a:t>Enter deep learning</a:t>
            </a:r>
          </a:p>
        </p:txBody>
      </p:sp>
      <p:cxnSp>
        <p:nvCxnSpPr>
          <p:cNvPr id="10" name="Straight Connector 9">
            <a:extLst>
              <a:ext uri="{FF2B5EF4-FFF2-40B4-BE49-F238E27FC236}">
                <a16:creationId xmlns:a16="http://schemas.microsoft.com/office/drawing/2014/main" id="{7137DD04-B6DE-FF40-92AA-CD2420D70080}"/>
              </a:ext>
            </a:extLst>
          </p:cNvPr>
          <p:cNvCxnSpPr>
            <a:cxnSpLocks/>
          </p:cNvCxnSpPr>
          <p:nvPr/>
        </p:nvCxnSpPr>
        <p:spPr>
          <a:xfrm>
            <a:off x="6827363" y="2255735"/>
            <a:ext cx="0" cy="829021"/>
          </a:xfrm>
          <a:prstGeom prst="line">
            <a:avLst/>
          </a:prstGeom>
          <a:ln w="381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CB1C3ACA-CC82-BD42-8438-D0E34A64ADAE}"/>
              </a:ext>
            </a:extLst>
          </p:cNvPr>
          <p:cNvCxnSpPr/>
          <p:nvPr/>
        </p:nvCxnSpPr>
        <p:spPr bwMode="auto">
          <a:xfrm>
            <a:off x="5184648" y="4334256"/>
            <a:ext cx="6582835" cy="0"/>
          </a:xfrm>
          <a:prstGeom prst="line">
            <a:avLst/>
          </a:prstGeom>
          <a:solidFill>
            <a:srgbClr val="FF9900"/>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33331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B89CE-1233-364F-879E-CDA299C29CB9}"/>
              </a:ext>
            </a:extLst>
          </p:cNvPr>
          <p:cNvSpPr>
            <a:spLocks noGrp="1"/>
          </p:cNvSpPr>
          <p:nvPr>
            <p:ph type="title"/>
          </p:nvPr>
        </p:nvSpPr>
        <p:spPr/>
        <p:txBody>
          <a:bodyPr/>
          <a:lstStyle/>
          <a:p>
            <a:r>
              <a:rPr lang="en-US" dirty="0"/>
              <a:t>Outgrowing ImageNet</a:t>
            </a:r>
          </a:p>
        </p:txBody>
      </p:sp>
      <p:pic>
        <p:nvPicPr>
          <p:cNvPr id="5" name="Content Placeholder 4">
            <a:extLst>
              <a:ext uri="{FF2B5EF4-FFF2-40B4-BE49-F238E27FC236}">
                <a16:creationId xmlns:a16="http://schemas.microsoft.com/office/drawing/2014/main" id="{4E590432-3F38-AB41-9ACE-BDC9D10B96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4308" y="1186601"/>
            <a:ext cx="3173892" cy="4985599"/>
          </a:xfrm>
        </p:spPr>
      </p:pic>
      <p:sp>
        <p:nvSpPr>
          <p:cNvPr id="6" name="TextBox 5">
            <a:extLst>
              <a:ext uri="{FF2B5EF4-FFF2-40B4-BE49-F238E27FC236}">
                <a16:creationId xmlns:a16="http://schemas.microsoft.com/office/drawing/2014/main" id="{80E11D50-1B7D-7D40-A5B3-9AB02FA793D9}"/>
              </a:ext>
            </a:extLst>
          </p:cNvPr>
          <p:cNvSpPr txBox="1"/>
          <p:nvPr/>
        </p:nvSpPr>
        <p:spPr>
          <a:xfrm>
            <a:off x="769729" y="6350912"/>
            <a:ext cx="4583049" cy="307777"/>
          </a:xfrm>
          <a:prstGeom prst="rect">
            <a:avLst/>
          </a:prstGeom>
          <a:noFill/>
        </p:spPr>
        <p:txBody>
          <a:bodyPr wrap="none" rtlCol="0">
            <a:spAutoFit/>
          </a:bodyPr>
          <a:lstStyle/>
          <a:p>
            <a:r>
              <a:rPr lang="en-US" sz="1400" b="0" dirty="0">
                <a:solidFill>
                  <a:schemeClr val="tx1"/>
                </a:solidFill>
              </a:rPr>
              <a:t>L. Beyer et al. </a:t>
            </a:r>
            <a:r>
              <a:rPr lang="en-US" sz="1400" b="0" dirty="0">
                <a:solidFill>
                  <a:schemeClr val="tx1"/>
                </a:solidFill>
                <a:hlinkClick r:id="rId3"/>
              </a:rPr>
              <a:t>Are we done with ImageNet?</a:t>
            </a:r>
            <a:r>
              <a:rPr lang="en-US" sz="1400" b="0" dirty="0">
                <a:solidFill>
                  <a:schemeClr val="tx1"/>
                </a:solidFill>
              </a:rPr>
              <a:t> </a:t>
            </a:r>
            <a:r>
              <a:rPr lang="en-US" sz="1400" b="0" dirty="0" err="1">
                <a:solidFill>
                  <a:schemeClr val="tx1"/>
                </a:solidFill>
              </a:rPr>
              <a:t>arXiv</a:t>
            </a:r>
            <a:r>
              <a:rPr lang="en-US" sz="1400" b="0" dirty="0">
                <a:solidFill>
                  <a:schemeClr val="tx1"/>
                </a:solidFill>
              </a:rPr>
              <a:t> 2020</a:t>
            </a:r>
          </a:p>
        </p:txBody>
      </p:sp>
      <p:pic>
        <p:nvPicPr>
          <p:cNvPr id="7" name="Content Placeholder 6">
            <a:extLst>
              <a:ext uri="{FF2B5EF4-FFF2-40B4-BE49-F238E27FC236}">
                <a16:creationId xmlns:a16="http://schemas.microsoft.com/office/drawing/2014/main" id="{E5C8998C-5D95-C449-A7CF-CC94395CDE71}"/>
              </a:ext>
            </a:extLst>
          </p:cNvPr>
          <p:cNvPicPr>
            <a:picLocks noChangeAspect="1"/>
          </p:cNvPicPr>
          <p:nvPr/>
        </p:nvPicPr>
        <p:blipFill>
          <a:blip r:embed="rId4"/>
          <a:stretch>
            <a:fillRect/>
          </a:stretch>
        </p:blipFill>
        <p:spPr bwMode="auto">
          <a:xfrm>
            <a:off x="5756448" y="1237687"/>
            <a:ext cx="5931966" cy="1365813"/>
          </a:xfrm>
          <a:prstGeom prst="rect">
            <a:avLst/>
          </a:prstGeom>
          <a:noFill/>
          <a:ln w="9525">
            <a:noFill/>
            <a:miter lim="800000"/>
            <a:headEnd/>
            <a:tailEnd/>
          </a:ln>
        </p:spPr>
      </p:pic>
      <p:pic>
        <p:nvPicPr>
          <p:cNvPr id="8" name="Picture 7">
            <a:extLst>
              <a:ext uri="{FF2B5EF4-FFF2-40B4-BE49-F238E27FC236}">
                <a16:creationId xmlns:a16="http://schemas.microsoft.com/office/drawing/2014/main" id="{7456B9F8-046E-D149-91FA-9E4A925A16F7}"/>
              </a:ext>
            </a:extLst>
          </p:cNvPr>
          <p:cNvPicPr>
            <a:picLocks noChangeAspect="1"/>
          </p:cNvPicPr>
          <p:nvPr/>
        </p:nvPicPr>
        <p:blipFill>
          <a:blip r:embed="rId5"/>
          <a:stretch>
            <a:fillRect/>
          </a:stretch>
        </p:blipFill>
        <p:spPr>
          <a:xfrm>
            <a:off x="5715000" y="2829201"/>
            <a:ext cx="5973414" cy="2953149"/>
          </a:xfrm>
          <a:prstGeom prst="rect">
            <a:avLst/>
          </a:prstGeom>
        </p:spPr>
      </p:pic>
      <p:sp>
        <p:nvSpPr>
          <p:cNvPr id="9" name="TextBox 8">
            <a:extLst>
              <a:ext uri="{FF2B5EF4-FFF2-40B4-BE49-F238E27FC236}">
                <a16:creationId xmlns:a16="http://schemas.microsoft.com/office/drawing/2014/main" id="{FDA494E3-C47C-EB41-8DCC-8754AFBB4756}"/>
              </a:ext>
            </a:extLst>
          </p:cNvPr>
          <p:cNvSpPr txBox="1"/>
          <p:nvPr/>
        </p:nvSpPr>
        <p:spPr>
          <a:xfrm>
            <a:off x="8121938" y="5819001"/>
            <a:ext cx="1250662" cy="276999"/>
          </a:xfrm>
          <a:prstGeom prst="rect">
            <a:avLst/>
          </a:prstGeom>
          <a:noFill/>
        </p:spPr>
        <p:txBody>
          <a:bodyPr wrap="none" rtlCol="0">
            <a:spAutoFit/>
          </a:bodyPr>
          <a:lstStyle/>
          <a:p>
            <a:r>
              <a:rPr lang="en-US" dirty="0">
                <a:solidFill>
                  <a:schemeClr val="tx1"/>
                </a:solidFill>
              </a:rPr>
              <a:t>“Programmer”</a:t>
            </a:r>
          </a:p>
        </p:txBody>
      </p:sp>
      <p:sp>
        <p:nvSpPr>
          <p:cNvPr id="10" name="Rectangle 9">
            <a:extLst>
              <a:ext uri="{FF2B5EF4-FFF2-40B4-BE49-F238E27FC236}">
                <a16:creationId xmlns:a16="http://schemas.microsoft.com/office/drawing/2014/main" id="{4EAF71F1-B21E-3D4A-B799-1C42F59A974A}"/>
              </a:ext>
            </a:extLst>
          </p:cNvPr>
          <p:cNvSpPr/>
          <p:nvPr/>
        </p:nvSpPr>
        <p:spPr>
          <a:xfrm>
            <a:off x="5486400" y="6135469"/>
            <a:ext cx="6440556" cy="738664"/>
          </a:xfrm>
          <a:prstGeom prst="rect">
            <a:avLst/>
          </a:prstGeom>
        </p:spPr>
        <p:txBody>
          <a:bodyPr wrap="square">
            <a:spAutoFit/>
          </a:bodyPr>
          <a:lstStyle/>
          <a:p>
            <a:pPr algn="ctr"/>
            <a:r>
              <a:rPr lang="en-US" sz="1400" b="0" dirty="0">
                <a:solidFill>
                  <a:schemeClr val="tx1"/>
                </a:solidFill>
              </a:rPr>
              <a:t>K. Yang, K. </a:t>
            </a:r>
            <a:r>
              <a:rPr lang="en-US" sz="1400" b="0" dirty="0" err="1">
                <a:solidFill>
                  <a:schemeClr val="tx1"/>
                </a:solidFill>
              </a:rPr>
              <a:t>Qinami</a:t>
            </a:r>
            <a:r>
              <a:rPr lang="en-US" sz="1400" b="0" dirty="0">
                <a:solidFill>
                  <a:schemeClr val="tx1"/>
                </a:solidFill>
              </a:rPr>
              <a:t>, L. Fei-Fei, J. Deng, O. </a:t>
            </a:r>
            <a:r>
              <a:rPr lang="en-US" sz="1400" b="0" dirty="0" err="1">
                <a:solidFill>
                  <a:schemeClr val="tx1"/>
                </a:solidFill>
              </a:rPr>
              <a:t>Russakovsky</a:t>
            </a:r>
            <a:r>
              <a:rPr lang="en-US" sz="1400" b="0" dirty="0">
                <a:solidFill>
                  <a:schemeClr val="tx1"/>
                </a:solidFill>
              </a:rPr>
              <a:t>, </a:t>
            </a:r>
            <a:r>
              <a:rPr lang="en-US" sz="1400" b="0" dirty="0">
                <a:solidFill>
                  <a:srgbClr val="0000FF"/>
                </a:solidFill>
                <a:hlinkClick r:id="rId6">
                  <a:extLst>
                    <a:ext uri="{A12FA001-AC4F-418D-AE19-62706E023703}">
                      <ahyp:hlinkClr xmlns:ahyp="http://schemas.microsoft.com/office/drawing/2018/hyperlinkcolor" val="tx"/>
                    </a:ext>
                  </a:extLst>
                </a:hlinkClick>
              </a:rPr>
              <a:t>Towards Fairer Datasets: Filtering and Balancing the Distribution of the People Subtree in the ImageNet Hierarchy</a:t>
            </a:r>
            <a:r>
              <a:rPr lang="en-US" sz="1400" b="0" dirty="0">
                <a:solidFill>
                  <a:schemeClr val="tx1"/>
                </a:solidFill>
              </a:rPr>
              <a:t>, </a:t>
            </a:r>
            <a:r>
              <a:rPr lang="en-US" sz="1400" b="0" dirty="0" err="1">
                <a:solidFill>
                  <a:schemeClr val="tx1"/>
                </a:solidFill>
              </a:rPr>
              <a:t>FAccT</a:t>
            </a:r>
            <a:r>
              <a:rPr lang="en-US" sz="1400" b="0" dirty="0">
                <a:solidFill>
                  <a:schemeClr val="tx1"/>
                </a:solidFill>
              </a:rPr>
              <a:t> 2020</a:t>
            </a:r>
          </a:p>
        </p:txBody>
      </p:sp>
    </p:spTree>
    <p:extLst>
      <p:ext uri="{BB962C8B-B14F-4D97-AF65-F5344CB8AC3E}">
        <p14:creationId xmlns:p14="http://schemas.microsoft.com/office/powerpoint/2010/main" val="243330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time: Overview of recognition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Brief history of recognition</a:t>
            </a:r>
          </a:p>
          <a:p>
            <a:pPr marL="457200" indent="-457200">
              <a:buFont typeface="Arial" panose="020B0604020202020204" pitchFamily="34" charset="0"/>
              <a:buChar char="•"/>
            </a:pPr>
            <a:r>
              <a:rPr lang="en-US" dirty="0">
                <a:solidFill>
                  <a:schemeClr val="bg1">
                    <a:lumMod val="50000"/>
                  </a:schemeClr>
                </a:solidFill>
              </a:rPr>
              <a:t>Different “dimensions” of recognition</a:t>
            </a:r>
          </a:p>
          <a:p>
            <a:pPr marL="857250" lvl="1" indent="-457200">
              <a:buFont typeface="Arial" panose="020B0604020202020204" pitchFamily="34" charset="0"/>
              <a:buChar char="•"/>
            </a:pPr>
            <a:r>
              <a:rPr lang="en-US" sz="2400" dirty="0">
                <a:solidFill>
                  <a:schemeClr val="bg1">
                    <a:lumMod val="50000"/>
                  </a:schemeClr>
                </a:solidFill>
              </a:rPr>
              <a:t>What type of content?</a:t>
            </a:r>
          </a:p>
          <a:p>
            <a:pPr marL="857250" lvl="1" indent="-457200">
              <a:buFont typeface="Arial" panose="020B0604020202020204" pitchFamily="34" charset="0"/>
              <a:buChar char="•"/>
            </a:pPr>
            <a:r>
              <a:rPr lang="en-US" sz="2400" dirty="0">
                <a:solidFill>
                  <a:schemeClr val="bg1">
                    <a:lumMod val="50000"/>
                  </a:schemeClr>
                </a:solidFill>
              </a:rPr>
              <a:t>What type of output?</a:t>
            </a:r>
          </a:p>
          <a:p>
            <a:pPr marL="857250" lvl="1" indent="-457200">
              <a:buFont typeface="Arial" panose="020B0604020202020204" pitchFamily="34" charset="0"/>
              <a:buChar char="•"/>
            </a:pPr>
            <a:r>
              <a:rPr lang="en-US" sz="2400" dirty="0"/>
              <a:t>What type of supervision?</a:t>
            </a:r>
          </a:p>
          <a:p>
            <a:pPr marL="457200" indent="-457200">
              <a:buFont typeface="Arial" panose="020B0604020202020204" pitchFamily="34" charset="0"/>
              <a:buChar char="•"/>
            </a:pPr>
            <a:r>
              <a:rPr lang="en-US" dirty="0"/>
              <a:t>Trends</a:t>
            </a:r>
          </a:p>
          <a:p>
            <a:pPr marL="857250" lvl="1" indent="-457200">
              <a:buFont typeface="Arial" panose="020B0604020202020204" pitchFamily="34" charset="0"/>
              <a:buChar char="•"/>
            </a:pPr>
            <a:r>
              <a:rPr lang="en-US" sz="2400" dirty="0"/>
              <a:t>Saturation of supervised learning</a:t>
            </a:r>
          </a:p>
          <a:p>
            <a:pPr marL="857250" lvl="1" indent="-457200">
              <a:buFont typeface="Arial" panose="020B0604020202020204" pitchFamily="34" charset="0"/>
              <a:buChar char="•"/>
            </a:pPr>
            <a:r>
              <a:rPr lang="en-US" sz="2400" dirty="0"/>
              <a:t>Transformers</a:t>
            </a:r>
          </a:p>
          <a:p>
            <a:pPr marL="857250" lvl="1" indent="-457200">
              <a:buFont typeface="Arial" panose="020B0604020202020204" pitchFamily="34" charset="0"/>
              <a:buChar char="•"/>
            </a:pPr>
            <a:r>
              <a:rPr lang="en-US" sz="2400" dirty="0"/>
              <a:t>Vision-language models</a:t>
            </a:r>
          </a:p>
          <a:p>
            <a:pPr marL="857250" lvl="1" indent="-457200">
              <a:buFont typeface="Arial" panose="020B0604020202020204" pitchFamily="34" charset="0"/>
              <a:buChar char="•"/>
            </a:pPr>
            <a:r>
              <a:rPr lang="en-US" sz="2400" dirty="0"/>
              <a:t>“Universal” recognition systems</a:t>
            </a:r>
          </a:p>
          <a:p>
            <a:pPr marL="857250" lvl="1" indent="-457200">
              <a:buFont typeface="Arial" panose="020B0604020202020204" pitchFamily="34" charset="0"/>
              <a:buChar char="•"/>
            </a:pPr>
            <a:r>
              <a:rPr lang="en-US" sz="2400" dirty="0"/>
              <a:t>Text-to-image generation</a:t>
            </a:r>
          </a:p>
          <a:p>
            <a:pPr marL="857250" lvl="1" indent="-457200">
              <a:buFont typeface="Arial" panose="020B0604020202020204" pitchFamily="34" charset="0"/>
              <a:buChar char="•"/>
            </a:pPr>
            <a:r>
              <a:rPr lang="en-US" sz="2400" dirty="0"/>
              <a:t>From vision to action</a:t>
            </a:r>
          </a:p>
        </p:txBody>
      </p:sp>
    </p:spTree>
    <p:extLst>
      <p:ext uri="{BB962C8B-B14F-4D97-AF65-F5344CB8AC3E}">
        <p14:creationId xmlns:p14="http://schemas.microsoft.com/office/powerpoint/2010/main" val="310821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AF0A-66E7-8649-B425-22DF39E9BA7B}"/>
              </a:ext>
            </a:extLst>
          </p:cNvPr>
          <p:cNvSpPr>
            <a:spLocks noGrp="1"/>
          </p:cNvSpPr>
          <p:nvPr>
            <p:ph type="title"/>
          </p:nvPr>
        </p:nvSpPr>
        <p:spPr/>
        <p:txBody>
          <a:bodyPr/>
          <a:lstStyle/>
          <a:p>
            <a:r>
              <a:rPr lang="en-US" dirty="0"/>
              <a:t>Transformers</a:t>
            </a:r>
          </a:p>
        </p:txBody>
      </p:sp>
      <p:sp>
        <p:nvSpPr>
          <p:cNvPr id="10" name="TextBox 9">
            <a:extLst>
              <a:ext uri="{FF2B5EF4-FFF2-40B4-BE49-F238E27FC236}">
                <a16:creationId xmlns:a16="http://schemas.microsoft.com/office/drawing/2014/main" id="{D67CD1C0-4E53-6342-9510-1C4108860D6E}"/>
              </a:ext>
            </a:extLst>
          </p:cNvPr>
          <p:cNvSpPr txBox="1"/>
          <p:nvPr/>
        </p:nvSpPr>
        <p:spPr>
          <a:xfrm>
            <a:off x="10820400" y="6495365"/>
            <a:ext cx="1268296" cy="307777"/>
          </a:xfrm>
          <a:prstGeom prst="rect">
            <a:avLst/>
          </a:prstGeom>
          <a:noFill/>
        </p:spPr>
        <p:txBody>
          <a:bodyPr wrap="none" rtlCol="0">
            <a:spAutoFit/>
          </a:bodyPr>
          <a:lstStyle/>
          <a:p>
            <a:r>
              <a:rPr lang="en-US" sz="1400" dirty="0">
                <a:hlinkClick r:id="rId2"/>
              </a:rPr>
              <a:t>Image source</a:t>
            </a:r>
            <a:endParaRPr lang="en-US" sz="1400" dirty="0"/>
          </a:p>
        </p:txBody>
      </p:sp>
      <p:sp>
        <p:nvSpPr>
          <p:cNvPr id="11" name="Rectangle 10">
            <a:extLst>
              <a:ext uri="{FF2B5EF4-FFF2-40B4-BE49-F238E27FC236}">
                <a16:creationId xmlns:a16="http://schemas.microsoft.com/office/drawing/2014/main" id="{CA1E28AD-9FC7-B846-B8AA-434CB38C1D0C}"/>
              </a:ext>
            </a:extLst>
          </p:cNvPr>
          <p:cNvSpPr/>
          <p:nvPr/>
        </p:nvSpPr>
        <p:spPr>
          <a:xfrm>
            <a:off x="1624264" y="6462917"/>
            <a:ext cx="8991600" cy="338554"/>
          </a:xfrm>
          <a:prstGeom prst="rect">
            <a:avLst/>
          </a:prstGeom>
        </p:spPr>
        <p:txBody>
          <a:bodyPr wrap="square">
            <a:spAutoFit/>
          </a:bodyPr>
          <a:lstStyle/>
          <a:p>
            <a:pPr algn="ctr"/>
            <a:r>
              <a:rPr lang="en-US" sz="1600" dirty="0"/>
              <a:t>A. Vaswani et al., </a:t>
            </a:r>
            <a:r>
              <a:rPr lang="en-US" sz="1600" dirty="0">
                <a:hlinkClick r:id="rId3"/>
              </a:rPr>
              <a:t>Attention is all you need</a:t>
            </a:r>
            <a:r>
              <a:rPr lang="en-US" sz="1600" dirty="0"/>
              <a:t>, </a:t>
            </a:r>
            <a:r>
              <a:rPr lang="en-US" sz="1600" dirty="0" err="1"/>
              <a:t>NeurIPS</a:t>
            </a:r>
            <a:r>
              <a:rPr lang="en-US" sz="1600" dirty="0"/>
              <a:t> 2017</a:t>
            </a:r>
          </a:p>
        </p:txBody>
      </p:sp>
      <p:pic>
        <p:nvPicPr>
          <p:cNvPr id="6" name="Picture 5">
            <a:extLst>
              <a:ext uri="{FF2B5EF4-FFF2-40B4-BE49-F238E27FC236}">
                <a16:creationId xmlns:a16="http://schemas.microsoft.com/office/drawing/2014/main" id="{F212237A-D6E7-B44B-97AB-2EB26ABB6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387" y="982161"/>
            <a:ext cx="3947226" cy="5445443"/>
          </a:xfrm>
          <a:prstGeom prst="rect">
            <a:avLst/>
          </a:prstGeom>
        </p:spPr>
      </p:pic>
    </p:spTree>
    <p:extLst>
      <p:ext uri="{BB962C8B-B14F-4D97-AF65-F5344CB8AC3E}">
        <p14:creationId xmlns:p14="http://schemas.microsoft.com/office/powerpoint/2010/main" val="687047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AF0A-66E7-8649-B425-22DF39E9BA7B}"/>
              </a:ext>
            </a:extLst>
          </p:cNvPr>
          <p:cNvSpPr>
            <a:spLocks noGrp="1"/>
          </p:cNvSpPr>
          <p:nvPr>
            <p:ph type="title"/>
          </p:nvPr>
        </p:nvSpPr>
        <p:spPr/>
        <p:txBody>
          <a:bodyPr/>
          <a:lstStyle/>
          <a:p>
            <a:r>
              <a:rPr lang="en-US" dirty="0"/>
              <a:t>Transformers</a:t>
            </a:r>
          </a:p>
        </p:txBody>
      </p:sp>
      <p:pic>
        <p:nvPicPr>
          <p:cNvPr id="5" name="Picture 4">
            <a:extLst>
              <a:ext uri="{FF2B5EF4-FFF2-40B4-BE49-F238E27FC236}">
                <a16:creationId xmlns:a16="http://schemas.microsoft.com/office/drawing/2014/main" id="{77F823C3-4AF7-D547-8B0E-7BE045609B9A}"/>
              </a:ext>
            </a:extLst>
          </p:cNvPr>
          <p:cNvPicPr>
            <a:picLocks noChangeAspect="1"/>
          </p:cNvPicPr>
          <p:nvPr/>
        </p:nvPicPr>
        <p:blipFill>
          <a:blip r:embed="rId2"/>
          <a:stretch>
            <a:fillRect/>
          </a:stretch>
        </p:blipFill>
        <p:spPr>
          <a:xfrm>
            <a:off x="1729227" y="1981200"/>
            <a:ext cx="8882626" cy="2819400"/>
          </a:xfrm>
          <a:prstGeom prst="rect">
            <a:avLst/>
          </a:prstGeom>
        </p:spPr>
      </p:pic>
      <p:sp>
        <p:nvSpPr>
          <p:cNvPr id="10" name="TextBox 9">
            <a:extLst>
              <a:ext uri="{FF2B5EF4-FFF2-40B4-BE49-F238E27FC236}">
                <a16:creationId xmlns:a16="http://schemas.microsoft.com/office/drawing/2014/main" id="{D67CD1C0-4E53-6342-9510-1C4108860D6E}"/>
              </a:ext>
            </a:extLst>
          </p:cNvPr>
          <p:cNvSpPr txBox="1"/>
          <p:nvPr/>
        </p:nvSpPr>
        <p:spPr>
          <a:xfrm>
            <a:off x="10820400" y="6495365"/>
            <a:ext cx="1268296" cy="307777"/>
          </a:xfrm>
          <a:prstGeom prst="rect">
            <a:avLst/>
          </a:prstGeom>
          <a:noFill/>
        </p:spPr>
        <p:txBody>
          <a:bodyPr wrap="none" rtlCol="0">
            <a:spAutoFit/>
          </a:bodyPr>
          <a:lstStyle/>
          <a:p>
            <a:r>
              <a:rPr lang="en-US" sz="1400" dirty="0">
                <a:hlinkClick r:id="rId3"/>
              </a:rPr>
              <a:t>Image source</a:t>
            </a:r>
            <a:endParaRPr lang="en-US" sz="1400" dirty="0"/>
          </a:p>
        </p:txBody>
      </p:sp>
      <p:sp>
        <p:nvSpPr>
          <p:cNvPr id="11" name="Rectangle 10">
            <a:extLst>
              <a:ext uri="{FF2B5EF4-FFF2-40B4-BE49-F238E27FC236}">
                <a16:creationId xmlns:a16="http://schemas.microsoft.com/office/drawing/2014/main" id="{CA1E28AD-9FC7-B846-B8AA-434CB38C1D0C}"/>
              </a:ext>
            </a:extLst>
          </p:cNvPr>
          <p:cNvSpPr/>
          <p:nvPr/>
        </p:nvSpPr>
        <p:spPr>
          <a:xfrm>
            <a:off x="1624264" y="6462917"/>
            <a:ext cx="8991600" cy="338554"/>
          </a:xfrm>
          <a:prstGeom prst="rect">
            <a:avLst/>
          </a:prstGeom>
        </p:spPr>
        <p:txBody>
          <a:bodyPr wrap="square">
            <a:spAutoFit/>
          </a:bodyPr>
          <a:lstStyle/>
          <a:p>
            <a:pPr algn="ctr"/>
            <a:r>
              <a:rPr lang="en-US" sz="1600" dirty="0"/>
              <a:t>A. Vaswani et al., </a:t>
            </a:r>
            <a:r>
              <a:rPr lang="en-US" sz="1600" dirty="0">
                <a:hlinkClick r:id="rId4"/>
              </a:rPr>
              <a:t>Attention is all you need</a:t>
            </a:r>
            <a:r>
              <a:rPr lang="en-US" sz="1600" dirty="0"/>
              <a:t>, </a:t>
            </a:r>
            <a:r>
              <a:rPr lang="en-US" sz="1600" dirty="0" err="1"/>
              <a:t>NeurIPS</a:t>
            </a:r>
            <a:r>
              <a:rPr lang="en-US" sz="1600" dirty="0"/>
              <a:t> 2017</a:t>
            </a:r>
          </a:p>
        </p:txBody>
      </p:sp>
    </p:spTree>
    <p:extLst>
      <p:ext uri="{BB962C8B-B14F-4D97-AF65-F5344CB8AC3E}">
        <p14:creationId xmlns:p14="http://schemas.microsoft.com/office/powerpoint/2010/main" val="3524522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8392-2F65-3C41-B0A5-008A92129D06}"/>
              </a:ext>
            </a:extLst>
          </p:cNvPr>
          <p:cNvSpPr>
            <a:spLocks noGrp="1"/>
          </p:cNvSpPr>
          <p:nvPr>
            <p:ph type="title"/>
          </p:nvPr>
        </p:nvSpPr>
        <p:spPr/>
        <p:txBody>
          <a:bodyPr/>
          <a:lstStyle/>
          <a:p>
            <a:r>
              <a:rPr lang="en-US" dirty="0"/>
              <a:t>Transformers for everything: Detection transformer</a:t>
            </a:r>
          </a:p>
        </p:txBody>
      </p:sp>
      <p:pic>
        <p:nvPicPr>
          <p:cNvPr id="6" name="Content Placeholder 5">
            <a:extLst>
              <a:ext uri="{FF2B5EF4-FFF2-40B4-BE49-F238E27FC236}">
                <a16:creationId xmlns:a16="http://schemas.microsoft.com/office/drawing/2014/main" id="{14C5462C-1A7F-7A44-9FA9-97AD8E234F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143000"/>
            <a:ext cx="10363200" cy="2088282"/>
          </a:xfrm>
        </p:spPr>
      </p:pic>
      <p:sp>
        <p:nvSpPr>
          <p:cNvPr id="4" name="TextBox 3">
            <a:extLst>
              <a:ext uri="{FF2B5EF4-FFF2-40B4-BE49-F238E27FC236}">
                <a16:creationId xmlns:a16="http://schemas.microsoft.com/office/drawing/2014/main" id="{EDEA8E27-84E4-3D41-AC32-5CC22B5B7C6C}"/>
              </a:ext>
            </a:extLst>
          </p:cNvPr>
          <p:cNvSpPr txBox="1"/>
          <p:nvPr/>
        </p:nvSpPr>
        <p:spPr>
          <a:xfrm>
            <a:off x="2133600" y="6324600"/>
            <a:ext cx="7853432" cy="369332"/>
          </a:xfrm>
          <a:prstGeom prst="rect">
            <a:avLst/>
          </a:prstGeom>
          <a:noFill/>
        </p:spPr>
        <p:txBody>
          <a:bodyPr wrap="none" rtlCol="0">
            <a:spAutoFit/>
          </a:bodyPr>
          <a:lstStyle/>
          <a:p>
            <a:r>
              <a:rPr lang="en-US" sz="1800" b="0" dirty="0"/>
              <a:t>N. </a:t>
            </a:r>
            <a:r>
              <a:rPr lang="en-US" sz="1800" b="0" dirty="0" err="1"/>
              <a:t>Carion</a:t>
            </a:r>
            <a:r>
              <a:rPr lang="en-US" sz="1800" b="0" dirty="0"/>
              <a:t> et al. </a:t>
            </a:r>
            <a:r>
              <a:rPr lang="en-US" sz="1800" b="0" dirty="0">
                <a:hlinkClick r:id="rId4"/>
              </a:rPr>
              <a:t>End-to-end object detection with transformers</a:t>
            </a:r>
            <a:r>
              <a:rPr lang="en-US" sz="1800" b="0" dirty="0"/>
              <a:t>. ECCV 2020</a:t>
            </a:r>
          </a:p>
        </p:txBody>
      </p:sp>
      <p:pic>
        <p:nvPicPr>
          <p:cNvPr id="5" name="Picture 4">
            <a:extLst>
              <a:ext uri="{FF2B5EF4-FFF2-40B4-BE49-F238E27FC236}">
                <a16:creationId xmlns:a16="http://schemas.microsoft.com/office/drawing/2014/main" id="{1B46199C-F14D-3D40-BDCA-BD42423E05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786" y="3352800"/>
            <a:ext cx="10442814" cy="2712318"/>
          </a:xfrm>
          <a:prstGeom prst="rect">
            <a:avLst/>
          </a:prstGeom>
        </p:spPr>
      </p:pic>
    </p:spTree>
    <p:extLst>
      <p:ext uri="{BB962C8B-B14F-4D97-AF65-F5344CB8AC3E}">
        <p14:creationId xmlns:p14="http://schemas.microsoft.com/office/powerpoint/2010/main" val="4168578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09E7C7-65CB-A64B-80A2-71D87D81AE2D}"/>
              </a:ext>
            </a:extLst>
          </p:cNvPr>
          <p:cNvPicPr>
            <a:picLocks noChangeAspect="1"/>
          </p:cNvPicPr>
          <p:nvPr/>
        </p:nvPicPr>
        <p:blipFill>
          <a:blip r:embed="rId3"/>
          <a:stretch>
            <a:fillRect/>
          </a:stretch>
        </p:blipFill>
        <p:spPr>
          <a:xfrm>
            <a:off x="2438400" y="2467726"/>
            <a:ext cx="7162800" cy="3780674"/>
          </a:xfrm>
          <a:prstGeom prst="rect">
            <a:avLst/>
          </a:prstGeom>
        </p:spPr>
      </p:pic>
      <p:sp>
        <p:nvSpPr>
          <p:cNvPr id="7" name="Content Placeholder 6">
            <a:extLst>
              <a:ext uri="{FF2B5EF4-FFF2-40B4-BE49-F238E27FC236}">
                <a16:creationId xmlns:a16="http://schemas.microsoft.com/office/drawing/2014/main" id="{1CF0F8F4-B94C-AD43-9C8C-9C9AEE78DD24}"/>
              </a:ext>
            </a:extLst>
          </p:cNvPr>
          <p:cNvSpPr>
            <a:spLocks noGrp="1"/>
          </p:cNvSpPr>
          <p:nvPr>
            <p:ph idx="1"/>
          </p:nvPr>
        </p:nvSpPr>
        <p:spPr>
          <a:xfrm>
            <a:off x="381000" y="914400"/>
            <a:ext cx="11277600" cy="5257800"/>
          </a:xfrm>
        </p:spPr>
        <p:txBody>
          <a:bodyPr/>
          <a:lstStyle/>
          <a:p>
            <a:pPr marL="457200" indent="-457200">
              <a:buFont typeface="Arial" panose="020B0604020202020204" pitchFamily="34" charset="0"/>
              <a:buChar char="•"/>
            </a:pPr>
            <a:r>
              <a:rPr lang="en-US" dirty="0"/>
              <a:t>Split an image into patches, feed linearly projected patches into standard transformer encoder</a:t>
            </a:r>
          </a:p>
          <a:p>
            <a:pPr marL="857250" lvl="1" indent="-457200">
              <a:buFont typeface="Arial" panose="020B0604020202020204" pitchFamily="34" charset="0"/>
              <a:buChar char="•"/>
            </a:pPr>
            <a:r>
              <a:rPr lang="en-US" dirty="0"/>
              <a:t>With patches of 14x14 pixels, you need 16x16=256 patches to represent 224x224 images</a:t>
            </a:r>
          </a:p>
          <a:p>
            <a:pPr marL="857250" lvl="1" indent="-457200">
              <a:buFont typeface="Arial" panose="020B0604020202020204" pitchFamily="34" charset="0"/>
              <a:buChar char="•"/>
            </a:pPr>
            <a:r>
              <a:rPr lang="en-US" dirty="0"/>
              <a:t>Self-supervised task: masked prediction (similar to BERT)</a:t>
            </a:r>
          </a:p>
        </p:txBody>
      </p:sp>
      <p:sp>
        <p:nvSpPr>
          <p:cNvPr id="2" name="Title 1">
            <a:extLst>
              <a:ext uri="{FF2B5EF4-FFF2-40B4-BE49-F238E27FC236}">
                <a16:creationId xmlns:a16="http://schemas.microsoft.com/office/drawing/2014/main" id="{4A22B8FB-392D-D84B-81F1-D72550E1CA2B}"/>
              </a:ext>
            </a:extLst>
          </p:cNvPr>
          <p:cNvSpPr>
            <a:spLocks noGrp="1"/>
          </p:cNvSpPr>
          <p:nvPr>
            <p:ph type="title"/>
          </p:nvPr>
        </p:nvSpPr>
        <p:spPr/>
        <p:txBody>
          <a:bodyPr/>
          <a:lstStyle/>
          <a:p>
            <a:r>
              <a:rPr lang="en-US" dirty="0"/>
              <a:t>Vision transformer (</a:t>
            </a:r>
            <a:r>
              <a:rPr lang="en-US" dirty="0" err="1"/>
              <a:t>ViT</a:t>
            </a:r>
            <a:r>
              <a:rPr lang="en-US" dirty="0"/>
              <a:t>) – Google</a:t>
            </a:r>
          </a:p>
        </p:txBody>
      </p:sp>
      <p:sp>
        <p:nvSpPr>
          <p:cNvPr id="5" name="Rectangle 4">
            <a:extLst>
              <a:ext uri="{FF2B5EF4-FFF2-40B4-BE49-F238E27FC236}">
                <a16:creationId xmlns:a16="http://schemas.microsoft.com/office/drawing/2014/main" id="{9EB2FAC4-DF80-8F41-BB7B-BCE5621A3774}"/>
              </a:ext>
            </a:extLst>
          </p:cNvPr>
          <p:cNvSpPr/>
          <p:nvPr/>
        </p:nvSpPr>
        <p:spPr bwMode="auto">
          <a:xfrm>
            <a:off x="4495800" y="2580190"/>
            <a:ext cx="3200400" cy="381000"/>
          </a:xfrm>
          <a:prstGeom prst="rect">
            <a:avLst/>
          </a:pr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lang="en-US" sz="1200" b="1">
              <a:solidFill>
                <a:srgbClr val="FFFF00"/>
              </a:solidFill>
              <a:latin typeface="Arial" charset="0"/>
            </a:endParaRPr>
          </a:p>
        </p:txBody>
      </p:sp>
      <p:sp>
        <p:nvSpPr>
          <p:cNvPr id="8" name="TextBox 7">
            <a:extLst>
              <a:ext uri="{FF2B5EF4-FFF2-40B4-BE49-F238E27FC236}">
                <a16:creationId xmlns:a16="http://schemas.microsoft.com/office/drawing/2014/main" id="{56D0459B-0107-724C-8ECC-B64D0D28DA98}"/>
              </a:ext>
            </a:extLst>
          </p:cNvPr>
          <p:cNvSpPr txBox="1"/>
          <p:nvPr/>
        </p:nvSpPr>
        <p:spPr>
          <a:xfrm>
            <a:off x="559074" y="6334301"/>
            <a:ext cx="11251926" cy="369332"/>
          </a:xfrm>
          <a:prstGeom prst="rect">
            <a:avLst/>
          </a:prstGeom>
          <a:noFill/>
        </p:spPr>
        <p:txBody>
          <a:bodyPr wrap="none" rtlCol="0">
            <a:spAutoFit/>
          </a:bodyPr>
          <a:lstStyle/>
          <a:p>
            <a:r>
              <a:rPr lang="en-US" b="0" dirty="0">
                <a:solidFill>
                  <a:schemeClr val="tx1"/>
                </a:solidFill>
              </a:rPr>
              <a:t>A. </a:t>
            </a:r>
            <a:r>
              <a:rPr lang="en-US" b="0" dirty="0" err="1">
                <a:solidFill>
                  <a:schemeClr val="tx1"/>
                </a:solidFill>
              </a:rPr>
              <a:t>Dosovitskiy</a:t>
            </a:r>
            <a:r>
              <a:rPr lang="en-US" b="0" dirty="0">
                <a:solidFill>
                  <a:schemeClr val="tx1"/>
                </a:solidFill>
              </a:rPr>
              <a:t> et al. </a:t>
            </a:r>
            <a:r>
              <a:rPr lang="en-US" b="0" dirty="0">
                <a:solidFill>
                  <a:schemeClr val="tx1"/>
                </a:solidFill>
                <a:hlinkClick r:id="rId4"/>
              </a:rPr>
              <a:t>An image is worth 16x16 words: Transformers for image recognition at scale</a:t>
            </a:r>
            <a:r>
              <a:rPr lang="en-US" dirty="0"/>
              <a:t>.</a:t>
            </a:r>
            <a:r>
              <a:rPr lang="en-US" b="0" dirty="0">
                <a:solidFill>
                  <a:schemeClr val="tx1"/>
                </a:solidFill>
              </a:rPr>
              <a:t> ICLR 2021</a:t>
            </a:r>
          </a:p>
        </p:txBody>
      </p:sp>
    </p:spTree>
    <p:extLst>
      <p:ext uri="{BB962C8B-B14F-4D97-AF65-F5344CB8AC3E}">
        <p14:creationId xmlns:p14="http://schemas.microsoft.com/office/powerpoint/2010/main" val="750798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B8FB-392D-D84B-81F1-D72550E1CA2B}"/>
              </a:ext>
            </a:extLst>
          </p:cNvPr>
          <p:cNvSpPr>
            <a:spLocks noGrp="1"/>
          </p:cNvSpPr>
          <p:nvPr>
            <p:ph type="title"/>
          </p:nvPr>
        </p:nvSpPr>
        <p:spPr/>
        <p:txBody>
          <a:bodyPr/>
          <a:lstStyle/>
          <a:p>
            <a:r>
              <a:rPr lang="en-US" dirty="0"/>
              <a:t>Vision transformer (</a:t>
            </a:r>
            <a:r>
              <a:rPr lang="en-US" dirty="0" err="1"/>
              <a:t>ViT</a:t>
            </a:r>
            <a:r>
              <a:rPr lang="en-US" dirty="0"/>
              <a:t>)</a:t>
            </a:r>
          </a:p>
        </p:txBody>
      </p:sp>
      <p:sp>
        <p:nvSpPr>
          <p:cNvPr id="5" name="Rectangle 4">
            <a:extLst>
              <a:ext uri="{FF2B5EF4-FFF2-40B4-BE49-F238E27FC236}">
                <a16:creationId xmlns:a16="http://schemas.microsoft.com/office/drawing/2014/main" id="{9EB2FAC4-DF80-8F41-BB7B-BCE5621A3774}"/>
              </a:ext>
            </a:extLst>
          </p:cNvPr>
          <p:cNvSpPr/>
          <p:nvPr/>
        </p:nvSpPr>
        <p:spPr bwMode="auto">
          <a:xfrm>
            <a:off x="4495800" y="2580190"/>
            <a:ext cx="3200400" cy="381000"/>
          </a:xfrm>
          <a:prstGeom prst="rect">
            <a:avLst/>
          </a:pr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lang="en-US" sz="1200" b="1">
              <a:solidFill>
                <a:srgbClr val="FFFF00"/>
              </a:solidFill>
              <a:latin typeface="Arial" charset="0"/>
            </a:endParaRPr>
          </a:p>
        </p:txBody>
      </p:sp>
      <p:pic>
        <p:nvPicPr>
          <p:cNvPr id="7" name="Picture 6">
            <a:extLst>
              <a:ext uri="{FF2B5EF4-FFF2-40B4-BE49-F238E27FC236}">
                <a16:creationId xmlns:a16="http://schemas.microsoft.com/office/drawing/2014/main" id="{23C8C1DB-D812-0F43-A9A5-B8923B68D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38" y="935365"/>
            <a:ext cx="6962580" cy="4828284"/>
          </a:xfrm>
          <a:prstGeom prst="rect">
            <a:avLst/>
          </a:prstGeom>
        </p:spPr>
      </p:pic>
      <p:sp>
        <p:nvSpPr>
          <p:cNvPr id="4" name="TextBox 3">
            <a:extLst>
              <a:ext uri="{FF2B5EF4-FFF2-40B4-BE49-F238E27FC236}">
                <a16:creationId xmlns:a16="http://schemas.microsoft.com/office/drawing/2014/main" id="{DBA28F88-4377-A04C-8C0D-687D4AF703C3}"/>
              </a:ext>
            </a:extLst>
          </p:cNvPr>
          <p:cNvSpPr txBox="1"/>
          <p:nvPr/>
        </p:nvSpPr>
        <p:spPr>
          <a:xfrm>
            <a:off x="6937652" y="3733800"/>
            <a:ext cx="4626395" cy="923330"/>
          </a:xfrm>
          <a:prstGeom prst="rect">
            <a:avLst/>
          </a:prstGeom>
          <a:noFill/>
        </p:spPr>
        <p:txBody>
          <a:bodyPr wrap="none" rtlCol="0">
            <a:spAutoFit/>
          </a:bodyPr>
          <a:lstStyle/>
          <a:p>
            <a:r>
              <a:rPr lang="en-US" dirty="0" err="1"/>
              <a:t>BiT</a:t>
            </a:r>
            <a:r>
              <a:rPr lang="en-US" dirty="0"/>
              <a:t>: </a:t>
            </a:r>
            <a:r>
              <a:rPr lang="en-US" dirty="0">
                <a:hlinkClick r:id="rId4"/>
              </a:rPr>
              <a:t>Big Transfer</a:t>
            </a:r>
            <a:r>
              <a:rPr lang="en-US" dirty="0"/>
              <a:t> (</a:t>
            </a:r>
            <a:r>
              <a:rPr lang="en-US" dirty="0" err="1"/>
              <a:t>ResNet</a:t>
            </a:r>
            <a:r>
              <a:rPr lang="en-US" dirty="0"/>
              <a:t>)</a:t>
            </a:r>
          </a:p>
          <a:p>
            <a:r>
              <a:rPr lang="en-US" dirty="0" err="1"/>
              <a:t>ViT</a:t>
            </a:r>
            <a:r>
              <a:rPr lang="en-US" dirty="0"/>
              <a:t>: Vision Transformer (Base/Large/Huge, </a:t>
            </a:r>
            <a:br>
              <a:rPr lang="en-US" dirty="0"/>
            </a:br>
            <a:r>
              <a:rPr lang="en-US" dirty="0"/>
              <a:t>patch size of 14x14, 16x16, or 32x32)</a:t>
            </a:r>
          </a:p>
        </p:txBody>
      </p:sp>
      <p:sp>
        <p:nvSpPr>
          <p:cNvPr id="8" name="TextBox 7">
            <a:extLst>
              <a:ext uri="{FF2B5EF4-FFF2-40B4-BE49-F238E27FC236}">
                <a16:creationId xmlns:a16="http://schemas.microsoft.com/office/drawing/2014/main" id="{89E1DFFD-00C4-6C42-8695-FCD3FA4AD6CF}"/>
              </a:ext>
            </a:extLst>
          </p:cNvPr>
          <p:cNvSpPr txBox="1"/>
          <p:nvPr/>
        </p:nvSpPr>
        <p:spPr>
          <a:xfrm>
            <a:off x="6937652" y="4898142"/>
            <a:ext cx="3788217" cy="369332"/>
          </a:xfrm>
          <a:prstGeom prst="rect">
            <a:avLst/>
          </a:prstGeom>
          <a:noFill/>
        </p:spPr>
        <p:txBody>
          <a:bodyPr wrap="none" rtlCol="0">
            <a:spAutoFit/>
          </a:bodyPr>
          <a:lstStyle/>
          <a:p>
            <a:r>
              <a:rPr lang="en-US" dirty="0">
                <a:hlinkClick r:id="rId5"/>
              </a:rPr>
              <a:t>Internal Google dataset</a:t>
            </a:r>
            <a:r>
              <a:rPr lang="en-US" dirty="0"/>
              <a:t> (not public)</a:t>
            </a:r>
          </a:p>
        </p:txBody>
      </p:sp>
      <p:pic>
        <p:nvPicPr>
          <p:cNvPr id="6" name="Picture 5">
            <a:extLst>
              <a:ext uri="{FF2B5EF4-FFF2-40B4-BE49-F238E27FC236}">
                <a16:creationId xmlns:a16="http://schemas.microsoft.com/office/drawing/2014/main" id="{0CC82470-E28F-BE4D-8AD6-60F38EEA24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2187" y="1118996"/>
            <a:ext cx="4851869" cy="1739900"/>
          </a:xfrm>
          <a:prstGeom prst="rect">
            <a:avLst/>
          </a:prstGeom>
        </p:spPr>
      </p:pic>
      <p:sp>
        <p:nvSpPr>
          <p:cNvPr id="11" name="TextBox 10">
            <a:extLst>
              <a:ext uri="{FF2B5EF4-FFF2-40B4-BE49-F238E27FC236}">
                <a16:creationId xmlns:a16="http://schemas.microsoft.com/office/drawing/2014/main" id="{A9F32477-07E4-A549-AE0A-9EEC5B449C29}"/>
              </a:ext>
            </a:extLst>
          </p:cNvPr>
          <p:cNvSpPr txBox="1"/>
          <p:nvPr/>
        </p:nvSpPr>
        <p:spPr>
          <a:xfrm>
            <a:off x="559074" y="6334301"/>
            <a:ext cx="11251926" cy="369332"/>
          </a:xfrm>
          <a:prstGeom prst="rect">
            <a:avLst/>
          </a:prstGeom>
          <a:noFill/>
        </p:spPr>
        <p:txBody>
          <a:bodyPr wrap="none" rtlCol="0">
            <a:spAutoFit/>
          </a:bodyPr>
          <a:lstStyle/>
          <a:p>
            <a:r>
              <a:rPr lang="en-US" b="0" dirty="0">
                <a:solidFill>
                  <a:schemeClr val="tx1"/>
                </a:solidFill>
              </a:rPr>
              <a:t>A. </a:t>
            </a:r>
            <a:r>
              <a:rPr lang="en-US" b="0" dirty="0" err="1">
                <a:solidFill>
                  <a:schemeClr val="tx1"/>
                </a:solidFill>
              </a:rPr>
              <a:t>Dosovitskiy</a:t>
            </a:r>
            <a:r>
              <a:rPr lang="en-US" b="0" dirty="0">
                <a:solidFill>
                  <a:schemeClr val="tx1"/>
                </a:solidFill>
              </a:rPr>
              <a:t> et al. </a:t>
            </a:r>
            <a:r>
              <a:rPr lang="en-US" b="0" dirty="0">
                <a:solidFill>
                  <a:schemeClr val="tx1"/>
                </a:solidFill>
                <a:hlinkClick r:id="rId7"/>
              </a:rPr>
              <a:t>An image is worth 16x16 words: Transformers for image recognition at scale</a:t>
            </a:r>
            <a:r>
              <a:rPr lang="en-US" dirty="0"/>
              <a:t>.</a:t>
            </a:r>
            <a:r>
              <a:rPr lang="en-US" b="0" dirty="0">
                <a:solidFill>
                  <a:schemeClr val="tx1"/>
                </a:solidFill>
              </a:rPr>
              <a:t> ICLR 2021</a:t>
            </a:r>
          </a:p>
        </p:txBody>
      </p:sp>
    </p:spTree>
    <p:extLst>
      <p:ext uri="{BB962C8B-B14F-4D97-AF65-F5344CB8AC3E}">
        <p14:creationId xmlns:p14="http://schemas.microsoft.com/office/powerpoint/2010/main" val="154743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481C-E2A3-AA41-B50C-34B35079CBEB}"/>
              </a:ext>
            </a:extLst>
          </p:cNvPr>
          <p:cNvSpPr>
            <a:spLocks noGrp="1"/>
          </p:cNvSpPr>
          <p:nvPr>
            <p:ph type="title"/>
          </p:nvPr>
        </p:nvSpPr>
        <p:spPr/>
        <p:txBody>
          <a:bodyPr/>
          <a:lstStyle/>
          <a:p>
            <a:r>
              <a:rPr lang="en-US" dirty="0"/>
              <a:t>Masked autoencoders</a:t>
            </a:r>
          </a:p>
        </p:txBody>
      </p:sp>
      <p:pic>
        <p:nvPicPr>
          <p:cNvPr id="6" name="Content Placeholder 5">
            <a:extLst>
              <a:ext uri="{FF2B5EF4-FFF2-40B4-BE49-F238E27FC236}">
                <a16:creationId xmlns:a16="http://schemas.microsoft.com/office/drawing/2014/main" id="{9D82BD63-C528-7D4C-BABE-FEB405BE24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903" y="914400"/>
            <a:ext cx="7178297" cy="4102768"/>
          </a:xfrm>
        </p:spPr>
      </p:pic>
      <p:sp>
        <p:nvSpPr>
          <p:cNvPr id="4" name="TextBox 3">
            <a:extLst>
              <a:ext uri="{FF2B5EF4-FFF2-40B4-BE49-F238E27FC236}">
                <a16:creationId xmlns:a16="http://schemas.microsoft.com/office/drawing/2014/main" id="{90FF8140-0165-E144-9DBA-3A6F4DE34517}"/>
              </a:ext>
            </a:extLst>
          </p:cNvPr>
          <p:cNvSpPr txBox="1"/>
          <p:nvPr/>
        </p:nvSpPr>
        <p:spPr>
          <a:xfrm>
            <a:off x="2220580" y="6400800"/>
            <a:ext cx="7866256" cy="369332"/>
          </a:xfrm>
          <a:prstGeom prst="rect">
            <a:avLst/>
          </a:prstGeom>
          <a:noFill/>
        </p:spPr>
        <p:txBody>
          <a:bodyPr wrap="none" rtlCol="0">
            <a:spAutoFit/>
          </a:bodyPr>
          <a:lstStyle/>
          <a:p>
            <a:r>
              <a:rPr lang="en-US" dirty="0"/>
              <a:t>K. He et al. </a:t>
            </a:r>
            <a:r>
              <a:rPr lang="en-US" dirty="0">
                <a:hlinkClick r:id="rId3"/>
              </a:rPr>
              <a:t>Masked autoencoders are scalable vision learners</a:t>
            </a:r>
            <a:r>
              <a:rPr lang="en-US" dirty="0"/>
              <a:t>. CVPR 2022</a:t>
            </a:r>
          </a:p>
        </p:txBody>
      </p:sp>
      <p:pic>
        <p:nvPicPr>
          <p:cNvPr id="8" name="Picture 7">
            <a:extLst>
              <a:ext uri="{FF2B5EF4-FFF2-40B4-BE49-F238E27FC236}">
                <a16:creationId xmlns:a16="http://schemas.microsoft.com/office/drawing/2014/main" id="{9AAAEC5C-E32A-9047-B0E0-61A93BCF5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165898"/>
            <a:ext cx="5509874" cy="2158702"/>
          </a:xfrm>
          <a:prstGeom prst="rect">
            <a:avLst/>
          </a:prstGeom>
        </p:spPr>
      </p:pic>
    </p:spTree>
    <p:extLst>
      <p:ext uri="{BB962C8B-B14F-4D97-AF65-F5344CB8AC3E}">
        <p14:creationId xmlns:p14="http://schemas.microsoft.com/office/powerpoint/2010/main" val="1490972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481C-E2A3-AA41-B50C-34B35079CBEB}"/>
              </a:ext>
            </a:extLst>
          </p:cNvPr>
          <p:cNvSpPr>
            <a:spLocks noGrp="1"/>
          </p:cNvSpPr>
          <p:nvPr>
            <p:ph type="title"/>
          </p:nvPr>
        </p:nvSpPr>
        <p:spPr/>
        <p:txBody>
          <a:bodyPr/>
          <a:lstStyle/>
          <a:p>
            <a:r>
              <a:rPr lang="en-US" dirty="0"/>
              <a:t>Masked autoencoders</a:t>
            </a:r>
          </a:p>
        </p:txBody>
      </p:sp>
      <p:sp>
        <p:nvSpPr>
          <p:cNvPr id="4" name="TextBox 3">
            <a:extLst>
              <a:ext uri="{FF2B5EF4-FFF2-40B4-BE49-F238E27FC236}">
                <a16:creationId xmlns:a16="http://schemas.microsoft.com/office/drawing/2014/main" id="{90FF8140-0165-E144-9DBA-3A6F4DE34517}"/>
              </a:ext>
            </a:extLst>
          </p:cNvPr>
          <p:cNvSpPr txBox="1"/>
          <p:nvPr/>
        </p:nvSpPr>
        <p:spPr>
          <a:xfrm>
            <a:off x="2220580" y="6400800"/>
            <a:ext cx="7866256" cy="369332"/>
          </a:xfrm>
          <a:prstGeom prst="rect">
            <a:avLst/>
          </a:prstGeom>
          <a:noFill/>
        </p:spPr>
        <p:txBody>
          <a:bodyPr wrap="none" rtlCol="0">
            <a:spAutoFit/>
          </a:bodyPr>
          <a:lstStyle/>
          <a:p>
            <a:r>
              <a:rPr lang="en-US" dirty="0"/>
              <a:t>K. He et al. </a:t>
            </a:r>
            <a:r>
              <a:rPr lang="en-US" dirty="0">
                <a:hlinkClick r:id="rId2"/>
              </a:rPr>
              <a:t>Masked autoencoders are scalable vision learners</a:t>
            </a:r>
            <a:r>
              <a:rPr lang="en-US" dirty="0"/>
              <a:t>. CVPR 2022</a:t>
            </a:r>
          </a:p>
        </p:txBody>
      </p:sp>
      <p:pic>
        <p:nvPicPr>
          <p:cNvPr id="9" name="Picture 8">
            <a:extLst>
              <a:ext uri="{FF2B5EF4-FFF2-40B4-BE49-F238E27FC236}">
                <a16:creationId xmlns:a16="http://schemas.microsoft.com/office/drawing/2014/main" id="{7E40A381-5D86-4C4B-B8C3-EB29C1310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12192000" cy="5398318"/>
          </a:xfrm>
          <a:prstGeom prst="rect">
            <a:avLst/>
          </a:prstGeom>
        </p:spPr>
      </p:pic>
    </p:spTree>
    <p:extLst>
      <p:ext uri="{BB962C8B-B14F-4D97-AF65-F5344CB8AC3E}">
        <p14:creationId xmlns:p14="http://schemas.microsoft.com/office/powerpoint/2010/main" val="4076658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481C-E2A3-AA41-B50C-34B35079CBEB}"/>
              </a:ext>
            </a:extLst>
          </p:cNvPr>
          <p:cNvSpPr>
            <a:spLocks noGrp="1"/>
          </p:cNvSpPr>
          <p:nvPr>
            <p:ph type="title"/>
          </p:nvPr>
        </p:nvSpPr>
        <p:spPr/>
        <p:txBody>
          <a:bodyPr/>
          <a:lstStyle/>
          <a:p>
            <a:r>
              <a:rPr lang="en-US" dirty="0"/>
              <a:t>Masked autoencoders</a:t>
            </a:r>
          </a:p>
        </p:txBody>
      </p:sp>
      <p:sp>
        <p:nvSpPr>
          <p:cNvPr id="4" name="TextBox 3">
            <a:extLst>
              <a:ext uri="{FF2B5EF4-FFF2-40B4-BE49-F238E27FC236}">
                <a16:creationId xmlns:a16="http://schemas.microsoft.com/office/drawing/2014/main" id="{90FF8140-0165-E144-9DBA-3A6F4DE34517}"/>
              </a:ext>
            </a:extLst>
          </p:cNvPr>
          <p:cNvSpPr txBox="1"/>
          <p:nvPr/>
        </p:nvSpPr>
        <p:spPr>
          <a:xfrm>
            <a:off x="2220580" y="6400800"/>
            <a:ext cx="7866256" cy="369332"/>
          </a:xfrm>
          <a:prstGeom prst="rect">
            <a:avLst/>
          </a:prstGeom>
          <a:noFill/>
        </p:spPr>
        <p:txBody>
          <a:bodyPr wrap="none" rtlCol="0">
            <a:spAutoFit/>
          </a:bodyPr>
          <a:lstStyle/>
          <a:p>
            <a:r>
              <a:rPr lang="en-US" dirty="0"/>
              <a:t>K. He et al. </a:t>
            </a:r>
            <a:r>
              <a:rPr lang="en-US" dirty="0">
                <a:hlinkClick r:id="rId2"/>
              </a:rPr>
              <a:t>Masked autoencoders are scalable vision learners</a:t>
            </a:r>
            <a:r>
              <a:rPr lang="en-US" dirty="0"/>
              <a:t>. CVPR 2022</a:t>
            </a:r>
          </a:p>
        </p:txBody>
      </p:sp>
      <p:pic>
        <p:nvPicPr>
          <p:cNvPr id="5" name="Picture 4">
            <a:extLst>
              <a:ext uri="{FF2B5EF4-FFF2-40B4-BE49-F238E27FC236}">
                <a16:creationId xmlns:a16="http://schemas.microsoft.com/office/drawing/2014/main" id="{671D2166-D0B3-5946-9501-EC02848B9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993" y="1447800"/>
            <a:ext cx="5494607" cy="3666624"/>
          </a:xfrm>
          <a:prstGeom prst="rect">
            <a:avLst/>
          </a:prstGeom>
        </p:spPr>
      </p:pic>
      <p:pic>
        <p:nvPicPr>
          <p:cNvPr id="7" name="Picture 6">
            <a:extLst>
              <a:ext uri="{FF2B5EF4-FFF2-40B4-BE49-F238E27FC236}">
                <a16:creationId xmlns:a16="http://schemas.microsoft.com/office/drawing/2014/main" id="{E2B48B3C-FC78-E549-A317-BE4CC8D86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021" y="2019300"/>
            <a:ext cx="5327507" cy="2628900"/>
          </a:xfrm>
          <a:prstGeom prst="rect">
            <a:avLst/>
          </a:prstGeom>
        </p:spPr>
      </p:pic>
    </p:spTree>
    <p:extLst>
      <p:ext uri="{BB962C8B-B14F-4D97-AF65-F5344CB8AC3E}">
        <p14:creationId xmlns:p14="http://schemas.microsoft.com/office/powerpoint/2010/main" val="720411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7831-901C-1D45-807A-6F4024A183D4}"/>
              </a:ext>
            </a:extLst>
          </p:cNvPr>
          <p:cNvSpPr>
            <a:spLocks noGrp="1"/>
          </p:cNvSpPr>
          <p:nvPr>
            <p:ph type="title"/>
          </p:nvPr>
        </p:nvSpPr>
        <p:spPr/>
        <p:txBody>
          <a:bodyPr/>
          <a:lstStyle/>
          <a:p>
            <a:r>
              <a:rPr lang="en-US" dirty="0"/>
              <a:t>Convolutional networks or transformers?</a:t>
            </a:r>
          </a:p>
        </p:txBody>
      </p:sp>
      <p:pic>
        <p:nvPicPr>
          <p:cNvPr id="6" name="Content Placeholder 5">
            <a:extLst>
              <a:ext uri="{FF2B5EF4-FFF2-40B4-BE49-F238E27FC236}">
                <a16:creationId xmlns:a16="http://schemas.microsoft.com/office/drawing/2014/main" id="{C8171FD4-0EB1-B84E-9667-A52F1544B65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63" y="1371600"/>
            <a:ext cx="12167801" cy="4038600"/>
          </a:xfrm>
        </p:spPr>
      </p:pic>
      <p:sp>
        <p:nvSpPr>
          <p:cNvPr id="4" name="TextBox 3">
            <a:extLst>
              <a:ext uri="{FF2B5EF4-FFF2-40B4-BE49-F238E27FC236}">
                <a16:creationId xmlns:a16="http://schemas.microsoft.com/office/drawing/2014/main" id="{F0770716-AA0F-0C4C-AC3C-6ACE52D85EFE}"/>
              </a:ext>
            </a:extLst>
          </p:cNvPr>
          <p:cNvSpPr txBox="1"/>
          <p:nvPr/>
        </p:nvSpPr>
        <p:spPr>
          <a:xfrm>
            <a:off x="2143572" y="6324600"/>
            <a:ext cx="7904856" cy="369332"/>
          </a:xfrm>
          <a:prstGeom prst="rect">
            <a:avLst/>
          </a:prstGeom>
          <a:noFill/>
        </p:spPr>
        <p:txBody>
          <a:bodyPr wrap="none" rtlCol="0">
            <a:spAutoFit/>
          </a:bodyPr>
          <a:lstStyle/>
          <a:p>
            <a:r>
              <a:rPr lang="en-US" dirty="0"/>
              <a:t>T. Xiao et al. </a:t>
            </a:r>
            <a:r>
              <a:rPr lang="en-US" dirty="0">
                <a:hlinkClick r:id="rId4"/>
              </a:rPr>
              <a:t>Early convolutions help transformers see better</a:t>
            </a:r>
            <a:r>
              <a:rPr lang="en-US" dirty="0"/>
              <a:t>. </a:t>
            </a:r>
            <a:r>
              <a:rPr lang="en-US" dirty="0" err="1"/>
              <a:t>NeurIPS</a:t>
            </a:r>
            <a:r>
              <a:rPr lang="en-US" dirty="0"/>
              <a:t> 2021</a:t>
            </a:r>
          </a:p>
        </p:txBody>
      </p:sp>
    </p:spTree>
    <p:extLst>
      <p:ext uri="{BB962C8B-B14F-4D97-AF65-F5344CB8AC3E}">
        <p14:creationId xmlns:p14="http://schemas.microsoft.com/office/powerpoint/2010/main" val="4228530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C026-FFAF-BD46-8244-0079A507C122}"/>
              </a:ext>
            </a:extLst>
          </p:cNvPr>
          <p:cNvSpPr>
            <a:spLocks noGrp="1"/>
          </p:cNvSpPr>
          <p:nvPr>
            <p:ph type="title"/>
          </p:nvPr>
        </p:nvSpPr>
        <p:spPr/>
        <p:txBody>
          <a:bodyPr/>
          <a:lstStyle/>
          <a:p>
            <a:r>
              <a:rPr lang="en-US" dirty="0"/>
              <a:t>Hierarchical transformer: </a:t>
            </a:r>
            <a:r>
              <a:rPr lang="en-US" dirty="0" err="1"/>
              <a:t>Swin</a:t>
            </a:r>
            <a:endParaRPr lang="en-US" dirty="0"/>
          </a:p>
        </p:txBody>
      </p:sp>
      <p:pic>
        <p:nvPicPr>
          <p:cNvPr id="7" name="Content Placeholder 6">
            <a:extLst>
              <a:ext uri="{FF2B5EF4-FFF2-40B4-BE49-F238E27FC236}">
                <a16:creationId xmlns:a16="http://schemas.microsoft.com/office/drawing/2014/main" id="{8DF1079C-0773-0549-A764-D7C09C5E55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0"/>
            <a:ext cx="7212311" cy="4114800"/>
          </a:xfrm>
        </p:spPr>
      </p:pic>
      <p:sp>
        <p:nvSpPr>
          <p:cNvPr id="5" name="Rectangle 4">
            <a:extLst>
              <a:ext uri="{FF2B5EF4-FFF2-40B4-BE49-F238E27FC236}">
                <a16:creationId xmlns:a16="http://schemas.microsoft.com/office/drawing/2014/main" id="{3B1CD99F-7676-D946-8C41-C71DAB36CEBB}"/>
              </a:ext>
            </a:extLst>
          </p:cNvPr>
          <p:cNvSpPr/>
          <p:nvPr/>
        </p:nvSpPr>
        <p:spPr>
          <a:xfrm>
            <a:off x="838200" y="6221608"/>
            <a:ext cx="10515600" cy="369332"/>
          </a:xfrm>
          <a:prstGeom prst="rect">
            <a:avLst/>
          </a:prstGeom>
        </p:spPr>
        <p:txBody>
          <a:bodyPr wrap="square">
            <a:spAutoFit/>
          </a:bodyPr>
          <a:lstStyle/>
          <a:p>
            <a:pPr algn="ctr"/>
            <a:r>
              <a:rPr lang="en-US" dirty="0"/>
              <a:t>Z. Liu et al. </a:t>
            </a:r>
            <a:r>
              <a:rPr lang="en-US" dirty="0">
                <a:hlinkClick r:id="rId3"/>
              </a:rPr>
              <a:t>Swin Transformer: Hierarchical Vision Transformer using Shifted Windows</a:t>
            </a:r>
            <a:r>
              <a:rPr lang="en-US" dirty="0"/>
              <a:t>. ICCV 2021</a:t>
            </a:r>
          </a:p>
        </p:txBody>
      </p:sp>
      <p:pic>
        <p:nvPicPr>
          <p:cNvPr id="9" name="Picture 8">
            <a:extLst>
              <a:ext uri="{FF2B5EF4-FFF2-40B4-BE49-F238E27FC236}">
                <a16:creationId xmlns:a16="http://schemas.microsoft.com/office/drawing/2014/main" id="{B3891B08-3C59-B446-8F8F-76956F0A2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059" y="2667000"/>
            <a:ext cx="4800600" cy="2241790"/>
          </a:xfrm>
          <a:prstGeom prst="rect">
            <a:avLst/>
          </a:prstGeom>
        </p:spPr>
      </p:pic>
    </p:spTree>
    <p:extLst>
      <p:ext uri="{BB962C8B-B14F-4D97-AF65-F5344CB8AC3E}">
        <p14:creationId xmlns:p14="http://schemas.microsoft.com/office/powerpoint/2010/main" val="2778725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Recognition: What type of supervision?</a:t>
            </a:r>
          </a:p>
        </p:txBody>
      </p:sp>
      <p:cxnSp>
        <p:nvCxnSpPr>
          <p:cNvPr id="29" name="Straight Arrow Connector 28"/>
          <p:cNvCxnSpPr/>
          <p:nvPr/>
        </p:nvCxnSpPr>
        <p:spPr>
          <a:xfrm>
            <a:off x="2438400" y="3288268"/>
            <a:ext cx="7543800" cy="0"/>
          </a:xfrm>
          <a:prstGeom prst="straightConnector1">
            <a:avLst/>
          </a:prstGeom>
          <a:ln w="127000">
            <a:solidFill>
              <a:schemeClr val="accent2">
                <a:lumMod val="20000"/>
                <a:lumOff val="8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14400" y="4036873"/>
            <a:ext cx="2438400" cy="830997"/>
          </a:xfrm>
          <a:prstGeom prst="rect">
            <a:avLst/>
          </a:prstGeom>
          <a:noFill/>
        </p:spPr>
        <p:txBody>
          <a:bodyPr wrap="square" rtlCol="0">
            <a:spAutoFit/>
          </a:bodyPr>
          <a:lstStyle/>
          <a:p>
            <a:pPr algn="ctr"/>
            <a:r>
              <a:rPr lang="en-US" sz="2400" b="1" dirty="0">
                <a:solidFill>
                  <a:schemeClr val="tx1"/>
                </a:solidFill>
              </a:rPr>
              <a:t>Unsupervised:</a:t>
            </a:r>
            <a:r>
              <a:rPr lang="en-US" sz="2400" dirty="0">
                <a:solidFill>
                  <a:schemeClr val="tx1"/>
                </a:solidFill>
              </a:rPr>
              <a:t> </a:t>
            </a:r>
            <a:r>
              <a:rPr lang="en-US" sz="2400" b="0" dirty="0">
                <a:solidFill>
                  <a:schemeClr val="tx1"/>
                </a:solidFill>
              </a:rPr>
              <a:t>no labels</a:t>
            </a:r>
          </a:p>
        </p:txBody>
      </p:sp>
      <p:sp>
        <p:nvSpPr>
          <p:cNvPr id="31" name="TextBox 30"/>
          <p:cNvSpPr txBox="1"/>
          <p:nvPr/>
        </p:nvSpPr>
        <p:spPr>
          <a:xfrm>
            <a:off x="9067800" y="3898374"/>
            <a:ext cx="2438400" cy="1938992"/>
          </a:xfrm>
          <a:prstGeom prst="rect">
            <a:avLst/>
          </a:prstGeom>
          <a:noFill/>
        </p:spPr>
        <p:txBody>
          <a:bodyPr wrap="square" rtlCol="0">
            <a:spAutoFit/>
          </a:bodyPr>
          <a:lstStyle/>
          <a:p>
            <a:pPr algn="ctr"/>
            <a:r>
              <a:rPr lang="en-US" sz="2400" b="1" dirty="0">
                <a:solidFill>
                  <a:schemeClr val="tx1"/>
                </a:solidFill>
              </a:rPr>
              <a:t>Supervised: </a:t>
            </a:r>
            <a:br>
              <a:rPr lang="en-US" sz="2400" b="0" dirty="0">
                <a:solidFill>
                  <a:schemeClr val="tx1"/>
                </a:solidFill>
              </a:rPr>
            </a:br>
            <a:r>
              <a:rPr lang="en-US" sz="2400" b="0" dirty="0">
                <a:solidFill>
                  <a:schemeClr val="tx1"/>
                </a:solidFill>
              </a:rPr>
              <a:t>clean, complete training labels for the task of interest</a:t>
            </a:r>
          </a:p>
        </p:txBody>
      </p:sp>
      <p:sp>
        <p:nvSpPr>
          <p:cNvPr id="32" name="TextBox 31"/>
          <p:cNvSpPr txBox="1"/>
          <p:nvPr/>
        </p:nvSpPr>
        <p:spPr>
          <a:xfrm>
            <a:off x="3200400" y="1916668"/>
            <a:ext cx="3810000" cy="1200328"/>
          </a:xfrm>
          <a:prstGeom prst="rect">
            <a:avLst/>
          </a:prstGeom>
          <a:noFill/>
        </p:spPr>
        <p:txBody>
          <a:bodyPr wrap="square" rtlCol="0">
            <a:spAutoFit/>
          </a:bodyPr>
          <a:lstStyle/>
          <a:p>
            <a:pPr algn="ctr"/>
            <a:r>
              <a:rPr lang="en-US" sz="2400" b="1" dirty="0">
                <a:solidFill>
                  <a:schemeClr val="tx1"/>
                </a:solidFill>
              </a:rPr>
              <a:t>Semi-supervised: </a:t>
            </a:r>
            <a:br>
              <a:rPr lang="en-US" sz="2400" b="0" dirty="0">
                <a:solidFill>
                  <a:schemeClr val="tx1"/>
                </a:solidFill>
              </a:rPr>
            </a:br>
            <a:r>
              <a:rPr lang="en-US" sz="2400" b="0" dirty="0">
                <a:solidFill>
                  <a:schemeClr val="tx1"/>
                </a:solidFill>
              </a:rPr>
              <a:t>labels for a small portion of training data</a:t>
            </a:r>
          </a:p>
        </p:txBody>
      </p:sp>
      <p:sp>
        <p:nvSpPr>
          <p:cNvPr id="33" name="TextBox 32"/>
          <p:cNvSpPr txBox="1"/>
          <p:nvPr/>
        </p:nvSpPr>
        <p:spPr>
          <a:xfrm>
            <a:off x="4343400" y="3611940"/>
            <a:ext cx="3810000" cy="1569660"/>
          </a:xfrm>
          <a:prstGeom prst="rect">
            <a:avLst/>
          </a:prstGeom>
          <a:noFill/>
        </p:spPr>
        <p:txBody>
          <a:bodyPr wrap="square" rtlCol="0">
            <a:spAutoFit/>
          </a:bodyPr>
          <a:lstStyle/>
          <a:p>
            <a:pPr algn="ctr"/>
            <a:r>
              <a:rPr lang="en-US" sz="2400" b="1" dirty="0">
                <a:solidFill>
                  <a:schemeClr val="tx1"/>
                </a:solidFill>
              </a:rPr>
              <a:t>Weakly supervised:</a:t>
            </a:r>
            <a:r>
              <a:rPr lang="en-US" sz="2400" dirty="0">
                <a:solidFill>
                  <a:schemeClr val="tx1"/>
                </a:solidFill>
              </a:rPr>
              <a:t> </a:t>
            </a:r>
            <a:r>
              <a:rPr lang="en-US" sz="2400" b="0" dirty="0">
                <a:solidFill>
                  <a:schemeClr val="tx1"/>
                </a:solidFill>
              </a:rPr>
              <a:t>noisy labels, labels not exactly for the task of interest</a:t>
            </a:r>
          </a:p>
        </p:txBody>
      </p:sp>
      <p:sp>
        <p:nvSpPr>
          <p:cNvPr id="11" name="TextBox 10">
            <a:extLst>
              <a:ext uri="{FF2B5EF4-FFF2-40B4-BE49-F238E27FC236}">
                <a16:creationId xmlns:a16="http://schemas.microsoft.com/office/drawing/2014/main" id="{BE303796-ECD3-E94A-A5E8-C14DAFEA2452}"/>
              </a:ext>
            </a:extLst>
          </p:cNvPr>
          <p:cNvSpPr txBox="1"/>
          <p:nvPr/>
        </p:nvSpPr>
        <p:spPr>
          <a:xfrm>
            <a:off x="457200" y="5408472"/>
            <a:ext cx="3505200" cy="830997"/>
          </a:xfrm>
          <a:prstGeom prst="rect">
            <a:avLst/>
          </a:prstGeom>
          <a:noFill/>
        </p:spPr>
        <p:txBody>
          <a:bodyPr wrap="square" rtlCol="0">
            <a:spAutoFit/>
          </a:bodyPr>
          <a:lstStyle/>
          <a:p>
            <a:pPr algn="ctr"/>
            <a:r>
              <a:rPr lang="en-US" sz="2400" b="1" dirty="0">
                <a:solidFill>
                  <a:schemeClr val="tx1"/>
                </a:solidFill>
              </a:rPr>
              <a:t>Self-supervised:</a:t>
            </a:r>
            <a:r>
              <a:rPr lang="en-US" sz="2400" dirty="0">
                <a:solidFill>
                  <a:schemeClr val="tx1"/>
                </a:solidFill>
              </a:rPr>
              <a:t> </a:t>
            </a:r>
            <a:br>
              <a:rPr lang="en-US" sz="2400" dirty="0">
                <a:solidFill>
                  <a:schemeClr val="tx1"/>
                </a:solidFill>
              </a:rPr>
            </a:br>
            <a:r>
              <a:rPr lang="en-US" sz="2400" b="0" dirty="0">
                <a:solidFill>
                  <a:schemeClr val="tx1"/>
                </a:solidFill>
              </a:rPr>
              <a:t>same as unsupervised?</a:t>
            </a:r>
          </a:p>
        </p:txBody>
      </p:sp>
    </p:spTree>
    <p:extLst>
      <p:ext uri="{BB962C8B-B14F-4D97-AF65-F5344CB8AC3E}">
        <p14:creationId xmlns:p14="http://schemas.microsoft.com/office/powerpoint/2010/main" val="831805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C026-FFAF-BD46-8244-0079A507C122}"/>
              </a:ext>
            </a:extLst>
          </p:cNvPr>
          <p:cNvSpPr>
            <a:spLocks noGrp="1"/>
          </p:cNvSpPr>
          <p:nvPr>
            <p:ph type="title"/>
          </p:nvPr>
        </p:nvSpPr>
        <p:spPr/>
        <p:txBody>
          <a:bodyPr/>
          <a:lstStyle/>
          <a:p>
            <a:r>
              <a:rPr lang="en-US" dirty="0"/>
              <a:t>Hierarchical transformer: </a:t>
            </a:r>
            <a:r>
              <a:rPr lang="en-US" dirty="0" err="1"/>
              <a:t>Swin</a:t>
            </a:r>
            <a:endParaRPr lang="en-US" dirty="0"/>
          </a:p>
        </p:txBody>
      </p:sp>
      <p:pic>
        <p:nvPicPr>
          <p:cNvPr id="7" name="Content Placeholder 6">
            <a:extLst>
              <a:ext uri="{FF2B5EF4-FFF2-40B4-BE49-F238E27FC236}">
                <a16:creationId xmlns:a16="http://schemas.microsoft.com/office/drawing/2014/main" id="{8DF1079C-0773-0549-A764-D7C09C5E55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0"/>
            <a:ext cx="7212311" cy="4114800"/>
          </a:xfrm>
        </p:spPr>
      </p:pic>
      <p:sp>
        <p:nvSpPr>
          <p:cNvPr id="5" name="Rectangle 4">
            <a:extLst>
              <a:ext uri="{FF2B5EF4-FFF2-40B4-BE49-F238E27FC236}">
                <a16:creationId xmlns:a16="http://schemas.microsoft.com/office/drawing/2014/main" id="{3B1CD99F-7676-D946-8C41-C71DAB36CEBB}"/>
              </a:ext>
            </a:extLst>
          </p:cNvPr>
          <p:cNvSpPr/>
          <p:nvPr/>
        </p:nvSpPr>
        <p:spPr>
          <a:xfrm>
            <a:off x="838200" y="6221608"/>
            <a:ext cx="10515600" cy="369332"/>
          </a:xfrm>
          <a:prstGeom prst="rect">
            <a:avLst/>
          </a:prstGeom>
        </p:spPr>
        <p:txBody>
          <a:bodyPr wrap="square">
            <a:spAutoFit/>
          </a:bodyPr>
          <a:lstStyle/>
          <a:p>
            <a:pPr algn="ctr"/>
            <a:r>
              <a:rPr lang="en-US" dirty="0"/>
              <a:t>Z. Liu et al. </a:t>
            </a:r>
            <a:r>
              <a:rPr lang="en-US" dirty="0">
                <a:hlinkClick r:id="rId3"/>
              </a:rPr>
              <a:t>Swin Transformer: Hierarchical Vision Transformer using Shifted Windows</a:t>
            </a:r>
            <a:r>
              <a:rPr lang="en-US" dirty="0"/>
              <a:t>. ICCV 2021</a:t>
            </a:r>
          </a:p>
        </p:txBody>
      </p:sp>
      <p:pic>
        <p:nvPicPr>
          <p:cNvPr id="11" name="Picture 10">
            <a:extLst>
              <a:ext uri="{FF2B5EF4-FFF2-40B4-BE49-F238E27FC236}">
                <a16:creationId xmlns:a16="http://schemas.microsoft.com/office/drawing/2014/main" id="{4CBA42E2-F700-B340-9360-589D09872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030" y="1905000"/>
            <a:ext cx="4794970" cy="3600662"/>
          </a:xfrm>
          <a:prstGeom prst="rect">
            <a:avLst/>
          </a:prstGeom>
        </p:spPr>
      </p:pic>
    </p:spTree>
    <p:extLst>
      <p:ext uri="{BB962C8B-B14F-4D97-AF65-F5344CB8AC3E}">
        <p14:creationId xmlns:p14="http://schemas.microsoft.com/office/powerpoint/2010/main" val="1983590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1879-CF7D-A242-95A1-1AC0CC735538}"/>
              </a:ext>
            </a:extLst>
          </p:cNvPr>
          <p:cNvSpPr>
            <a:spLocks noGrp="1"/>
          </p:cNvSpPr>
          <p:nvPr>
            <p:ph type="title"/>
          </p:nvPr>
        </p:nvSpPr>
        <p:spPr/>
        <p:txBody>
          <a:bodyPr/>
          <a:lstStyle/>
          <a:p>
            <a:r>
              <a:rPr lang="en-US" dirty="0"/>
              <a:t>Beyond transformers?</a:t>
            </a:r>
          </a:p>
        </p:txBody>
      </p:sp>
      <p:pic>
        <p:nvPicPr>
          <p:cNvPr id="6" name="Content Placeholder 5">
            <a:extLst>
              <a:ext uri="{FF2B5EF4-FFF2-40B4-BE49-F238E27FC236}">
                <a16:creationId xmlns:a16="http://schemas.microsoft.com/office/drawing/2014/main" id="{85FDE1FC-4C98-EA46-94A5-0DF22328B0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7338" y="914400"/>
            <a:ext cx="9117324" cy="5257800"/>
          </a:xfrm>
        </p:spPr>
      </p:pic>
      <p:sp>
        <p:nvSpPr>
          <p:cNvPr id="4" name="Rectangle 3">
            <a:extLst>
              <a:ext uri="{FF2B5EF4-FFF2-40B4-BE49-F238E27FC236}">
                <a16:creationId xmlns:a16="http://schemas.microsoft.com/office/drawing/2014/main" id="{D14CB3AE-0A76-CF40-B2F6-04C07EB9A46E}"/>
              </a:ext>
            </a:extLst>
          </p:cNvPr>
          <p:cNvSpPr/>
          <p:nvPr/>
        </p:nvSpPr>
        <p:spPr>
          <a:xfrm>
            <a:off x="2002315" y="6324600"/>
            <a:ext cx="8187370" cy="369332"/>
          </a:xfrm>
          <a:prstGeom prst="rect">
            <a:avLst/>
          </a:prstGeom>
        </p:spPr>
        <p:txBody>
          <a:bodyPr wrap="none">
            <a:spAutoFit/>
          </a:bodyPr>
          <a:lstStyle/>
          <a:p>
            <a:r>
              <a:rPr lang="en-US" dirty="0"/>
              <a:t>I. </a:t>
            </a:r>
            <a:r>
              <a:rPr lang="en-US" dirty="0" err="1"/>
              <a:t>Tolstikhin</a:t>
            </a:r>
            <a:r>
              <a:rPr lang="en-US" dirty="0"/>
              <a:t> et al. </a:t>
            </a:r>
            <a:r>
              <a:rPr lang="en-US" dirty="0">
                <a:hlinkClick r:id="rId3"/>
              </a:rPr>
              <a:t>MLP-Mixer: An all-MLP Architecture for Vision</a:t>
            </a:r>
            <a:r>
              <a:rPr lang="en-US" dirty="0"/>
              <a:t>. </a:t>
            </a:r>
            <a:r>
              <a:rPr lang="en-US" dirty="0" err="1"/>
              <a:t>NeurIPS</a:t>
            </a:r>
            <a:r>
              <a:rPr lang="en-US" dirty="0"/>
              <a:t> 2021</a:t>
            </a:r>
          </a:p>
        </p:txBody>
      </p:sp>
    </p:spTree>
    <p:extLst>
      <p:ext uri="{BB962C8B-B14F-4D97-AF65-F5344CB8AC3E}">
        <p14:creationId xmlns:p14="http://schemas.microsoft.com/office/powerpoint/2010/main" val="1929743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C7A5E-4CD6-374C-AC1B-8877F588DADC}"/>
              </a:ext>
            </a:extLst>
          </p:cNvPr>
          <p:cNvSpPr>
            <a:spLocks noGrp="1"/>
          </p:cNvSpPr>
          <p:nvPr>
            <p:ph type="title"/>
          </p:nvPr>
        </p:nvSpPr>
        <p:spPr/>
        <p:txBody>
          <a:bodyPr/>
          <a:lstStyle/>
          <a:p>
            <a:r>
              <a:rPr lang="en-US" dirty="0"/>
              <a:t>Beyond transformers?</a:t>
            </a:r>
          </a:p>
        </p:txBody>
      </p:sp>
      <p:pic>
        <p:nvPicPr>
          <p:cNvPr id="6" name="Content Placeholder 5">
            <a:extLst>
              <a:ext uri="{FF2B5EF4-FFF2-40B4-BE49-F238E27FC236}">
                <a16:creationId xmlns:a16="http://schemas.microsoft.com/office/drawing/2014/main" id="{F7AC887F-F9D5-3A45-B944-F1E78F5EDC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199" y="1447800"/>
            <a:ext cx="11537951" cy="4495305"/>
          </a:xfrm>
        </p:spPr>
      </p:pic>
      <p:sp>
        <p:nvSpPr>
          <p:cNvPr id="4" name="TextBox 3">
            <a:extLst>
              <a:ext uri="{FF2B5EF4-FFF2-40B4-BE49-F238E27FC236}">
                <a16:creationId xmlns:a16="http://schemas.microsoft.com/office/drawing/2014/main" id="{BDF8B70E-91D0-7145-9907-C67CABB08E1D}"/>
              </a:ext>
            </a:extLst>
          </p:cNvPr>
          <p:cNvSpPr txBox="1"/>
          <p:nvPr/>
        </p:nvSpPr>
        <p:spPr>
          <a:xfrm>
            <a:off x="2198843" y="6324600"/>
            <a:ext cx="7794313" cy="369332"/>
          </a:xfrm>
          <a:prstGeom prst="rect">
            <a:avLst/>
          </a:prstGeom>
          <a:noFill/>
        </p:spPr>
        <p:txBody>
          <a:bodyPr wrap="none" rtlCol="0">
            <a:spAutoFit/>
          </a:bodyPr>
          <a:lstStyle/>
          <a:p>
            <a:r>
              <a:rPr lang="en-US" dirty="0"/>
              <a:t>W. Yu et al. </a:t>
            </a:r>
            <a:r>
              <a:rPr lang="en-US" dirty="0">
                <a:hlinkClick r:id="rId3"/>
              </a:rPr>
              <a:t>MetaFormer is Actually What You Need for Vision</a:t>
            </a:r>
            <a:r>
              <a:rPr lang="en-US" dirty="0"/>
              <a:t>. CVPR 2022</a:t>
            </a:r>
          </a:p>
        </p:txBody>
      </p:sp>
    </p:spTree>
    <p:extLst>
      <p:ext uri="{BB962C8B-B14F-4D97-AF65-F5344CB8AC3E}">
        <p14:creationId xmlns:p14="http://schemas.microsoft.com/office/powerpoint/2010/main" val="407037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Brief history of recognition</a:t>
            </a:r>
          </a:p>
          <a:p>
            <a:pPr marL="457200" indent="-457200">
              <a:buFont typeface="Arial" panose="020B0604020202020204" pitchFamily="34" charset="0"/>
              <a:buChar char="•"/>
            </a:pPr>
            <a:r>
              <a:rPr lang="en-US" dirty="0">
                <a:solidFill>
                  <a:schemeClr val="bg1">
                    <a:lumMod val="50000"/>
                  </a:schemeClr>
                </a:solidFill>
              </a:rPr>
              <a:t>Different “dimensions” of recognition</a:t>
            </a:r>
          </a:p>
          <a:p>
            <a:pPr marL="857250" lvl="1" indent="-457200">
              <a:buFont typeface="Arial" panose="020B0604020202020204" pitchFamily="34" charset="0"/>
              <a:buChar char="•"/>
            </a:pPr>
            <a:r>
              <a:rPr lang="en-US" sz="2400" dirty="0">
                <a:solidFill>
                  <a:schemeClr val="bg1">
                    <a:lumMod val="50000"/>
                  </a:schemeClr>
                </a:solidFill>
              </a:rPr>
              <a:t>What type of content?</a:t>
            </a:r>
          </a:p>
          <a:p>
            <a:pPr marL="857250" lvl="1" indent="-457200">
              <a:buFont typeface="Arial" panose="020B0604020202020204" pitchFamily="34" charset="0"/>
              <a:buChar char="•"/>
            </a:pPr>
            <a:r>
              <a:rPr lang="en-US" sz="2400" dirty="0">
                <a:solidFill>
                  <a:schemeClr val="bg1">
                    <a:lumMod val="50000"/>
                  </a:schemeClr>
                </a:solidFill>
              </a:rPr>
              <a:t>What type of output?</a:t>
            </a:r>
          </a:p>
          <a:p>
            <a:pPr marL="857250" lvl="1" indent="-457200">
              <a:buFont typeface="Arial" panose="020B0604020202020204" pitchFamily="34" charset="0"/>
              <a:buChar char="•"/>
            </a:pPr>
            <a:r>
              <a:rPr lang="en-US" sz="2400" dirty="0">
                <a:solidFill>
                  <a:schemeClr val="bg1">
                    <a:lumMod val="50000"/>
                  </a:schemeClr>
                </a:solidFill>
              </a:rPr>
              <a:t>What type of supervision?</a:t>
            </a:r>
          </a:p>
          <a:p>
            <a:pPr marL="457200" indent="-457200">
              <a:buFont typeface="Arial" panose="020B0604020202020204" pitchFamily="34" charset="0"/>
              <a:buChar char="•"/>
            </a:pPr>
            <a:r>
              <a:rPr lang="en-US" dirty="0">
                <a:solidFill>
                  <a:schemeClr val="bg1">
                    <a:lumMod val="50000"/>
                  </a:schemeClr>
                </a:solidFill>
              </a:rPr>
              <a:t>Trends</a:t>
            </a:r>
          </a:p>
          <a:p>
            <a:pPr marL="857250" lvl="1" indent="-457200">
              <a:buFont typeface="Arial" panose="020B0604020202020204" pitchFamily="34" charset="0"/>
              <a:buChar char="•"/>
            </a:pPr>
            <a:r>
              <a:rPr lang="en-US" sz="2400" dirty="0">
                <a:solidFill>
                  <a:schemeClr val="bg1">
                    <a:lumMod val="50000"/>
                  </a:schemeClr>
                </a:solidFill>
              </a:rPr>
              <a:t>Saturation of supervised learning</a:t>
            </a:r>
          </a:p>
          <a:p>
            <a:pPr marL="857250" lvl="1" indent="-457200">
              <a:buFont typeface="Arial" panose="020B0604020202020204" pitchFamily="34" charset="0"/>
              <a:buChar char="•"/>
            </a:pPr>
            <a:r>
              <a:rPr lang="en-US" sz="2400" dirty="0">
                <a:solidFill>
                  <a:schemeClr val="bg1">
                    <a:lumMod val="50000"/>
                  </a:schemeClr>
                </a:solidFill>
              </a:rPr>
              <a:t>Transformers</a:t>
            </a:r>
          </a:p>
          <a:p>
            <a:pPr marL="857250" lvl="1" indent="-457200">
              <a:buFont typeface="Arial" panose="020B0604020202020204" pitchFamily="34" charset="0"/>
              <a:buChar char="•"/>
            </a:pPr>
            <a:r>
              <a:rPr lang="en-US" sz="2400" dirty="0"/>
              <a:t>Vision-language models</a:t>
            </a:r>
          </a:p>
          <a:p>
            <a:pPr marL="857250" lvl="1"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363171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348B-BB7F-534D-9963-B30DD1B67587}"/>
              </a:ext>
            </a:extLst>
          </p:cNvPr>
          <p:cNvSpPr>
            <a:spLocks noGrp="1"/>
          </p:cNvSpPr>
          <p:nvPr>
            <p:ph type="title"/>
          </p:nvPr>
        </p:nvSpPr>
        <p:spPr/>
        <p:txBody>
          <a:bodyPr/>
          <a:lstStyle/>
          <a:p>
            <a:r>
              <a:rPr lang="en-US" dirty="0"/>
              <a:t>Giant vision-language models: CLIP</a:t>
            </a:r>
          </a:p>
        </p:txBody>
      </p:sp>
      <p:pic>
        <p:nvPicPr>
          <p:cNvPr id="6" name="Content Placeholder 5">
            <a:extLst>
              <a:ext uri="{FF2B5EF4-FFF2-40B4-BE49-F238E27FC236}">
                <a16:creationId xmlns:a16="http://schemas.microsoft.com/office/drawing/2014/main" id="{08EFEDD2-8813-E245-8EE3-71FC7F04E11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0000"/>
          <a:stretch/>
        </p:blipFill>
        <p:spPr>
          <a:xfrm>
            <a:off x="914400" y="1557020"/>
            <a:ext cx="5181600" cy="3972560"/>
          </a:xfrm>
        </p:spPr>
      </p:pic>
      <p:sp>
        <p:nvSpPr>
          <p:cNvPr id="4" name="Rectangle 3">
            <a:extLst>
              <a:ext uri="{FF2B5EF4-FFF2-40B4-BE49-F238E27FC236}">
                <a16:creationId xmlns:a16="http://schemas.microsoft.com/office/drawing/2014/main" id="{A555D0AE-3FB7-264C-B449-5E1B77B64138}"/>
              </a:ext>
            </a:extLst>
          </p:cNvPr>
          <p:cNvSpPr/>
          <p:nvPr/>
        </p:nvSpPr>
        <p:spPr>
          <a:xfrm>
            <a:off x="533400" y="6096000"/>
            <a:ext cx="10972800" cy="646331"/>
          </a:xfrm>
          <a:prstGeom prst="rect">
            <a:avLst/>
          </a:prstGeom>
        </p:spPr>
        <p:txBody>
          <a:bodyPr wrap="square">
            <a:spAutoFit/>
          </a:bodyPr>
          <a:lstStyle/>
          <a:p>
            <a:pPr marL="342900" indent="-342900" algn="ctr">
              <a:buAutoNum type="alphaUcPeriod"/>
            </a:pPr>
            <a:r>
              <a:rPr lang="en-US" dirty="0"/>
              <a:t>Radford et al., </a:t>
            </a:r>
            <a:r>
              <a:rPr lang="en-US" dirty="0">
                <a:hlinkClick r:id="rId3"/>
              </a:rPr>
              <a:t>Learning Transferable Visual Models From Natural Language Supervision</a:t>
            </a:r>
            <a:r>
              <a:rPr lang="en-US" dirty="0"/>
              <a:t>, ICML 2021</a:t>
            </a:r>
          </a:p>
          <a:p>
            <a:pPr algn="ctr"/>
            <a:r>
              <a:rPr lang="en-US" dirty="0">
                <a:hlinkClick r:id="rId4"/>
              </a:rPr>
              <a:t>https://</a:t>
            </a:r>
            <a:r>
              <a:rPr lang="en-US" dirty="0" err="1">
                <a:hlinkClick r:id="rId4"/>
              </a:rPr>
              <a:t>openai.com</a:t>
            </a:r>
            <a:r>
              <a:rPr lang="en-US" dirty="0">
                <a:hlinkClick r:id="rId4"/>
              </a:rPr>
              <a:t>/blog/clip/</a:t>
            </a:r>
            <a:endParaRPr lang="en-US" dirty="0"/>
          </a:p>
        </p:txBody>
      </p:sp>
      <p:sp>
        <p:nvSpPr>
          <p:cNvPr id="3" name="Rectangle 2">
            <a:extLst>
              <a:ext uri="{FF2B5EF4-FFF2-40B4-BE49-F238E27FC236}">
                <a16:creationId xmlns:a16="http://schemas.microsoft.com/office/drawing/2014/main" id="{77E9C8D5-F8B1-5A4D-9FDD-B72D7135A978}"/>
              </a:ext>
            </a:extLst>
          </p:cNvPr>
          <p:cNvSpPr/>
          <p:nvPr/>
        </p:nvSpPr>
        <p:spPr>
          <a:xfrm>
            <a:off x="6320118" y="3200400"/>
            <a:ext cx="4953000" cy="1569660"/>
          </a:xfrm>
          <a:prstGeom prst="rect">
            <a:avLst/>
          </a:prstGeom>
        </p:spPr>
        <p:txBody>
          <a:bodyPr wrap="square">
            <a:spAutoFit/>
          </a:bodyPr>
          <a:lstStyle/>
          <a:p>
            <a:r>
              <a:rPr lang="en-US" sz="2400" dirty="0"/>
              <a:t>Contrastive language-image pretraining: in a batch of N image-text pairs, classify each text string to the correct image and vice versa</a:t>
            </a:r>
          </a:p>
        </p:txBody>
      </p:sp>
    </p:spTree>
    <p:extLst>
      <p:ext uri="{BB962C8B-B14F-4D97-AF65-F5344CB8AC3E}">
        <p14:creationId xmlns:p14="http://schemas.microsoft.com/office/powerpoint/2010/main" val="476214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348B-BB7F-534D-9963-B30DD1B67587}"/>
              </a:ext>
            </a:extLst>
          </p:cNvPr>
          <p:cNvSpPr>
            <a:spLocks noGrp="1"/>
          </p:cNvSpPr>
          <p:nvPr>
            <p:ph type="title"/>
          </p:nvPr>
        </p:nvSpPr>
        <p:spPr/>
        <p:txBody>
          <a:bodyPr/>
          <a:lstStyle/>
          <a:p>
            <a:r>
              <a:rPr lang="en-US" dirty="0"/>
              <a:t>Giant vision-language models: CLIP</a:t>
            </a:r>
          </a:p>
        </p:txBody>
      </p:sp>
      <p:pic>
        <p:nvPicPr>
          <p:cNvPr id="6" name="Content Placeholder 5">
            <a:extLst>
              <a:ext uri="{FF2B5EF4-FFF2-40B4-BE49-F238E27FC236}">
                <a16:creationId xmlns:a16="http://schemas.microsoft.com/office/drawing/2014/main" id="{08EFEDD2-8813-E245-8EE3-71FC7F04E1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557020"/>
            <a:ext cx="10363200" cy="3972560"/>
          </a:xfrm>
        </p:spPr>
      </p:pic>
      <p:sp>
        <p:nvSpPr>
          <p:cNvPr id="4" name="Rectangle 3">
            <a:extLst>
              <a:ext uri="{FF2B5EF4-FFF2-40B4-BE49-F238E27FC236}">
                <a16:creationId xmlns:a16="http://schemas.microsoft.com/office/drawing/2014/main" id="{A555D0AE-3FB7-264C-B449-5E1B77B64138}"/>
              </a:ext>
            </a:extLst>
          </p:cNvPr>
          <p:cNvSpPr/>
          <p:nvPr/>
        </p:nvSpPr>
        <p:spPr>
          <a:xfrm>
            <a:off x="533400" y="6096000"/>
            <a:ext cx="10972800" cy="646331"/>
          </a:xfrm>
          <a:prstGeom prst="rect">
            <a:avLst/>
          </a:prstGeom>
        </p:spPr>
        <p:txBody>
          <a:bodyPr wrap="square">
            <a:spAutoFit/>
          </a:bodyPr>
          <a:lstStyle/>
          <a:p>
            <a:pPr marL="342900" indent="-342900" algn="ctr">
              <a:buAutoNum type="alphaUcPeriod"/>
            </a:pPr>
            <a:r>
              <a:rPr lang="en-US" dirty="0"/>
              <a:t>Radford et al., </a:t>
            </a:r>
            <a:r>
              <a:rPr lang="en-US" dirty="0">
                <a:hlinkClick r:id="rId3"/>
              </a:rPr>
              <a:t>Learning Transferable Visual Models From Natural Language Supervision</a:t>
            </a:r>
            <a:r>
              <a:rPr lang="en-US" dirty="0"/>
              <a:t>, ICML 2021</a:t>
            </a:r>
          </a:p>
          <a:p>
            <a:pPr algn="ctr"/>
            <a:r>
              <a:rPr lang="en-US" dirty="0">
                <a:hlinkClick r:id="rId4"/>
              </a:rPr>
              <a:t>https://</a:t>
            </a:r>
            <a:r>
              <a:rPr lang="en-US" dirty="0" err="1">
                <a:hlinkClick r:id="rId4"/>
              </a:rPr>
              <a:t>openai.com</a:t>
            </a:r>
            <a:r>
              <a:rPr lang="en-US" dirty="0">
                <a:hlinkClick r:id="rId4"/>
              </a:rPr>
              <a:t>/blog/clip/</a:t>
            </a:r>
            <a:endParaRPr lang="en-US" dirty="0"/>
          </a:p>
        </p:txBody>
      </p:sp>
    </p:spTree>
    <p:extLst>
      <p:ext uri="{BB962C8B-B14F-4D97-AF65-F5344CB8AC3E}">
        <p14:creationId xmlns:p14="http://schemas.microsoft.com/office/powerpoint/2010/main" val="4165493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0E83B-8068-104D-ABAD-10759C76288B}"/>
              </a:ext>
            </a:extLst>
          </p:cNvPr>
          <p:cNvSpPr>
            <a:spLocks noGrp="1"/>
          </p:cNvSpPr>
          <p:nvPr>
            <p:ph type="title"/>
          </p:nvPr>
        </p:nvSpPr>
        <p:spPr/>
        <p:txBody>
          <a:bodyPr/>
          <a:lstStyle/>
          <a:p>
            <a:r>
              <a:rPr lang="en-US" dirty="0"/>
              <a:t>CLIP: Details</a:t>
            </a:r>
          </a:p>
        </p:txBody>
      </p:sp>
      <p:sp>
        <p:nvSpPr>
          <p:cNvPr id="3" name="Content Placeholder 2">
            <a:extLst>
              <a:ext uri="{FF2B5EF4-FFF2-40B4-BE49-F238E27FC236}">
                <a16:creationId xmlns:a16="http://schemas.microsoft.com/office/drawing/2014/main" id="{A3576D10-84EA-2846-AD88-854BE3E1A0C5}"/>
              </a:ext>
            </a:extLst>
          </p:cNvPr>
          <p:cNvSpPr>
            <a:spLocks noGrp="1"/>
          </p:cNvSpPr>
          <p:nvPr>
            <p:ph idx="1"/>
          </p:nvPr>
        </p:nvSpPr>
        <p:spPr/>
        <p:txBody>
          <a:bodyPr/>
          <a:lstStyle/>
          <a:p>
            <a:pPr marL="457200" indent="-457200">
              <a:buFont typeface="Arial" panose="020B0604020202020204" pitchFamily="34" charset="0"/>
              <a:buChar char="•"/>
            </a:pPr>
            <a:r>
              <a:rPr lang="en-US" dirty="0"/>
              <a:t>Image encoders </a:t>
            </a:r>
          </a:p>
          <a:p>
            <a:pPr marL="857250" lvl="1" indent="-457200">
              <a:buFont typeface="Arial" panose="020B0604020202020204" pitchFamily="34" charset="0"/>
              <a:buChar char="•"/>
            </a:pPr>
            <a:r>
              <a:rPr lang="en-US" sz="2400" dirty="0"/>
              <a:t>ResNet-50 with self-attention layer on top of global average pooling</a:t>
            </a:r>
          </a:p>
          <a:p>
            <a:pPr marL="857250" lvl="1" indent="-457200">
              <a:buFont typeface="Arial" panose="020B0604020202020204" pitchFamily="34" charset="0"/>
              <a:buChar char="•"/>
            </a:pPr>
            <a:r>
              <a:rPr lang="en-US" sz="2400" dirty="0"/>
              <a:t>Vision transformer (</a:t>
            </a:r>
            <a:r>
              <a:rPr lang="en-US" sz="2400" dirty="0" err="1"/>
              <a:t>ViT</a:t>
            </a:r>
            <a:r>
              <a:rPr lang="en-US" sz="2400" dirty="0"/>
              <a:t>)</a:t>
            </a:r>
          </a:p>
          <a:p>
            <a:pPr marL="457200" indent="-457200">
              <a:buFont typeface="Arial" panose="020B0604020202020204" pitchFamily="34" charset="0"/>
              <a:buChar char="•"/>
            </a:pPr>
            <a:r>
              <a:rPr lang="en-US" dirty="0"/>
              <a:t>Language encoder: GPT-style transformer with 63M parameters</a:t>
            </a:r>
          </a:p>
          <a:p>
            <a:pPr marL="457200" indent="-457200">
              <a:buFont typeface="Arial" panose="020B0604020202020204" pitchFamily="34" charset="0"/>
              <a:buChar char="•"/>
            </a:pPr>
            <a:r>
              <a:rPr lang="en-US" dirty="0"/>
              <a:t>Dataset: 400M image-text pairs from the Web</a:t>
            </a:r>
          </a:p>
        </p:txBody>
      </p:sp>
    </p:spTree>
    <p:extLst>
      <p:ext uri="{BB962C8B-B14F-4D97-AF65-F5344CB8AC3E}">
        <p14:creationId xmlns:p14="http://schemas.microsoft.com/office/powerpoint/2010/main" val="2305225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A51C-D9B0-FD4E-9D65-FD025E2F7780}"/>
              </a:ext>
            </a:extLst>
          </p:cNvPr>
          <p:cNvSpPr>
            <a:spLocks noGrp="1"/>
          </p:cNvSpPr>
          <p:nvPr>
            <p:ph type="title"/>
          </p:nvPr>
        </p:nvSpPr>
        <p:spPr/>
        <p:txBody>
          <a:bodyPr/>
          <a:lstStyle/>
          <a:p>
            <a:r>
              <a:rPr lang="en-US" dirty="0"/>
              <a:t>CLIP: Results</a:t>
            </a:r>
          </a:p>
        </p:txBody>
      </p:sp>
      <p:pic>
        <p:nvPicPr>
          <p:cNvPr id="7" name="Content Placeholder 6">
            <a:extLst>
              <a:ext uri="{FF2B5EF4-FFF2-40B4-BE49-F238E27FC236}">
                <a16:creationId xmlns:a16="http://schemas.microsoft.com/office/drawing/2014/main" id="{1107B04F-1A93-B24C-AF0B-6E380E3058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4681" y="914400"/>
            <a:ext cx="8398519" cy="5887198"/>
          </a:xfrm>
        </p:spPr>
      </p:pic>
    </p:spTree>
    <p:extLst>
      <p:ext uri="{BB962C8B-B14F-4D97-AF65-F5344CB8AC3E}">
        <p14:creationId xmlns:p14="http://schemas.microsoft.com/office/powerpoint/2010/main" val="3315821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3A51C-D9B0-FD4E-9D65-FD025E2F7780}"/>
              </a:ext>
            </a:extLst>
          </p:cNvPr>
          <p:cNvSpPr>
            <a:spLocks noGrp="1"/>
          </p:cNvSpPr>
          <p:nvPr>
            <p:ph type="title"/>
          </p:nvPr>
        </p:nvSpPr>
        <p:spPr/>
        <p:txBody>
          <a:bodyPr/>
          <a:lstStyle/>
          <a:p>
            <a:r>
              <a:rPr lang="en-US" dirty="0"/>
              <a:t>CLIP: Results</a:t>
            </a:r>
          </a:p>
        </p:txBody>
      </p:sp>
      <p:sp>
        <p:nvSpPr>
          <p:cNvPr id="4" name="Content Placeholder 3">
            <a:extLst>
              <a:ext uri="{FF2B5EF4-FFF2-40B4-BE49-F238E27FC236}">
                <a16:creationId xmlns:a16="http://schemas.microsoft.com/office/drawing/2014/main" id="{A84952B5-C475-4642-B69F-864D7BB2B24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ADAA846F-32DC-A846-A2FC-72E8B00AE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900194"/>
            <a:ext cx="9335323" cy="5957805"/>
          </a:xfrm>
          <a:prstGeom prst="rect">
            <a:avLst/>
          </a:prstGeom>
        </p:spPr>
      </p:pic>
    </p:spTree>
    <p:extLst>
      <p:ext uri="{BB962C8B-B14F-4D97-AF65-F5344CB8AC3E}">
        <p14:creationId xmlns:p14="http://schemas.microsoft.com/office/powerpoint/2010/main" val="283004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A60E-86EF-CD4E-AE68-381367D2962F}"/>
              </a:ext>
            </a:extLst>
          </p:cNvPr>
          <p:cNvSpPr>
            <a:spLocks noGrp="1"/>
          </p:cNvSpPr>
          <p:nvPr>
            <p:ph type="title"/>
          </p:nvPr>
        </p:nvSpPr>
        <p:spPr/>
        <p:txBody>
          <a:bodyPr/>
          <a:lstStyle/>
          <a:p>
            <a:r>
              <a:rPr lang="en-US" dirty="0"/>
              <a:t>“Universal” recognition systems: DeepMind GATO</a:t>
            </a:r>
          </a:p>
        </p:txBody>
      </p:sp>
      <p:pic>
        <p:nvPicPr>
          <p:cNvPr id="4" name="Picture 3">
            <a:extLst>
              <a:ext uri="{FF2B5EF4-FFF2-40B4-BE49-F238E27FC236}">
                <a16:creationId xmlns:a16="http://schemas.microsoft.com/office/drawing/2014/main" id="{4DCB00C5-3E5F-DC43-80C1-2AC2EEB61CED}"/>
              </a:ext>
            </a:extLst>
          </p:cNvPr>
          <p:cNvPicPr>
            <a:picLocks noChangeAspect="1"/>
          </p:cNvPicPr>
          <p:nvPr/>
        </p:nvPicPr>
        <p:blipFill>
          <a:blip r:embed="rId2"/>
          <a:stretch>
            <a:fillRect/>
          </a:stretch>
        </p:blipFill>
        <p:spPr>
          <a:xfrm>
            <a:off x="2590800" y="1371600"/>
            <a:ext cx="6808409" cy="4953000"/>
          </a:xfrm>
          <a:prstGeom prst="rect">
            <a:avLst/>
          </a:prstGeom>
        </p:spPr>
      </p:pic>
      <p:sp>
        <p:nvSpPr>
          <p:cNvPr id="7" name="TextBox 6">
            <a:extLst>
              <a:ext uri="{FF2B5EF4-FFF2-40B4-BE49-F238E27FC236}">
                <a16:creationId xmlns:a16="http://schemas.microsoft.com/office/drawing/2014/main" id="{981BE08C-551A-A141-BB66-355E992112C3}"/>
              </a:ext>
            </a:extLst>
          </p:cNvPr>
          <p:cNvSpPr txBox="1"/>
          <p:nvPr/>
        </p:nvSpPr>
        <p:spPr>
          <a:xfrm>
            <a:off x="3639167" y="6324600"/>
            <a:ext cx="4810099" cy="369332"/>
          </a:xfrm>
          <a:prstGeom prst="rect">
            <a:avLst/>
          </a:prstGeom>
          <a:noFill/>
        </p:spPr>
        <p:txBody>
          <a:bodyPr wrap="none" rtlCol="0">
            <a:spAutoFit/>
          </a:bodyPr>
          <a:lstStyle/>
          <a:p>
            <a:r>
              <a:rPr lang="en-US" dirty="0"/>
              <a:t>S. Reed et al. </a:t>
            </a:r>
            <a:r>
              <a:rPr lang="en-US" dirty="0">
                <a:hlinkClick r:id="rId3"/>
              </a:rPr>
              <a:t>A generalist agent</a:t>
            </a:r>
            <a:r>
              <a:rPr lang="en-US" dirty="0"/>
              <a:t>. TMLR 2022</a:t>
            </a:r>
          </a:p>
        </p:txBody>
      </p:sp>
    </p:spTree>
    <p:extLst>
      <p:ext uri="{BB962C8B-B14F-4D97-AF65-F5344CB8AC3E}">
        <p14:creationId xmlns:p14="http://schemas.microsoft.com/office/powerpoint/2010/main" val="4156043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learning</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b="1" dirty="0"/>
              <a:t>Clustering</a:t>
            </a:r>
          </a:p>
          <a:p>
            <a:pPr lvl="1"/>
            <a:r>
              <a:rPr lang="en-US" sz="2400" dirty="0"/>
              <a:t>Discover groups of “similar” data points</a:t>
            </a:r>
          </a:p>
        </p:txBody>
      </p:sp>
      <p:pic>
        <p:nvPicPr>
          <p:cNvPr id="39" name="Picture 38" descr="Screen Shot 2015-12-01 at 11.41.40 AM.png">
            <a:extLst>
              <a:ext uri="{FF2B5EF4-FFF2-40B4-BE49-F238E27FC236}">
                <a16:creationId xmlns:a16="http://schemas.microsoft.com/office/drawing/2014/main" id="{7D4200CE-EA5C-E44F-88AA-8293DA9C5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757" y="1905000"/>
            <a:ext cx="5105400" cy="4796579"/>
          </a:xfrm>
          <a:prstGeom prst="rect">
            <a:avLst/>
          </a:prstGeom>
        </p:spPr>
      </p:pic>
      <p:sp>
        <p:nvSpPr>
          <p:cNvPr id="40" name="Rectangle 39">
            <a:extLst>
              <a:ext uri="{FF2B5EF4-FFF2-40B4-BE49-F238E27FC236}">
                <a16:creationId xmlns:a16="http://schemas.microsoft.com/office/drawing/2014/main" id="{D35DECC6-3D54-FF4B-BD06-42E5C154D316}"/>
              </a:ext>
            </a:extLst>
          </p:cNvPr>
          <p:cNvSpPr/>
          <p:nvPr/>
        </p:nvSpPr>
        <p:spPr>
          <a:xfrm>
            <a:off x="6705600" y="5890736"/>
            <a:ext cx="5257800" cy="738664"/>
          </a:xfrm>
          <a:prstGeom prst="rect">
            <a:avLst/>
          </a:prstGeom>
        </p:spPr>
        <p:txBody>
          <a:bodyPr wrap="square">
            <a:spAutoFit/>
          </a:bodyPr>
          <a:lstStyle/>
          <a:p>
            <a:r>
              <a:rPr lang="en-US" sz="1400" b="0" dirty="0">
                <a:solidFill>
                  <a:schemeClr val="tx1"/>
                </a:solidFill>
              </a:rPr>
              <a:t>Y. Gong, Q. </a:t>
            </a:r>
            <a:r>
              <a:rPr lang="en-US" sz="1400" b="0" dirty="0" err="1">
                <a:solidFill>
                  <a:schemeClr val="tx1"/>
                </a:solidFill>
              </a:rPr>
              <a:t>Ke</a:t>
            </a:r>
            <a:r>
              <a:rPr lang="en-US" sz="1400" b="0" dirty="0">
                <a:solidFill>
                  <a:schemeClr val="tx1"/>
                </a:solidFill>
              </a:rPr>
              <a:t>, M. </a:t>
            </a:r>
            <a:r>
              <a:rPr lang="en-US" sz="1400" b="0" dirty="0" err="1">
                <a:solidFill>
                  <a:schemeClr val="tx1"/>
                </a:solidFill>
              </a:rPr>
              <a:t>Isard</a:t>
            </a:r>
            <a:r>
              <a:rPr lang="en-US" sz="1400" b="0" dirty="0">
                <a:solidFill>
                  <a:schemeClr val="tx1"/>
                </a:solidFill>
              </a:rPr>
              <a:t>, and S. Lazebnik. </a:t>
            </a:r>
            <a:r>
              <a:rPr lang="en-US" sz="1400" b="0" dirty="0">
                <a:solidFill>
                  <a:srgbClr val="0000FF"/>
                </a:solidFill>
                <a:hlinkClick r:id="rId4">
                  <a:extLst>
                    <a:ext uri="{A12FA001-AC4F-418D-AE19-62706E023703}">
                      <ahyp:hlinkClr xmlns:ahyp="http://schemas.microsoft.com/office/drawing/2018/hyperlinkcolor" val="tx"/>
                    </a:ext>
                  </a:extLst>
                </a:hlinkClick>
              </a:rPr>
              <a:t>A Multi-View Embedding Space for Modeling Internet Images, Tags, and Their Semantics.</a:t>
            </a:r>
            <a:r>
              <a:rPr lang="en-US" sz="1400" b="0" dirty="0">
                <a:solidFill>
                  <a:schemeClr val="tx1"/>
                </a:solidFill>
              </a:rPr>
              <a:t> IJCV 2014</a:t>
            </a:r>
          </a:p>
        </p:txBody>
      </p:sp>
    </p:spTree>
    <p:extLst>
      <p:ext uri="{BB962C8B-B14F-4D97-AF65-F5344CB8AC3E}">
        <p14:creationId xmlns:p14="http://schemas.microsoft.com/office/powerpoint/2010/main" val="467345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A60E-86EF-CD4E-AE68-381367D2962F}"/>
              </a:ext>
            </a:extLst>
          </p:cNvPr>
          <p:cNvSpPr>
            <a:spLocks noGrp="1"/>
          </p:cNvSpPr>
          <p:nvPr>
            <p:ph type="title"/>
          </p:nvPr>
        </p:nvSpPr>
        <p:spPr/>
        <p:txBody>
          <a:bodyPr/>
          <a:lstStyle/>
          <a:p>
            <a:r>
              <a:rPr lang="en-US" dirty="0"/>
              <a:t>“Universal” recognition systems: DeepMind GATO</a:t>
            </a:r>
          </a:p>
        </p:txBody>
      </p:sp>
      <p:pic>
        <p:nvPicPr>
          <p:cNvPr id="5" name="Picture 4">
            <a:extLst>
              <a:ext uri="{FF2B5EF4-FFF2-40B4-BE49-F238E27FC236}">
                <a16:creationId xmlns:a16="http://schemas.microsoft.com/office/drawing/2014/main" id="{E2394186-D7BD-9E42-82DB-57BFE842BDB8}"/>
              </a:ext>
            </a:extLst>
          </p:cNvPr>
          <p:cNvPicPr>
            <a:picLocks noChangeAspect="1"/>
          </p:cNvPicPr>
          <p:nvPr/>
        </p:nvPicPr>
        <p:blipFill>
          <a:blip r:embed="rId2"/>
          <a:stretch>
            <a:fillRect/>
          </a:stretch>
        </p:blipFill>
        <p:spPr>
          <a:xfrm>
            <a:off x="533400" y="1143000"/>
            <a:ext cx="11277600" cy="5259811"/>
          </a:xfrm>
          <a:prstGeom prst="rect">
            <a:avLst/>
          </a:prstGeom>
        </p:spPr>
      </p:pic>
      <p:sp>
        <p:nvSpPr>
          <p:cNvPr id="8" name="TextBox 7">
            <a:extLst>
              <a:ext uri="{FF2B5EF4-FFF2-40B4-BE49-F238E27FC236}">
                <a16:creationId xmlns:a16="http://schemas.microsoft.com/office/drawing/2014/main" id="{D067DB20-7D26-6641-8D1B-A2B207AF45ED}"/>
              </a:ext>
            </a:extLst>
          </p:cNvPr>
          <p:cNvSpPr txBox="1"/>
          <p:nvPr/>
        </p:nvSpPr>
        <p:spPr>
          <a:xfrm>
            <a:off x="3639167" y="6324600"/>
            <a:ext cx="4810099" cy="369332"/>
          </a:xfrm>
          <a:prstGeom prst="rect">
            <a:avLst/>
          </a:prstGeom>
          <a:noFill/>
        </p:spPr>
        <p:txBody>
          <a:bodyPr wrap="none" rtlCol="0">
            <a:spAutoFit/>
          </a:bodyPr>
          <a:lstStyle/>
          <a:p>
            <a:r>
              <a:rPr lang="en-US" dirty="0"/>
              <a:t>S. Reed et al. </a:t>
            </a:r>
            <a:r>
              <a:rPr lang="en-US" dirty="0">
                <a:hlinkClick r:id="rId3"/>
              </a:rPr>
              <a:t>A generalist agent</a:t>
            </a:r>
            <a:r>
              <a:rPr lang="en-US" dirty="0"/>
              <a:t>. TMLR 2022</a:t>
            </a:r>
          </a:p>
        </p:txBody>
      </p:sp>
    </p:spTree>
    <p:extLst>
      <p:ext uri="{BB962C8B-B14F-4D97-AF65-F5344CB8AC3E}">
        <p14:creationId xmlns:p14="http://schemas.microsoft.com/office/powerpoint/2010/main" val="2410121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3D71-2373-1942-B102-E8C33DF8623C}"/>
              </a:ext>
            </a:extLst>
          </p:cNvPr>
          <p:cNvSpPr>
            <a:spLocks noGrp="1"/>
          </p:cNvSpPr>
          <p:nvPr>
            <p:ph type="title"/>
          </p:nvPr>
        </p:nvSpPr>
        <p:spPr/>
        <p:txBody>
          <a:bodyPr/>
          <a:lstStyle/>
          <a:p>
            <a:r>
              <a:rPr lang="en-US" dirty="0"/>
              <a:t>“Universal” recognition systems: </a:t>
            </a:r>
            <a:r>
              <a:rPr lang="en-US" dirty="0" err="1"/>
              <a:t>UnifiedIO</a:t>
            </a:r>
            <a:endParaRPr lang="en-US" dirty="0"/>
          </a:p>
        </p:txBody>
      </p:sp>
      <p:pic>
        <p:nvPicPr>
          <p:cNvPr id="6" name="Content Placeholder 5">
            <a:extLst>
              <a:ext uri="{FF2B5EF4-FFF2-40B4-BE49-F238E27FC236}">
                <a16:creationId xmlns:a16="http://schemas.microsoft.com/office/drawing/2014/main" id="{22825D48-626F-F04B-BF7F-41244139C8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1671" y="914400"/>
            <a:ext cx="9948658" cy="5257800"/>
          </a:xfrm>
        </p:spPr>
      </p:pic>
      <p:sp>
        <p:nvSpPr>
          <p:cNvPr id="4" name="TextBox 3">
            <a:extLst>
              <a:ext uri="{FF2B5EF4-FFF2-40B4-BE49-F238E27FC236}">
                <a16:creationId xmlns:a16="http://schemas.microsoft.com/office/drawing/2014/main" id="{F94B9C0A-17D7-6D4C-AF71-4482DC7D85D7}"/>
              </a:ext>
            </a:extLst>
          </p:cNvPr>
          <p:cNvSpPr txBox="1"/>
          <p:nvPr/>
        </p:nvSpPr>
        <p:spPr>
          <a:xfrm>
            <a:off x="1676400" y="6172200"/>
            <a:ext cx="8546057" cy="646331"/>
          </a:xfrm>
          <a:prstGeom prst="rect">
            <a:avLst/>
          </a:prstGeom>
          <a:noFill/>
        </p:spPr>
        <p:txBody>
          <a:bodyPr wrap="none" rtlCol="0">
            <a:spAutoFit/>
          </a:bodyPr>
          <a:lstStyle/>
          <a:p>
            <a:r>
              <a:rPr lang="en-US" dirty="0"/>
              <a:t>J. Lu et al. </a:t>
            </a:r>
            <a:r>
              <a:rPr lang="en-US" dirty="0">
                <a:hlinkClick r:id="rId3"/>
              </a:rPr>
              <a:t>A unified model for vision, language, and multi-modal tasks</a:t>
            </a:r>
            <a:r>
              <a:rPr lang="en-US" dirty="0"/>
              <a:t>. </a:t>
            </a:r>
            <a:r>
              <a:rPr lang="en-US" dirty="0" err="1"/>
              <a:t>arXiv</a:t>
            </a:r>
            <a:r>
              <a:rPr lang="en-US" dirty="0"/>
              <a:t> 2022</a:t>
            </a:r>
          </a:p>
          <a:p>
            <a:pPr algn="ctr"/>
            <a:r>
              <a:rPr lang="en-US" dirty="0">
                <a:hlinkClick r:id="rId4"/>
              </a:rPr>
              <a:t>https://unified-</a:t>
            </a:r>
            <a:r>
              <a:rPr lang="en-US" dirty="0" err="1">
                <a:hlinkClick r:id="rId4"/>
              </a:rPr>
              <a:t>io.allenai.org</a:t>
            </a:r>
            <a:r>
              <a:rPr lang="en-US" dirty="0">
                <a:hlinkClick r:id="rId4"/>
              </a:rPr>
              <a:t>/</a:t>
            </a:r>
            <a:endParaRPr lang="en-US" dirty="0"/>
          </a:p>
        </p:txBody>
      </p:sp>
    </p:spTree>
    <p:extLst>
      <p:ext uri="{BB962C8B-B14F-4D97-AF65-F5344CB8AC3E}">
        <p14:creationId xmlns:p14="http://schemas.microsoft.com/office/powerpoint/2010/main" val="256978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3D71-2373-1942-B102-E8C33DF8623C}"/>
              </a:ext>
            </a:extLst>
          </p:cNvPr>
          <p:cNvSpPr>
            <a:spLocks noGrp="1"/>
          </p:cNvSpPr>
          <p:nvPr>
            <p:ph type="title"/>
          </p:nvPr>
        </p:nvSpPr>
        <p:spPr/>
        <p:txBody>
          <a:bodyPr/>
          <a:lstStyle/>
          <a:p>
            <a:r>
              <a:rPr lang="en-US" dirty="0"/>
              <a:t>“Universal” recognition systems: </a:t>
            </a:r>
            <a:r>
              <a:rPr lang="en-US" dirty="0" err="1"/>
              <a:t>UnifiedIO</a:t>
            </a:r>
            <a:endParaRPr lang="en-US" dirty="0"/>
          </a:p>
        </p:txBody>
      </p:sp>
      <p:pic>
        <p:nvPicPr>
          <p:cNvPr id="5" name="Picture 4">
            <a:extLst>
              <a:ext uri="{FF2B5EF4-FFF2-40B4-BE49-F238E27FC236}">
                <a16:creationId xmlns:a16="http://schemas.microsoft.com/office/drawing/2014/main" id="{0F80DDDC-3DAD-124D-AC6F-B14E4CF59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982579"/>
            <a:ext cx="9182100" cy="5799221"/>
          </a:xfrm>
          <a:prstGeom prst="rect">
            <a:avLst/>
          </a:prstGeom>
        </p:spPr>
      </p:pic>
    </p:spTree>
    <p:extLst>
      <p:ext uri="{BB962C8B-B14F-4D97-AF65-F5344CB8AC3E}">
        <p14:creationId xmlns:p14="http://schemas.microsoft.com/office/powerpoint/2010/main" val="2632098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Brief history of recognition</a:t>
            </a:r>
          </a:p>
          <a:p>
            <a:pPr marL="457200" indent="-457200">
              <a:buFont typeface="Arial" panose="020B0604020202020204" pitchFamily="34" charset="0"/>
              <a:buChar char="•"/>
            </a:pPr>
            <a:r>
              <a:rPr lang="en-US" dirty="0">
                <a:solidFill>
                  <a:schemeClr val="bg1">
                    <a:lumMod val="50000"/>
                  </a:schemeClr>
                </a:solidFill>
              </a:rPr>
              <a:t>Different “dimensions” of recognition</a:t>
            </a:r>
          </a:p>
          <a:p>
            <a:pPr marL="857250" lvl="1" indent="-457200">
              <a:buFont typeface="Arial" panose="020B0604020202020204" pitchFamily="34" charset="0"/>
              <a:buChar char="•"/>
            </a:pPr>
            <a:r>
              <a:rPr lang="en-US" sz="2400" dirty="0">
                <a:solidFill>
                  <a:schemeClr val="bg1">
                    <a:lumMod val="50000"/>
                  </a:schemeClr>
                </a:solidFill>
              </a:rPr>
              <a:t>What type of content?</a:t>
            </a:r>
          </a:p>
          <a:p>
            <a:pPr marL="857250" lvl="1" indent="-457200">
              <a:buFont typeface="Arial" panose="020B0604020202020204" pitchFamily="34" charset="0"/>
              <a:buChar char="•"/>
            </a:pPr>
            <a:r>
              <a:rPr lang="en-US" sz="2400" dirty="0">
                <a:solidFill>
                  <a:schemeClr val="bg1">
                    <a:lumMod val="50000"/>
                  </a:schemeClr>
                </a:solidFill>
              </a:rPr>
              <a:t>What type of output?</a:t>
            </a:r>
          </a:p>
          <a:p>
            <a:pPr marL="857250" lvl="1" indent="-457200">
              <a:buFont typeface="Arial" panose="020B0604020202020204" pitchFamily="34" charset="0"/>
              <a:buChar char="•"/>
            </a:pPr>
            <a:r>
              <a:rPr lang="en-US" sz="2400" dirty="0">
                <a:solidFill>
                  <a:schemeClr val="bg1">
                    <a:lumMod val="50000"/>
                  </a:schemeClr>
                </a:solidFill>
              </a:rPr>
              <a:t>What type of supervision?</a:t>
            </a:r>
          </a:p>
          <a:p>
            <a:pPr marL="457200" indent="-457200">
              <a:buFont typeface="Arial" panose="020B0604020202020204" pitchFamily="34" charset="0"/>
              <a:buChar char="•"/>
            </a:pPr>
            <a:r>
              <a:rPr lang="en-US" dirty="0">
                <a:solidFill>
                  <a:schemeClr val="bg1">
                    <a:lumMod val="50000"/>
                  </a:schemeClr>
                </a:solidFill>
              </a:rPr>
              <a:t>Trends</a:t>
            </a:r>
          </a:p>
          <a:p>
            <a:pPr marL="857250" lvl="1" indent="-457200">
              <a:buFont typeface="Arial" panose="020B0604020202020204" pitchFamily="34" charset="0"/>
              <a:buChar char="•"/>
            </a:pPr>
            <a:r>
              <a:rPr lang="en-US" sz="2400" dirty="0">
                <a:solidFill>
                  <a:schemeClr val="bg1">
                    <a:lumMod val="50000"/>
                  </a:schemeClr>
                </a:solidFill>
              </a:rPr>
              <a:t>Saturation of supervised learning</a:t>
            </a:r>
          </a:p>
          <a:p>
            <a:pPr marL="857250" lvl="1" indent="-457200">
              <a:buFont typeface="Arial" panose="020B0604020202020204" pitchFamily="34" charset="0"/>
              <a:buChar char="•"/>
            </a:pPr>
            <a:r>
              <a:rPr lang="en-US" sz="2400" dirty="0">
                <a:solidFill>
                  <a:schemeClr val="bg1">
                    <a:lumMod val="50000"/>
                  </a:schemeClr>
                </a:solidFill>
              </a:rPr>
              <a:t>Transformers</a:t>
            </a:r>
          </a:p>
          <a:p>
            <a:pPr marL="857250" lvl="1" indent="-457200">
              <a:buFont typeface="Arial" panose="020B0604020202020204" pitchFamily="34" charset="0"/>
              <a:buChar char="•"/>
            </a:pPr>
            <a:r>
              <a:rPr lang="en-US" sz="2400" dirty="0">
                <a:solidFill>
                  <a:schemeClr val="bg1">
                    <a:lumMod val="50000"/>
                  </a:schemeClr>
                </a:solidFill>
              </a:rPr>
              <a:t>Vision-language models</a:t>
            </a:r>
          </a:p>
          <a:p>
            <a:pPr marL="857250" lvl="1" indent="-457200">
              <a:buFont typeface="Arial" panose="020B0604020202020204" pitchFamily="34" charset="0"/>
              <a:buChar char="•"/>
            </a:pPr>
            <a:r>
              <a:rPr lang="en-US" sz="2400" dirty="0">
                <a:solidFill>
                  <a:schemeClr val="bg1">
                    <a:lumMod val="50000"/>
                  </a:schemeClr>
                </a:solidFill>
              </a:rPr>
              <a:t>“Universal” recognition systems</a:t>
            </a:r>
          </a:p>
          <a:p>
            <a:pPr marL="857250" lvl="1" indent="-457200">
              <a:buFont typeface="Arial" panose="020B0604020202020204" pitchFamily="34" charset="0"/>
              <a:buChar char="•"/>
            </a:pPr>
            <a:r>
              <a:rPr lang="en-US" sz="2400" dirty="0"/>
              <a:t>Text-to-image generation</a:t>
            </a:r>
          </a:p>
        </p:txBody>
      </p:sp>
    </p:spTree>
    <p:extLst>
      <p:ext uri="{BB962C8B-B14F-4D97-AF65-F5344CB8AC3E}">
        <p14:creationId xmlns:p14="http://schemas.microsoft.com/office/powerpoint/2010/main" val="209360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034E-7B09-1C4C-B3DB-0F719B8E13D1}"/>
              </a:ext>
            </a:extLst>
          </p:cNvPr>
          <p:cNvSpPr>
            <a:spLocks noGrp="1"/>
          </p:cNvSpPr>
          <p:nvPr>
            <p:ph type="title"/>
          </p:nvPr>
        </p:nvSpPr>
        <p:spPr>
          <a:xfrm>
            <a:off x="914400" y="76200"/>
            <a:ext cx="10668000" cy="838200"/>
          </a:xfrm>
        </p:spPr>
        <p:txBody>
          <a:bodyPr/>
          <a:lstStyle/>
          <a:p>
            <a:r>
              <a:rPr lang="en-US" dirty="0"/>
              <a:t>DALL-E: Text-to-image generation using transformers</a:t>
            </a:r>
          </a:p>
        </p:txBody>
      </p:sp>
      <p:sp>
        <p:nvSpPr>
          <p:cNvPr id="3" name="Content Placeholder 2">
            <a:extLst>
              <a:ext uri="{FF2B5EF4-FFF2-40B4-BE49-F238E27FC236}">
                <a16:creationId xmlns:a16="http://schemas.microsoft.com/office/drawing/2014/main" id="{D3FEDB98-D911-204A-92B0-A717CB3051D3}"/>
              </a:ext>
            </a:extLst>
          </p:cNvPr>
          <p:cNvSpPr>
            <a:spLocks noGrp="1"/>
          </p:cNvSpPr>
          <p:nvPr>
            <p:ph idx="1"/>
          </p:nvPr>
        </p:nvSpPr>
        <p:spPr/>
        <p:txBody>
          <a:bodyPr/>
          <a:lstStyle/>
          <a:p>
            <a:pPr marL="457200" indent="-457200">
              <a:buFont typeface="Arial" panose="020B0604020202020204" pitchFamily="34" charset="0"/>
              <a:buChar char="•"/>
            </a:pPr>
            <a:r>
              <a:rPr lang="en-US" sz="2400" dirty="0"/>
              <a:t>Train an encoder similar to VQ-VAE to compress images to 32x32 grids of discrete tokens (each assuming 8192 values)</a:t>
            </a:r>
          </a:p>
          <a:p>
            <a:pPr marL="457200" indent="-457200">
              <a:buFont typeface="Arial" panose="020B0604020202020204" pitchFamily="34" charset="0"/>
              <a:buChar char="•"/>
            </a:pPr>
            <a:r>
              <a:rPr lang="en-US" sz="2400" dirty="0"/>
              <a:t>Concatenate with text strings, learn a joint sequential transformer model that can be used to generate image based on text prompt</a:t>
            </a:r>
          </a:p>
        </p:txBody>
      </p:sp>
      <p:sp>
        <p:nvSpPr>
          <p:cNvPr id="4" name="Rectangle 3">
            <a:extLst>
              <a:ext uri="{FF2B5EF4-FFF2-40B4-BE49-F238E27FC236}">
                <a16:creationId xmlns:a16="http://schemas.microsoft.com/office/drawing/2014/main" id="{26D99B2D-2984-7149-B370-8A711D3D4F37}"/>
              </a:ext>
            </a:extLst>
          </p:cNvPr>
          <p:cNvSpPr/>
          <p:nvPr/>
        </p:nvSpPr>
        <p:spPr>
          <a:xfrm>
            <a:off x="3200400" y="6273225"/>
            <a:ext cx="6224333" cy="584775"/>
          </a:xfrm>
          <a:prstGeom prst="rect">
            <a:avLst/>
          </a:prstGeom>
        </p:spPr>
        <p:txBody>
          <a:bodyPr wrap="none">
            <a:spAutoFit/>
          </a:bodyPr>
          <a:lstStyle/>
          <a:p>
            <a:r>
              <a:rPr lang="en-US" sz="1600" b="0" dirty="0"/>
              <a:t>A. Ramesh et al., </a:t>
            </a:r>
            <a:r>
              <a:rPr lang="en-US" sz="1600" b="0" dirty="0">
                <a:hlinkClick r:id="rId2"/>
              </a:rPr>
              <a:t>Zero-Shot Text-to-Image Generation</a:t>
            </a:r>
            <a:r>
              <a:rPr lang="en-US" sz="1600" b="0" dirty="0"/>
              <a:t>, ICML 2021</a:t>
            </a:r>
          </a:p>
          <a:p>
            <a:pPr algn="ctr"/>
            <a:r>
              <a:rPr lang="en-US" sz="1600" b="0" dirty="0">
                <a:hlinkClick r:id="rId3"/>
              </a:rPr>
              <a:t>https://</a:t>
            </a:r>
            <a:r>
              <a:rPr lang="en-US" sz="1600" b="0" dirty="0" err="1">
                <a:hlinkClick r:id="rId3"/>
              </a:rPr>
              <a:t>openai.com</a:t>
            </a:r>
            <a:r>
              <a:rPr lang="en-US" sz="1600" b="0" dirty="0">
                <a:hlinkClick r:id="rId3"/>
              </a:rPr>
              <a:t>/blog/</a:t>
            </a:r>
            <a:r>
              <a:rPr lang="en-US" sz="1600" b="0" dirty="0" err="1">
                <a:hlinkClick r:id="rId3"/>
              </a:rPr>
              <a:t>dall</a:t>
            </a:r>
            <a:r>
              <a:rPr lang="en-US" sz="1600" b="0" dirty="0">
                <a:hlinkClick r:id="rId3"/>
              </a:rPr>
              <a:t>-e/</a:t>
            </a:r>
            <a:endParaRPr lang="en-US" sz="1600" b="0" dirty="0"/>
          </a:p>
        </p:txBody>
      </p:sp>
      <p:pic>
        <p:nvPicPr>
          <p:cNvPr id="6" name="Picture 5">
            <a:extLst>
              <a:ext uri="{FF2B5EF4-FFF2-40B4-BE49-F238E27FC236}">
                <a16:creationId xmlns:a16="http://schemas.microsoft.com/office/drawing/2014/main" id="{67AB3827-5376-7544-B6CA-1A4E8088D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1" y="2590800"/>
            <a:ext cx="8001000" cy="3711668"/>
          </a:xfrm>
          <a:prstGeom prst="rect">
            <a:avLst/>
          </a:prstGeom>
        </p:spPr>
      </p:pic>
    </p:spTree>
    <p:extLst>
      <p:ext uri="{BB962C8B-B14F-4D97-AF65-F5344CB8AC3E}">
        <p14:creationId xmlns:p14="http://schemas.microsoft.com/office/powerpoint/2010/main" val="1888098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034E-7B09-1C4C-B3DB-0F719B8E13D1}"/>
              </a:ext>
            </a:extLst>
          </p:cNvPr>
          <p:cNvSpPr>
            <a:spLocks noGrp="1"/>
          </p:cNvSpPr>
          <p:nvPr>
            <p:ph type="title"/>
          </p:nvPr>
        </p:nvSpPr>
        <p:spPr/>
        <p:txBody>
          <a:bodyPr/>
          <a:lstStyle/>
          <a:p>
            <a:r>
              <a:rPr lang="en-US" dirty="0"/>
              <a:t>DALL-E: Image encoding</a:t>
            </a:r>
          </a:p>
        </p:txBody>
      </p:sp>
      <p:sp>
        <p:nvSpPr>
          <p:cNvPr id="3" name="Content Placeholder 2">
            <a:extLst>
              <a:ext uri="{FF2B5EF4-FFF2-40B4-BE49-F238E27FC236}">
                <a16:creationId xmlns:a16="http://schemas.microsoft.com/office/drawing/2014/main" id="{D3FEDB98-D911-204A-92B0-A717CB3051D3}"/>
              </a:ext>
            </a:extLst>
          </p:cNvPr>
          <p:cNvSpPr>
            <a:spLocks noGrp="1"/>
          </p:cNvSpPr>
          <p:nvPr>
            <p:ph idx="1"/>
          </p:nvPr>
        </p:nvSpPr>
        <p:spPr/>
        <p:txBody>
          <a:bodyPr/>
          <a:lstStyle/>
          <a:p>
            <a:pPr marL="457200" indent="-457200">
              <a:buFont typeface="Arial" panose="020B0604020202020204" pitchFamily="34" charset="0"/>
              <a:buChar char="•"/>
            </a:pPr>
            <a:r>
              <a:rPr lang="en-US" sz="2400" dirty="0"/>
              <a:t>Train convolutional encoder and decoder to compress images to 32x32 grids of discrete tokens (each assuming 8192 values)</a:t>
            </a:r>
          </a:p>
        </p:txBody>
      </p:sp>
      <p:pic>
        <p:nvPicPr>
          <p:cNvPr id="7" name="Picture 6">
            <a:extLst>
              <a:ext uri="{FF2B5EF4-FFF2-40B4-BE49-F238E27FC236}">
                <a16:creationId xmlns:a16="http://schemas.microsoft.com/office/drawing/2014/main" id="{D6E8AB2F-A748-BB44-9245-9EFFCDA92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2212647"/>
            <a:ext cx="6781801" cy="4569153"/>
          </a:xfrm>
          <a:prstGeom prst="rect">
            <a:avLst/>
          </a:prstGeom>
        </p:spPr>
      </p:pic>
      <p:pic>
        <p:nvPicPr>
          <p:cNvPr id="9" name="Picture 8">
            <a:extLst>
              <a:ext uri="{FF2B5EF4-FFF2-40B4-BE49-F238E27FC236}">
                <a16:creationId xmlns:a16="http://schemas.microsoft.com/office/drawing/2014/main" id="{F3EA8B1F-3E25-0C49-A302-E942D3187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4495800"/>
            <a:ext cx="4744752" cy="1605403"/>
          </a:xfrm>
          <a:prstGeom prst="rect">
            <a:avLst/>
          </a:prstGeom>
        </p:spPr>
      </p:pic>
    </p:spTree>
    <p:extLst>
      <p:ext uri="{BB962C8B-B14F-4D97-AF65-F5344CB8AC3E}">
        <p14:creationId xmlns:p14="http://schemas.microsoft.com/office/powerpoint/2010/main" val="1175461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034E-7B09-1C4C-B3DB-0F719B8E13D1}"/>
              </a:ext>
            </a:extLst>
          </p:cNvPr>
          <p:cNvSpPr>
            <a:spLocks noGrp="1"/>
          </p:cNvSpPr>
          <p:nvPr>
            <p:ph type="title"/>
          </p:nvPr>
        </p:nvSpPr>
        <p:spPr/>
        <p:txBody>
          <a:bodyPr/>
          <a:lstStyle/>
          <a:p>
            <a:r>
              <a:rPr lang="en-US" dirty="0"/>
              <a:t>DALL-E: Transformer architecture and training</a:t>
            </a:r>
          </a:p>
        </p:txBody>
      </p:sp>
      <p:sp>
        <p:nvSpPr>
          <p:cNvPr id="3" name="Content Placeholder 2">
            <a:extLst>
              <a:ext uri="{FF2B5EF4-FFF2-40B4-BE49-F238E27FC236}">
                <a16:creationId xmlns:a16="http://schemas.microsoft.com/office/drawing/2014/main" id="{D3FEDB98-D911-204A-92B0-A717CB3051D3}"/>
              </a:ext>
            </a:extLst>
          </p:cNvPr>
          <p:cNvSpPr>
            <a:spLocks noGrp="1"/>
          </p:cNvSpPr>
          <p:nvPr>
            <p:ph idx="1"/>
          </p:nvPr>
        </p:nvSpPr>
        <p:spPr/>
        <p:txBody>
          <a:bodyPr/>
          <a:lstStyle/>
          <a:p>
            <a:pPr marL="457200" indent="-457200">
              <a:buFont typeface="Arial" panose="020B0604020202020204" pitchFamily="34" charset="0"/>
              <a:buChar char="•"/>
            </a:pPr>
            <a:r>
              <a:rPr lang="en-US" sz="2400" dirty="0"/>
              <a:t>Concatenate up to 256 text tokens with 32x32=1024 image tokens, learn a transformer model with 64 layers and 12B parameters</a:t>
            </a:r>
          </a:p>
          <a:p>
            <a:pPr marL="457200" indent="-457200">
              <a:buFont typeface="Arial" panose="020B0604020202020204" pitchFamily="34" charset="0"/>
              <a:buChar char="•"/>
            </a:pPr>
            <a:r>
              <a:rPr lang="en-US" sz="2400" dirty="0"/>
              <a:t>Dataset: 250M image-text pairs from the Internet (similar scale to </a:t>
            </a:r>
            <a:br>
              <a:rPr lang="en-US" sz="2400" dirty="0"/>
            </a:br>
            <a:r>
              <a:rPr lang="en-US" sz="2400" dirty="0"/>
              <a:t>JFT-300M, apparently different from data used to train CLIP)</a:t>
            </a:r>
          </a:p>
          <a:p>
            <a:pPr marL="457200" indent="-457200">
              <a:buFont typeface="Arial" panose="020B0604020202020204" pitchFamily="34" charset="0"/>
              <a:buChar char="•"/>
            </a:pPr>
            <a:r>
              <a:rPr lang="en-US" sz="2400" dirty="0"/>
              <a:t>Transformer model details</a:t>
            </a:r>
          </a:p>
          <a:p>
            <a:pPr marL="857250" lvl="1" indent="-457200">
              <a:buFont typeface="Arial" panose="020B0604020202020204" pitchFamily="34" charset="0"/>
              <a:buChar char="•"/>
            </a:pPr>
            <a:r>
              <a:rPr lang="en-US" dirty="0"/>
              <a:t>Decoder-only architecture</a:t>
            </a:r>
          </a:p>
          <a:p>
            <a:pPr marL="857250" lvl="1" indent="-457200">
              <a:buFont typeface="Arial" panose="020B0604020202020204" pitchFamily="34" charset="0"/>
              <a:buChar char="•"/>
            </a:pPr>
            <a:r>
              <a:rPr lang="en-US" dirty="0"/>
              <a:t>64 self-attention layers, </a:t>
            </a:r>
          </a:p>
          <a:p>
            <a:pPr marL="857250" lvl="1" indent="-457200">
              <a:buFont typeface="Arial" panose="020B0604020202020204" pitchFamily="34" charset="0"/>
              <a:buChar char="•"/>
            </a:pPr>
            <a:r>
              <a:rPr lang="en-US" dirty="0"/>
              <a:t>62 attention heads, </a:t>
            </a:r>
            <a:br>
              <a:rPr lang="en-US" dirty="0"/>
            </a:br>
            <a:r>
              <a:rPr lang="en-US" dirty="0"/>
              <a:t>sparse attention patterns</a:t>
            </a:r>
          </a:p>
          <a:p>
            <a:pPr marL="857250" lvl="1" indent="-457200">
              <a:buFont typeface="Arial" panose="020B0604020202020204" pitchFamily="34" charset="0"/>
              <a:buChar char="•"/>
            </a:pPr>
            <a:r>
              <a:rPr lang="en-US" dirty="0"/>
              <a:t>Mixed-precision training, </a:t>
            </a:r>
            <a:br>
              <a:rPr lang="en-US" dirty="0"/>
            </a:br>
            <a:r>
              <a:rPr lang="en-US" dirty="0"/>
              <a:t>distributed optimization</a:t>
            </a:r>
          </a:p>
        </p:txBody>
      </p:sp>
      <p:pic>
        <p:nvPicPr>
          <p:cNvPr id="7" name="Picture 6">
            <a:extLst>
              <a:ext uri="{FF2B5EF4-FFF2-40B4-BE49-F238E27FC236}">
                <a16:creationId xmlns:a16="http://schemas.microsoft.com/office/drawing/2014/main" id="{4751E286-9A9A-D74E-A341-1ACADD5B9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2971800"/>
            <a:ext cx="6858000" cy="3188998"/>
          </a:xfrm>
          <a:prstGeom prst="rect">
            <a:avLst/>
          </a:prstGeom>
        </p:spPr>
      </p:pic>
    </p:spTree>
    <p:extLst>
      <p:ext uri="{BB962C8B-B14F-4D97-AF65-F5344CB8AC3E}">
        <p14:creationId xmlns:p14="http://schemas.microsoft.com/office/powerpoint/2010/main" val="122421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1DED3-C639-1447-B47B-059C31468DEF}"/>
              </a:ext>
            </a:extLst>
          </p:cNvPr>
          <p:cNvSpPr>
            <a:spLocks noGrp="1"/>
          </p:cNvSpPr>
          <p:nvPr>
            <p:ph type="title"/>
          </p:nvPr>
        </p:nvSpPr>
        <p:spPr/>
        <p:txBody>
          <a:bodyPr/>
          <a:lstStyle/>
          <a:p>
            <a:r>
              <a:rPr lang="en-US" dirty="0"/>
              <a:t>DALL-E: Generating images given text</a:t>
            </a:r>
          </a:p>
        </p:txBody>
      </p:sp>
      <p:sp>
        <p:nvSpPr>
          <p:cNvPr id="3" name="Content Placeholder 2">
            <a:extLst>
              <a:ext uri="{FF2B5EF4-FFF2-40B4-BE49-F238E27FC236}">
                <a16:creationId xmlns:a16="http://schemas.microsoft.com/office/drawing/2014/main" id="{2595BE92-C3AE-334C-96D6-58FBCCDFCFBD}"/>
              </a:ext>
            </a:extLst>
          </p:cNvPr>
          <p:cNvSpPr>
            <a:spLocks noGrp="1"/>
          </p:cNvSpPr>
          <p:nvPr>
            <p:ph idx="1"/>
          </p:nvPr>
        </p:nvSpPr>
        <p:spPr/>
        <p:txBody>
          <a:bodyPr/>
          <a:lstStyle/>
          <a:p>
            <a:pPr marL="457200" indent="-457200">
              <a:buFont typeface="Arial" panose="020B0604020202020204" pitchFamily="34" charset="0"/>
              <a:buChar char="•"/>
            </a:pPr>
            <a:r>
              <a:rPr lang="en-US" dirty="0"/>
              <a:t>Re-rank samples using CLIP</a:t>
            </a:r>
          </a:p>
        </p:txBody>
      </p:sp>
      <p:pic>
        <p:nvPicPr>
          <p:cNvPr id="5" name="Picture 4">
            <a:extLst>
              <a:ext uri="{FF2B5EF4-FFF2-40B4-BE49-F238E27FC236}">
                <a16:creationId xmlns:a16="http://schemas.microsoft.com/office/drawing/2014/main" id="{6DAB94F2-0D9E-0C4C-B4C5-DBCEC8287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964" y="1447800"/>
            <a:ext cx="9620713" cy="5410200"/>
          </a:xfrm>
          <a:prstGeom prst="rect">
            <a:avLst/>
          </a:prstGeom>
        </p:spPr>
      </p:pic>
    </p:spTree>
    <p:extLst>
      <p:ext uri="{BB962C8B-B14F-4D97-AF65-F5344CB8AC3E}">
        <p14:creationId xmlns:p14="http://schemas.microsoft.com/office/powerpoint/2010/main" val="1318403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B0BC-88B8-5C42-B3B7-EE7FCAB704BF}"/>
              </a:ext>
            </a:extLst>
          </p:cNvPr>
          <p:cNvSpPr>
            <a:spLocks noGrp="1"/>
          </p:cNvSpPr>
          <p:nvPr>
            <p:ph type="title"/>
          </p:nvPr>
        </p:nvSpPr>
        <p:spPr>
          <a:xfrm>
            <a:off x="228600" y="76200"/>
            <a:ext cx="11734800" cy="838200"/>
          </a:xfrm>
        </p:spPr>
        <p:txBody>
          <a:bodyPr/>
          <a:lstStyle/>
          <a:p>
            <a:r>
              <a:rPr lang="en-US" dirty="0"/>
              <a:t>DALL-E 2: Text-to-image generation using diffusion models</a:t>
            </a:r>
          </a:p>
        </p:txBody>
      </p:sp>
      <p:pic>
        <p:nvPicPr>
          <p:cNvPr id="6" name="Content Placeholder 5">
            <a:extLst>
              <a:ext uri="{FF2B5EF4-FFF2-40B4-BE49-F238E27FC236}">
                <a16:creationId xmlns:a16="http://schemas.microsoft.com/office/drawing/2014/main" id="{23AF7A98-88E8-C944-ACE0-AD05EF39CC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9231" y="914400"/>
            <a:ext cx="7393538" cy="5257800"/>
          </a:xfrm>
        </p:spPr>
      </p:pic>
      <p:sp>
        <p:nvSpPr>
          <p:cNvPr id="4" name="TextBox 3">
            <a:extLst>
              <a:ext uri="{FF2B5EF4-FFF2-40B4-BE49-F238E27FC236}">
                <a16:creationId xmlns:a16="http://schemas.microsoft.com/office/drawing/2014/main" id="{591AA34D-90E2-8A4A-BF54-B718A49F2882}"/>
              </a:ext>
            </a:extLst>
          </p:cNvPr>
          <p:cNvSpPr txBox="1"/>
          <p:nvPr/>
        </p:nvSpPr>
        <p:spPr>
          <a:xfrm>
            <a:off x="1523754" y="6324600"/>
            <a:ext cx="9144491" cy="369332"/>
          </a:xfrm>
          <a:prstGeom prst="rect">
            <a:avLst/>
          </a:prstGeom>
          <a:noFill/>
        </p:spPr>
        <p:txBody>
          <a:bodyPr wrap="none" rtlCol="0">
            <a:spAutoFit/>
          </a:bodyPr>
          <a:lstStyle/>
          <a:p>
            <a:r>
              <a:rPr lang="en-US" dirty="0"/>
              <a:t>A. Ramesh et al. </a:t>
            </a:r>
            <a:r>
              <a:rPr lang="en-US" dirty="0">
                <a:hlinkClick r:id="rId3"/>
              </a:rPr>
              <a:t>Hierarchical text-conditional image generation with CLIP latents</a:t>
            </a:r>
            <a:r>
              <a:rPr lang="en-US" dirty="0"/>
              <a:t>. 2022</a:t>
            </a:r>
          </a:p>
        </p:txBody>
      </p:sp>
    </p:spTree>
    <p:extLst>
      <p:ext uri="{BB962C8B-B14F-4D97-AF65-F5344CB8AC3E}">
        <p14:creationId xmlns:p14="http://schemas.microsoft.com/office/powerpoint/2010/main" val="50741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B0BC-88B8-5C42-B3B7-EE7FCAB704BF}"/>
              </a:ext>
            </a:extLst>
          </p:cNvPr>
          <p:cNvSpPr>
            <a:spLocks noGrp="1"/>
          </p:cNvSpPr>
          <p:nvPr>
            <p:ph type="title"/>
          </p:nvPr>
        </p:nvSpPr>
        <p:spPr/>
        <p:txBody>
          <a:bodyPr/>
          <a:lstStyle/>
          <a:p>
            <a:r>
              <a:rPr lang="en-US" dirty="0"/>
              <a:t>DALL-E 2</a:t>
            </a:r>
          </a:p>
        </p:txBody>
      </p:sp>
      <p:pic>
        <p:nvPicPr>
          <p:cNvPr id="10" name="Picture 9">
            <a:extLst>
              <a:ext uri="{FF2B5EF4-FFF2-40B4-BE49-F238E27FC236}">
                <a16:creationId xmlns:a16="http://schemas.microsoft.com/office/drawing/2014/main" id="{FEAEF793-048E-114A-B7AD-26C79BABD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914400"/>
            <a:ext cx="5455834" cy="5791200"/>
          </a:xfrm>
          <a:prstGeom prst="rect">
            <a:avLst/>
          </a:prstGeom>
        </p:spPr>
      </p:pic>
    </p:spTree>
    <p:extLst>
      <p:ext uri="{BB962C8B-B14F-4D97-AF65-F5344CB8AC3E}">
        <p14:creationId xmlns:p14="http://schemas.microsoft.com/office/powerpoint/2010/main" val="2341008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800" b="1" dirty="0"/>
              <a:t>Dimensionality reduction, manifold learning</a:t>
            </a:r>
          </a:p>
          <a:p>
            <a:pPr lvl="1"/>
            <a:r>
              <a:rPr lang="en-US" sz="2400" dirty="0"/>
              <a:t>Discover a lower-dimensional surface on which the data lives</a:t>
            </a:r>
          </a:p>
        </p:txBody>
      </p:sp>
      <p:sp>
        <p:nvSpPr>
          <p:cNvPr id="2" name="Title 1"/>
          <p:cNvSpPr>
            <a:spLocks noGrp="1"/>
          </p:cNvSpPr>
          <p:nvPr>
            <p:ph type="title"/>
          </p:nvPr>
        </p:nvSpPr>
        <p:spPr/>
        <p:txBody>
          <a:bodyPr/>
          <a:lstStyle/>
          <a:p>
            <a:r>
              <a:rPr lang="en-US" dirty="0"/>
              <a:t>Unsupervised learning</a:t>
            </a:r>
          </a:p>
        </p:txBody>
      </p:sp>
      <p:pic>
        <p:nvPicPr>
          <p:cNvPr id="5" name="Content Placeholder 4">
            <a:extLst>
              <a:ext uri="{FF2B5EF4-FFF2-40B4-BE49-F238E27FC236}">
                <a16:creationId xmlns:a16="http://schemas.microsoft.com/office/drawing/2014/main" id="{44B7C0A6-4495-1D46-BBEF-CACE21C25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362200" y="1859684"/>
            <a:ext cx="7442593" cy="4666388"/>
          </a:xfrm>
          <a:prstGeom prst="rect">
            <a:avLst/>
          </a:prstGeom>
          <a:noFill/>
          <a:ln w="9525">
            <a:noFill/>
            <a:miter lim="800000"/>
            <a:headEnd/>
            <a:tailEnd/>
          </a:ln>
        </p:spPr>
      </p:pic>
      <p:sp>
        <p:nvSpPr>
          <p:cNvPr id="6" name="TextBox 5">
            <a:extLst>
              <a:ext uri="{FF2B5EF4-FFF2-40B4-BE49-F238E27FC236}">
                <a16:creationId xmlns:a16="http://schemas.microsoft.com/office/drawing/2014/main" id="{568A6F5F-9781-3C4D-AEB4-61F2852E4D8E}"/>
              </a:ext>
            </a:extLst>
          </p:cNvPr>
          <p:cNvSpPr txBox="1"/>
          <p:nvPr/>
        </p:nvSpPr>
        <p:spPr>
          <a:xfrm>
            <a:off x="2871344" y="6519446"/>
            <a:ext cx="6729856" cy="338554"/>
          </a:xfrm>
          <a:prstGeom prst="rect">
            <a:avLst/>
          </a:prstGeom>
          <a:noFill/>
        </p:spPr>
        <p:txBody>
          <a:bodyPr wrap="none" rtlCol="0">
            <a:spAutoFit/>
          </a:bodyPr>
          <a:lstStyle/>
          <a:p>
            <a:r>
              <a:rPr lang="en-US" sz="1600" b="0" dirty="0"/>
              <a:t>D. </a:t>
            </a:r>
            <a:r>
              <a:rPr lang="en-US" sz="1600" b="0" dirty="0" err="1"/>
              <a:t>Kingma</a:t>
            </a:r>
            <a:r>
              <a:rPr lang="en-US" sz="1600" b="0" dirty="0"/>
              <a:t> and M. Welling, </a:t>
            </a:r>
            <a:r>
              <a:rPr lang="en-US" sz="1600" b="0" dirty="0">
                <a:hlinkClick r:id="rId4"/>
              </a:rPr>
              <a:t>Auto-Encoding Variational Bayes</a:t>
            </a:r>
            <a:r>
              <a:rPr lang="en-US" sz="1600" b="0" dirty="0"/>
              <a:t>, ICLR 2014</a:t>
            </a:r>
          </a:p>
        </p:txBody>
      </p:sp>
    </p:spTree>
    <p:extLst>
      <p:ext uri="{BB962C8B-B14F-4D97-AF65-F5344CB8AC3E}">
        <p14:creationId xmlns:p14="http://schemas.microsoft.com/office/powerpoint/2010/main" val="3792375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B0BC-88B8-5C42-B3B7-EE7FCAB704BF}"/>
              </a:ext>
            </a:extLst>
          </p:cNvPr>
          <p:cNvSpPr>
            <a:spLocks noGrp="1"/>
          </p:cNvSpPr>
          <p:nvPr>
            <p:ph type="title"/>
          </p:nvPr>
        </p:nvSpPr>
        <p:spPr/>
        <p:txBody>
          <a:bodyPr/>
          <a:lstStyle/>
          <a:p>
            <a:r>
              <a:rPr lang="en-US" dirty="0"/>
              <a:t>DALL-E 2</a:t>
            </a:r>
          </a:p>
        </p:txBody>
      </p:sp>
      <p:pic>
        <p:nvPicPr>
          <p:cNvPr id="8" name="Content Placeholder 7">
            <a:extLst>
              <a:ext uri="{FF2B5EF4-FFF2-40B4-BE49-F238E27FC236}">
                <a16:creationId xmlns:a16="http://schemas.microsoft.com/office/drawing/2014/main" id="{6C4B8A57-27D6-4B44-B0FB-406DED2838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5708" y="914400"/>
            <a:ext cx="5558998" cy="5919537"/>
          </a:xfrm>
        </p:spPr>
      </p:pic>
    </p:spTree>
    <p:extLst>
      <p:ext uri="{BB962C8B-B14F-4D97-AF65-F5344CB8AC3E}">
        <p14:creationId xmlns:p14="http://schemas.microsoft.com/office/powerpoint/2010/main" val="3428021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B0BC-88B8-5C42-B3B7-EE7FCAB704BF}"/>
              </a:ext>
            </a:extLst>
          </p:cNvPr>
          <p:cNvSpPr>
            <a:spLocks noGrp="1"/>
          </p:cNvSpPr>
          <p:nvPr>
            <p:ph type="title"/>
          </p:nvPr>
        </p:nvSpPr>
        <p:spPr/>
        <p:txBody>
          <a:bodyPr/>
          <a:lstStyle/>
          <a:p>
            <a:r>
              <a:rPr lang="en-US" dirty="0"/>
              <a:t>DALL-E 2</a:t>
            </a:r>
          </a:p>
        </p:txBody>
      </p:sp>
      <p:pic>
        <p:nvPicPr>
          <p:cNvPr id="8" name="Picture 7">
            <a:extLst>
              <a:ext uri="{FF2B5EF4-FFF2-40B4-BE49-F238E27FC236}">
                <a16:creationId xmlns:a16="http://schemas.microsoft.com/office/drawing/2014/main" id="{69AAFA91-81CE-4A4E-8AB6-3D8BBCAD6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66800"/>
            <a:ext cx="10939849" cy="4491005"/>
          </a:xfrm>
          <a:prstGeom prst="rect">
            <a:avLst/>
          </a:prstGeom>
        </p:spPr>
      </p:pic>
      <p:pic>
        <p:nvPicPr>
          <p:cNvPr id="10" name="Picture 9">
            <a:extLst>
              <a:ext uri="{FF2B5EF4-FFF2-40B4-BE49-F238E27FC236}">
                <a16:creationId xmlns:a16="http://schemas.microsoft.com/office/drawing/2014/main" id="{51E6B5CD-2D5C-BB45-B463-89E0949A9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900" y="5710205"/>
            <a:ext cx="6934200" cy="934892"/>
          </a:xfrm>
          <a:prstGeom prst="rect">
            <a:avLst/>
          </a:prstGeom>
        </p:spPr>
      </p:pic>
    </p:spTree>
    <p:extLst>
      <p:ext uri="{BB962C8B-B14F-4D97-AF65-F5344CB8AC3E}">
        <p14:creationId xmlns:p14="http://schemas.microsoft.com/office/powerpoint/2010/main" val="395135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B0BC-88B8-5C42-B3B7-EE7FCAB704BF}"/>
              </a:ext>
            </a:extLst>
          </p:cNvPr>
          <p:cNvSpPr>
            <a:spLocks noGrp="1"/>
          </p:cNvSpPr>
          <p:nvPr>
            <p:ph type="title"/>
          </p:nvPr>
        </p:nvSpPr>
        <p:spPr/>
        <p:txBody>
          <a:bodyPr/>
          <a:lstStyle/>
          <a:p>
            <a:r>
              <a:rPr lang="en-US" dirty="0"/>
              <a:t>DALL-E 2</a:t>
            </a:r>
          </a:p>
        </p:txBody>
      </p:sp>
      <p:pic>
        <p:nvPicPr>
          <p:cNvPr id="5" name="Picture 4">
            <a:extLst>
              <a:ext uri="{FF2B5EF4-FFF2-40B4-BE49-F238E27FC236}">
                <a16:creationId xmlns:a16="http://schemas.microsoft.com/office/drawing/2014/main" id="{16560EB8-6FF1-7044-85E0-93EEF855E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8414" y="1095532"/>
            <a:ext cx="7715171" cy="5762468"/>
          </a:xfrm>
          <a:prstGeom prst="rect">
            <a:avLst/>
          </a:prstGeom>
        </p:spPr>
      </p:pic>
    </p:spTree>
    <p:extLst>
      <p:ext uri="{BB962C8B-B14F-4D97-AF65-F5344CB8AC3E}">
        <p14:creationId xmlns:p14="http://schemas.microsoft.com/office/powerpoint/2010/main" val="3906723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53D1-5FC8-6944-AB06-4EFD66066CED}"/>
              </a:ext>
            </a:extLst>
          </p:cNvPr>
          <p:cNvSpPr>
            <a:spLocks noGrp="1"/>
          </p:cNvSpPr>
          <p:nvPr>
            <p:ph type="title"/>
          </p:nvPr>
        </p:nvSpPr>
        <p:spPr/>
        <p:txBody>
          <a:bodyPr/>
          <a:lstStyle/>
          <a:p>
            <a:r>
              <a:rPr lang="en-US" dirty="0"/>
              <a:t>Diffusion models</a:t>
            </a:r>
          </a:p>
        </p:txBody>
      </p:sp>
      <p:sp>
        <p:nvSpPr>
          <p:cNvPr id="4" name="TextBox 3">
            <a:extLst>
              <a:ext uri="{FF2B5EF4-FFF2-40B4-BE49-F238E27FC236}">
                <a16:creationId xmlns:a16="http://schemas.microsoft.com/office/drawing/2014/main" id="{7E2221DE-C9FC-C74E-A3F1-4BEF12A707B7}"/>
              </a:ext>
            </a:extLst>
          </p:cNvPr>
          <p:cNvSpPr txBox="1"/>
          <p:nvPr/>
        </p:nvSpPr>
        <p:spPr>
          <a:xfrm>
            <a:off x="2135465" y="6065520"/>
            <a:ext cx="8332281" cy="646331"/>
          </a:xfrm>
          <a:prstGeom prst="rect">
            <a:avLst/>
          </a:prstGeom>
          <a:noFill/>
        </p:spPr>
        <p:txBody>
          <a:bodyPr wrap="none" rtlCol="0">
            <a:spAutoFit/>
          </a:bodyPr>
          <a:lstStyle/>
          <a:p>
            <a:pPr algn="ctr"/>
            <a:r>
              <a:rPr lang="en-US" sz="1800" b="0" dirty="0"/>
              <a:t>J. Ho et al. </a:t>
            </a:r>
            <a:r>
              <a:rPr lang="en-US" sz="1800" b="0" dirty="0">
                <a:hlinkClick r:id="rId2"/>
              </a:rPr>
              <a:t>Denoising diffusion probabilistic models</a:t>
            </a:r>
            <a:r>
              <a:rPr lang="en-US" sz="1800" b="0" dirty="0"/>
              <a:t>. </a:t>
            </a:r>
            <a:r>
              <a:rPr lang="en-US" sz="1800" b="0" dirty="0" err="1"/>
              <a:t>NeurIPS</a:t>
            </a:r>
            <a:r>
              <a:rPr lang="en-US" sz="1800" b="0" dirty="0"/>
              <a:t> 2020 </a:t>
            </a:r>
          </a:p>
          <a:p>
            <a:pPr algn="ctr"/>
            <a:r>
              <a:rPr lang="en-US" sz="1800" b="0" dirty="0"/>
              <a:t>Blog introduction: </a:t>
            </a:r>
            <a:r>
              <a:rPr lang="en-US" sz="1800" b="0" dirty="0">
                <a:hlinkClick r:id="rId3"/>
              </a:rPr>
              <a:t>https://lilianweng.github.io/posts/2021-07-11-diffusion-models/</a:t>
            </a:r>
            <a:endParaRPr lang="en-US" sz="1800" b="0" dirty="0"/>
          </a:p>
        </p:txBody>
      </p:sp>
      <p:pic>
        <p:nvPicPr>
          <p:cNvPr id="8" name="Content Placeholder 7">
            <a:extLst>
              <a:ext uri="{FF2B5EF4-FFF2-40B4-BE49-F238E27FC236}">
                <a16:creationId xmlns:a16="http://schemas.microsoft.com/office/drawing/2014/main" id="{E3B43BD0-6465-A449-812C-1800A325029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04517" y="1160348"/>
            <a:ext cx="8382965" cy="1851452"/>
          </a:xfrm>
        </p:spPr>
      </p:pic>
      <p:pic>
        <p:nvPicPr>
          <p:cNvPr id="10" name="Picture 9">
            <a:extLst>
              <a:ext uri="{FF2B5EF4-FFF2-40B4-BE49-F238E27FC236}">
                <a16:creationId xmlns:a16="http://schemas.microsoft.com/office/drawing/2014/main" id="{1579EB10-FE68-8F4B-8520-6A82453DC495}"/>
              </a:ext>
            </a:extLst>
          </p:cNvPr>
          <p:cNvPicPr>
            <a:picLocks noChangeAspect="1"/>
          </p:cNvPicPr>
          <p:nvPr/>
        </p:nvPicPr>
        <p:blipFill rotWithShape="1">
          <a:blip r:embed="rId5">
            <a:extLst>
              <a:ext uri="{28A0092B-C50C-407E-A947-70E740481C1C}">
                <a14:useLocalDpi xmlns:a14="http://schemas.microsoft.com/office/drawing/2010/main" val="0"/>
              </a:ext>
            </a:extLst>
          </a:blip>
          <a:srcRect b="17782"/>
          <a:stretch/>
        </p:blipFill>
        <p:spPr>
          <a:xfrm>
            <a:off x="152400" y="3668604"/>
            <a:ext cx="12001982" cy="2274996"/>
          </a:xfrm>
          <a:prstGeom prst="rect">
            <a:avLst/>
          </a:prstGeom>
        </p:spPr>
      </p:pic>
      <p:sp>
        <p:nvSpPr>
          <p:cNvPr id="3" name="TextBox 2">
            <a:extLst>
              <a:ext uri="{FF2B5EF4-FFF2-40B4-BE49-F238E27FC236}">
                <a16:creationId xmlns:a16="http://schemas.microsoft.com/office/drawing/2014/main" id="{A7D62951-DC1A-8940-99B7-46B90C9B405A}"/>
              </a:ext>
            </a:extLst>
          </p:cNvPr>
          <p:cNvSpPr txBox="1"/>
          <p:nvPr/>
        </p:nvSpPr>
        <p:spPr>
          <a:xfrm>
            <a:off x="3913301" y="3364468"/>
            <a:ext cx="4544899" cy="369332"/>
          </a:xfrm>
          <a:prstGeom prst="rect">
            <a:avLst/>
          </a:prstGeom>
          <a:noFill/>
        </p:spPr>
        <p:txBody>
          <a:bodyPr wrap="none" rtlCol="0">
            <a:spAutoFit/>
          </a:bodyPr>
          <a:lstStyle/>
          <a:p>
            <a:r>
              <a:rPr lang="en-US" sz="1800" b="0" dirty="0"/>
              <a:t>Unconditional CIFAR10 sample generation</a:t>
            </a:r>
          </a:p>
        </p:txBody>
      </p:sp>
    </p:spTree>
    <p:extLst>
      <p:ext uri="{BB962C8B-B14F-4D97-AF65-F5344CB8AC3E}">
        <p14:creationId xmlns:p14="http://schemas.microsoft.com/office/powerpoint/2010/main" val="31167125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B0BC-88B8-5C42-B3B7-EE7FCAB704BF}"/>
              </a:ext>
            </a:extLst>
          </p:cNvPr>
          <p:cNvSpPr>
            <a:spLocks noGrp="1"/>
          </p:cNvSpPr>
          <p:nvPr>
            <p:ph type="title"/>
          </p:nvPr>
        </p:nvSpPr>
        <p:spPr/>
        <p:txBody>
          <a:bodyPr/>
          <a:lstStyle/>
          <a:p>
            <a:r>
              <a:rPr lang="en-US" dirty="0"/>
              <a:t>DALL-E 2 limitations</a:t>
            </a:r>
          </a:p>
        </p:txBody>
      </p:sp>
      <p:pic>
        <p:nvPicPr>
          <p:cNvPr id="5" name="Picture 4">
            <a:extLst>
              <a:ext uri="{FF2B5EF4-FFF2-40B4-BE49-F238E27FC236}">
                <a16:creationId xmlns:a16="http://schemas.microsoft.com/office/drawing/2014/main" id="{38A2A4B3-3BAA-3941-97ED-1AA7BCD1D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499" y="977875"/>
            <a:ext cx="9735001" cy="5860072"/>
          </a:xfrm>
          <a:prstGeom prst="rect">
            <a:avLst/>
          </a:prstGeom>
        </p:spPr>
      </p:pic>
    </p:spTree>
    <p:extLst>
      <p:ext uri="{BB962C8B-B14F-4D97-AF65-F5344CB8AC3E}">
        <p14:creationId xmlns:p14="http://schemas.microsoft.com/office/powerpoint/2010/main" val="2431549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7FAAD-7116-104B-8FE0-DDBDEA79A14B}"/>
              </a:ext>
            </a:extLst>
          </p:cNvPr>
          <p:cNvSpPr>
            <a:spLocks noGrp="1"/>
          </p:cNvSpPr>
          <p:nvPr>
            <p:ph type="title"/>
          </p:nvPr>
        </p:nvSpPr>
        <p:spPr/>
        <p:txBody>
          <a:bodyPr/>
          <a:lstStyle/>
          <a:p>
            <a:r>
              <a:rPr lang="en-US" dirty="0" err="1"/>
              <a:t>DreamFusion</a:t>
            </a:r>
            <a:r>
              <a:rPr lang="en-US" dirty="0"/>
              <a:t>: Diffusion models + </a:t>
            </a:r>
            <a:r>
              <a:rPr lang="en-US" dirty="0" err="1"/>
              <a:t>NeRFs</a:t>
            </a:r>
            <a:endParaRPr lang="en-US" dirty="0"/>
          </a:p>
        </p:txBody>
      </p:sp>
      <p:pic>
        <p:nvPicPr>
          <p:cNvPr id="5" name="wipe_opposite_6x4_smoothstep.mp4">
            <a:hlinkClick r:id="" action="ppaction://media"/>
            <a:extLst>
              <a:ext uri="{FF2B5EF4-FFF2-40B4-BE49-F238E27FC236}">
                <a16:creationId xmlns:a16="http://schemas.microsoft.com/office/drawing/2014/main" id="{58ED597D-5BC2-5A4D-B752-FFEF49953E0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52650" y="914400"/>
            <a:ext cx="7886700" cy="5257800"/>
          </a:xfrm>
        </p:spPr>
      </p:pic>
      <p:sp>
        <p:nvSpPr>
          <p:cNvPr id="4" name="Rectangle 3">
            <a:extLst>
              <a:ext uri="{FF2B5EF4-FFF2-40B4-BE49-F238E27FC236}">
                <a16:creationId xmlns:a16="http://schemas.microsoft.com/office/drawing/2014/main" id="{19BE121B-24C6-E94D-AAF8-DADE241C7E29}"/>
              </a:ext>
            </a:extLst>
          </p:cNvPr>
          <p:cNvSpPr/>
          <p:nvPr/>
        </p:nvSpPr>
        <p:spPr>
          <a:xfrm>
            <a:off x="1021459" y="6306189"/>
            <a:ext cx="10256141" cy="369332"/>
          </a:xfrm>
          <a:prstGeom prst="rect">
            <a:avLst/>
          </a:prstGeom>
        </p:spPr>
        <p:txBody>
          <a:bodyPr wrap="none">
            <a:spAutoFit/>
          </a:bodyPr>
          <a:lstStyle/>
          <a:p>
            <a:r>
              <a:rPr lang="en-US" dirty="0"/>
              <a:t>B. Poole, A. Jain, J. Barron, B. Mildenhall. </a:t>
            </a:r>
            <a:r>
              <a:rPr lang="en-US" dirty="0">
                <a:hlinkClick r:id="rId5"/>
              </a:rPr>
              <a:t>DreamFusion: Text-to-3D using 2D Diffusion</a:t>
            </a:r>
            <a:r>
              <a:rPr lang="en-US" dirty="0"/>
              <a:t>. </a:t>
            </a:r>
            <a:r>
              <a:rPr lang="en-US" dirty="0" err="1"/>
              <a:t>arXiv</a:t>
            </a:r>
            <a:r>
              <a:rPr lang="en-US" dirty="0"/>
              <a:t> 2022</a:t>
            </a:r>
          </a:p>
        </p:txBody>
      </p:sp>
    </p:spTree>
    <p:extLst>
      <p:ext uri="{BB962C8B-B14F-4D97-AF65-F5344CB8AC3E}">
        <p14:creationId xmlns:p14="http://schemas.microsoft.com/office/powerpoint/2010/main" val="54111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7FAAD-7116-104B-8FE0-DDBDEA79A14B}"/>
              </a:ext>
            </a:extLst>
          </p:cNvPr>
          <p:cNvSpPr>
            <a:spLocks noGrp="1"/>
          </p:cNvSpPr>
          <p:nvPr>
            <p:ph type="title"/>
          </p:nvPr>
        </p:nvSpPr>
        <p:spPr/>
        <p:txBody>
          <a:bodyPr/>
          <a:lstStyle/>
          <a:p>
            <a:r>
              <a:rPr lang="en-US" dirty="0" err="1"/>
              <a:t>DreamFusion</a:t>
            </a:r>
            <a:r>
              <a:rPr lang="en-US" dirty="0"/>
              <a:t>: Diffusion models + </a:t>
            </a:r>
            <a:r>
              <a:rPr lang="en-US" dirty="0" err="1"/>
              <a:t>NeRFs</a:t>
            </a:r>
            <a:endParaRPr lang="en-US" dirty="0"/>
          </a:p>
        </p:txBody>
      </p:sp>
      <p:sp>
        <p:nvSpPr>
          <p:cNvPr id="4" name="Rectangle 3">
            <a:extLst>
              <a:ext uri="{FF2B5EF4-FFF2-40B4-BE49-F238E27FC236}">
                <a16:creationId xmlns:a16="http://schemas.microsoft.com/office/drawing/2014/main" id="{19BE121B-24C6-E94D-AAF8-DADE241C7E29}"/>
              </a:ext>
            </a:extLst>
          </p:cNvPr>
          <p:cNvSpPr/>
          <p:nvPr/>
        </p:nvSpPr>
        <p:spPr>
          <a:xfrm>
            <a:off x="1021459" y="6306189"/>
            <a:ext cx="10256141" cy="369332"/>
          </a:xfrm>
          <a:prstGeom prst="rect">
            <a:avLst/>
          </a:prstGeom>
        </p:spPr>
        <p:txBody>
          <a:bodyPr wrap="none">
            <a:spAutoFit/>
          </a:bodyPr>
          <a:lstStyle/>
          <a:p>
            <a:r>
              <a:rPr lang="en-US" dirty="0"/>
              <a:t>B. Poole, A. Jain, J. Barron, B. Mildenhall. </a:t>
            </a:r>
            <a:r>
              <a:rPr lang="en-US" dirty="0">
                <a:hlinkClick r:id="rId3"/>
              </a:rPr>
              <a:t>DreamFusion: Text-to-3D using 2D Diffusion</a:t>
            </a:r>
            <a:r>
              <a:rPr lang="en-US" dirty="0"/>
              <a:t>. </a:t>
            </a:r>
            <a:r>
              <a:rPr lang="en-US" dirty="0" err="1"/>
              <a:t>arXiv</a:t>
            </a:r>
            <a:r>
              <a:rPr lang="en-US" dirty="0"/>
              <a:t> 2022</a:t>
            </a:r>
          </a:p>
        </p:txBody>
      </p:sp>
      <p:pic>
        <p:nvPicPr>
          <p:cNvPr id="8" name="Picture 7">
            <a:extLst>
              <a:ext uri="{FF2B5EF4-FFF2-40B4-BE49-F238E27FC236}">
                <a16:creationId xmlns:a16="http://schemas.microsoft.com/office/drawing/2014/main" id="{ADA797FF-E161-C64A-9CAF-C83AD4E80380}"/>
              </a:ext>
            </a:extLst>
          </p:cNvPr>
          <p:cNvPicPr>
            <a:picLocks noChangeAspect="1"/>
          </p:cNvPicPr>
          <p:nvPr/>
        </p:nvPicPr>
        <p:blipFill>
          <a:blip r:embed="rId4"/>
          <a:stretch>
            <a:fillRect/>
          </a:stretch>
        </p:blipFill>
        <p:spPr>
          <a:xfrm>
            <a:off x="0" y="1395401"/>
            <a:ext cx="12192000" cy="4067197"/>
          </a:xfrm>
          <a:prstGeom prst="rect">
            <a:avLst/>
          </a:prstGeom>
        </p:spPr>
      </p:pic>
    </p:spTree>
    <p:extLst>
      <p:ext uri="{BB962C8B-B14F-4D97-AF65-F5344CB8AC3E}">
        <p14:creationId xmlns:p14="http://schemas.microsoft.com/office/powerpoint/2010/main" val="1077120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F4BB-51DA-CD55-DBD1-E5250AA2A8BD}"/>
              </a:ext>
            </a:extLst>
          </p:cNvPr>
          <p:cNvSpPr>
            <a:spLocks noGrp="1"/>
          </p:cNvSpPr>
          <p:nvPr>
            <p:ph type="title"/>
          </p:nvPr>
        </p:nvSpPr>
        <p:spPr/>
        <p:txBody>
          <a:bodyPr/>
          <a:lstStyle/>
          <a:p>
            <a:r>
              <a:rPr lang="en-US" dirty="0"/>
              <a:t>Just what is going on here?</a:t>
            </a:r>
          </a:p>
        </p:txBody>
      </p:sp>
      <p:sp>
        <p:nvSpPr>
          <p:cNvPr id="3" name="Content Placeholder 2">
            <a:extLst>
              <a:ext uri="{FF2B5EF4-FFF2-40B4-BE49-F238E27FC236}">
                <a16:creationId xmlns:a16="http://schemas.microsoft.com/office/drawing/2014/main" id="{130757A2-294D-59C3-8845-50FE8A0A7CB7}"/>
              </a:ext>
            </a:extLst>
          </p:cNvPr>
          <p:cNvSpPr>
            <a:spLocks noGrp="1"/>
          </p:cNvSpPr>
          <p:nvPr>
            <p:ph idx="1"/>
          </p:nvPr>
        </p:nvSpPr>
        <p:spPr/>
        <p:txBody>
          <a:bodyPr/>
          <a:lstStyle/>
          <a:p>
            <a:endParaRPr lang="en-US" dirty="0"/>
          </a:p>
          <a:p>
            <a:endParaRPr lang="en-US" dirty="0"/>
          </a:p>
          <a:p>
            <a:r>
              <a:rPr lang="en-US" dirty="0"/>
              <a:t>Q:  What are image generators for?</a:t>
            </a:r>
          </a:p>
          <a:p>
            <a:r>
              <a:rPr lang="en-US" dirty="0"/>
              <a:t>A: who knows, but they expose very deep mysteries.</a:t>
            </a:r>
          </a:p>
          <a:p>
            <a:endParaRPr lang="en-US" dirty="0"/>
          </a:p>
          <a:p>
            <a:r>
              <a:rPr lang="en-US" dirty="0"/>
              <a:t>Q: Why are they interesting?</a:t>
            </a:r>
          </a:p>
          <a:p>
            <a:r>
              <a:rPr lang="en-US" dirty="0"/>
              <a:t>A:  They know things they haven’t been trained to know,</a:t>
            </a:r>
          </a:p>
          <a:p>
            <a:r>
              <a:rPr lang="en-US" dirty="0"/>
              <a:t>		AND they don’t know things that they should know</a:t>
            </a:r>
          </a:p>
        </p:txBody>
      </p:sp>
    </p:spTree>
    <p:extLst>
      <p:ext uri="{BB962C8B-B14F-4D97-AF65-F5344CB8AC3E}">
        <p14:creationId xmlns:p14="http://schemas.microsoft.com/office/powerpoint/2010/main" val="3354395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Applications: make commercial art cheaper"/>
          <p:cNvSpPr txBox="1">
            <a:spLocks noGrp="1"/>
          </p:cNvSpPr>
          <p:nvPr>
            <p:ph type="title"/>
          </p:nvPr>
        </p:nvSpPr>
        <p:spPr>
          <a:xfrm>
            <a:off x="838200" y="-245601"/>
            <a:ext cx="9601200" cy="1285876"/>
          </a:xfrm>
          <a:prstGeom prst="rect">
            <a:avLst/>
          </a:prstGeom>
        </p:spPr>
        <p:txBody>
          <a:bodyPr/>
          <a:lstStyle/>
          <a:p>
            <a:r>
              <a:rPr dirty="0"/>
              <a:t>Applications: make commercial art cheaper</a:t>
            </a:r>
          </a:p>
        </p:txBody>
      </p:sp>
      <p:sp>
        <p:nvSpPr>
          <p:cNvPr id="74" name="Double-click to edit"/>
          <p:cNvSpPr txBox="1">
            <a:spLocks noGrp="1"/>
          </p:cNvSpPr>
          <p:nvPr>
            <p:ph type="body" sz="half" idx="1"/>
          </p:nvPr>
        </p:nvSpPr>
        <p:spPr>
          <a:prstGeom prst="rect">
            <a:avLst/>
          </a:prstGeom>
        </p:spPr>
        <p:txBody>
          <a:bodyPr/>
          <a:lstStyle/>
          <a:p>
            <a:endParaRPr/>
          </a:p>
        </p:txBody>
      </p:sp>
      <p:pic>
        <p:nvPicPr>
          <p:cNvPr id="75" name="pasted-movie.png" descr="pasted-movie.png"/>
          <p:cNvPicPr>
            <a:picLocks noChangeAspect="1"/>
          </p:cNvPicPr>
          <p:nvPr/>
        </p:nvPicPr>
        <p:blipFill>
          <a:blip r:embed="rId2"/>
          <a:stretch>
            <a:fillRect/>
          </a:stretch>
        </p:blipFill>
        <p:spPr>
          <a:xfrm>
            <a:off x="1576043" y="1547029"/>
            <a:ext cx="9039914" cy="5089063"/>
          </a:xfrm>
          <a:prstGeom prst="rect">
            <a:avLst/>
          </a:prstGeom>
          <a:ln w="12700">
            <a:miter lim="400000"/>
          </a:ln>
        </p:spPr>
      </p:pic>
      <p:sp>
        <p:nvSpPr>
          <p:cNvPr id="2" name="TextBox 1">
            <a:extLst>
              <a:ext uri="{FF2B5EF4-FFF2-40B4-BE49-F238E27FC236}">
                <a16:creationId xmlns:a16="http://schemas.microsoft.com/office/drawing/2014/main" id="{B35BA286-3CE7-C98D-43E6-448E4699BAB9}"/>
              </a:ext>
            </a:extLst>
          </p:cNvPr>
          <p:cNvSpPr txBox="1"/>
          <p:nvPr/>
        </p:nvSpPr>
        <p:spPr>
          <a:xfrm>
            <a:off x="3962400" y="1040275"/>
            <a:ext cx="3480440" cy="369332"/>
          </a:xfrm>
          <a:prstGeom prst="rect">
            <a:avLst/>
          </a:prstGeom>
          <a:noFill/>
        </p:spPr>
        <p:txBody>
          <a:bodyPr wrap="none" rtlCol="0">
            <a:spAutoFit/>
          </a:bodyPr>
          <a:lstStyle/>
          <a:p>
            <a:r>
              <a:rPr lang="en-US" dirty="0"/>
              <a:t>(Inverse Willie Sutton argument)</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and political discourse nastier"/>
          <p:cNvSpPr txBox="1">
            <a:spLocks noGrp="1"/>
          </p:cNvSpPr>
          <p:nvPr>
            <p:ph type="title"/>
          </p:nvPr>
        </p:nvSpPr>
        <p:spPr>
          <a:xfrm>
            <a:off x="762000" y="-51021"/>
            <a:ext cx="7358064" cy="1285876"/>
          </a:xfrm>
          <a:prstGeom prst="rect">
            <a:avLst/>
          </a:prstGeom>
        </p:spPr>
        <p:txBody>
          <a:bodyPr/>
          <a:lstStyle/>
          <a:p>
            <a:r>
              <a:rPr dirty="0"/>
              <a:t>and political discourse nastier</a:t>
            </a:r>
          </a:p>
        </p:txBody>
      </p:sp>
      <p:sp>
        <p:nvSpPr>
          <p:cNvPr id="78" name="Double-click to edit"/>
          <p:cNvSpPr txBox="1">
            <a:spLocks noGrp="1"/>
          </p:cNvSpPr>
          <p:nvPr>
            <p:ph type="body" sz="half" idx="1"/>
          </p:nvPr>
        </p:nvSpPr>
        <p:spPr>
          <a:prstGeom prst="rect">
            <a:avLst/>
          </a:prstGeom>
        </p:spPr>
        <p:txBody>
          <a:bodyPr/>
          <a:lstStyle/>
          <a:p>
            <a:endParaRPr/>
          </a:p>
        </p:txBody>
      </p:sp>
      <p:pic>
        <p:nvPicPr>
          <p:cNvPr id="79" name="pasted-movie.png" descr="pasted-movie.png"/>
          <p:cNvPicPr>
            <a:picLocks noChangeAspect="1"/>
          </p:cNvPicPr>
          <p:nvPr/>
        </p:nvPicPr>
        <p:blipFill>
          <a:blip r:embed="rId2"/>
          <a:stretch>
            <a:fillRect/>
          </a:stretch>
        </p:blipFill>
        <p:spPr>
          <a:xfrm>
            <a:off x="1518974" y="990600"/>
            <a:ext cx="9154051" cy="530731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learning</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Learning the data distribution</a:t>
            </a:r>
          </a:p>
          <a:p>
            <a:pPr lvl="1"/>
            <a:r>
              <a:rPr lang="en-US" sz="2400" b="1" dirty="0"/>
              <a:t>Density estimation</a:t>
            </a:r>
            <a:r>
              <a:rPr lang="en-US" sz="2400" dirty="0"/>
              <a:t>: Find a function that approximates the probability density of the data (i.e., value of the function is high for “typical” points and low for “atypical” points)</a:t>
            </a:r>
          </a:p>
          <a:p>
            <a:pPr lvl="1"/>
            <a:r>
              <a:rPr lang="en-US" sz="2400" dirty="0"/>
              <a:t>An extremely hard problem for high-dimensional data…</a:t>
            </a:r>
          </a:p>
        </p:txBody>
      </p:sp>
      <p:pic>
        <p:nvPicPr>
          <p:cNvPr id="63490" name="Picture 2"/>
          <p:cNvPicPr>
            <a:picLocks noChangeAspect="1" noChangeArrowheads="1"/>
          </p:cNvPicPr>
          <p:nvPr/>
        </p:nvPicPr>
        <p:blipFill>
          <a:blip r:embed="rId3"/>
          <a:srcRect/>
          <a:stretch>
            <a:fillRect/>
          </a:stretch>
        </p:blipFill>
        <p:spPr bwMode="auto">
          <a:xfrm>
            <a:off x="4038600" y="3124200"/>
            <a:ext cx="4343400" cy="3257550"/>
          </a:xfrm>
          <a:prstGeom prst="rect">
            <a:avLst/>
          </a:prstGeom>
          <a:noFill/>
          <a:ln w="9525">
            <a:noFill/>
            <a:miter lim="800000"/>
            <a:headEnd/>
            <a:tailEnd/>
          </a:ln>
        </p:spPr>
      </p:pic>
    </p:spTree>
    <p:extLst>
      <p:ext uri="{BB962C8B-B14F-4D97-AF65-F5344CB8AC3E}">
        <p14:creationId xmlns:p14="http://schemas.microsoft.com/office/powerpoint/2010/main" val="279890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 name="Articles of faith"/>
          <p:cNvSpPr txBox="1">
            <a:spLocks noGrp="1"/>
          </p:cNvSpPr>
          <p:nvPr>
            <p:ph type="title"/>
          </p:nvPr>
        </p:nvSpPr>
        <p:spPr>
          <a:xfrm>
            <a:off x="762000" y="0"/>
            <a:ext cx="7358064" cy="1285876"/>
          </a:xfrm>
          <a:prstGeom prst="rect">
            <a:avLst/>
          </a:prstGeom>
        </p:spPr>
        <p:txBody>
          <a:bodyPr/>
          <a:lstStyle/>
          <a:p>
            <a:r>
              <a:rPr dirty="0"/>
              <a:t>Articles of faith</a:t>
            </a:r>
          </a:p>
        </p:txBody>
      </p:sp>
      <p:sp>
        <p:nvSpPr>
          <p:cNvPr id="82" name="There is a probability distribution on all images…"/>
          <p:cNvSpPr txBox="1">
            <a:spLocks noGrp="1"/>
          </p:cNvSpPr>
          <p:nvPr>
            <p:ph type="body" sz="half" idx="1"/>
          </p:nvPr>
        </p:nvSpPr>
        <p:spPr>
          <a:xfrm>
            <a:off x="3048000" y="1066800"/>
            <a:ext cx="5518548" cy="3013770"/>
          </a:xfrm>
          <a:prstGeom prst="rect">
            <a:avLst/>
          </a:prstGeom>
        </p:spPr>
        <p:txBody>
          <a:bodyPr anchor="t"/>
          <a:lstStyle/>
          <a:p>
            <a:endParaRPr dirty="0"/>
          </a:p>
          <a:p>
            <a:r>
              <a:rPr dirty="0"/>
              <a:t>There is a probability distribution on all images</a:t>
            </a:r>
          </a:p>
          <a:p>
            <a:r>
              <a:rPr dirty="0"/>
              <a:t>A diffusion model produces a fair sample from that </a:t>
            </a:r>
            <a:r>
              <a:rPr dirty="0" err="1"/>
              <a:t>dist</a:t>
            </a:r>
            <a:endParaRPr dirty="0"/>
          </a:p>
          <a:p>
            <a:endParaRPr dirty="0"/>
          </a:p>
          <a:p>
            <a:endParaRPr dirty="0"/>
          </a:p>
          <a:p>
            <a:r>
              <a:rPr dirty="0"/>
              <a:t>Articles of faith because:</a:t>
            </a:r>
          </a:p>
          <a:p>
            <a:pPr lvl="1"/>
            <a:r>
              <a:rPr dirty="0"/>
              <a:t>they’re believed in the face of inconvenient facts</a:t>
            </a:r>
          </a:p>
          <a:p>
            <a:pPr lvl="2"/>
            <a:r>
              <a:rPr dirty="0"/>
              <a:t>obvious falsification below</a:t>
            </a:r>
          </a:p>
          <a:p>
            <a:pPr lvl="2"/>
            <a:r>
              <a:rPr dirty="0"/>
              <a:t>you can’t do two-sample testing in high dimensions and get the answer right</a:t>
            </a:r>
          </a:p>
          <a:p>
            <a:pPr lvl="2"/>
            <a:r>
              <a:rPr dirty="0"/>
              <a:t>metrics: absurd (FID); ineffectual (ask people); inaccurate (ask VLMs)</a:t>
            </a:r>
          </a:p>
          <a:p>
            <a:pPr lvl="1"/>
            <a:r>
              <a:rPr dirty="0"/>
              <a:t>bad things might happen to unbelievers</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lightings are realistic"/>
          <p:cNvSpPr txBox="1">
            <a:spLocks noGrp="1"/>
          </p:cNvSpPr>
          <p:nvPr>
            <p:ph type="title"/>
          </p:nvPr>
        </p:nvSpPr>
        <p:spPr>
          <a:xfrm>
            <a:off x="781622" y="-119535"/>
            <a:ext cx="5518548" cy="1285876"/>
          </a:xfrm>
          <a:prstGeom prst="rect">
            <a:avLst/>
          </a:prstGeom>
        </p:spPr>
        <p:txBody>
          <a:bodyPr/>
          <a:lstStyle/>
          <a:p>
            <a:r>
              <a:rPr dirty="0" err="1"/>
              <a:t>Relightings</a:t>
            </a:r>
            <a:r>
              <a:rPr dirty="0"/>
              <a:t> are realistic</a:t>
            </a:r>
          </a:p>
        </p:txBody>
      </p:sp>
      <p:sp>
        <p:nvSpPr>
          <p:cNvPr id="85" name="Double-click to edit"/>
          <p:cNvSpPr txBox="1">
            <a:spLocks noGrp="1"/>
          </p:cNvSpPr>
          <p:nvPr>
            <p:ph type="body" sz="half" idx="1"/>
          </p:nvPr>
        </p:nvSpPr>
        <p:spPr>
          <a:prstGeom prst="rect">
            <a:avLst/>
          </a:prstGeom>
        </p:spPr>
        <p:txBody>
          <a:bodyPr/>
          <a:lstStyle/>
          <a:p>
            <a:endParaRPr/>
          </a:p>
        </p:txBody>
      </p:sp>
      <p:sp>
        <p:nvSpPr>
          <p:cNvPr id="86" name="Rectangle"/>
          <p:cNvSpPr/>
          <p:nvPr/>
        </p:nvSpPr>
        <p:spPr>
          <a:xfrm>
            <a:off x="1052272" y="989532"/>
            <a:ext cx="10358106" cy="4341492"/>
          </a:xfrm>
          <a:prstGeom prst="rect">
            <a:avLst/>
          </a:prstGeom>
          <a:solidFill>
            <a:schemeClr val="accent1">
              <a:hueOff val="47394"/>
              <a:satOff val="-25753"/>
              <a:lumOff val="-7544"/>
            </a:schemeClr>
          </a:solidFill>
          <a:ln w="12700">
            <a:solidFill>
              <a:srgbClr val="000000"/>
            </a:solidFill>
            <a:miter lim="400000"/>
          </a:ln>
        </p:spPr>
        <p:txBody>
          <a:bodyPr lIns="20092" tIns="20092" rIns="20092" bIns="20092" anchor="ctr"/>
          <a:lstStyle/>
          <a:p>
            <a:pPr>
              <a:lnSpc>
                <a:spcPts val="1828"/>
              </a:lnSpc>
              <a:defRPr sz="2200">
                <a:solidFill>
                  <a:srgbClr val="FFFFFF"/>
                </a:solidFill>
                <a:effectLst>
                  <a:outerShdw blurRad="38100" dist="12700" dir="5400000" rotWithShape="0">
                    <a:srgbClr val="000000">
                      <a:alpha val="50000"/>
                    </a:srgbClr>
                  </a:outerShdw>
                </a:effectLst>
              </a:defRPr>
            </a:pPr>
            <a:endParaRPr sz="1547"/>
          </a:p>
        </p:txBody>
      </p:sp>
      <p:pic>
        <p:nvPicPr>
          <p:cNvPr id="87" name="Image" descr="Image"/>
          <p:cNvPicPr>
            <a:picLocks noChangeAspect="1"/>
          </p:cNvPicPr>
          <p:nvPr/>
        </p:nvPicPr>
        <p:blipFill>
          <a:blip r:embed="rId2"/>
          <a:stretch>
            <a:fillRect/>
          </a:stretch>
        </p:blipFill>
        <p:spPr>
          <a:xfrm>
            <a:off x="1842470" y="1146288"/>
            <a:ext cx="8915400" cy="4202576"/>
          </a:xfrm>
          <a:prstGeom prst="rect">
            <a:avLst/>
          </a:prstGeom>
          <a:ln w="12700">
            <a:miter lim="400000"/>
          </a:ln>
        </p:spPr>
      </p:pic>
      <p:sp>
        <p:nvSpPr>
          <p:cNvPr id="88" name="Bhattad et al, 23, 24:  StyLitGAN: Prompting StyleGAN to Produce New Illumination Conditions"/>
          <p:cNvSpPr txBox="1"/>
          <p:nvPr/>
        </p:nvSpPr>
        <p:spPr>
          <a:xfrm>
            <a:off x="2358288" y="5447264"/>
            <a:ext cx="7475424" cy="682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nSpc>
                <a:spcPts val="2600"/>
              </a:lnSpc>
              <a:defRPr sz="2200"/>
            </a:lvl1pPr>
          </a:lstStyle>
          <a:p>
            <a:r>
              <a:rPr sz="1547"/>
              <a:t>Bhattad et al, 23, 24:  StyLitGAN: Prompting StyleGAN to Produce New Illumination Conditions</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Footer Placeholder 4"/>
          <p:cNvSpPr txBox="1"/>
          <p:nvPr/>
        </p:nvSpPr>
        <p:spPr>
          <a:xfrm>
            <a:off x="1513408" y="5806959"/>
            <a:ext cx="9075423" cy="220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spAutoFit/>
          </a:bodyPr>
          <a:lstStyle>
            <a:lvl1pPr algn="l" defTabSz="1300480">
              <a:lnSpc>
                <a:spcPct val="100000"/>
              </a:lnSpc>
              <a:tabLst/>
              <a:defRPr sz="1400">
                <a:latin typeface="Cambria Math"/>
                <a:ea typeface="Cambria Math"/>
                <a:cs typeface="Cambria Math"/>
                <a:sym typeface="Cambria Math"/>
              </a:defRPr>
            </a:lvl1pPr>
          </a:lstStyle>
          <a:p>
            <a:r>
              <a:rPr sz="984"/>
              <a:t>Du, … , Bhattad. CVPR-W 2024</a:t>
            </a:r>
          </a:p>
        </p:txBody>
      </p:sp>
      <p:sp>
        <p:nvSpPr>
          <p:cNvPr id="91" name="TextBox 6"/>
          <p:cNvSpPr txBox="1"/>
          <p:nvPr/>
        </p:nvSpPr>
        <p:spPr>
          <a:xfrm>
            <a:off x="4284434" y="5807079"/>
            <a:ext cx="3553460" cy="264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defTabSz="1300480">
              <a:lnSpc>
                <a:spcPct val="100000"/>
              </a:lnSpc>
              <a:tabLst/>
              <a:defRPr sz="1800">
                <a:latin typeface="Cambria Math"/>
                <a:ea typeface="Cambria Math"/>
                <a:cs typeface="Cambria Math"/>
                <a:sym typeface="Cambria Math"/>
              </a:defRPr>
            </a:lvl1pPr>
          </a:lstStyle>
          <a:p>
            <a:r>
              <a:rPr sz="1266"/>
              <a:t>Stable Diffusion 2.1 (Diffusion)</a:t>
            </a:r>
          </a:p>
        </p:txBody>
      </p:sp>
      <p:grpSp>
        <p:nvGrpSpPr>
          <p:cNvPr id="103" name="Group 7"/>
          <p:cNvGrpSpPr/>
          <p:nvPr/>
        </p:nvGrpSpPr>
        <p:grpSpPr>
          <a:xfrm>
            <a:off x="2439125" y="943046"/>
            <a:ext cx="3622040" cy="1176728"/>
            <a:chOff x="0" y="0"/>
            <a:chExt cx="5151345" cy="1673567"/>
          </a:xfrm>
        </p:grpSpPr>
        <p:pic>
          <p:nvPicPr>
            <p:cNvPr id="92" name="Picture 8" descr="Picture 8"/>
            <p:cNvPicPr>
              <a:picLocks noChangeAspect="1"/>
            </p:cNvPicPr>
            <p:nvPr/>
          </p:nvPicPr>
          <p:blipFill>
            <a:blip r:embed="rId2"/>
            <a:stretch>
              <a:fillRect/>
            </a:stretch>
          </p:blipFill>
          <p:spPr>
            <a:xfrm>
              <a:off x="0" y="0"/>
              <a:ext cx="1032756" cy="1032756"/>
            </a:xfrm>
            <a:prstGeom prst="rect">
              <a:avLst/>
            </a:prstGeom>
            <a:ln w="12700" cap="flat">
              <a:noFill/>
              <a:miter lim="400000"/>
            </a:ln>
            <a:effectLst>
              <a:outerShdw blurRad="50800" dist="38100" dir="2700000" rotWithShape="0">
                <a:srgbClr val="000000">
                  <a:alpha val="40000"/>
                </a:srgbClr>
              </a:outerShdw>
            </a:effectLst>
          </p:spPr>
        </p:pic>
        <p:pic>
          <p:nvPicPr>
            <p:cNvPr id="93" name="Picture 9" descr="Picture 9"/>
            <p:cNvPicPr>
              <a:picLocks noChangeAspect="1"/>
            </p:cNvPicPr>
            <p:nvPr/>
          </p:nvPicPr>
          <p:blipFill>
            <a:blip r:embed="rId3"/>
            <a:stretch>
              <a:fillRect/>
            </a:stretch>
          </p:blipFill>
          <p:spPr>
            <a:xfrm>
              <a:off x="1048892" y="0"/>
              <a:ext cx="1032757" cy="1032756"/>
            </a:xfrm>
            <a:prstGeom prst="rect">
              <a:avLst/>
            </a:prstGeom>
            <a:ln w="12700" cap="flat">
              <a:noFill/>
              <a:miter lim="400000"/>
            </a:ln>
            <a:effectLst>
              <a:outerShdw blurRad="50800" dist="38100" dir="2700000" rotWithShape="0">
                <a:srgbClr val="000000">
                  <a:alpha val="40000"/>
                </a:srgbClr>
              </a:outerShdw>
            </a:effectLst>
          </p:spPr>
        </p:pic>
        <p:pic>
          <p:nvPicPr>
            <p:cNvPr id="94" name="Picture 10" descr="Picture 10"/>
            <p:cNvPicPr>
              <a:picLocks noChangeAspect="1"/>
            </p:cNvPicPr>
            <p:nvPr/>
          </p:nvPicPr>
          <p:blipFill>
            <a:blip r:embed="rId4"/>
            <a:stretch>
              <a:fillRect/>
            </a:stretch>
          </p:blipFill>
          <p:spPr>
            <a:xfrm>
              <a:off x="2081648" y="0"/>
              <a:ext cx="1032756" cy="1032756"/>
            </a:xfrm>
            <a:prstGeom prst="rect">
              <a:avLst/>
            </a:prstGeom>
            <a:ln w="12700" cap="flat">
              <a:noFill/>
              <a:miter lim="400000"/>
            </a:ln>
            <a:effectLst>
              <a:outerShdw blurRad="50800" dist="38100" dir="2700000" rotWithShape="0">
                <a:srgbClr val="000000">
                  <a:alpha val="40000"/>
                </a:srgbClr>
              </a:outerShdw>
            </a:effectLst>
          </p:spPr>
        </p:pic>
        <p:pic>
          <p:nvPicPr>
            <p:cNvPr id="95" name="Picture 11" descr="Picture 11"/>
            <p:cNvPicPr>
              <a:picLocks noChangeAspect="1"/>
            </p:cNvPicPr>
            <p:nvPr/>
          </p:nvPicPr>
          <p:blipFill>
            <a:blip r:embed="rId5"/>
            <a:stretch>
              <a:fillRect/>
            </a:stretch>
          </p:blipFill>
          <p:spPr>
            <a:xfrm>
              <a:off x="3082659" y="0"/>
              <a:ext cx="1032756" cy="1032756"/>
            </a:xfrm>
            <a:prstGeom prst="rect">
              <a:avLst/>
            </a:prstGeom>
            <a:ln w="12700" cap="flat">
              <a:noFill/>
              <a:miter lim="400000"/>
            </a:ln>
            <a:effectLst>
              <a:outerShdw blurRad="50800" dist="38100" dir="2700000" rotWithShape="0">
                <a:srgbClr val="000000">
                  <a:alpha val="40000"/>
                </a:srgbClr>
              </a:outerShdw>
            </a:effectLst>
          </p:spPr>
        </p:pic>
        <p:pic>
          <p:nvPicPr>
            <p:cNvPr id="96" name="Picture 12" descr="Picture 12"/>
            <p:cNvPicPr>
              <a:picLocks noChangeAspect="1"/>
            </p:cNvPicPr>
            <p:nvPr/>
          </p:nvPicPr>
          <p:blipFill>
            <a:blip r:embed="rId6"/>
            <a:stretch>
              <a:fillRect/>
            </a:stretch>
          </p:blipFill>
          <p:spPr>
            <a:xfrm>
              <a:off x="4118589" y="0"/>
              <a:ext cx="1032756" cy="1032756"/>
            </a:xfrm>
            <a:prstGeom prst="rect">
              <a:avLst/>
            </a:prstGeom>
            <a:ln w="12700" cap="flat">
              <a:noFill/>
              <a:miter lim="400000"/>
            </a:ln>
            <a:effectLst>
              <a:outerShdw blurRad="50800" dist="38100" dir="2700000" rotWithShape="0">
                <a:srgbClr val="000000">
                  <a:alpha val="40000"/>
                </a:srgbClr>
              </a:outerShdw>
            </a:effectLst>
          </p:spPr>
        </p:pic>
        <p:sp>
          <p:nvSpPr>
            <p:cNvPr id="97" name="TextBox 13"/>
            <p:cNvSpPr txBox="1"/>
            <p:nvPr/>
          </p:nvSpPr>
          <p:spPr>
            <a:xfrm>
              <a:off x="48767" y="1298037"/>
              <a:ext cx="505381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VQGAN FFHQ (Autoregressive)</a:t>
              </a:r>
            </a:p>
          </p:txBody>
        </p:sp>
        <p:sp>
          <p:nvSpPr>
            <p:cNvPr id="98" name="TextBox 14"/>
            <p:cNvSpPr txBox="1"/>
            <p:nvPr/>
          </p:nvSpPr>
          <p:spPr>
            <a:xfrm>
              <a:off x="45063" y="1010846"/>
              <a:ext cx="950034"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Image</a:t>
              </a:r>
            </a:p>
          </p:txBody>
        </p:sp>
        <p:sp>
          <p:nvSpPr>
            <p:cNvPr id="99" name="TextBox 15"/>
            <p:cNvSpPr txBox="1"/>
            <p:nvPr/>
          </p:nvSpPr>
          <p:spPr>
            <a:xfrm>
              <a:off x="1094485" y="1010843"/>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Normals</a:t>
              </a:r>
            </a:p>
          </p:txBody>
        </p:sp>
        <p:sp>
          <p:nvSpPr>
            <p:cNvPr id="100" name="TextBox 16"/>
            <p:cNvSpPr txBox="1"/>
            <p:nvPr/>
          </p:nvSpPr>
          <p:spPr>
            <a:xfrm>
              <a:off x="2114280" y="1010843"/>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Depth</a:t>
              </a:r>
            </a:p>
          </p:txBody>
        </p:sp>
        <p:sp>
          <p:nvSpPr>
            <p:cNvPr id="101" name="TextBox 17"/>
            <p:cNvSpPr txBox="1"/>
            <p:nvPr/>
          </p:nvSpPr>
          <p:spPr>
            <a:xfrm>
              <a:off x="3134601" y="1010843"/>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Albedo</a:t>
              </a:r>
            </a:p>
          </p:txBody>
        </p:sp>
        <p:sp>
          <p:nvSpPr>
            <p:cNvPr id="102" name="TextBox 18"/>
            <p:cNvSpPr txBox="1"/>
            <p:nvPr/>
          </p:nvSpPr>
          <p:spPr>
            <a:xfrm>
              <a:off x="4153072" y="1010843"/>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Shading</a:t>
              </a:r>
            </a:p>
          </p:txBody>
        </p:sp>
      </p:grpSp>
      <p:grpSp>
        <p:nvGrpSpPr>
          <p:cNvPr id="115" name="Group 19"/>
          <p:cNvGrpSpPr/>
          <p:nvPr/>
        </p:nvGrpSpPr>
        <p:grpSpPr>
          <a:xfrm>
            <a:off x="6138355" y="943046"/>
            <a:ext cx="3630783" cy="1186495"/>
            <a:chOff x="0" y="0"/>
            <a:chExt cx="5163779" cy="1687458"/>
          </a:xfrm>
        </p:grpSpPr>
        <p:pic>
          <p:nvPicPr>
            <p:cNvPr id="104" name="Picture 20" descr="Picture 20"/>
            <p:cNvPicPr>
              <a:picLocks noChangeAspect="1"/>
            </p:cNvPicPr>
            <p:nvPr/>
          </p:nvPicPr>
          <p:blipFill>
            <a:blip r:embed="rId7"/>
            <a:stretch>
              <a:fillRect/>
            </a:stretch>
          </p:blipFill>
          <p:spPr>
            <a:xfrm>
              <a:off x="0" y="0"/>
              <a:ext cx="1032756" cy="1032756"/>
            </a:xfrm>
            <a:prstGeom prst="rect">
              <a:avLst/>
            </a:prstGeom>
            <a:ln w="12700" cap="flat">
              <a:noFill/>
              <a:miter lim="400000"/>
            </a:ln>
            <a:effectLst>
              <a:outerShdw blurRad="50800" dist="38100" dir="2700000" rotWithShape="0">
                <a:srgbClr val="000000">
                  <a:alpha val="40000"/>
                </a:srgbClr>
              </a:outerShdw>
            </a:effectLst>
          </p:spPr>
        </p:pic>
        <p:pic>
          <p:nvPicPr>
            <p:cNvPr id="105" name="Picture 21" descr="Picture 21"/>
            <p:cNvPicPr>
              <a:picLocks noChangeAspect="1"/>
            </p:cNvPicPr>
            <p:nvPr/>
          </p:nvPicPr>
          <p:blipFill>
            <a:blip r:embed="rId8"/>
            <a:stretch>
              <a:fillRect/>
            </a:stretch>
          </p:blipFill>
          <p:spPr>
            <a:xfrm>
              <a:off x="1032756" y="0"/>
              <a:ext cx="1032756" cy="1032756"/>
            </a:xfrm>
            <a:prstGeom prst="rect">
              <a:avLst/>
            </a:prstGeom>
            <a:ln w="12700" cap="flat">
              <a:noFill/>
              <a:miter lim="400000"/>
            </a:ln>
            <a:effectLst>
              <a:outerShdw blurRad="50800" dist="38100" dir="2700000" rotWithShape="0">
                <a:srgbClr val="000000">
                  <a:alpha val="40000"/>
                </a:srgbClr>
              </a:outerShdw>
            </a:effectLst>
          </p:spPr>
        </p:pic>
        <p:pic>
          <p:nvPicPr>
            <p:cNvPr id="106" name="Picture 22" descr="Picture 22"/>
            <p:cNvPicPr>
              <a:picLocks noChangeAspect="1"/>
            </p:cNvPicPr>
            <p:nvPr/>
          </p:nvPicPr>
          <p:blipFill>
            <a:blip r:embed="rId9"/>
            <a:stretch>
              <a:fillRect/>
            </a:stretch>
          </p:blipFill>
          <p:spPr>
            <a:xfrm>
              <a:off x="2065511" y="0"/>
              <a:ext cx="1032756" cy="1032756"/>
            </a:xfrm>
            <a:prstGeom prst="rect">
              <a:avLst/>
            </a:prstGeom>
            <a:ln w="12700" cap="flat">
              <a:noFill/>
              <a:miter lim="400000"/>
            </a:ln>
            <a:effectLst>
              <a:outerShdw blurRad="50800" dist="38100" dir="2700000" rotWithShape="0">
                <a:srgbClr val="000000">
                  <a:alpha val="40000"/>
                </a:srgbClr>
              </a:outerShdw>
            </a:effectLst>
          </p:spPr>
        </p:pic>
        <p:pic>
          <p:nvPicPr>
            <p:cNvPr id="107" name="Picture 23" descr="Picture 23"/>
            <p:cNvPicPr>
              <a:picLocks noChangeAspect="1"/>
            </p:cNvPicPr>
            <p:nvPr/>
          </p:nvPicPr>
          <p:blipFill>
            <a:blip r:embed="rId10"/>
            <a:stretch>
              <a:fillRect/>
            </a:stretch>
          </p:blipFill>
          <p:spPr>
            <a:xfrm>
              <a:off x="3101971" y="0"/>
              <a:ext cx="1032756" cy="1032756"/>
            </a:xfrm>
            <a:prstGeom prst="rect">
              <a:avLst/>
            </a:prstGeom>
            <a:ln w="12700" cap="flat">
              <a:noFill/>
              <a:miter lim="400000"/>
            </a:ln>
            <a:effectLst>
              <a:outerShdw blurRad="50800" dist="38100" dir="2700000" rotWithShape="0">
                <a:srgbClr val="000000">
                  <a:alpha val="40000"/>
                </a:srgbClr>
              </a:outerShdw>
            </a:effectLst>
          </p:spPr>
        </p:pic>
        <p:pic>
          <p:nvPicPr>
            <p:cNvPr id="108" name="Picture 24" descr="Picture 24"/>
            <p:cNvPicPr>
              <a:picLocks noChangeAspect="1"/>
            </p:cNvPicPr>
            <p:nvPr/>
          </p:nvPicPr>
          <p:blipFill>
            <a:blip r:embed="rId11"/>
            <a:stretch>
              <a:fillRect/>
            </a:stretch>
          </p:blipFill>
          <p:spPr>
            <a:xfrm>
              <a:off x="4131023" y="0"/>
              <a:ext cx="1032756" cy="1032756"/>
            </a:xfrm>
            <a:prstGeom prst="rect">
              <a:avLst/>
            </a:prstGeom>
            <a:ln w="12700" cap="flat">
              <a:noFill/>
              <a:miter lim="400000"/>
            </a:ln>
            <a:effectLst>
              <a:outerShdw blurRad="50800" dist="38100" dir="2700000" rotWithShape="0">
                <a:srgbClr val="000000">
                  <a:alpha val="40000"/>
                </a:srgbClr>
              </a:outerShdw>
            </a:effectLst>
          </p:spPr>
        </p:pic>
        <p:sp>
          <p:nvSpPr>
            <p:cNvPr id="109" name="TextBox 25"/>
            <p:cNvSpPr txBox="1"/>
            <p:nvPr/>
          </p:nvSpPr>
          <p:spPr>
            <a:xfrm>
              <a:off x="48767" y="1311928"/>
              <a:ext cx="5053811"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StyleGAN-XL FFHQ (GAN)</a:t>
              </a:r>
            </a:p>
          </p:txBody>
        </p:sp>
        <p:sp>
          <p:nvSpPr>
            <p:cNvPr id="110" name="TextBox 26"/>
            <p:cNvSpPr txBox="1"/>
            <p:nvPr/>
          </p:nvSpPr>
          <p:spPr>
            <a:xfrm>
              <a:off x="52473" y="1010846"/>
              <a:ext cx="913527"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Image</a:t>
              </a:r>
            </a:p>
          </p:txBody>
        </p:sp>
        <p:sp>
          <p:nvSpPr>
            <p:cNvPr id="111" name="TextBox 27"/>
            <p:cNvSpPr txBox="1"/>
            <p:nvPr/>
          </p:nvSpPr>
          <p:spPr>
            <a:xfrm>
              <a:off x="1108771" y="1010844"/>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Normals</a:t>
              </a:r>
            </a:p>
          </p:txBody>
        </p:sp>
        <p:sp>
          <p:nvSpPr>
            <p:cNvPr id="112" name="TextBox 28"/>
            <p:cNvSpPr txBox="1"/>
            <p:nvPr/>
          </p:nvSpPr>
          <p:spPr>
            <a:xfrm>
              <a:off x="2128564" y="1010844"/>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Depth</a:t>
              </a:r>
            </a:p>
          </p:txBody>
        </p:sp>
        <p:sp>
          <p:nvSpPr>
            <p:cNvPr id="113" name="TextBox 29"/>
            <p:cNvSpPr txBox="1"/>
            <p:nvPr/>
          </p:nvSpPr>
          <p:spPr>
            <a:xfrm>
              <a:off x="3148887" y="1010844"/>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Albedo</a:t>
              </a:r>
            </a:p>
          </p:txBody>
        </p:sp>
        <p:sp>
          <p:nvSpPr>
            <p:cNvPr id="114" name="TextBox 30"/>
            <p:cNvSpPr txBox="1"/>
            <p:nvPr/>
          </p:nvSpPr>
          <p:spPr>
            <a:xfrm>
              <a:off x="4167358" y="1010844"/>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Shading</a:t>
              </a:r>
            </a:p>
          </p:txBody>
        </p:sp>
      </p:grpSp>
      <p:sp>
        <p:nvSpPr>
          <p:cNvPr id="116" name="Straight Connector 31"/>
          <p:cNvSpPr/>
          <p:nvPr/>
        </p:nvSpPr>
        <p:spPr>
          <a:xfrm>
            <a:off x="6092970" y="943046"/>
            <a:ext cx="1" cy="1091798"/>
          </a:xfrm>
          <a:prstGeom prst="line">
            <a:avLst/>
          </a:prstGeom>
          <a:ln w="38100">
            <a:solidFill>
              <a:srgbClr val="000000"/>
            </a:solidFill>
            <a:miter/>
          </a:ln>
        </p:spPr>
        <p:txBody>
          <a:bodyPr lIns="34289" tIns="34289" rIns="34289" bIns="34289"/>
          <a:lstStyle/>
          <a:p>
            <a:pPr defTabSz="914367">
              <a:defRPr>
                <a:latin typeface="Calibri"/>
                <a:ea typeface="Calibri"/>
                <a:cs typeface="Calibri"/>
                <a:sym typeface="Calibri"/>
              </a:defRPr>
            </a:pPr>
            <a:endParaRPr/>
          </a:p>
        </p:txBody>
      </p:sp>
      <p:sp>
        <p:nvSpPr>
          <p:cNvPr id="117" name="Straight Connector 32"/>
          <p:cNvSpPr/>
          <p:nvPr/>
        </p:nvSpPr>
        <p:spPr>
          <a:xfrm>
            <a:off x="2439125" y="2080229"/>
            <a:ext cx="7328439" cy="1"/>
          </a:xfrm>
          <a:prstGeom prst="line">
            <a:avLst/>
          </a:prstGeom>
          <a:ln w="38100">
            <a:solidFill>
              <a:srgbClr val="000000"/>
            </a:solidFill>
            <a:miter/>
          </a:ln>
        </p:spPr>
        <p:txBody>
          <a:bodyPr lIns="34289" tIns="34289" rIns="34289" bIns="34289"/>
          <a:lstStyle/>
          <a:p>
            <a:pPr defTabSz="914367">
              <a:defRPr>
                <a:latin typeface="Calibri"/>
                <a:ea typeface="Calibri"/>
                <a:cs typeface="Calibri"/>
                <a:sym typeface="Calibri"/>
              </a:defRPr>
            </a:pPr>
            <a:endParaRPr/>
          </a:p>
        </p:txBody>
      </p:sp>
      <p:grpSp>
        <p:nvGrpSpPr>
          <p:cNvPr id="130" name="Group 33"/>
          <p:cNvGrpSpPr/>
          <p:nvPr/>
        </p:nvGrpSpPr>
        <p:grpSpPr>
          <a:xfrm>
            <a:off x="2431955" y="2149155"/>
            <a:ext cx="7337183" cy="1962975"/>
            <a:chOff x="0" y="0"/>
            <a:chExt cx="10435103" cy="2791785"/>
          </a:xfrm>
        </p:grpSpPr>
        <p:pic>
          <p:nvPicPr>
            <p:cNvPr id="118" name="Picture 34" descr="Picture 34"/>
            <p:cNvPicPr>
              <a:picLocks noChangeAspect="1"/>
            </p:cNvPicPr>
            <p:nvPr/>
          </p:nvPicPr>
          <p:blipFill>
            <a:blip r:embed="rId12"/>
            <a:stretch>
              <a:fillRect/>
            </a:stretch>
          </p:blipFill>
          <p:spPr>
            <a:xfrm>
              <a:off x="10196" y="0"/>
              <a:ext cx="2073903" cy="2073903"/>
            </a:xfrm>
            <a:prstGeom prst="rect">
              <a:avLst/>
            </a:prstGeom>
            <a:ln w="12700" cap="flat">
              <a:noFill/>
              <a:miter lim="400000"/>
            </a:ln>
            <a:effectLst>
              <a:outerShdw blurRad="50800" dist="38100" dir="2700000" rotWithShape="0">
                <a:srgbClr val="000000">
                  <a:alpha val="40000"/>
                </a:srgbClr>
              </a:outerShdw>
            </a:effectLst>
          </p:spPr>
        </p:pic>
        <p:pic>
          <p:nvPicPr>
            <p:cNvPr id="119" name="Picture 35" descr="Picture 35"/>
            <p:cNvPicPr>
              <a:picLocks noChangeAspect="1"/>
            </p:cNvPicPr>
            <p:nvPr/>
          </p:nvPicPr>
          <p:blipFill>
            <a:blip r:embed="rId13"/>
            <a:stretch>
              <a:fillRect/>
            </a:stretch>
          </p:blipFill>
          <p:spPr>
            <a:xfrm>
              <a:off x="2097948" y="0"/>
              <a:ext cx="2073903" cy="2073903"/>
            </a:xfrm>
            <a:prstGeom prst="rect">
              <a:avLst/>
            </a:prstGeom>
            <a:ln w="12700" cap="flat">
              <a:noFill/>
              <a:miter lim="400000"/>
            </a:ln>
            <a:effectLst>
              <a:outerShdw blurRad="50800" dist="38100" dir="2700000" rotWithShape="0">
                <a:srgbClr val="000000">
                  <a:alpha val="40000"/>
                </a:srgbClr>
              </a:outerShdw>
            </a:effectLst>
          </p:spPr>
        </p:pic>
        <p:pic>
          <p:nvPicPr>
            <p:cNvPr id="120" name="Picture 36" descr="Picture 36"/>
            <p:cNvPicPr>
              <a:picLocks noChangeAspect="1"/>
            </p:cNvPicPr>
            <p:nvPr/>
          </p:nvPicPr>
          <p:blipFill>
            <a:blip r:embed="rId14"/>
            <a:stretch>
              <a:fillRect/>
            </a:stretch>
          </p:blipFill>
          <p:spPr>
            <a:xfrm>
              <a:off x="4185699" y="0"/>
              <a:ext cx="2073903" cy="2073903"/>
            </a:xfrm>
            <a:prstGeom prst="rect">
              <a:avLst/>
            </a:prstGeom>
            <a:ln w="12700" cap="flat">
              <a:noFill/>
              <a:miter lim="400000"/>
            </a:ln>
            <a:effectLst>
              <a:outerShdw blurRad="50800" dist="38100" dir="2700000" rotWithShape="0">
                <a:srgbClr val="000000">
                  <a:alpha val="40000"/>
                </a:srgbClr>
              </a:outerShdw>
            </a:effectLst>
          </p:spPr>
        </p:pic>
        <p:pic>
          <p:nvPicPr>
            <p:cNvPr id="121" name="Picture 37" descr="Picture 37"/>
            <p:cNvPicPr>
              <a:picLocks noChangeAspect="1"/>
            </p:cNvPicPr>
            <p:nvPr/>
          </p:nvPicPr>
          <p:blipFill>
            <a:blip r:embed="rId15"/>
            <a:stretch>
              <a:fillRect/>
            </a:stretch>
          </p:blipFill>
          <p:spPr>
            <a:xfrm>
              <a:off x="6273451" y="0"/>
              <a:ext cx="2073903" cy="2073903"/>
            </a:xfrm>
            <a:prstGeom prst="rect">
              <a:avLst/>
            </a:prstGeom>
            <a:ln w="12700" cap="flat">
              <a:noFill/>
              <a:miter lim="400000"/>
            </a:ln>
            <a:effectLst>
              <a:outerShdw blurRad="50800" dist="38100" dir="2700000" rotWithShape="0">
                <a:srgbClr val="000000">
                  <a:alpha val="40000"/>
                </a:srgbClr>
              </a:outerShdw>
            </a:effectLst>
          </p:spPr>
        </p:pic>
        <p:pic>
          <p:nvPicPr>
            <p:cNvPr id="122" name="Picture 38" descr="Picture 38"/>
            <p:cNvPicPr>
              <a:picLocks noChangeAspect="1"/>
            </p:cNvPicPr>
            <p:nvPr/>
          </p:nvPicPr>
          <p:blipFill>
            <a:blip r:embed="rId16"/>
            <a:stretch>
              <a:fillRect/>
            </a:stretch>
          </p:blipFill>
          <p:spPr>
            <a:xfrm>
              <a:off x="8361200" y="0"/>
              <a:ext cx="2073903" cy="2073903"/>
            </a:xfrm>
            <a:prstGeom prst="rect">
              <a:avLst/>
            </a:prstGeom>
            <a:ln w="12700" cap="flat">
              <a:noFill/>
              <a:miter lim="400000"/>
            </a:ln>
            <a:effectLst>
              <a:outerShdw blurRad="50800" dist="38100" dir="2700000" rotWithShape="0">
                <a:srgbClr val="000000">
                  <a:alpha val="40000"/>
                </a:srgbClr>
              </a:outerShdw>
            </a:effectLst>
          </p:spPr>
        </p:pic>
        <p:sp>
          <p:nvSpPr>
            <p:cNvPr id="123" name="TextBox 39"/>
            <p:cNvSpPr txBox="1"/>
            <p:nvPr/>
          </p:nvSpPr>
          <p:spPr>
            <a:xfrm>
              <a:off x="2694627" y="2416255"/>
              <a:ext cx="505381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StyleGAN-v2 LSUN Bedroom (GAN)</a:t>
              </a:r>
            </a:p>
          </p:txBody>
        </p:sp>
        <p:sp>
          <p:nvSpPr>
            <p:cNvPr id="124" name="Straight Connector 40"/>
            <p:cNvSpPr/>
            <p:nvPr/>
          </p:nvSpPr>
          <p:spPr>
            <a:xfrm>
              <a:off x="0" y="2730455"/>
              <a:ext cx="10422670" cy="1"/>
            </a:xfrm>
            <a:prstGeom prst="line">
              <a:avLst/>
            </a:prstGeom>
            <a:noFill/>
            <a:ln w="38100" cap="flat">
              <a:solidFill>
                <a:srgbClr val="000000"/>
              </a:solidFill>
              <a:prstDash val="solid"/>
              <a:miter lim="800000"/>
            </a:ln>
            <a:effectLst/>
          </p:spPr>
          <p:txBody>
            <a:bodyPr wrap="square" lIns="34289" tIns="34289" rIns="34289" bIns="34289" numCol="1" anchor="t">
              <a:noAutofit/>
            </a:bodyPr>
            <a:lstStyle/>
            <a:p>
              <a:pPr defTabSz="914367">
                <a:defRPr>
                  <a:latin typeface="Calibri"/>
                  <a:ea typeface="Calibri"/>
                  <a:cs typeface="Calibri"/>
                  <a:sym typeface="Calibri"/>
                </a:defRPr>
              </a:pPr>
              <a:endParaRPr/>
            </a:p>
          </p:txBody>
        </p:sp>
        <p:sp>
          <p:nvSpPr>
            <p:cNvPr id="125" name="TextBox 41"/>
            <p:cNvSpPr txBox="1"/>
            <p:nvPr/>
          </p:nvSpPr>
          <p:spPr>
            <a:xfrm>
              <a:off x="48769" y="2152167"/>
              <a:ext cx="1978173"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Image</a:t>
              </a:r>
            </a:p>
          </p:txBody>
        </p:sp>
        <p:sp>
          <p:nvSpPr>
            <p:cNvPr id="126" name="TextBox 42"/>
            <p:cNvSpPr txBox="1"/>
            <p:nvPr/>
          </p:nvSpPr>
          <p:spPr>
            <a:xfrm>
              <a:off x="2694627" y="2121747"/>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Normals</a:t>
              </a:r>
            </a:p>
          </p:txBody>
        </p:sp>
        <p:sp>
          <p:nvSpPr>
            <p:cNvPr id="127" name="TextBox 43"/>
            <p:cNvSpPr txBox="1"/>
            <p:nvPr/>
          </p:nvSpPr>
          <p:spPr>
            <a:xfrm>
              <a:off x="4753921" y="2121747"/>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Depth</a:t>
              </a:r>
            </a:p>
          </p:txBody>
        </p:sp>
        <p:sp>
          <p:nvSpPr>
            <p:cNvPr id="128" name="TextBox 44"/>
            <p:cNvSpPr txBox="1"/>
            <p:nvPr/>
          </p:nvSpPr>
          <p:spPr>
            <a:xfrm>
              <a:off x="6869226" y="2136260"/>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Albedo</a:t>
              </a:r>
            </a:p>
          </p:txBody>
        </p:sp>
        <p:sp>
          <p:nvSpPr>
            <p:cNvPr id="129" name="TextBox 45"/>
            <p:cNvSpPr txBox="1"/>
            <p:nvPr/>
          </p:nvSpPr>
          <p:spPr>
            <a:xfrm>
              <a:off x="8936589" y="2136593"/>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Shading</a:t>
              </a:r>
            </a:p>
          </p:txBody>
        </p:sp>
      </p:grpSp>
      <p:grpSp>
        <p:nvGrpSpPr>
          <p:cNvPr id="141" name="Group 46"/>
          <p:cNvGrpSpPr/>
          <p:nvPr/>
        </p:nvGrpSpPr>
        <p:grpSpPr>
          <a:xfrm>
            <a:off x="2439125" y="4127715"/>
            <a:ext cx="7328441" cy="1786196"/>
            <a:chOff x="0" y="0"/>
            <a:chExt cx="10422670" cy="2540366"/>
          </a:xfrm>
        </p:grpSpPr>
        <p:pic>
          <p:nvPicPr>
            <p:cNvPr id="131" name="Picture 47" descr="Picture 47"/>
            <p:cNvPicPr>
              <a:picLocks noChangeAspect="1"/>
            </p:cNvPicPr>
            <p:nvPr/>
          </p:nvPicPr>
          <p:blipFill>
            <a:blip r:embed="rId17"/>
            <a:stretch>
              <a:fillRect/>
            </a:stretch>
          </p:blipFill>
          <p:spPr>
            <a:xfrm>
              <a:off x="0" y="0"/>
              <a:ext cx="2073903" cy="2073903"/>
            </a:xfrm>
            <a:prstGeom prst="rect">
              <a:avLst/>
            </a:prstGeom>
            <a:ln w="12700" cap="flat">
              <a:noFill/>
              <a:miter lim="400000"/>
            </a:ln>
            <a:effectLst>
              <a:outerShdw blurRad="50800" dist="38100" dir="2700000" rotWithShape="0">
                <a:srgbClr val="000000">
                  <a:alpha val="40000"/>
                </a:srgbClr>
              </a:outerShdw>
            </a:effectLst>
          </p:spPr>
        </p:pic>
        <p:pic>
          <p:nvPicPr>
            <p:cNvPr id="132" name="Picture 48" descr="Picture 48"/>
            <p:cNvPicPr>
              <a:picLocks noChangeAspect="1"/>
            </p:cNvPicPr>
            <p:nvPr/>
          </p:nvPicPr>
          <p:blipFill>
            <a:blip r:embed="rId18"/>
            <a:stretch>
              <a:fillRect/>
            </a:stretch>
          </p:blipFill>
          <p:spPr>
            <a:xfrm>
              <a:off x="2087191" y="0"/>
              <a:ext cx="2073903" cy="2073903"/>
            </a:xfrm>
            <a:prstGeom prst="rect">
              <a:avLst/>
            </a:prstGeom>
            <a:ln w="12700" cap="flat">
              <a:noFill/>
              <a:miter lim="400000"/>
            </a:ln>
            <a:effectLst>
              <a:outerShdw blurRad="50800" dist="38100" dir="2700000" rotWithShape="0">
                <a:srgbClr val="000000">
                  <a:alpha val="40000"/>
                </a:srgbClr>
              </a:outerShdw>
            </a:effectLst>
          </p:spPr>
        </p:pic>
        <p:pic>
          <p:nvPicPr>
            <p:cNvPr id="133" name="Picture 49" descr="Picture 49"/>
            <p:cNvPicPr>
              <a:picLocks noChangeAspect="1"/>
            </p:cNvPicPr>
            <p:nvPr/>
          </p:nvPicPr>
          <p:blipFill>
            <a:blip r:embed="rId19"/>
            <a:stretch>
              <a:fillRect/>
            </a:stretch>
          </p:blipFill>
          <p:spPr>
            <a:xfrm>
              <a:off x="4174383" y="0"/>
              <a:ext cx="2073903" cy="2073903"/>
            </a:xfrm>
            <a:prstGeom prst="rect">
              <a:avLst/>
            </a:prstGeom>
            <a:ln w="12700" cap="flat">
              <a:noFill/>
              <a:miter lim="400000"/>
            </a:ln>
            <a:effectLst>
              <a:outerShdw blurRad="50800" dist="38100" dir="2700000" rotWithShape="0">
                <a:srgbClr val="000000">
                  <a:alpha val="40000"/>
                </a:srgbClr>
              </a:outerShdw>
            </a:effectLst>
          </p:spPr>
        </p:pic>
        <p:pic>
          <p:nvPicPr>
            <p:cNvPr id="134" name="Picture 50" descr="Picture 50"/>
            <p:cNvPicPr>
              <a:picLocks noChangeAspect="1"/>
            </p:cNvPicPr>
            <p:nvPr/>
          </p:nvPicPr>
          <p:blipFill>
            <a:blip r:embed="rId20"/>
            <a:stretch>
              <a:fillRect/>
            </a:stretch>
          </p:blipFill>
          <p:spPr>
            <a:xfrm>
              <a:off x="6261574" y="0"/>
              <a:ext cx="2073903" cy="2073903"/>
            </a:xfrm>
            <a:prstGeom prst="rect">
              <a:avLst/>
            </a:prstGeom>
            <a:ln w="12700" cap="flat">
              <a:noFill/>
              <a:miter lim="400000"/>
            </a:ln>
            <a:effectLst>
              <a:outerShdw blurRad="50800" dist="38100" dir="2700000" rotWithShape="0">
                <a:srgbClr val="000000">
                  <a:alpha val="40000"/>
                </a:srgbClr>
              </a:outerShdw>
            </a:effectLst>
          </p:spPr>
        </p:pic>
        <p:pic>
          <p:nvPicPr>
            <p:cNvPr id="135" name="Picture 51" descr="Picture 51"/>
            <p:cNvPicPr>
              <a:picLocks noChangeAspect="1"/>
            </p:cNvPicPr>
            <p:nvPr/>
          </p:nvPicPr>
          <p:blipFill>
            <a:blip r:embed="rId21"/>
            <a:stretch>
              <a:fillRect/>
            </a:stretch>
          </p:blipFill>
          <p:spPr>
            <a:xfrm>
              <a:off x="8348767" y="0"/>
              <a:ext cx="2073903" cy="2073903"/>
            </a:xfrm>
            <a:prstGeom prst="rect">
              <a:avLst/>
            </a:prstGeom>
            <a:ln w="12700" cap="flat">
              <a:noFill/>
              <a:miter lim="400000"/>
            </a:ln>
            <a:effectLst>
              <a:outerShdw blurRad="50800" dist="38100" dir="2700000" rotWithShape="0">
                <a:srgbClr val="000000">
                  <a:alpha val="40000"/>
                </a:srgbClr>
              </a:outerShdw>
            </a:effectLst>
          </p:spPr>
        </p:pic>
        <p:sp>
          <p:nvSpPr>
            <p:cNvPr id="136" name="TextBox 52"/>
            <p:cNvSpPr txBox="1"/>
            <p:nvPr/>
          </p:nvSpPr>
          <p:spPr>
            <a:xfrm>
              <a:off x="25638" y="2164836"/>
              <a:ext cx="1976367"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Image</a:t>
              </a:r>
            </a:p>
          </p:txBody>
        </p:sp>
        <p:sp>
          <p:nvSpPr>
            <p:cNvPr id="137" name="TextBox 53"/>
            <p:cNvSpPr txBox="1"/>
            <p:nvPr/>
          </p:nvSpPr>
          <p:spPr>
            <a:xfrm>
              <a:off x="2684431" y="2134416"/>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Normals</a:t>
              </a:r>
            </a:p>
          </p:txBody>
        </p:sp>
        <p:sp>
          <p:nvSpPr>
            <p:cNvPr id="138" name="TextBox 54"/>
            <p:cNvSpPr txBox="1"/>
            <p:nvPr/>
          </p:nvSpPr>
          <p:spPr>
            <a:xfrm>
              <a:off x="4743725" y="2134416"/>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Depth</a:t>
              </a:r>
            </a:p>
          </p:txBody>
        </p:sp>
        <p:sp>
          <p:nvSpPr>
            <p:cNvPr id="139" name="TextBox 55"/>
            <p:cNvSpPr txBox="1"/>
            <p:nvPr/>
          </p:nvSpPr>
          <p:spPr>
            <a:xfrm>
              <a:off x="6859030" y="2148929"/>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Albedo</a:t>
              </a:r>
            </a:p>
          </p:txBody>
        </p:sp>
        <p:sp>
          <p:nvSpPr>
            <p:cNvPr id="140" name="TextBox 56"/>
            <p:cNvSpPr txBox="1"/>
            <p:nvPr/>
          </p:nvSpPr>
          <p:spPr>
            <a:xfrm>
              <a:off x="8926393" y="2128229"/>
              <a:ext cx="935220" cy="3755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t">
              <a:spAutoFit/>
            </a:bodyPr>
            <a:lstStyle>
              <a:lvl1pPr defTabSz="1300480">
                <a:lnSpc>
                  <a:spcPct val="100000"/>
                </a:lnSpc>
                <a:tabLst/>
                <a:defRPr sz="1800">
                  <a:latin typeface="Cambria Math"/>
                  <a:ea typeface="Cambria Math"/>
                  <a:cs typeface="Cambria Math"/>
                  <a:sym typeface="Cambria Math"/>
                </a:defRPr>
              </a:lvl1pPr>
            </a:lstStyle>
            <a:p>
              <a:r>
                <a:rPr sz="1266"/>
                <a:t>Shading</a:t>
              </a:r>
            </a:p>
          </p:txBody>
        </p:sp>
      </p:grpSp>
      <p:sp>
        <p:nvSpPr>
          <p:cNvPr id="2" name="Relightings are realistic">
            <a:extLst>
              <a:ext uri="{FF2B5EF4-FFF2-40B4-BE49-F238E27FC236}">
                <a16:creationId xmlns:a16="http://schemas.microsoft.com/office/drawing/2014/main" id="{47D20252-5C2B-81BA-E4A8-2D5B5F086863}"/>
              </a:ext>
            </a:extLst>
          </p:cNvPr>
          <p:cNvSpPr txBox="1">
            <a:spLocks noGrp="1"/>
          </p:cNvSpPr>
          <p:nvPr>
            <p:ph type="title"/>
          </p:nvPr>
        </p:nvSpPr>
        <p:spPr>
          <a:xfrm>
            <a:off x="781621" y="-119535"/>
            <a:ext cx="9581571" cy="1285876"/>
          </a:xfrm>
          <a:prstGeom prst="rect">
            <a:avLst/>
          </a:prstGeom>
        </p:spPr>
        <p:txBody>
          <a:bodyPr/>
          <a:lstStyle/>
          <a:p>
            <a:r>
              <a:rPr lang="en-US" dirty="0"/>
              <a:t>Simple tricks can recover intrinsics from generators</a:t>
            </a:r>
            <a:endParaRPr dirty="0"/>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le 1"/>
          <p:cNvSpPr txBox="1">
            <a:spLocks noGrp="1"/>
          </p:cNvSpPr>
          <p:nvPr>
            <p:ph type="title"/>
          </p:nvPr>
        </p:nvSpPr>
        <p:spPr>
          <a:xfrm>
            <a:off x="899096" y="315"/>
            <a:ext cx="8359815" cy="994173"/>
          </a:xfrm>
          <a:prstGeom prst="rect">
            <a:avLst/>
          </a:prstGeom>
        </p:spPr>
        <p:txBody>
          <a:bodyPr/>
          <a:lstStyle/>
          <a:p>
            <a:r>
              <a:rPr dirty="0"/>
              <a:t>Idea</a:t>
            </a:r>
          </a:p>
        </p:txBody>
      </p:sp>
      <p:pic>
        <p:nvPicPr>
          <p:cNvPr id="144" name="Content Placeholder 8" descr="Content Placeholder 8"/>
          <p:cNvPicPr>
            <a:picLocks noChangeAspect="1"/>
          </p:cNvPicPr>
          <p:nvPr/>
        </p:nvPicPr>
        <p:blipFill>
          <a:blip r:embed="rId2"/>
          <a:stretch>
            <a:fillRect/>
          </a:stretch>
        </p:blipFill>
        <p:spPr>
          <a:xfrm>
            <a:off x="2158356" y="2756000"/>
            <a:ext cx="1334996" cy="1334996"/>
          </a:xfrm>
          <a:prstGeom prst="rect">
            <a:avLst/>
          </a:prstGeom>
          <a:ln w="12700">
            <a:miter lim="400000"/>
          </a:ln>
        </p:spPr>
      </p:pic>
      <p:sp>
        <p:nvSpPr>
          <p:cNvPr id="145" name="TextBox 15"/>
          <p:cNvSpPr txBox="1"/>
          <p:nvPr/>
        </p:nvSpPr>
        <p:spPr>
          <a:xfrm>
            <a:off x="3520531" y="1591231"/>
            <a:ext cx="1609074" cy="1887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defTabSz="914367">
              <a:defRPr sz="2800">
                <a:latin typeface="Cambria Math"/>
                <a:ea typeface="Cambria Math"/>
                <a:cs typeface="Cambria Math"/>
                <a:sym typeface="Cambria Math"/>
              </a:defRPr>
            </a:pPr>
            <a:r>
              <a:rPr sz="1969" dirty="0"/>
              <a:t>Translate: </a:t>
            </a:r>
            <a:br>
              <a:rPr sz="1969" dirty="0"/>
            </a:br>
            <a:r>
              <a:rPr sz="1969" dirty="0"/>
              <a:t>Forward 5m, </a:t>
            </a:r>
            <a:br>
              <a:rPr sz="1969" dirty="0"/>
            </a:br>
            <a:r>
              <a:rPr sz="1969" dirty="0"/>
              <a:t>Right 10m</a:t>
            </a:r>
          </a:p>
          <a:p>
            <a:pPr defTabSz="914367">
              <a:defRPr sz="2800">
                <a:latin typeface="Cambria Math"/>
                <a:ea typeface="Cambria Math"/>
                <a:cs typeface="Cambria Math"/>
                <a:sym typeface="Cambria Math"/>
              </a:defRPr>
            </a:pPr>
            <a:r>
              <a:rPr sz="1969" dirty="0"/>
              <a:t>Rotate: 20° left, </a:t>
            </a:r>
            <a:br>
              <a:rPr sz="1969" dirty="0"/>
            </a:br>
            <a:r>
              <a:rPr sz="1969" dirty="0"/>
              <a:t>5° Upward</a:t>
            </a:r>
          </a:p>
        </p:txBody>
      </p:sp>
      <p:grpSp>
        <p:nvGrpSpPr>
          <p:cNvPr id="151" name="Group 29"/>
          <p:cNvGrpSpPr/>
          <p:nvPr/>
        </p:nvGrpSpPr>
        <p:grpSpPr>
          <a:xfrm>
            <a:off x="6669609" y="2973658"/>
            <a:ext cx="2010316" cy="1505323"/>
            <a:chOff x="0" y="-1"/>
            <a:chExt cx="2859114" cy="2140902"/>
          </a:xfrm>
        </p:grpSpPr>
        <p:sp>
          <p:nvSpPr>
            <p:cNvPr id="146" name="Straight Arrow Connector 5"/>
            <p:cNvSpPr/>
            <p:nvPr/>
          </p:nvSpPr>
          <p:spPr>
            <a:xfrm flipV="1">
              <a:off x="0" y="648810"/>
              <a:ext cx="2859114" cy="21089"/>
            </a:xfrm>
            <a:prstGeom prst="line">
              <a:avLst/>
            </a:prstGeom>
            <a:noFill/>
            <a:ln w="25400" cap="flat">
              <a:solidFill>
                <a:srgbClr val="000000"/>
              </a:solidFill>
              <a:prstDash val="solid"/>
              <a:miter lim="800000"/>
              <a:tailEnd type="triangle" w="med" len="med"/>
            </a:ln>
            <a:effectLst/>
          </p:spPr>
          <p:txBody>
            <a:bodyPr wrap="square" lIns="34289" tIns="34289" rIns="34289" bIns="34289" numCol="1" anchor="t">
              <a:noAutofit/>
            </a:bodyPr>
            <a:lstStyle/>
            <a:p>
              <a:pPr defTabSz="914367">
                <a:defRPr>
                  <a:latin typeface="Calibri"/>
                  <a:ea typeface="Calibri"/>
                  <a:cs typeface="Calibri"/>
                  <a:sym typeface="Calibri"/>
                </a:defRPr>
              </a:pPr>
              <a:endParaRPr/>
            </a:p>
          </p:txBody>
        </p:sp>
        <p:grpSp>
          <p:nvGrpSpPr>
            <p:cNvPr id="149" name="Rounded Rectangle 6"/>
            <p:cNvGrpSpPr/>
            <p:nvPr/>
          </p:nvGrpSpPr>
          <p:grpSpPr>
            <a:xfrm>
              <a:off x="361402" y="-1"/>
              <a:ext cx="2143936" cy="1246047"/>
              <a:chOff x="0" y="0"/>
              <a:chExt cx="2143934" cy="1246045"/>
            </a:xfrm>
          </p:grpSpPr>
          <p:sp>
            <p:nvSpPr>
              <p:cNvPr id="147" name="Rounded Rectangle"/>
              <p:cNvSpPr/>
              <p:nvPr/>
            </p:nvSpPr>
            <p:spPr>
              <a:xfrm>
                <a:off x="0" y="0"/>
                <a:ext cx="2143934" cy="1246045"/>
              </a:xfrm>
              <a:prstGeom prst="roundRect">
                <a:avLst>
                  <a:gd name="adj" fmla="val 16667"/>
                </a:avLst>
              </a:prstGeom>
              <a:solidFill>
                <a:srgbClr val="D28C39"/>
              </a:solidFill>
              <a:ln w="12700" cap="flat">
                <a:noFill/>
                <a:miter lim="400000"/>
              </a:ln>
              <a:effectLst/>
            </p:spPr>
            <p:txBody>
              <a:bodyPr wrap="square" lIns="34289" tIns="34289" rIns="34289" bIns="34289" numCol="1" anchor="ctr">
                <a:noAutofit/>
              </a:bodyPr>
              <a:lstStyle/>
              <a:p>
                <a:pPr defTabSz="914367">
                  <a:defRPr>
                    <a:solidFill>
                      <a:srgbClr val="FFFFFF"/>
                    </a:solidFill>
                    <a:latin typeface="Calibri"/>
                    <a:ea typeface="Calibri"/>
                    <a:cs typeface="Calibri"/>
                    <a:sym typeface="Calibri"/>
                  </a:defRPr>
                </a:pPr>
                <a:endParaRPr/>
              </a:p>
            </p:txBody>
          </p:sp>
          <p:sp>
            <p:nvSpPr>
              <p:cNvPr id="148" name="Generative Model"/>
              <p:cNvSpPr txBox="1"/>
              <p:nvPr/>
            </p:nvSpPr>
            <p:spPr>
              <a:xfrm>
                <a:off x="109593" y="142801"/>
                <a:ext cx="1924746" cy="9604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numCol="1" anchor="ctr">
                <a:spAutoFit/>
              </a:bodyPr>
              <a:lstStyle>
                <a:lvl1pPr defTabSz="1300480">
                  <a:lnSpc>
                    <a:spcPct val="100000"/>
                  </a:lnSpc>
                  <a:tabLst/>
                  <a:defRPr sz="2800">
                    <a:solidFill>
                      <a:srgbClr val="FFFFFF"/>
                    </a:solidFill>
                    <a:latin typeface="Cambria Math"/>
                    <a:ea typeface="Cambria Math"/>
                    <a:cs typeface="Cambria Math"/>
                    <a:sym typeface="Cambria Math"/>
                  </a:defRPr>
                </a:lvl1pPr>
              </a:lstStyle>
              <a:p>
                <a:r>
                  <a:rPr sz="1969"/>
                  <a:t>Generative Model</a:t>
                </a:r>
              </a:p>
            </p:txBody>
          </p:sp>
        </p:grpSp>
        <p:sp>
          <p:nvSpPr>
            <p:cNvPr id="150" name="TextBox 16"/>
            <p:cNvSpPr txBox="1"/>
            <p:nvPr/>
          </p:nvSpPr>
          <p:spPr>
            <a:xfrm>
              <a:off x="356975" y="1254508"/>
              <a:ext cx="2321315" cy="886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numCol="1" anchor="t">
              <a:spAutoFit/>
            </a:bodyPr>
            <a:lstStyle/>
            <a:p>
              <a:pPr defTabSz="914367">
                <a:defRPr>
                  <a:latin typeface="Cambria Math"/>
                  <a:ea typeface="Cambria Math"/>
                  <a:cs typeface="Cambria Math"/>
                  <a:sym typeface="Cambria Math"/>
                </a:defRPr>
              </a:pPr>
              <a:r>
                <a:t>Latent </a:t>
              </a:r>
              <a:br/>
              <a:r>
                <a:t>Diffusion Model</a:t>
              </a:r>
            </a:p>
          </p:txBody>
        </p:sp>
      </p:grpSp>
      <p:sp>
        <p:nvSpPr>
          <p:cNvPr id="152" name="TextBox 17"/>
          <p:cNvSpPr txBox="1"/>
          <p:nvPr/>
        </p:nvSpPr>
        <p:spPr>
          <a:xfrm>
            <a:off x="5212752" y="4137349"/>
            <a:ext cx="1424491" cy="372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lgn="l" defTabSz="1300480">
              <a:lnSpc>
                <a:spcPct val="100000"/>
              </a:lnSpc>
              <a:tabLst/>
              <a:defRPr sz="2800">
                <a:latin typeface="Cambria Math"/>
                <a:ea typeface="Cambria Math"/>
                <a:cs typeface="Cambria Math"/>
                <a:sym typeface="Cambria Math"/>
              </a:defRPr>
            </a:lvl1pPr>
          </a:lstStyle>
          <a:p>
            <a:r>
              <a:rPr sz="1969"/>
              <a:t>Noisy Target</a:t>
            </a:r>
          </a:p>
        </p:txBody>
      </p:sp>
      <p:pic>
        <p:nvPicPr>
          <p:cNvPr id="153" name="Picture 6" descr="Picture 6"/>
          <p:cNvPicPr>
            <a:picLocks noChangeAspect="1"/>
          </p:cNvPicPr>
          <p:nvPr/>
        </p:nvPicPr>
        <p:blipFill>
          <a:blip r:embed="rId3"/>
          <a:stretch>
            <a:fillRect/>
          </a:stretch>
        </p:blipFill>
        <p:spPr>
          <a:xfrm>
            <a:off x="5079004" y="2756003"/>
            <a:ext cx="1334996" cy="1334993"/>
          </a:xfrm>
          <a:prstGeom prst="rect">
            <a:avLst/>
          </a:prstGeom>
          <a:ln w="12700">
            <a:miter lim="400000"/>
          </a:ln>
        </p:spPr>
      </p:pic>
      <p:sp>
        <p:nvSpPr>
          <p:cNvPr id="154" name="Double Brace 24"/>
          <p:cNvSpPr/>
          <p:nvPr/>
        </p:nvSpPr>
        <p:spPr>
          <a:xfrm>
            <a:off x="1815860" y="2666507"/>
            <a:ext cx="4830581" cy="1551103"/>
          </a:xfrm>
          <a:custGeom>
            <a:avLst/>
            <a:gdLst/>
            <a:ahLst/>
            <a:cxnLst>
              <a:cxn ang="0">
                <a:pos x="wd2" y="hd2"/>
              </a:cxn>
              <a:cxn ang="5400000">
                <a:pos x="wd2" y="hd2"/>
              </a:cxn>
              <a:cxn ang="10800000">
                <a:pos x="wd2" y="hd2"/>
              </a:cxn>
              <a:cxn ang="16200000">
                <a:pos x="wd2" y="hd2"/>
              </a:cxn>
            </a:cxnLst>
            <a:rect l="0" t="0" r="r" b="b"/>
            <a:pathLst>
              <a:path w="21600" h="21600" extrusionOk="0">
                <a:moveTo>
                  <a:pt x="1156" y="21600"/>
                </a:moveTo>
                <a:cubicBezTo>
                  <a:pt x="837" y="21600"/>
                  <a:pt x="578" y="20794"/>
                  <a:pt x="578" y="19800"/>
                </a:cubicBezTo>
                <a:lnTo>
                  <a:pt x="578" y="12600"/>
                </a:lnTo>
                <a:cubicBezTo>
                  <a:pt x="578" y="11606"/>
                  <a:pt x="319" y="10800"/>
                  <a:pt x="0" y="10800"/>
                </a:cubicBezTo>
                <a:cubicBezTo>
                  <a:pt x="319" y="10800"/>
                  <a:pt x="578" y="9994"/>
                  <a:pt x="578" y="9000"/>
                </a:cubicBezTo>
                <a:lnTo>
                  <a:pt x="578" y="1800"/>
                </a:lnTo>
                <a:cubicBezTo>
                  <a:pt x="578" y="806"/>
                  <a:pt x="837" y="0"/>
                  <a:pt x="1156" y="0"/>
                </a:cubicBezTo>
                <a:moveTo>
                  <a:pt x="20444" y="0"/>
                </a:moveTo>
                <a:cubicBezTo>
                  <a:pt x="20763" y="0"/>
                  <a:pt x="21022" y="806"/>
                  <a:pt x="21022" y="1800"/>
                </a:cubicBezTo>
                <a:lnTo>
                  <a:pt x="21022" y="9000"/>
                </a:lnTo>
                <a:cubicBezTo>
                  <a:pt x="21022" y="9994"/>
                  <a:pt x="21281" y="10800"/>
                  <a:pt x="21600" y="10800"/>
                </a:cubicBezTo>
                <a:cubicBezTo>
                  <a:pt x="21281" y="10800"/>
                  <a:pt x="21022" y="11606"/>
                  <a:pt x="21022" y="12600"/>
                </a:cubicBezTo>
                <a:lnTo>
                  <a:pt x="21022" y="19800"/>
                </a:lnTo>
                <a:cubicBezTo>
                  <a:pt x="21022" y="20794"/>
                  <a:pt x="20763" y="21600"/>
                  <a:pt x="20444" y="21600"/>
                </a:cubicBezTo>
              </a:path>
            </a:pathLst>
          </a:custGeom>
          <a:ln w="38100">
            <a:solidFill>
              <a:srgbClr val="FFC000"/>
            </a:solidFill>
            <a:miter/>
          </a:ln>
        </p:spPr>
        <p:txBody>
          <a:bodyPr lIns="34289" tIns="34289" rIns="34289" bIns="34289" anchor="ctr"/>
          <a:lstStyle/>
          <a:p>
            <a:pPr defTabSz="914367">
              <a:defRPr>
                <a:latin typeface="Calibri"/>
                <a:ea typeface="Calibri"/>
                <a:cs typeface="Calibri"/>
                <a:sym typeface="Calibri"/>
              </a:defRPr>
            </a:pPr>
            <a:endParaRPr/>
          </a:p>
        </p:txBody>
      </p:sp>
      <p:pic>
        <p:nvPicPr>
          <p:cNvPr id="155" name="Picture 26" descr="Picture 26"/>
          <p:cNvPicPr>
            <a:picLocks noChangeAspect="1"/>
          </p:cNvPicPr>
          <p:nvPr/>
        </p:nvPicPr>
        <p:blipFill>
          <a:blip r:embed="rId4"/>
          <a:stretch>
            <a:fillRect/>
          </a:stretch>
        </p:blipFill>
        <p:spPr>
          <a:xfrm>
            <a:off x="8679924" y="2763117"/>
            <a:ext cx="1334993" cy="1334993"/>
          </a:xfrm>
          <a:prstGeom prst="rect">
            <a:avLst/>
          </a:prstGeom>
          <a:ln w="12700">
            <a:miter lim="400000"/>
          </a:ln>
        </p:spPr>
      </p:pic>
      <p:sp>
        <p:nvSpPr>
          <p:cNvPr id="156" name="TextBox 27"/>
          <p:cNvSpPr txBox="1"/>
          <p:nvPr/>
        </p:nvSpPr>
        <p:spPr>
          <a:xfrm>
            <a:off x="2192645" y="4113837"/>
            <a:ext cx="1648206" cy="372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lgn="l" defTabSz="1300480">
              <a:lnSpc>
                <a:spcPct val="100000"/>
              </a:lnSpc>
              <a:tabLst/>
              <a:defRPr sz="2800">
                <a:latin typeface="Cambria Math"/>
                <a:ea typeface="Cambria Math"/>
                <a:cs typeface="Cambria Math"/>
                <a:sym typeface="Cambria Math"/>
              </a:defRPr>
            </a:lvl1pPr>
          </a:lstStyle>
          <a:p>
            <a:r>
              <a:rPr sz="1969"/>
              <a:t>Starting Image</a:t>
            </a:r>
          </a:p>
        </p:txBody>
      </p:sp>
      <p:sp>
        <p:nvSpPr>
          <p:cNvPr id="157" name="TextBox 28"/>
          <p:cNvSpPr txBox="1"/>
          <p:nvPr/>
        </p:nvSpPr>
        <p:spPr>
          <a:xfrm>
            <a:off x="3493352" y="4892904"/>
            <a:ext cx="1760416" cy="675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p>
            <a:pPr defTabSz="914367">
              <a:defRPr sz="2800">
                <a:latin typeface="Cambria Math"/>
                <a:ea typeface="Cambria Math"/>
                <a:cs typeface="Cambria Math"/>
                <a:sym typeface="Cambria Math"/>
              </a:defRPr>
            </a:pPr>
            <a:r>
              <a:rPr sz="1969" dirty="0"/>
              <a:t>Camera </a:t>
            </a:r>
            <a:br>
              <a:rPr sz="1969" dirty="0"/>
            </a:br>
            <a:r>
              <a:rPr sz="1969" dirty="0"/>
              <a:t>Transformation</a:t>
            </a:r>
          </a:p>
        </p:txBody>
      </p:sp>
      <p:sp>
        <p:nvSpPr>
          <p:cNvPr id="158" name="TextBox 30"/>
          <p:cNvSpPr txBox="1"/>
          <p:nvPr/>
        </p:nvSpPr>
        <p:spPr>
          <a:xfrm>
            <a:off x="9086349" y="4161668"/>
            <a:ext cx="757898" cy="372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lgn="l" defTabSz="1300480">
              <a:lnSpc>
                <a:spcPct val="100000"/>
              </a:lnSpc>
              <a:tabLst/>
              <a:defRPr sz="2800">
                <a:latin typeface="Cambria Math"/>
                <a:ea typeface="Cambria Math"/>
                <a:cs typeface="Cambria Math"/>
                <a:sym typeface="Cambria Math"/>
              </a:defRPr>
            </a:lvl1pPr>
          </a:lstStyle>
          <a:p>
            <a:r>
              <a:rPr sz="1969"/>
              <a:t>Target</a:t>
            </a:r>
          </a:p>
        </p:txBody>
      </p:sp>
      <p:sp>
        <p:nvSpPr>
          <p:cNvPr id="159" name="Footer Placeholder 3"/>
          <p:cNvSpPr txBox="1"/>
          <p:nvPr/>
        </p:nvSpPr>
        <p:spPr>
          <a:xfrm>
            <a:off x="1558290" y="5710397"/>
            <a:ext cx="9075421" cy="264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spAutoFit/>
          </a:bodyPr>
          <a:lstStyle>
            <a:lvl1pPr algn="l" defTabSz="1300480">
              <a:lnSpc>
                <a:spcPct val="100000"/>
              </a:lnSpc>
              <a:tabLst/>
              <a:defRPr sz="1800">
                <a:latin typeface="Cambria Math"/>
                <a:ea typeface="Cambria Math"/>
                <a:cs typeface="Cambria Math"/>
                <a:sym typeface="Cambria Math"/>
              </a:defRPr>
            </a:lvl1pPr>
          </a:lstStyle>
          <a:p>
            <a:r>
              <a:rPr sz="1266"/>
              <a:t>Wallingford, Bhattad et al. NeurIPS 2024 360-1M: Learning to Imagine the world from 1M 360 videos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Double-click to edit"/>
          <p:cNvSpPr txBox="1">
            <a:spLocks noGrp="1"/>
          </p:cNvSpPr>
          <p:nvPr>
            <p:ph type="title"/>
          </p:nvPr>
        </p:nvSpPr>
        <p:spPr>
          <a:prstGeom prst="rect">
            <a:avLst/>
          </a:prstGeom>
        </p:spPr>
        <p:txBody>
          <a:bodyPr/>
          <a:lstStyle/>
          <a:p>
            <a:endParaRPr/>
          </a:p>
        </p:txBody>
      </p:sp>
      <p:sp>
        <p:nvSpPr>
          <p:cNvPr id="162" name="Double-click to edit"/>
          <p:cNvSpPr txBox="1">
            <a:spLocks noGrp="1"/>
          </p:cNvSpPr>
          <p:nvPr>
            <p:ph type="body" sz="half" idx="1"/>
          </p:nvPr>
        </p:nvSpPr>
        <p:spPr>
          <a:prstGeom prst="rect">
            <a:avLst/>
          </a:prstGeom>
        </p:spPr>
        <p:txBody>
          <a:bodyPr/>
          <a:lstStyle/>
          <a:p>
            <a:endParaRPr/>
          </a:p>
        </p:txBody>
      </p:sp>
      <p:pic>
        <p:nvPicPr>
          <p:cNvPr id="163" name="odin" descr="odin"/>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527821" y="860821"/>
            <a:ext cx="5136358" cy="5136358"/>
          </a:xfrm>
          <a:prstGeom prst="rect">
            <a:avLst/>
          </a:prstGeom>
          <a:ln w="3175">
            <a:solidFill>
              <a:srgbClr val="000000"/>
            </a:solidFill>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6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63"/>
                </p:tgtEl>
              </p:cMediaNode>
            </p:video>
            <p:seq concurrent="1" prevAc="none" nextAc="seek">
              <p:cTn id="12" restart="whenNotActive" fill="hold" evtFilter="cancelBubble" nodeType="interactiveSeq">
                <p:stCondLst>
                  <p:cond evt="onClick" delay="0">
                    <p:tgtEl>
                      <p:spTgt spid="16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3"/>
                                        </p:tgtEl>
                                      </p:cBhvr>
                                    </p:cmd>
                                  </p:childTnLst>
                                </p:cTn>
                              </p:par>
                            </p:childTnLst>
                          </p:cTn>
                        </p:par>
                      </p:childTnLst>
                    </p:cTn>
                  </p:par>
                </p:childTnLst>
              </p:cTn>
              <p:nextCondLst>
                <p:cond evt="onClick" delay="0">
                  <p:tgtEl>
                    <p:spTgt spid="163"/>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Double-click to edit"/>
          <p:cNvSpPr txBox="1">
            <a:spLocks noGrp="1"/>
          </p:cNvSpPr>
          <p:nvPr>
            <p:ph type="title"/>
          </p:nvPr>
        </p:nvSpPr>
        <p:spPr>
          <a:prstGeom prst="rect">
            <a:avLst/>
          </a:prstGeom>
        </p:spPr>
        <p:txBody>
          <a:bodyPr/>
          <a:lstStyle/>
          <a:p>
            <a:endParaRPr/>
          </a:p>
        </p:txBody>
      </p:sp>
      <p:sp>
        <p:nvSpPr>
          <p:cNvPr id="166" name="Double-click to edit"/>
          <p:cNvSpPr txBox="1">
            <a:spLocks noGrp="1"/>
          </p:cNvSpPr>
          <p:nvPr>
            <p:ph type="body" sz="half" idx="1"/>
          </p:nvPr>
        </p:nvSpPr>
        <p:spPr>
          <a:prstGeom prst="rect">
            <a:avLst/>
          </a:prstGeom>
        </p:spPr>
        <p:txBody>
          <a:bodyPr/>
          <a:lstStyle/>
          <a:p>
            <a:endParaRPr/>
          </a:p>
        </p:txBody>
      </p:sp>
      <p:pic>
        <p:nvPicPr>
          <p:cNvPr id="167" name="Picture 4" descr="Picture 4"/>
          <p:cNvPicPr>
            <a:picLocks noChangeAspect="1"/>
          </p:cNvPicPr>
          <p:nvPr/>
        </p:nvPicPr>
        <p:blipFill>
          <a:blip r:embed="rId2"/>
          <a:srcRect l="9126" t="10222" r="7535" b="12385"/>
          <a:stretch>
            <a:fillRect/>
          </a:stretch>
        </p:blipFill>
        <p:spPr>
          <a:xfrm>
            <a:off x="1947183" y="1485099"/>
            <a:ext cx="8696146" cy="4494772"/>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Iffy projective geometry"/>
          <p:cNvSpPr txBox="1">
            <a:spLocks noGrp="1"/>
          </p:cNvSpPr>
          <p:nvPr>
            <p:ph type="title"/>
          </p:nvPr>
        </p:nvSpPr>
        <p:spPr>
          <a:xfrm>
            <a:off x="838200" y="-152400"/>
            <a:ext cx="7358064" cy="1285876"/>
          </a:xfrm>
          <a:prstGeom prst="rect">
            <a:avLst/>
          </a:prstGeom>
        </p:spPr>
        <p:txBody>
          <a:bodyPr/>
          <a:lstStyle/>
          <a:p>
            <a:r>
              <a:rPr dirty="0"/>
              <a:t>Iffy projective geometry</a:t>
            </a:r>
          </a:p>
        </p:txBody>
      </p:sp>
      <p:sp>
        <p:nvSpPr>
          <p:cNvPr id="170" name="Double-click to edit"/>
          <p:cNvSpPr txBox="1">
            <a:spLocks noGrp="1"/>
          </p:cNvSpPr>
          <p:nvPr>
            <p:ph type="body" sz="half" idx="1"/>
          </p:nvPr>
        </p:nvSpPr>
        <p:spPr>
          <a:prstGeom prst="rect">
            <a:avLst/>
          </a:prstGeom>
        </p:spPr>
        <p:txBody>
          <a:bodyPr/>
          <a:lstStyle/>
          <a:p>
            <a:endParaRPr/>
          </a:p>
        </p:txBody>
      </p:sp>
      <p:pic>
        <p:nvPicPr>
          <p:cNvPr id="171" name="Image" descr="Image"/>
          <p:cNvPicPr>
            <a:picLocks noChangeAspect="1"/>
          </p:cNvPicPr>
          <p:nvPr/>
        </p:nvPicPr>
        <p:blipFill>
          <a:blip r:embed="rId2"/>
          <a:stretch>
            <a:fillRect/>
          </a:stretch>
        </p:blipFill>
        <p:spPr>
          <a:xfrm>
            <a:off x="3276600" y="1004738"/>
            <a:ext cx="4533901" cy="4533901"/>
          </a:xfrm>
          <a:prstGeom prst="rect">
            <a:avLst/>
          </a:prstGeom>
          <a:ln w="12700">
            <a:miter lim="400000"/>
          </a:ln>
        </p:spPr>
      </p:pic>
      <p:sp>
        <p:nvSpPr>
          <p:cNvPr id="172" name="https://huggingface.co/spaces/stabilityai/stable-diffusion/discussions/1593"/>
          <p:cNvSpPr txBox="1"/>
          <p:nvPr/>
        </p:nvSpPr>
        <p:spPr>
          <a:xfrm>
            <a:off x="2154964" y="5684572"/>
            <a:ext cx="6505804" cy="349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nSpc>
                <a:spcPts val="2600"/>
              </a:lnSpc>
              <a:defRPr sz="2200"/>
            </a:lvl1pPr>
          </a:lstStyle>
          <a:p>
            <a:r>
              <a:rPr sz="1547"/>
              <a:t>https://huggingface.co/spaces/stabilityai/stable-diffusion/discussions/1593</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Double-click to edit"/>
          <p:cNvSpPr txBox="1">
            <a:spLocks noGrp="1"/>
          </p:cNvSpPr>
          <p:nvPr>
            <p:ph type="body" sz="half" idx="1"/>
          </p:nvPr>
        </p:nvSpPr>
        <p:spPr>
          <a:prstGeom prst="rect">
            <a:avLst/>
          </a:prstGeom>
        </p:spPr>
        <p:txBody>
          <a:bodyPr/>
          <a:lstStyle/>
          <a:p>
            <a:endParaRPr/>
          </a:p>
        </p:txBody>
      </p:sp>
      <p:pic>
        <p:nvPicPr>
          <p:cNvPr id="176" name="Image" descr="Image"/>
          <p:cNvPicPr>
            <a:picLocks noChangeAspect="1"/>
          </p:cNvPicPr>
          <p:nvPr/>
        </p:nvPicPr>
        <p:blipFill>
          <a:blip r:embed="rId2"/>
          <a:stretch>
            <a:fillRect/>
          </a:stretch>
        </p:blipFill>
        <p:spPr>
          <a:xfrm>
            <a:off x="3124200" y="852606"/>
            <a:ext cx="4686301" cy="4685880"/>
          </a:xfrm>
          <a:prstGeom prst="rect">
            <a:avLst/>
          </a:prstGeom>
          <a:ln w="12700">
            <a:miter lim="400000"/>
          </a:ln>
        </p:spPr>
      </p:pic>
      <p:sp>
        <p:nvSpPr>
          <p:cNvPr id="177" name="https://huggingface.co/spaces/stabilityai/stable-diffusion/discussions/1593"/>
          <p:cNvSpPr txBox="1"/>
          <p:nvPr/>
        </p:nvSpPr>
        <p:spPr>
          <a:xfrm>
            <a:off x="2154964" y="5684572"/>
            <a:ext cx="6505804" cy="349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nSpc>
                <a:spcPts val="2600"/>
              </a:lnSpc>
              <a:defRPr sz="2200"/>
            </a:lvl1pPr>
          </a:lstStyle>
          <a:p>
            <a:r>
              <a:rPr sz="1547"/>
              <a:t>https://huggingface.co/spaces/stabilityai/stable-diffusion/discussions/1593</a:t>
            </a:r>
          </a:p>
        </p:txBody>
      </p:sp>
      <p:sp>
        <p:nvSpPr>
          <p:cNvPr id="3" name="Title 2">
            <a:extLst>
              <a:ext uri="{FF2B5EF4-FFF2-40B4-BE49-F238E27FC236}">
                <a16:creationId xmlns:a16="http://schemas.microsoft.com/office/drawing/2014/main" id="{802B0007-00AA-0AEF-B9CA-02145820CFBC}"/>
              </a:ext>
            </a:extLst>
          </p:cNvPr>
          <p:cNvSpPr>
            <a:spLocks noGrp="1"/>
          </p:cNvSpPr>
          <p:nvPr>
            <p:ph type="title"/>
          </p:nvPr>
        </p:nvSpPr>
        <p:spPr/>
        <p:txBody>
          <a:bodyPr/>
          <a:lstStyle/>
          <a:p>
            <a:endParaRPr lang="en-US"/>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Double-click to edit"/>
          <p:cNvSpPr txBox="1">
            <a:spLocks noGrp="1"/>
          </p:cNvSpPr>
          <p:nvPr>
            <p:ph type="body" sz="half" idx="1"/>
          </p:nvPr>
        </p:nvSpPr>
        <p:spPr>
          <a:prstGeom prst="rect">
            <a:avLst/>
          </a:prstGeom>
        </p:spPr>
        <p:txBody>
          <a:bodyPr/>
          <a:lstStyle/>
          <a:p>
            <a:endParaRPr/>
          </a:p>
        </p:txBody>
      </p:sp>
      <p:pic>
        <p:nvPicPr>
          <p:cNvPr id="181" name="Image" descr="Image"/>
          <p:cNvPicPr>
            <a:picLocks noChangeAspect="1"/>
          </p:cNvPicPr>
          <p:nvPr/>
        </p:nvPicPr>
        <p:blipFill>
          <a:blip r:embed="rId2"/>
          <a:stretch>
            <a:fillRect/>
          </a:stretch>
        </p:blipFill>
        <p:spPr>
          <a:xfrm>
            <a:off x="3124200" y="843460"/>
            <a:ext cx="4686301" cy="4700301"/>
          </a:xfrm>
          <a:prstGeom prst="rect">
            <a:avLst/>
          </a:prstGeom>
          <a:ln w="12700">
            <a:miter lim="400000"/>
          </a:ln>
        </p:spPr>
      </p:pic>
      <p:sp>
        <p:nvSpPr>
          <p:cNvPr id="182" name="https://huggingface.co/spaces/stabilityai/stable-diffusion/discussions/1593"/>
          <p:cNvSpPr txBox="1"/>
          <p:nvPr/>
        </p:nvSpPr>
        <p:spPr>
          <a:xfrm>
            <a:off x="2154964" y="5684572"/>
            <a:ext cx="6505804" cy="349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nSpc>
                <a:spcPts val="2600"/>
              </a:lnSpc>
              <a:defRPr sz="2200"/>
            </a:lvl1pPr>
          </a:lstStyle>
          <a:p>
            <a:r>
              <a:rPr sz="1547"/>
              <a:t>https://huggingface.co/spaces/stabilityai/stable-diffusion/discussions/1593</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al or generated?"/>
          <p:cNvSpPr txBox="1">
            <a:spLocks noGrp="1"/>
          </p:cNvSpPr>
          <p:nvPr>
            <p:ph type="title"/>
          </p:nvPr>
        </p:nvSpPr>
        <p:spPr>
          <a:xfrm>
            <a:off x="775747" y="-152400"/>
            <a:ext cx="7358064" cy="1285876"/>
          </a:xfrm>
          <a:prstGeom prst="rect">
            <a:avLst/>
          </a:prstGeom>
        </p:spPr>
        <p:txBody>
          <a:bodyPr/>
          <a:lstStyle/>
          <a:p>
            <a:r>
              <a:rPr dirty="0"/>
              <a:t>Real or generated?</a:t>
            </a:r>
          </a:p>
        </p:txBody>
      </p:sp>
      <p:pic>
        <p:nvPicPr>
          <p:cNvPr id="185" name="Image" descr="Image"/>
          <p:cNvPicPr>
            <a:picLocks noChangeAspect="1"/>
          </p:cNvPicPr>
          <p:nvPr/>
        </p:nvPicPr>
        <p:blipFill>
          <a:blip r:embed="rId2"/>
          <a:stretch>
            <a:fillRect/>
          </a:stretch>
        </p:blipFill>
        <p:spPr>
          <a:xfrm>
            <a:off x="3048000" y="914400"/>
            <a:ext cx="5638800" cy="574040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learning</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Learning the data distribution</a:t>
            </a:r>
          </a:p>
          <a:p>
            <a:pPr lvl="1"/>
            <a:r>
              <a:rPr lang="en-US" sz="2400" b="1" dirty="0"/>
              <a:t>Learning to sample:</a:t>
            </a:r>
            <a:r>
              <a:rPr lang="en-US" sz="2400" dirty="0"/>
              <a:t> Produce samples from a data distribution that mimics the training set</a:t>
            </a:r>
          </a:p>
        </p:txBody>
      </p:sp>
      <p:sp>
        <p:nvSpPr>
          <p:cNvPr id="5" name="Rectangle 4"/>
          <p:cNvSpPr/>
          <p:nvPr/>
        </p:nvSpPr>
        <p:spPr>
          <a:xfrm>
            <a:off x="2819401" y="2321868"/>
            <a:ext cx="6858000" cy="461665"/>
          </a:xfrm>
          <a:prstGeom prst="rect">
            <a:avLst/>
          </a:prstGeom>
        </p:spPr>
        <p:txBody>
          <a:bodyPr wrap="square">
            <a:spAutoFit/>
          </a:bodyPr>
          <a:lstStyle/>
          <a:p>
            <a:pPr algn="ctr"/>
            <a:r>
              <a:rPr lang="en-US" sz="2400" b="0" dirty="0">
                <a:hlinkClick r:id="rId3"/>
              </a:rPr>
              <a:t>Generative adversarial networks</a:t>
            </a:r>
            <a:r>
              <a:rPr lang="en-US" sz="2400" b="0" dirty="0"/>
              <a:t> (GANs)</a:t>
            </a:r>
          </a:p>
        </p:txBody>
      </p:sp>
      <p:pic>
        <p:nvPicPr>
          <p:cNvPr id="10" name="Content Placeholder 6">
            <a:extLst>
              <a:ext uri="{FF2B5EF4-FFF2-40B4-BE49-F238E27FC236}">
                <a16:creationId xmlns:a16="http://schemas.microsoft.com/office/drawing/2014/main" id="{9B3FEB3C-DA2E-2848-8D3D-96FC18BC7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850672" y="2895600"/>
            <a:ext cx="4795457" cy="3799074"/>
          </a:xfrm>
          <a:prstGeom prst="rect">
            <a:avLst/>
          </a:prstGeom>
          <a:noFill/>
          <a:ln w="9525">
            <a:noFill/>
            <a:miter lim="800000"/>
            <a:headEnd/>
            <a:tailEnd/>
          </a:ln>
        </p:spPr>
      </p:pic>
    </p:spTree>
    <p:extLst>
      <p:ext uri="{BB962C8B-B14F-4D97-AF65-F5344CB8AC3E}">
        <p14:creationId xmlns:p14="http://schemas.microsoft.com/office/powerpoint/2010/main" val="158983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ynthesizing clothing"/>
          <p:cNvSpPr txBox="1">
            <a:spLocks noGrp="1"/>
          </p:cNvSpPr>
          <p:nvPr>
            <p:ph type="title"/>
          </p:nvPr>
        </p:nvSpPr>
        <p:spPr>
          <a:prstGeom prst="rect">
            <a:avLst/>
          </a:prstGeom>
        </p:spPr>
        <p:txBody>
          <a:bodyPr/>
          <a:lstStyle/>
          <a:p>
            <a:r>
              <a:t>Synthesizing clothing</a:t>
            </a:r>
          </a:p>
        </p:txBody>
      </p:sp>
      <p:sp>
        <p:nvSpPr>
          <p:cNvPr id="188" name="Double-click to edit"/>
          <p:cNvSpPr txBox="1">
            <a:spLocks noGrp="1"/>
          </p:cNvSpPr>
          <p:nvPr>
            <p:ph type="body" sz="half" idx="1"/>
          </p:nvPr>
        </p:nvSpPr>
        <p:spPr>
          <a:prstGeom prst="rect">
            <a:avLst/>
          </a:prstGeom>
        </p:spPr>
        <p:txBody>
          <a:bodyPr/>
          <a:lstStyle/>
          <a:p>
            <a:endParaRPr/>
          </a:p>
        </p:txBody>
      </p:sp>
      <p:pic>
        <p:nvPicPr>
          <p:cNvPr id="189" name="Image" descr="Image"/>
          <p:cNvPicPr>
            <a:picLocks noChangeAspect="1"/>
          </p:cNvPicPr>
          <p:nvPr/>
        </p:nvPicPr>
        <p:blipFill>
          <a:blip r:embed="rId2"/>
          <a:stretch>
            <a:fillRect/>
          </a:stretch>
        </p:blipFill>
        <p:spPr>
          <a:xfrm>
            <a:off x="2667000" y="2213886"/>
            <a:ext cx="6858001" cy="2286001"/>
          </a:xfrm>
          <a:prstGeom prst="rect">
            <a:avLst/>
          </a:prstGeom>
          <a:ln w="12700">
            <a:miter lim="400000"/>
          </a:ln>
        </p:spPr>
      </p:pic>
      <p:sp>
        <p:nvSpPr>
          <p:cNvPr id="190" name="Zhu et al 23:  Tryondiffusion: A tale of two unets"/>
          <p:cNvSpPr txBox="1"/>
          <p:nvPr/>
        </p:nvSpPr>
        <p:spPr>
          <a:xfrm>
            <a:off x="1201095" y="5591866"/>
            <a:ext cx="4211073" cy="349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nSpc>
                <a:spcPts val="2600"/>
              </a:lnSpc>
              <a:defRPr sz="2200"/>
            </a:lvl1pPr>
          </a:lstStyle>
          <a:p>
            <a:r>
              <a:rPr sz="1547"/>
              <a:t>Zhu et al 23:  Tryondiffusion: A tale of two unets</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Double-click to edit"/>
          <p:cNvSpPr txBox="1">
            <a:spLocks noGrp="1"/>
          </p:cNvSpPr>
          <p:nvPr>
            <p:ph type="title"/>
          </p:nvPr>
        </p:nvSpPr>
        <p:spPr>
          <a:prstGeom prst="rect">
            <a:avLst/>
          </a:prstGeom>
        </p:spPr>
        <p:txBody>
          <a:bodyPr/>
          <a:lstStyle/>
          <a:p>
            <a:endParaRPr/>
          </a:p>
        </p:txBody>
      </p:sp>
      <p:sp>
        <p:nvSpPr>
          <p:cNvPr id="193" name="Double-click to edit"/>
          <p:cNvSpPr txBox="1">
            <a:spLocks noGrp="1"/>
          </p:cNvSpPr>
          <p:nvPr>
            <p:ph type="body" sz="half" idx="1"/>
          </p:nvPr>
        </p:nvSpPr>
        <p:spPr>
          <a:prstGeom prst="rect">
            <a:avLst/>
          </a:prstGeom>
        </p:spPr>
        <p:txBody>
          <a:bodyPr/>
          <a:lstStyle/>
          <a:p>
            <a:endParaRPr/>
          </a:p>
        </p:txBody>
      </p:sp>
      <p:pic>
        <p:nvPicPr>
          <p:cNvPr id="194" name="Image" descr="Image"/>
          <p:cNvPicPr>
            <a:picLocks noChangeAspect="1"/>
          </p:cNvPicPr>
          <p:nvPr/>
        </p:nvPicPr>
        <p:blipFill>
          <a:blip r:embed="rId2"/>
          <a:stretch>
            <a:fillRect/>
          </a:stretch>
        </p:blipFill>
        <p:spPr>
          <a:xfrm>
            <a:off x="2667000" y="2286000"/>
            <a:ext cx="6858001" cy="2286001"/>
          </a:xfrm>
          <a:prstGeom prst="rect">
            <a:avLst/>
          </a:prstGeom>
          <a:ln w="12700">
            <a:miter lim="400000"/>
          </a:ln>
        </p:spPr>
      </p:pic>
      <p:sp>
        <p:nvSpPr>
          <p:cNvPr id="195" name="Line"/>
          <p:cNvSpPr/>
          <p:nvPr/>
        </p:nvSpPr>
        <p:spPr>
          <a:xfrm flipV="1">
            <a:off x="3269401" y="4225545"/>
            <a:ext cx="1" cy="1342718"/>
          </a:xfrm>
          <a:prstGeom prst="line">
            <a:avLst/>
          </a:prstGeom>
          <a:ln w="12700">
            <a:solidFill>
              <a:srgbClr val="000000"/>
            </a:solidFill>
            <a:miter lim="400000"/>
            <a:tailEnd type="triangle"/>
          </a:ln>
        </p:spPr>
        <p:txBody>
          <a:bodyPr lIns="26789" tIns="26789" rIns="26789" bIns="26789" anchor="ctr"/>
          <a:lstStyle/>
          <a:p>
            <a:pPr>
              <a:lnSpc>
                <a:spcPts val="1828"/>
              </a:lnSpc>
              <a:defRPr sz="2200">
                <a:solidFill>
                  <a:srgbClr val="FFFFFF"/>
                </a:solidFill>
                <a:effectLst>
                  <a:outerShdw blurRad="38100" dist="12700" dir="5400000" rotWithShape="0">
                    <a:srgbClr val="000000">
                      <a:alpha val="50000"/>
                    </a:srgbClr>
                  </a:outerShdw>
                </a:effectLst>
              </a:defRPr>
            </a:pPr>
            <a:endParaRPr sz="1547"/>
          </a:p>
        </p:txBody>
      </p:sp>
      <p:sp>
        <p:nvSpPr>
          <p:cNvPr id="196" name="Line"/>
          <p:cNvSpPr/>
          <p:nvPr/>
        </p:nvSpPr>
        <p:spPr>
          <a:xfrm flipV="1">
            <a:off x="4403655" y="4162713"/>
            <a:ext cx="1" cy="1342718"/>
          </a:xfrm>
          <a:prstGeom prst="line">
            <a:avLst/>
          </a:prstGeom>
          <a:ln w="12700">
            <a:solidFill>
              <a:srgbClr val="000000"/>
            </a:solidFill>
            <a:miter lim="400000"/>
            <a:tailEnd type="triangle"/>
          </a:ln>
        </p:spPr>
        <p:txBody>
          <a:bodyPr lIns="26789" tIns="26789" rIns="26789" bIns="26789" anchor="ctr"/>
          <a:lstStyle/>
          <a:p>
            <a:pPr>
              <a:lnSpc>
                <a:spcPts val="1828"/>
              </a:lnSpc>
              <a:defRPr sz="2200">
                <a:solidFill>
                  <a:srgbClr val="FFFFFF"/>
                </a:solidFill>
                <a:effectLst>
                  <a:outerShdw blurRad="38100" dist="12700" dir="5400000" rotWithShape="0">
                    <a:srgbClr val="000000">
                      <a:alpha val="50000"/>
                    </a:srgbClr>
                  </a:outerShdw>
                </a:effectLst>
              </a:defRPr>
            </a:pPr>
            <a:endParaRPr sz="1547"/>
          </a:p>
        </p:txBody>
      </p:sp>
      <p:sp>
        <p:nvSpPr>
          <p:cNvPr id="197" name="Line"/>
          <p:cNvSpPr/>
          <p:nvPr/>
        </p:nvSpPr>
        <p:spPr>
          <a:xfrm>
            <a:off x="4814939" y="3824139"/>
            <a:ext cx="874408" cy="1"/>
          </a:xfrm>
          <a:prstGeom prst="line">
            <a:avLst/>
          </a:prstGeom>
          <a:ln w="12700">
            <a:solidFill>
              <a:srgbClr val="000000"/>
            </a:solidFill>
            <a:miter lim="400000"/>
            <a:tailEnd type="triangle"/>
          </a:ln>
        </p:spPr>
        <p:txBody>
          <a:bodyPr lIns="26789" tIns="26789" rIns="26789" bIns="26789" anchor="ctr"/>
          <a:lstStyle/>
          <a:p>
            <a:pPr>
              <a:lnSpc>
                <a:spcPts val="1828"/>
              </a:lnSpc>
              <a:defRPr sz="2200">
                <a:solidFill>
                  <a:srgbClr val="FFFFFF"/>
                </a:solidFill>
                <a:effectLst>
                  <a:outerShdw blurRad="38100" dist="12700" dir="5400000" rotWithShape="0">
                    <a:srgbClr val="000000">
                      <a:alpha val="50000"/>
                    </a:srgbClr>
                  </a:outerShdw>
                </a:effectLst>
              </a:defRPr>
            </a:pPr>
            <a:endParaRPr sz="1547"/>
          </a:p>
        </p:txBody>
      </p:sp>
      <p:sp>
        <p:nvSpPr>
          <p:cNvPr id="198" name="Line"/>
          <p:cNvSpPr/>
          <p:nvPr/>
        </p:nvSpPr>
        <p:spPr>
          <a:xfrm flipH="1">
            <a:off x="6641246" y="3824139"/>
            <a:ext cx="874409" cy="1"/>
          </a:xfrm>
          <a:prstGeom prst="line">
            <a:avLst/>
          </a:prstGeom>
          <a:ln w="12700">
            <a:solidFill>
              <a:srgbClr val="000000"/>
            </a:solidFill>
            <a:miter lim="400000"/>
            <a:tailEnd type="triangle"/>
          </a:ln>
        </p:spPr>
        <p:txBody>
          <a:bodyPr lIns="26789" tIns="26789" rIns="26789" bIns="26789" anchor="ctr"/>
          <a:lstStyle/>
          <a:p>
            <a:pPr>
              <a:lnSpc>
                <a:spcPts val="1828"/>
              </a:lnSpc>
              <a:defRPr sz="2200">
                <a:solidFill>
                  <a:srgbClr val="FFFFFF"/>
                </a:solidFill>
                <a:effectLst>
                  <a:outerShdw blurRad="38100" dist="12700" dir="5400000" rotWithShape="0">
                    <a:srgbClr val="000000">
                      <a:alpha val="50000"/>
                    </a:srgbClr>
                  </a:outerShdw>
                </a:effectLst>
              </a:defRPr>
            </a:pPr>
            <a:endParaRPr sz="1547"/>
          </a:p>
        </p:txBody>
      </p:sp>
      <p:sp>
        <p:nvSpPr>
          <p:cNvPr id="199" name="Zhu et al 23:  Tryondiffusion: A tale of two unets"/>
          <p:cNvSpPr txBox="1"/>
          <p:nvPr/>
        </p:nvSpPr>
        <p:spPr>
          <a:xfrm>
            <a:off x="1201095" y="5591866"/>
            <a:ext cx="4211073" cy="349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nSpc>
                <a:spcPts val="2600"/>
              </a:lnSpc>
              <a:defRPr sz="2200"/>
            </a:lvl1pPr>
          </a:lstStyle>
          <a:p>
            <a:r>
              <a:rPr sz="1547"/>
              <a:t>Zhu et al 23:  Tryondiffusion: A tale of two unets</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Double-click to edit"/>
          <p:cNvSpPr txBox="1">
            <a:spLocks noGrp="1"/>
          </p:cNvSpPr>
          <p:nvPr>
            <p:ph type="body" sz="half" idx="1"/>
          </p:nvPr>
        </p:nvSpPr>
        <p:spPr>
          <a:xfrm>
            <a:off x="3309211" y="1482646"/>
            <a:ext cx="5518548" cy="3013770"/>
          </a:xfrm>
          <a:prstGeom prst="rect">
            <a:avLst/>
          </a:prstGeom>
        </p:spPr>
        <p:txBody>
          <a:bodyPr/>
          <a:lstStyle/>
          <a:p>
            <a:endParaRPr/>
          </a:p>
        </p:txBody>
      </p:sp>
      <p:pic>
        <p:nvPicPr>
          <p:cNvPr id="202" name="pasted-movie.png" descr="pasted-movie.png"/>
          <p:cNvPicPr>
            <a:picLocks noChangeAspect="1"/>
          </p:cNvPicPr>
          <p:nvPr/>
        </p:nvPicPr>
        <p:blipFill>
          <a:blip r:embed="rId2"/>
          <a:stretch>
            <a:fillRect/>
          </a:stretch>
        </p:blipFill>
        <p:spPr>
          <a:xfrm>
            <a:off x="2473319" y="1153895"/>
            <a:ext cx="6877304" cy="3871611"/>
          </a:xfrm>
          <a:prstGeom prst="rect">
            <a:avLst/>
          </a:prstGeom>
          <a:ln w="12700">
            <a:miter lim="400000"/>
          </a:ln>
        </p:spPr>
      </p:pic>
      <p:sp>
        <p:nvSpPr>
          <p:cNvPr id="203" name="Scale…"/>
          <p:cNvSpPr txBox="1"/>
          <p:nvPr/>
        </p:nvSpPr>
        <p:spPr>
          <a:xfrm>
            <a:off x="9465834" y="2443108"/>
            <a:ext cx="1384594" cy="1092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nSpc>
                <a:spcPts val="2672"/>
              </a:lnSpc>
              <a:defRPr sz="3200">
                <a:solidFill>
                  <a:schemeClr val="accent5"/>
                </a:solidFill>
              </a:defRPr>
            </a:pPr>
            <a:r>
              <a:rPr sz="2250"/>
              <a:t>Scale </a:t>
            </a:r>
          </a:p>
          <a:p>
            <a:pPr>
              <a:lnSpc>
                <a:spcPts val="2672"/>
              </a:lnSpc>
              <a:defRPr sz="3200">
                <a:solidFill>
                  <a:schemeClr val="accent5"/>
                </a:solidFill>
              </a:defRPr>
            </a:pPr>
            <a:r>
              <a:rPr sz="2250"/>
              <a:t>relative to </a:t>
            </a:r>
          </a:p>
          <a:p>
            <a:pPr>
              <a:lnSpc>
                <a:spcPts val="2672"/>
              </a:lnSpc>
              <a:defRPr sz="3200">
                <a:solidFill>
                  <a:schemeClr val="accent5"/>
                </a:solidFill>
              </a:defRPr>
            </a:pPr>
            <a:r>
              <a:rPr sz="2250"/>
              <a:t>bear</a:t>
            </a:r>
          </a:p>
        </p:txBody>
      </p:sp>
      <p:sp>
        <p:nvSpPr>
          <p:cNvPr id="204" name="Line"/>
          <p:cNvSpPr/>
          <p:nvPr/>
        </p:nvSpPr>
        <p:spPr>
          <a:xfrm flipH="1">
            <a:off x="6967012" y="3032182"/>
            <a:ext cx="2602593" cy="52268"/>
          </a:xfrm>
          <a:prstGeom prst="line">
            <a:avLst/>
          </a:prstGeom>
          <a:ln w="63500">
            <a:solidFill>
              <a:srgbClr val="FF2600"/>
            </a:solidFill>
            <a:miter lim="400000"/>
            <a:tailEnd type="triangle"/>
          </a:ln>
        </p:spPr>
        <p:txBody>
          <a:bodyPr lIns="26789" tIns="26789" rIns="26789" bIns="26789" anchor="ctr"/>
          <a:lstStyle/>
          <a:p>
            <a:pPr>
              <a:lnSpc>
                <a:spcPts val="1828"/>
              </a:lnSpc>
              <a:defRPr sz="2200">
                <a:solidFill>
                  <a:srgbClr val="FFFFFF"/>
                </a:solidFill>
                <a:effectLst>
                  <a:outerShdw blurRad="38100" dist="12700" dir="5400000" rotWithShape="0">
                    <a:srgbClr val="000000">
                      <a:alpha val="50000"/>
                    </a:srgbClr>
                  </a:outerShdw>
                </a:effectLst>
              </a:defRPr>
            </a:pPr>
            <a:endParaRPr sz="1547"/>
          </a:p>
        </p:txBody>
      </p:sp>
      <p:sp>
        <p:nvSpPr>
          <p:cNvPr id="205" name="Line"/>
          <p:cNvSpPr/>
          <p:nvPr/>
        </p:nvSpPr>
        <p:spPr>
          <a:xfrm flipH="1">
            <a:off x="6967013" y="3121802"/>
            <a:ext cx="2595210" cy="836538"/>
          </a:xfrm>
          <a:prstGeom prst="line">
            <a:avLst/>
          </a:prstGeom>
          <a:ln w="63500">
            <a:solidFill>
              <a:srgbClr val="FF2600"/>
            </a:solidFill>
            <a:miter lim="400000"/>
            <a:tailEnd type="triangle"/>
          </a:ln>
        </p:spPr>
        <p:txBody>
          <a:bodyPr lIns="26789" tIns="26789" rIns="26789" bIns="26789" anchor="ctr"/>
          <a:lstStyle/>
          <a:p>
            <a:pPr>
              <a:lnSpc>
                <a:spcPts val="1828"/>
              </a:lnSpc>
              <a:defRPr sz="2200">
                <a:solidFill>
                  <a:srgbClr val="FFFFFF"/>
                </a:solidFill>
                <a:effectLst>
                  <a:outerShdw blurRad="38100" dist="12700" dir="5400000" rotWithShape="0">
                    <a:srgbClr val="000000">
                      <a:alpha val="50000"/>
                    </a:srgbClr>
                  </a:outerShdw>
                </a:effectLst>
              </a:defRPr>
            </a:pPr>
            <a:endParaRPr sz="1547"/>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Double-click to edit"/>
          <p:cNvSpPr txBox="1">
            <a:spLocks noGrp="1"/>
          </p:cNvSpPr>
          <p:nvPr>
            <p:ph type="body" sz="half" idx="1"/>
          </p:nvPr>
        </p:nvSpPr>
        <p:spPr>
          <a:xfrm>
            <a:off x="3242680" y="1649660"/>
            <a:ext cx="5518548" cy="3013770"/>
          </a:xfrm>
          <a:prstGeom prst="rect">
            <a:avLst/>
          </a:prstGeom>
        </p:spPr>
        <p:txBody>
          <a:bodyPr/>
          <a:lstStyle/>
          <a:p>
            <a:endParaRPr/>
          </a:p>
        </p:txBody>
      </p:sp>
      <p:pic>
        <p:nvPicPr>
          <p:cNvPr id="208" name="pasted-movie.png" descr="pasted-movie.png"/>
          <p:cNvPicPr>
            <a:picLocks noChangeAspect="1"/>
          </p:cNvPicPr>
          <p:nvPr/>
        </p:nvPicPr>
        <p:blipFill>
          <a:blip r:embed="rId2"/>
          <a:stretch>
            <a:fillRect/>
          </a:stretch>
        </p:blipFill>
        <p:spPr>
          <a:xfrm>
            <a:off x="2914768" y="1634796"/>
            <a:ext cx="6329446" cy="3669671"/>
          </a:xfrm>
          <a:prstGeom prst="rect">
            <a:avLst/>
          </a:prstGeom>
          <a:ln w="12700">
            <a:miter lim="400000"/>
          </a:ln>
        </p:spPr>
      </p:pic>
      <p:sp>
        <p:nvSpPr>
          <p:cNvPr id="209" name="Scale…"/>
          <p:cNvSpPr txBox="1"/>
          <p:nvPr/>
        </p:nvSpPr>
        <p:spPr>
          <a:xfrm>
            <a:off x="1402891" y="2526238"/>
            <a:ext cx="1384594" cy="1092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nSpc>
                <a:spcPts val="2672"/>
              </a:lnSpc>
              <a:defRPr sz="3200">
                <a:solidFill>
                  <a:schemeClr val="accent5"/>
                </a:solidFill>
              </a:defRPr>
            </a:pPr>
            <a:r>
              <a:rPr sz="2250"/>
              <a:t>Scale </a:t>
            </a:r>
          </a:p>
          <a:p>
            <a:pPr>
              <a:lnSpc>
                <a:spcPts val="2672"/>
              </a:lnSpc>
              <a:defRPr sz="3200">
                <a:solidFill>
                  <a:schemeClr val="accent5"/>
                </a:solidFill>
              </a:defRPr>
            </a:pPr>
            <a:r>
              <a:rPr sz="2250"/>
              <a:t>relative to </a:t>
            </a:r>
          </a:p>
          <a:p>
            <a:pPr>
              <a:lnSpc>
                <a:spcPts val="2672"/>
              </a:lnSpc>
              <a:defRPr sz="3200">
                <a:solidFill>
                  <a:schemeClr val="accent5"/>
                </a:solidFill>
              </a:defRPr>
            </a:pPr>
            <a:r>
              <a:rPr sz="2250"/>
              <a:t>politician</a:t>
            </a:r>
          </a:p>
        </p:txBody>
      </p:sp>
      <p:sp>
        <p:nvSpPr>
          <p:cNvPr id="210" name="Line"/>
          <p:cNvSpPr/>
          <p:nvPr/>
        </p:nvSpPr>
        <p:spPr>
          <a:xfrm flipV="1">
            <a:off x="2534719" y="3127717"/>
            <a:ext cx="2333164" cy="117155"/>
          </a:xfrm>
          <a:prstGeom prst="line">
            <a:avLst/>
          </a:prstGeom>
          <a:ln w="63500">
            <a:solidFill>
              <a:srgbClr val="FF2600"/>
            </a:solidFill>
            <a:miter lim="400000"/>
            <a:tailEnd type="triangle"/>
          </a:ln>
        </p:spPr>
        <p:txBody>
          <a:bodyPr lIns="26789" tIns="26789" rIns="26789" bIns="26789" anchor="ctr"/>
          <a:lstStyle/>
          <a:p>
            <a:pPr>
              <a:lnSpc>
                <a:spcPts val="1828"/>
              </a:lnSpc>
              <a:defRPr sz="2200">
                <a:solidFill>
                  <a:srgbClr val="FFFFFF"/>
                </a:solidFill>
                <a:effectLst>
                  <a:outerShdw blurRad="38100" dist="12700" dir="5400000" rotWithShape="0">
                    <a:srgbClr val="000000">
                      <a:alpha val="50000"/>
                    </a:srgbClr>
                  </a:outerShdw>
                </a:effectLst>
              </a:defRPr>
            </a:pPr>
            <a:endParaRPr sz="1547"/>
          </a:p>
        </p:txBody>
      </p:sp>
      <p:sp>
        <p:nvSpPr>
          <p:cNvPr id="211" name="Line"/>
          <p:cNvSpPr/>
          <p:nvPr/>
        </p:nvSpPr>
        <p:spPr>
          <a:xfrm flipV="1">
            <a:off x="2256321" y="3461532"/>
            <a:ext cx="4606290" cy="84345"/>
          </a:xfrm>
          <a:prstGeom prst="line">
            <a:avLst/>
          </a:prstGeom>
          <a:ln w="63500">
            <a:solidFill>
              <a:srgbClr val="FF2600"/>
            </a:solidFill>
            <a:miter lim="400000"/>
            <a:tailEnd type="triangle"/>
          </a:ln>
        </p:spPr>
        <p:txBody>
          <a:bodyPr lIns="26789" tIns="26789" rIns="26789" bIns="26789" anchor="ctr"/>
          <a:lstStyle/>
          <a:p>
            <a:pPr>
              <a:lnSpc>
                <a:spcPts val="1828"/>
              </a:lnSpc>
              <a:defRPr sz="2200">
                <a:solidFill>
                  <a:srgbClr val="FFFFFF"/>
                </a:solidFill>
                <a:effectLst>
                  <a:outerShdw blurRad="38100" dist="12700" dir="5400000" rotWithShape="0">
                    <a:srgbClr val="000000">
                      <a:alpha val="50000"/>
                    </a:srgbClr>
                  </a:outerShdw>
                </a:effectLst>
              </a:defRPr>
            </a:pPr>
            <a:endParaRPr sz="1547"/>
          </a:p>
        </p:txBody>
      </p:sp>
      <p:sp>
        <p:nvSpPr>
          <p:cNvPr id="212" name="Line"/>
          <p:cNvSpPr/>
          <p:nvPr/>
        </p:nvSpPr>
        <p:spPr>
          <a:xfrm flipH="1">
            <a:off x="6417594" y="1860831"/>
            <a:ext cx="3213180" cy="979149"/>
          </a:xfrm>
          <a:prstGeom prst="line">
            <a:avLst/>
          </a:prstGeom>
          <a:ln w="63500">
            <a:solidFill>
              <a:srgbClr val="FF2600"/>
            </a:solidFill>
            <a:miter lim="400000"/>
            <a:tailEnd type="triangle"/>
          </a:ln>
        </p:spPr>
        <p:txBody>
          <a:bodyPr lIns="26789" tIns="26789" rIns="26789" bIns="26789" anchor="ctr"/>
          <a:lstStyle/>
          <a:p>
            <a:pPr>
              <a:lnSpc>
                <a:spcPts val="1828"/>
              </a:lnSpc>
              <a:defRPr sz="2200">
                <a:solidFill>
                  <a:srgbClr val="FFFFFF"/>
                </a:solidFill>
                <a:effectLst>
                  <a:outerShdw blurRad="38100" dist="12700" dir="5400000" rotWithShape="0">
                    <a:srgbClr val="000000">
                      <a:alpha val="50000"/>
                    </a:srgbClr>
                  </a:outerShdw>
                </a:effectLst>
              </a:defRPr>
            </a:pPr>
            <a:endParaRPr sz="1547"/>
          </a:p>
        </p:txBody>
      </p:sp>
      <p:sp>
        <p:nvSpPr>
          <p:cNvPr id="213" name="He’s got…"/>
          <p:cNvSpPr txBox="1"/>
          <p:nvPr/>
        </p:nvSpPr>
        <p:spPr>
          <a:xfrm>
            <a:off x="9317540" y="1450432"/>
            <a:ext cx="1664414" cy="1131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nSpc>
                <a:spcPts val="2812"/>
              </a:lnSpc>
              <a:defRPr sz="3400">
                <a:solidFill>
                  <a:schemeClr val="accent5"/>
                </a:solidFill>
              </a:defRPr>
            </a:pPr>
            <a:r>
              <a:rPr sz="2391"/>
              <a:t>He’s got </a:t>
            </a:r>
          </a:p>
          <a:p>
            <a:pPr>
              <a:lnSpc>
                <a:spcPts val="2812"/>
              </a:lnSpc>
              <a:defRPr sz="3400">
                <a:solidFill>
                  <a:schemeClr val="accent5"/>
                </a:solidFill>
              </a:defRPr>
            </a:pPr>
            <a:r>
              <a:rPr sz="2391"/>
              <a:t>someone </a:t>
            </a:r>
          </a:p>
          <a:p>
            <a:pPr>
              <a:lnSpc>
                <a:spcPts val="2812"/>
              </a:lnSpc>
              <a:defRPr sz="3400">
                <a:solidFill>
                  <a:schemeClr val="accent5"/>
                </a:solidFill>
              </a:defRPr>
            </a:pPr>
            <a:r>
              <a:rPr sz="2391"/>
              <a:t>else’s nose!</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Brief history of recognition</a:t>
            </a:r>
          </a:p>
          <a:p>
            <a:pPr marL="457200" indent="-457200">
              <a:buFont typeface="Arial" panose="020B0604020202020204" pitchFamily="34" charset="0"/>
              <a:buChar char="•"/>
            </a:pPr>
            <a:r>
              <a:rPr lang="en-US" dirty="0">
                <a:solidFill>
                  <a:schemeClr val="bg1">
                    <a:lumMod val="50000"/>
                  </a:schemeClr>
                </a:solidFill>
              </a:rPr>
              <a:t>Different “dimensions” of recognition</a:t>
            </a:r>
          </a:p>
          <a:p>
            <a:pPr marL="857250" lvl="1" indent="-457200">
              <a:buFont typeface="Arial" panose="020B0604020202020204" pitchFamily="34" charset="0"/>
              <a:buChar char="•"/>
            </a:pPr>
            <a:r>
              <a:rPr lang="en-US" sz="2400" dirty="0">
                <a:solidFill>
                  <a:schemeClr val="bg1">
                    <a:lumMod val="50000"/>
                  </a:schemeClr>
                </a:solidFill>
              </a:rPr>
              <a:t>What type of content?</a:t>
            </a:r>
          </a:p>
          <a:p>
            <a:pPr marL="857250" lvl="1" indent="-457200">
              <a:buFont typeface="Arial" panose="020B0604020202020204" pitchFamily="34" charset="0"/>
              <a:buChar char="•"/>
            </a:pPr>
            <a:r>
              <a:rPr lang="en-US" sz="2400" dirty="0">
                <a:solidFill>
                  <a:schemeClr val="bg1">
                    <a:lumMod val="50000"/>
                  </a:schemeClr>
                </a:solidFill>
              </a:rPr>
              <a:t>What type of output?</a:t>
            </a:r>
          </a:p>
          <a:p>
            <a:pPr marL="857250" lvl="1" indent="-457200">
              <a:buFont typeface="Arial" panose="020B0604020202020204" pitchFamily="34" charset="0"/>
              <a:buChar char="•"/>
            </a:pPr>
            <a:r>
              <a:rPr lang="en-US" sz="2400" dirty="0">
                <a:solidFill>
                  <a:schemeClr val="bg1">
                    <a:lumMod val="50000"/>
                  </a:schemeClr>
                </a:solidFill>
              </a:rPr>
              <a:t>What type of supervision?</a:t>
            </a:r>
          </a:p>
          <a:p>
            <a:pPr marL="457200" indent="-457200">
              <a:buFont typeface="Arial" panose="020B0604020202020204" pitchFamily="34" charset="0"/>
              <a:buChar char="•"/>
            </a:pPr>
            <a:r>
              <a:rPr lang="en-US" dirty="0">
                <a:solidFill>
                  <a:schemeClr val="bg1">
                    <a:lumMod val="50000"/>
                  </a:schemeClr>
                </a:solidFill>
              </a:rPr>
              <a:t>Trends</a:t>
            </a:r>
          </a:p>
          <a:p>
            <a:pPr marL="857250" lvl="1" indent="-457200">
              <a:buFont typeface="Arial" panose="020B0604020202020204" pitchFamily="34" charset="0"/>
              <a:buChar char="•"/>
            </a:pPr>
            <a:r>
              <a:rPr lang="en-US" sz="2400" dirty="0">
                <a:solidFill>
                  <a:schemeClr val="bg1">
                    <a:lumMod val="50000"/>
                  </a:schemeClr>
                </a:solidFill>
              </a:rPr>
              <a:t>Saturation of supervised learning</a:t>
            </a:r>
          </a:p>
          <a:p>
            <a:pPr marL="857250" lvl="1" indent="-457200">
              <a:buFont typeface="Arial" panose="020B0604020202020204" pitchFamily="34" charset="0"/>
              <a:buChar char="•"/>
            </a:pPr>
            <a:r>
              <a:rPr lang="en-US" sz="2400" dirty="0">
                <a:solidFill>
                  <a:schemeClr val="bg1">
                    <a:lumMod val="50000"/>
                  </a:schemeClr>
                </a:solidFill>
              </a:rPr>
              <a:t>Transformers</a:t>
            </a:r>
          </a:p>
          <a:p>
            <a:pPr marL="857250" lvl="1" indent="-457200">
              <a:buFont typeface="Arial" panose="020B0604020202020204" pitchFamily="34" charset="0"/>
              <a:buChar char="•"/>
            </a:pPr>
            <a:r>
              <a:rPr lang="en-US" sz="2400" dirty="0">
                <a:solidFill>
                  <a:schemeClr val="bg1">
                    <a:lumMod val="50000"/>
                  </a:schemeClr>
                </a:solidFill>
              </a:rPr>
              <a:t>Vision-language models</a:t>
            </a:r>
          </a:p>
          <a:p>
            <a:pPr marL="857250" lvl="1" indent="-457200">
              <a:buFont typeface="Arial" panose="020B0604020202020204" pitchFamily="34" charset="0"/>
              <a:buChar char="•"/>
            </a:pPr>
            <a:r>
              <a:rPr lang="en-US" sz="2400" dirty="0">
                <a:solidFill>
                  <a:schemeClr val="bg1">
                    <a:lumMod val="50000"/>
                  </a:schemeClr>
                </a:solidFill>
              </a:rPr>
              <a:t>“Universal” recognition systems</a:t>
            </a:r>
          </a:p>
          <a:p>
            <a:pPr marL="857250" lvl="1" indent="-457200">
              <a:buFont typeface="Arial" panose="020B0604020202020204" pitchFamily="34" charset="0"/>
              <a:buChar char="•"/>
            </a:pPr>
            <a:r>
              <a:rPr lang="en-US" sz="2400" dirty="0">
                <a:solidFill>
                  <a:schemeClr val="bg1">
                    <a:lumMod val="50000"/>
                  </a:schemeClr>
                </a:solidFill>
              </a:rPr>
              <a:t>Text-to-image generation</a:t>
            </a:r>
          </a:p>
          <a:p>
            <a:pPr marL="857250" lvl="1" indent="-457200">
              <a:buFont typeface="Arial" panose="020B0604020202020204" pitchFamily="34" charset="0"/>
              <a:buChar char="•"/>
            </a:pPr>
            <a:r>
              <a:rPr lang="en-US" sz="2400" dirty="0"/>
              <a:t>From vision to action</a:t>
            </a:r>
          </a:p>
        </p:txBody>
      </p:sp>
    </p:spTree>
    <p:extLst>
      <p:ext uri="{BB962C8B-B14F-4D97-AF65-F5344CB8AC3E}">
        <p14:creationId xmlns:p14="http://schemas.microsoft.com/office/powerpoint/2010/main" val="216316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0BD2A-9BFC-3D49-8E95-B665885132C7}"/>
              </a:ext>
            </a:extLst>
          </p:cNvPr>
          <p:cNvSpPr>
            <a:spLocks noGrp="1"/>
          </p:cNvSpPr>
          <p:nvPr>
            <p:ph type="title"/>
          </p:nvPr>
        </p:nvSpPr>
        <p:spPr/>
        <p:txBody>
          <a:bodyPr/>
          <a:lstStyle/>
          <a:p>
            <a:r>
              <a:rPr lang="en-US" dirty="0"/>
              <a:t>From vision to action</a:t>
            </a:r>
          </a:p>
        </p:txBody>
      </p:sp>
      <p:pic>
        <p:nvPicPr>
          <p:cNvPr id="6" name="Content Placeholder 5">
            <a:extLst>
              <a:ext uri="{FF2B5EF4-FFF2-40B4-BE49-F238E27FC236}">
                <a16:creationId xmlns:a16="http://schemas.microsoft.com/office/drawing/2014/main" id="{49C73C37-BE42-B943-916A-E253AF8A19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6095" y="914400"/>
            <a:ext cx="7079809" cy="5257800"/>
          </a:xfrm>
        </p:spPr>
      </p:pic>
      <p:sp>
        <p:nvSpPr>
          <p:cNvPr id="4" name="Rectangle 3">
            <a:extLst>
              <a:ext uri="{FF2B5EF4-FFF2-40B4-BE49-F238E27FC236}">
                <a16:creationId xmlns:a16="http://schemas.microsoft.com/office/drawing/2014/main" id="{97A37CAC-5489-EE47-B8E6-38EC987F6CA0}"/>
              </a:ext>
            </a:extLst>
          </p:cNvPr>
          <p:cNvSpPr/>
          <p:nvPr/>
        </p:nvSpPr>
        <p:spPr>
          <a:xfrm>
            <a:off x="457200" y="6172200"/>
            <a:ext cx="11582400" cy="646331"/>
          </a:xfrm>
          <a:prstGeom prst="rect">
            <a:avLst/>
          </a:prstGeom>
        </p:spPr>
        <p:txBody>
          <a:bodyPr wrap="square">
            <a:spAutoFit/>
          </a:bodyPr>
          <a:lstStyle/>
          <a:p>
            <a:pPr algn="ctr"/>
            <a:r>
              <a:rPr lang="en-US" dirty="0"/>
              <a:t>A. Agarwal, A. Kumar, J. Malik, and D. Pathak. </a:t>
            </a:r>
            <a:r>
              <a:rPr lang="en-US" dirty="0">
                <a:hlinkClick r:id="rId3"/>
              </a:rPr>
              <a:t>Legged Locomotion in Challenging Terrains </a:t>
            </a:r>
            <a:br>
              <a:rPr lang="en-US" dirty="0">
                <a:hlinkClick r:id="rId3"/>
              </a:rPr>
            </a:br>
            <a:r>
              <a:rPr lang="en-US" dirty="0">
                <a:hlinkClick r:id="rId3"/>
              </a:rPr>
              <a:t>using Egocentric Vision</a:t>
            </a:r>
            <a:r>
              <a:rPr lang="en-US" dirty="0"/>
              <a:t>. </a:t>
            </a:r>
            <a:r>
              <a:rPr lang="en-US" dirty="0" err="1"/>
              <a:t>CoRL</a:t>
            </a:r>
            <a:r>
              <a:rPr lang="en-US" dirty="0"/>
              <a:t> 2022</a:t>
            </a:r>
          </a:p>
        </p:txBody>
      </p:sp>
    </p:spTree>
    <p:extLst>
      <p:ext uri="{BB962C8B-B14F-4D97-AF65-F5344CB8AC3E}">
        <p14:creationId xmlns:p14="http://schemas.microsoft.com/office/powerpoint/2010/main" val="15515149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0BD2A-9BFC-3D49-8E95-B665885132C7}"/>
              </a:ext>
            </a:extLst>
          </p:cNvPr>
          <p:cNvSpPr>
            <a:spLocks noGrp="1"/>
          </p:cNvSpPr>
          <p:nvPr>
            <p:ph type="title"/>
          </p:nvPr>
        </p:nvSpPr>
        <p:spPr/>
        <p:txBody>
          <a:bodyPr/>
          <a:lstStyle/>
          <a:p>
            <a:r>
              <a:rPr lang="en-US" dirty="0"/>
              <a:t>From vision to action</a:t>
            </a:r>
          </a:p>
        </p:txBody>
      </p:sp>
      <p:pic>
        <p:nvPicPr>
          <p:cNvPr id="8" name="Picture 7">
            <a:extLst>
              <a:ext uri="{FF2B5EF4-FFF2-40B4-BE49-F238E27FC236}">
                <a16:creationId xmlns:a16="http://schemas.microsoft.com/office/drawing/2014/main" id="{F96AFFD4-E24D-7D4F-B204-FC9AC5F50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187" y="955504"/>
            <a:ext cx="8182613" cy="5902495"/>
          </a:xfrm>
          <a:prstGeom prst="rect">
            <a:avLst/>
          </a:prstGeom>
        </p:spPr>
      </p:pic>
    </p:spTree>
    <p:extLst>
      <p:ext uri="{BB962C8B-B14F-4D97-AF65-F5344CB8AC3E}">
        <p14:creationId xmlns:p14="http://schemas.microsoft.com/office/powerpoint/2010/main" val="3311049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learning</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Learning the data distribution</a:t>
            </a:r>
          </a:p>
          <a:p>
            <a:pPr lvl="1"/>
            <a:r>
              <a:rPr lang="en-US" sz="2400" b="1" dirty="0"/>
              <a:t>Learning to sample:</a:t>
            </a:r>
            <a:r>
              <a:rPr lang="en-US" sz="2400" dirty="0"/>
              <a:t> Produce samples from a data distribution that mimics the training set</a:t>
            </a:r>
          </a:p>
        </p:txBody>
      </p:sp>
      <p:sp>
        <p:nvSpPr>
          <p:cNvPr id="4" name="TextBox 3">
            <a:extLst>
              <a:ext uri="{FF2B5EF4-FFF2-40B4-BE49-F238E27FC236}">
                <a16:creationId xmlns:a16="http://schemas.microsoft.com/office/drawing/2014/main" id="{293B3454-5243-7947-9430-4B2535D14356}"/>
              </a:ext>
            </a:extLst>
          </p:cNvPr>
          <p:cNvSpPr txBox="1"/>
          <p:nvPr/>
        </p:nvSpPr>
        <p:spPr>
          <a:xfrm>
            <a:off x="2632135" y="2514600"/>
            <a:ext cx="6927730" cy="461665"/>
          </a:xfrm>
          <a:prstGeom prst="rect">
            <a:avLst/>
          </a:prstGeom>
          <a:noFill/>
        </p:spPr>
        <p:txBody>
          <a:bodyPr wrap="none" rtlCol="0">
            <a:spAutoFit/>
          </a:bodyPr>
          <a:lstStyle/>
          <a:p>
            <a:r>
              <a:rPr lang="en-US" sz="2400" dirty="0">
                <a:hlinkClick r:id="rId3"/>
              </a:rPr>
              <a:t>Denoising diffusion probabilistic models</a:t>
            </a:r>
            <a:r>
              <a:rPr lang="en-US" sz="2400" dirty="0"/>
              <a:t> (DDPMs)</a:t>
            </a:r>
          </a:p>
        </p:txBody>
      </p:sp>
      <p:pic>
        <p:nvPicPr>
          <p:cNvPr id="7" name="Content Placeholder 7">
            <a:extLst>
              <a:ext uri="{FF2B5EF4-FFF2-40B4-BE49-F238E27FC236}">
                <a16:creationId xmlns:a16="http://schemas.microsoft.com/office/drawing/2014/main" id="{B3D6CB8D-B37D-194F-9391-9D71EB7CB7E9}"/>
              </a:ext>
            </a:extLst>
          </p:cNvPr>
          <p:cNvPicPr>
            <a:picLocks noChangeAspect="1"/>
          </p:cNvPicPr>
          <p:nvPr/>
        </p:nvPicPr>
        <p:blipFill rotWithShape="1">
          <a:blip r:embed="rId4">
            <a:extLst>
              <a:ext uri="{28A0092B-C50C-407E-A947-70E740481C1C}">
                <a14:useLocalDpi xmlns:a14="http://schemas.microsoft.com/office/drawing/2010/main" val="0"/>
              </a:ext>
            </a:extLst>
          </a:blip>
          <a:srcRect b="26855"/>
          <a:stretch/>
        </p:blipFill>
        <p:spPr bwMode="auto">
          <a:xfrm>
            <a:off x="2476258" y="2958537"/>
            <a:ext cx="7239483" cy="1169525"/>
          </a:xfrm>
          <a:prstGeom prst="rect">
            <a:avLst/>
          </a:prstGeom>
          <a:noFill/>
          <a:ln w="9525">
            <a:noFill/>
            <a:miter lim="800000"/>
            <a:headEnd/>
            <a:tailEnd/>
          </a:ln>
        </p:spPr>
      </p:pic>
      <p:pic>
        <p:nvPicPr>
          <p:cNvPr id="8" name="Picture 7">
            <a:extLst>
              <a:ext uri="{FF2B5EF4-FFF2-40B4-BE49-F238E27FC236}">
                <a16:creationId xmlns:a16="http://schemas.microsoft.com/office/drawing/2014/main" id="{C867C805-6F04-8642-881F-8500B347F046}"/>
              </a:ext>
            </a:extLst>
          </p:cNvPr>
          <p:cNvPicPr>
            <a:picLocks noChangeAspect="1"/>
          </p:cNvPicPr>
          <p:nvPr/>
        </p:nvPicPr>
        <p:blipFill rotWithShape="1">
          <a:blip r:embed="rId5">
            <a:extLst>
              <a:ext uri="{28A0092B-C50C-407E-A947-70E740481C1C}">
                <a14:useLocalDpi xmlns:a14="http://schemas.microsoft.com/office/drawing/2010/main" val="0"/>
              </a:ext>
            </a:extLst>
          </a:blip>
          <a:srcRect b="17782"/>
          <a:stretch/>
        </p:blipFill>
        <p:spPr>
          <a:xfrm>
            <a:off x="838199" y="4343400"/>
            <a:ext cx="10515600" cy="1993250"/>
          </a:xfrm>
          <a:prstGeom prst="rect">
            <a:avLst/>
          </a:prstGeom>
        </p:spPr>
      </p:pic>
    </p:spTree>
    <p:extLst>
      <p:ext uri="{BB962C8B-B14F-4D97-AF65-F5344CB8AC3E}">
        <p14:creationId xmlns:p14="http://schemas.microsoft.com/office/powerpoint/2010/main" val="1043212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Self-supervised or predictive learning</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Use part of the data to predict other parts of the data</a:t>
            </a:r>
          </a:p>
          <a:p>
            <a:pPr lvl="1"/>
            <a:r>
              <a:rPr lang="en-US" sz="2400" dirty="0"/>
              <a:t>Example: Image colorization</a:t>
            </a:r>
          </a:p>
        </p:txBody>
      </p:sp>
      <p:pic>
        <p:nvPicPr>
          <p:cNvPr id="5" name="Picture 4"/>
          <p:cNvPicPr>
            <a:picLocks noChangeAspect="1"/>
          </p:cNvPicPr>
          <p:nvPr/>
        </p:nvPicPr>
        <p:blipFill rotWithShape="1">
          <a:blip r:embed="rId2"/>
          <a:srcRect t="3" b="44353"/>
          <a:stretch/>
        </p:blipFill>
        <p:spPr>
          <a:xfrm>
            <a:off x="1531219" y="2309050"/>
            <a:ext cx="9136782" cy="3493818"/>
          </a:xfrm>
          <a:prstGeom prst="rect">
            <a:avLst/>
          </a:prstGeom>
        </p:spPr>
      </p:pic>
      <p:sp>
        <p:nvSpPr>
          <p:cNvPr id="6" name="TextBox 5"/>
          <p:cNvSpPr txBox="1"/>
          <p:nvPr/>
        </p:nvSpPr>
        <p:spPr>
          <a:xfrm>
            <a:off x="3155050" y="5955268"/>
            <a:ext cx="5955476" cy="369332"/>
          </a:xfrm>
          <a:prstGeom prst="rect">
            <a:avLst/>
          </a:prstGeom>
          <a:noFill/>
        </p:spPr>
        <p:txBody>
          <a:bodyPr wrap="none" rtlCol="0">
            <a:spAutoFit/>
          </a:bodyPr>
          <a:lstStyle/>
          <a:p>
            <a:r>
              <a:rPr lang="en-US" sz="1800" b="0" dirty="0">
                <a:solidFill>
                  <a:schemeClr val="tx1"/>
                </a:solidFill>
              </a:rPr>
              <a:t>R. Zhang et al., </a:t>
            </a:r>
            <a:r>
              <a:rPr lang="en-US" sz="1800" b="0" dirty="0">
                <a:solidFill>
                  <a:srgbClr val="0000FF"/>
                </a:solidFill>
                <a:hlinkClick r:id="rId3">
                  <a:extLst>
                    <a:ext uri="{A12FA001-AC4F-418D-AE19-62706E023703}">
                      <ahyp:hlinkClr xmlns:ahyp="http://schemas.microsoft.com/office/drawing/2018/hyperlinkcolor" val="tx"/>
                    </a:ext>
                  </a:extLst>
                </a:hlinkClick>
              </a:rPr>
              <a:t>Colorful Image Colorization</a:t>
            </a:r>
            <a:r>
              <a:rPr lang="en-US" sz="1800" b="0" dirty="0">
                <a:solidFill>
                  <a:schemeClr val="tx1"/>
                </a:solidFill>
              </a:rPr>
              <a:t>, ECCV 2016</a:t>
            </a:r>
          </a:p>
        </p:txBody>
      </p:sp>
    </p:spTree>
    <p:extLst>
      <p:ext uri="{BB962C8B-B14F-4D97-AF65-F5344CB8AC3E}">
        <p14:creationId xmlns:p14="http://schemas.microsoft.com/office/powerpoint/2010/main" val="1965239952"/>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46061</TotalTime>
  <Words>2841</Words>
  <Application>Microsoft Macintosh PowerPoint</Application>
  <PresentationFormat>Widescreen</PresentationFormat>
  <Paragraphs>321</Paragraphs>
  <Slides>76</Slides>
  <Notes>15</Notes>
  <HiddenSlides>1</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76</vt:i4>
      </vt:variant>
    </vt:vector>
  </HeadingPairs>
  <TitlesOfParts>
    <vt:vector size="80" baseType="lpstr">
      <vt:lpstr>Arial</vt:lpstr>
      <vt:lpstr>Gill Sans</vt:lpstr>
      <vt:lpstr>Times New Roman</vt:lpstr>
      <vt:lpstr>Blank Presentation</vt:lpstr>
      <vt:lpstr>Recognition: Past, present, future?</vt:lpstr>
      <vt:lpstr>Last time: Overview of recognition</vt:lpstr>
      <vt:lpstr>Recognition: What type of supervision?</vt:lpstr>
      <vt:lpstr>Unsupervised learning</vt:lpstr>
      <vt:lpstr>Unsupervised learning</vt:lpstr>
      <vt:lpstr>Unsupervised learning</vt:lpstr>
      <vt:lpstr>Unsupervised learning</vt:lpstr>
      <vt:lpstr>Unsupervised learning</vt:lpstr>
      <vt:lpstr>Self-supervised or predictive learning</vt:lpstr>
      <vt:lpstr>Self-supervised or predictive learning</vt:lpstr>
      <vt:lpstr>Self-supervised or predictive learning</vt:lpstr>
      <vt:lpstr>Beyond batch offline learning</vt:lpstr>
      <vt:lpstr>Reinforcement learning</vt:lpstr>
      <vt:lpstr>Reinforcement learning</vt:lpstr>
      <vt:lpstr>Active learning</vt:lpstr>
      <vt:lpstr>Lifelong or continual learning</vt:lpstr>
      <vt:lpstr>Outline</vt:lpstr>
      <vt:lpstr>Outgrowing ImageNet</vt:lpstr>
      <vt:lpstr>Outgrowing ImageNet</vt:lpstr>
      <vt:lpstr>Transformers</vt:lpstr>
      <vt:lpstr>Transformers</vt:lpstr>
      <vt:lpstr>Transformers for everything: Detection transformer</vt:lpstr>
      <vt:lpstr>Vision transformer (ViT) – Google</vt:lpstr>
      <vt:lpstr>Vision transformer (ViT)</vt:lpstr>
      <vt:lpstr>Masked autoencoders</vt:lpstr>
      <vt:lpstr>Masked autoencoders</vt:lpstr>
      <vt:lpstr>Masked autoencoders</vt:lpstr>
      <vt:lpstr>Convolutional networks or transformers?</vt:lpstr>
      <vt:lpstr>Hierarchical transformer: Swin</vt:lpstr>
      <vt:lpstr>Hierarchical transformer: Swin</vt:lpstr>
      <vt:lpstr>Beyond transformers?</vt:lpstr>
      <vt:lpstr>Beyond transformers?</vt:lpstr>
      <vt:lpstr>Outline</vt:lpstr>
      <vt:lpstr>Giant vision-language models: CLIP</vt:lpstr>
      <vt:lpstr>Giant vision-language models: CLIP</vt:lpstr>
      <vt:lpstr>CLIP: Details</vt:lpstr>
      <vt:lpstr>CLIP: Results</vt:lpstr>
      <vt:lpstr>CLIP: Results</vt:lpstr>
      <vt:lpstr>“Universal” recognition systems: DeepMind GATO</vt:lpstr>
      <vt:lpstr>“Universal” recognition systems: DeepMind GATO</vt:lpstr>
      <vt:lpstr>“Universal” recognition systems: UnifiedIO</vt:lpstr>
      <vt:lpstr>“Universal” recognition systems: UnifiedIO</vt:lpstr>
      <vt:lpstr>Outline</vt:lpstr>
      <vt:lpstr>DALL-E: Text-to-image generation using transformers</vt:lpstr>
      <vt:lpstr>DALL-E: Image encoding</vt:lpstr>
      <vt:lpstr>DALL-E: Transformer architecture and training</vt:lpstr>
      <vt:lpstr>DALL-E: Generating images given text</vt:lpstr>
      <vt:lpstr>DALL-E 2: Text-to-image generation using diffusion models</vt:lpstr>
      <vt:lpstr>DALL-E 2</vt:lpstr>
      <vt:lpstr>DALL-E 2</vt:lpstr>
      <vt:lpstr>DALL-E 2</vt:lpstr>
      <vt:lpstr>DALL-E 2</vt:lpstr>
      <vt:lpstr>Diffusion models</vt:lpstr>
      <vt:lpstr>DALL-E 2 limitations</vt:lpstr>
      <vt:lpstr>DreamFusion: Diffusion models + NeRFs</vt:lpstr>
      <vt:lpstr>DreamFusion: Diffusion models + NeRFs</vt:lpstr>
      <vt:lpstr>Just what is going on here?</vt:lpstr>
      <vt:lpstr>Applications: make commercial art cheaper</vt:lpstr>
      <vt:lpstr>and political discourse nastier</vt:lpstr>
      <vt:lpstr>Articles of faith</vt:lpstr>
      <vt:lpstr>Relightings are realistic</vt:lpstr>
      <vt:lpstr>Simple tricks can recover intrinsics from generators</vt:lpstr>
      <vt:lpstr>Idea</vt:lpstr>
      <vt:lpstr>PowerPoint Presentation</vt:lpstr>
      <vt:lpstr>PowerPoint Presentation</vt:lpstr>
      <vt:lpstr>Iffy projective geometry</vt:lpstr>
      <vt:lpstr>PowerPoint Presentation</vt:lpstr>
      <vt:lpstr>PowerPoint Presentation</vt:lpstr>
      <vt:lpstr>Real or generated?</vt:lpstr>
      <vt:lpstr>Synthesizing clothing</vt:lpstr>
      <vt:lpstr>PowerPoint Presentation</vt:lpstr>
      <vt:lpstr>PowerPoint Presentation</vt:lpstr>
      <vt:lpstr>PowerPoint Presentation</vt:lpstr>
      <vt:lpstr>Outline</vt:lpstr>
      <vt:lpstr>From vision to action</vt:lpstr>
      <vt:lpstr>From vision to action</vt:lpstr>
    </vt:vector>
  </TitlesOfParts>
  <Company>New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ICCV 2005 Beijing, Short Course, Oct 15</dc:title>
  <dc:creator>Rob Fergus</dc:creator>
  <cp:lastModifiedBy>Forsyth, David Alexander</cp:lastModifiedBy>
  <cp:revision>462</cp:revision>
  <cp:lastPrinted>2022-11-28T23:27:02Z</cp:lastPrinted>
  <dcterms:created xsi:type="dcterms:W3CDTF">2005-10-15T04:03:13Z</dcterms:created>
  <dcterms:modified xsi:type="dcterms:W3CDTF">2025-12-04T23:28:06Z</dcterms:modified>
</cp:coreProperties>
</file>