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7"/>
  </p:notesMasterIdLst>
  <p:sldIdLst>
    <p:sldId id="461" r:id="rId2"/>
    <p:sldId id="2791" r:id="rId3"/>
    <p:sldId id="2792" r:id="rId4"/>
    <p:sldId id="2793" r:id="rId5"/>
    <p:sldId id="2794" r:id="rId6"/>
    <p:sldId id="2795" r:id="rId7"/>
    <p:sldId id="2796" r:id="rId8"/>
    <p:sldId id="2798" r:id="rId9"/>
    <p:sldId id="2797" r:id="rId10"/>
    <p:sldId id="2799" r:id="rId11"/>
    <p:sldId id="2800" r:id="rId12"/>
    <p:sldId id="2801" r:id="rId13"/>
    <p:sldId id="2802" r:id="rId14"/>
    <p:sldId id="2803" r:id="rId15"/>
    <p:sldId id="2805" r:id="rId16"/>
    <p:sldId id="2804" r:id="rId17"/>
    <p:sldId id="2806" r:id="rId18"/>
    <p:sldId id="2807" r:id="rId19"/>
    <p:sldId id="2808" r:id="rId20"/>
    <p:sldId id="2810" r:id="rId21"/>
    <p:sldId id="2811" r:id="rId22"/>
    <p:sldId id="2812" r:id="rId23"/>
    <p:sldId id="2813" r:id="rId24"/>
    <p:sldId id="2814" r:id="rId25"/>
    <p:sldId id="2815" r:id="rId26"/>
    <p:sldId id="2816" r:id="rId27"/>
    <p:sldId id="2817" r:id="rId28"/>
    <p:sldId id="2819" r:id="rId29"/>
    <p:sldId id="2809" r:id="rId30"/>
    <p:sldId id="2818" r:id="rId31"/>
    <p:sldId id="257" r:id="rId32"/>
    <p:sldId id="259" r:id="rId33"/>
    <p:sldId id="258" r:id="rId34"/>
    <p:sldId id="2823" r:id="rId35"/>
    <p:sldId id="2822" r:id="rId36"/>
    <p:sldId id="261" r:id="rId37"/>
    <p:sldId id="2820" r:id="rId38"/>
    <p:sldId id="262" r:id="rId39"/>
    <p:sldId id="263" r:id="rId40"/>
    <p:sldId id="264" r:id="rId41"/>
    <p:sldId id="2824" r:id="rId42"/>
    <p:sldId id="265" r:id="rId43"/>
    <p:sldId id="2826" r:id="rId44"/>
    <p:sldId id="2825" r:id="rId45"/>
    <p:sldId id="2827" r:id="rId46"/>
    <p:sldId id="2828" r:id="rId47"/>
    <p:sldId id="2829" r:id="rId48"/>
    <p:sldId id="2830" r:id="rId49"/>
    <p:sldId id="2831" r:id="rId50"/>
    <p:sldId id="2832" r:id="rId51"/>
    <p:sldId id="2833" r:id="rId52"/>
    <p:sldId id="268" r:id="rId53"/>
    <p:sldId id="2834" r:id="rId54"/>
    <p:sldId id="269" r:id="rId55"/>
    <p:sldId id="270" r:id="rId56"/>
    <p:sldId id="271" r:id="rId57"/>
    <p:sldId id="272" r:id="rId58"/>
    <p:sldId id="273" r:id="rId59"/>
    <p:sldId id="2835" r:id="rId60"/>
    <p:sldId id="2836" r:id="rId61"/>
    <p:sldId id="2837" r:id="rId62"/>
    <p:sldId id="2838" r:id="rId63"/>
    <p:sldId id="2839" r:id="rId64"/>
    <p:sldId id="2840" r:id="rId65"/>
    <p:sldId id="2841" r:id="rId66"/>
    <p:sldId id="2842" r:id="rId67"/>
    <p:sldId id="2843" r:id="rId68"/>
    <p:sldId id="2844" r:id="rId69"/>
    <p:sldId id="2845" r:id="rId70"/>
    <p:sldId id="2846" r:id="rId71"/>
    <p:sldId id="2914" r:id="rId72"/>
    <p:sldId id="2911" r:id="rId73"/>
    <p:sldId id="2912" r:id="rId74"/>
    <p:sldId id="2847" r:id="rId75"/>
    <p:sldId id="2848" r:id="rId76"/>
    <p:sldId id="2849" r:id="rId77"/>
    <p:sldId id="2850" r:id="rId78"/>
    <p:sldId id="2851" r:id="rId79"/>
    <p:sldId id="2852" r:id="rId80"/>
    <p:sldId id="2853" r:id="rId81"/>
    <p:sldId id="2854" r:id="rId82"/>
    <p:sldId id="2855" r:id="rId83"/>
    <p:sldId id="2856" r:id="rId84"/>
    <p:sldId id="2857" r:id="rId85"/>
    <p:sldId id="2858" r:id="rId86"/>
    <p:sldId id="2859" r:id="rId87"/>
    <p:sldId id="2860" r:id="rId88"/>
    <p:sldId id="2861" r:id="rId89"/>
    <p:sldId id="2862" r:id="rId90"/>
    <p:sldId id="2915" r:id="rId91"/>
    <p:sldId id="2924" r:id="rId92"/>
    <p:sldId id="2916" r:id="rId93"/>
    <p:sldId id="2917" r:id="rId94"/>
    <p:sldId id="2918" r:id="rId95"/>
    <p:sldId id="2919" r:id="rId96"/>
    <p:sldId id="2920" r:id="rId97"/>
    <p:sldId id="2921" r:id="rId98"/>
    <p:sldId id="2922" r:id="rId99"/>
    <p:sldId id="2923" r:id="rId100"/>
    <p:sldId id="2925" r:id="rId101"/>
    <p:sldId id="2928" r:id="rId102"/>
    <p:sldId id="2927" r:id="rId103"/>
    <p:sldId id="2863" r:id="rId104"/>
    <p:sldId id="2864" r:id="rId105"/>
    <p:sldId id="2865" r:id="rId106"/>
    <p:sldId id="2866" r:id="rId107"/>
    <p:sldId id="2867" r:id="rId108"/>
    <p:sldId id="2868" r:id="rId109"/>
    <p:sldId id="2869" r:id="rId110"/>
    <p:sldId id="2870" r:id="rId111"/>
    <p:sldId id="2871" r:id="rId112"/>
    <p:sldId id="2872" r:id="rId113"/>
    <p:sldId id="2873" r:id="rId114"/>
    <p:sldId id="2874" r:id="rId115"/>
    <p:sldId id="2875" r:id="rId116"/>
    <p:sldId id="2876" r:id="rId117"/>
    <p:sldId id="2877" r:id="rId118"/>
    <p:sldId id="2878" r:id="rId119"/>
    <p:sldId id="2879" r:id="rId120"/>
    <p:sldId id="2880" r:id="rId121"/>
    <p:sldId id="2881" r:id="rId122"/>
    <p:sldId id="2882" r:id="rId123"/>
    <p:sldId id="2883" r:id="rId124"/>
    <p:sldId id="2884" r:id="rId125"/>
    <p:sldId id="2885" r:id="rId126"/>
    <p:sldId id="2886" r:id="rId127"/>
    <p:sldId id="2887" r:id="rId128"/>
    <p:sldId id="2926" r:id="rId129"/>
    <p:sldId id="2888" r:id="rId130"/>
    <p:sldId id="2889" r:id="rId131"/>
    <p:sldId id="2890" r:id="rId132"/>
    <p:sldId id="2891" r:id="rId133"/>
    <p:sldId id="2892" r:id="rId134"/>
    <p:sldId id="2893" r:id="rId135"/>
    <p:sldId id="2894" r:id="rId136"/>
    <p:sldId id="2895" r:id="rId137"/>
    <p:sldId id="2896" r:id="rId138"/>
    <p:sldId id="2929" r:id="rId139"/>
    <p:sldId id="2930" r:id="rId140"/>
    <p:sldId id="2931" r:id="rId141"/>
    <p:sldId id="2932" r:id="rId142"/>
    <p:sldId id="2897" r:id="rId143"/>
    <p:sldId id="2898" r:id="rId144"/>
    <p:sldId id="2899" r:id="rId145"/>
    <p:sldId id="2900" r:id="rId146"/>
    <p:sldId id="2901" r:id="rId147"/>
    <p:sldId id="2902" r:id="rId148"/>
    <p:sldId id="2903" r:id="rId149"/>
    <p:sldId id="2904" r:id="rId150"/>
    <p:sldId id="2905" r:id="rId151"/>
    <p:sldId id="2906" r:id="rId152"/>
    <p:sldId id="2907" r:id="rId153"/>
    <p:sldId id="2908" r:id="rId154"/>
    <p:sldId id="2909" r:id="rId155"/>
    <p:sldId id="2910" r:id="rId156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7E561"/>
    <a:srgbClr val="FF00FF"/>
    <a:srgbClr val="FF0000"/>
    <a:srgbClr val="D7E872"/>
    <a:srgbClr val="D6009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3469" autoAdjust="0"/>
  </p:normalViewPr>
  <p:slideViewPr>
    <p:cSldViewPr>
      <p:cViewPr varScale="1">
        <p:scale>
          <a:sx n="106" d="100"/>
          <a:sy n="106" d="100"/>
        </p:scale>
        <p:origin x="1560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558165C-9B11-4AA3-A889-152AF1355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24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FC59C-E5E3-4882-8D71-C40C6F4545D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5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B98E7-95E9-4DC5-AA12-47A3BCDE7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31CC-CE3B-4775-AE74-94784714A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E78B-61F1-4CC5-8105-5F9CB4DE9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EAB4C72-6734-4858-BAEE-5CE2F2073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4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6538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4661-3022-47E3-9732-5E7F64338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F29F1-2C13-4D38-B318-4108E1417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AFFAE-9F2D-4666-8459-369C2D147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50FC-51B8-4E27-A0DC-3216DD12B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FCBF-BF11-4778-B040-46B9F1961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82973-8154-4954-AAE8-41DAFDB7B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997AD-11D1-4F57-AB6F-125755FF6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6DFB-E1CA-4BE7-96AE-B434DDEF8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8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D6AAD3B-7D9C-4E52-9BE2-E4C1F70FF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850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  <p:sldLayoutId id="214748368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tracking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7561A-9BD6-D940-8749-8A0ADB93EEE6}"/>
              </a:ext>
            </a:extLst>
          </p:cNvPr>
          <p:cNvSpPr txBox="1"/>
          <p:nvPr/>
        </p:nvSpPr>
        <p:spPr>
          <a:xfrm>
            <a:off x="9829800" y="62484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Marcel Duchamp, Nude</a:t>
            </a:r>
          </a:p>
          <a:p>
            <a:r>
              <a:rPr lang="en-US" sz="1400" dirty="0"/>
              <a:t>Descending a staircase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C849F-D222-DE98-9D0E-6E6AEDDB5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914400"/>
            <a:ext cx="3505200" cy="57835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7536-552D-2EF7-1F65-EB1A7E1E0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by detection for interest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71C9D-4FE7-08E7-72DD-23D577C12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interest points</a:t>
            </a:r>
          </a:p>
          <a:p>
            <a:endParaRPr lang="en-US" dirty="0"/>
          </a:p>
          <a:p>
            <a:r>
              <a:rPr lang="en-US" dirty="0"/>
              <a:t>Know window (say) in image (n)</a:t>
            </a:r>
          </a:p>
          <a:p>
            <a:r>
              <a:rPr lang="en-US" dirty="0"/>
              <a:t>Want to find corresponding window in (n+1)</a:t>
            </a:r>
          </a:p>
          <a:p>
            <a:r>
              <a:rPr lang="en-US" dirty="0"/>
              <a:t>Search over nearby windows</a:t>
            </a:r>
          </a:p>
          <a:p>
            <a:pPr lvl="1"/>
            <a:r>
              <a:rPr lang="en-US" dirty="0"/>
              <a:t>to find one that minimizes SSD error (Sum of Squared Differences)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where sum is over pixels in rectangle</a:t>
            </a:r>
          </a:p>
          <a:p>
            <a:endParaRPr lang="en-US" dirty="0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900C04C0-A337-DE17-59FB-109C5C466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962400"/>
            <a:ext cx="2641600" cy="889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17026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2886-798A-C02C-C9A4-DF11B013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0AE45-0383-9C92-BD71-53E3525CF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Adjust detector to predict next object location</a:t>
            </a:r>
          </a:p>
          <a:p>
            <a:endParaRPr lang="en-US" dirty="0"/>
          </a:p>
          <a:p>
            <a:r>
              <a:rPr lang="en-US" dirty="0"/>
              <a:t>Learn feature representations of boxes that get the tracks right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119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4DFD-C3EA-4A78-1BAB-C6977CAD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76DEC-1D37-0624-A1E6-0E32E6E88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78362-35E5-AFB8-CCDB-FC1889642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170"/>
            <a:ext cx="11887200" cy="668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158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2D2D-FDFF-18FA-A15B-F6C8F5BF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0D5BA-5D78-F1D4-5B0F-07F3CBF27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Train so that </a:t>
            </a:r>
          </a:p>
          <a:p>
            <a:r>
              <a:rPr lang="en-US" dirty="0"/>
              <a:t>     embeddings for correct matches are similar</a:t>
            </a:r>
          </a:p>
          <a:p>
            <a:r>
              <a:rPr lang="en-US" dirty="0"/>
              <a:t>     embeddings for wrong matches are different</a:t>
            </a:r>
          </a:p>
          <a:p>
            <a:endParaRPr lang="en-US" dirty="0"/>
          </a:p>
          <a:p>
            <a:r>
              <a:rPr lang="en-US" dirty="0"/>
              <a:t>More complicated</a:t>
            </a:r>
          </a:p>
          <a:p>
            <a:r>
              <a:rPr lang="en-US" dirty="0"/>
              <a:t>    set up long term matching process (Graph neural network)</a:t>
            </a:r>
          </a:p>
        </p:txBody>
      </p:sp>
    </p:spTree>
    <p:extLst>
      <p:ext uri="{BB962C8B-B14F-4D97-AF65-F5344CB8AC3E}">
        <p14:creationId xmlns:p14="http://schemas.microsoft.com/office/powerpoint/2010/main" val="39186153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D84E-CFD2-A2C9-F946-BF5657B9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67738-3771-55C0-3D9F-2A326989F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9DDD0-3D25-BD97-2F5B-6783EFCF8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68"/>
            <a:ext cx="12192000" cy="67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454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709FE-1BFC-0B4F-0CA6-BFF265A5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7AEF7-3285-EA52-5B33-6C87AAE53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BE4E1-FFA6-A355-D3F0-0E6BC0A4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2"/>
            <a:ext cx="12039600" cy="678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89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0E5C8-6C44-5857-66AD-D0420D453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D376D-AFE4-5084-F2CD-B6FCB4FF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78E7D-4A4D-6884-66F4-19B7BA302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8679"/>
            <a:ext cx="11963400" cy="651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28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927C6-280F-0F3C-27F7-18C94C18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E8FA-F71E-8671-B581-E6E564CF7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1A634-1C66-A6D0-7A37-1A98D4D85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857"/>
            <a:ext cx="11963400" cy="65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587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BFCF-46E4-E6D9-D16E-EF2C59D5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D3A29-B9F7-9C96-FBFE-E2A2143F1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821F5-3685-A9D2-FD67-052B1E39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8619"/>
            <a:ext cx="11963400" cy="668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110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3380-ED23-CBD9-6B9B-5200F00C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28357-432F-6E80-EF98-68772DB30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EE413-E7F7-3744-6514-04D9DBEBF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7519"/>
            <a:ext cx="11963400" cy="65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3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8EEE-6B1C-583C-B977-C4A2C7A0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0717D-33AD-D897-117D-D9B0A835B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B2DD9-0BA9-DCD9-4B60-A3B4B8943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4005"/>
            <a:ext cx="11963400" cy="66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31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0D4C-4CEF-540B-322A-6A3268F0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B64F3-C9B8-F6BE-CED8-D123C0DD4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Patch is at u, t; moves to </a:t>
            </a:r>
            <a:r>
              <a:rPr lang="en-US" dirty="0" err="1"/>
              <a:t>u+h</a:t>
            </a:r>
            <a:r>
              <a:rPr lang="en-US" dirty="0"/>
              <a:t>, t+1; h is small</a:t>
            </a:r>
          </a:p>
          <a:p>
            <a:r>
              <a:rPr lang="en-US" dirty="0"/>
              <a:t>Error is sum of squared differences</a:t>
            </a:r>
          </a:p>
          <a:p>
            <a:endParaRPr lang="en-US" dirty="0"/>
          </a:p>
          <a:p>
            <a:r>
              <a:rPr lang="en-US" dirty="0"/>
              <a:t>This is minimized when</a:t>
            </a:r>
          </a:p>
          <a:p>
            <a:endParaRPr lang="en-US" dirty="0"/>
          </a:p>
          <a:p>
            <a:r>
              <a:rPr lang="en-US" dirty="0"/>
              <a:t>substitute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get</a:t>
            </a:r>
          </a:p>
          <a:p>
            <a:endParaRPr lang="en-US" dirty="0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1E1166D7-2E4E-1A39-6C5E-495F9BC7B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388" y="1873666"/>
            <a:ext cx="4321951" cy="78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roppedImage.tiff" descr="droppedImage.tiff">
            <a:extLst>
              <a:ext uri="{FF2B5EF4-FFF2-40B4-BE49-F238E27FC236}">
                <a16:creationId xmlns:a16="http://schemas.microsoft.com/office/drawing/2014/main" id="{677075A1-CC98-C9AD-D588-F67183736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918" y="2916737"/>
            <a:ext cx="2214563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roppedImage.tiff" descr="droppedImage.tiff">
            <a:extLst>
              <a:ext uri="{FF2B5EF4-FFF2-40B4-BE49-F238E27FC236}">
                <a16:creationId xmlns:a16="http://schemas.microsoft.com/office/drawing/2014/main" id="{3C4D9235-0698-3126-D8C6-3298EBA57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198" y="3946187"/>
            <a:ext cx="4064001" cy="482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roppedImage.tiff" descr="droppedImage.tiff">
            <a:extLst>
              <a:ext uri="{FF2B5EF4-FFF2-40B4-BE49-F238E27FC236}">
                <a16:creationId xmlns:a16="http://schemas.microsoft.com/office/drawing/2014/main" id="{B4E234AD-A96B-3617-67D5-4FC7B3B0A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809" y="4999952"/>
            <a:ext cx="6532778" cy="1460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24297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E40F2-1C16-0485-B42A-17B36553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B8204-8668-4627-4A8E-0BB0757D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12036-5ECA-E2BD-C073-F6FB9CF43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2039"/>
            <a:ext cx="12039600" cy="669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73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CFDCE-EDC3-6709-595F-53720C5F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B8772-DC63-3935-8E74-14479BA6F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1E37F-651F-A34F-5474-DE21AC75B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" y="109782"/>
            <a:ext cx="12100505" cy="667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276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CA71-4545-2052-1C55-E84CB06C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33D60-6B42-045E-2632-3FD8D24B2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F423A-484E-76C0-FED7-C8C9C5522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237"/>
            <a:ext cx="12039600" cy="67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231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ADDB-6160-952F-56D6-0BBD1D31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9E69C-D668-1D27-4164-6B38BADC7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69EA7-976B-F606-B718-BCA0E2316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4"/>
            <a:ext cx="12115800" cy="660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469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9B61-FBE0-39E4-7186-3AC8B7CE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D549A-1DE9-F8BE-2A91-CBB3424B9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4C2FF-EEF1-A98C-E182-97F937C44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2039600" cy="658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186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0BFF-F8EB-B0CD-45A6-293BD03F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56426-0507-B81B-28CA-3182CC18D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8F0EE-6571-BA8E-91DC-66D44F92B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06"/>
            <a:ext cx="12192000" cy="672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921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E6B3-63F1-4693-1F47-D0367DBA6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47BDD-FAF5-D0C0-7F17-90F27B2A3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89525-B9E7-8AF6-7655-F0086311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1983"/>
            <a:ext cx="12039600" cy="67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1977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F7E2C-C79D-DF7B-092D-E10F557C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8DC0D-6C6D-BBDB-E118-FADA6CF27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8A72F-5615-4490-EA96-3433A8888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1"/>
            <a:ext cx="12192000" cy="67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53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118E-89C5-2395-4F25-3A26AB73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F7D74-A7D8-8539-AC95-737971F6C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860C8-BCE2-9AA4-9548-AACA13327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1714500"/>
            <a:ext cx="6286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401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D62F-1FB8-0DF1-8993-DF288BDC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5CCD8-2428-2B57-9EBA-14957CCAA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42C27-6E65-812D-7D1F-F24CE76BB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150" y="1701800"/>
            <a:ext cx="62357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27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80776-3C57-0F64-0195-985BA410E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Matching,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2754C-C538-7547-A96E-FD03B9F3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tell if the match is good by looking 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which will be poorly conditioned if matching is poor</a:t>
            </a:r>
          </a:p>
          <a:p>
            <a:pPr lvl="2"/>
            <a:r>
              <a:rPr lang="en-US" dirty="0" err="1"/>
              <a:t>eg</a:t>
            </a:r>
            <a:r>
              <a:rPr lang="en-US" dirty="0"/>
              <a:t> featureless region</a:t>
            </a:r>
          </a:p>
          <a:p>
            <a:pPr lvl="2"/>
            <a:r>
              <a:rPr lang="en-US" dirty="0" err="1"/>
              <a:t>eg</a:t>
            </a:r>
            <a:r>
              <a:rPr lang="en-US" dirty="0"/>
              <a:t> flow region</a:t>
            </a:r>
          </a:p>
          <a:p>
            <a:endParaRPr lang="en-US" dirty="0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662FCDE7-F5C4-775A-E9AB-820D91E93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0" y="1981200"/>
            <a:ext cx="4127500" cy="726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92061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9C9E-349F-055F-2588-301562697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CE1E2-AB39-CD23-A2AA-264E41F6A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676EB-957A-38F4-2D6E-580EE68C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981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0153-E92C-CAFB-55CB-B2FCC03B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1B81-362A-E4C0-460F-72767EAEE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B08F6-EBEF-AE08-B655-4E2B5B7E6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5143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2301-5460-45E8-1F8A-B340D8EF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B944-DC36-67E5-89D9-08EC39908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73FB6-96FC-E319-6B51-E7B8181A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3610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ED89A-81B4-94A2-1C9F-0BF3BAC4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3E80C-B3E3-EAAE-C6E7-78C5FCA72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70F7A-549D-7079-E5AB-0A3E9989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408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36AA-9D5B-8285-5A57-32D4887B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A4528-4D82-A20D-FFA4-184DD2F00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42128-A63C-87EE-7171-9AAE8CF0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639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4C7C-E8F2-BC41-E46B-6D6D9242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458EE-9289-8295-C5BA-B6928CA63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3278F-2810-8143-F02F-F543B03E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706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263F-6CDD-6C36-AE7B-6C83E5DE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678BB-6AD1-B4B4-C8EC-986E4457B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0F741-4D1E-05FE-A892-447944F6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580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8E11-E985-0A9A-5C26-CC867602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4A517-61F4-D3B1-B24E-14DF268C4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14369-3337-ECF4-3D28-BFB85AB9A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432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F358-8FB6-088A-547C-494A4F20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problems remain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23143-5A3A-A693-6B3A-471799A91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Long term occlusions present problems</a:t>
            </a:r>
          </a:p>
        </p:txBody>
      </p:sp>
    </p:spTree>
    <p:extLst>
      <p:ext uri="{BB962C8B-B14F-4D97-AF65-F5344CB8AC3E}">
        <p14:creationId xmlns:p14="http://schemas.microsoft.com/office/powerpoint/2010/main" val="13294902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B6DE-89A4-5A80-F67A-24C9DAA9A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872AA-7AB7-FAB3-21DD-8DA0969C2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85E19-C9A3-8AC2-FBEA-2C7B67BAF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4326"/>
            <a:ext cx="11963400" cy="67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31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A28A-FEE1-DDB7-10B3-95628B6C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Matching,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1A783-820B-9D35-3BCD-775A424F1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test compares </a:t>
            </a:r>
            <a:r>
              <a:rPr lang="en-US" dirty="0" err="1"/>
              <a:t>i</a:t>
            </a:r>
            <a:r>
              <a:rPr lang="en-US" dirty="0"/>
              <a:t> and i+1</a:t>
            </a:r>
          </a:p>
          <a:p>
            <a:r>
              <a:rPr lang="en-US" dirty="0"/>
              <a:t>But the patch should be “well behaved” over long time scales</a:t>
            </a:r>
          </a:p>
          <a:p>
            <a:endParaRPr lang="en-US" dirty="0"/>
          </a:p>
          <a:p>
            <a:r>
              <a:rPr lang="en-US" dirty="0"/>
              <a:t>Compare </a:t>
            </a:r>
            <a:r>
              <a:rPr lang="en-US" dirty="0" err="1"/>
              <a:t>N’th</a:t>
            </a:r>
            <a:r>
              <a:rPr lang="en-US" dirty="0"/>
              <a:t> frame with first by</a:t>
            </a:r>
          </a:p>
          <a:p>
            <a:r>
              <a:rPr lang="en-US" dirty="0"/>
              <a:t>	Compute affine transform M, c that minimizes LSE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Check value of LSE; too big? Reject track</a:t>
            </a:r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D4DE6EA5-C79C-BD04-4010-0D75463B4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810000"/>
            <a:ext cx="6325141" cy="1117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77125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CFAC-36C3-EA22-5FDA-DF0754A1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5D508-E7D8-7B2C-62DF-C9AA29DFD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5A453-62E5-4F2E-BFEA-2AC99644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0014"/>
            <a:ext cx="11734800" cy="659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4474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8A50-09E9-BACE-C095-BC736205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E9AB4-3DC0-0B09-5F71-7D8A14EEE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65689-D9C3-3087-8DA1-214BABA5A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30391"/>
            <a:ext cx="12115800" cy="68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878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0641B-45AF-D75B-6DDA-95724DFC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69675-23B4-2E41-412A-6CDE85A0E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2A452-582D-764A-4297-F2C34E45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09"/>
            <a:ext cx="12115800" cy="68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901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55204-501D-F1C1-46FF-40833EF7A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2F0DC-5E57-CD62-4355-01CEC9F3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DCE16-DD67-9CFF-198B-DD2AFE316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718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4DFD-C3EA-4A78-1BAB-C6977CAD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76DEC-1D37-0624-A1E6-0E32E6E88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78362-35E5-AFB8-CCDB-FC1889642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129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35CB-9EDC-FC83-9215-C97F99380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EEF2D-A18F-CA79-26C1-BEE20F061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40D55-1915-3A6F-0685-59852B252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611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F460-E389-5237-8AAC-38AA1748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E962F-006A-2CBA-EB04-C8A8887DE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B711C-053A-EC6C-62B5-74C7826B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4618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6815-62D2-05F6-1243-17E1C240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65CEE-B817-20C1-7669-BEA73C156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C11A2-AD61-FF16-9050-1A4E5E710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170"/>
            <a:ext cx="11887200" cy="668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003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CFE61-44E7-37A6-B85C-99A83D45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and (very) dirty guide to transformers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BE6B-C0C0-5C30-9A8B-C3F12DFD6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Mapping a sequence to a sequence is an important problem</a:t>
            </a:r>
          </a:p>
          <a:p>
            <a:r>
              <a:rPr lang="en-US" dirty="0"/>
              <a:t>    </a:t>
            </a:r>
            <a:r>
              <a:rPr lang="en-US" dirty="0" err="1"/>
              <a:t>eg</a:t>
            </a:r>
            <a:r>
              <a:rPr lang="en-US" dirty="0"/>
              <a:t> machine translation</a:t>
            </a:r>
          </a:p>
          <a:p>
            <a:r>
              <a:rPr lang="en-US" dirty="0"/>
              <a:t>			seq. of Latin words -&gt; seq. of English words</a:t>
            </a:r>
          </a:p>
          <a:p>
            <a:endParaRPr lang="en-US" dirty="0"/>
          </a:p>
          <a:p>
            <a:r>
              <a:rPr lang="en-US" dirty="0"/>
              <a:t>    but words affect other words, and are mangled as to order</a:t>
            </a:r>
          </a:p>
        </p:txBody>
      </p:sp>
    </p:spTree>
    <p:extLst>
      <p:ext uri="{BB962C8B-B14F-4D97-AF65-F5344CB8AC3E}">
        <p14:creationId xmlns:p14="http://schemas.microsoft.com/office/powerpoint/2010/main" val="14513461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0A8C-7338-C3AA-1546-7C039F8D6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143C8-AE52-4EE9-F5DF-D3AF62AD6682}"/>
              </a:ext>
            </a:extLst>
          </p:cNvPr>
          <p:cNvSpPr txBox="1"/>
          <p:nvPr/>
        </p:nvSpPr>
        <p:spPr>
          <a:xfrm>
            <a:off x="228600" y="1720840"/>
            <a:ext cx="12039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NewRoman"/>
              </a:rPr>
              <a:t>Gallia </a:t>
            </a:r>
            <a:r>
              <a:rPr lang="en-US" sz="2400" dirty="0" err="1">
                <a:effectLst/>
                <a:latin typeface="TimesNewRoman"/>
              </a:rPr>
              <a:t>est</a:t>
            </a:r>
            <a:r>
              <a:rPr lang="en-US" sz="2400" dirty="0">
                <a:effectLst/>
                <a:latin typeface="TimesNewRoman"/>
              </a:rPr>
              <a:t> </a:t>
            </a:r>
            <a:r>
              <a:rPr lang="en-US" sz="2400" dirty="0" err="1">
                <a:effectLst/>
                <a:latin typeface="TimesNewRoman"/>
              </a:rPr>
              <a:t>omnis</a:t>
            </a:r>
            <a:r>
              <a:rPr lang="en-US" sz="2400" dirty="0">
                <a:effectLst/>
                <a:latin typeface="TimesNewRoman"/>
              </a:rPr>
              <a:t> divisa in </a:t>
            </a:r>
            <a:r>
              <a:rPr lang="en-US" sz="2400" dirty="0" err="1">
                <a:effectLst/>
                <a:latin typeface="TimesNewRoman"/>
              </a:rPr>
              <a:t>partes</a:t>
            </a:r>
            <a:r>
              <a:rPr lang="en-US" sz="2400" dirty="0">
                <a:effectLst/>
                <a:latin typeface="TimesNewRoman"/>
              </a:rPr>
              <a:t> </a:t>
            </a:r>
            <a:r>
              <a:rPr lang="en-US" sz="2400" dirty="0" err="1">
                <a:effectLst/>
                <a:latin typeface="TimesNewRoman"/>
              </a:rPr>
              <a:t>tres</a:t>
            </a:r>
            <a:r>
              <a:rPr lang="en-US" sz="2400" dirty="0">
                <a:effectLst/>
                <a:latin typeface="TimesNewRoman"/>
              </a:rPr>
              <a:t>; </a:t>
            </a:r>
            <a:r>
              <a:rPr lang="en-US" sz="2400" dirty="0" err="1">
                <a:effectLst/>
                <a:latin typeface="TimesNewRoman"/>
              </a:rPr>
              <a:t>quarum</a:t>
            </a:r>
            <a:r>
              <a:rPr lang="en-US" sz="2400" dirty="0">
                <a:effectLst/>
                <a:latin typeface="TimesNewRoman"/>
              </a:rPr>
              <a:t> unam </a:t>
            </a:r>
            <a:r>
              <a:rPr lang="en-US" sz="2400" dirty="0" err="1">
                <a:effectLst/>
                <a:latin typeface="TimesNewRoman"/>
              </a:rPr>
              <a:t>incolunt</a:t>
            </a:r>
            <a:r>
              <a:rPr lang="en-US" sz="2400" dirty="0">
                <a:effectLst/>
                <a:latin typeface="TimesNewRoman"/>
              </a:rPr>
              <a:t> Belgae, </a:t>
            </a:r>
          </a:p>
          <a:p>
            <a:endParaRPr lang="en-US" sz="2400" dirty="0">
              <a:effectLst/>
              <a:latin typeface="TimesNewRoman"/>
            </a:endParaRPr>
          </a:p>
          <a:p>
            <a:r>
              <a:rPr lang="en-US" sz="2400" dirty="0">
                <a:effectLst/>
                <a:latin typeface="TimesNewRoman"/>
              </a:rPr>
              <a:t>All Gaul is divided into three parts; of which the Belgians inhabit one, the </a:t>
            </a:r>
            <a:r>
              <a:rPr lang="en-US" sz="2400" dirty="0" err="1">
                <a:effectLst/>
                <a:latin typeface="TimesNewRoman"/>
              </a:rPr>
              <a:t>Aquitanians</a:t>
            </a:r>
            <a:r>
              <a:rPr lang="en-US" sz="2400" dirty="0">
                <a:effectLst/>
                <a:latin typeface="TimesNewRoman"/>
              </a:rPr>
              <a:t> </a:t>
            </a:r>
          </a:p>
          <a:p>
            <a:endParaRPr lang="en-US" sz="2400" dirty="0"/>
          </a:p>
          <a:p>
            <a:r>
              <a:rPr lang="en-US" sz="2400" dirty="0" err="1">
                <a:effectLst/>
                <a:latin typeface="TimesNewRoman"/>
              </a:rPr>
              <a:t>aliam</a:t>
            </a:r>
            <a:r>
              <a:rPr lang="en-US" sz="2400" dirty="0">
                <a:effectLst/>
                <a:latin typeface="TimesNewRoman"/>
              </a:rPr>
              <a:t> </a:t>
            </a:r>
            <a:r>
              <a:rPr lang="en-US" sz="2400" dirty="0" err="1">
                <a:effectLst/>
                <a:latin typeface="TimesNewRoman"/>
              </a:rPr>
              <a:t>Aquitani</a:t>
            </a:r>
            <a:r>
              <a:rPr lang="en-US" sz="2400" dirty="0">
                <a:effectLst/>
                <a:latin typeface="TimesNewRoman"/>
              </a:rPr>
              <a:t>, </a:t>
            </a:r>
            <a:r>
              <a:rPr lang="en-US" sz="2400" dirty="0" err="1">
                <a:effectLst/>
                <a:latin typeface="TimesNewRoman"/>
              </a:rPr>
              <a:t>tertiam</a:t>
            </a:r>
            <a:r>
              <a:rPr lang="en-US" sz="2400" dirty="0">
                <a:effectLst/>
                <a:latin typeface="TimesNewRoman"/>
              </a:rPr>
              <a:t> qui </a:t>
            </a:r>
            <a:r>
              <a:rPr lang="en-US" sz="2400" dirty="0" err="1">
                <a:effectLst/>
                <a:latin typeface="TimesNewRoman"/>
              </a:rPr>
              <a:t>ipsorum</a:t>
            </a:r>
            <a:r>
              <a:rPr lang="en-US" sz="2400" dirty="0">
                <a:effectLst/>
                <a:latin typeface="TimesNewRoman"/>
              </a:rPr>
              <a:t> linguā </a:t>
            </a:r>
            <a:r>
              <a:rPr lang="en-US" sz="2400" dirty="0" err="1">
                <a:effectLst/>
                <a:latin typeface="TimesNewRoman"/>
              </a:rPr>
              <a:t>Celtae</a:t>
            </a:r>
            <a:r>
              <a:rPr lang="en-US" sz="2400" dirty="0">
                <a:effectLst/>
                <a:latin typeface="TimesNewRoman"/>
              </a:rPr>
              <a:t>, nostrā Galli, </a:t>
            </a:r>
          </a:p>
          <a:p>
            <a:endParaRPr lang="en-US" sz="2400" dirty="0">
              <a:effectLst/>
              <a:latin typeface="TimesNewRoman"/>
            </a:endParaRPr>
          </a:p>
          <a:p>
            <a:r>
              <a:rPr lang="en-US" sz="2400" dirty="0">
                <a:effectLst/>
                <a:latin typeface="TimesNewRoman"/>
              </a:rPr>
              <a:t>(inhabit) another (part), (those) who are called Celts in their language, in ours </a:t>
            </a:r>
            <a:r>
              <a:rPr lang="en-US" sz="2400" dirty="0" err="1">
                <a:effectLst/>
                <a:latin typeface="TimesNewRoman"/>
              </a:rPr>
              <a:t>Gauls</a:t>
            </a:r>
            <a:r>
              <a:rPr lang="en-US" sz="2400" dirty="0">
                <a:effectLst/>
                <a:latin typeface="TimesNewRoman"/>
              </a:rPr>
              <a:t>, </a:t>
            </a:r>
          </a:p>
          <a:p>
            <a:endParaRPr lang="en-US" sz="2400" dirty="0"/>
          </a:p>
          <a:p>
            <a:r>
              <a:rPr lang="en-US" sz="2400" dirty="0" err="1">
                <a:effectLst/>
                <a:latin typeface="TimesNewRoman"/>
              </a:rPr>
              <a:t>appellantur</a:t>
            </a:r>
            <a:r>
              <a:rPr lang="en-US" sz="2400" dirty="0">
                <a:effectLst/>
                <a:latin typeface="TimesNewRoman"/>
              </a:rPr>
              <a:t>. Hi omnes linguā, </a:t>
            </a:r>
            <a:r>
              <a:rPr lang="en-US" sz="2400" dirty="0" err="1">
                <a:effectLst/>
                <a:latin typeface="TimesNewRoman"/>
              </a:rPr>
              <a:t>institutīs</a:t>
            </a:r>
            <a:r>
              <a:rPr lang="en-US" sz="2400" dirty="0">
                <a:effectLst/>
                <a:latin typeface="TimesNewRoman"/>
              </a:rPr>
              <a:t>, </a:t>
            </a:r>
            <a:r>
              <a:rPr lang="en-US" sz="2400" dirty="0" err="1">
                <a:effectLst/>
                <a:latin typeface="TimesNewRoman"/>
              </a:rPr>
              <a:t>legibus</a:t>
            </a:r>
            <a:r>
              <a:rPr lang="en-US" sz="2400" dirty="0">
                <a:effectLst/>
                <a:latin typeface="TimesNewRoman"/>
              </a:rPr>
              <a:t> inter se </a:t>
            </a:r>
            <a:r>
              <a:rPr lang="en-US" sz="2400" dirty="0" err="1">
                <a:effectLst/>
                <a:latin typeface="TimesNewRoman"/>
              </a:rPr>
              <a:t>differunt</a:t>
            </a:r>
            <a:r>
              <a:rPr lang="en-US" sz="2400" dirty="0">
                <a:effectLst/>
                <a:latin typeface="TimesNewRoman"/>
              </a:rPr>
              <a:t>. </a:t>
            </a:r>
          </a:p>
          <a:p>
            <a:endParaRPr lang="en-US" sz="2400" dirty="0">
              <a:effectLst/>
              <a:latin typeface="TimesNewRoman"/>
            </a:endParaRPr>
          </a:p>
          <a:p>
            <a:r>
              <a:rPr lang="en-US" sz="2400" dirty="0">
                <a:effectLst/>
                <a:latin typeface="TimesNewRoman"/>
              </a:rPr>
              <a:t>(inhabit) the third (part). All these differ amongst themselves in language, customs, (and) laws. 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48DE45-A018-C2B5-CAFE-BF11277DEE43}"/>
              </a:ext>
            </a:extLst>
          </p:cNvPr>
          <p:cNvCxnSpPr/>
          <p:nvPr/>
        </p:nvCxnSpPr>
        <p:spPr>
          <a:xfrm>
            <a:off x="838200" y="2133600"/>
            <a:ext cx="304800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AB8B98-4582-65A5-0F76-00FA66FB11A7}"/>
              </a:ext>
            </a:extLst>
          </p:cNvPr>
          <p:cNvCxnSpPr>
            <a:cxnSpLocks/>
          </p:cNvCxnSpPr>
          <p:nvPr/>
        </p:nvCxnSpPr>
        <p:spPr>
          <a:xfrm flipH="1">
            <a:off x="2209800" y="2133600"/>
            <a:ext cx="457200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A755B1-662F-3546-50E4-F8882B412DAA}"/>
              </a:ext>
            </a:extLst>
          </p:cNvPr>
          <p:cNvCxnSpPr/>
          <p:nvPr/>
        </p:nvCxnSpPr>
        <p:spPr>
          <a:xfrm>
            <a:off x="3886200" y="2133600"/>
            <a:ext cx="304800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B9515F-34AF-AA04-CF3A-3AAD304B2729}"/>
              </a:ext>
            </a:extLst>
          </p:cNvPr>
          <p:cNvCxnSpPr>
            <a:cxnSpLocks/>
          </p:cNvCxnSpPr>
          <p:nvPr/>
        </p:nvCxnSpPr>
        <p:spPr>
          <a:xfrm flipH="1">
            <a:off x="3581400" y="2133600"/>
            <a:ext cx="944479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0FE9B6-3EA7-3295-4B77-6621BBE152B2}"/>
              </a:ext>
            </a:extLst>
          </p:cNvPr>
          <p:cNvCxnSpPr>
            <a:cxnSpLocks/>
          </p:cNvCxnSpPr>
          <p:nvPr/>
        </p:nvCxnSpPr>
        <p:spPr>
          <a:xfrm flipH="1">
            <a:off x="6802353" y="2133600"/>
            <a:ext cx="1198649" cy="3181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3BAF79-DF45-FEE4-FA87-0F99B9867193}"/>
              </a:ext>
            </a:extLst>
          </p:cNvPr>
          <p:cNvCxnSpPr>
            <a:cxnSpLocks/>
          </p:cNvCxnSpPr>
          <p:nvPr/>
        </p:nvCxnSpPr>
        <p:spPr>
          <a:xfrm>
            <a:off x="838200" y="3543300"/>
            <a:ext cx="1219200" cy="571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29C7A77-ED1E-B226-ACAC-9F6D8AFA23C7}"/>
              </a:ext>
            </a:extLst>
          </p:cNvPr>
          <p:cNvCxnSpPr>
            <a:cxnSpLocks/>
          </p:cNvCxnSpPr>
          <p:nvPr/>
        </p:nvCxnSpPr>
        <p:spPr>
          <a:xfrm flipH="1">
            <a:off x="990600" y="4267200"/>
            <a:ext cx="4191000" cy="4010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CD23CB-B5B8-FB56-D870-5EFB0D581B23}"/>
              </a:ext>
            </a:extLst>
          </p:cNvPr>
          <p:cNvCxnSpPr>
            <a:cxnSpLocks/>
          </p:cNvCxnSpPr>
          <p:nvPr/>
        </p:nvCxnSpPr>
        <p:spPr>
          <a:xfrm>
            <a:off x="6846469" y="3543300"/>
            <a:ext cx="2602331" cy="571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8F2709-35D8-55C2-A427-8CAC73CBF439}"/>
              </a:ext>
            </a:extLst>
          </p:cNvPr>
          <p:cNvCxnSpPr>
            <a:cxnSpLocks/>
          </p:cNvCxnSpPr>
          <p:nvPr/>
        </p:nvCxnSpPr>
        <p:spPr>
          <a:xfrm>
            <a:off x="6096000" y="2133600"/>
            <a:ext cx="2362200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6917AF5-B397-6D4B-FBD2-FC3092BF0856}"/>
              </a:ext>
            </a:extLst>
          </p:cNvPr>
          <p:cNvCxnSpPr>
            <a:cxnSpLocks/>
          </p:cNvCxnSpPr>
          <p:nvPr/>
        </p:nvCxnSpPr>
        <p:spPr>
          <a:xfrm>
            <a:off x="7277100" y="2133600"/>
            <a:ext cx="389023" cy="42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807452-05E4-D70A-590C-E15EA0804281}"/>
              </a:ext>
            </a:extLst>
          </p:cNvPr>
          <p:cNvCxnSpPr>
            <a:cxnSpLocks/>
          </p:cNvCxnSpPr>
          <p:nvPr/>
        </p:nvCxnSpPr>
        <p:spPr>
          <a:xfrm flipH="1">
            <a:off x="762000" y="2133600"/>
            <a:ext cx="6515100" cy="1871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749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F72B-1CF8-6FB9-28BA-23AC244E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A6108-5411-06B1-0EE3-F303B55A7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ing.mov" descr="tracking.mov">
            <a:extLst>
              <a:ext uri="{FF2B5EF4-FFF2-40B4-BE49-F238E27FC236}">
                <a16:creationId xmlns:a16="http://schemas.microsoft.com/office/drawing/2014/main" id="{1F6F7D92-BE08-9918-7109-20ADF3B2156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304800"/>
            <a:ext cx="8128000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fros et al, 03">
            <a:extLst>
              <a:ext uri="{FF2B5EF4-FFF2-40B4-BE49-F238E27FC236}">
                <a16:creationId xmlns:a16="http://schemas.microsoft.com/office/drawing/2014/main" id="{8023ECBB-DC13-D5DA-CE23-3E89193A84E4}"/>
              </a:ext>
            </a:extLst>
          </p:cNvPr>
          <p:cNvSpPr/>
          <p:nvPr/>
        </p:nvSpPr>
        <p:spPr>
          <a:xfrm>
            <a:off x="152400" y="6059452"/>
            <a:ext cx="200054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2800"/>
              </a:lnSpc>
              <a:tabLst>
                <a:tab pos="1066800" algn="l"/>
              </a:tabLst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Efros</a:t>
            </a:r>
            <a:r>
              <a:rPr dirty="0">
                <a:solidFill>
                  <a:schemeClr val="tx1"/>
                </a:solidFill>
              </a:rPr>
              <a:t> et al, 03</a:t>
            </a:r>
          </a:p>
        </p:txBody>
      </p:sp>
    </p:spTree>
    <p:extLst>
      <p:ext uri="{BB962C8B-B14F-4D97-AF65-F5344CB8AC3E}">
        <p14:creationId xmlns:p14="http://schemas.microsoft.com/office/powerpoint/2010/main" val="24034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CFE61-44E7-37A6-B85C-99A83D45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and (very) dirty guide to transformers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BE6B-C0C0-5C30-9A8B-C3F12DFD6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Idea: </a:t>
            </a:r>
          </a:p>
          <a:p>
            <a:r>
              <a:rPr lang="en-US" dirty="0"/>
              <a:t>   build architecture ensuring </a:t>
            </a:r>
            <a:r>
              <a:rPr lang="en-US" dirty="0" err="1"/>
              <a:t>rep’n</a:t>
            </a:r>
            <a:r>
              <a:rPr lang="en-US" dirty="0"/>
              <a:t> of pred word </a:t>
            </a:r>
          </a:p>
          <a:p>
            <a:r>
              <a:rPr lang="en-US" dirty="0"/>
              <a:t>          is affected by long range of inputs</a:t>
            </a:r>
          </a:p>
          <a:p>
            <a:r>
              <a:rPr lang="en-US" dirty="0"/>
              <a:t>   *attention* </a:t>
            </a:r>
          </a:p>
          <a:p>
            <a:r>
              <a:rPr lang="en-US" dirty="0"/>
              <a:t>        word </a:t>
            </a:r>
            <a:r>
              <a:rPr lang="en-US" dirty="0" err="1"/>
              <a:t>rep’n</a:t>
            </a:r>
            <a:r>
              <a:rPr lang="en-US" dirty="0"/>
              <a:t> is weighted average of other word </a:t>
            </a:r>
            <a:r>
              <a:rPr lang="en-US" dirty="0" err="1"/>
              <a:t>rep’ns</a:t>
            </a:r>
            <a:endParaRPr lang="en-US" dirty="0"/>
          </a:p>
          <a:p>
            <a:r>
              <a:rPr lang="en-US" dirty="0"/>
              <a:t>        weights depend on “similarity” score</a:t>
            </a:r>
          </a:p>
          <a:p>
            <a:endParaRPr lang="en-US" dirty="0"/>
          </a:p>
          <a:p>
            <a:r>
              <a:rPr lang="en-US" dirty="0"/>
              <a:t>Outcome:</a:t>
            </a:r>
          </a:p>
          <a:p>
            <a:r>
              <a:rPr lang="en-US" dirty="0"/>
              <a:t>    revolutionary improvements in machine translation accuracies</a:t>
            </a:r>
          </a:p>
        </p:txBody>
      </p:sp>
    </p:spTree>
    <p:extLst>
      <p:ext uri="{BB962C8B-B14F-4D97-AF65-F5344CB8AC3E}">
        <p14:creationId xmlns:p14="http://schemas.microsoft.com/office/powerpoint/2010/main" val="11840635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2702-EE5E-3B07-9802-CEF5B15F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images aren’t sequences…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D0A07-7FBB-84FB-1DCB-51BA858F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71409"/>
            <a:ext cx="8305800" cy="55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26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7066-6385-AC8C-17D3-8F632034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0E641-A55A-9940-D12C-8A33C06C3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D112B-374B-F624-23CF-45FDC23B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9" y="44326"/>
            <a:ext cx="11982911" cy="67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2063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3DCC-DB3D-9850-41AB-7A4D0713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00E03-DDAA-5BF3-BACB-65E4F4F0E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C1EE4-EED4-78AB-D0DE-AB10130A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0014"/>
            <a:ext cx="11811000" cy="66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805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E5F2-48A9-CBF0-87B7-A497A74A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6D2F3-0062-5CE6-34D5-27DBB6FF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6BDDF-D905-B4F7-71F9-29D45C1EC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7170"/>
            <a:ext cx="11963400" cy="67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1914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92B07-5D51-23D1-5C8C-71C94600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4C72-7EEC-A2ED-124A-4262B9BB9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FA42D-4E11-1203-040D-C02AC4F47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0014"/>
            <a:ext cx="11811000" cy="66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3500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44E3-5E52-0DC5-CF67-0B54C3BE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7E89-8474-BD6F-C312-E8F9E012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481C5-ADD6-9C68-AF47-77D7024BC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170"/>
            <a:ext cx="11887200" cy="668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127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3636-3850-D495-1867-FB3DA001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78D6-A894-814D-EF1B-7B0A3668D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65E7F-71D4-EACD-D3EA-F90D28DA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0932"/>
            <a:ext cx="11811000" cy="66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052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87758-0CCF-B334-9F1B-42A373D8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60036-2EE4-58B5-A5AD-6F23427C0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BF3FB-7315-73B6-8455-497DD9177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" y="61578"/>
            <a:ext cx="12023558" cy="67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293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0502C-330E-AAD1-3047-9613949E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79B33-2E40-8C7B-C4E7-060CD6061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F2465-BA5B-9CB2-AA4A-DA209C3A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593850"/>
            <a:ext cx="65278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03E48-6E55-B0D1-8BF2-4A27ADE34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 points yield tracker and matcher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A53E3-5211-C9EE-F041-5DEDF8EE1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Combine:  </a:t>
            </a:r>
          </a:p>
          <a:p>
            <a:r>
              <a:rPr lang="en-US" dirty="0"/>
              <a:t>    Collect multiple frames of person A</a:t>
            </a:r>
          </a:p>
          <a:p>
            <a:endParaRPr lang="en-US" dirty="0"/>
          </a:p>
          <a:p>
            <a:r>
              <a:rPr lang="en-US" dirty="0"/>
              <a:t>    Track person B in video</a:t>
            </a:r>
          </a:p>
          <a:p>
            <a:r>
              <a:rPr lang="en-US" dirty="0"/>
              <a:t>    For each box, match to best person A frame</a:t>
            </a:r>
          </a:p>
          <a:p>
            <a:r>
              <a:rPr lang="en-US" dirty="0"/>
              <a:t>    Blend that in</a:t>
            </a:r>
          </a:p>
        </p:txBody>
      </p:sp>
    </p:spTree>
    <p:extLst>
      <p:ext uri="{BB962C8B-B14F-4D97-AF65-F5344CB8AC3E}">
        <p14:creationId xmlns:p14="http://schemas.microsoft.com/office/powerpoint/2010/main" val="299468913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F362D-B1AC-5804-7B27-E85928B5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71300-F032-0B89-40B5-44CA70D6C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7B882-B985-70C9-019B-053D59078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51047"/>
            <a:ext cx="12039600" cy="67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030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E3FD-02EC-A157-6A80-F079A671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24844-6AB5-C67F-D740-61041F0B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81329-D78C-FD29-F988-F4373CE68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453"/>
            <a:ext cx="12039600" cy="67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898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D7DBE-ABC0-D2B9-691C-FE68AE53C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06418-36DD-C795-AF55-B96DC69EE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BACD0-2601-674B-2644-3567267A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10"/>
            <a:ext cx="12039600" cy="67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586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36EA-4914-CB86-F50F-95ADB0D1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A12EA-BD22-2201-6378-222A8EFFB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03190-FD4F-9DB1-503A-3E903CCC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5621"/>
            <a:ext cx="12039600" cy="67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2779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FCB83-D38F-F827-6094-CEAB3F573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82"/>
            <a:ext cx="12115800" cy="6812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96ED72-7752-0F77-D514-21F6CBB19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54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1E7C2-6D12-8992-086C-63ED6430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84AAC-CE4F-6E5D-7EF7-4550F2A0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38CB5-334B-7A02-A92F-FB388DFA8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6162"/>
            <a:ext cx="11887200" cy="66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33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E492-F5A9-2BF0-924A-32BC98F8F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12079-3E5B-5EBC-AC47-91644BD53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xed.mov" descr="fixed.mov">
            <a:extLst>
              <a:ext uri="{FF2B5EF4-FFF2-40B4-BE49-F238E27FC236}">
                <a16:creationId xmlns:a16="http://schemas.microsoft.com/office/drawing/2014/main" id="{2537B051-4970-9B57-F552-C182144794D4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228600"/>
            <a:ext cx="8128000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Efros et al, 03">
            <a:extLst>
              <a:ext uri="{FF2B5EF4-FFF2-40B4-BE49-F238E27FC236}">
                <a16:creationId xmlns:a16="http://schemas.microsoft.com/office/drawing/2014/main" id="{6FB7E2FC-C441-838C-D30C-C3F4BBAD1C63}"/>
              </a:ext>
            </a:extLst>
          </p:cNvPr>
          <p:cNvSpPr/>
          <p:nvPr/>
        </p:nvSpPr>
        <p:spPr>
          <a:xfrm>
            <a:off x="152400" y="6059452"/>
            <a:ext cx="200054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2800"/>
              </a:lnSpc>
              <a:tabLst>
                <a:tab pos="1066800" algn="l"/>
              </a:tabLst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Efros</a:t>
            </a:r>
            <a:r>
              <a:rPr dirty="0">
                <a:solidFill>
                  <a:schemeClr val="tx1"/>
                </a:solidFill>
              </a:rPr>
              <a:t> et al, 03</a:t>
            </a:r>
          </a:p>
        </p:txBody>
      </p:sp>
    </p:spTree>
    <p:extLst>
      <p:ext uri="{BB962C8B-B14F-4D97-AF65-F5344CB8AC3E}">
        <p14:creationId xmlns:p14="http://schemas.microsoft.com/office/powerpoint/2010/main" val="32379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1CA2E9-A0B3-BD43-6D36-113681C81FE5}"/>
              </a:ext>
            </a:extLst>
          </p:cNvPr>
          <p:cNvSpPr/>
          <p:nvPr/>
        </p:nvSpPr>
        <p:spPr>
          <a:xfrm>
            <a:off x="2438400" y="4572000"/>
            <a:ext cx="7543800" cy="1066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684AF-082B-327A-7F69-7BBEB968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by flow (simple form)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4D4A1-8926-A9AF-C5FB-E33E0ED2B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</a:t>
            </a:r>
          </a:p>
          <a:p>
            <a:pPr lvl="1"/>
            <a:r>
              <a:rPr lang="en-US" dirty="0"/>
              <a:t>appearance unknown (but domain, parametric flow model known)</a:t>
            </a:r>
          </a:p>
          <a:p>
            <a:pPr lvl="1"/>
            <a:r>
              <a:rPr lang="en-US" dirty="0"/>
              <a:t>optic flow assumptions, as before</a:t>
            </a:r>
          </a:p>
          <a:p>
            <a:r>
              <a:rPr lang="en-US" dirty="0"/>
              <a:t>Initialize</a:t>
            </a:r>
          </a:p>
          <a:p>
            <a:pPr lvl="1"/>
            <a:r>
              <a:rPr lang="en-US" dirty="0"/>
              <a:t>mark out domain</a:t>
            </a:r>
          </a:p>
          <a:p>
            <a:r>
              <a:rPr lang="en-US" dirty="0"/>
              <a:t>Track</a:t>
            </a:r>
          </a:p>
          <a:p>
            <a:pPr lvl="1"/>
            <a:r>
              <a:rPr lang="en-US" dirty="0"/>
              <a:t>choose flow model parameters that align domain in pic n with n+1 best</a:t>
            </a:r>
          </a:p>
          <a:p>
            <a:pPr lvl="1"/>
            <a:r>
              <a:rPr lang="en-US" dirty="0"/>
              <a:t>push domain through flow model to get new domain</a:t>
            </a:r>
          </a:p>
          <a:p>
            <a:endParaRPr lang="en-US" dirty="0"/>
          </a:p>
        </p:txBody>
      </p:sp>
      <p:pic>
        <p:nvPicPr>
          <p:cNvPr id="4" name="droppedImage.pdf" descr="droppedImage.pdf">
            <a:extLst>
              <a:ext uri="{FF2B5EF4-FFF2-40B4-BE49-F238E27FC236}">
                <a16:creationId xmlns:a16="http://schemas.microsoft.com/office/drawing/2014/main" id="{E5E84DE5-0B2A-F467-829F-1D6493C2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800600"/>
            <a:ext cx="7073900" cy="660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213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8A80-E376-1C32-0BB2-C1D82617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C439-CB1A-DF4D-B8FC-009979CDF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detection and how to detect?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trike="sngStrike" dirty="0"/>
              <a:t>Interest points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Detector boxes (but you need to know the category)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Other kinds of detector report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 err="1"/>
              <a:t>Eg</a:t>
            </a:r>
            <a:r>
              <a:rPr lang="en-US" dirty="0"/>
              <a:t> full kinematic body configuration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Semantic search regions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User delineated regions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“Salient” regions</a:t>
            </a:r>
          </a:p>
          <a:p>
            <a:r>
              <a:rPr lang="en-US" dirty="0"/>
              <a:t>Using both detection and motion information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Many moving objects move in quite predictable ways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Use motion and detection together to predict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15BA1-ABBD-8E32-5A4E-CBF89FFD52BB}"/>
              </a:ext>
            </a:extLst>
          </p:cNvPr>
          <p:cNvSpPr txBox="1"/>
          <p:nvPr/>
        </p:nvSpPr>
        <p:spPr>
          <a:xfrm>
            <a:off x="8382000" y="2468001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work like</a:t>
            </a:r>
          </a:p>
          <a:p>
            <a:r>
              <a:rPr lang="en-US" dirty="0">
                <a:solidFill>
                  <a:srgbClr val="FF0000"/>
                </a:solidFill>
              </a:rPr>
              <a:t>Interest points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F593C0-0569-6E45-0D4B-412BFD8910F7}"/>
              </a:ext>
            </a:extLst>
          </p:cNvPr>
          <p:cNvCxnSpPr/>
          <p:nvPr/>
        </p:nvCxnSpPr>
        <p:spPr>
          <a:xfrm>
            <a:off x="7924800" y="2362200"/>
            <a:ext cx="0" cy="857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945033-A831-2F87-C3CD-F5DB88689305}"/>
              </a:ext>
            </a:extLst>
          </p:cNvPr>
          <p:cNvSpPr txBox="1"/>
          <p:nvPr/>
        </p:nvSpPr>
        <p:spPr>
          <a:xfrm>
            <a:off x="8305800" y="3385209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Issues: how do you describe a region?  Region deforms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5D5891-83AC-5AB1-E0F2-77A2E28BEE2A}"/>
              </a:ext>
            </a:extLst>
          </p:cNvPr>
          <p:cNvCxnSpPr/>
          <p:nvPr/>
        </p:nvCxnSpPr>
        <p:spPr>
          <a:xfrm>
            <a:off x="7924800" y="3417907"/>
            <a:ext cx="0" cy="85793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732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64BA-5337-2449-F478-E2F438D9B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motion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BD03F-9723-4B0A-C944-57F0DC8ED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Many objects move quite predictably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Movement is slow </a:t>
            </a:r>
            <a:r>
              <a:rPr lang="en-US" dirty="0" err="1"/>
              <a:t>wrt</a:t>
            </a:r>
            <a:r>
              <a:rPr lang="en-US" dirty="0"/>
              <a:t> frame rate, OR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Acceleration is small, OR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Acceleration is fixed (</a:t>
            </a:r>
            <a:r>
              <a:rPr lang="en-US" dirty="0" err="1"/>
              <a:t>eg</a:t>
            </a:r>
            <a:r>
              <a:rPr lang="en-US" dirty="0"/>
              <a:t> movement under gravity)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So we know a lot about where the object is in the next frame</a:t>
            </a:r>
          </a:p>
          <a:p>
            <a:pPr marL="0" indent="0"/>
            <a:r>
              <a:rPr lang="en-US" dirty="0"/>
              <a:t>	this should help our estimate </a:t>
            </a:r>
          </a:p>
          <a:p>
            <a:pPr marL="0" indent="0"/>
            <a:r>
              <a:rPr lang="en-US" dirty="0"/>
              <a:t>Imagine detector is noisy, and movement is predictable </a:t>
            </a:r>
          </a:p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27481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077EA-B8B8-9AAF-80EB-320B6726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an object from frame to frame</a:t>
            </a:r>
          </a:p>
        </p:txBody>
      </p:sp>
      <p:pic>
        <p:nvPicPr>
          <p:cNvPr id="5" name="Content Placeholder 4" descr="A person riding a horse&#10;&#10;Description automatically generated">
            <a:extLst>
              <a:ext uri="{FF2B5EF4-FFF2-40B4-BE49-F238E27FC236}">
                <a16:creationId xmlns:a16="http://schemas.microsoft.com/office/drawing/2014/main" id="{607C2599-0AF1-DB6A-9CED-779338B8E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7684314" cy="5911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EF07D-065F-80E2-B0E0-F07E0AB0D4A7}"/>
              </a:ext>
            </a:extLst>
          </p:cNvPr>
          <p:cNvSpPr txBox="1"/>
          <p:nvPr/>
        </p:nvSpPr>
        <p:spPr>
          <a:xfrm>
            <a:off x="9677400" y="60960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Eadweard Muybridge</a:t>
            </a:r>
          </a:p>
        </p:txBody>
      </p:sp>
    </p:spTree>
    <p:extLst>
      <p:ext uri="{BB962C8B-B14F-4D97-AF65-F5344CB8AC3E}">
        <p14:creationId xmlns:p14="http://schemas.microsoft.com/office/powerpoint/2010/main" val="2142471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7623-008A-B40A-52B7-40EF0C99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1-D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8F85C-5600-67AE-9867-770C4BFF6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 a measuring device on a cable down a hole </a:t>
            </a:r>
          </a:p>
          <a:p>
            <a:pPr lvl="1"/>
            <a:r>
              <a:rPr lang="en-US" dirty="0"/>
              <a:t>where is it?</a:t>
            </a:r>
          </a:p>
          <a:p>
            <a:r>
              <a:rPr lang="en-US" dirty="0"/>
              <a:t>Setup:</a:t>
            </a:r>
          </a:p>
          <a:p>
            <a:pPr lvl="1"/>
            <a:r>
              <a:rPr lang="en-US" dirty="0"/>
              <a:t>measurement of depth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actual distance down the hole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known                    which will be normal,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known                       which will be normal,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Q:    what is                     ?</a:t>
            </a:r>
          </a:p>
          <a:p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23C07179-3010-C328-1B43-D852465F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49" y="2156608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B1110A2-3B0B-0D56-6B21-201DDB116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399" y="2921547"/>
            <a:ext cx="203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D482C1B-40D0-1F74-92A1-B1D9C82D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83" y="3668465"/>
            <a:ext cx="787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54E4E6E-9F0B-EAC1-C958-EB2FD0E7A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285" y="3643065"/>
            <a:ext cx="18034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F946D30B-8A60-D4D9-FD9B-815651DDD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439" y="4485356"/>
            <a:ext cx="118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4A4160FE-75A3-B54A-371A-7821A6698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3085" y="4459956"/>
            <a:ext cx="19558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87FB304-A5D7-9DF5-9BD2-DEF7EF37E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3936" y="5628812"/>
            <a:ext cx="1181101" cy="469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7489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F943-4004-6E65-61E1-C2124DD0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1D problem, II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152E8B7-B118-2154-2082-0EEAFAA9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28" y="1076919"/>
            <a:ext cx="3898901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A659749-D5A0-06C9-952C-B830A45F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941" y="2221585"/>
            <a:ext cx="3784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11BB852-965A-BA21-FDDB-92BC01A6A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98671"/>
            <a:ext cx="10629900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(Bayes rule), so that:">
            <a:extLst>
              <a:ext uri="{FF2B5EF4-FFF2-40B4-BE49-F238E27FC236}">
                <a16:creationId xmlns:a16="http://schemas.microsoft.com/office/drawing/2014/main" id="{DC3CEA32-B637-E58F-1A12-A6C3B0AB08A4}"/>
              </a:ext>
            </a:extLst>
          </p:cNvPr>
          <p:cNvSpPr txBox="1"/>
          <p:nvPr/>
        </p:nvSpPr>
        <p:spPr>
          <a:xfrm>
            <a:off x="5256218" y="1201487"/>
            <a:ext cx="26536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(Bayes rule), so that:</a:t>
            </a:r>
          </a:p>
        </p:txBody>
      </p:sp>
      <p:sp>
        <p:nvSpPr>
          <p:cNvPr id="8" name="And:">
            <a:extLst>
              <a:ext uri="{FF2B5EF4-FFF2-40B4-BE49-F238E27FC236}">
                <a16:creationId xmlns:a16="http://schemas.microsoft.com/office/drawing/2014/main" id="{86AC507D-013A-D775-903F-B7FF3A545286}"/>
              </a:ext>
            </a:extLst>
          </p:cNvPr>
          <p:cNvSpPr txBox="1"/>
          <p:nvPr/>
        </p:nvSpPr>
        <p:spPr>
          <a:xfrm>
            <a:off x="3733800" y="2915165"/>
            <a:ext cx="7239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And:</a:t>
            </a:r>
          </a:p>
        </p:txBody>
      </p:sp>
    </p:spTree>
    <p:extLst>
      <p:ext uri="{BB962C8B-B14F-4D97-AF65-F5344CB8AC3E}">
        <p14:creationId xmlns:p14="http://schemas.microsoft.com/office/powerpoint/2010/main" val="4168645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3934-0B61-7740-AED9-484018305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1D problem, III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987CAFD6-A229-D230-F195-70D1EE1BC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63" y="2133600"/>
            <a:ext cx="9883942" cy="189118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A779C-E63A-B791-B682-E9AD79EB44E5}"/>
              </a:ext>
            </a:extLst>
          </p:cNvPr>
          <p:cNvSpPr txBox="1"/>
          <p:nvPr/>
        </p:nvSpPr>
        <p:spPr>
          <a:xfrm>
            <a:off x="914400" y="5791200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that this is a normal distribution!   (check that the log is quadratic in theta)</a:t>
            </a:r>
          </a:p>
        </p:txBody>
      </p:sp>
    </p:spTree>
    <p:extLst>
      <p:ext uri="{BB962C8B-B14F-4D97-AF65-F5344CB8AC3E}">
        <p14:creationId xmlns:p14="http://schemas.microsoft.com/office/powerpoint/2010/main" val="1067273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0A6D-3B05-7BF5-E1B3-C54EBBBA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1D problem, 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6D850-B35F-C1BE-8C0D-910F67C20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 we can recover parameters for</a:t>
            </a:r>
          </a:p>
          <a:p>
            <a:endParaRPr lang="en-US" dirty="0"/>
          </a:p>
          <a:p>
            <a:r>
              <a:rPr lang="en-US" dirty="0"/>
              <a:t>Write  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B315D32A-F904-684C-FF69-D8057311A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771900"/>
            <a:ext cx="9334501" cy="240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47115F86-832C-AE2A-10EA-C12A4D01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447800"/>
            <a:ext cx="118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E8ED53D-0667-0E53-3D37-85A558666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464801"/>
            <a:ext cx="1828801" cy="520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4238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2FED-B968-728E-E895-4D1FDEB00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D05EA-2B07-CD0C-5C20-AA410C59D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6BA23AB-0ED5-355B-EDE1-B849E420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459151"/>
            <a:ext cx="7924800" cy="2037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76B0F875-2112-81F6-040F-9602092D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39109"/>
            <a:ext cx="10420757" cy="19939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5730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204-797F-A70A-BD37-56F34672F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1D problem, 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A85B5-C95D-44AF-351B-46A6418D1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Important checks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What happens when the measurement is unreliable?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What happens when the prior is very diffuse?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E93B3E9B-4F4C-3A6F-861B-5315A1AB6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752600"/>
            <a:ext cx="35941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B60BFDF-F2B7-C1AD-0BBE-F4049789E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279" y="1657681"/>
            <a:ext cx="3187701" cy="1130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9665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7B53-BE1E-273E-820C-B995B7B7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Summary, with change of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08B6D-8373-BF1E-16D8-7BDA24428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BD6E57C-CB10-83BC-05EC-CA50ABDC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70" y="960334"/>
            <a:ext cx="9923030" cy="58042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1689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BCD29-61F3-1382-168E-ED876724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a second measurement arrives…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FB5BB-801C-FD23-D8B3-41D3515F6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know that                   is normal</a:t>
            </a:r>
          </a:p>
          <a:p>
            <a:pPr lvl="1"/>
            <a:r>
              <a:rPr lang="en-US" dirty="0"/>
              <a:t>think of this as the prior</a:t>
            </a:r>
          </a:p>
          <a:p>
            <a:endParaRPr lang="en-US" dirty="0"/>
          </a:p>
          <a:p>
            <a:r>
              <a:rPr lang="en-US" dirty="0"/>
              <a:t>We know that                   is normal</a:t>
            </a:r>
          </a:p>
          <a:p>
            <a:pPr lvl="1"/>
            <a:r>
              <a:rPr lang="en-US" dirty="0"/>
              <a:t>think of this as the likelihood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So:</a:t>
            </a:r>
          </a:p>
          <a:p>
            <a:pPr lvl="1"/>
            <a:r>
              <a:rPr lang="en-US" dirty="0"/>
              <a:t>the posterior                                   must be normal</a:t>
            </a:r>
          </a:p>
          <a:p>
            <a:pPr lvl="1"/>
            <a:r>
              <a:rPr lang="en-US" dirty="0"/>
              <a:t>and we can update as before!</a:t>
            </a:r>
          </a:p>
          <a:p>
            <a:r>
              <a:rPr lang="en-US" dirty="0"/>
              <a:t>Key points:</a:t>
            </a:r>
          </a:p>
          <a:p>
            <a:r>
              <a:rPr lang="en-US" dirty="0"/>
              <a:t>	Can represent posteriors easily, cause they’re normal</a:t>
            </a:r>
          </a:p>
          <a:p>
            <a:r>
              <a:rPr lang="en-US" dirty="0"/>
              <a:t>    Updates are easy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93D8667-09B4-7907-5385-5EB49E727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929133"/>
            <a:ext cx="118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959D92D-0C59-D02B-F5F0-08B63278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362200"/>
            <a:ext cx="13843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CE968A0-1BD3-C59E-4F19-BA9E07809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4025900"/>
            <a:ext cx="18415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7262B-7D1C-0F0B-BEEC-1D9AE554325E}"/>
              </a:ext>
            </a:extLst>
          </p:cNvPr>
          <p:cNvSpPr txBox="1"/>
          <p:nvPr/>
        </p:nvSpPr>
        <p:spPr>
          <a:xfrm>
            <a:off x="10210800" y="4990237"/>
            <a:ext cx="18476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True in higher </a:t>
            </a:r>
          </a:p>
          <a:p>
            <a:r>
              <a:rPr lang="en-US" dirty="0">
                <a:solidFill>
                  <a:srgbClr val="FF0000"/>
                </a:solidFill>
              </a:rPr>
              <a:t>dimensions,</a:t>
            </a:r>
          </a:p>
          <a:p>
            <a:r>
              <a:rPr lang="en-US" dirty="0">
                <a:solidFill>
                  <a:srgbClr val="FF0000"/>
                </a:solidFill>
              </a:rPr>
              <a:t>too, and very </a:t>
            </a:r>
          </a:p>
          <a:p>
            <a:r>
              <a:rPr lang="en-US" dirty="0">
                <a:solidFill>
                  <a:srgbClr val="FF0000"/>
                </a:solidFill>
              </a:rPr>
              <a:t>Important.  We’ll</a:t>
            </a:r>
          </a:p>
          <a:p>
            <a:r>
              <a:rPr lang="en-US" dirty="0">
                <a:solidFill>
                  <a:srgbClr val="FF0000"/>
                </a:solidFill>
              </a:rPr>
              <a:t>cover in some</a:t>
            </a:r>
          </a:p>
          <a:p>
            <a:r>
              <a:rPr lang="en-US" dirty="0">
                <a:solidFill>
                  <a:srgbClr val="FF0000"/>
                </a:solidFill>
              </a:rPr>
              <a:t>detail.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94101D-F31F-7C56-4DF0-9E70202D11FE}"/>
              </a:ext>
            </a:extLst>
          </p:cNvPr>
          <p:cNvCxnSpPr/>
          <p:nvPr/>
        </p:nvCxnSpPr>
        <p:spPr>
          <a:xfrm>
            <a:off x="9982200" y="5181600"/>
            <a:ext cx="0" cy="137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046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DC60-6F66-F5E9-F04F-AE81F7716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1D Example is too simple…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E3667-F0C3-76AE-D991-031B532E4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Notice we had multiple measurements, but the object didn’t move</a:t>
            </a:r>
          </a:p>
          <a:p>
            <a:endParaRPr lang="en-US" dirty="0"/>
          </a:p>
          <a:p>
            <a:r>
              <a:rPr lang="en-US" dirty="0"/>
              <a:t>Typical object: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Start state then iterate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Move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Generate measurement</a:t>
            </a:r>
          </a:p>
          <a:p>
            <a:pPr marL="0" indent="0"/>
            <a:r>
              <a:rPr lang="en-US" dirty="0"/>
              <a:t>Typical tracking/filtering: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Start with prior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Predict new state resulting from movement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Update prediction using new measurement</a:t>
            </a:r>
          </a:p>
        </p:txBody>
      </p:sp>
    </p:spTree>
    <p:extLst>
      <p:ext uri="{BB962C8B-B14F-4D97-AF65-F5344CB8AC3E}">
        <p14:creationId xmlns:p14="http://schemas.microsoft.com/office/powerpoint/2010/main" val="3795427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35E62-83D5-820F-EEB9-CDC2AE3A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DF32-B39A-A4BA-EAC5-F75B26BF7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moving object has a state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Position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Position and velocity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Position, velocity, acceleration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  <a:p>
            <a:pPr marL="0" indent="0"/>
            <a:r>
              <a:rPr lang="en-US" dirty="0"/>
              <a:t>Every tick of time (</a:t>
            </a:r>
            <a:r>
              <a:rPr lang="en-US" dirty="0" err="1"/>
              <a:t>eg</a:t>
            </a:r>
            <a:r>
              <a:rPr lang="en-US" dirty="0"/>
              <a:t> at each frame)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State is updated by a known (but possibly noisy) procedure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Equivalently, the object moves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There is a measurement of state, possibly noisy</a:t>
            </a:r>
          </a:p>
          <a:p>
            <a:pPr marL="0" indent="0"/>
            <a:r>
              <a:rPr lang="en-US" dirty="0"/>
              <a:t>Filtering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Update some representation of state, using measurement and motion information</a:t>
            </a:r>
          </a:p>
          <a:p>
            <a:pPr marL="0" indent="0"/>
            <a:r>
              <a:rPr lang="en-US" dirty="0"/>
              <a:t>The big engine:  the Kalman Filter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2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E722-3DFA-B3DF-7BB0-36D10063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–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9EB5F-57DD-C31D-1EE9-6AFCA41D1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Motion capture</a:t>
            </a:r>
          </a:p>
          <a:p>
            <a:pPr lvl="1"/>
            <a:r>
              <a:rPr lang="en-US" dirty="0"/>
              <a:t>build models of moving people from video</a:t>
            </a:r>
          </a:p>
          <a:p>
            <a:r>
              <a:rPr lang="en-US" dirty="0"/>
              <a:t>Recognition from motion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 cyclists move differently than runners</a:t>
            </a:r>
          </a:p>
          <a:p>
            <a:r>
              <a:rPr lang="en-US" dirty="0"/>
              <a:t>Surveillance</a:t>
            </a:r>
          </a:p>
          <a:p>
            <a:pPr lvl="1"/>
            <a:r>
              <a:rPr lang="en-US" dirty="0"/>
              <a:t>who is doing what?</a:t>
            </a:r>
          </a:p>
          <a:p>
            <a:pPr lvl="2"/>
            <a:r>
              <a:rPr lang="en-US" dirty="0"/>
              <a:t>for security (</a:t>
            </a:r>
            <a:r>
              <a:rPr lang="en-US" dirty="0" err="1"/>
              <a:t>eg</a:t>
            </a:r>
            <a:r>
              <a:rPr lang="en-US" dirty="0"/>
              <a:t> keep people out of sensitive areas in airports)</a:t>
            </a:r>
          </a:p>
          <a:p>
            <a:pPr lvl="2"/>
            <a:r>
              <a:rPr lang="en-US" dirty="0"/>
              <a:t>for HCI (</a:t>
            </a:r>
            <a:r>
              <a:rPr lang="en-US" dirty="0" err="1"/>
              <a:t>eg</a:t>
            </a:r>
            <a:r>
              <a:rPr lang="en-US" dirty="0"/>
              <a:t> </a:t>
            </a:r>
            <a:r>
              <a:rPr lang="en-US" dirty="0" err="1"/>
              <a:t>kinect</a:t>
            </a:r>
            <a:r>
              <a:rPr lang="en-US" dirty="0"/>
              <a:t>, </a:t>
            </a:r>
            <a:r>
              <a:rPr lang="en-US" dirty="0" err="1"/>
              <a:t>eyetoy</a:t>
            </a:r>
            <a:r>
              <a:rPr lang="en-US" dirty="0"/>
              <a:t>, etc.)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71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AC260-56E0-DDD2-F850-015A719C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                                          In the world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976ADD-43B2-D77F-B0B0-60498D3E4AB1}"/>
              </a:ext>
            </a:extLst>
          </p:cNvPr>
          <p:cNvCxnSpPr/>
          <p:nvPr/>
        </p:nvCxnSpPr>
        <p:spPr>
          <a:xfrm>
            <a:off x="8571008" y="22744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1FECB5-E90B-CD25-0CEB-2899F039E4EB}"/>
              </a:ext>
            </a:extLst>
          </p:cNvPr>
          <p:cNvCxnSpPr/>
          <p:nvPr/>
        </p:nvCxnSpPr>
        <p:spPr>
          <a:xfrm>
            <a:off x="8571008" y="41032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E613B4-48FB-A6E7-E56E-411FD013B6D3}"/>
              </a:ext>
            </a:extLst>
          </p:cNvPr>
          <p:cNvSpPr txBox="1"/>
          <p:nvPr/>
        </p:nvSpPr>
        <p:spPr>
          <a:xfrm>
            <a:off x="7779848" y="1628142"/>
            <a:ext cx="3856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X_{i-1}, </a:t>
            </a:r>
          </a:p>
          <a:p>
            <a:r>
              <a:rPr lang="en-US" dirty="0"/>
              <a:t>seen measurements Y_0, … Y_{i-1}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73581-30CC-81C1-701B-EE59760BA693}"/>
              </a:ext>
            </a:extLst>
          </p:cNvPr>
          <p:cNvSpPr txBox="1"/>
          <p:nvPr/>
        </p:nvSpPr>
        <p:spPr>
          <a:xfrm>
            <a:off x="7627448" y="3397412"/>
            <a:ext cx="3856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</a:t>
            </a:r>
            <a:r>
              <a:rPr lang="en-US" dirty="0" err="1"/>
              <a:t>X_i</a:t>
            </a:r>
            <a:r>
              <a:rPr lang="en-US" dirty="0"/>
              <a:t>,</a:t>
            </a:r>
          </a:p>
          <a:p>
            <a:r>
              <a:rPr lang="en-US" dirty="0"/>
              <a:t>seen measurements Y_0, … Y_{i-1}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8C095-DBE3-97AF-0C5F-B04CBB46E924}"/>
              </a:ext>
            </a:extLst>
          </p:cNvPr>
          <p:cNvSpPr txBox="1"/>
          <p:nvPr/>
        </p:nvSpPr>
        <p:spPr>
          <a:xfrm>
            <a:off x="7627448" y="5263775"/>
            <a:ext cx="357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</a:t>
            </a:r>
            <a:r>
              <a:rPr lang="en-US" dirty="0" err="1"/>
              <a:t>X_i</a:t>
            </a:r>
            <a:r>
              <a:rPr lang="en-US" dirty="0"/>
              <a:t>, </a:t>
            </a:r>
          </a:p>
          <a:p>
            <a:r>
              <a:rPr lang="en-US" dirty="0"/>
              <a:t>seen measurements Y_0, … </a:t>
            </a:r>
            <a:r>
              <a:rPr lang="en-US" dirty="0" err="1"/>
              <a:t>Y_i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791CD4-C955-FBED-C632-4FE46985EB3D}"/>
              </a:ext>
            </a:extLst>
          </p:cNvPr>
          <p:cNvCxnSpPr>
            <a:cxnSpLocks/>
          </p:cNvCxnSpPr>
          <p:nvPr/>
        </p:nvCxnSpPr>
        <p:spPr>
          <a:xfrm>
            <a:off x="8571008" y="920375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3C3B3F-6F0D-A6BE-0EF5-270B29FC8497}"/>
              </a:ext>
            </a:extLst>
          </p:cNvPr>
          <p:cNvCxnSpPr>
            <a:cxnSpLocks/>
          </p:cNvCxnSpPr>
          <p:nvPr/>
        </p:nvCxnSpPr>
        <p:spPr>
          <a:xfrm>
            <a:off x="8561531" y="5910106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F9352D-58F2-D829-E0D5-51689DA70DC5}"/>
              </a:ext>
            </a:extLst>
          </p:cNvPr>
          <p:cNvSpPr txBox="1"/>
          <p:nvPr/>
        </p:nvSpPr>
        <p:spPr>
          <a:xfrm>
            <a:off x="9376324" y="267297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updates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D12CD2-E7D0-D8AA-9349-C4C4CFD0FD6C}"/>
              </a:ext>
            </a:extLst>
          </p:cNvPr>
          <p:cNvSpPr txBox="1"/>
          <p:nvPr/>
        </p:nvSpPr>
        <p:spPr>
          <a:xfrm>
            <a:off x="9220200" y="4443335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Generate measurement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262252-8E77-F444-F734-910F2FE8EAA4}"/>
              </a:ext>
            </a:extLst>
          </p:cNvPr>
          <p:cNvCxnSpPr/>
          <p:nvPr/>
        </p:nvCxnSpPr>
        <p:spPr>
          <a:xfrm>
            <a:off x="1594816" y="22744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6FAF93-48B4-A821-B7FA-4A4AFFD490EE}"/>
              </a:ext>
            </a:extLst>
          </p:cNvPr>
          <p:cNvCxnSpPr/>
          <p:nvPr/>
        </p:nvCxnSpPr>
        <p:spPr>
          <a:xfrm>
            <a:off x="1594816" y="41032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13658EC-8E1D-F3E7-BE34-0AA2749B4140}"/>
              </a:ext>
            </a:extLst>
          </p:cNvPr>
          <p:cNvSpPr txBox="1"/>
          <p:nvPr/>
        </p:nvSpPr>
        <p:spPr>
          <a:xfrm>
            <a:off x="651256" y="1766642"/>
            <a:ext cx="387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P(X_{i-1}|Y_0, … Y_{i-1})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8DB274-C7AE-FE1A-6A84-8D157C9FC7BA}"/>
              </a:ext>
            </a:extLst>
          </p:cNvPr>
          <p:cNvSpPr txBox="1"/>
          <p:nvPr/>
        </p:nvSpPr>
        <p:spPr>
          <a:xfrm>
            <a:off x="651256" y="3499249"/>
            <a:ext cx="351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P(X_i|Y_0, … Y_{i-1})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3E2AC0-7652-DBB3-7001-614B8A1E96E7}"/>
              </a:ext>
            </a:extLst>
          </p:cNvPr>
          <p:cNvSpPr txBox="1"/>
          <p:nvPr/>
        </p:nvSpPr>
        <p:spPr>
          <a:xfrm>
            <a:off x="650019" y="5402274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P(X_i|Y_0,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3B0246-20BF-969A-D6F9-2F64B4F3481D}"/>
              </a:ext>
            </a:extLst>
          </p:cNvPr>
          <p:cNvCxnSpPr>
            <a:cxnSpLocks/>
          </p:cNvCxnSpPr>
          <p:nvPr/>
        </p:nvCxnSpPr>
        <p:spPr>
          <a:xfrm>
            <a:off x="1594816" y="920375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855342-2764-8934-97B0-A1FF5BD39FEB}"/>
              </a:ext>
            </a:extLst>
          </p:cNvPr>
          <p:cNvCxnSpPr>
            <a:cxnSpLocks/>
          </p:cNvCxnSpPr>
          <p:nvPr/>
        </p:nvCxnSpPr>
        <p:spPr>
          <a:xfrm>
            <a:off x="1585339" y="5910106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883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ar dynamics and measurement"/>
          <p:cNvSpPr txBox="1">
            <a:spLocks noGrp="1"/>
          </p:cNvSpPr>
          <p:nvPr>
            <p:ph type="title"/>
          </p:nvPr>
        </p:nvSpPr>
        <p:spPr>
          <a:xfrm>
            <a:off x="762000" y="-36656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Assumption: </a:t>
            </a:r>
            <a:r>
              <a:rPr dirty="0"/>
              <a:t>Linear dynamics and measurement</a:t>
            </a:r>
          </a:p>
        </p:txBody>
      </p:sp>
      <p:sp>
        <p:nvSpPr>
          <p:cNvPr id="59" name="State changes a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rPr dirty="0"/>
              <a:t>State changes as: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r>
              <a:rPr dirty="0"/>
              <a:t>Measurements are:</a:t>
            </a:r>
          </a:p>
        </p:txBody>
      </p:sp>
      <p:pic>
        <p:nvPicPr>
          <p:cNvPr id="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682" y="2177944"/>
            <a:ext cx="2250282" cy="29468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Line"/>
          <p:cNvSpPr/>
          <p:nvPr/>
        </p:nvSpPr>
        <p:spPr>
          <a:xfrm flipV="1">
            <a:off x="9643250" y="2556509"/>
            <a:ext cx="1" cy="51762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" name="This is a normal random variable with zero mean and known covariance"/>
          <p:cNvSpPr txBox="1"/>
          <p:nvPr/>
        </p:nvSpPr>
        <p:spPr>
          <a:xfrm>
            <a:off x="3954673" y="3083469"/>
            <a:ext cx="740747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This is a normal random variable with zero mean and known covariance</a:t>
            </a:r>
          </a:p>
        </p:txBody>
      </p:sp>
      <p:sp>
        <p:nvSpPr>
          <p:cNvPr id="63" name="Line"/>
          <p:cNvSpPr/>
          <p:nvPr/>
        </p:nvSpPr>
        <p:spPr>
          <a:xfrm flipV="1">
            <a:off x="9643250" y="5104071"/>
            <a:ext cx="1" cy="51762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4" name="This is a (different!) normal random variable with zero mean and known covariance"/>
          <p:cNvSpPr txBox="1"/>
          <p:nvPr/>
        </p:nvSpPr>
        <p:spPr>
          <a:xfrm>
            <a:off x="3053444" y="5649654"/>
            <a:ext cx="851900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This is a (different!) normal random variable with zero mean and known covariance</a:t>
            </a:r>
          </a:p>
        </p:txBody>
      </p:sp>
      <p:pic>
        <p:nvPicPr>
          <p:cNvPr id="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55" y="4622978"/>
            <a:ext cx="2071688" cy="30361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quare matrix of full rank"/>
          <p:cNvSpPr txBox="1"/>
          <p:nvPr/>
        </p:nvSpPr>
        <p:spPr>
          <a:xfrm>
            <a:off x="7196328" y="1553327"/>
            <a:ext cx="263694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Square matrix of full rank</a:t>
            </a:r>
          </a:p>
        </p:txBody>
      </p:sp>
      <p:sp>
        <p:nvSpPr>
          <p:cNvPr id="67" name="Any matrix whose dimensions are OK"/>
          <p:cNvSpPr txBox="1"/>
          <p:nvPr/>
        </p:nvSpPr>
        <p:spPr>
          <a:xfrm>
            <a:off x="6780709" y="4034081"/>
            <a:ext cx="391934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Any matrix whose dimensions are OK</a:t>
            </a:r>
          </a:p>
        </p:txBody>
      </p:sp>
      <p:sp>
        <p:nvSpPr>
          <p:cNvPr id="68" name="Line"/>
          <p:cNvSpPr/>
          <p:nvPr/>
        </p:nvSpPr>
        <p:spPr>
          <a:xfrm>
            <a:off x="8352174" y="1865219"/>
            <a:ext cx="1" cy="1861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" name="Line"/>
          <p:cNvSpPr/>
          <p:nvPr/>
        </p:nvSpPr>
        <p:spPr>
          <a:xfrm>
            <a:off x="8746898" y="4405344"/>
            <a:ext cx="1" cy="1861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Exam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</a:t>
            </a:r>
          </a:p>
        </p:txBody>
      </p:sp>
      <p:sp>
        <p:nvSpPr>
          <p:cNvPr id="80" name="Dynamical model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Dynamical models</a:t>
            </a:r>
          </a:p>
          <a:p>
            <a:pPr lvl="1">
              <a:tabLst>
                <a:tab pos="1009019" algn="l"/>
              </a:tabLst>
            </a:pPr>
            <a:r>
              <a:t>Drifting points</a:t>
            </a:r>
          </a:p>
          <a:p>
            <a:pPr lvl="2">
              <a:tabLst>
                <a:tab pos="1009019" algn="l"/>
              </a:tabLst>
            </a:pPr>
            <a:r>
              <a:t>new state = old state + gaussian noise</a:t>
            </a:r>
          </a:p>
          <a:p>
            <a:pPr lvl="1">
              <a:tabLst>
                <a:tab pos="1009019" algn="l"/>
              </a:tabLst>
            </a:pPr>
            <a:r>
              <a:t>Points moving with constant velocity</a:t>
            </a:r>
          </a:p>
          <a:p>
            <a:pPr lvl="2">
              <a:tabLst>
                <a:tab pos="1009019" algn="l"/>
              </a:tabLst>
            </a:pPr>
            <a:r>
              <a:t>new position=old position + (dt) old velocity + gaussian noise</a:t>
            </a:r>
          </a:p>
          <a:p>
            <a:pPr lvl="2">
              <a:tabLst>
                <a:tab pos="1009019" algn="l"/>
              </a:tabLst>
            </a:pPr>
            <a:r>
              <a:t>new velocity= old velocity+gaussian noise</a:t>
            </a:r>
          </a:p>
          <a:p>
            <a:pPr lvl="1">
              <a:tabLst>
                <a:tab pos="1009019" algn="l"/>
              </a:tabLst>
            </a:pPr>
            <a:r>
              <a:t>Points moving with constant acceleration</a:t>
            </a:r>
          </a:p>
          <a:p>
            <a:pPr lvl="2">
              <a:tabLst>
                <a:tab pos="1009019" algn="l"/>
              </a:tabLst>
            </a:pPr>
            <a:r>
              <a:t>etc</a:t>
            </a:r>
          </a:p>
          <a:p>
            <a:r>
              <a:t>Measurement models</a:t>
            </a:r>
          </a:p>
          <a:p>
            <a:pPr lvl="1"/>
            <a:r>
              <a:t>state=position; measurement=position+gaussian noise</a:t>
            </a:r>
          </a:p>
          <a:p>
            <a:pPr lvl="1"/>
            <a:r>
              <a:t>state=position and velocity; measurement=position+gaussian noise</a:t>
            </a:r>
          </a:p>
          <a:p>
            <a:pPr lvl="2"/>
            <a:r>
              <a:t>but we could infer velocity</a:t>
            </a:r>
          </a:p>
          <a:p>
            <a:pPr lvl="1"/>
            <a:r>
              <a:t>state=position and velocity and acceleration; measurement=position+gaussian noise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ther notation"/>
          <p:cNvSpPr txBox="1">
            <a:spLocks noGrp="1"/>
          </p:cNvSpPr>
          <p:nvPr>
            <p:ph type="title"/>
          </p:nvPr>
        </p:nvSpPr>
        <p:spPr>
          <a:xfrm>
            <a:off x="914400" y="-400529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Other notation</a:t>
            </a:r>
          </a:p>
        </p:txBody>
      </p:sp>
      <p:sp>
        <p:nvSpPr>
          <p:cNvPr id="72" name="Read this as:  x_i  is normally distributed. The mean is a linear function of x_i-1 and…"/>
          <p:cNvSpPr/>
          <p:nvPr/>
        </p:nvSpPr>
        <p:spPr>
          <a:xfrm>
            <a:off x="6885231" y="1464469"/>
            <a:ext cx="3687962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/>
          <a:p>
            <a:r>
              <a:t>Read this as:  x_i  is normally distributed. The mean is a linear function of x_i-1 and</a:t>
            </a:r>
          </a:p>
          <a:p>
            <a:r>
              <a:t>whose variance is known (and can depend on i). </a:t>
            </a:r>
          </a:p>
        </p:txBody>
      </p:sp>
      <p:sp>
        <p:nvSpPr>
          <p:cNvPr id="73" name="Read this as:  y_i  is normally distributed. The mean is a linear function of x_i and…"/>
          <p:cNvSpPr/>
          <p:nvPr/>
        </p:nvSpPr>
        <p:spPr>
          <a:xfrm>
            <a:off x="6881812" y="5116711"/>
            <a:ext cx="3687961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/>
          <a:p>
            <a:r>
              <a:t>Read this as:  y_i  is normally distributed. The mean is a linear function of x_i and</a:t>
            </a:r>
          </a:p>
          <a:p>
            <a:r>
              <a:t>whose variance is known (and can depend on i)</a:t>
            </a:r>
          </a:p>
        </p:txBody>
      </p:sp>
      <p:sp>
        <p:nvSpPr>
          <p:cNvPr id="74" name="Line"/>
          <p:cNvSpPr/>
          <p:nvPr/>
        </p:nvSpPr>
        <p:spPr>
          <a:xfrm flipH="1">
            <a:off x="5101038" y="2072455"/>
            <a:ext cx="1768602" cy="8521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l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5" name="Line"/>
          <p:cNvSpPr/>
          <p:nvPr/>
        </p:nvSpPr>
        <p:spPr>
          <a:xfrm flipH="1" flipV="1">
            <a:off x="5129431" y="5021100"/>
            <a:ext cx="1851132" cy="5956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l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pic>
        <p:nvPicPr>
          <p:cNvPr id="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244" y="4389705"/>
            <a:ext cx="2741415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131" y="3495965"/>
            <a:ext cx="2839641" cy="33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35E62-83D5-820F-EEB9-CDC2AE3A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DF32-B39A-A4BA-EAC5-F75B26BF7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/>
          </a:p>
          <a:p>
            <a:pPr marL="0" indent="0"/>
            <a:r>
              <a:rPr lang="en-US" dirty="0"/>
              <a:t>                              is normal, by construction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Assume that                                  is normal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Then                                     and                             are normal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But this means that if P(X_0) is normal, all distributions are normal (induction!)</a:t>
            </a:r>
          </a:p>
          <a:p>
            <a:pPr marL="0" indent="0"/>
            <a:r>
              <a:rPr lang="en-US" dirty="0"/>
              <a:t>Important, because normal distributions are easy to represent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                                                                 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38D1BCB-167F-BAD4-0305-A818F0B6A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19" y="1493093"/>
            <a:ext cx="1160860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D8F33C33-0DA0-8365-AD06-D6A81A7EF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99" y="2590800"/>
            <a:ext cx="2857501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CB903FF-FDDD-B500-CA99-58A002B2B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594199"/>
            <a:ext cx="2527102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B83B4CD9-D495-DE5A-C771-FCCB6C334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594199"/>
            <a:ext cx="2205634" cy="3303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0593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AC260-56E0-DDD2-F850-015A719C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world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976ADD-43B2-D77F-B0B0-60498D3E4AB1}"/>
              </a:ext>
            </a:extLst>
          </p:cNvPr>
          <p:cNvCxnSpPr/>
          <p:nvPr/>
        </p:nvCxnSpPr>
        <p:spPr>
          <a:xfrm>
            <a:off x="8571008" y="22744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1FECB5-E90B-CD25-0CEB-2899F039E4EB}"/>
              </a:ext>
            </a:extLst>
          </p:cNvPr>
          <p:cNvCxnSpPr/>
          <p:nvPr/>
        </p:nvCxnSpPr>
        <p:spPr>
          <a:xfrm>
            <a:off x="8571008" y="41032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E613B4-48FB-A6E7-E56E-411FD013B6D3}"/>
              </a:ext>
            </a:extLst>
          </p:cNvPr>
          <p:cNvSpPr txBox="1"/>
          <p:nvPr/>
        </p:nvSpPr>
        <p:spPr>
          <a:xfrm>
            <a:off x="7779848" y="1628142"/>
            <a:ext cx="349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</a:t>
            </a:r>
            <a:r>
              <a:rPr lang="en-US" dirty="0" err="1"/>
              <a:t>X_i</a:t>
            </a:r>
            <a:r>
              <a:rPr lang="en-US" dirty="0"/>
              <a:t>, </a:t>
            </a:r>
          </a:p>
          <a:p>
            <a:r>
              <a:rPr lang="en-US" dirty="0"/>
              <a:t>seen measurements Y_1, … </a:t>
            </a:r>
            <a:r>
              <a:rPr lang="en-US" dirty="0" err="1"/>
              <a:t>Y_i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73581-30CC-81C1-701B-EE59760BA693}"/>
              </a:ext>
            </a:extLst>
          </p:cNvPr>
          <p:cNvSpPr txBox="1"/>
          <p:nvPr/>
        </p:nvSpPr>
        <p:spPr>
          <a:xfrm>
            <a:off x="7627448" y="3397412"/>
            <a:ext cx="349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X_{i+1}, </a:t>
            </a:r>
          </a:p>
          <a:p>
            <a:r>
              <a:rPr lang="en-US" dirty="0"/>
              <a:t>seen measurements Y_1, … </a:t>
            </a:r>
            <a:r>
              <a:rPr lang="en-US" dirty="0" err="1"/>
              <a:t>Y_i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8C095-DBE3-97AF-0C5F-B04CBB46E924}"/>
              </a:ext>
            </a:extLst>
          </p:cNvPr>
          <p:cNvSpPr txBox="1"/>
          <p:nvPr/>
        </p:nvSpPr>
        <p:spPr>
          <a:xfrm>
            <a:off x="7627448" y="5263775"/>
            <a:ext cx="3914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in state X_{i+1}, </a:t>
            </a:r>
          </a:p>
          <a:p>
            <a:r>
              <a:rPr lang="en-US" dirty="0"/>
              <a:t>seen measurements Y_1, … Y_{i+1}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791CD4-C955-FBED-C632-4FE46985EB3D}"/>
              </a:ext>
            </a:extLst>
          </p:cNvPr>
          <p:cNvCxnSpPr>
            <a:cxnSpLocks/>
          </p:cNvCxnSpPr>
          <p:nvPr/>
        </p:nvCxnSpPr>
        <p:spPr>
          <a:xfrm>
            <a:off x="8571008" y="920375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3C3B3F-6F0D-A6BE-0EF5-270B29FC8497}"/>
              </a:ext>
            </a:extLst>
          </p:cNvPr>
          <p:cNvCxnSpPr>
            <a:cxnSpLocks/>
          </p:cNvCxnSpPr>
          <p:nvPr/>
        </p:nvCxnSpPr>
        <p:spPr>
          <a:xfrm>
            <a:off x="8561531" y="5910106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F9352D-58F2-D829-E0D5-51689DA70DC5}"/>
              </a:ext>
            </a:extLst>
          </p:cNvPr>
          <p:cNvSpPr txBox="1"/>
          <p:nvPr/>
        </p:nvSpPr>
        <p:spPr>
          <a:xfrm>
            <a:off x="9376324" y="267297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updates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D12CD2-E7D0-D8AA-9349-C4C4CFD0FD6C}"/>
              </a:ext>
            </a:extLst>
          </p:cNvPr>
          <p:cNvSpPr txBox="1"/>
          <p:nvPr/>
        </p:nvSpPr>
        <p:spPr>
          <a:xfrm>
            <a:off x="9220200" y="4443335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Generate measurement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262252-8E77-F444-F734-910F2FE8EAA4}"/>
              </a:ext>
            </a:extLst>
          </p:cNvPr>
          <p:cNvCxnSpPr/>
          <p:nvPr/>
        </p:nvCxnSpPr>
        <p:spPr>
          <a:xfrm>
            <a:off x="1594816" y="22744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6FAF93-48B4-A821-B7FA-4A4AFFD490EE}"/>
              </a:ext>
            </a:extLst>
          </p:cNvPr>
          <p:cNvCxnSpPr/>
          <p:nvPr/>
        </p:nvCxnSpPr>
        <p:spPr>
          <a:xfrm>
            <a:off x="1594816" y="4103273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13658EC-8E1D-F3E7-BE34-0AA2749B4140}"/>
              </a:ext>
            </a:extLst>
          </p:cNvPr>
          <p:cNvSpPr txBox="1"/>
          <p:nvPr/>
        </p:nvSpPr>
        <p:spPr>
          <a:xfrm>
            <a:off x="651256" y="1766642"/>
            <a:ext cx="322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8DB274-C7AE-FE1A-6A84-8D157C9FC7BA}"/>
              </a:ext>
            </a:extLst>
          </p:cNvPr>
          <p:cNvSpPr txBox="1"/>
          <p:nvPr/>
        </p:nvSpPr>
        <p:spPr>
          <a:xfrm>
            <a:off x="651256" y="3499249"/>
            <a:ext cx="359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P(X_{i+1}|Y_1,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3E2AC0-7652-DBB3-7001-614B8A1E96E7}"/>
              </a:ext>
            </a:extLst>
          </p:cNvPr>
          <p:cNvSpPr txBox="1"/>
          <p:nvPr/>
        </p:nvSpPr>
        <p:spPr>
          <a:xfrm>
            <a:off x="650019" y="5402274"/>
            <a:ext cx="401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P(X_{i+1}|Y_1, … Y_{i+1})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3B0246-20BF-969A-D6F9-2F64B4F3481D}"/>
              </a:ext>
            </a:extLst>
          </p:cNvPr>
          <p:cNvCxnSpPr>
            <a:cxnSpLocks/>
          </p:cNvCxnSpPr>
          <p:nvPr/>
        </p:nvCxnSpPr>
        <p:spPr>
          <a:xfrm>
            <a:off x="1594816" y="920375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855342-2764-8934-97B0-A1FF5BD39FEB}"/>
              </a:ext>
            </a:extLst>
          </p:cNvPr>
          <p:cNvCxnSpPr>
            <a:cxnSpLocks/>
          </p:cNvCxnSpPr>
          <p:nvPr/>
        </p:nvCxnSpPr>
        <p:spPr>
          <a:xfrm>
            <a:off x="1585339" y="5910106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275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hecking…"/>
          <p:cNvSpPr txBox="1">
            <a:spLocks noGrp="1"/>
          </p:cNvSpPr>
          <p:nvPr>
            <p:ph type="title"/>
          </p:nvPr>
        </p:nvSpPr>
        <p:spPr>
          <a:xfrm>
            <a:off x="838200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Checking…</a:t>
            </a:r>
          </a:p>
        </p:txBody>
      </p:sp>
      <p:sp>
        <p:nvSpPr>
          <p:cNvPr id="92" name="Probability distribution is normal iff it has the form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Probability distribution is normal iff it has the form: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 lvl="1"/>
            <a:r>
              <a:t>and you can check this for each of the relevant dists.</a:t>
            </a:r>
          </a:p>
        </p:txBody>
      </p:sp>
      <p:pic>
        <p:nvPicPr>
          <p:cNvPr id="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868" y="2697147"/>
            <a:ext cx="5813227" cy="660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5552496" y="3923836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4816714" y="5172064"/>
            <a:ext cx="6841448" cy="1056120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962978" y="2722564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6433714" y="1646778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6578068" y="1646778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Have:</a:t>
            </a:r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6194078" y="2769722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956491" y="5179614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6999104" y="4194740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856446" y="5690327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2329223" y="2177162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655219" y="2177161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6667436" y="1949501"/>
            <a:ext cx="428654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 </a:t>
            </a:r>
          </a:p>
          <a:p>
            <a:r>
              <a:rPr dirty="0"/>
              <a:t>after i</a:t>
            </a:r>
            <a:r>
              <a:rPr lang="en-US" dirty="0"/>
              <a:t>-1</a:t>
            </a:r>
            <a:r>
              <a:rPr dirty="0"/>
              <a:t>’th measurement</a:t>
            </a:r>
          </a:p>
        </p:txBody>
      </p:sp>
      <p:sp>
        <p:nvSpPr>
          <p:cNvPr id="20" name="Mean and covariance of predictive…">
            <a:extLst>
              <a:ext uri="{FF2B5EF4-FFF2-40B4-BE49-F238E27FC236}">
                <a16:creationId xmlns:a16="http://schemas.microsoft.com/office/drawing/2014/main" id="{9F799B7C-82C0-395F-7C71-489CFB638EAD}"/>
              </a:ext>
            </a:extLst>
          </p:cNvPr>
          <p:cNvSpPr txBox="1"/>
          <p:nvPr/>
        </p:nvSpPr>
        <p:spPr>
          <a:xfrm>
            <a:off x="6267610" y="3112811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predictive</a:t>
            </a:r>
          </a:p>
          <a:p>
            <a:r>
              <a:rPr dirty="0"/>
              <a:t>distribution just before </a:t>
            </a:r>
            <a:r>
              <a:rPr dirty="0" err="1"/>
              <a:t>i’th</a:t>
            </a:r>
            <a:r>
              <a:rPr dirty="0"/>
              <a:t> measurement</a:t>
            </a:r>
          </a:p>
        </p:txBody>
      </p:sp>
      <p:sp>
        <p:nvSpPr>
          <p:cNvPr id="21" name="Mean and covariance of posterior…">
            <a:extLst>
              <a:ext uri="{FF2B5EF4-FFF2-40B4-BE49-F238E27FC236}">
                <a16:creationId xmlns:a16="http://schemas.microsoft.com/office/drawing/2014/main" id="{397B6F7E-C163-CB50-A454-88F00A70D102}"/>
              </a:ext>
            </a:extLst>
          </p:cNvPr>
          <p:cNvSpPr txBox="1"/>
          <p:nvPr/>
        </p:nvSpPr>
        <p:spPr>
          <a:xfrm>
            <a:off x="6078416" y="5427646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</a:t>
            </a:r>
          </a:p>
          <a:p>
            <a:r>
              <a:rPr dirty="0"/>
              <a:t>distribution just </a:t>
            </a:r>
            <a:r>
              <a:rPr lang="en-US" dirty="0"/>
              <a:t>after </a:t>
            </a:r>
            <a:r>
              <a:rPr dirty="0" err="1"/>
              <a:t>i</a:t>
            </a:r>
            <a:r>
              <a:rPr lang="en-US" dirty="0" err="1"/>
              <a:t>’</a:t>
            </a:r>
            <a:r>
              <a:rPr dirty="0" err="1"/>
              <a:t>th</a:t>
            </a:r>
            <a:r>
              <a:rPr dirty="0"/>
              <a:t> measurement</a:t>
            </a:r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6840719" y="6055577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565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he Kalman Filter"/>
          <p:cNvSpPr txBox="1">
            <a:spLocks noGrp="1"/>
          </p:cNvSpPr>
          <p:nvPr>
            <p:ph type="title"/>
          </p:nvPr>
        </p:nvSpPr>
        <p:spPr>
          <a:xfrm>
            <a:off x="710357" y="-369359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The Kalman Filter</a:t>
            </a:r>
          </a:p>
        </p:txBody>
      </p:sp>
      <p:sp>
        <p:nvSpPr>
          <p:cNvPr id="96" name="Dynamic Mode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Dynamic Model</a:t>
            </a:r>
          </a:p>
          <a:p>
            <a:endParaRPr/>
          </a:p>
          <a:p>
            <a:endParaRPr/>
          </a:p>
          <a:p>
            <a:r>
              <a:t>Notation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566" y="3461031"/>
            <a:ext cx="2750344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548" y="4350129"/>
            <a:ext cx="4750594" cy="375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640" y="4712873"/>
            <a:ext cx="4420196" cy="3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358" y="5589538"/>
            <a:ext cx="4348759" cy="3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732" y="5173530"/>
            <a:ext cx="4670227" cy="339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452" y="2956413"/>
            <a:ext cx="2848571" cy="33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rediction"/>
          <p:cNvSpPr txBox="1">
            <a:spLocks noGrp="1"/>
          </p:cNvSpPr>
          <p:nvPr>
            <p:ph type="title"/>
          </p:nvPr>
        </p:nvSpPr>
        <p:spPr>
          <a:xfrm>
            <a:off x="871618" y="-310888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Prediction</a:t>
            </a:r>
          </a:p>
        </p:txBody>
      </p:sp>
      <p:sp>
        <p:nvSpPr>
          <p:cNvPr id="105" name="We have: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We have:</a:t>
            </a:r>
          </a:p>
        </p:txBody>
      </p:sp>
      <p:pic>
        <p:nvPicPr>
          <p:cNvPr id="1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250" y="2791952"/>
            <a:ext cx="3080743" cy="3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920" y="2762386"/>
            <a:ext cx="2848571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20" y="3522791"/>
            <a:ext cx="2250282" cy="29468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his is a normal random variable with zero mean and known covariance"/>
          <p:cNvSpPr txBox="1"/>
          <p:nvPr/>
        </p:nvSpPr>
        <p:spPr>
          <a:xfrm>
            <a:off x="3554273" y="4238109"/>
            <a:ext cx="740747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This is a normal random variable with zero mean and known covariance</a:t>
            </a:r>
          </a:p>
        </p:txBody>
      </p:sp>
      <p:sp>
        <p:nvSpPr>
          <p:cNvPr id="110" name="Line"/>
          <p:cNvSpPr/>
          <p:nvPr/>
        </p:nvSpPr>
        <p:spPr>
          <a:xfrm flipV="1">
            <a:off x="9819989" y="3927114"/>
            <a:ext cx="1" cy="3839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571" y="5007881"/>
            <a:ext cx="3670102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170" y="5899499"/>
            <a:ext cx="4822032" cy="366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4A0C-1700-888E-656A-8C5599D1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- 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C9912-6778-F1F4-A5FE-342D2A64D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state of object using time sequence</a:t>
            </a:r>
          </a:p>
          <a:p>
            <a:pPr lvl="1">
              <a:tabLst>
                <a:tab pos="1435100" algn="l"/>
              </a:tabLst>
            </a:pPr>
            <a:r>
              <a:rPr lang="en-US" dirty="0"/>
              <a:t>state could be: </a:t>
            </a:r>
          </a:p>
          <a:p>
            <a:pPr lvl="2">
              <a:tabLst>
                <a:tab pos="1435100" algn="l"/>
              </a:tabLst>
            </a:pPr>
            <a:r>
              <a:rPr lang="en-US" dirty="0"/>
              <a:t>position; </a:t>
            </a:r>
            <a:r>
              <a:rPr lang="en-US" dirty="0" err="1"/>
              <a:t>position+velocity</a:t>
            </a:r>
            <a:r>
              <a:rPr lang="en-US" dirty="0"/>
              <a:t>; </a:t>
            </a:r>
            <a:r>
              <a:rPr lang="en-US" dirty="0" err="1"/>
              <a:t>position+velocity+acceleration</a:t>
            </a:r>
            <a:endParaRPr lang="en-US" dirty="0"/>
          </a:p>
          <a:p>
            <a:pPr lvl="2">
              <a:tabLst>
                <a:tab pos="1435100" algn="l"/>
              </a:tabLst>
            </a:pPr>
            <a:r>
              <a:rPr lang="en-US" dirty="0"/>
              <a:t>or more complex, </a:t>
            </a:r>
            <a:r>
              <a:rPr lang="en-US" dirty="0" err="1"/>
              <a:t>eg</a:t>
            </a:r>
            <a:r>
              <a:rPr lang="en-US" dirty="0"/>
              <a:t> all joint angles for a person</a:t>
            </a:r>
          </a:p>
          <a:p>
            <a:pPr lvl="1"/>
            <a:r>
              <a:rPr lang="en-US" dirty="0"/>
              <a:t>Biggest problem --  Data Association</a:t>
            </a:r>
          </a:p>
          <a:p>
            <a:pPr lvl="2">
              <a:tabLst>
                <a:tab pos="1828800" algn="l"/>
              </a:tabLst>
            </a:pPr>
            <a:r>
              <a:rPr lang="en-US" dirty="0"/>
              <a:t>which image pixels are informative, which are not?</a:t>
            </a:r>
          </a:p>
          <a:p>
            <a:r>
              <a:rPr lang="en-US" dirty="0"/>
              <a:t>Key ideas </a:t>
            </a:r>
          </a:p>
          <a:p>
            <a:pPr lvl="1"/>
            <a:r>
              <a:rPr lang="en-US" dirty="0"/>
              <a:t>Tracking by detection</a:t>
            </a:r>
          </a:p>
          <a:p>
            <a:pPr lvl="2">
              <a:tabLst>
                <a:tab pos="1828800" algn="l"/>
              </a:tabLst>
            </a:pPr>
            <a:r>
              <a:rPr lang="en-US" dirty="0"/>
              <a:t>if we know what an object looks like, that selects the pixels to use</a:t>
            </a:r>
          </a:p>
          <a:p>
            <a:pPr lvl="1"/>
            <a:r>
              <a:rPr lang="en-US" dirty="0"/>
              <a:t>Tracking through flow</a:t>
            </a:r>
          </a:p>
          <a:p>
            <a:pPr lvl="2">
              <a:tabLst>
                <a:tab pos="1828800" algn="l"/>
              </a:tabLst>
            </a:pPr>
            <a:r>
              <a:rPr lang="en-US" dirty="0"/>
              <a:t>if we know how an object moves, that selects the pixels to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42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rediction"/>
          <p:cNvSpPr txBox="1">
            <a:spLocks noGrp="1"/>
          </p:cNvSpPr>
          <p:nvPr>
            <p:ph type="title"/>
          </p:nvPr>
        </p:nvSpPr>
        <p:spPr>
          <a:xfrm>
            <a:off x="741626" y="-386707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Prediction</a:t>
            </a:r>
          </a:p>
        </p:txBody>
      </p:sp>
      <p:sp>
        <p:nvSpPr>
          <p:cNvPr id="115" name="We have: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We have:</a:t>
            </a:r>
          </a:p>
        </p:txBody>
      </p:sp>
      <p:pic>
        <p:nvPicPr>
          <p:cNvPr id="1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250" y="2791952"/>
            <a:ext cx="3080743" cy="3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920" y="2762386"/>
            <a:ext cx="2848571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20" y="3522791"/>
            <a:ext cx="2250282" cy="29468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his is a normal random variable with zero mean and known covariance"/>
          <p:cNvSpPr txBox="1"/>
          <p:nvPr/>
        </p:nvSpPr>
        <p:spPr>
          <a:xfrm>
            <a:off x="3554273" y="4238109"/>
            <a:ext cx="740747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This is a normal random variable with zero mean and known covariance</a:t>
            </a:r>
          </a:p>
        </p:txBody>
      </p:sp>
      <p:sp>
        <p:nvSpPr>
          <p:cNvPr id="120" name="Line"/>
          <p:cNvSpPr/>
          <p:nvPr/>
        </p:nvSpPr>
        <p:spPr>
          <a:xfrm flipV="1">
            <a:off x="9819989" y="3927114"/>
            <a:ext cx="1" cy="3839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831" y="5825002"/>
            <a:ext cx="1982391" cy="437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776" y="5851791"/>
            <a:ext cx="3187899" cy="383977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Which yields…."/>
          <p:cNvSpPr txBox="1"/>
          <p:nvPr/>
        </p:nvSpPr>
        <p:spPr>
          <a:xfrm>
            <a:off x="3984686" y="4714933"/>
            <a:ext cx="1662315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Which yields….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7B53-BE1E-273E-820C-B995B7B7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Summary, with change of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08B6D-8373-BF1E-16D8-7BDA24428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BD6E57C-CB10-83BC-05EC-CA50ABDC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29425"/>
            <a:ext cx="7737769" cy="452606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osterior mean is weighted combo…">
            <a:extLst>
              <a:ext uri="{FF2B5EF4-FFF2-40B4-BE49-F238E27FC236}">
                <a16:creationId xmlns:a16="http://schemas.microsoft.com/office/drawing/2014/main" id="{365A3888-74AA-A64D-73A6-410498D8ABBD}"/>
              </a:ext>
            </a:extLst>
          </p:cNvPr>
          <p:cNvSpPr txBox="1"/>
          <p:nvPr/>
        </p:nvSpPr>
        <p:spPr>
          <a:xfrm>
            <a:off x="5339912" y="3220362"/>
            <a:ext cx="358591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dirty="0"/>
              <a:t>posterior mean is weighted combo</a:t>
            </a:r>
          </a:p>
          <a:p>
            <a:r>
              <a:rPr dirty="0"/>
              <a:t>of prior mean and measurement</a:t>
            </a:r>
          </a:p>
        </p:txBody>
      </p:sp>
      <p:sp>
        <p:nvSpPr>
          <p:cNvPr id="6" name="posterior covar is weighted combo…">
            <a:extLst>
              <a:ext uri="{FF2B5EF4-FFF2-40B4-BE49-F238E27FC236}">
                <a16:creationId xmlns:a16="http://schemas.microsoft.com/office/drawing/2014/main" id="{AC258144-0903-62BD-80A0-18B27EAAB11A}"/>
              </a:ext>
            </a:extLst>
          </p:cNvPr>
          <p:cNvSpPr txBox="1"/>
          <p:nvPr/>
        </p:nvSpPr>
        <p:spPr>
          <a:xfrm>
            <a:off x="5334000" y="4002142"/>
            <a:ext cx="3573094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posterior covar is weighted combo</a:t>
            </a:r>
          </a:p>
          <a:p>
            <a:r>
              <a:t>of prior covar, measurement</a:t>
            </a:r>
          </a:p>
          <a:p>
            <a:r>
              <a:t>matrix and measurement covar</a:t>
            </a:r>
          </a:p>
        </p:txBody>
      </p:sp>
    </p:spTree>
    <p:extLst>
      <p:ext uri="{BB962C8B-B14F-4D97-AF65-F5344CB8AC3E}">
        <p14:creationId xmlns:p14="http://schemas.microsoft.com/office/powerpoint/2010/main" val="1154807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43" y="17833"/>
            <a:ext cx="6199541" cy="3626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82" y="4669104"/>
            <a:ext cx="4125516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posterior mean is weighted combo…"/>
          <p:cNvSpPr txBox="1"/>
          <p:nvPr/>
        </p:nvSpPr>
        <p:spPr>
          <a:xfrm>
            <a:off x="7582502" y="1758277"/>
            <a:ext cx="358591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dirty="0"/>
              <a:t>posterior mean is weighted combo</a:t>
            </a:r>
          </a:p>
          <a:p>
            <a:r>
              <a:rPr dirty="0"/>
              <a:t>of prior mean and measurement</a:t>
            </a:r>
          </a:p>
        </p:txBody>
      </p:sp>
      <p:sp>
        <p:nvSpPr>
          <p:cNvPr id="128" name="posterior mean is weighted combo…"/>
          <p:cNvSpPr txBox="1"/>
          <p:nvPr/>
        </p:nvSpPr>
        <p:spPr>
          <a:xfrm>
            <a:off x="7582502" y="4556956"/>
            <a:ext cx="358591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posterior mean is weighted combo</a:t>
            </a:r>
          </a:p>
          <a:p>
            <a:r>
              <a:t>of prior mean and measurement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16" y="5722948"/>
            <a:ext cx="2937868" cy="38397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posterior covar is weighted combo…"/>
          <p:cNvSpPr txBox="1"/>
          <p:nvPr/>
        </p:nvSpPr>
        <p:spPr>
          <a:xfrm>
            <a:off x="7467689" y="5463371"/>
            <a:ext cx="3573094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posterior covar is weighted combo</a:t>
            </a:r>
          </a:p>
          <a:p>
            <a:r>
              <a:t>of prior covar, measurement</a:t>
            </a:r>
          </a:p>
          <a:p>
            <a:r>
              <a:t>matrix and measurement covar</a:t>
            </a:r>
          </a:p>
        </p:txBody>
      </p:sp>
      <p:sp>
        <p:nvSpPr>
          <p:cNvPr id="131" name="posterior covar is weighted combo…"/>
          <p:cNvSpPr txBox="1"/>
          <p:nvPr/>
        </p:nvSpPr>
        <p:spPr>
          <a:xfrm>
            <a:off x="7576590" y="2540057"/>
            <a:ext cx="3573094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posterior covar is weighted combo</a:t>
            </a:r>
          </a:p>
          <a:p>
            <a:r>
              <a:t>of prior covar, measurement</a:t>
            </a:r>
          </a:p>
          <a:p>
            <a:r>
              <a:t>matrix and measurement covar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892" y="3824425"/>
            <a:ext cx="4929188" cy="473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4615690" y="3532634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3774921" y="4788412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026172" y="2331362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5496908" y="1255576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5641262" y="1255576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Have:</a:t>
            </a:r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5257272" y="2378520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019685" y="4788412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6062298" y="3803538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345885" y="5264690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1806140" y="1745721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132136" y="1745720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5730630" y="1558299"/>
            <a:ext cx="428654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 </a:t>
            </a:r>
          </a:p>
          <a:p>
            <a:r>
              <a:rPr dirty="0"/>
              <a:t>after i</a:t>
            </a:r>
            <a:r>
              <a:rPr lang="en-US" dirty="0"/>
              <a:t>-1</a:t>
            </a:r>
            <a:r>
              <a:rPr dirty="0"/>
              <a:t>’th measurement</a:t>
            </a:r>
          </a:p>
        </p:txBody>
      </p:sp>
      <p:sp>
        <p:nvSpPr>
          <p:cNvPr id="20" name="Mean and covariance of predictive…">
            <a:extLst>
              <a:ext uri="{FF2B5EF4-FFF2-40B4-BE49-F238E27FC236}">
                <a16:creationId xmlns:a16="http://schemas.microsoft.com/office/drawing/2014/main" id="{9F799B7C-82C0-395F-7C71-489CFB638EAD}"/>
              </a:ext>
            </a:extLst>
          </p:cNvPr>
          <p:cNvSpPr txBox="1"/>
          <p:nvPr/>
        </p:nvSpPr>
        <p:spPr>
          <a:xfrm>
            <a:off x="5330804" y="2721609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predictive</a:t>
            </a:r>
          </a:p>
          <a:p>
            <a:r>
              <a:rPr dirty="0"/>
              <a:t>distribution just before </a:t>
            </a:r>
            <a:r>
              <a:rPr dirty="0" err="1"/>
              <a:t>i’th</a:t>
            </a:r>
            <a:r>
              <a:rPr dirty="0"/>
              <a:t> measurement</a:t>
            </a:r>
          </a:p>
        </p:txBody>
      </p:sp>
      <p:sp>
        <p:nvSpPr>
          <p:cNvPr id="21" name="Mean and covariance of posterior…">
            <a:extLst>
              <a:ext uri="{FF2B5EF4-FFF2-40B4-BE49-F238E27FC236}">
                <a16:creationId xmlns:a16="http://schemas.microsoft.com/office/drawing/2014/main" id="{397B6F7E-C163-CB50-A454-88F00A70D102}"/>
              </a:ext>
            </a:extLst>
          </p:cNvPr>
          <p:cNvSpPr txBox="1"/>
          <p:nvPr/>
        </p:nvSpPr>
        <p:spPr>
          <a:xfrm>
            <a:off x="5141610" y="5036444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</a:t>
            </a:r>
          </a:p>
          <a:p>
            <a:r>
              <a:rPr dirty="0"/>
              <a:t>distribution just </a:t>
            </a:r>
            <a:r>
              <a:rPr lang="en-US" dirty="0"/>
              <a:t>after </a:t>
            </a:r>
            <a:r>
              <a:rPr dirty="0" err="1"/>
              <a:t>i</a:t>
            </a:r>
            <a:r>
              <a:rPr lang="en-US" dirty="0" err="1"/>
              <a:t>’</a:t>
            </a:r>
            <a:r>
              <a:rPr dirty="0" err="1"/>
              <a:t>th</a:t>
            </a:r>
            <a:r>
              <a:rPr dirty="0"/>
              <a:t> measurement</a:t>
            </a:r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5903913" y="5664375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posterior mean is weighted combo…">
            <a:extLst>
              <a:ext uri="{FF2B5EF4-FFF2-40B4-BE49-F238E27FC236}">
                <a16:creationId xmlns:a16="http://schemas.microsoft.com/office/drawing/2014/main" id="{172D2765-E9E8-4B7D-0B4E-C3B5272F7E50}"/>
              </a:ext>
            </a:extLst>
          </p:cNvPr>
          <p:cNvSpPr txBox="1"/>
          <p:nvPr/>
        </p:nvSpPr>
        <p:spPr>
          <a:xfrm>
            <a:off x="3939629" y="5766237"/>
            <a:ext cx="431274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posterior mean is weighted combo</a:t>
            </a:r>
          </a:p>
          <a:p>
            <a:r>
              <a:rPr dirty="0"/>
              <a:t>of prior mean and measurement</a:t>
            </a:r>
          </a:p>
        </p:txBody>
      </p:sp>
      <p:sp>
        <p:nvSpPr>
          <p:cNvPr id="6" name="posterior covar is weighted combo…">
            <a:extLst>
              <a:ext uri="{FF2B5EF4-FFF2-40B4-BE49-F238E27FC236}">
                <a16:creationId xmlns:a16="http://schemas.microsoft.com/office/drawing/2014/main" id="{4AC8FF01-7127-CC74-5016-7395135975C5}"/>
              </a:ext>
            </a:extLst>
          </p:cNvPr>
          <p:cNvSpPr txBox="1"/>
          <p:nvPr/>
        </p:nvSpPr>
        <p:spPr>
          <a:xfrm>
            <a:off x="7552545" y="5690667"/>
            <a:ext cx="432956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posterior </a:t>
            </a:r>
            <a:r>
              <a:rPr dirty="0" err="1"/>
              <a:t>covar</a:t>
            </a:r>
            <a:r>
              <a:rPr dirty="0"/>
              <a:t> is weighted combo</a:t>
            </a:r>
          </a:p>
          <a:p>
            <a:r>
              <a:rPr dirty="0"/>
              <a:t>of prior </a:t>
            </a:r>
            <a:r>
              <a:rPr dirty="0" err="1"/>
              <a:t>covar</a:t>
            </a:r>
            <a:r>
              <a:rPr dirty="0"/>
              <a:t>, measurement</a:t>
            </a:r>
          </a:p>
          <a:p>
            <a:r>
              <a:rPr dirty="0"/>
              <a:t>matrix and measurement </a:t>
            </a:r>
            <a:r>
              <a:rPr dirty="0" err="1"/>
              <a:t>covar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5010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4615690" y="3532634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3774921" y="4788412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026172" y="2331362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5496908" y="1255576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5641262" y="1255576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Have</a:t>
            </a:r>
            <a:endParaRPr dirty="0"/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5257272" y="2378520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019685" y="4788412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4676253" y="3570422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345885" y="5264690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1806140" y="1745721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132136" y="1745720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5730630" y="1696798"/>
            <a:ext cx="42865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5903913" y="5664375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7137A1B-E92F-457E-2B62-FAB88E04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59" y="1545082"/>
            <a:ext cx="9906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5F6296F-7BF0-F39F-5B53-E5EEF157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79" y="1583182"/>
            <a:ext cx="8890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C1FDBD4-5E66-8112-ED09-85B215BB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88" y="2377211"/>
            <a:ext cx="1933437" cy="42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B606AD4-9B3E-4C31-E92A-42627DB75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502" y="2944433"/>
            <a:ext cx="3109175" cy="37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CB203F4-3913-F858-F0C8-DD3C93354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64" y="4076674"/>
            <a:ext cx="3091836" cy="372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E8F77B5-2A20-B845-F663-5FF0B971F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546" y="5536523"/>
            <a:ext cx="4113220" cy="40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CF64E2C8-9FAE-C412-10CB-4E6F9DA9C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253" y="6144942"/>
            <a:ext cx="2929111" cy="38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9A9B5519-7513-D754-A496-EC68ABC0E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945" y="4814781"/>
            <a:ext cx="4914496" cy="471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6185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62388-6816-5744-AB92-CB1E154C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example:  tracking a ballistic object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6738D-EA1D-C014-BB84-AE34B76FC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Assumptions:  </a:t>
            </a:r>
          </a:p>
          <a:p>
            <a:r>
              <a:rPr lang="en-US" dirty="0"/>
              <a:t>     Orthographic image, camera oriented so vertical (y) is gravity</a:t>
            </a:r>
          </a:p>
          <a:p>
            <a:r>
              <a:rPr lang="en-US" dirty="0"/>
              <a:t>     Object is falling freely under gravity</a:t>
            </a:r>
          </a:p>
          <a:p>
            <a:r>
              <a:rPr lang="en-US" dirty="0"/>
              <a:t>     Detector measures object position + noise</a:t>
            </a:r>
          </a:p>
        </p:txBody>
      </p:sp>
    </p:spTree>
    <p:extLst>
      <p:ext uri="{BB962C8B-B14F-4D97-AF65-F5344CB8AC3E}">
        <p14:creationId xmlns:p14="http://schemas.microsoft.com/office/powerpoint/2010/main" val="459662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191D-A700-690E-1128-BF41D717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4BD6A-071B-4714-EFE4-22688BA19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State:</a:t>
            </a:r>
          </a:p>
          <a:p>
            <a:r>
              <a:rPr lang="en-US" dirty="0"/>
              <a:t>   position, velocity, acceleration</a:t>
            </a:r>
          </a:p>
          <a:p>
            <a:r>
              <a:rPr lang="en-US" dirty="0"/>
              <a:t> 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3A1F8-3909-7C67-714D-9180DC861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914400"/>
            <a:ext cx="2286000" cy="165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9FACC6-7A9F-906F-78D2-08688D6A8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2997577"/>
            <a:ext cx="52959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B94102-1D46-8D92-F7F4-229A3BB9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524871"/>
            <a:ext cx="52197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4AE5D-25AD-E42B-8CAF-D058589D0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3980654"/>
            <a:ext cx="32131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B4EAAB-4827-7727-B728-D5AF708BA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900" y="4896715"/>
            <a:ext cx="7772400" cy="137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38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191D-A700-690E-1128-BF41D717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4BD6A-071B-4714-EFE4-22688BA19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Prior:</a:t>
            </a:r>
          </a:p>
          <a:p>
            <a:r>
              <a:rPr lang="en-US" dirty="0"/>
              <a:t>   position and velocity could be pretty much anything</a:t>
            </a:r>
          </a:p>
          <a:p>
            <a:r>
              <a:rPr lang="en-US" dirty="0"/>
              <a:t>   acceleration should be very close to gravity vector</a:t>
            </a:r>
          </a:p>
          <a:p>
            <a:r>
              <a:rPr lang="en-US" dirty="0"/>
              <a:t>   </a:t>
            </a:r>
          </a:p>
          <a:p>
            <a:r>
              <a:rPr lang="en-US" dirty="0"/>
              <a:t>Mean:                               Covariance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 w is big and s is small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256929-D902-F9A4-3C84-275A64B80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200400"/>
            <a:ext cx="1270000" cy="165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488795-DEFD-DF25-7A9E-1E8F788EF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200400"/>
            <a:ext cx="36449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84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4AF99-B1DA-E5FE-6789-3E8EA1D75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0663-A0A9-B6C5-5889-E03A7AE3B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At </a:t>
            </a:r>
            <a:r>
              <a:rPr lang="en-US" dirty="0" err="1"/>
              <a:t>i’th</a:t>
            </a:r>
            <a:r>
              <a:rPr lang="en-US" dirty="0"/>
              <a:t> frame, we see:</a:t>
            </a:r>
          </a:p>
          <a:p>
            <a:r>
              <a:rPr lang="en-US" dirty="0"/>
              <a:t>     x and z components of position + noise</a:t>
            </a:r>
          </a:p>
          <a:p>
            <a:endParaRPr lang="en-US" dirty="0"/>
          </a:p>
          <a:p>
            <a:r>
              <a:rPr lang="en-US" dirty="0"/>
              <a:t>So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Choose noise model, and we are done!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292D7-D35B-CB28-A227-A4F903FF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429000"/>
            <a:ext cx="7772400" cy="81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87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4615690" y="3532634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3774921" y="4788412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026172" y="2331362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5496908" y="1255576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5641262" y="1255576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Have</a:t>
            </a:r>
            <a:endParaRPr dirty="0"/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5257272" y="2378520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019685" y="4788412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4676253" y="3570422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345885" y="5264690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1806140" y="1745721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132136" y="1745720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5730630" y="1696798"/>
            <a:ext cx="42865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5903913" y="5664375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7137A1B-E92F-457E-2B62-FAB88E04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59" y="1545082"/>
            <a:ext cx="9906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5F6296F-7BF0-F39F-5B53-E5EEF157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79" y="1583182"/>
            <a:ext cx="8890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C1FDBD4-5E66-8112-ED09-85B215BB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88" y="2377211"/>
            <a:ext cx="1933437" cy="42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B606AD4-9B3E-4C31-E92A-42627DB75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502" y="2944433"/>
            <a:ext cx="3109175" cy="37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CB203F4-3913-F858-F0C8-DD3C93354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64" y="4076674"/>
            <a:ext cx="3091836" cy="372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E8F77B5-2A20-B845-F663-5FF0B971F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546" y="5536523"/>
            <a:ext cx="4113220" cy="40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CF64E2C8-9FAE-C412-10CB-4E6F9DA9C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253" y="6144942"/>
            <a:ext cx="2929111" cy="38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9A9B5519-7513-D754-A496-EC68ABC0E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945" y="4814781"/>
            <a:ext cx="4914496" cy="471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0684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2D02-EFFE-B38F-B7A5-E93EEDE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by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1E9AA-6BD3-273F-5858-A1F281C85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</a:t>
            </a:r>
          </a:p>
          <a:p>
            <a:pPr lvl="1"/>
            <a:r>
              <a:rPr lang="en-US" dirty="0"/>
              <a:t>a very reliable detector (e.g. faces; back of heads)</a:t>
            </a:r>
          </a:p>
          <a:p>
            <a:pPr lvl="1"/>
            <a:r>
              <a:rPr lang="en-US" dirty="0"/>
              <a:t>detections that are well spaced in images (or have distinctive properties)</a:t>
            </a:r>
          </a:p>
          <a:p>
            <a:pPr lvl="2"/>
            <a:r>
              <a:rPr lang="en-US" dirty="0"/>
              <a:t>e.g. news anchors; heads in public</a:t>
            </a:r>
          </a:p>
          <a:p>
            <a:pPr>
              <a:tabLst>
                <a:tab pos="2273300" algn="l"/>
              </a:tabLst>
            </a:pPr>
            <a:r>
              <a:rPr lang="en-US" dirty="0"/>
              <a:t>Link detects across time</a:t>
            </a:r>
          </a:p>
          <a:p>
            <a:pPr lvl="1">
              <a:tabLst>
                <a:tab pos="2273300" algn="l"/>
              </a:tabLst>
            </a:pPr>
            <a:r>
              <a:rPr lang="en-US" dirty="0"/>
              <a:t>only one – easy</a:t>
            </a:r>
          </a:p>
          <a:p>
            <a:pPr lvl="1">
              <a:tabLst>
                <a:tab pos="2273300" algn="l"/>
              </a:tabLst>
            </a:pPr>
            <a:r>
              <a:rPr lang="en-US" dirty="0"/>
              <a:t>More – weighted bipartite matching</a:t>
            </a:r>
          </a:p>
          <a:p>
            <a:endParaRPr lang="en-US" dirty="0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FC760383-0EE0-6F10-7213-20A0C72E7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962400"/>
            <a:ext cx="8438147" cy="245835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1A88E1-51E8-5E76-9968-E8A827181BA8}"/>
              </a:ext>
            </a:extLst>
          </p:cNvPr>
          <p:cNvSpPr/>
          <p:nvPr/>
        </p:nvSpPr>
        <p:spPr>
          <a:xfrm>
            <a:off x="5333999" y="3962400"/>
            <a:ext cx="502119" cy="220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F5FA29-32FB-DC8F-BBD3-D45C2F7417CA}"/>
              </a:ext>
            </a:extLst>
          </p:cNvPr>
          <p:cNvSpPr/>
          <p:nvPr/>
        </p:nvSpPr>
        <p:spPr>
          <a:xfrm>
            <a:off x="2429576" y="3962400"/>
            <a:ext cx="502119" cy="220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mage i">
            <a:extLst>
              <a:ext uri="{FF2B5EF4-FFF2-40B4-BE49-F238E27FC236}">
                <a16:creationId xmlns:a16="http://schemas.microsoft.com/office/drawing/2014/main" id="{4B34AB47-3858-C0E1-2921-1AC3E873BB50}"/>
              </a:ext>
            </a:extLst>
          </p:cNvPr>
          <p:cNvSpPr/>
          <p:nvPr/>
        </p:nvSpPr>
        <p:spPr>
          <a:xfrm rot="5400000">
            <a:off x="2162266" y="4774647"/>
            <a:ext cx="1036738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2800"/>
              </a:lnSpc>
              <a:tabLst>
                <a:tab pos="1066800" algn="l"/>
              </a:tabLst>
              <a:defRPr sz="24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rPr dirty="0"/>
              <a:t>Image </a:t>
            </a:r>
            <a:r>
              <a:rPr dirty="0" err="1"/>
              <a:t>i</a:t>
            </a:r>
            <a:endParaRPr dirty="0"/>
          </a:p>
        </p:txBody>
      </p:sp>
      <p:sp>
        <p:nvSpPr>
          <p:cNvPr id="6" name="Image i+1">
            <a:extLst>
              <a:ext uri="{FF2B5EF4-FFF2-40B4-BE49-F238E27FC236}">
                <a16:creationId xmlns:a16="http://schemas.microsoft.com/office/drawing/2014/main" id="{4963DE4B-82BE-E549-839D-87406CE8EFDD}"/>
              </a:ext>
            </a:extLst>
          </p:cNvPr>
          <p:cNvSpPr/>
          <p:nvPr/>
        </p:nvSpPr>
        <p:spPr>
          <a:xfrm rot="5400000">
            <a:off x="4885692" y="4774647"/>
            <a:ext cx="136103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2800"/>
              </a:lnSpc>
              <a:tabLst>
                <a:tab pos="1066800" algn="l"/>
              </a:tabLst>
              <a:defRPr sz="24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rPr dirty="0"/>
              <a:t>Image i+1</a:t>
            </a:r>
          </a:p>
        </p:txBody>
      </p:sp>
    </p:spTree>
    <p:extLst>
      <p:ext uri="{BB962C8B-B14F-4D97-AF65-F5344CB8AC3E}">
        <p14:creationId xmlns:p14="http://schemas.microsoft.com/office/powerpoint/2010/main" val="2388538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106B-14A6-3504-246F-54A44933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2B720-3EEA-5D69-586F-411289EBD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Can we estimate p_2 like this?</a:t>
            </a:r>
          </a:p>
          <a:p>
            <a:endParaRPr lang="en-US" dirty="0"/>
          </a:p>
          <a:p>
            <a:r>
              <a:rPr lang="en-US" dirty="0"/>
              <a:t>Why can we estimate velocity and acceleration?</a:t>
            </a:r>
          </a:p>
          <a:p>
            <a:endParaRPr lang="en-US" dirty="0"/>
          </a:p>
          <a:p>
            <a:r>
              <a:rPr lang="en-US" dirty="0"/>
              <a:t>Why go to all this trouble?</a:t>
            </a:r>
          </a:p>
        </p:txBody>
      </p:sp>
    </p:spTree>
    <p:extLst>
      <p:ext uri="{BB962C8B-B14F-4D97-AF65-F5344CB8AC3E}">
        <p14:creationId xmlns:p14="http://schemas.microsoft.com/office/powerpoint/2010/main" val="1408737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4615690" y="3532634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3774921" y="4788412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026172" y="2331362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5496908" y="1255576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5641262" y="1255576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Have</a:t>
            </a:r>
            <a:endParaRPr dirty="0"/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5257272" y="2378520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019685" y="4788412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4676253" y="3570422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345885" y="5264690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1806140" y="1745721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132136" y="1745720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5730630" y="1696798"/>
            <a:ext cx="42865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5903913" y="5664375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7137A1B-E92F-457E-2B62-FAB88E04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59" y="1545082"/>
            <a:ext cx="9906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5F6296F-7BF0-F39F-5B53-E5EEF157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79" y="1583182"/>
            <a:ext cx="8890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C1FDBD4-5E66-8112-ED09-85B215BB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88" y="2377211"/>
            <a:ext cx="1933437" cy="42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B606AD4-9B3E-4C31-E92A-42627DB75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502" y="2944433"/>
            <a:ext cx="3109175" cy="37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CB203F4-3913-F858-F0C8-DD3C93354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64" y="4076674"/>
            <a:ext cx="3091836" cy="372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E8F77B5-2A20-B845-F663-5FF0B971F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546" y="5536523"/>
            <a:ext cx="4113220" cy="40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CF64E2C8-9FAE-C412-10CB-4E6F9DA9C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253" y="6144942"/>
            <a:ext cx="2929111" cy="38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9A9B5519-7513-D754-A496-EC68ABC0E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945" y="4814781"/>
            <a:ext cx="4914496" cy="471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1278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Very simple example"/>
          <p:cNvSpPr txBox="1">
            <a:spLocks noGrp="1"/>
          </p:cNvSpPr>
          <p:nvPr>
            <p:ph type="title"/>
          </p:nvPr>
        </p:nvSpPr>
        <p:spPr>
          <a:xfrm>
            <a:off x="762000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Example II:</a:t>
            </a:r>
            <a:endParaRPr dirty="0"/>
          </a:p>
        </p:txBody>
      </p:sp>
      <p:sp>
        <p:nvSpPr>
          <p:cNvPr id="175" name="Car is translat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 simple translating car</a:t>
            </a:r>
            <a:endParaRPr dirty="0"/>
          </a:p>
          <a:p>
            <a:pPr lvl="1"/>
            <a:r>
              <a:rPr dirty="0"/>
              <a:t>we supply a known demand to the accelerator,</a:t>
            </a:r>
          </a:p>
          <a:p>
            <a:pPr lvl="2"/>
            <a:r>
              <a:rPr dirty="0"/>
              <a:t>changing at each time step</a:t>
            </a:r>
          </a:p>
          <a:p>
            <a:pPr lvl="1"/>
            <a:r>
              <a:rPr dirty="0"/>
              <a:t>it sees 2 beacons (which are in its coordinate system)</a:t>
            </a:r>
          </a:p>
          <a:p>
            <a:pPr lvl="2"/>
            <a:r>
              <a:rPr dirty="0"/>
              <a:t>beacon 1 measured in car x but not y</a:t>
            </a:r>
          </a:p>
          <a:p>
            <a:pPr lvl="2"/>
            <a:r>
              <a:rPr dirty="0"/>
              <a:t>beacon 2 measured in car y but not x</a:t>
            </a:r>
          </a:p>
          <a:p>
            <a:r>
              <a:rPr dirty="0"/>
              <a:t>Q:</a:t>
            </a:r>
          </a:p>
          <a:p>
            <a:pPr lvl="1"/>
            <a:r>
              <a:rPr dirty="0"/>
              <a:t>recover filtered estimates of:</a:t>
            </a:r>
          </a:p>
          <a:p>
            <a:pPr lvl="2"/>
            <a:r>
              <a:rPr dirty="0"/>
              <a:t>position, velocity and acceleration in world </a:t>
            </a:r>
            <a:r>
              <a:rPr dirty="0" err="1"/>
              <a:t>coords</a:t>
            </a:r>
            <a:endParaRPr dirty="0"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67" y="2782440"/>
            <a:ext cx="30361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551" y="1341577"/>
            <a:ext cx="31254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83" y="1392219"/>
            <a:ext cx="3906952" cy="4481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221" y="4073053"/>
            <a:ext cx="151805" cy="15180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In world coordinates, car is at:…"/>
          <p:cNvSpPr txBox="1"/>
          <p:nvPr/>
        </p:nvSpPr>
        <p:spPr>
          <a:xfrm>
            <a:off x="3886200" y="4800600"/>
            <a:ext cx="4752904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In world coordinates, car is at:</a:t>
            </a:r>
          </a:p>
          <a:p>
            <a:endParaRPr/>
          </a:p>
          <a:p>
            <a:r>
              <a:t>In car coordinates, beacon 1 measurement is:</a:t>
            </a:r>
          </a:p>
          <a:p>
            <a:endParaRPr/>
          </a:p>
          <a:p>
            <a:r>
              <a:t>In car coordinates, beacon 2 measurement is: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485" y="4828504"/>
            <a:ext cx="151805" cy="15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4758" y="5242798"/>
            <a:ext cx="1491259" cy="366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104" y="5888616"/>
            <a:ext cx="267891" cy="20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530" y="4945889"/>
            <a:ext cx="276821" cy="20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4758" y="5780489"/>
            <a:ext cx="1491259" cy="3661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069861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ynamical model"/>
          <p:cNvSpPr txBox="1">
            <a:spLocks noGrp="1"/>
          </p:cNvSpPr>
          <p:nvPr>
            <p:ph type="title"/>
          </p:nvPr>
        </p:nvSpPr>
        <p:spPr>
          <a:xfrm>
            <a:off x="813151" y="-324502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Dynamical model</a:t>
            </a:r>
          </a:p>
        </p:txBody>
      </p:sp>
      <p:sp>
        <p:nvSpPr>
          <p:cNvPr id="178" name="We supply a demand to the accelerato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rPr dirty="0"/>
              <a:t>We supply a demand to the accelerator</a:t>
            </a:r>
          </a:p>
          <a:p>
            <a:pPr lvl="1"/>
            <a:r>
              <a:rPr dirty="0"/>
              <a:t>acceleration </a:t>
            </a:r>
            <a:r>
              <a:rPr lang="en-US" dirty="0"/>
              <a:t>updates as noise (measured to be about the same as demand!)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dirty="0"/>
              <a:t>velocity by integrating acceleration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dirty="0"/>
              <a:t>position by integrating velocity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55" y="5334000"/>
            <a:ext cx="3330774" cy="30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944308"/>
            <a:ext cx="3375423" cy="30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679" y="3134320"/>
            <a:ext cx="2402087" cy="294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218" y="1012663"/>
            <a:ext cx="1678782" cy="116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083" y="3199320"/>
            <a:ext cx="7090173" cy="116086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tack the vectors to get:"/>
          <p:cNvSpPr txBox="1"/>
          <p:nvPr/>
        </p:nvSpPr>
        <p:spPr>
          <a:xfrm>
            <a:off x="1571610" y="1012663"/>
            <a:ext cx="2547172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Stack the vectors to get:</a:t>
            </a:r>
          </a:p>
        </p:txBody>
      </p:sp>
      <p:sp>
        <p:nvSpPr>
          <p:cNvPr id="186" name="Which gives:"/>
          <p:cNvSpPr txBox="1"/>
          <p:nvPr/>
        </p:nvSpPr>
        <p:spPr>
          <a:xfrm>
            <a:off x="2451854" y="2344223"/>
            <a:ext cx="1380186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Which gives:</a:t>
            </a:r>
          </a:p>
        </p:txBody>
      </p:sp>
      <p:sp>
        <p:nvSpPr>
          <p:cNvPr id="187" name="Where:"/>
          <p:cNvSpPr txBox="1"/>
          <p:nvPr/>
        </p:nvSpPr>
        <p:spPr>
          <a:xfrm>
            <a:off x="2602510" y="4998032"/>
            <a:ext cx="815929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Where: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255" y="5454948"/>
            <a:ext cx="2053829" cy="339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Measurement model"/>
          <p:cNvSpPr txBox="1">
            <a:spLocks noGrp="1"/>
          </p:cNvSpPr>
          <p:nvPr>
            <p:ph type="title"/>
          </p:nvPr>
        </p:nvSpPr>
        <p:spPr>
          <a:xfrm>
            <a:off x="838200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Measurement model</a:t>
            </a:r>
          </a:p>
        </p:txBody>
      </p:sp>
      <p:sp>
        <p:nvSpPr>
          <p:cNvPr id="191" name="The acceleration at i should be deman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 acceleration at </a:t>
            </a:r>
            <a:r>
              <a:rPr lang="en-US" dirty="0" err="1"/>
              <a:t>i</a:t>
            </a:r>
            <a:r>
              <a:rPr lang="en-US" dirty="0"/>
              <a:t> should be demand</a:t>
            </a:r>
          </a:p>
          <a:p>
            <a:pPr lvl="1"/>
            <a:r>
              <a:rPr lang="en-US" dirty="0"/>
              <a:t>+noise</a:t>
            </a:r>
          </a:p>
          <a:p>
            <a:r>
              <a:rPr dirty="0"/>
              <a:t>Beacons are in car coordinate system)</a:t>
            </a:r>
          </a:p>
          <a:p>
            <a:pPr lvl="1"/>
            <a:r>
              <a:rPr dirty="0"/>
              <a:t>beacon 1 measured in car x but not y</a:t>
            </a:r>
          </a:p>
          <a:p>
            <a:pPr lvl="1"/>
            <a:r>
              <a:rPr dirty="0"/>
              <a:t>beacon 2 measured in car y but not x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73" y="1730577"/>
            <a:ext cx="30361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157" y="289714"/>
            <a:ext cx="312540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89" y="340356"/>
            <a:ext cx="3906952" cy="4481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827" y="3021190"/>
            <a:ext cx="151805" cy="15180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In world coordinates, car is at:…"/>
          <p:cNvSpPr txBox="1"/>
          <p:nvPr/>
        </p:nvSpPr>
        <p:spPr>
          <a:xfrm>
            <a:off x="4124806" y="3748737"/>
            <a:ext cx="4752904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In world coordinates, car is at:</a:t>
            </a:r>
          </a:p>
          <a:p>
            <a:endParaRPr/>
          </a:p>
          <a:p>
            <a:r>
              <a:t>In car coordinates, beacon 1 measurement is:</a:t>
            </a:r>
          </a:p>
          <a:p>
            <a:endParaRPr/>
          </a:p>
          <a:p>
            <a:r>
              <a:t>In car coordinates, beacon 2 measurement is: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834" y="3879949"/>
            <a:ext cx="151805" cy="15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1781" y="4294243"/>
            <a:ext cx="1491259" cy="366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3710" y="4836753"/>
            <a:ext cx="267891" cy="20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136" y="3894026"/>
            <a:ext cx="276821" cy="20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5844" y="4891682"/>
            <a:ext cx="1491259" cy="366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96" y="1703250"/>
            <a:ext cx="3946923" cy="116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675" y="4229786"/>
            <a:ext cx="8545712" cy="116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6056904"/>
            <a:ext cx="2125266" cy="33932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he acceleration demand"/>
          <p:cNvSpPr txBox="1"/>
          <p:nvPr/>
        </p:nvSpPr>
        <p:spPr>
          <a:xfrm>
            <a:off x="3858980" y="997394"/>
            <a:ext cx="2675412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The acceleration demand</a:t>
            </a:r>
          </a:p>
        </p:txBody>
      </p:sp>
      <p:sp>
        <p:nvSpPr>
          <p:cNvPr id="208" name="Line"/>
          <p:cNvSpPr/>
          <p:nvPr/>
        </p:nvSpPr>
        <p:spPr>
          <a:xfrm>
            <a:off x="5491148" y="1350542"/>
            <a:ext cx="1" cy="3393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9" name="Line"/>
          <p:cNvSpPr/>
          <p:nvPr/>
        </p:nvSpPr>
        <p:spPr>
          <a:xfrm flipV="1">
            <a:off x="5140830" y="2877491"/>
            <a:ext cx="1" cy="30331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0" name="These are known constants"/>
          <p:cNvSpPr txBox="1"/>
          <p:nvPr/>
        </p:nvSpPr>
        <p:spPr>
          <a:xfrm>
            <a:off x="2904551" y="3220832"/>
            <a:ext cx="2893421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These are known constants</a:t>
            </a:r>
          </a:p>
        </p:txBody>
      </p:sp>
      <p:sp>
        <p:nvSpPr>
          <p:cNvPr id="211" name="Line"/>
          <p:cNvSpPr/>
          <p:nvPr/>
        </p:nvSpPr>
        <p:spPr>
          <a:xfrm flipV="1">
            <a:off x="6021614" y="2895498"/>
            <a:ext cx="1" cy="30331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2" name="Measurements from the beacons"/>
          <p:cNvSpPr txBox="1"/>
          <p:nvPr/>
        </p:nvSpPr>
        <p:spPr>
          <a:xfrm>
            <a:off x="5927746" y="3220832"/>
            <a:ext cx="34448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Measurements from the beacons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>
            <a:extLst>
              <a:ext uri="{FF2B5EF4-FFF2-40B4-BE49-F238E27FC236}">
                <a16:creationId xmlns:a16="http://schemas.microsoft.com/office/drawing/2014/main" id="{1319882C-7CD6-BE7A-DAF1-3EB8B15D452A}"/>
              </a:ext>
            </a:extLst>
          </p:cNvPr>
          <p:cNvSpPr/>
          <p:nvPr/>
        </p:nvSpPr>
        <p:spPr>
          <a:xfrm>
            <a:off x="4615690" y="3532634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F8487C04-995C-B475-F091-6896CD05204F}"/>
              </a:ext>
            </a:extLst>
          </p:cNvPr>
          <p:cNvSpPr/>
          <p:nvPr/>
        </p:nvSpPr>
        <p:spPr>
          <a:xfrm>
            <a:off x="3774921" y="4788412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6DDA0715-698A-5F52-D79D-3574F9BA5B0E}"/>
              </a:ext>
            </a:extLst>
          </p:cNvPr>
          <p:cNvSpPr/>
          <p:nvPr/>
        </p:nvSpPr>
        <p:spPr>
          <a:xfrm>
            <a:off x="5026172" y="2331362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7B1ACC48-DEBB-7FB2-7373-C03F9FD18214}"/>
              </a:ext>
            </a:extLst>
          </p:cNvPr>
          <p:cNvSpPr/>
          <p:nvPr/>
        </p:nvSpPr>
        <p:spPr>
          <a:xfrm>
            <a:off x="5496908" y="1255576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8F737-BD46-72CC-B846-9B18B05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</a:t>
            </a:r>
          </a:p>
        </p:txBody>
      </p:sp>
      <p:sp>
        <p:nvSpPr>
          <p:cNvPr id="12" name="Have:">
            <a:extLst>
              <a:ext uri="{FF2B5EF4-FFF2-40B4-BE49-F238E27FC236}">
                <a16:creationId xmlns:a16="http://schemas.microsoft.com/office/drawing/2014/main" id="{F81F1443-3A76-E8B6-4C50-4ACB579C565B}"/>
              </a:ext>
            </a:extLst>
          </p:cNvPr>
          <p:cNvSpPr txBox="1"/>
          <p:nvPr/>
        </p:nvSpPr>
        <p:spPr>
          <a:xfrm>
            <a:off x="5641262" y="1255576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Have</a:t>
            </a:r>
            <a:endParaRPr dirty="0"/>
          </a:p>
        </p:txBody>
      </p:sp>
      <p:sp>
        <p:nvSpPr>
          <p:cNvPr id="13" name="Construct:">
            <a:extLst>
              <a:ext uri="{FF2B5EF4-FFF2-40B4-BE49-F238E27FC236}">
                <a16:creationId xmlns:a16="http://schemas.microsoft.com/office/drawing/2014/main" id="{1DC0BAD8-568B-308D-30A6-D249B723E937}"/>
              </a:ext>
            </a:extLst>
          </p:cNvPr>
          <p:cNvSpPr txBox="1"/>
          <p:nvPr/>
        </p:nvSpPr>
        <p:spPr>
          <a:xfrm>
            <a:off x="5257272" y="2378520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4" name="Now construct:">
            <a:extLst>
              <a:ext uri="{FF2B5EF4-FFF2-40B4-BE49-F238E27FC236}">
                <a16:creationId xmlns:a16="http://schemas.microsoft.com/office/drawing/2014/main" id="{38A532BD-8440-045E-12A4-62148464C229}"/>
              </a:ext>
            </a:extLst>
          </p:cNvPr>
          <p:cNvSpPr txBox="1"/>
          <p:nvPr/>
        </p:nvSpPr>
        <p:spPr>
          <a:xfrm>
            <a:off x="4019685" y="4788412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5" name="Measurement arrives:">
            <a:extLst>
              <a:ext uri="{FF2B5EF4-FFF2-40B4-BE49-F238E27FC236}">
                <a16:creationId xmlns:a16="http://schemas.microsoft.com/office/drawing/2014/main" id="{D292E7CC-3762-EB27-CD35-BBD91511F8E8}"/>
              </a:ext>
            </a:extLst>
          </p:cNvPr>
          <p:cNvSpPr txBox="1"/>
          <p:nvPr/>
        </p:nvSpPr>
        <p:spPr>
          <a:xfrm>
            <a:off x="4676253" y="3570422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5EF6D437-DA43-798F-495C-CBE55E45FF76}"/>
              </a:ext>
            </a:extLst>
          </p:cNvPr>
          <p:cNvSpPr/>
          <p:nvPr/>
        </p:nvSpPr>
        <p:spPr>
          <a:xfrm>
            <a:off x="11345885" y="5264690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61C413F3-2D62-08CB-FBC8-AEA38BC2A226}"/>
              </a:ext>
            </a:extLst>
          </p:cNvPr>
          <p:cNvSpPr/>
          <p:nvPr/>
        </p:nvSpPr>
        <p:spPr>
          <a:xfrm flipV="1">
            <a:off x="11806140" y="1745721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832A342-AD13-A2CF-8CAA-715DA41877A5}"/>
              </a:ext>
            </a:extLst>
          </p:cNvPr>
          <p:cNvSpPr/>
          <p:nvPr/>
        </p:nvSpPr>
        <p:spPr>
          <a:xfrm flipH="1">
            <a:off x="10132136" y="1745720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Mean and covariance of posterior…">
            <a:extLst>
              <a:ext uri="{FF2B5EF4-FFF2-40B4-BE49-F238E27FC236}">
                <a16:creationId xmlns:a16="http://schemas.microsoft.com/office/drawing/2014/main" id="{65D12FC6-BD56-C8F5-33F0-B92643863BBA}"/>
              </a:ext>
            </a:extLst>
          </p:cNvPr>
          <p:cNvSpPr txBox="1"/>
          <p:nvPr/>
        </p:nvSpPr>
        <p:spPr>
          <a:xfrm>
            <a:off x="5730630" y="1696798"/>
            <a:ext cx="42865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23" name="posterior covar is weighted combo…">
            <a:extLst>
              <a:ext uri="{FF2B5EF4-FFF2-40B4-BE49-F238E27FC236}">
                <a16:creationId xmlns:a16="http://schemas.microsoft.com/office/drawing/2014/main" id="{746FFC1B-2D83-5542-56C9-5731023517C8}"/>
              </a:ext>
            </a:extLst>
          </p:cNvPr>
          <p:cNvSpPr txBox="1"/>
          <p:nvPr/>
        </p:nvSpPr>
        <p:spPr>
          <a:xfrm>
            <a:off x="5903913" y="5664375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6B756F-A56C-4B9E-8FBE-2DD7ACEE2012}"/>
              </a:ext>
            </a:extLst>
          </p:cNvPr>
          <p:cNvCxnSpPr/>
          <p:nvPr/>
        </p:nvCxnSpPr>
        <p:spPr>
          <a:xfrm>
            <a:off x="1101679" y="22556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56061F-5957-D29D-9A47-B0AE6D3FA10D}"/>
              </a:ext>
            </a:extLst>
          </p:cNvPr>
          <p:cNvCxnSpPr/>
          <p:nvPr/>
        </p:nvCxnSpPr>
        <p:spPr>
          <a:xfrm>
            <a:off x="1101679" y="4084474"/>
            <a:ext cx="0" cy="1143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B5A5A-2BAB-FCD9-9F99-E1721AF34593}"/>
              </a:ext>
            </a:extLst>
          </p:cNvPr>
          <p:cNvSpPr txBox="1"/>
          <p:nvPr/>
        </p:nvSpPr>
        <p:spPr>
          <a:xfrm>
            <a:off x="158119" y="174784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P(X_{i-1}|Y_1, … Y_{i-1})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932AEE-5817-6EA5-68E8-1AC110E3E498}"/>
              </a:ext>
            </a:extLst>
          </p:cNvPr>
          <p:cNvSpPr txBox="1"/>
          <p:nvPr/>
        </p:nvSpPr>
        <p:spPr>
          <a:xfrm>
            <a:off x="158119" y="348045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Y_{i-1})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D96B1A-5245-18E8-9E54-5FB39ABD2FA2}"/>
              </a:ext>
            </a:extLst>
          </p:cNvPr>
          <p:cNvSpPr txBox="1"/>
          <p:nvPr/>
        </p:nvSpPr>
        <p:spPr>
          <a:xfrm>
            <a:off x="114814" y="5374539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P(X_i|Y_1, … </a:t>
            </a:r>
            <a:r>
              <a:rPr lang="en-US" dirty="0" err="1"/>
              <a:t>Y_i</a:t>
            </a:r>
            <a:r>
              <a:rPr lang="en-US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AAAE60-8F14-8BFF-41DC-8485F912AE45}"/>
              </a:ext>
            </a:extLst>
          </p:cNvPr>
          <p:cNvCxnSpPr>
            <a:cxnSpLocks/>
          </p:cNvCxnSpPr>
          <p:nvPr/>
        </p:nvCxnSpPr>
        <p:spPr>
          <a:xfrm>
            <a:off x="1101679" y="901576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E6DCF1-719D-EFC1-F1CF-938FFDB0A293}"/>
              </a:ext>
            </a:extLst>
          </p:cNvPr>
          <p:cNvCxnSpPr>
            <a:cxnSpLocks/>
          </p:cNvCxnSpPr>
          <p:nvPr/>
        </p:nvCxnSpPr>
        <p:spPr>
          <a:xfrm>
            <a:off x="1092202" y="5891307"/>
            <a:ext cx="0" cy="725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7137A1B-E92F-457E-2B62-FAB88E04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59" y="1545082"/>
            <a:ext cx="9906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5F6296F-7BF0-F39F-5B53-E5EEF157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79" y="1583182"/>
            <a:ext cx="8890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C1FDBD4-5E66-8112-ED09-85B215BB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88" y="2377211"/>
            <a:ext cx="1933437" cy="42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B606AD4-9B3E-4C31-E92A-42627DB75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502" y="2944433"/>
            <a:ext cx="3109175" cy="37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CB203F4-3913-F858-F0C8-DD3C93354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64" y="4076674"/>
            <a:ext cx="3091836" cy="372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E8F77B5-2A20-B845-F663-5FF0B971F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546" y="5536523"/>
            <a:ext cx="4113220" cy="40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CF64E2C8-9FAE-C412-10CB-4E6F9DA9C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253" y="6144942"/>
            <a:ext cx="2929111" cy="38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9A9B5519-7513-D754-A496-EC68ABC0E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945" y="4814781"/>
            <a:ext cx="4914496" cy="471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0857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2978-22F5-C51B-3848-043DCA6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tracks reveal public </a:t>
            </a:r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16CE-B9F0-9022-FF29-BB440C759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0EE24177-7632-6583-C150-B98B76DBF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358"/>
            <a:ext cx="4764774" cy="3092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roppedImage.tiff" descr="droppedImage.tiff">
            <a:extLst>
              <a:ext uri="{FF2B5EF4-FFF2-40B4-BE49-F238E27FC236}">
                <a16:creationId xmlns:a16="http://schemas.microsoft.com/office/drawing/2014/main" id="{9D5454B1-24E2-F165-E81C-568F45728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869" y="1905000"/>
            <a:ext cx="7320857" cy="48768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87980-2E80-4F0A-226E-69D06E597979}"/>
              </a:ext>
            </a:extLst>
          </p:cNvPr>
          <p:cNvSpPr txBox="1"/>
          <p:nvPr/>
        </p:nvSpPr>
        <p:spPr>
          <a:xfrm>
            <a:off x="914400" y="5181600"/>
            <a:ext cx="186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Yan+Forsyth</a:t>
            </a:r>
            <a:r>
              <a:rPr lang="en-US" dirty="0"/>
              <a:t>, 04</a:t>
            </a:r>
          </a:p>
        </p:txBody>
      </p:sp>
    </p:spTree>
    <p:extLst>
      <p:ext uri="{BB962C8B-B14F-4D97-AF65-F5344CB8AC3E}">
        <p14:creationId xmlns:p14="http://schemas.microsoft.com/office/powerpoint/2010/main" val="2059027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106B-14A6-3504-246F-54A44933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2B720-3EEA-5D69-586F-411289EBD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Why can we estimate position and velocity?</a:t>
            </a:r>
          </a:p>
          <a:p>
            <a:endParaRPr lang="en-US" dirty="0"/>
          </a:p>
          <a:p>
            <a:r>
              <a:rPr lang="en-US" dirty="0"/>
              <a:t>Why go to all this trouble?</a:t>
            </a:r>
          </a:p>
        </p:txBody>
      </p:sp>
    </p:spTree>
    <p:extLst>
      <p:ext uri="{BB962C8B-B14F-4D97-AF65-F5344CB8AC3E}">
        <p14:creationId xmlns:p14="http://schemas.microsoft.com/office/powerpoint/2010/main" val="11846115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49FC-5A38-AEA2-213D-C2EA831FD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2F228-05EF-7BD2-4B0C-B7BE3EA5B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70EB15-AAC3-DD7F-5745-A52D785A8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228600"/>
            <a:ext cx="10936225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5EFBE3-0EBD-AB2D-7696-D8A28A88373F}"/>
              </a:ext>
            </a:extLst>
          </p:cNvPr>
          <p:cNvSpPr txBox="1"/>
          <p:nvPr/>
        </p:nvSpPr>
        <p:spPr>
          <a:xfrm>
            <a:off x="5486400" y="6400436"/>
            <a:ext cx="648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slides lifted from L. Leal-</a:t>
            </a:r>
            <a:r>
              <a:rPr lang="en-US" dirty="0" err="1"/>
              <a:t>Taixe’s</a:t>
            </a:r>
            <a:r>
              <a:rPr lang="en-US" dirty="0"/>
              <a:t> slides at ICVSS 2022</a:t>
            </a:r>
          </a:p>
        </p:txBody>
      </p:sp>
    </p:spTree>
    <p:extLst>
      <p:ext uri="{BB962C8B-B14F-4D97-AF65-F5344CB8AC3E}">
        <p14:creationId xmlns:p14="http://schemas.microsoft.com/office/powerpoint/2010/main" val="339884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9D62-FB31-112A-5F77-8B275CA3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ECDDF-A31F-3EDA-877A-50FDBE1C6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8AC82-A066-C07C-5221-964A9AA6F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9333"/>
            <a:ext cx="11734800" cy="65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99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C1BC-AAED-976D-C648-F98CC9AD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68242-3C1B-8CE7-4E7F-1478679DA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FF63A-AB1D-20FB-1E4E-EBD960A7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0" y="1657350"/>
            <a:ext cx="64135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381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2FF6B-56AE-B108-5125-F6EC8E045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CEEDE-4B20-A93A-F74B-737659F55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BCFC2-BFAC-F6E0-C553-B7F1C017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0757"/>
            <a:ext cx="11734800" cy="65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779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DB37-5705-8604-89AA-D1C949CF9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CE74A-9149-21C1-B081-4550F9647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11E7E7-6B11-E64C-7A79-B81E98E1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7885"/>
            <a:ext cx="11963400" cy="66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784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6902-5BE5-F763-ED33-0C59C2F2B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FD993-2DD6-09A2-0DDE-CEB2033D7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D0861-ED71-28E9-3C28-076E120D4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11734800" cy="6548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C55FE-1522-38D2-D6EE-D9EE792F3086}"/>
              </a:ext>
            </a:extLst>
          </p:cNvPr>
          <p:cNvSpPr txBox="1"/>
          <p:nvPr/>
        </p:nvSpPr>
        <p:spPr>
          <a:xfrm>
            <a:off x="8001000" y="990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Sometimes “causal”</a:t>
            </a:r>
          </a:p>
        </p:txBody>
      </p:sp>
    </p:spTree>
    <p:extLst>
      <p:ext uri="{BB962C8B-B14F-4D97-AF65-F5344CB8AC3E}">
        <p14:creationId xmlns:p14="http://schemas.microsoft.com/office/powerpoint/2010/main" val="30281198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61BD3-EF37-5743-45DC-57C41C917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1EBC8-3311-AE64-8245-0D58680C4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C6164-58E9-FE44-751A-01B40AAFD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1797"/>
            <a:ext cx="11811000" cy="651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4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F378-B250-4887-203D-92225B70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55D8D-50A3-75D2-448F-4BBF96702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A24185-9F33-2AA1-6E49-DFF2AAD6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5290"/>
            <a:ext cx="11811000" cy="64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086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E145-74CD-F48C-5A8D-8481B549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4BF7A-9A00-AAC9-E3FE-B79844DDB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7680E-CD4B-3100-7CD2-ADDCB4415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4092"/>
            <a:ext cx="11887200" cy="662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D712A-19FC-09A1-BFBE-D41934683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detections might fail…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40D46-7EAC-6432-290C-55DC995FA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Match measurements to abstract “tracks”</a:t>
            </a:r>
          </a:p>
          <a:p>
            <a:r>
              <a:rPr lang="en-US" dirty="0"/>
              <a:t>Strategy</a:t>
            </a:r>
          </a:p>
          <a:p>
            <a:pPr lvl="1"/>
            <a:r>
              <a:rPr lang="en-US" dirty="0"/>
              <a:t>detect in each frame</a:t>
            </a:r>
          </a:p>
          <a:p>
            <a:pPr lvl="1"/>
            <a:r>
              <a:rPr lang="en-US" dirty="0"/>
              <a:t>link detects to tracks using matching algorithm</a:t>
            </a:r>
          </a:p>
          <a:p>
            <a:pPr lvl="2"/>
            <a:r>
              <a:rPr lang="en-US" dirty="0"/>
              <a:t>measurements with no track?  create new track</a:t>
            </a:r>
          </a:p>
          <a:p>
            <a:pPr lvl="2"/>
            <a:r>
              <a:rPr lang="en-US" dirty="0"/>
              <a:t>tracks with no measurement? wait, then reap</a:t>
            </a:r>
          </a:p>
          <a:p>
            <a:pPr lvl="1"/>
            <a:r>
              <a:rPr lang="en-US" dirty="0"/>
              <a:t>(perhaps) join tracks over time with global considerations</a:t>
            </a:r>
          </a:p>
          <a:p>
            <a:r>
              <a:rPr lang="en-US" dirty="0"/>
              <a:t>Link detects to tracks?</a:t>
            </a:r>
          </a:p>
          <a:p>
            <a:r>
              <a:rPr lang="en-US" dirty="0"/>
              <a:t>	</a:t>
            </a:r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D788ABFE-2197-9BBB-F382-474784B27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191000"/>
            <a:ext cx="8267701" cy="24087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00566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46B9-5E9A-1A1D-F257-52CB77E6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4C21D-C452-4264-1D0D-829890B0C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F9B21-AE8C-FBBA-3DE4-F25EE88F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3209"/>
            <a:ext cx="11963400" cy="6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332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309B-E5EA-9317-304B-89395D60D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4DECC-9334-607C-3517-95063E2EB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22F54-62B5-9F84-0574-968EDD32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2347"/>
            <a:ext cx="8060765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AD4F5-4BEA-EEFF-8CED-74D1EE407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87" y="4176629"/>
            <a:ext cx="834861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785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BF60-14F7-636A-92A9-4B7BDA73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(to date)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F2DE9-24BE-12AD-2A83-23A6B6CF0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Questions:</a:t>
            </a:r>
          </a:p>
          <a:p>
            <a:r>
              <a:rPr lang="en-US" dirty="0"/>
              <a:t>	 can we use dynamics to simplify matching? </a:t>
            </a:r>
          </a:p>
          <a:p>
            <a:r>
              <a:rPr lang="en-US" dirty="0"/>
              <a:t>     how do we represent similarity?</a:t>
            </a:r>
          </a:p>
          <a:p>
            <a:r>
              <a:rPr lang="en-US" dirty="0"/>
              <a:t>    </a:t>
            </a:r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AFD34B62-D7B8-D211-2655-967918641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11" y="1066800"/>
            <a:ext cx="9837009" cy="2865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11819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630F-C8D0-94F6-C810-D5302234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Kalman Filter story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02A06E0-5D30-93E4-70F5-73FCF37484B2}"/>
              </a:ext>
            </a:extLst>
          </p:cNvPr>
          <p:cNvSpPr/>
          <p:nvPr/>
        </p:nvSpPr>
        <p:spPr>
          <a:xfrm>
            <a:off x="876864" y="3573213"/>
            <a:ext cx="5654801" cy="1056120"/>
          </a:xfrm>
          <a:prstGeom prst="rect">
            <a:avLst/>
          </a:prstGeom>
          <a:solidFill>
            <a:srgbClr val="00B05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4A047C26-CB86-EB80-A718-2C127A0CF016}"/>
              </a:ext>
            </a:extLst>
          </p:cNvPr>
          <p:cNvSpPr/>
          <p:nvPr/>
        </p:nvSpPr>
        <p:spPr>
          <a:xfrm>
            <a:off x="36095" y="4828991"/>
            <a:ext cx="7414245" cy="2000935"/>
          </a:xfrm>
          <a:prstGeom prst="rect">
            <a:avLst/>
          </a:prstGeom>
          <a:solidFill>
            <a:srgbClr val="FF00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3025B969-BA3C-3183-5A2C-F08CCF0E7C25}"/>
              </a:ext>
            </a:extLst>
          </p:cNvPr>
          <p:cNvSpPr/>
          <p:nvPr/>
        </p:nvSpPr>
        <p:spPr>
          <a:xfrm>
            <a:off x="1287346" y="2371941"/>
            <a:ext cx="4520132" cy="1094911"/>
          </a:xfrm>
          <a:prstGeom prst="rect">
            <a:avLst/>
          </a:prstGeom>
          <a:solidFill>
            <a:srgbClr val="00B0F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9AF45E6-CC35-14A9-5DD2-98DBEF257588}"/>
              </a:ext>
            </a:extLst>
          </p:cNvPr>
          <p:cNvSpPr/>
          <p:nvPr/>
        </p:nvSpPr>
        <p:spPr>
          <a:xfrm>
            <a:off x="1758082" y="1296155"/>
            <a:ext cx="3733800" cy="984534"/>
          </a:xfrm>
          <a:prstGeom prst="rect">
            <a:avLst/>
          </a:prstGeom>
          <a:solidFill>
            <a:srgbClr val="FFFF00">
              <a:alpha val="48352"/>
            </a:srgbClr>
          </a:solidFill>
          <a:ln w="25400">
            <a:solidFill>
              <a:srgbClr val="000000">
                <a:alpha val="48352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8" name="Have:">
            <a:extLst>
              <a:ext uri="{FF2B5EF4-FFF2-40B4-BE49-F238E27FC236}">
                <a16:creationId xmlns:a16="http://schemas.microsoft.com/office/drawing/2014/main" id="{1258001A-0CB3-15F7-F6C2-5F8E8921B0DD}"/>
              </a:ext>
            </a:extLst>
          </p:cNvPr>
          <p:cNvSpPr txBox="1"/>
          <p:nvPr/>
        </p:nvSpPr>
        <p:spPr>
          <a:xfrm>
            <a:off x="1902436" y="1296155"/>
            <a:ext cx="842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Have:</a:t>
            </a:r>
          </a:p>
        </p:txBody>
      </p:sp>
      <p:sp>
        <p:nvSpPr>
          <p:cNvPr id="9" name="Construct:">
            <a:extLst>
              <a:ext uri="{FF2B5EF4-FFF2-40B4-BE49-F238E27FC236}">
                <a16:creationId xmlns:a16="http://schemas.microsoft.com/office/drawing/2014/main" id="{94B8E5F7-60FA-51CD-A0E7-38BE615FE8F2}"/>
              </a:ext>
            </a:extLst>
          </p:cNvPr>
          <p:cNvSpPr txBox="1"/>
          <p:nvPr/>
        </p:nvSpPr>
        <p:spPr>
          <a:xfrm>
            <a:off x="1518446" y="2419099"/>
            <a:ext cx="13842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Construct:</a:t>
            </a:r>
          </a:p>
        </p:txBody>
      </p:sp>
      <p:sp>
        <p:nvSpPr>
          <p:cNvPr id="10" name="Now construct:">
            <a:extLst>
              <a:ext uri="{FF2B5EF4-FFF2-40B4-BE49-F238E27FC236}">
                <a16:creationId xmlns:a16="http://schemas.microsoft.com/office/drawing/2014/main" id="{94B573D5-5159-A962-A812-486DCF6285AE}"/>
              </a:ext>
            </a:extLst>
          </p:cNvPr>
          <p:cNvSpPr txBox="1"/>
          <p:nvPr/>
        </p:nvSpPr>
        <p:spPr>
          <a:xfrm>
            <a:off x="280859" y="4828991"/>
            <a:ext cx="19850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Now construct:</a:t>
            </a:r>
          </a:p>
        </p:txBody>
      </p:sp>
      <p:sp>
        <p:nvSpPr>
          <p:cNvPr id="11" name="Measurement arrives:">
            <a:extLst>
              <a:ext uri="{FF2B5EF4-FFF2-40B4-BE49-F238E27FC236}">
                <a16:creationId xmlns:a16="http://schemas.microsoft.com/office/drawing/2014/main" id="{3C1EF54E-211F-BA16-8C08-C966CF125AA8}"/>
              </a:ext>
            </a:extLst>
          </p:cNvPr>
          <p:cNvSpPr txBox="1"/>
          <p:nvPr/>
        </p:nvSpPr>
        <p:spPr>
          <a:xfrm>
            <a:off x="2323472" y="3844117"/>
            <a:ext cx="28394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Measurement arrives: 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C496E147-B5DD-BF66-C04E-E7A91C88799E}"/>
              </a:ext>
            </a:extLst>
          </p:cNvPr>
          <p:cNvSpPr/>
          <p:nvPr/>
        </p:nvSpPr>
        <p:spPr>
          <a:xfrm>
            <a:off x="7607059" y="5305269"/>
            <a:ext cx="4651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C4E5B353-ACF5-495A-452E-31B837685008}"/>
              </a:ext>
            </a:extLst>
          </p:cNvPr>
          <p:cNvSpPr/>
          <p:nvPr/>
        </p:nvSpPr>
        <p:spPr>
          <a:xfrm flipV="1">
            <a:off x="8067314" y="1786300"/>
            <a:ext cx="0" cy="3518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7199BCC1-39A9-7525-30C2-9EA8FF1F64E6}"/>
              </a:ext>
            </a:extLst>
          </p:cNvPr>
          <p:cNvSpPr/>
          <p:nvPr/>
        </p:nvSpPr>
        <p:spPr>
          <a:xfrm flipH="1">
            <a:off x="6393310" y="1786299"/>
            <a:ext cx="16663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" name="Mean and covariance of posterior…">
            <a:extLst>
              <a:ext uri="{FF2B5EF4-FFF2-40B4-BE49-F238E27FC236}">
                <a16:creationId xmlns:a16="http://schemas.microsoft.com/office/drawing/2014/main" id="{96630795-486A-BDFD-0C4F-DAB5794669BE}"/>
              </a:ext>
            </a:extLst>
          </p:cNvPr>
          <p:cNvSpPr txBox="1"/>
          <p:nvPr/>
        </p:nvSpPr>
        <p:spPr>
          <a:xfrm>
            <a:off x="1991804" y="1598878"/>
            <a:ext cx="428654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 </a:t>
            </a:r>
          </a:p>
          <a:p>
            <a:r>
              <a:rPr dirty="0"/>
              <a:t>after i</a:t>
            </a:r>
            <a:r>
              <a:rPr lang="en-US" dirty="0"/>
              <a:t>-1</a:t>
            </a:r>
            <a:r>
              <a:rPr dirty="0"/>
              <a:t>’th measurement</a:t>
            </a:r>
          </a:p>
        </p:txBody>
      </p:sp>
      <p:sp>
        <p:nvSpPr>
          <p:cNvPr id="16" name="Mean and covariance of predictive…">
            <a:extLst>
              <a:ext uri="{FF2B5EF4-FFF2-40B4-BE49-F238E27FC236}">
                <a16:creationId xmlns:a16="http://schemas.microsoft.com/office/drawing/2014/main" id="{64A0A246-DA3F-1DC6-318C-DA4EE12DE8E5}"/>
              </a:ext>
            </a:extLst>
          </p:cNvPr>
          <p:cNvSpPr txBox="1"/>
          <p:nvPr/>
        </p:nvSpPr>
        <p:spPr>
          <a:xfrm>
            <a:off x="1591978" y="2762188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predictive</a:t>
            </a:r>
          </a:p>
          <a:p>
            <a:r>
              <a:rPr dirty="0"/>
              <a:t>distribution just before </a:t>
            </a:r>
            <a:r>
              <a:rPr dirty="0" err="1"/>
              <a:t>i’th</a:t>
            </a:r>
            <a:r>
              <a:rPr dirty="0"/>
              <a:t> measurement</a:t>
            </a:r>
          </a:p>
        </p:txBody>
      </p:sp>
      <p:sp>
        <p:nvSpPr>
          <p:cNvPr id="17" name="Mean and covariance of posterior…">
            <a:extLst>
              <a:ext uri="{FF2B5EF4-FFF2-40B4-BE49-F238E27FC236}">
                <a16:creationId xmlns:a16="http://schemas.microsoft.com/office/drawing/2014/main" id="{84721271-8BA5-F7C1-7568-FCCAA33182D8}"/>
              </a:ext>
            </a:extLst>
          </p:cNvPr>
          <p:cNvSpPr txBox="1"/>
          <p:nvPr/>
        </p:nvSpPr>
        <p:spPr>
          <a:xfrm>
            <a:off x="1402784" y="5077023"/>
            <a:ext cx="508620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Mean and covariance of posterior</a:t>
            </a:r>
          </a:p>
          <a:p>
            <a:r>
              <a:rPr dirty="0"/>
              <a:t>distribution just </a:t>
            </a:r>
            <a:r>
              <a:rPr lang="en-US" dirty="0"/>
              <a:t>after </a:t>
            </a:r>
            <a:r>
              <a:rPr dirty="0" err="1"/>
              <a:t>i</a:t>
            </a:r>
            <a:r>
              <a:rPr lang="en-US" dirty="0" err="1"/>
              <a:t>’</a:t>
            </a:r>
            <a:r>
              <a:rPr dirty="0" err="1"/>
              <a:t>th</a:t>
            </a:r>
            <a:r>
              <a:rPr dirty="0"/>
              <a:t> measurement</a:t>
            </a:r>
          </a:p>
        </p:txBody>
      </p:sp>
      <p:sp>
        <p:nvSpPr>
          <p:cNvPr id="18" name="posterior covar is weighted combo…">
            <a:extLst>
              <a:ext uri="{FF2B5EF4-FFF2-40B4-BE49-F238E27FC236}">
                <a16:creationId xmlns:a16="http://schemas.microsoft.com/office/drawing/2014/main" id="{3E36378C-84AD-C177-2E3E-7BA5D3656E2B}"/>
              </a:ext>
            </a:extLst>
          </p:cNvPr>
          <p:cNvSpPr txBox="1"/>
          <p:nvPr/>
        </p:nvSpPr>
        <p:spPr>
          <a:xfrm>
            <a:off x="2165087" y="5704954"/>
            <a:ext cx="43295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lang="en-US" dirty="0"/>
          </a:p>
          <a:p>
            <a:endParaRPr dirty="0"/>
          </a:p>
        </p:txBody>
      </p:sp>
      <p:sp>
        <p:nvSpPr>
          <p:cNvPr id="19" name="posterior mean is weighted combo…">
            <a:extLst>
              <a:ext uri="{FF2B5EF4-FFF2-40B4-BE49-F238E27FC236}">
                <a16:creationId xmlns:a16="http://schemas.microsoft.com/office/drawing/2014/main" id="{0A6D8103-999A-04F5-F6E5-ACA080CC6FE7}"/>
              </a:ext>
            </a:extLst>
          </p:cNvPr>
          <p:cNvSpPr txBox="1"/>
          <p:nvPr/>
        </p:nvSpPr>
        <p:spPr>
          <a:xfrm>
            <a:off x="200803" y="5806816"/>
            <a:ext cx="431274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posterior mean is weighted combo</a:t>
            </a:r>
          </a:p>
          <a:p>
            <a:r>
              <a:rPr dirty="0"/>
              <a:t>of prior mean and measurement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B7E49A-90F9-AB64-54A2-91E77B79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911" y="462648"/>
            <a:ext cx="2707122" cy="17379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E29908-D695-8E68-66F9-C6748A3B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289" y="2007153"/>
            <a:ext cx="2707105" cy="18369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7996DA-C85C-AAC2-9D54-AF2E80B3F002}"/>
              </a:ext>
            </a:extLst>
          </p:cNvPr>
          <p:cNvSpPr txBox="1"/>
          <p:nvPr/>
        </p:nvSpPr>
        <p:spPr>
          <a:xfrm>
            <a:off x="5911734" y="2437773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predicts where</a:t>
            </a:r>
          </a:p>
          <a:p>
            <a:r>
              <a:rPr lang="en-US" dirty="0"/>
              <a:t>Boxes might be in</a:t>
            </a:r>
          </a:p>
          <a:p>
            <a:r>
              <a:rPr lang="en-US" dirty="0"/>
              <a:t>Next frame</a:t>
            </a:r>
          </a:p>
        </p:txBody>
      </p:sp>
    </p:spTree>
    <p:extLst>
      <p:ext uri="{BB962C8B-B14F-4D97-AF65-F5344CB8AC3E}">
        <p14:creationId xmlns:p14="http://schemas.microsoft.com/office/powerpoint/2010/main" val="34120013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0597-4DBE-71B5-DED9-6F2C492C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4FCC6-4FFB-E48B-DE55-3C9F0BF11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E2454-5380-B079-8A27-15E9941E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651000"/>
            <a:ext cx="64262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726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2E71-EA2B-9EDC-9DBC-1ADE9D40D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BEBAC-7238-59EC-34ED-DB18C40E1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3E726-04FF-1A5A-ABA9-A6F929BF3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0" y="1670050"/>
            <a:ext cx="64135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812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41723-6D7E-D2EC-32B8-39EDB421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9594E-18E7-3F82-A683-77D6FDF65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748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8F7C-7C35-2522-8819-CA7308E4B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8631-69C0-59E2-9571-9B6DB1233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1A860-B848-1887-F1A1-9DAAA05D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657350"/>
            <a:ext cx="64262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622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C3771-C0CF-BB4F-91AC-D7E7684E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598CE-A19E-3836-EBE6-C3D1DD0D6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CD17F-92A0-E62B-E028-3D3C73BC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676400"/>
            <a:ext cx="64389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763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4F73-20ED-019B-F200-B100F7CC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AFE80-512E-5530-8A77-7B52084F5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C7FDE-5C80-A6DA-0322-99AB715B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3903"/>
            <a:ext cx="11811000" cy="659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47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87BAD-1BEF-58D2-1F64-3C718FF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390B7-5D52-3FF3-3D51-6E30C3C5A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F8DD60C5-8510-A5BB-57DF-B80CF0F9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6200"/>
            <a:ext cx="9312160" cy="6629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59302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6200-9157-05F7-9064-BA0C0705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36F2A-7261-F484-EEE7-B98BCA36C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79F24-0D5F-EF23-192B-FC2BEDE2D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7858"/>
            <a:ext cx="11658600" cy="6559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C71A0-D8A8-8F92-F346-E0827B8A82E8}"/>
              </a:ext>
            </a:extLst>
          </p:cNvPr>
          <p:cNvSpPr txBox="1"/>
          <p:nvPr/>
        </p:nvSpPr>
        <p:spPr>
          <a:xfrm>
            <a:off x="7620000" y="1871519"/>
            <a:ext cx="3802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Builld</a:t>
            </a:r>
            <a:r>
              <a:rPr lang="en-US" sz="2800" dirty="0">
                <a:solidFill>
                  <a:schemeClr val="bg1"/>
                </a:solidFill>
              </a:rPr>
              <a:t> this into detector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20200-06FF-3E64-59E5-19BD5DF1083E}"/>
              </a:ext>
            </a:extLst>
          </p:cNvPr>
          <p:cNvSpPr txBox="1"/>
          <p:nvPr/>
        </p:nvSpPr>
        <p:spPr>
          <a:xfrm>
            <a:off x="3713747" y="1997333"/>
            <a:ext cx="381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XXXXXXXXXXXXXXXXXXXXXXX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9231338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689FF-2BC2-F3A1-64B9-ED38B1A7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64AC6-B736-AF1B-AE7C-BE3CA1115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B1ED1-D932-D21D-E16E-86042EE0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657350"/>
            <a:ext cx="6350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22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97E80-55F9-CF34-13E1-58287271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048CC-4379-681B-D504-9A990302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99288-937C-E7B7-8C36-1AD69BC5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0" y="1657350"/>
            <a:ext cx="6375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867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06FB-C6E9-F71A-ED55-5851DA3C8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D8A93-5130-2CF2-3A9D-E1D1B5829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C9C37-62F4-13F8-45D4-0DE45DF9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38300"/>
            <a:ext cx="64008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39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CC4CB-3B1C-2639-DEEF-4A5A0CFB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CB96E-8CDD-4009-37C5-4D9BC2FC6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8A655-E548-0636-B5C3-5F756B08C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1657350"/>
            <a:ext cx="63246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39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E524E-3940-C244-8438-14D798AA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406CC-A35F-8586-DED2-1AEA03B6B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58D9F-194A-9136-CE16-89CF4355F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70050"/>
            <a:ext cx="64008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470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28AA-87CD-97AD-811B-7C432C9C9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A9CBD-BA94-2CF2-1451-BFED12443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D0F9D-D2F9-0B4B-3B64-72C33B79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1682750"/>
            <a:ext cx="63373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04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75D56-BEED-087D-C810-608D0168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C2781-9040-23E6-F47A-6AE09A698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09F8D-D36D-BA4D-40DC-037615287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720850"/>
            <a:ext cx="62484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928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6CFEF-455C-4B34-D98D-EC456E622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398CF-95AC-83AC-69E7-EC0912641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6A51D-9FAE-C725-9ADB-435DEF1FB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63700"/>
            <a:ext cx="64008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916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CE2E-8386-9BAC-A2BA-F612962A8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BAE2F-0585-C35D-678A-9917D6572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12D1E-887A-60DA-0F58-F3180123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2818"/>
            <a:ext cx="11887200" cy="65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38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8A80-E376-1C32-0BB2-C1D82617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C439-CB1A-DF4D-B8FC-009979CDF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detection and how to detect?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Interest points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Detector boxes (but you need to know the category)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Other kinds of detector report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 err="1"/>
              <a:t>Eg</a:t>
            </a:r>
            <a:r>
              <a:rPr lang="en-US" dirty="0"/>
              <a:t> full kinematic body configuration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Semantic search regions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User delineated regions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“Salient” regions</a:t>
            </a:r>
          </a:p>
          <a:p>
            <a:r>
              <a:rPr lang="en-US" dirty="0"/>
              <a:t>Using both detection and motion information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Many moving objects move in quite predictable ways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Use motion and detection together to predict state</a:t>
            </a:r>
          </a:p>
        </p:txBody>
      </p:sp>
    </p:spTree>
    <p:extLst>
      <p:ext uri="{BB962C8B-B14F-4D97-AF65-F5344CB8AC3E}">
        <p14:creationId xmlns:p14="http://schemas.microsoft.com/office/powerpoint/2010/main" val="4088842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2886-798A-C02C-C9A4-DF11B013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0AE45-0383-9C92-BD71-53E3525CF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Adjust detector to predict next object location</a:t>
            </a:r>
          </a:p>
          <a:p>
            <a:endParaRPr lang="en-US" dirty="0"/>
          </a:p>
          <a:p>
            <a:r>
              <a:rPr lang="en-US" dirty="0"/>
              <a:t>Learn feature representations of boxes that get the tracks right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80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4804-8613-8C7F-B34A-32279ED1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5D4E0-F97D-AC62-8793-919CC46FF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F776B19-5AC7-F37D-B7EA-584E3EB1D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1826"/>
            <a:ext cx="8915400" cy="66739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45061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9C9E-349F-055F-2588-301562697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CE1E2-AB39-CD23-A2AA-264E41F6A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676EB-957A-38F4-2D6E-580EE68C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82"/>
            <a:ext cx="12039600" cy="67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37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0153-E92C-CAFB-55CB-B2FCC03B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1B81-362A-E4C0-460F-72767EAEE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B08F6-EBEF-AE08-B655-4E2B5B7E6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4326"/>
            <a:ext cx="11963400" cy="67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801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2301-5460-45E8-1F8A-B340D8EF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B944-DC36-67E5-89D9-08EC39908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73FB6-96FC-E319-6B51-E7B8181A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5297"/>
            <a:ext cx="11963400" cy="67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678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ED89A-81B4-94A2-1C9F-0BF3BAC4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3E80C-B3E3-EAAE-C6E7-78C5FCA72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70F7A-549D-7079-E5AB-0A3E9989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4326"/>
            <a:ext cx="12039600" cy="67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003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36AA-9D5B-8285-5A57-32D4887B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A4528-4D82-A20D-FFA4-184DD2F00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42128-A63C-87EE-7171-9AAE8CF0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5748"/>
            <a:ext cx="11963400" cy="67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2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4C7C-E8F2-BC41-E46B-6D6D9242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458EE-9289-8295-C5BA-B6928CA63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3278F-2810-8143-F02F-F543B03E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4326"/>
            <a:ext cx="12039600" cy="67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53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263F-6CDD-6C36-AE7B-6C83E5DE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678BB-6AD1-B4B4-C8EC-986E4457B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0F741-4D1E-05FE-A892-447944F6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4326"/>
            <a:ext cx="11963400" cy="67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465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8E11-E985-0A9A-5C26-CC867602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4A517-61F4-D3B1-B24E-14DF268C4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14369-3337-ECF4-3D28-BFB85AB9A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4326"/>
            <a:ext cx="12039600" cy="67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4638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51909</TotalTime>
  <Words>2918</Words>
  <Application>Microsoft Macintosh PowerPoint</Application>
  <PresentationFormat>Widescreen</PresentationFormat>
  <Paragraphs>581</Paragraphs>
  <Slides>155</Slides>
  <Notes>2</Notes>
  <HiddenSlides>32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60" baseType="lpstr">
      <vt:lpstr>Arial</vt:lpstr>
      <vt:lpstr>Gill Sans</vt:lpstr>
      <vt:lpstr>Times New Roman</vt:lpstr>
      <vt:lpstr>TimesNewRoman</vt:lpstr>
      <vt:lpstr>Blank Presentation</vt:lpstr>
      <vt:lpstr>Simple tracking</vt:lpstr>
      <vt:lpstr>Follow an object from frame to frame</vt:lpstr>
      <vt:lpstr>Tracking – Why?</vt:lpstr>
      <vt:lpstr>Tracking - What</vt:lpstr>
      <vt:lpstr>Tracking by detection</vt:lpstr>
      <vt:lpstr>Point tracks reveal public behaviour</vt:lpstr>
      <vt:lpstr>Some detections might fail…</vt:lpstr>
      <vt:lpstr>PowerPoint Presentation</vt:lpstr>
      <vt:lpstr>Issues</vt:lpstr>
      <vt:lpstr>Tracking by detection for interest points</vt:lpstr>
      <vt:lpstr>Matching</vt:lpstr>
      <vt:lpstr>Matching, II</vt:lpstr>
      <vt:lpstr>Matching, III</vt:lpstr>
      <vt:lpstr>PowerPoint Presentation</vt:lpstr>
      <vt:lpstr>Interest points yield tracker and matcher</vt:lpstr>
      <vt:lpstr>PowerPoint Presentation</vt:lpstr>
      <vt:lpstr>Track by flow (simple form)</vt:lpstr>
      <vt:lpstr>Issues</vt:lpstr>
      <vt:lpstr>Using a motion model</vt:lpstr>
      <vt:lpstr>A 1-D problem</vt:lpstr>
      <vt:lpstr>A 1D problem, II</vt:lpstr>
      <vt:lpstr>A 1D problem, III</vt:lpstr>
      <vt:lpstr>A 1D problem, IV</vt:lpstr>
      <vt:lpstr>Pattern matching</vt:lpstr>
      <vt:lpstr>A 1D problem, V</vt:lpstr>
      <vt:lpstr>Summary, with change of notation</vt:lpstr>
      <vt:lpstr>Now a second measurement arrives…</vt:lpstr>
      <vt:lpstr>The 1D Example is too simple…</vt:lpstr>
      <vt:lpstr>Filtering</vt:lpstr>
      <vt:lpstr>Filtering                                           In the world</vt:lpstr>
      <vt:lpstr>Assumption: Linear dynamics and measurement</vt:lpstr>
      <vt:lpstr>Examples</vt:lpstr>
      <vt:lpstr>Other notation</vt:lpstr>
      <vt:lpstr>Important facts</vt:lpstr>
      <vt:lpstr>In the world</vt:lpstr>
      <vt:lpstr>Checking…</vt:lpstr>
      <vt:lpstr>The steps</vt:lpstr>
      <vt:lpstr>The Kalman Filter</vt:lpstr>
      <vt:lpstr>Prediction</vt:lpstr>
      <vt:lpstr>Prediction</vt:lpstr>
      <vt:lpstr>Summary, with change of notation</vt:lpstr>
      <vt:lpstr>PowerPoint Presentation</vt:lpstr>
      <vt:lpstr>The steps</vt:lpstr>
      <vt:lpstr>The steps</vt:lpstr>
      <vt:lpstr>Simple example:  tracking a ballistic object</vt:lpstr>
      <vt:lpstr>The object</vt:lpstr>
      <vt:lpstr>The object</vt:lpstr>
      <vt:lpstr>Measurements</vt:lpstr>
      <vt:lpstr>The steps</vt:lpstr>
      <vt:lpstr>Questions:</vt:lpstr>
      <vt:lpstr>The steps</vt:lpstr>
      <vt:lpstr>Example II:</vt:lpstr>
      <vt:lpstr>PowerPoint Presentation</vt:lpstr>
      <vt:lpstr>Dynamical model</vt:lpstr>
      <vt:lpstr>PowerPoint Presentation</vt:lpstr>
      <vt:lpstr>Measurement model</vt:lpstr>
      <vt:lpstr>PowerPoint Presentation</vt:lpstr>
      <vt:lpstr>PowerPoint Presentation</vt:lpstr>
      <vt:lpstr>The steps</vt:lpstr>
      <vt:lpstr>Questions: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TBD (to date)</vt:lpstr>
      <vt:lpstr>Recall Kalman Filter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Improvements</vt:lpstr>
      <vt:lpstr>PowerPoint Presentation</vt:lpstr>
      <vt:lpstr>Simplest version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problems remain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and (very) dirty guide to transformers - I</vt:lpstr>
      <vt:lpstr>PowerPoint Presentation</vt:lpstr>
      <vt:lpstr>Quick and (very) dirty guide to transformers - II</vt:lpstr>
      <vt:lpstr>But images aren’t sequences…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ICCV 2005 Beijing, Short Course, Oct 15</dc:title>
  <dc:creator>Rob Fergus</dc:creator>
  <cp:lastModifiedBy>Forsyth, David Alexander</cp:lastModifiedBy>
  <cp:revision>524</cp:revision>
  <cp:lastPrinted>2023-12-04T15:56:44Z</cp:lastPrinted>
  <dcterms:created xsi:type="dcterms:W3CDTF">2005-10-15T04:03:13Z</dcterms:created>
  <dcterms:modified xsi:type="dcterms:W3CDTF">2025-12-05T15:03:17Z</dcterms:modified>
</cp:coreProperties>
</file>