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7" r:id="rId2"/>
  </p:sldMasterIdLst>
  <p:notesMasterIdLst>
    <p:notesMasterId r:id="rId26"/>
  </p:notesMasterIdLst>
  <p:handoutMasterIdLst>
    <p:handoutMasterId r:id="rId27"/>
  </p:handoutMasterIdLst>
  <p:sldIdLst>
    <p:sldId id="912" r:id="rId3"/>
    <p:sldId id="545" r:id="rId4"/>
    <p:sldId id="971" r:id="rId5"/>
    <p:sldId id="958" r:id="rId6"/>
    <p:sldId id="957" r:id="rId7"/>
    <p:sldId id="959" r:id="rId8"/>
    <p:sldId id="968" r:id="rId9"/>
    <p:sldId id="939" r:id="rId10"/>
    <p:sldId id="941" r:id="rId11"/>
    <p:sldId id="944" r:id="rId12"/>
    <p:sldId id="961" r:id="rId13"/>
    <p:sldId id="960" r:id="rId14"/>
    <p:sldId id="962" r:id="rId15"/>
    <p:sldId id="963" r:id="rId16"/>
    <p:sldId id="964" r:id="rId17"/>
    <p:sldId id="966" r:id="rId18"/>
    <p:sldId id="965" r:id="rId19"/>
    <p:sldId id="967" r:id="rId20"/>
    <p:sldId id="969" r:id="rId21"/>
    <p:sldId id="970" r:id="rId22"/>
    <p:sldId id="972" r:id="rId23"/>
    <p:sldId id="973" r:id="rId24"/>
    <p:sldId id="974" r:id="rId25"/>
  </p:sldIdLst>
  <p:sldSz cx="12192000" cy="6858000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83151" autoAdjust="0"/>
  </p:normalViewPr>
  <p:slideViewPr>
    <p:cSldViewPr>
      <p:cViewPr varScale="1">
        <p:scale>
          <a:sx n="105" d="100"/>
          <a:sy n="105" d="100"/>
        </p:scale>
        <p:origin x="124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1194EB8-3E27-4848-9F3D-75971338D5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E9CEC64-9CA3-B048-9AB4-6AB44E7E25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CD7EB3BE-DBC0-A84E-AE1C-E0868783AB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1FCCE00F-9C9B-1D45-AE0E-FB38BE93D2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252EB3BF-2657-5243-9F30-54969C15A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DC76CD1-39E9-2246-BA8E-8FA35C557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7C842A-DAE2-0144-9832-4F2D07D36B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B276B82-B85D-AB48-8CF7-289E234369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1138" y="533400"/>
            <a:ext cx="47323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232823A6-00EF-C741-9309-74108F3FE9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2911"/>
            <a:ext cx="8188606" cy="31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92B1CBF-B38E-024C-B76C-382DE20234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D7DD8F00-C5AE-384B-8761-87D8135BB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11DA368F-462D-CC45-9991-768873D6C6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14FCC-56A6-004B-93AD-2815EF4AF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C888A9-70D2-CC4A-A72C-BB7D9E51F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51511-C854-2B47-B9CC-0E3B2C685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0DEF0-781E-C248-9CFA-D81D17022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4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313ED-0CEA-2C46-9E4E-064BE484E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79118-DD72-7245-990B-37D67D560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80D212-657F-A24B-80B8-EAE1538EA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0E72F-5EA0-C941-AA7B-65C0FD434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9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1B416-B9EE-3D4E-949B-8F888EE33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D8807D-E82B-F04E-AB63-F5A11A78B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479A70-D1A4-1342-A1AA-962B4589F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CC582-C270-FB42-82E7-9344F4F42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8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B336E-9E6C-0C4F-80FC-74E0865C6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DD84D-E0E1-0D48-90A9-804B3F6F5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6000A-EDC6-A441-B6E9-DD74F1FD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59A8-48E2-F848-BF90-E41E5CDF9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8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CAB96DE-5EB5-4D46-9DA4-745E7EC7A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3F6BCC-EE01-DA4C-B681-E8C8BFDFB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6E91D7-76BD-8048-A291-7A1A62B93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A7531-4180-6F4C-8F1F-9C3BDDB39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4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6ED16A8-8235-ED40-9826-66C8DAB81484}"/>
              </a:ext>
            </a:extLst>
          </p:cNvPr>
          <p:cNvGrpSpPr>
            <a:grpSpLocks/>
          </p:cNvGrpSpPr>
          <p:nvPr/>
        </p:nvGrpSpPr>
        <p:grpSpPr bwMode="auto">
          <a:xfrm>
            <a:off x="7192434" y="876301"/>
            <a:ext cx="3725333" cy="1787525"/>
            <a:chOff x="343" y="432"/>
            <a:chExt cx="5082" cy="3217"/>
          </a:xfrm>
        </p:grpSpPr>
        <p:pic>
          <p:nvPicPr>
            <p:cNvPr id="5" name="Picture 5" descr="S2007 Centered copy">
              <a:extLst>
                <a:ext uri="{FF2B5EF4-FFF2-40B4-BE49-F238E27FC236}">
                  <a16:creationId xmlns:a16="http://schemas.microsoft.com/office/drawing/2014/main" id="{BDA76704-8A2A-5042-A834-A27AA3395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448"/>
              <a:ext cx="5073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S2007 Centered copy">
              <a:extLst>
                <a:ext uri="{FF2B5EF4-FFF2-40B4-BE49-F238E27FC236}">
                  <a16:creationId xmlns:a16="http://schemas.microsoft.com/office/drawing/2014/main" id="{A1D610D8-9DED-2241-BDE0-0828A7428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440"/>
              <a:ext cx="5073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S2007 Centered copy">
              <a:extLst>
                <a:ext uri="{FF2B5EF4-FFF2-40B4-BE49-F238E27FC236}">
                  <a16:creationId xmlns:a16="http://schemas.microsoft.com/office/drawing/2014/main" id="{623999ED-EC37-B745-88FD-BB3D809BA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432"/>
              <a:ext cx="5073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1067" y="280989"/>
            <a:ext cx="5384800" cy="3000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1" y="3663950"/>
            <a:ext cx="11241617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58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59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49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798638"/>
            <a:ext cx="5507567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167" y="1798638"/>
            <a:ext cx="5509684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99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41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8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581F7-3406-CB43-9F29-463C9B0BB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91C55-DC4A-C945-9680-F5CF66FAE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9B48D-EF59-FD45-9797-4B1D446F9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CD428-5EBD-CD48-A5A4-B79197801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69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57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45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46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4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396876"/>
            <a:ext cx="2804584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96876"/>
            <a:ext cx="8212667" cy="6232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90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3C6D40-C7C2-0444-9BA6-EA117DFC6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B56DB5-3DE4-0144-A4E7-A74755F4E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F8A0BC-2782-C941-8968-A130ABF61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3D32A-83E9-CF4C-8C4B-73F0B25C4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93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A7A8-25CC-2A4F-B51C-2940CABDE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D8B77-6AE0-134B-B60B-303DEFB42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2C8B0-E773-4446-BEB1-7C8DFDEC6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1BEA9-D046-0849-962C-E11C37C55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7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E8E9FB-F307-EB4A-99D1-1D45EDA3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96D289-06A0-204B-82AE-A0DB21C41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F11FE4-9291-EC40-B324-0A1E8A1FD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DBAF0-4193-D540-AC67-306D43D30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768C38-D43C-A74D-9E52-70D3668B3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ABB92-5320-C245-92B7-5DFD7E277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40EE1-8048-6B4F-A83B-028F440A8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B9F6F-BDEF-8F4E-9B92-1C03B4B00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39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03F227-9B0B-484F-8F09-3BB61D6DA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669016-F8EE-6641-9018-FD38929F0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D465AB-6EB1-A340-A64B-AEF80E82C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24634-09F3-0D49-AFF0-3D9AE94C3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62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EFC5A-DE65-604E-9DD0-38B31F67A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82097-A1E4-2D45-BA55-345E45F3D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8EF1D-BC6F-DE43-B82B-61860CCA4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5F574-7928-1A4A-9196-8027EAAE1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09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CD818-21E4-B047-855F-756A48664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2C84B-FB47-104E-A7A1-6655823AB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9FD7D-6273-BD49-BFC5-EC0F5926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E9C39-3F2A-3B43-AA0F-8FA8FE38E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17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07100B-C78D-FB4C-8B5B-AA2AAA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370EB0-33D4-4544-98F8-394683605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4DA2BFE-167C-6742-A7A9-E8F79B9330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E93D61B-6949-A446-9D43-E460FCD4DD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542E850-F3B4-6F41-9E92-5C672C9B24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CBA8D52F-4EEE-614D-A0C7-7C8F2763B9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03176C2-7105-4649-B8B8-039FC6908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64C724-842F-784F-B606-EC23AA84D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96875"/>
            <a:ext cx="11203517" cy="1219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BBC06A7-D78A-DD4F-A3B6-BB6FEC5F0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798638"/>
            <a:ext cx="11220451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1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–"/>
        <a:defRPr sz="2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›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BFB9-19F0-FD42-B94E-7A58B408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in more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FC0B-AC16-1B44-80B6-F8F24643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definitions and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Application:  Suppressing noise in derivatives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Skate over: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Shift invariant + linear = convolution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Application:  Understanding interpolation and sampling</a:t>
            </a:r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69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1DD1-19DA-D03D-6B83-9DD6E3C6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smoothing of Gaussian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56C3-24D2-FF84-56F0-3A17C74C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9D81-A83A-AD2D-87B4-47108BB4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" y="837901"/>
            <a:ext cx="11353800" cy="62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7DCB-9005-F2DA-80FD-3502271D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00AA-588A-6601-6A40-0AA009A13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Suppress noise by smoothing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Then convolve with derivative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convolutions – but convolution is associative</a:t>
            </a:r>
          </a:p>
        </p:txBody>
      </p:sp>
    </p:spTree>
    <p:extLst>
      <p:ext uri="{BB962C8B-B14F-4D97-AF65-F5344CB8AC3E}">
        <p14:creationId xmlns:p14="http://schemas.microsoft.com/office/powerpoint/2010/main" val="229944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2CC2-364C-117F-55C8-A5628B46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 Derivative of Gaussian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5353-BC1A-18AC-4AC7-A5E47C3C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506DC-BB28-DA8E-CA18-192CD04C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10484922" cy="28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4297-3347-158C-65F2-0720D812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Gaussian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A8EC-6F9A-6FF6-CEB7-38E8C270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F0F27-ACF8-B7F5-8527-00BD0FC1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89" y="1371600"/>
            <a:ext cx="11561621" cy="3213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A0D6E-42E1-B85D-BA02-3CC47731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101565"/>
            <a:ext cx="7772400" cy="10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EC84-704C-745F-B13B-44DF97AF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0D5E-5E71-5E3B-E10B-CE4232E3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955AC-FB34-E03D-1DF5-27B0C3A84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0"/>
            <a:ext cx="10224052" cy="37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1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6492D-9FFB-680A-7892-A1BC95F3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B891-E7A5-2B93-13D6-44F24D19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A87AF-AF83-3C42-0870-0E2D628D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8C884-36D1-12D2-F4AE-50B3C7D9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80"/>
            <a:ext cx="10224052" cy="3742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9CFAA-12C5-0ACD-56BB-7DA6E55F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57600"/>
            <a:ext cx="10363200" cy="31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6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9200E-9731-528B-4D58-5B0F4A48E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9CA2-CCA7-466C-BDFF-2B986845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 filters are not excited by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8282-48C8-52CD-EFB1-7F0BC8B8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09C89-555E-4FD5-5559-8B73E3E3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9448800" cy="58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B630B-0EE7-0C12-FDA6-17E7605D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76640"/>
            <a:ext cx="9601200" cy="2940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789C9-2308-0F80-67BB-07A8FC3F9B93}"/>
              </a:ext>
            </a:extLst>
          </p:cNvPr>
          <p:cNvSpPr/>
          <p:nvPr/>
        </p:nvSpPr>
        <p:spPr bwMode="auto">
          <a:xfrm>
            <a:off x="1371600" y="4800600"/>
            <a:ext cx="533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2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732C-E418-27F6-8F30-9737BCFB1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83CD-B19F-156B-E7F0-18D3F8FE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980DC-5CF0-9609-EDF8-EB0D71DF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44457-74B8-8518-F0CE-7E95838B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80"/>
            <a:ext cx="10224052" cy="3742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AE8C3-AC76-6E13-8CF2-4542196C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16" y="3732895"/>
            <a:ext cx="10224052" cy="32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8F7F-C666-E01F-5C71-6E49E5AD4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81E1-B6F2-C190-8B14-9834A411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 filters are not excited by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D3079-745A-1BF5-E94B-491B34FC8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7D4BA-22E1-7996-773A-F4847E4F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9448800" cy="58682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BA16F-AB6B-B773-9AC7-0DB31B7FCA10}"/>
              </a:ext>
            </a:extLst>
          </p:cNvPr>
          <p:cNvSpPr/>
          <p:nvPr/>
        </p:nvSpPr>
        <p:spPr bwMode="auto">
          <a:xfrm>
            <a:off x="1386840" y="1905000"/>
            <a:ext cx="533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4091B-BA75-C3B6-E3C1-B45C67A5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33450"/>
            <a:ext cx="937260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4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BA48-D06B-EDCF-93FE-B074B591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83DB-4052-76D3-897C-D2EFD8F10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B45C0-2674-10E5-6757-A66FCE42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35736"/>
            <a:ext cx="8458200" cy="38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8F092B-CA67-1D43-9299-9D726C3B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definitions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DF5C-1CA5-2C9D-5010-83306395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11431605" cy="3458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3EC3B-A13D-BABC-3884-CAF44BEDA14B}"/>
              </a:ext>
            </a:extLst>
          </p:cNvPr>
          <p:cNvSpPr txBox="1"/>
          <p:nvPr/>
        </p:nvSpPr>
        <p:spPr>
          <a:xfrm>
            <a:off x="228600" y="4953000"/>
            <a:ext cx="11264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 these slides, I really am talking about convolution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(not correlation or filtering – matters for unit impulse)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82847-5406-9023-C5EF-54F338CC3C09}"/>
              </a:ext>
            </a:extLst>
          </p:cNvPr>
          <p:cNvSpPr txBox="1"/>
          <p:nvPr/>
        </p:nvSpPr>
        <p:spPr>
          <a:xfrm>
            <a:off x="8534400" y="2967335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Discrete convolution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AE59-23C1-4368-B250-CC294602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6A782-0947-621E-62B7-101F9BFA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to represent the sampled signal as a continuous function?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154BA-DB84-1C62-0B68-30B70F92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74" y="2517648"/>
            <a:ext cx="9357851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724CE-C807-858C-7E28-61F9C137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00400"/>
            <a:ext cx="9640502" cy="2599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47B57-3A1E-FABE-8C08-6DCC2F15182E}"/>
              </a:ext>
            </a:extLst>
          </p:cNvPr>
          <p:cNvSpPr txBox="1"/>
          <p:nvPr/>
        </p:nvSpPr>
        <p:spPr>
          <a:xfrm>
            <a:off x="6553200" y="6172200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Discrete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925A4-D9C6-733F-D02C-1C66FDF20189}"/>
              </a:ext>
            </a:extLst>
          </p:cNvPr>
          <p:cNvSpPr txBox="1"/>
          <p:nvPr/>
        </p:nvSpPr>
        <p:spPr>
          <a:xfrm>
            <a:off x="838200" y="6172200"/>
            <a:ext cx="518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model of sampled image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F67D04-FCA9-3694-2B56-E18B8A7DB9B9}"/>
              </a:ext>
            </a:extLst>
          </p:cNvPr>
          <p:cNvCxnSpPr/>
          <p:nvPr/>
        </p:nvCxnSpPr>
        <p:spPr bwMode="auto">
          <a:xfrm flipV="1">
            <a:off x="5410200" y="5800344"/>
            <a:ext cx="0" cy="371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860C1-1C05-249B-4350-1AB2E55A0CC5}"/>
              </a:ext>
            </a:extLst>
          </p:cNvPr>
          <p:cNvCxnSpPr/>
          <p:nvPr/>
        </p:nvCxnSpPr>
        <p:spPr bwMode="auto">
          <a:xfrm flipV="1">
            <a:off x="6781800" y="5800344"/>
            <a:ext cx="0" cy="371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E2D1B6-0973-28A9-DE46-E564D2C3F5CA}"/>
              </a:ext>
            </a:extLst>
          </p:cNvPr>
          <p:cNvCxnSpPr/>
          <p:nvPr/>
        </p:nvCxnSpPr>
        <p:spPr bwMode="auto">
          <a:xfrm>
            <a:off x="5181600" y="57150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DDCAFB-C12B-3BB0-3F0F-B2EDD567783E}"/>
              </a:ext>
            </a:extLst>
          </p:cNvPr>
          <p:cNvSpPr txBox="1"/>
          <p:nvPr/>
        </p:nvSpPr>
        <p:spPr>
          <a:xfrm>
            <a:off x="838200" y="5027783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convolution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2E6A1-ACEE-1946-0B90-328A4C055839}"/>
              </a:ext>
            </a:extLst>
          </p:cNvPr>
          <p:cNvSpPr txBox="1"/>
          <p:nvPr/>
        </p:nvSpPr>
        <p:spPr>
          <a:xfrm>
            <a:off x="8488987" y="491478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Discrete convolution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0F1AD5-9A41-0E64-26E3-7E6F65CA43BB}"/>
              </a:ext>
            </a:extLst>
          </p:cNvPr>
          <p:cNvCxnSpPr/>
          <p:nvPr/>
        </p:nvCxnSpPr>
        <p:spPr bwMode="auto">
          <a:xfrm>
            <a:off x="4227269" y="5258615"/>
            <a:ext cx="1640131" cy="230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FAA022-39BC-05BD-4809-49129A76BB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0400" y="5180484"/>
            <a:ext cx="1487731" cy="23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324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3D40-D8F3-B097-1805-2A0E55E4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delta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0CD-5F66-7EB9-4103-C2255478E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2069F-E8D9-8B8E-C7A0-4DA3C951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889520" cy="34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5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F0FB-DBE5-FDBE-F859-98C07AF1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continuous model of a sampled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C1D80-FA69-960B-7E06-613F8B4B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262B9-F069-C2A6-6C33-82207B65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8" y="883363"/>
            <a:ext cx="10515600" cy="52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7232-D86E-5B16-70DD-0884251A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62120-484F-BDBF-D2B0-F6E54CDF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6DECF-F913-FF5F-E002-362A6507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7470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37BD3-7D14-1F5E-2346-1E12319B8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20953"/>
            <a:ext cx="9890252" cy="46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17E5C-A39D-5CAC-31CE-5F880174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00BC3FB-4BCF-26F4-3026-BDBCDD194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1FB1-68AB-CDC7-9523-760718BD4CAD}"/>
              </a:ext>
            </a:extLst>
          </p:cNvPr>
          <p:cNvSpPr txBox="1"/>
          <p:nvPr/>
        </p:nvSpPr>
        <p:spPr>
          <a:xfrm>
            <a:off x="228600" y="4953000"/>
            <a:ext cx="11264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 these slides, I really am talking about convolution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(not correlation or filtering – matters for unit impulse)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3A391-85CD-F731-C3C2-C6DF0AE75761}"/>
              </a:ext>
            </a:extLst>
          </p:cNvPr>
          <p:cNvSpPr txBox="1"/>
          <p:nvPr/>
        </p:nvSpPr>
        <p:spPr>
          <a:xfrm>
            <a:off x="8534400" y="2967335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Continous</a:t>
            </a:r>
            <a:r>
              <a:rPr lang="en-US" dirty="0"/>
              <a:t> convolution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0E0EC-E9FD-3B76-2B8D-6D9C87AB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693" y="2722951"/>
            <a:ext cx="4815417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AB993-5537-D750-B831-4DD0752F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7935"/>
            <a:ext cx="205740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8FCA1-5BDB-6255-A295-3A677A0ED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0978A3-B287-1BF4-05B5-26C4AF71E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8A28B-748A-DA98-2883-DF385D08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9067800" cy="56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DC88-1F0C-F9DD-C014-E7C09E2C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39EB-0080-3334-7CDD-DFE2100B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a 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B6ED-4F24-D898-184D-925E2E28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Superposition:  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Scaling:  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 linear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Shift invariant:  yes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ish</a:t>
            </a:r>
            <a:r>
              <a:rPr lang="en-US" dirty="0"/>
              <a:t> – think about the edges of the field of view)</a:t>
            </a:r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37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EAB3-55E7-4E07-FEAB-573DA91E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DC7C-C5D3-61BC-7DD3-31BCBFF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0F6A1-8359-F1EF-292A-9A11C05A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845300" cy="2598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AA0EA-1E70-E7A9-32CF-7A41E9907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23028"/>
            <a:ext cx="7406167" cy="1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939B-61CD-5BFB-55BC-AD45A4DA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E6B57-BBFD-8EC0-6290-5DCCA3BF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shift invariant linear operator is equivalent to a convolution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In all cases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Discrete 1D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Discrete 2D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Discrete ND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Continuous 1D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Continuous 2D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Continuous ND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Interesting thought experiment: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Differentiation in 1D is linear and shift invariant – what is the convolution kernel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Discrete – easy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Continuous – bit weird, but fairly easy</a:t>
            </a:r>
          </a:p>
        </p:txBody>
      </p:sp>
    </p:spTree>
    <p:extLst>
      <p:ext uri="{BB962C8B-B14F-4D97-AF65-F5344CB8AC3E}">
        <p14:creationId xmlns:p14="http://schemas.microsoft.com/office/powerpoint/2010/main" val="174851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4964-8D33-CA04-91A9-7B87DEF6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 Gradient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07825-38BF-2439-C523-27092E07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5C1B1-2086-9866-9795-CADD053F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70" y="877824"/>
            <a:ext cx="8358860" cy="311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01A80-B5A7-A61C-91D4-43ED0BBA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70" y="4021821"/>
            <a:ext cx="9361030" cy="26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26F0-7CBD-BA0A-C9A4-0DFD436B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differences are overexcited by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2149-C6F8-449F-289F-A5724D6B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D4B88-5DD2-86A9-8397-5A2BC025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9448800" cy="58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13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B0B1B3"/>
      </a:dk1>
      <a:lt1>
        <a:srgbClr val="FFFFFF"/>
      </a:lt1>
      <a:dk2>
        <a:srgbClr val="003082"/>
      </a:dk2>
      <a:lt2>
        <a:srgbClr val="FFFFFF"/>
      </a:lt2>
      <a:accent1>
        <a:srgbClr val="92BFEB"/>
      </a:accent1>
      <a:accent2>
        <a:srgbClr val="FDD44F"/>
      </a:accent2>
      <a:accent3>
        <a:srgbClr val="AAADC1"/>
      </a:accent3>
      <a:accent4>
        <a:srgbClr val="DADADA"/>
      </a:accent4>
      <a:accent5>
        <a:srgbClr val="C7DCF3"/>
      </a:accent5>
      <a:accent6>
        <a:srgbClr val="E5C047"/>
      </a:accent6>
      <a:hlink>
        <a:srgbClr val="A4D767"/>
      </a:hlink>
      <a:folHlink>
        <a:srgbClr val="FF897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B0B1B3"/>
        </a:dk1>
        <a:lt1>
          <a:srgbClr val="FFFFFF"/>
        </a:lt1>
        <a:dk2>
          <a:srgbClr val="003082"/>
        </a:dk2>
        <a:lt2>
          <a:srgbClr val="FFFFFF"/>
        </a:lt2>
        <a:accent1>
          <a:srgbClr val="92BFEB"/>
        </a:accent1>
        <a:accent2>
          <a:srgbClr val="FDD44F"/>
        </a:accent2>
        <a:accent3>
          <a:srgbClr val="AAADC1"/>
        </a:accent3>
        <a:accent4>
          <a:srgbClr val="DADADA"/>
        </a:accent4>
        <a:accent5>
          <a:srgbClr val="C7DCF3"/>
        </a:accent5>
        <a:accent6>
          <a:srgbClr val="E5C047"/>
        </a:accent6>
        <a:hlink>
          <a:srgbClr val="A4D767"/>
        </a:hlink>
        <a:folHlink>
          <a:srgbClr val="FF897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46375</TotalTime>
  <Words>263</Words>
  <Application>Microsoft Macintosh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Blank Presentation</vt:lpstr>
      <vt:lpstr>Custom Design</vt:lpstr>
      <vt:lpstr>Convolution in more detail</vt:lpstr>
      <vt:lpstr>Some definitions</vt:lpstr>
      <vt:lpstr>Some definitions</vt:lpstr>
      <vt:lpstr>Some definitions</vt:lpstr>
      <vt:lpstr>Example:  a lens</vt:lpstr>
      <vt:lpstr>Properties</vt:lpstr>
      <vt:lpstr>Important facts</vt:lpstr>
      <vt:lpstr>Applications:  Gradient estimates</vt:lpstr>
      <vt:lpstr>Finite differences are overexcited by noise</vt:lpstr>
      <vt:lpstr>Gaussian smoothing of Gaussian noise</vt:lpstr>
      <vt:lpstr>So…</vt:lpstr>
      <vt:lpstr>Application:  Derivative of Gaussian Filters</vt:lpstr>
      <vt:lpstr>Derivative of Gaussian Filters</vt:lpstr>
      <vt:lpstr>PowerPoint Presentation</vt:lpstr>
      <vt:lpstr>PowerPoint Presentation</vt:lpstr>
      <vt:lpstr>DOG filters are not excited by noise</vt:lpstr>
      <vt:lpstr>PowerPoint Presentation</vt:lpstr>
      <vt:lpstr>DOG filters are not excited by noise</vt:lpstr>
      <vt:lpstr>Sampling</vt:lpstr>
      <vt:lpstr>But…</vt:lpstr>
      <vt:lpstr>The delta function</vt:lpstr>
      <vt:lpstr>The right continuous model of a sampled signal</vt:lpstr>
      <vt:lpstr>Interpolation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577</cp:revision>
  <cp:lastPrinted>2025-09-10T14:00:34Z</cp:lastPrinted>
  <dcterms:created xsi:type="dcterms:W3CDTF">2004-08-29T23:15:23Z</dcterms:created>
  <dcterms:modified xsi:type="dcterms:W3CDTF">2025-09-10T15:24:33Z</dcterms:modified>
</cp:coreProperties>
</file>