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7" r:id="rId2"/>
  </p:sldMasterIdLst>
  <p:notesMasterIdLst>
    <p:notesMasterId r:id="rId37"/>
  </p:notesMasterIdLst>
  <p:handoutMasterIdLst>
    <p:handoutMasterId r:id="rId38"/>
  </p:handoutMasterIdLst>
  <p:sldIdLst>
    <p:sldId id="545" r:id="rId3"/>
    <p:sldId id="1017" r:id="rId4"/>
    <p:sldId id="1018" r:id="rId5"/>
    <p:sldId id="1019" r:id="rId6"/>
    <p:sldId id="1020" r:id="rId7"/>
    <p:sldId id="1022" r:id="rId8"/>
    <p:sldId id="1023" r:id="rId9"/>
    <p:sldId id="1024" r:id="rId10"/>
    <p:sldId id="1025" r:id="rId11"/>
    <p:sldId id="1026" r:id="rId12"/>
    <p:sldId id="1027" r:id="rId13"/>
    <p:sldId id="1028" r:id="rId14"/>
    <p:sldId id="1029" r:id="rId15"/>
    <p:sldId id="1030" r:id="rId16"/>
    <p:sldId id="1031" r:id="rId17"/>
    <p:sldId id="1032" r:id="rId18"/>
    <p:sldId id="1033" r:id="rId19"/>
    <p:sldId id="1021" r:id="rId20"/>
    <p:sldId id="1034" r:id="rId21"/>
    <p:sldId id="1036" r:id="rId22"/>
    <p:sldId id="1037" r:id="rId23"/>
    <p:sldId id="1038" r:id="rId24"/>
    <p:sldId id="1039" r:id="rId25"/>
    <p:sldId id="1040" r:id="rId26"/>
    <p:sldId id="1041" r:id="rId27"/>
    <p:sldId id="1042" r:id="rId28"/>
    <p:sldId id="1043" r:id="rId29"/>
    <p:sldId id="1044" r:id="rId30"/>
    <p:sldId id="1045" r:id="rId31"/>
    <p:sldId id="1048" r:id="rId32"/>
    <p:sldId id="1046" r:id="rId33"/>
    <p:sldId id="1047" r:id="rId34"/>
    <p:sldId id="1049" r:id="rId35"/>
    <p:sldId id="1050" r:id="rId36"/>
  </p:sldIdLst>
  <p:sldSz cx="12192000" cy="6858000"/>
  <p:notesSz cx="10234613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83151" autoAdjust="0"/>
  </p:normalViewPr>
  <p:slideViewPr>
    <p:cSldViewPr>
      <p:cViewPr varScale="1">
        <p:scale>
          <a:sx n="101" d="100"/>
          <a:sy n="101" d="100"/>
        </p:scale>
        <p:origin x="200" y="2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1194EB8-3E27-4848-9F3D-75971338D5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E9CEC64-9CA3-B048-9AB4-6AB44E7E25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CD7EB3BE-DBC0-A84E-AE1C-E0868783ABD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1FCCE00F-9C9B-1D45-AE0E-FB38BE93D27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252EB3BF-2657-5243-9F30-54969C15A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DC76CD1-39E9-2246-BA8E-8FA35C5573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E7C842A-DAE2-0144-9832-4F2D07D36B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B276B82-B85D-AB48-8CF7-289E234369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1138" y="533400"/>
            <a:ext cx="4732337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232823A6-00EF-C741-9309-74108F3FE96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005" y="3372911"/>
            <a:ext cx="8188606" cy="319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292B1CBF-B38E-024C-B76C-382DE20234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D7DD8F00-C5AE-384B-8761-87D8135BBE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11DA368F-462D-CC45-9991-768873D6C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814FCC-56A6-004B-93AD-2815EF4AFA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C888A9-70D2-CC4A-A72C-BB7D9E51F1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51511-C854-2B47-B9CC-0E3B2C6851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0DEF0-781E-C248-9CFA-D81D17022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84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313ED-0CEA-2C46-9E4E-064BE484E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79118-DD72-7245-990B-37D67D560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80D212-657F-A24B-80B8-EAE1538EA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0E72F-5EA0-C941-AA7B-65C0FD434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19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11B416-B9EE-3D4E-949B-8F888EE33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D8807D-E82B-F04E-AB63-F5A11A78B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79A70-D1A4-1342-A1AA-962B4589F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CC582-C270-FB42-82E7-9344F4F42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383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5B336E-9E6C-0C4F-80FC-74E0865C6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DD84D-E0E1-0D48-90A9-804B3F6F5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46000A-EDC6-A441-B6E9-DD74F1FD9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F59A8-48E2-F848-BF90-E41E5CDF9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682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CAB96DE-5EB5-4D46-9DA4-745E7EC7A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B3F6BCC-EE01-DA4C-B681-E8C8BFDFB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56E91D7-76BD-8048-A291-7A1A62B93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7531-4180-6F4C-8F1F-9C3BDDB39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74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6ED16A8-8235-ED40-9826-66C8DAB81484}"/>
              </a:ext>
            </a:extLst>
          </p:cNvPr>
          <p:cNvGrpSpPr>
            <a:grpSpLocks/>
          </p:cNvGrpSpPr>
          <p:nvPr/>
        </p:nvGrpSpPr>
        <p:grpSpPr bwMode="auto">
          <a:xfrm>
            <a:off x="7192434" y="876301"/>
            <a:ext cx="3725333" cy="1787525"/>
            <a:chOff x="343" y="432"/>
            <a:chExt cx="5082" cy="3217"/>
          </a:xfrm>
        </p:grpSpPr>
        <p:pic>
          <p:nvPicPr>
            <p:cNvPr id="5" name="Picture 5" descr="S2007 Centered copy">
              <a:extLst>
                <a:ext uri="{FF2B5EF4-FFF2-40B4-BE49-F238E27FC236}">
                  <a16:creationId xmlns:a16="http://schemas.microsoft.com/office/drawing/2014/main" id="{BDA76704-8A2A-5042-A834-A27AA3395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448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S2007 Centered copy">
              <a:extLst>
                <a:ext uri="{FF2B5EF4-FFF2-40B4-BE49-F238E27FC236}">
                  <a16:creationId xmlns:a16="http://schemas.microsoft.com/office/drawing/2014/main" id="{A1D610D8-9DED-2241-BDE0-0828A7428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440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S2007 Centered copy">
              <a:extLst>
                <a:ext uri="{FF2B5EF4-FFF2-40B4-BE49-F238E27FC236}">
                  <a16:creationId xmlns:a16="http://schemas.microsoft.com/office/drawing/2014/main" id="{623999ED-EC37-B745-88FD-BB3D809BA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432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1067" y="280989"/>
            <a:ext cx="5384800" cy="300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1" y="3663950"/>
            <a:ext cx="11241617" cy="2946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9589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59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49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1" y="1798638"/>
            <a:ext cx="5507567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7167" y="1798638"/>
            <a:ext cx="5509684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99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411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8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B581F7-3406-CB43-9F29-463C9B0B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791C55-DC4A-C945-9680-F5CF66FAE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19B48D-EF59-FD45-9797-4B1D446F9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CD428-5EBD-CD48-A5A4-B79197801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698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77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45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467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476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2267" y="396876"/>
            <a:ext cx="2804584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96876"/>
            <a:ext cx="8212667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02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3C6D40-C7C2-0444-9BA6-EA117DFC60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56DB5-3DE4-0144-A4E7-A74755F4E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F8A0BC-2782-C941-8968-A130ABF61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A3D32A-83E9-CF4C-8C4B-73F0B25C43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93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7A7A8-25CC-2A4F-B51C-2940CABDE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D8B77-6AE0-134B-B60B-303DEFB42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2C8B0-E773-4446-BEB1-7C8DFDEC6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1BEA9-D046-0849-962C-E11C37C55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97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E8E9FB-F307-EB4A-99D1-1D45EDA311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96D289-06A0-204B-82AE-A0DB21C41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3F11FE4-9291-EC40-B324-0A1E8A1FD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DBAF0-4193-D540-AC67-306D43D30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3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768C38-D43C-A74D-9E52-70D3668B3A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9ABB92-5320-C245-92B7-5DFD7E277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240EE1-8048-6B4F-A83B-028F440A84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B9F6F-BDEF-8F4E-9B92-1C03B4B00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39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03F227-9B0B-484F-8F09-3BB61D6DA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669016-F8EE-6641-9018-FD38929F0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D465AB-6EB1-A340-A64B-AEF80E82C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24634-09F3-0D49-AFF0-3D9AE94C3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62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EFC5A-DE65-604E-9DD0-38B31F67A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82097-A1E4-2D45-BA55-345E45F3D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8EF1D-BC6F-DE43-B82B-61860CCA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5F574-7928-1A4A-9196-8027EAAE1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09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CD818-21E4-B047-855F-756A48664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A2C84B-FB47-104E-A7A1-6655823AB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9FD7D-6273-BD49-BFC5-EC0F5926D3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E9C39-3F2A-3B43-AA0F-8FA8FE38E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17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07100B-C78D-FB4C-8B5B-AA2AAA3A2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370EB0-33D4-4544-98F8-394683605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4DA2BFE-167C-6742-A7A9-E8F79B9330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E93D61B-6949-A446-9D43-E460FCD4DD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542E850-F3B4-6F41-9E92-5C672C9B24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CBA8D52F-4EEE-614D-A0C7-7C8F2763B9F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C03176C2-7105-4649-B8B8-039FC6908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  <p:sldLayoutId id="214748449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464C724-842F-784F-B606-EC23AA84D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96875"/>
            <a:ext cx="11203517" cy="1219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BBC06A7-D78A-DD4F-A3B6-BB6FEC5F0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98638"/>
            <a:ext cx="11220451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1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›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8F092B-CA67-1D43-9299-9D726C3BB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Denoising Images using Optimization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41EB9-8851-785E-28EB-A329AE651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57087"/>
            <a:ext cx="10682045" cy="37438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C9EF5-CD06-6B66-7952-8EFD8945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LPIPS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FD49B3-35DE-9E88-9FFB-7DC631A5B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981200"/>
            <a:ext cx="10233302" cy="397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56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E786E-C75E-72D3-4B7C-AC1B9AF5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by weighted least squares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3ACD7-C544-35DD-3067-A0DA40DB4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C6A10-EAD6-2F5F-2D84-161F49CFB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94" y="1600200"/>
            <a:ext cx="11452412" cy="399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82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5ECB4-87EA-F59B-CD7E-B9E73916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by WLS -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DBAE1-CBA7-9122-E522-79AC19556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Straighten </a:t>
            </a:r>
          </a:p>
          <a:p>
            <a:r>
              <a:rPr lang="en-US" dirty="0"/>
              <a:t>	noisy image N into vector n</a:t>
            </a:r>
          </a:p>
          <a:p>
            <a:r>
              <a:rPr lang="en-US" dirty="0"/>
              <a:t>	reconstructed image U into vector u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Cost becomes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277C3-1C71-8DB9-7BC5-A76B9E19B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4286250"/>
            <a:ext cx="60769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99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0D7C5-B774-833E-CD1A-E756A86D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by WLS -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4A6DD-5B97-95DF-F09C-B6FF1310E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</a:t>
            </a:r>
          </a:p>
          <a:p>
            <a:r>
              <a:rPr lang="en-US" dirty="0"/>
              <a:t>	reconstructed image should have large gradients only where there is strong evidence in support</a:t>
            </a:r>
          </a:p>
          <a:p>
            <a:endParaRPr lang="en-US" dirty="0"/>
          </a:p>
          <a:p>
            <a:r>
              <a:rPr lang="en-US" dirty="0"/>
              <a:t>(version of ”pixels are like their neighbors”)</a:t>
            </a:r>
          </a:p>
          <a:p>
            <a:endParaRPr lang="en-US" dirty="0"/>
          </a:p>
          <a:p>
            <a:r>
              <a:rPr lang="en-US" dirty="0"/>
              <a:t>Strong evidence:</a:t>
            </a:r>
          </a:p>
          <a:p>
            <a:r>
              <a:rPr lang="en-US" dirty="0"/>
              <a:t>	Use DOG filters to get smoothed gradient of noisy image</a:t>
            </a:r>
          </a:p>
          <a:p>
            <a:r>
              <a:rPr lang="en-US" dirty="0"/>
              <a:t>	Where this is big, gradients in reconstruction should be cheap</a:t>
            </a:r>
          </a:p>
        </p:txBody>
      </p:sp>
    </p:spTree>
    <p:extLst>
      <p:ext uri="{BB962C8B-B14F-4D97-AF65-F5344CB8AC3E}">
        <p14:creationId xmlns:p14="http://schemas.microsoft.com/office/powerpoint/2010/main" val="3831197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82DA1-F657-BEDB-5B4B-0357A616E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by WLS - 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7DC91-09D2-A080-1CF6-4BEC81D4A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Differentiation is linear, so can write matrices so that  gradient of u is given by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comes out is stacked x and y derivatives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55249-35F3-BD2C-A2EF-75711F48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432" y="1752600"/>
            <a:ext cx="2413000" cy="2283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EA3FD9-7A1C-B98A-556F-F9685E1304B7}"/>
              </a:ext>
            </a:extLst>
          </p:cNvPr>
          <p:cNvSpPr txBox="1"/>
          <p:nvPr/>
        </p:nvSpPr>
        <p:spPr>
          <a:xfrm>
            <a:off x="6477000" y="2509745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523545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E23E-398E-6963-C9C4-222AAE24D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by WLS -V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2015A-9CD8-6A2E-06D4-0E1FB8F6F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Weights could be</a:t>
            </a:r>
          </a:p>
          <a:p>
            <a:endParaRPr lang="en-US" dirty="0"/>
          </a:p>
          <a:p>
            <a:r>
              <a:rPr lang="en-US" dirty="0"/>
              <a:t>Where </a:t>
            </a:r>
            <a:r>
              <a:rPr lang="en-US" dirty="0" err="1"/>
              <a:t>w_i</a:t>
            </a:r>
            <a:r>
              <a:rPr lang="en-US" dirty="0"/>
              <a:t> is either x or y derivative at </a:t>
            </a:r>
            <a:r>
              <a:rPr lang="en-US" dirty="0" err="1"/>
              <a:t>i’th</a:t>
            </a:r>
            <a:r>
              <a:rPr lang="en-US" dirty="0"/>
              <a:t> location, eps is small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7B670-D406-155D-1552-77A3FFBEB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11554239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5AEE0-D8E2-5FC6-B0BF-D8DDBD867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767329"/>
            <a:ext cx="3299734" cy="1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89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5D9F-0C9E-882C-2480-F2AFAF88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by WLS - 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C8744-7A61-34B0-C52F-A109BFC44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CB03F-AD23-B3DF-176E-6152C7BF4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11839795" cy="121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9272A2-320B-3403-FB85-1521433ECF22}"/>
              </a:ext>
            </a:extLst>
          </p:cNvPr>
          <p:cNvSpPr txBox="1"/>
          <p:nvPr/>
        </p:nvSpPr>
        <p:spPr>
          <a:xfrm>
            <a:off x="533400" y="3312467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 close to noisy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1D25D-F2B1-64DF-F79C-10D72C770190}"/>
              </a:ext>
            </a:extLst>
          </p:cNvPr>
          <p:cNvSpPr txBox="1"/>
          <p:nvPr/>
        </p:nvSpPr>
        <p:spPr>
          <a:xfrm>
            <a:off x="5715000" y="3375659"/>
            <a:ext cx="5939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Have big derivatives only if good evidence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6D6FBC-8C41-2D07-03EB-E039F8C6F063}"/>
              </a:ext>
            </a:extLst>
          </p:cNvPr>
          <p:cNvCxnSpPr/>
          <p:nvPr/>
        </p:nvCxnSpPr>
        <p:spPr bwMode="auto">
          <a:xfrm flipV="1">
            <a:off x="3352800" y="2514600"/>
            <a:ext cx="0" cy="5334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437F56-8970-C9FA-1A4C-D687B6EB3851}"/>
              </a:ext>
            </a:extLst>
          </p:cNvPr>
          <p:cNvCxnSpPr/>
          <p:nvPr/>
        </p:nvCxnSpPr>
        <p:spPr bwMode="auto">
          <a:xfrm flipV="1">
            <a:off x="8534400" y="2514600"/>
            <a:ext cx="0" cy="5334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98C24F-75F1-56F7-C574-EBF2B9BCA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100320"/>
            <a:ext cx="11140225" cy="17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44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1409F-2C92-8262-473F-AEC906596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98B89-42C1-E781-7801-8C3541A05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6327E-3836-0182-C874-7014EEB59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2817"/>
            <a:ext cx="10287000" cy="664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1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F45C-799B-F563-0BC2-E3A50F8B2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Norms - 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C335F-4C86-8177-B92C-1D84960E4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9" y="1414748"/>
            <a:ext cx="7436787" cy="838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AF217-5B0E-ACF9-9F19-F26586016C73}"/>
              </a:ext>
            </a:extLst>
          </p:cNvPr>
          <p:cNvSpPr txBox="1"/>
          <p:nvPr/>
        </p:nvSpPr>
        <p:spPr>
          <a:xfrm>
            <a:off x="2667000" y="2743200"/>
            <a:ext cx="6240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Q: how to measure the ”size” of the penalty?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CA5B9-705A-E886-9280-A0E1FE398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3652"/>
            <a:ext cx="11839795" cy="12192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3EA8AE-EF1C-944F-EE3C-5B8478A97238}"/>
              </a:ext>
            </a:extLst>
          </p:cNvPr>
          <p:cNvCxnSpPr>
            <a:cxnSpLocks/>
          </p:cNvCxnSpPr>
          <p:nvPr/>
        </p:nvCxnSpPr>
        <p:spPr bwMode="auto">
          <a:xfrm>
            <a:off x="7696200" y="3574197"/>
            <a:ext cx="0" cy="12264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89861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634FA-4B9E-0828-542B-1B7A58A42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D95A-5F7B-4830-56B7-456AAECD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Norms -II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A9416-E7A8-A3AD-D17E-3470965C6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10336430" cy="1465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3C0E0-5769-9DF0-638C-D8F29DCC6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05" y="3429000"/>
            <a:ext cx="11839795" cy="12192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813830-ACB0-78A3-011C-9D4C10A1EAAD}"/>
              </a:ext>
            </a:extLst>
          </p:cNvPr>
          <p:cNvCxnSpPr>
            <a:cxnSpLocks/>
          </p:cNvCxnSpPr>
          <p:nvPr/>
        </p:nvCxnSpPr>
        <p:spPr bwMode="auto">
          <a:xfrm flipV="1">
            <a:off x="8645305" y="4495800"/>
            <a:ext cx="0" cy="15240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1B20F6-A8F2-12A9-6E90-AA71A5DC7634}"/>
              </a:ext>
            </a:extLst>
          </p:cNvPr>
          <p:cNvSpPr txBox="1"/>
          <p:nvPr/>
        </p:nvSpPr>
        <p:spPr>
          <a:xfrm>
            <a:off x="3539905" y="6019800"/>
            <a:ext cx="4942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squared L2 norm (of what?)</a:t>
            </a:r>
          </a:p>
        </p:txBody>
      </p:sp>
    </p:spTree>
    <p:extLst>
      <p:ext uri="{BB962C8B-B14F-4D97-AF65-F5344CB8AC3E}">
        <p14:creationId xmlns:p14="http://schemas.microsoft.com/office/powerpoint/2010/main" val="1270707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8F10-069B-F320-0C81-3EDEDADD1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images – R, G, and B are strongly correlated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B622B-8464-F363-0F92-AA7846139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311209"/>
            <a:ext cx="7772400" cy="54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16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D9635-95A7-3B94-AB25-C7A6CB33C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FD02A-A3BC-3AF5-7674-98F0299D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Norms - III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E0713A-34DF-4AFD-2363-EFB2B85E5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11839795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8EC7A2-2664-1F1C-A496-5C3077CC5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3276600"/>
            <a:ext cx="11839795" cy="316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79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35934-2EE4-E3F6-CEBB-D01187C2B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L1 Norm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BD26E-E84D-D3E3-A004-FA04E97DA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82" y="1219200"/>
            <a:ext cx="1154043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48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411FC-F098-5F7B-4479-F11748A0A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9C85-698F-8541-5E09-FE9C6F54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of L2 norm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73446-0D3A-5947-F660-747F036F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11638280" cy="220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FF4A6B-DF4C-873F-617C-95F23AD8B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56001"/>
            <a:ext cx="7323268" cy="1852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80AD0-B133-259D-69B8-51CE2597C62C}"/>
              </a:ext>
            </a:extLst>
          </p:cNvPr>
          <p:cNvSpPr txBox="1"/>
          <p:nvPr/>
        </p:nvSpPr>
        <p:spPr>
          <a:xfrm>
            <a:off x="736600" y="5778500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Notice – even if lambda is very big, g ISN’T zero</a:t>
            </a:r>
          </a:p>
          <a:p>
            <a:r>
              <a:rPr lang="en-US" dirty="0"/>
              <a:t>(it’s just small)</a:t>
            </a:r>
          </a:p>
        </p:txBody>
      </p:sp>
    </p:spTree>
    <p:extLst>
      <p:ext uri="{BB962C8B-B14F-4D97-AF65-F5344CB8AC3E}">
        <p14:creationId xmlns:p14="http://schemas.microsoft.com/office/powerpoint/2010/main" val="740447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1D173-A715-716A-0D60-55F0F347A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2191-0199-2E88-DE52-DA7E91E6D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of L1 norm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D1AEE-3FB4-E316-E67B-E7B8AF18BABE}"/>
              </a:ext>
            </a:extLst>
          </p:cNvPr>
          <p:cNvSpPr txBox="1"/>
          <p:nvPr/>
        </p:nvSpPr>
        <p:spPr>
          <a:xfrm>
            <a:off x="736600" y="5778500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L1 norm encourages g to have zeros in it!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3B4DB-58D2-671C-D6AD-C0E6A2616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75863"/>
            <a:ext cx="9880600" cy="45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12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5542E-C4ED-5F8B-4E77-C6C7572B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variation denoising - 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A9A2A-50FD-AC75-25A4-E7D4AA01E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47800"/>
            <a:ext cx="10949049" cy="448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64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279B8-DDE9-50C5-AF53-78523077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variation denoising - 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A54C6-26A9-B846-25BA-7DF5B6374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1" y="1758489"/>
            <a:ext cx="11297479" cy="334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51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DA553-B448-F751-E03F-05828565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D9E52-7E13-2C65-DE7D-15B9B49DF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4" y="830396"/>
            <a:ext cx="12173696" cy="518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54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31BA-66EC-72EA-C8FB-27692B40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Deblurring - 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5E5B0-21FF-06B0-270A-E786D93E5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14400"/>
            <a:ext cx="9906000" cy="56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82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A425-80BB-3F35-6CFC-94B2E4A4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Deblurring - 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F5B28-D2C3-A103-F3E8-92DF0826B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219200"/>
            <a:ext cx="5715000" cy="1155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38201-A03B-9A91-D33A-F03E6333B891}"/>
              </a:ext>
            </a:extLst>
          </p:cNvPr>
          <p:cNvSpPr txBox="1"/>
          <p:nvPr/>
        </p:nvSpPr>
        <p:spPr>
          <a:xfrm>
            <a:off x="4267200" y="3198167"/>
            <a:ext cx="5766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this has some really big eigenvalues!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4A02C0-A2CC-F9A5-1DCC-4F4C99B0B654}"/>
              </a:ext>
            </a:extLst>
          </p:cNvPr>
          <p:cNvCxnSpPr/>
          <p:nvPr/>
        </p:nvCxnSpPr>
        <p:spPr bwMode="auto">
          <a:xfrm flipV="1">
            <a:off x="6705600" y="2374900"/>
            <a:ext cx="0" cy="6731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056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EBAFE-7549-9625-4F4C-8DFCEE7C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B49A8-9356-B765-7900-61DADA5CB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852" y="2057400"/>
            <a:ext cx="9822295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21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136BA4-2679-2054-18FE-68B930AF3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914400"/>
            <a:ext cx="9677400" cy="56422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1181FD-44EF-D008-DC9B-F171039E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dirty="0"/>
              <a:t>Color images – R, G, and B are strongly correlated</a:t>
            </a:r>
          </a:p>
        </p:txBody>
      </p:sp>
    </p:spTree>
    <p:extLst>
      <p:ext uri="{BB962C8B-B14F-4D97-AF65-F5344CB8AC3E}">
        <p14:creationId xmlns:p14="http://schemas.microsoft.com/office/powerpoint/2010/main" val="1598560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A190-C32B-B45F-6852-B0A4FDA1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MLS and TVD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A9F58-1E92-6762-5E14-FA680F24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05000"/>
            <a:ext cx="10955269" cy="1298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21025B-2CEB-F528-9C5F-3DF8A801D1B2}"/>
              </a:ext>
            </a:extLst>
          </p:cNvPr>
          <p:cNvSpPr txBox="1"/>
          <p:nvPr/>
        </p:nvSpPr>
        <p:spPr>
          <a:xfrm>
            <a:off x="4724400" y="3963765"/>
            <a:ext cx="6302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Penalty term we used before for MLS or TVD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519054-76E0-C91B-7D04-A74DAD8D6B48}"/>
              </a:ext>
            </a:extLst>
          </p:cNvPr>
          <p:cNvCxnSpPr/>
          <p:nvPr/>
        </p:nvCxnSpPr>
        <p:spPr bwMode="auto">
          <a:xfrm flipV="1">
            <a:off x="5715000" y="3203998"/>
            <a:ext cx="0" cy="52980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852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BA63-BC74-996A-8F46-652997F7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C5047-D3A1-4619-C328-397D96F65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69" y="175798"/>
            <a:ext cx="11332562" cy="5687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26FCC-3C21-2A6F-54AA-3882090CB52D}"/>
              </a:ext>
            </a:extLst>
          </p:cNvPr>
          <p:cNvSpPr txBox="1"/>
          <p:nvPr/>
        </p:nvSpPr>
        <p:spPr>
          <a:xfrm>
            <a:off x="3352800" y="5862935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Regularized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1FC2DE-94B6-8A49-29AC-5AE6ABC67C58}"/>
              </a:ext>
            </a:extLst>
          </p:cNvPr>
          <p:cNvSpPr txBox="1"/>
          <p:nvPr/>
        </p:nvSpPr>
        <p:spPr>
          <a:xfrm>
            <a:off x="7546375" y="5962533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WLS</a:t>
            </a:r>
          </a:p>
        </p:txBody>
      </p:sp>
    </p:spTree>
    <p:extLst>
      <p:ext uri="{BB962C8B-B14F-4D97-AF65-F5344CB8AC3E}">
        <p14:creationId xmlns:p14="http://schemas.microsoft.com/office/powerpoint/2010/main" val="3745680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CCD6-B722-4704-24CC-C10A9D38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67DF0-6E27-10A7-DC42-3D0319309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90550"/>
            <a:ext cx="11353800" cy="567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289539-6638-0F76-AC98-204C0154825F}"/>
              </a:ext>
            </a:extLst>
          </p:cNvPr>
          <p:cNvSpPr txBox="1"/>
          <p:nvPr/>
        </p:nvSpPr>
        <p:spPr>
          <a:xfrm>
            <a:off x="3276600" y="6229350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Regularized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9B0750-6FE6-C319-D1CE-9D5CF188B171}"/>
              </a:ext>
            </a:extLst>
          </p:cNvPr>
          <p:cNvSpPr txBox="1"/>
          <p:nvPr/>
        </p:nvSpPr>
        <p:spPr>
          <a:xfrm>
            <a:off x="7506655" y="626745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TVD</a:t>
            </a:r>
          </a:p>
        </p:txBody>
      </p:sp>
    </p:spTree>
    <p:extLst>
      <p:ext uri="{BB962C8B-B14F-4D97-AF65-F5344CB8AC3E}">
        <p14:creationId xmlns:p14="http://schemas.microsoft.com/office/powerpoint/2010/main" val="4159906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8E339-D4D9-EADF-F1AC-FC64B0E9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detail with WLS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F9DD0-0739-669C-8072-94F6DA50C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6" y="1801566"/>
            <a:ext cx="11872094" cy="49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4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6C12C-2BC5-DF4B-3211-D959ABE2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 and detail representations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1314B-8932-7677-CDB0-22F181629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80374"/>
            <a:ext cx="10820400" cy="60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95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3B601-535B-6752-5201-39FF545E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and smoothing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97328-2ADB-D439-4F44-619E46091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67945"/>
            <a:ext cx="8382000" cy="589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92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AFB05-ECFF-FF9E-920F-29A3D972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16C45-FE2F-5FC7-868D-2707DE337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97919"/>
            <a:ext cx="6400800" cy="66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3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6AFBE-A006-B31B-6F56-C80C7CE08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98B03-02CA-A4E6-2B19-6A4264CB7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means you 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6F497-6B2D-06BE-A596-B103CB9E9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Convert to LAB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Apply sophisticated denoising to 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Smooth A, 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Convert back</a:t>
            </a:r>
          </a:p>
        </p:txBody>
      </p:sp>
    </p:spTree>
    <p:extLst>
      <p:ext uri="{BB962C8B-B14F-4D97-AF65-F5344CB8AC3E}">
        <p14:creationId xmlns:p14="http://schemas.microsoft.com/office/powerpoint/2010/main" val="303037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93604-8989-00F1-161D-1C111713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 PSNR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9E6F97-FB9B-E2C1-6445-3598F5F3C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878" y="990600"/>
            <a:ext cx="10104521" cy="439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55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3CD8F-5529-3F31-0D3D-615FF5B1E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Scaled PSNR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75CAA8-10A0-A49D-79B5-20FF20C01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981200"/>
            <a:ext cx="1039168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5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77962-1EDE-0105-EFBE-6168B137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D7C28-7E5D-AE1E-880D-8399EAF1A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PSNR doesn’t account for small shifts,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53496-738F-D8DD-294D-7CFCCA147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55" y="2610200"/>
            <a:ext cx="10514045" cy="27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761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B0B1B3"/>
      </a:dk1>
      <a:lt1>
        <a:srgbClr val="FFFFFF"/>
      </a:lt1>
      <a:dk2>
        <a:srgbClr val="003082"/>
      </a:dk2>
      <a:lt2>
        <a:srgbClr val="FFFFFF"/>
      </a:lt2>
      <a:accent1>
        <a:srgbClr val="92BFEB"/>
      </a:accent1>
      <a:accent2>
        <a:srgbClr val="FDD44F"/>
      </a:accent2>
      <a:accent3>
        <a:srgbClr val="AAADC1"/>
      </a:accent3>
      <a:accent4>
        <a:srgbClr val="DADADA"/>
      </a:accent4>
      <a:accent5>
        <a:srgbClr val="C7DCF3"/>
      </a:accent5>
      <a:accent6>
        <a:srgbClr val="E5C047"/>
      </a:accent6>
      <a:hlink>
        <a:srgbClr val="A4D767"/>
      </a:hlink>
      <a:folHlink>
        <a:srgbClr val="FF897B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B0B1B3"/>
        </a:dk1>
        <a:lt1>
          <a:srgbClr val="FFFFFF"/>
        </a:lt1>
        <a:dk2>
          <a:srgbClr val="003082"/>
        </a:dk2>
        <a:lt2>
          <a:srgbClr val="FFFFFF"/>
        </a:lt2>
        <a:accent1>
          <a:srgbClr val="92BFEB"/>
        </a:accent1>
        <a:accent2>
          <a:srgbClr val="FDD44F"/>
        </a:accent2>
        <a:accent3>
          <a:srgbClr val="AAADC1"/>
        </a:accent3>
        <a:accent4>
          <a:srgbClr val="DADADA"/>
        </a:accent4>
        <a:accent5>
          <a:srgbClr val="C7DCF3"/>
        </a:accent5>
        <a:accent6>
          <a:srgbClr val="E5C047"/>
        </a:accent6>
        <a:hlink>
          <a:srgbClr val="A4D767"/>
        </a:hlink>
        <a:folHlink>
          <a:srgbClr val="FF897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34581</TotalTime>
  <Words>343</Words>
  <Application>Microsoft Macintosh PowerPoint</Application>
  <PresentationFormat>Widescreen</PresentationFormat>
  <Paragraphs>82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Times New Roman</vt:lpstr>
      <vt:lpstr>Blank Presentation</vt:lpstr>
      <vt:lpstr>Custom Design</vt:lpstr>
      <vt:lpstr>Denoising Images using Optimization</vt:lpstr>
      <vt:lpstr>Color images – R, G, and B are strongly correlated</vt:lpstr>
      <vt:lpstr>Color images – R, G, and B are strongly correlated</vt:lpstr>
      <vt:lpstr>LAB and smoothing</vt:lpstr>
      <vt:lpstr>PowerPoint Presentation</vt:lpstr>
      <vt:lpstr>This means you can</vt:lpstr>
      <vt:lpstr>Evaluation:  PSNR</vt:lpstr>
      <vt:lpstr>Scaled PSNR</vt:lpstr>
      <vt:lpstr>SSIM</vt:lpstr>
      <vt:lpstr>LPIPS</vt:lpstr>
      <vt:lpstr>Denoising by weighted least squares - I</vt:lpstr>
      <vt:lpstr>Denoising by WLS - II</vt:lpstr>
      <vt:lpstr>Denoising by WLS - III</vt:lpstr>
      <vt:lpstr>Denoising by WLS - IV</vt:lpstr>
      <vt:lpstr>Denoising by WLS -V</vt:lpstr>
      <vt:lpstr>Denoising by WLS - VI</vt:lpstr>
      <vt:lpstr>PowerPoint Presentation</vt:lpstr>
      <vt:lpstr>Norms - I</vt:lpstr>
      <vt:lpstr>Norms -II</vt:lpstr>
      <vt:lpstr>Norms - III</vt:lpstr>
      <vt:lpstr>The L1 Norm</vt:lpstr>
      <vt:lpstr>Behavior of L2 norm</vt:lpstr>
      <vt:lpstr>Behavior of L1 norm</vt:lpstr>
      <vt:lpstr>Total variation denoising - I</vt:lpstr>
      <vt:lpstr>Total variation denoising - II</vt:lpstr>
      <vt:lpstr>PowerPoint Presentation</vt:lpstr>
      <vt:lpstr>Deblurring - I</vt:lpstr>
      <vt:lpstr>Deblurring - II</vt:lpstr>
      <vt:lpstr>Regularization</vt:lpstr>
      <vt:lpstr>MLS and TVD</vt:lpstr>
      <vt:lpstr>PowerPoint Presentation</vt:lpstr>
      <vt:lpstr>PowerPoint Presentation</vt:lpstr>
      <vt:lpstr>Adding detail with WLS</vt:lpstr>
      <vt:lpstr>Trend and detail representations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580</cp:revision>
  <cp:lastPrinted>2025-09-10T14:03:00Z</cp:lastPrinted>
  <dcterms:created xsi:type="dcterms:W3CDTF">2004-08-29T23:15:23Z</dcterms:created>
  <dcterms:modified xsi:type="dcterms:W3CDTF">2025-09-12T14:18:03Z</dcterms:modified>
</cp:coreProperties>
</file>