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87" r:id="rId2"/>
  </p:sldMasterIdLst>
  <p:notesMasterIdLst>
    <p:notesMasterId r:id="rId150"/>
  </p:notesMasterIdLst>
  <p:handoutMasterIdLst>
    <p:handoutMasterId r:id="rId151"/>
  </p:handoutMasterIdLst>
  <p:sldIdLst>
    <p:sldId id="545" r:id="rId3"/>
    <p:sldId id="909" r:id="rId4"/>
    <p:sldId id="910" r:id="rId5"/>
    <p:sldId id="755" r:id="rId6"/>
    <p:sldId id="570" r:id="rId7"/>
    <p:sldId id="571" r:id="rId8"/>
    <p:sldId id="572" r:id="rId9"/>
    <p:sldId id="546" r:id="rId10"/>
    <p:sldId id="912" r:id="rId11"/>
    <p:sldId id="947" r:id="rId12"/>
    <p:sldId id="948" r:id="rId13"/>
    <p:sldId id="949" r:id="rId14"/>
    <p:sldId id="951" r:id="rId15"/>
    <p:sldId id="950" r:id="rId16"/>
    <p:sldId id="952" r:id="rId17"/>
    <p:sldId id="953" r:id="rId18"/>
    <p:sldId id="954" r:id="rId19"/>
    <p:sldId id="955" r:id="rId20"/>
    <p:sldId id="517" r:id="rId21"/>
    <p:sldId id="913" r:id="rId22"/>
    <p:sldId id="928" r:id="rId23"/>
    <p:sldId id="914" r:id="rId24"/>
    <p:sldId id="915" r:id="rId25"/>
    <p:sldId id="924" r:id="rId26"/>
    <p:sldId id="979" r:id="rId27"/>
    <p:sldId id="916" r:id="rId28"/>
    <p:sldId id="917" r:id="rId29"/>
    <p:sldId id="938" r:id="rId30"/>
    <p:sldId id="923" r:id="rId31"/>
    <p:sldId id="922" r:id="rId32"/>
    <p:sldId id="764" r:id="rId33"/>
    <p:sldId id="925" r:id="rId34"/>
    <p:sldId id="926" r:id="rId35"/>
    <p:sldId id="956" r:id="rId36"/>
    <p:sldId id="932" r:id="rId37"/>
    <p:sldId id="930" r:id="rId38"/>
    <p:sldId id="931" r:id="rId39"/>
    <p:sldId id="927" r:id="rId40"/>
    <p:sldId id="779" r:id="rId41"/>
    <p:sldId id="778" r:id="rId42"/>
    <p:sldId id="933" r:id="rId43"/>
    <p:sldId id="784" r:id="rId44"/>
    <p:sldId id="704" r:id="rId45"/>
    <p:sldId id="462" r:id="rId46"/>
    <p:sldId id="463" r:id="rId47"/>
    <p:sldId id="464" r:id="rId48"/>
    <p:sldId id="465" r:id="rId49"/>
    <p:sldId id="767" r:id="rId50"/>
    <p:sldId id="768" r:id="rId51"/>
    <p:sldId id="468" r:id="rId52"/>
    <p:sldId id="469" r:id="rId53"/>
    <p:sldId id="785" r:id="rId54"/>
    <p:sldId id="984" r:id="rId55"/>
    <p:sldId id="980" r:id="rId56"/>
    <p:sldId id="981" r:id="rId57"/>
    <p:sldId id="982" r:id="rId58"/>
    <p:sldId id="983" r:id="rId59"/>
    <p:sldId id="442" r:id="rId60"/>
    <p:sldId id="985" r:id="rId61"/>
    <p:sldId id="986" r:id="rId62"/>
    <p:sldId id="476" r:id="rId63"/>
    <p:sldId id="478" r:id="rId64"/>
    <p:sldId id="771" r:id="rId65"/>
    <p:sldId id="772" r:id="rId66"/>
    <p:sldId id="773" r:id="rId67"/>
    <p:sldId id="957" r:id="rId68"/>
    <p:sldId id="782" r:id="rId69"/>
    <p:sldId id="958" r:id="rId70"/>
    <p:sldId id="959" r:id="rId71"/>
    <p:sldId id="987" r:id="rId72"/>
    <p:sldId id="993" r:id="rId73"/>
    <p:sldId id="994" r:id="rId74"/>
    <p:sldId id="995" r:id="rId75"/>
    <p:sldId id="996" r:id="rId76"/>
    <p:sldId id="1009" r:id="rId77"/>
    <p:sldId id="1008" r:id="rId78"/>
    <p:sldId id="1010" r:id="rId79"/>
    <p:sldId id="1011" r:id="rId80"/>
    <p:sldId id="786" r:id="rId81"/>
    <p:sldId id="960" r:id="rId82"/>
    <p:sldId id="787" r:id="rId83"/>
    <p:sldId id="788" r:id="rId84"/>
    <p:sldId id="961" r:id="rId85"/>
    <p:sldId id="988" r:id="rId86"/>
    <p:sldId id="989" r:id="rId87"/>
    <p:sldId id="962" r:id="rId88"/>
    <p:sldId id="963" r:id="rId89"/>
    <p:sldId id="990" r:id="rId90"/>
    <p:sldId id="991" r:id="rId91"/>
    <p:sldId id="992" r:id="rId92"/>
    <p:sldId id="965" r:id="rId93"/>
    <p:sldId id="964" r:id="rId94"/>
    <p:sldId id="966" r:id="rId95"/>
    <p:sldId id="967" r:id="rId96"/>
    <p:sldId id="968" r:id="rId97"/>
    <p:sldId id="999" r:id="rId98"/>
    <p:sldId id="997" r:id="rId99"/>
    <p:sldId id="998" r:id="rId100"/>
    <p:sldId id="1000" r:id="rId101"/>
    <p:sldId id="1005" r:id="rId102"/>
    <p:sldId id="1006" r:id="rId103"/>
    <p:sldId id="1002" r:id="rId104"/>
    <p:sldId id="1003" r:id="rId105"/>
    <p:sldId id="1001" r:id="rId106"/>
    <p:sldId id="1004" r:id="rId107"/>
    <p:sldId id="1007" r:id="rId108"/>
    <p:sldId id="1012" r:id="rId109"/>
    <p:sldId id="1013" r:id="rId110"/>
    <p:sldId id="1014" r:id="rId111"/>
    <p:sldId id="1015" r:id="rId112"/>
    <p:sldId id="1016" r:id="rId113"/>
    <p:sldId id="934" r:id="rId114"/>
    <p:sldId id="763" r:id="rId115"/>
    <p:sldId id="770" r:id="rId116"/>
    <p:sldId id="969" r:id="rId117"/>
    <p:sldId id="935" r:id="rId118"/>
    <p:sldId id="765" r:id="rId119"/>
    <p:sldId id="789" r:id="rId120"/>
    <p:sldId id="473" r:id="rId121"/>
    <p:sldId id="472" r:id="rId122"/>
    <p:sldId id="561" r:id="rId123"/>
    <p:sldId id="936" r:id="rId124"/>
    <p:sldId id="907" r:id="rId125"/>
    <p:sldId id="701" r:id="rId126"/>
    <p:sldId id="937" r:id="rId127"/>
    <p:sldId id="795" r:id="rId128"/>
    <p:sldId id="975" r:id="rId129"/>
    <p:sldId id="976" r:id="rId130"/>
    <p:sldId id="978" r:id="rId131"/>
    <p:sldId id="974" r:id="rId132"/>
    <p:sldId id="977" r:id="rId133"/>
    <p:sldId id="906" r:id="rId134"/>
    <p:sldId id="781" r:id="rId135"/>
    <p:sldId id="791" r:id="rId136"/>
    <p:sldId id="939" r:id="rId137"/>
    <p:sldId id="792" r:id="rId138"/>
    <p:sldId id="793" r:id="rId139"/>
    <p:sldId id="794" r:id="rId140"/>
    <p:sldId id="940" r:id="rId141"/>
    <p:sldId id="941" r:id="rId142"/>
    <p:sldId id="943" r:id="rId143"/>
    <p:sldId id="911" r:id="rId144"/>
    <p:sldId id="944" r:id="rId145"/>
    <p:sldId id="970" r:id="rId146"/>
    <p:sldId id="971" r:id="rId147"/>
    <p:sldId id="973" r:id="rId148"/>
    <p:sldId id="972" r:id="rId149"/>
  </p:sldIdLst>
  <p:sldSz cx="12192000" cy="6858000"/>
  <p:notesSz cx="10234613" cy="70993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06" autoAdjust="0"/>
    <p:restoredTop sz="83082" autoAdjust="0"/>
  </p:normalViewPr>
  <p:slideViewPr>
    <p:cSldViewPr>
      <p:cViewPr varScale="1">
        <p:scale>
          <a:sx n="104" d="100"/>
          <a:sy n="104" d="100"/>
        </p:scale>
        <p:origin x="1296" y="2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notesMaster" Target="notesMasters/notesMaster1.xml"/><Relationship Id="rId155" Type="http://schemas.openxmlformats.org/officeDocument/2006/relationships/tableStyles" Target="tableStyles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handoutMaster" Target="handoutMasters/handoutMaster1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viewProps" Target="viewProps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theme" Target="theme/theme1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E1194EB8-3E27-4848-9F3D-75971338D5B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EE9CEC64-9CA3-B048-9AB4-6AB44E7E25E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7022" y="0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>
            <a:extLst>
              <a:ext uri="{FF2B5EF4-FFF2-40B4-BE49-F238E27FC236}">
                <a16:creationId xmlns:a16="http://schemas.microsoft.com/office/drawing/2014/main" id="{CD7EB3BE-DBC0-A84E-AE1C-E0868783ABD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743619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>
            <a:extLst>
              <a:ext uri="{FF2B5EF4-FFF2-40B4-BE49-F238E27FC236}">
                <a16:creationId xmlns:a16="http://schemas.microsoft.com/office/drawing/2014/main" id="{1FCCE00F-9C9B-1D45-AE0E-FB38BE93D27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7022" y="6743619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fld id="{252EB3BF-2657-5243-9F30-54969C15A0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9T14:40:07.7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24575,'17'28'0,"8"4"0,25 20 0,-15-16 0,2 3-1653,7 12 0,3 3 1653,9 11 0,1 2 0,-2 0 0,0 0 0,3 1 0,0 1-852,0 0 1,0 0 851,0 1 0,0 1 0,4 2 0,0 0 0,-4-1 0,-2-3 96,-7-10 1,-2-3-97,-6-7 0,-3-1-118,-6-7 0,-1-2 118,20 31 0,-6-6 0,-10-19 1419,-13-9-1419,-6-13 2193,-6-5-2193,-1-1 1131,-3-2-1131,-3 2 309,-2 4-309,-1 3 0,2 8 0,1 10 0,3 12 0,2 9 0,4 13 0,10 13-432,-7-41 1,2 1 431,2 1 0,1 0 0,17 32 0,-2-9 0,-4-11 0,-2-4 0,0 0 0,-4-11 0,-4-8 863,-4-12-863,-6-7 0,-5-7 0,-3-6 0,-4-7 0,-6-8 0,-20-15 0,-12-10 0,-9-5 0,-3-5 0,5 5 0,0 0 0,0 1 0,7 6 0,7 5 0,6 5 0,10 7 0,3 5 0,5 4 0,-1 3 0,1 2 0,-1 0 0,0 0 0,0 0 0,1-2 0,0 0 0,-2-2 0,-1-3 0,-3-2 0,-4-3 0,-1-2 0,0 2 0,0-2 0,1 1 0,3 3 0,5 1 0,2 3 0,5 3 0,4 3 0,3 3 0,4 4 0,1 1 0,0 1 0,0 0 0,2 0 0,2 0 0,3 0 0,1-1 0,0 1 0,1-1 0,1 2 0,5 2 0,2 4 0,2 3 0,6 5 0,1 4 0,1 2 0,2 3 0,-1 0 0,-1 1 0,-3-2 0,-4-3 0,-6-4 0,-4-3 0,-3-7 0,-6-2 0,0-3 0,-2-3 0,0 2 0,0-3 0,-3-5 0,-2-5 0,-2-17 0,-1-16 0,0-9 0,0-12 0,2-3 0,3-11 0,5-13 0,6 2 0,6 1 0,6 5 0,2 7 0,5 0 0,0 8 0,-2 11 0,0 7 0,-5 11 0,-7 9 0,-4 7 0,-6 7 0,-3 5 0,-4 3 0,-1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7DC76CD1-39E9-2246-BA8E-8FA35C55731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FE7C842A-DAE2-0144-9832-4F2D07D36BD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797022" y="0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AB276B82-B85D-AB48-8CF7-289E2343694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51138" y="533400"/>
            <a:ext cx="4732337" cy="26622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7" name="Rectangle 5">
            <a:extLst>
              <a:ext uri="{FF2B5EF4-FFF2-40B4-BE49-F238E27FC236}">
                <a16:creationId xmlns:a16="http://schemas.microsoft.com/office/drawing/2014/main" id="{232823A6-00EF-C741-9309-74108F3FE96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23005" y="3372911"/>
            <a:ext cx="8188606" cy="3193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>
            <a:extLst>
              <a:ext uri="{FF2B5EF4-FFF2-40B4-BE49-F238E27FC236}">
                <a16:creationId xmlns:a16="http://schemas.microsoft.com/office/drawing/2014/main" id="{292B1CBF-B38E-024C-B76C-382DE20234C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743619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>
            <a:extLst>
              <a:ext uri="{FF2B5EF4-FFF2-40B4-BE49-F238E27FC236}">
                <a16:creationId xmlns:a16="http://schemas.microsoft.com/office/drawing/2014/main" id="{D7DD8F00-C5AE-384B-8761-87D8135BBE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7022" y="6743619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fld id="{11DA368F-462D-CC45-9991-768873D6C6E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C3DCE19C-23B7-D648-8A7C-312D26D7DA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2725" y="533400"/>
            <a:ext cx="4729163" cy="2660650"/>
          </a:xfrm>
          <a:ln/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445E80E8-D43E-934D-BC94-8F6B6B1DE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3005" y="3371809"/>
            <a:ext cx="8188606" cy="31945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/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Things we can’t understand without thinking in frequency</a:t>
            </a:r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EC8B7524-998A-B34D-8C1A-44410DF6E647}"/>
              </a:ext>
            </a:extLst>
          </p:cNvPr>
          <p:cNvSpPr txBox="1">
            <a:spLocks noGrp="1"/>
          </p:cNvSpPr>
          <p:nvPr/>
        </p:nvSpPr>
        <p:spPr bwMode="auto">
          <a:xfrm>
            <a:off x="5797022" y="6743619"/>
            <a:ext cx="4435304" cy="354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DA0FC5C-968E-2440-A6F9-766384A7144D}" type="slidenum">
              <a:rPr lang="en-US" altLang="en-US" sz="1300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2</a:t>
            </a:fld>
            <a:endParaRPr lang="en-US" altLang="en-US" sz="13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9217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A368F-462D-CC45-9991-768873D6C6E9}" type="slidenum">
              <a:rPr lang="en-US" altLang="en-US" smtClean="0"/>
              <a:pPr/>
              <a:t>120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086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1B023308-7CA4-9F48-9BA6-22D2259AE24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5973242" y="6326273"/>
            <a:ext cx="4570332" cy="332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6" tIns="48328" rIns="96656" bIns="48328" anchor="b"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1B8D1720-06EF-C249-9F54-D02949052276}" type="slidenum">
              <a:rPr lang="en-US" altLang="en-US" sz="1200">
                <a:solidFill>
                  <a:srgbClr val="000000"/>
                </a:solidFill>
              </a:rPr>
              <a:pPr algn="r" eaLnBrk="1" hangingPunct="1"/>
              <a:t>124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18FEF0E4-A8E9-744F-BD0E-EF7A682118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51175" y="498475"/>
            <a:ext cx="4441825" cy="2498725"/>
          </a:xfrm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75AE1B64-7AB4-A046-80F5-522B563445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09777" y="3163687"/>
            <a:ext cx="7726309" cy="299740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63" tIns="45530" rIns="91063" bIns="45530"/>
          <a:lstStyle/>
          <a:p>
            <a:pPr eaLnBrk="1" hangingPunct="1"/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2511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19F8E7-25BD-46CF-81C4-A4812AE0BEBC}" type="slidenum">
              <a:rPr lang="en-US" smtClean="0"/>
              <a:pPr>
                <a:defRPr/>
              </a:pPr>
              <a:t>132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30513" y="476250"/>
            <a:ext cx="4227512" cy="23780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86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052763" y="500063"/>
            <a:ext cx="4440237" cy="2497137"/>
          </a:xfrm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C75502-50CA-4376-AF2E-4814FD5B453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933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A368F-462D-CC45-9991-768873D6C6E9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597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EE74A-30B1-2FCD-CFD9-D74137742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77C679E1-74A1-73FE-CAC5-A8ADBBCF7F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1F6F854-A169-5847-91D6-92EEBE3C9F83}" type="slidenum">
              <a:rPr lang="en-US" altLang="en-US"/>
              <a:pPr>
                <a:spcBef>
                  <a:spcPct val="0"/>
                </a:spcBef>
              </a:pPr>
              <a:t>72</a:t>
            </a:fld>
            <a:endParaRPr lang="en-US" altLang="en-US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1BEFC5A2-1649-1D0C-93D4-EF9E529D4C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981200" y="741363"/>
            <a:ext cx="9217025" cy="5184775"/>
          </a:xfrm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305FB042-A907-3B0A-25D6-ABCEB7DC7A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449155" y="741094"/>
            <a:ext cx="4460478" cy="517554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398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53720-F3D6-BC52-0F6C-E7C6C401B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7458EC0A-6F4D-D1EA-A30A-48D2E37DE6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2725" y="533400"/>
            <a:ext cx="4729163" cy="2660650"/>
          </a:xfrm>
          <a:ln/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4594C530-B926-2202-FAC3-1C31C005C8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3005" y="3371809"/>
            <a:ext cx="8188606" cy="31945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/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Things we can’t understand without thinking in frequency</a:t>
            </a:r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98D9A96F-0EAB-3467-392E-58E756D84CFA}"/>
              </a:ext>
            </a:extLst>
          </p:cNvPr>
          <p:cNvSpPr txBox="1">
            <a:spLocks noGrp="1"/>
          </p:cNvSpPr>
          <p:nvPr/>
        </p:nvSpPr>
        <p:spPr bwMode="auto">
          <a:xfrm>
            <a:off x="5797022" y="6743619"/>
            <a:ext cx="4435304" cy="354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DA0FC5C-968E-2440-A6F9-766384A7144D}" type="slidenum">
              <a:rPr lang="en-US" altLang="en-US" sz="1300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75</a:t>
            </a:fld>
            <a:endParaRPr lang="en-US" altLang="en-US" sz="13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268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21CB8-C485-A691-B201-3E20D30BC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48C63615-EC67-5216-A329-AAF1D0F133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2725" y="533400"/>
            <a:ext cx="4729163" cy="2660650"/>
          </a:xfrm>
          <a:ln/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AE8ED84A-611E-8332-B45F-7ADBF2D93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3005" y="3371809"/>
            <a:ext cx="8188606" cy="31945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/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Things we can’t understand without thinking in frequency</a:t>
            </a:r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490EC22D-568F-D0FA-DF98-1473E9B71E8A}"/>
              </a:ext>
            </a:extLst>
          </p:cNvPr>
          <p:cNvSpPr txBox="1">
            <a:spLocks noGrp="1"/>
          </p:cNvSpPr>
          <p:nvPr/>
        </p:nvSpPr>
        <p:spPr bwMode="auto">
          <a:xfrm>
            <a:off x="5797022" y="6743619"/>
            <a:ext cx="4435304" cy="354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DA0FC5C-968E-2440-A6F9-766384A7144D}" type="slidenum">
              <a:rPr lang="en-US" altLang="en-US" sz="1300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78</a:t>
            </a:fld>
            <a:endParaRPr lang="en-US" altLang="en-US" sz="13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403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A368F-462D-CC45-9991-768873D6C6E9}" type="slidenum">
              <a:rPr lang="en-US" altLang="en-US" smtClean="0"/>
              <a:pPr/>
              <a:t>87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7373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3E143FB2-E40E-E149-A877-A0C4CBD4BF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1F6F854-A169-5847-91D6-92EEBE3C9F83}" type="slidenum">
              <a:rPr lang="en-US" altLang="en-US"/>
              <a:pPr>
                <a:spcBef>
                  <a:spcPct val="0"/>
                </a:spcBef>
              </a:pPr>
              <a:t>114</a:t>
            </a:fld>
            <a:endParaRPr lang="en-US" altLang="en-US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463FF4CC-C296-484D-9FD3-071B057BFC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981200" y="741363"/>
            <a:ext cx="9217025" cy="5184775"/>
          </a:xfrm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7420EDF7-DB96-BD4A-B852-4F40C1AE89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449155" y="741094"/>
            <a:ext cx="4460478" cy="517554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3756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C3DCE19C-23B7-D648-8A7C-312D26D7DA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2725" y="533400"/>
            <a:ext cx="4729163" cy="2660650"/>
          </a:xfrm>
          <a:ln/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445E80E8-D43E-934D-BC94-8F6B6B1DE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3005" y="3371809"/>
            <a:ext cx="8188606" cy="31945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/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Things we can’t understand without thinking in frequency</a:t>
            </a:r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EC8B7524-998A-B34D-8C1A-44410DF6E647}"/>
              </a:ext>
            </a:extLst>
          </p:cNvPr>
          <p:cNvSpPr txBox="1">
            <a:spLocks noGrp="1"/>
          </p:cNvSpPr>
          <p:nvPr/>
        </p:nvSpPr>
        <p:spPr bwMode="auto">
          <a:xfrm>
            <a:off x="5797022" y="6743619"/>
            <a:ext cx="4435304" cy="354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DA0FC5C-968E-2440-A6F9-766384A7144D}" type="slidenum">
              <a:rPr lang="en-US" altLang="en-US" sz="1300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117</a:t>
            </a:fld>
            <a:endParaRPr lang="en-US" altLang="en-US" sz="13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375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814FCC-56A6-004B-93AD-2815EF4AFA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7C888A9-70D2-CC4A-A72C-BB7D9E51F1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651511-C854-2B47-B9CC-0E3B2C6851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C0DEF0-781E-C248-9CFA-D81D17022C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6847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C313ED-0CEA-2C46-9E4E-064BE484E6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D79118-DD72-7245-990B-37D67D5607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80D212-657F-A24B-80B8-EAE1538EAF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D0E72F-5EA0-C941-AA7B-65C0FD4345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8190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E11B416-B9EE-3D4E-949B-8F888EE338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D8807D-E82B-F04E-AB63-F5A11A78BB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2479A70-D1A4-1342-A1AA-962B4589F2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8CC582-C270-FB42-82E7-9344F4F42D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383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5B336E-9E6C-0C4F-80FC-74E0865C64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EDD84D-E0E1-0D48-90A9-804B3F6F5F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46000A-EDC6-A441-B6E9-DD74F1FD9C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9F59A8-48E2-F848-BF90-E41E5CDF97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1682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CAB96DE-5EB5-4D46-9DA4-745E7EC7A6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B3F6BCC-EE01-DA4C-B681-E8C8BFDFBD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856E91D7-76BD-8048-A291-7A1A62B93B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AA7531-4180-6F4C-8F1F-9C3BDDB395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6748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46ED16A8-8235-ED40-9826-66C8DAB81484}"/>
              </a:ext>
            </a:extLst>
          </p:cNvPr>
          <p:cNvGrpSpPr>
            <a:grpSpLocks/>
          </p:cNvGrpSpPr>
          <p:nvPr/>
        </p:nvGrpSpPr>
        <p:grpSpPr bwMode="auto">
          <a:xfrm>
            <a:off x="7192434" y="876301"/>
            <a:ext cx="3725333" cy="1787525"/>
            <a:chOff x="343" y="432"/>
            <a:chExt cx="5082" cy="3217"/>
          </a:xfrm>
        </p:grpSpPr>
        <p:pic>
          <p:nvPicPr>
            <p:cNvPr id="5" name="Picture 5" descr="S2007 Centered copy">
              <a:extLst>
                <a:ext uri="{FF2B5EF4-FFF2-40B4-BE49-F238E27FC236}">
                  <a16:creationId xmlns:a16="http://schemas.microsoft.com/office/drawing/2014/main" id="{BDA76704-8A2A-5042-A834-A27AA3395F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" y="448"/>
              <a:ext cx="5073" cy="3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 descr="S2007 Centered copy">
              <a:extLst>
                <a:ext uri="{FF2B5EF4-FFF2-40B4-BE49-F238E27FC236}">
                  <a16:creationId xmlns:a16="http://schemas.microsoft.com/office/drawing/2014/main" id="{A1D610D8-9DED-2241-BDE0-0828A7428F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-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" y="440"/>
              <a:ext cx="5073" cy="3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" descr="S2007 Centered copy">
              <a:extLst>
                <a:ext uri="{FF2B5EF4-FFF2-40B4-BE49-F238E27FC236}">
                  <a16:creationId xmlns:a16="http://schemas.microsoft.com/office/drawing/2014/main" id="{623999ED-EC37-B745-88FD-BB3D809BA6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" y="432"/>
              <a:ext cx="5073" cy="3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91067" y="280989"/>
            <a:ext cx="5384800" cy="30003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95301" y="3663950"/>
            <a:ext cx="11241617" cy="29464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49589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0592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3497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1" y="1798638"/>
            <a:ext cx="5507567" cy="4830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7167" y="1798638"/>
            <a:ext cx="5509684" cy="4830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999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04116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588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8B581F7-3406-CB43-9F29-463C9B0BB3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791C55-DC4A-C945-9680-F5CF66FAEC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19B48D-EF59-FD45-9797-4B1D446F9A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FCD428-5EBD-CD48-A5A4-B791978011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26989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75775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1455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14677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34762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22267" y="396876"/>
            <a:ext cx="2804584" cy="6232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396876"/>
            <a:ext cx="8212667" cy="6232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9025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3C6D40-C7C2-0444-9BA6-EA117DFC60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B56DB5-3DE4-0144-A4E7-A74755F4E1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1F8A0BC-2782-C941-8968-A130ABF613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A3D32A-83E9-CF4C-8C4B-73F0B25C43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9939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77A7A8-25CC-2A4F-B51C-2940CABDE6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0D8B77-6AE0-134B-B60B-303DEFB429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12C8B0-E773-4446-BEB1-7C8DFDEC6D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91BEA9-D046-0849-962C-E11C37C55F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970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1E8E9FB-F307-EB4A-99D1-1D45EDA311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096D289-06A0-204B-82AE-A0DB21C41E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3F11FE4-9291-EC40-B324-0A1E8A1FDB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BDBAF0-4193-D540-AC67-306D43D306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432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8768C38-D43C-A74D-9E52-70D3668B3A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F9ABB92-5320-C245-92B7-5DFD7E2777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9240EE1-8048-6B4F-A83B-028F440A84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8B9F6F-BDEF-8F4E-9B92-1C03B4B00A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0399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103F227-9B0B-484F-8F09-3BB61D6DA7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7669016-F8EE-6641-9018-FD38929F0F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0D465AB-6EB1-A340-A64B-AEF80E82CC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E24634-09F3-0D49-AFF0-3D9AE94C3D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0622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3EFC5A-DE65-604E-9DD0-38B31F67AD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082097-A1E4-2D45-BA55-345E45F3DC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C8EF1D-BC6F-DE43-B82B-61860CCA40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25F574-7928-1A4A-9196-8027EAAE1A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809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7CD818-21E4-B047-855F-756A486647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A2C84B-FB47-104E-A7A1-6655823ABA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39FD7D-6273-BD49-BFC5-EC0F5926D3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7E9C39-3F2A-3B43-AA0F-8FA8FE38E8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0176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E07100B-C78D-FB4C-8B5B-AA2AAA3A22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3370EB0-33D4-4544-98F8-3946836053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B4DA2BFE-167C-6742-A7A9-E8F79B93304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EE93D61B-6949-A446-9D43-E460FCD4DDE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3542E850-F3B4-6F41-9E92-5C672C9B24B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fld id="{CBA8D52F-4EEE-614D-A0C7-7C8F2763B9F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1" name="Line 7">
            <a:extLst>
              <a:ext uri="{FF2B5EF4-FFF2-40B4-BE49-F238E27FC236}">
                <a16:creationId xmlns:a16="http://schemas.microsoft.com/office/drawing/2014/main" id="{C03176C2-7105-4649-B8B8-039FC69084D4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7" r:id="rId1"/>
    <p:sldLayoutId id="2147484488" r:id="rId2"/>
    <p:sldLayoutId id="2147484489" r:id="rId3"/>
    <p:sldLayoutId id="2147484490" r:id="rId4"/>
    <p:sldLayoutId id="2147484491" r:id="rId5"/>
    <p:sldLayoutId id="2147484492" r:id="rId6"/>
    <p:sldLayoutId id="2147484493" r:id="rId7"/>
    <p:sldLayoutId id="2147484494" r:id="rId8"/>
    <p:sldLayoutId id="2147484495" r:id="rId9"/>
    <p:sldLayoutId id="2147484496" r:id="rId10"/>
    <p:sldLayoutId id="2147484497" r:id="rId11"/>
    <p:sldLayoutId id="2147484498" r:id="rId12"/>
    <p:sldLayoutId id="2147484499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0464C724-842F-784F-B606-EC23AA84DC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396875"/>
            <a:ext cx="11203517" cy="12192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FBBC06A7-D78A-DD4F-A3B6-BB6FEC5F04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798638"/>
            <a:ext cx="11220451" cy="483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21" r:id="rId1"/>
    <p:sldLayoutId id="2147484511" r:id="rId2"/>
    <p:sldLayoutId id="2147484512" r:id="rId3"/>
    <p:sldLayoutId id="2147484513" r:id="rId4"/>
    <p:sldLayoutId id="2147484514" r:id="rId5"/>
    <p:sldLayoutId id="2147484515" r:id="rId6"/>
    <p:sldLayoutId id="2147484516" r:id="rId7"/>
    <p:sldLayoutId id="2147484517" r:id="rId8"/>
    <p:sldLayoutId id="2147484518" r:id="rId9"/>
    <p:sldLayoutId id="2147484519" r:id="rId10"/>
    <p:sldLayoutId id="214748452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Char char="•"/>
        <a:defRPr sz="31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anose="020B0604020202020204" pitchFamily="34" charset="0"/>
        <a:buChar char="–"/>
        <a:defRPr sz="26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Char char="•"/>
        <a:defRPr sz="21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anose="020B0604020202020204" pitchFamily="34" charset="0"/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anose="020B0604020202020204" pitchFamily="34" charset="0"/>
        <a:buChar char="›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Char char="›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Char char="›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Char char="›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Char char="›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victorianweb.org/art/illustration/tenniel/lookingglass/2.3.html" TargetMode="External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tiff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tiff"/><Relationship Id="rId7" Type="http://schemas.openxmlformats.org/officeDocument/2006/relationships/hyperlink" Target="https://web.cs.ucdavis.edu/~okreylos/PhDStudies/Winter2000/SamplingTheory.html" TargetMode="External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57.tiff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s://cs184.eecs.berkeley.edu/sp19/lecture/5-50/texture-mapping" TargetMode="External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png"/><Relationship Id="rId4" Type="http://schemas.openxmlformats.org/officeDocument/2006/relationships/image" Target="../media/image159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912.11035.pdf" TargetMode="External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s://distill.pub/2016/deconv-checkerboard/" TargetMode="External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0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250.png"/><Relationship Id="rId5" Type="http://schemas.openxmlformats.org/officeDocument/2006/relationships/image" Target="../media/image119.png"/><Relationship Id="rId10" Type="http://schemas.openxmlformats.org/officeDocument/2006/relationships/image" Target="../media/image1240.png"/><Relationship Id="rId4" Type="http://schemas.openxmlformats.org/officeDocument/2006/relationships/image" Target="../media/image118.png"/><Relationship Id="rId9" Type="http://schemas.openxmlformats.org/officeDocument/2006/relationships/image" Target="../media/image1230.pn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0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4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25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emf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bots.ox.ac.uk/~az/lectures/ia/lect2.pdf" TargetMode="External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jmannion.net/img_freq_web/" TargetMode="Externa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http://olivalab.mit.edu/publications/Talk_Hybrid_Siggraph06.pdf" TargetMode="External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Nyquist%E2%80%93Shannon_sampling_theorem" TargetMode="External"/><Relationship Id="rId4" Type="http://schemas.openxmlformats.org/officeDocument/2006/relationships/image" Target="../media/image171.jpeg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0.png"/><Relationship Id="rId3" Type="http://schemas.openxmlformats.org/officeDocument/2006/relationships/image" Target="../media/image172.png"/><Relationship Id="rId7" Type="http://schemas.openxmlformats.org/officeDocument/2006/relationships/image" Target="../media/image1390.png"/><Relationship Id="rId2" Type="http://schemas.openxmlformats.org/officeDocument/2006/relationships/image" Target="../media/image13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11" Type="http://schemas.openxmlformats.org/officeDocument/2006/relationships/hyperlink" Target="https://www.robots.ox.ac.uk/~az/lectures/ia/lect2.pdf" TargetMode="External"/><Relationship Id="rId5" Type="http://schemas.openxmlformats.org/officeDocument/2006/relationships/image" Target="../media/image1370.png"/><Relationship Id="rId10" Type="http://schemas.openxmlformats.org/officeDocument/2006/relationships/image" Target="../media/image1420.png"/><Relationship Id="rId4" Type="http://schemas.openxmlformats.org/officeDocument/2006/relationships/image" Target="../media/image1360.png"/><Relationship Id="rId9" Type="http://schemas.openxmlformats.org/officeDocument/2006/relationships/image" Target="../media/image174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0.png"/><Relationship Id="rId7" Type="http://schemas.openxmlformats.org/officeDocument/2006/relationships/image" Target="../media/image1470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obots.ox.ac.uk/~az/lectures/ia/lect2.pdf" TargetMode="External"/><Relationship Id="rId5" Type="http://schemas.openxmlformats.org/officeDocument/2006/relationships/image" Target="../media/image1460.png"/><Relationship Id="rId4" Type="http://schemas.openxmlformats.org/officeDocument/2006/relationships/image" Target="../media/image1450.png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0.png"/><Relationship Id="rId3" Type="http://schemas.openxmlformats.org/officeDocument/2006/relationships/image" Target="../media/image1440.png"/><Relationship Id="rId7" Type="http://schemas.openxmlformats.org/officeDocument/2006/relationships/image" Target="../media/image1490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460.png"/><Relationship Id="rId4" Type="http://schemas.openxmlformats.org/officeDocument/2006/relationships/image" Target="../media/image1450.png"/><Relationship Id="rId9" Type="http://schemas.openxmlformats.org/officeDocument/2006/relationships/hyperlink" Target="https://www.robots.ox.ac.uk/~az/lectures/ia/lect2.pdf" TargetMode="External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obots.ox.ac.uk/~az/lectures/ia/lect2.pdf" TargetMode="External"/><Relationship Id="rId3" Type="http://schemas.openxmlformats.org/officeDocument/2006/relationships/image" Target="../media/image176.png"/><Relationship Id="rId7" Type="http://schemas.openxmlformats.org/officeDocument/2006/relationships/image" Target="../media/image155.png"/><Relationship Id="rId2" Type="http://schemas.openxmlformats.org/officeDocument/2006/relationships/image" Target="../media/image15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0.png"/><Relationship Id="rId5" Type="http://schemas.openxmlformats.org/officeDocument/2006/relationships/image" Target="../media/image177.png"/><Relationship Id="rId4" Type="http://schemas.openxmlformats.org/officeDocument/2006/relationships/image" Target="../media/image1520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bots.ox.ac.uk/~az/lectures/ia/lect2.pdf" TargetMode="External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obots.ox.ac.uk/~az/lectures/ia/lect2.pdf" TargetMode="External"/><Relationship Id="rId3" Type="http://schemas.openxmlformats.org/officeDocument/2006/relationships/image" Target="../media/image179.png"/><Relationship Id="rId7" Type="http://schemas.openxmlformats.org/officeDocument/2006/relationships/image" Target="../media/image1620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0.png"/><Relationship Id="rId5" Type="http://schemas.openxmlformats.org/officeDocument/2006/relationships/image" Target="../media/image1600.png"/><Relationship Id="rId4" Type="http://schemas.openxmlformats.org/officeDocument/2006/relationships/image" Target="../media/image159.png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tiff"/><Relationship Id="rId7" Type="http://schemas.openxmlformats.org/officeDocument/2006/relationships/hyperlink" Target="https://web.cs.ucdavis.edu/~okreylos/PhDStudies/Winter2000/SamplingTheory.html" TargetMode="External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57.tiff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hyperlink" Target="https://cs184.eecs.berkeley.edu/sp19/lecture/5-50/texture-mapping" TargetMode="External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png"/><Relationship Id="rId4" Type="http://schemas.openxmlformats.org/officeDocument/2006/relationships/image" Target="../media/image159.tiff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912.11035.pdf" TargetMode="External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hyperlink" Target="https://distill.pub/2016/deconv-checkerboard/" TargetMode="External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hyperlink" Target="https://www.deviantart.com/woodmath/art/Euler-s-formula-3d-visualization-268936785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6.gif"/><Relationship Id="rId5" Type="http://schemas.openxmlformats.org/officeDocument/2006/relationships/image" Target="../media/image31.png"/><Relationship Id="rId10" Type="http://schemas.openxmlformats.org/officeDocument/2006/relationships/image" Target="../media/image360.png"/><Relationship Id="rId4" Type="http://schemas.openxmlformats.org/officeDocument/2006/relationships/image" Target="../media/image30.png"/><Relationship Id="rId9" Type="http://schemas.openxmlformats.org/officeDocument/2006/relationships/image" Target="../media/image3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3.png"/><Relationship Id="rId7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0.png"/><Relationship Id="rId3" Type="http://schemas.openxmlformats.org/officeDocument/2006/relationships/hyperlink" Target="https://www.sciencedirect.com/topics/engineering/discrete-fourier-series" TargetMode="External"/><Relationship Id="rId7" Type="http://schemas.openxmlformats.org/officeDocument/2006/relationships/image" Target="../media/image650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0.png"/><Relationship Id="rId5" Type="http://schemas.openxmlformats.org/officeDocument/2006/relationships/image" Target="../media/image630.png"/><Relationship Id="rId4" Type="http://schemas.openxmlformats.org/officeDocument/2006/relationships/image" Target="../media/image53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0.png"/><Relationship Id="rId2" Type="http://schemas.openxmlformats.org/officeDocument/2006/relationships/hyperlink" Target="https://en.wikipedia.org/wiki/Fast_Fourier_transfor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ciencedirect.com/topics/engineering/discrete-fourier-series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0.png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11" Type="http://schemas.openxmlformats.org/officeDocument/2006/relationships/hyperlink" Target="http://6.869.csail.mit.edu/fa17/lecture/lecture2linearfilters.pdf" TargetMode="External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hyperlink" Target="http://cvcl.mit.edu/hybrid/OlivaTorralb_Hybrid_Siggraph06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4.png"/><Relationship Id="rId7" Type="http://schemas.openxmlformats.org/officeDocument/2006/relationships/image" Target="../media/image97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hyperlink" Target="http://6.869.csail.mit.edu/fa17/lecture/lecture2linearfilters.pdf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bots.ox.ac.uk/~az/lectures/ia/lect2.pdf" TargetMode="Externa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bots.ox.ac.uk/~az/lectures/ia/lect2.pdf" TargetMode="Externa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hyperlink" Target="https://www.robots.ox.ac.uk/~az/lectures/ia/lect2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hyperlink" Target="https://www.robots.ox.ac.uk/~az/lectures/ia/lect2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250.png"/><Relationship Id="rId5" Type="http://schemas.openxmlformats.org/officeDocument/2006/relationships/image" Target="../media/image119.png"/><Relationship Id="rId10" Type="http://schemas.openxmlformats.org/officeDocument/2006/relationships/image" Target="../media/image1240.png"/><Relationship Id="rId4" Type="http://schemas.openxmlformats.org/officeDocument/2006/relationships/image" Target="../media/image118.png"/><Relationship Id="rId9" Type="http://schemas.openxmlformats.org/officeDocument/2006/relationships/image" Target="../media/image1230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4.png"/><Relationship Id="rId7" Type="http://schemas.openxmlformats.org/officeDocument/2006/relationships/image" Target="../media/image1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5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unm.edu/~brayer/vision/fourier.html" TargetMode="External"/><Relationship Id="rId2" Type="http://schemas.openxmlformats.org/officeDocument/2006/relationships/image" Target="../media/image131.tif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emf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38F092B-CA67-1D43-9299-9D726C3BBC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 gentle introduction to Fourier analysis</a:t>
            </a:r>
          </a:p>
        </p:txBody>
      </p:sp>
      <p:sp>
        <p:nvSpPr>
          <p:cNvPr id="7173" name="Text Box 10">
            <a:extLst>
              <a:ext uri="{FF2B5EF4-FFF2-40B4-BE49-F238E27FC236}">
                <a16:creationId xmlns:a16="http://schemas.microsoft.com/office/drawing/2014/main" id="{041ED088-4E3C-AA4F-B4CA-2D7ED77E26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412468"/>
            <a:ext cx="990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800" dirty="0"/>
              <a:t>Many slides borrowed from S. Seitz, A. </a:t>
            </a:r>
            <a:r>
              <a:rPr lang="en-US" altLang="en-US" sz="1800" dirty="0" err="1"/>
              <a:t>Efros</a:t>
            </a:r>
            <a:r>
              <a:rPr lang="en-US" altLang="en-US" sz="1800" dirty="0"/>
              <a:t>, D. </a:t>
            </a:r>
            <a:r>
              <a:rPr lang="en-US" altLang="en-US" sz="1800" dirty="0" err="1"/>
              <a:t>Hoiem</a:t>
            </a:r>
            <a:r>
              <a:rPr lang="en-US" altLang="en-US" sz="1800" dirty="0"/>
              <a:t>, B. Freeman, A. Zisserman</a:t>
            </a:r>
            <a:endParaRPr lang="ru-RU" altLang="en-US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73BFE3-985C-ED4A-9A0D-4BD908A9D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069117"/>
            <a:ext cx="7659178" cy="5181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B6B64E-8090-FA49-B727-4D1EAD80B90A}"/>
              </a:ext>
            </a:extLst>
          </p:cNvPr>
          <p:cNvSpPr txBox="1"/>
          <p:nvPr/>
        </p:nvSpPr>
        <p:spPr>
          <a:xfrm>
            <a:off x="8524482" y="5903794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Image source</a:t>
            </a:r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50BD6422-A32D-7043-94B7-DA8262914F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Fourier series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54235E-615A-4D4E-B7D7-6A2D1624F981}"/>
              </a:ext>
            </a:extLst>
          </p:cNvPr>
          <p:cNvSpPr/>
          <p:nvPr/>
        </p:nvSpPr>
        <p:spPr>
          <a:xfrm>
            <a:off x="1518597" y="6276946"/>
            <a:ext cx="50000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dirty="0"/>
              <a:t>Jean-Baptiste Joseph Fourier (1768-1830)</a:t>
            </a:r>
            <a:endParaRPr lang="en-US" sz="2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8B7160-D730-5E44-89DD-43021133BF9E}"/>
              </a:ext>
            </a:extLst>
          </p:cNvPr>
          <p:cNvSpPr/>
          <p:nvPr/>
        </p:nvSpPr>
        <p:spPr bwMode="auto">
          <a:xfrm>
            <a:off x="6934200" y="5867400"/>
            <a:ext cx="2428875" cy="838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D9386F-4EFA-3F47-903E-E42DE2CBB94B}"/>
              </a:ext>
            </a:extLst>
          </p:cNvPr>
          <p:cNvSpPr txBox="1"/>
          <p:nvPr/>
        </p:nvSpPr>
        <p:spPr>
          <a:xfrm>
            <a:off x="8738602" y="6477001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Image: Wikipedia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AC52DA9-87E4-AD47-BE11-D6840AD338E1}"/>
                  </a:ext>
                </a:extLst>
              </p:cNvPr>
              <p:cNvSpPr txBox="1"/>
              <p:nvPr/>
            </p:nvSpPr>
            <p:spPr>
              <a:xfrm>
                <a:off x="6781800" y="990600"/>
                <a:ext cx="4908716" cy="14969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Example: series for a square wave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=1,3,5,…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𝑘𝑡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AC52DA9-87E4-AD47-BE11-D6840AD338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0" y="990600"/>
                <a:ext cx="4908716" cy="1496948"/>
              </a:xfrm>
              <a:prstGeom prst="rect">
                <a:avLst/>
              </a:prstGeom>
              <a:blipFill>
                <a:blip r:embed="rId2"/>
                <a:stretch>
                  <a:fillRect l="-2067" t="-55085" r="-1034" b="-118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604" name="Picture 4" descr="J.B.J. Fourier (public domain image)">
            <a:extLst>
              <a:ext uri="{FF2B5EF4-FFF2-40B4-BE49-F238E27FC236}">
                <a16:creationId xmlns:a16="http://schemas.microsoft.com/office/drawing/2014/main" id="{978B4089-18A8-874D-9091-BD14CA1F0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234" y="2895600"/>
            <a:ext cx="2680854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41F6E6B-027F-2926-BDD5-D897A7620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44000" y="2692655"/>
            <a:ext cx="2736238" cy="3479546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FFA9CDCA-C918-A522-D9AE-4209C138C38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14400" y="914400"/>
            <a:ext cx="5604284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dirty="0"/>
              <a:t>Any(**) periodic function on</a:t>
            </a:r>
          </a:p>
          <a:p>
            <a:pPr marL="0" indent="0"/>
            <a:r>
              <a:rPr lang="en-US" altLang="en-US" dirty="0"/>
              <a:t> [0, 1]  can be expressed as a weighted sum of sinusoids of different frequencies (1807)</a:t>
            </a:r>
          </a:p>
          <a:p>
            <a:pPr lvl="1">
              <a:lnSpc>
                <a:spcPct val="90000"/>
              </a:lnSpc>
            </a:pPr>
            <a:endParaRPr lang="en-US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C99DEC-3339-B05E-AD2A-EE4886BED937}"/>
              </a:ext>
            </a:extLst>
          </p:cNvPr>
          <p:cNvSpPr txBox="1"/>
          <p:nvPr/>
        </p:nvSpPr>
        <p:spPr>
          <a:xfrm>
            <a:off x="217284" y="3733800"/>
            <a:ext cx="24609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**=bunch of</a:t>
            </a:r>
          </a:p>
          <a:p>
            <a:r>
              <a:rPr lang="en-US" dirty="0"/>
              <a:t>important details</a:t>
            </a:r>
          </a:p>
          <a:p>
            <a:r>
              <a:rPr lang="en-US" dirty="0"/>
              <a:t>here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5E8147-B069-1225-C4F0-E69EA3327522}"/>
              </a:ext>
            </a:extLst>
          </p:cNvPr>
          <p:cNvSpPr txBox="1"/>
          <p:nvPr/>
        </p:nvSpPr>
        <p:spPr>
          <a:xfrm>
            <a:off x="6065520" y="3723533"/>
            <a:ext cx="2970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Periodic means f(0)=f(1)</a:t>
            </a:r>
          </a:p>
        </p:txBody>
      </p:sp>
    </p:spTree>
    <p:extLst>
      <p:ext uri="{BB962C8B-B14F-4D97-AF65-F5344CB8AC3E}">
        <p14:creationId xmlns:p14="http://schemas.microsoft.com/office/powerpoint/2010/main" val="151820234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8D288A1-5D62-E305-0A5C-8B796D06C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01C23-BBE1-E2FF-AAA2-CB329C151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981BD-697A-4742-98D9-5A7C03B61A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036637-2603-7668-5D70-52A95F698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9184" y="76200"/>
            <a:ext cx="6500459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73004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DC58571-2EA0-D533-BDE2-A850EB350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3F6C6-502A-CB8E-1CFB-82C0EDE4B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73424-CE04-8EE1-91DE-4C9E29FC9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05EE03-0E2E-0F78-73BC-0DF3D4034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505465"/>
            <a:ext cx="8313615" cy="51689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4DB51A2-19C2-1E97-70BD-C5EF5BA2F910}"/>
                  </a:ext>
                </a:extLst>
              </p14:cNvPr>
              <p14:cNvContentPartPr/>
              <p14:nvPr/>
            </p14:nvContentPartPr>
            <p14:xfrm>
              <a:off x="8154525" y="4895844"/>
              <a:ext cx="777240" cy="1064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4DB51A2-19C2-1E97-70BD-C5EF5BA2F91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145525" y="4887204"/>
                <a:ext cx="794880" cy="10818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B4F0B5E4-D207-3F49-F850-6515FF50E5E6}"/>
              </a:ext>
            </a:extLst>
          </p:cNvPr>
          <p:cNvSpPr txBox="1"/>
          <p:nvPr/>
        </p:nvSpPr>
        <p:spPr>
          <a:xfrm>
            <a:off x="7308947" y="4369479"/>
            <a:ext cx="1265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Aliasing</a:t>
            </a:r>
          </a:p>
        </p:txBody>
      </p:sp>
    </p:spTree>
    <p:extLst>
      <p:ext uri="{BB962C8B-B14F-4D97-AF65-F5344CB8AC3E}">
        <p14:creationId xmlns:p14="http://schemas.microsoft.com/office/powerpoint/2010/main" val="288647984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8027866-6D13-557F-32B2-C59125162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4E93C-47F7-3815-9912-01AD19551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64D0E-994A-A9A6-FE43-73C7B886F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the magnitude blobs</a:t>
            </a:r>
          </a:p>
          <a:p>
            <a:r>
              <a:rPr lang="en-US" dirty="0"/>
              <a:t>	overlap,  you can’t </a:t>
            </a:r>
          </a:p>
          <a:p>
            <a:r>
              <a:rPr lang="en-US" dirty="0"/>
              <a:t>	reconstruct from samples</a:t>
            </a:r>
          </a:p>
          <a:p>
            <a:endParaRPr lang="en-US" dirty="0"/>
          </a:p>
          <a:p>
            <a:r>
              <a:rPr lang="en-US" dirty="0"/>
              <a:t>When you cut the blob out</a:t>
            </a:r>
          </a:p>
          <a:p>
            <a:r>
              <a:rPr lang="en-US" dirty="0"/>
              <a:t>    in FT space with a box </a:t>
            </a:r>
          </a:p>
          <a:p>
            <a:r>
              <a:rPr lang="en-US" dirty="0"/>
              <a:t>    filter, you’ll get it wrong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Nyquist’s theorem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034ED2-38A0-5547-42A0-012533010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9184" y="76200"/>
            <a:ext cx="6500459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2195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1DC9D-AA54-8CFD-BBFE-9E50F95CD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Consequences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239A7-C69E-F53D-A19B-28EB49BA0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Nyquist limits aren’t really viable</a:t>
            </a:r>
          </a:p>
          <a:p>
            <a:r>
              <a:rPr lang="en-US" dirty="0"/>
              <a:t>	Apply the convolution theorem</a:t>
            </a:r>
          </a:p>
          <a:p>
            <a:r>
              <a:rPr lang="en-US" dirty="0"/>
              <a:t>	A box in FT magnitude space is a filter with infinite support</a:t>
            </a:r>
          </a:p>
          <a:p>
            <a:r>
              <a:rPr lang="en-US" dirty="0"/>
              <a:t>		(and you can’t make one of those)</a:t>
            </a:r>
          </a:p>
          <a:p>
            <a:endParaRPr lang="en-US" dirty="0"/>
          </a:p>
          <a:p>
            <a:r>
              <a:rPr lang="en-US" dirty="0"/>
              <a:t>You’re forced to choose a filter that is low pass, but isn’t perfect</a:t>
            </a:r>
          </a:p>
          <a:p>
            <a:r>
              <a:rPr lang="en-US" dirty="0"/>
              <a:t>	the choice has consequences</a:t>
            </a:r>
          </a:p>
          <a:p>
            <a:endParaRPr lang="en-US" dirty="0"/>
          </a:p>
          <a:p>
            <a:r>
              <a:rPr lang="en-US" dirty="0"/>
              <a:t>Gaussian is such a filter</a:t>
            </a:r>
          </a:p>
        </p:txBody>
      </p:sp>
    </p:spTree>
    <p:extLst>
      <p:ext uri="{BB962C8B-B14F-4D97-AF65-F5344CB8AC3E}">
        <p14:creationId xmlns:p14="http://schemas.microsoft.com/office/powerpoint/2010/main" val="126845437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66FA4-DE60-EAA5-E78C-2FF1BC35F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060BE-F9E9-A6D4-8073-AD3BA03784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4C3DD7-5C5F-1941-9F75-6297F1661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2860"/>
            <a:ext cx="8686800" cy="681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2320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8855F-38D4-1A04-8ED3-634FAC8CA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D6AAF-E2EA-7C8E-D9D1-691F054F26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8C9153-8794-7DDF-C29C-F2F2F99FE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76200"/>
            <a:ext cx="8951214" cy="681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19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F9B628F-5F4D-EAAF-7B37-29756D1E9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0D4B2-977A-5CD6-CF27-6A0FAFF56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Mystery 2 SOLVED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8484DAD-2559-88E5-0F2D-F25D0248F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Why can </a:t>
            </a:r>
            <a:r>
              <a:rPr lang="en-US" dirty="0" err="1"/>
              <a:t>downsampling</a:t>
            </a:r>
            <a:r>
              <a:rPr lang="en-US" dirty="0"/>
              <a:t> sometimes lead to aliasing?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/>
            <a:r>
              <a:rPr lang="en-US" dirty="0"/>
              <a:t>The </a:t>
            </a:r>
            <a:r>
              <a:rPr lang="en-US" dirty="0" err="1"/>
              <a:t>downsampling</a:t>
            </a:r>
            <a:r>
              <a:rPr lang="en-US" dirty="0"/>
              <a:t> mangles the Fourier Transform magnitude spectrum UNLESS</a:t>
            </a: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7E42461A-36A6-415A-CE80-BD55472E8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07"/>
          <a:stretch>
            <a:fillRect/>
          </a:stretch>
        </p:blipFill>
        <p:spPr bwMode="auto">
          <a:xfrm>
            <a:off x="228600" y="1828800"/>
            <a:ext cx="11434584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969776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3F5D1BC-54B0-C870-4E84-51880FFC7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781D3-2EA4-6024-8001-5DC67EBB7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Analyzing interpolation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7B466-F7C4-232F-FC0D-F3B38E7AF5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Perfect reconstruction of the subsampled signal requires convolution with a </a:t>
            </a:r>
            <a:r>
              <a:rPr lang="en-US" dirty="0" err="1"/>
              <a:t>sinc</a:t>
            </a:r>
            <a:r>
              <a:rPr lang="en-US" dirty="0"/>
              <a:t> filter in the spatial domain, which is bad because </a:t>
            </a:r>
            <a:r>
              <a:rPr lang="en-US" dirty="0" err="1"/>
              <a:t>sinc</a:t>
            </a:r>
            <a:r>
              <a:rPr lang="en-US" dirty="0"/>
              <a:t> has infinite support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Instead, simpler reconstruction (interpolation) methods are typically used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44700C-C6EE-516B-07FB-E93A7481EB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96"/>
          <a:stretch/>
        </p:blipFill>
        <p:spPr>
          <a:xfrm>
            <a:off x="3962400" y="3581400"/>
            <a:ext cx="4990188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8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1A03277-F880-0398-9E34-3E8161BDA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43E539C-EAD0-F457-681A-44436481E7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Linear reconstruction can be done by convolving the sampled signal with a </a:t>
                </a:r>
                <a:r>
                  <a:rPr lang="en-US" i="1" dirty="0"/>
                  <a:t>triangle filter</a:t>
                </a:r>
                <a:r>
                  <a:rPr lang="en-US" dirty="0"/>
                  <a:t>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0" indent="0"/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However, the Fourier transform of the triangle filter is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sinc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dirty="0"/>
                  <a:t>function, so multiplying the signal’s spectrum by it introduces high-frequency artifacts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65DCE3-BE13-4A4E-9869-BCE533B90E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 r="-17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B293EEDD-1972-B604-F41C-5135F44BD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Analyzing different interpolation methods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9B387E-14BB-79A1-2FF0-CA4C5A2E47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87" r="50804" b="53081"/>
          <a:stretch/>
        </p:blipFill>
        <p:spPr>
          <a:xfrm>
            <a:off x="1517326" y="1973584"/>
            <a:ext cx="2870338" cy="16321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6EF026-23DC-64A8-08E8-E9D47F7170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46" t="4741" b="55449"/>
          <a:stretch/>
        </p:blipFill>
        <p:spPr>
          <a:xfrm>
            <a:off x="7554437" y="1836256"/>
            <a:ext cx="3037363" cy="16689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31E7B3-4700-1361-21E2-297CE33758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60" t="10672" r="62632"/>
          <a:stretch/>
        </p:blipFill>
        <p:spPr>
          <a:xfrm>
            <a:off x="4925453" y="1921720"/>
            <a:ext cx="1799319" cy="17358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F060E9-0A9C-7E7C-E797-1DCB99EE02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897" t="11428"/>
          <a:stretch/>
        </p:blipFill>
        <p:spPr>
          <a:xfrm>
            <a:off x="4495800" y="5201478"/>
            <a:ext cx="2843169" cy="1656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AC4D7A5-6D04-962C-97A7-C6A894D51C78}"/>
                  </a:ext>
                </a:extLst>
              </p:cNvPr>
              <p:cNvSpPr txBox="1"/>
              <p:nvPr/>
            </p:nvSpPr>
            <p:spPr>
              <a:xfrm>
                <a:off x="4387664" y="2542219"/>
                <a:ext cx="44888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6FA04E1-24B4-9140-A5D6-F4059D2EBC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7664" y="2542219"/>
                <a:ext cx="448884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4FF9CE3-8385-AD82-E77A-B520919BD3A1}"/>
                  </a:ext>
                </a:extLst>
              </p:cNvPr>
              <p:cNvSpPr txBox="1"/>
              <p:nvPr/>
            </p:nvSpPr>
            <p:spPr>
              <a:xfrm>
                <a:off x="6850120" y="2431081"/>
                <a:ext cx="54583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AFCE30-1F57-C24E-9C6D-196457C50F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0120" y="2431081"/>
                <a:ext cx="545839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4232DA2-C3DE-D1BE-0156-4F02ED5496C4}"/>
              </a:ext>
            </a:extLst>
          </p:cNvPr>
          <p:cNvSpPr txBox="1"/>
          <p:nvPr/>
        </p:nvSpPr>
        <p:spPr>
          <a:xfrm>
            <a:off x="10744200" y="6437580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7"/>
              </a:rPr>
              <a:t>Image 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4756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7E2BF14-8B44-28AA-FD62-82685903C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17A7A-4367-91CD-07C9-8484694A1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Bilinear interpolation closeup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19D1E1-DD0C-05D1-9767-0A1DD4908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309163"/>
            <a:ext cx="8382000" cy="40154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FE2E8C-35D2-2C64-2754-BD6DA272258D}"/>
              </a:ext>
            </a:extLst>
          </p:cNvPr>
          <p:cNvSpPr txBox="1"/>
          <p:nvPr/>
        </p:nvSpPr>
        <p:spPr>
          <a:xfrm>
            <a:off x="10786303" y="6477000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Image source</a:t>
            </a: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74F70D-94C9-DD4C-AC38-CE7F4FA40A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53" r="20353"/>
          <a:stretch/>
        </p:blipFill>
        <p:spPr>
          <a:xfrm>
            <a:off x="7391400" y="1081496"/>
            <a:ext cx="2133600" cy="1075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635711-95EC-8DE6-A265-649ADD43B4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854" y="914400"/>
            <a:ext cx="2378898" cy="226695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426DD2A-DBEE-7C59-9BA9-C0FBC1766787}"/>
              </a:ext>
            </a:extLst>
          </p:cNvPr>
          <p:cNvSpPr/>
          <p:nvPr/>
        </p:nvSpPr>
        <p:spPr bwMode="auto">
          <a:xfrm>
            <a:off x="9220200" y="3505200"/>
            <a:ext cx="457200" cy="457200"/>
          </a:xfrm>
          <a:prstGeom prst="rect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3C3A5-D2DB-BBEF-EFB9-FF8A28D04143}"/>
              </a:ext>
            </a:extLst>
          </p:cNvPr>
          <p:cNvCxnSpPr/>
          <p:nvPr/>
        </p:nvCxnSpPr>
        <p:spPr bwMode="auto">
          <a:xfrm flipV="1">
            <a:off x="9220200" y="929096"/>
            <a:ext cx="376654" cy="262243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2F74AF2-2D98-646B-A2EF-8A17C34DA364}"/>
              </a:ext>
            </a:extLst>
          </p:cNvPr>
          <p:cNvCxnSpPr>
            <a:cxnSpLocks/>
          </p:cNvCxnSpPr>
          <p:nvPr/>
        </p:nvCxnSpPr>
        <p:spPr bwMode="auto">
          <a:xfrm flipV="1">
            <a:off x="9677400" y="3181350"/>
            <a:ext cx="2298352" cy="78105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12011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40FAC-E1EF-8002-0939-21258EFE4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Fourier series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3E9E6-470E-3621-3067-AB00A19BC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Generally, we have for a (reasonable) periodic f(t)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And we need to figure out the weights for a given f(t). 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C21BED-177E-15BF-B1C7-18DECB0FE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057400"/>
            <a:ext cx="7772400" cy="111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7344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86EE74B-AA76-AB81-7545-A8181EAE1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F391B-8F5F-EA33-4816-4C24916C4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else should you care about Fourier analysis?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B5B4A2-1733-303C-488B-0B72B5F538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008011"/>
            <a:ext cx="10363200" cy="3070577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7ADAA55-5A79-9C88-1B14-13B27C255A00}"/>
              </a:ext>
            </a:extLst>
          </p:cNvPr>
          <p:cNvSpPr/>
          <p:nvPr/>
        </p:nvSpPr>
        <p:spPr>
          <a:xfrm>
            <a:off x="762000" y="6183868"/>
            <a:ext cx="1051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S.-Y. Wang et al. </a:t>
            </a:r>
            <a:r>
              <a:rPr lang="en-US" sz="1800" dirty="0">
                <a:hlinkClick r:id="rId3"/>
              </a:rPr>
              <a:t>CNN-generated images are surprisingly easy to spot... for now</a:t>
            </a:r>
            <a:r>
              <a:rPr lang="en-US" sz="1800" dirty="0"/>
              <a:t>. CVPR 2020</a:t>
            </a:r>
          </a:p>
        </p:txBody>
      </p:sp>
    </p:spTree>
    <p:extLst>
      <p:ext uri="{BB962C8B-B14F-4D97-AF65-F5344CB8AC3E}">
        <p14:creationId xmlns:p14="http://schemas.microsoft.com/office/powerpoint/2010/main" val="141954150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58A554F-5083-A18B-50C1-1BAF0A1F8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E852C-B92D-02D6-84F0-6D1E1A427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else should you care about Fourier analysis?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EBED91-144F-BA59-2F23-0102F1947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50" y="1659835"/>
            <a:ext cx="9486900" cy="47002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5779597-2793-410C-3424-0D5445CE1510}"/>
              </a:ext>
            </a:extLst>
          </p:cNvPr>
          <p:cNvSpPr/>
          <p:nvPr/>
        </p:nvSpPr>
        <p:spPr>
          <a:xfrm>
            <a:off x="1409700" y="6376621"/>
            <a:ext cx="9372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distill.pub</a:t>
            </a:r>
            <a:r>
              <a:rPr lang="en-US" dirty="0">
                <a:hlinkClick r:id="rId3"/>
              </a:rPr>
              <a:t>/2016/</a:t>
            </a:r>
            <a:r>
              <a:rPr lang="en-US" dirty="0" err="1">
                <a:hlinkClick r:id="rId3"/>
              </a:rPr>
              <a:t>deconv</a:t>
            </a:r>
            <a:r>
              <a:rPr lang="en-US" dirty="0">
                <a:hlinkClick r:id="rId3"/>
              </a:rPr>
              <a:t>-checkerboard/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CD1EFC-5EB1-8BB6-DDA0-9E3AD98D3D42}"/>
              </a:ext>
            </a:extLst>
          </p:cNvPr>
          <p:cNvSpPr/>
          <p:nvPr/>
        </p:nvSpPr>
        <p:spPr>
          <a:xfrm>
            <a:off x="909915" y="1089415"/>
            <a:ext cx="104438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Checkerboard and repetition artifacts in GAN-generated images </a:t>
            </a:r>
          </a:p>
        </p:txBody>
      </p:sp>
    </p:spTree>
    <p:extLst>
      <p:ext uri="{BB962C8B-B14F-4D97-AF65-F5344CB8AC3E}">
        <p14:creationId xmlns:p14="http://schemas.microsoft.com/office/powerpoint/2010/main" val="315745469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CBFB9-19F0-FD42-B94E-7A58B408B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2FC0B-AC16-1B44-80B6-F8F246433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1D Fourier transform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Definition and properties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Discrete Fourier transform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2D Fourier transform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Definition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Examples and properties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Convolution theorem</a:t>
            </a:r>
          </a:p>
        </p:txBody>
      </p:sp>
    </p:spTree>
    <p:extLst>
      <p:ext uri="{BB962C8B-B14F-4D97-AF65-F5344CB8AC3E}">
        <p14:creationId xmlns:p14="http://schemas.microsoft.com/office/powerpoint/2010/main" val="235075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42A10-2249-C64B-8E0D-E6719B606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theorem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DC8EC3-22CE-9447-A8F1-B8B6F39BF3D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  <a:defRPr/>
                </a:pPr>
                <a:r>
                  <a:rPr lang="en-US" b="1" dirty="0"/>
                  <a:t>Convolution</a:t>
                </a:r>
                <a:r>
                  <a:rPr lang="en-US" dirty="0"/>
                  <a:t> in the spatial domain translates to </a:t>
                </a:r>
                <a:r>
                  <a:rPr lang="en-US" b="1" dirty="0"/>
                  <a:t>multiplication</a:t>
                </a:r>
                <a:r>
                  <a:rPr lang="en-US" dirty="0"/>
                  <a:t> in the frequency domain (and vice versa)</a:t>
                </a:r>
                <a:br>
                  <a:rPr lang="en-US" dirty="0"/>
                </a:b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  <a:defRPr/>
                </a:pPr>
                <a:r>
                  <a:rPr lang="en-US" dirty="0"/>
                  <a:t>The Fourier transform of the convolution of two functions is the product of their Fourier transforms:</a:t>
                </a:r>
                <a:br>
                  <a:rPr lang="en-US" dirty="0"/>
                </a:br>
                <a:endParaRPr lang="en-US" sz="800" dirty="0"/>
              </a:p>
              <a:p>
                <a:pPr marL="0" indent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}=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>
                  <a:defRPr/>
                </a:pPr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  <a:defRPr/>
                </a:pPr>
                <a:r>
                  <a:rPr lang="en-US" dirty="0"/>
                  <a:t>The inverse Fourier transform of the product of two Fourier transforms is the convolution of the two inverse Fourier transforms:</a:t>
                </a:r>
              </a:p>
              <a:p>
                <a:pPr marL="0" indent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𝐹𝐺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}∗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defRPr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DC8EC3-22CE-9447-A8F1-B8B6F39BF3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061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DEA154A6-5AFD-DA4A-9D8A-4002A1EA56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2D convolution theorem example</a:t>
            </a:r>
          </a:p>
        </p:txBody>
      </p:sp>
      <p:pic>
        <p:nvPicPr>
          <p:cNvPr id="40963" name="Picture 3" descr="r">
            <a:extLst>
              <a:ext uri="{FF2B5EF4-FFF2-40B4-BE49-F238E27FC236}">
                <a16:creationId xmlns:a16="http://schemas.microsoft.com/office/drawing/2014/main" id="{2710DF52-EDFC-C845-8832-2736794AE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31" y="1334920"/>
            <a:ext cx="2441990" cy="237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 descr="Rmag">
            <a:extLst>
              <a:ext uri="{FF2B5EF4-FFF2-40B4-BE49-F238E27FC236}">
                <a16:creationId xmlns:a16="http://schemas.microsoft.com/office/drawing/2014/main" id="{AA73DC95-8589-8748-9F75-B96165DD9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32" y="4351447"/>
            <a:ext cx="2443402" cy="237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 descr="g2pad">
            <a:extLst>
              <a:ext uri="{FF2B5EF4-FFF2-40B4-BE49-F238E27FC236}">
                <a16:creationId xmlns:a16="http://schemas.microsoft.com/office/drawing/2014/main" id="{F69F58C5-3F33-594C-8C69-FC8C10C3B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956" y="1334920"/>
            <a:ext cx="2441990" cy="237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 descr="G2padmag">
            <a:extLst>
              <a:ext uri="{FF2B5EF4-FFF2-40B4-BE49-F238E27FC236}">
                <a16:creationId xmlns:a16="http://schemas.microsoft.com/office/drawing/2014/main" id="{4DBF1463-9E92-5F4B-A402-DA75B9D93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957" y="4351447"/>
            <a:ext cx="2443402" cy="237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7" descr="rblur_crop">
            <a:extLst>
              <a:ext uri="{FF2B5EF4-FFF2-40B4-BE49-F238E27FC236}">
                <a16:creationId xmlns:a16="http://schemas.microsoft.com/office/drawing/2014/main" id="{885B2CCF-DC32-9648-8B03-4CBB8EC31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031" y="1328737"/>
            <a:ext cx="2434928" cy="23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8" descr="Rblurmag">
            <a:extLst>
              <a:ext uri="{FF2B5EF4-FFF2-40B4-BE49-F238E27FC236}">
                <a16:creationId xmlns:a16="http://schemas.microsoft.com/office/drawing/2014/main" id="{711A08CA-91D9-7B47-88E1-A4DE17384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031" y="4323666"/>
            <a:ext cx="2530969" cy="2458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9" name="Text Box 9">
            <a:extLst>
              <a:ext uri="{FF2B5EF4-FFF2-40B4-BE49-F238E27FC236}">
                <a16:creationId xmlns:a16="http://schemas.microsoft.com/office/drawing/2014/main" id="{7AAD6C40-9461-A045-ADF5-B5F8725A9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5995" y="2362200"/>
            <a:ext cx="3012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>
                <a:latin typeface="Myriad Roman" pitchFamily="34" charset="0"/>
              </a:rPr>
              <a:t>*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B03936-4633-FF40-9B2E-B05E91B5325F}"/>
              </a:ext>
            </a:extLst>
          </p:cNvPr>
          <p:cNvSpPr txBox="1"/>
          <p:nvPr/>
        </p:nvSpPr>
        <p:spPr>
          <a:xfrm>
            <a:off x="1899426" y="893898"/>
            <a:ext cx="8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Image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9580F34-F267-3B43-8D78-7D35D5EE8BD7}"/>
              </a:ext>
            </a:extLst>
          </p:cNvPr>
          <p:cNvSpPr txBox="1"/>
          <p:nvPr/>
        </p:nvSpPr>
        <p:spPr>
          <a:xfrm>
            <a:off x="5470031" y="879874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Filter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AF855BD-5E53-A040-B08D-417FEE34156C}"/>
              </a:ext>
            </a:extLst>
          </p:cNvPr>
          <p:cNvSpPr txBox="1"/>
          <p:nvPr/>
        </p:nvSpPr>
        <p:spPr>
          <a:xfrm>
            <a:off x="8458200" y="879874"/>
            <a:ext cx="1810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Filtered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 Box 9">
                <a:extLst>
                  <a:ext uri="{FF2B5EF4-FFF2-40B4-BE49-F238E27FC236}">
                    <a16:creationId xmlns:a16="http://schemas.microsoft.com/office/drawing/2014/main" id="{5FA42D0B-EBBD-2F43-9F0F-901778E046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94995" y="2209800"/>
                <a:ext cx="30120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altLang="en-US" sz="2400" dirty="0">
                  <a:latin typeface="Myriad Roman" pitchFamily="34" charset="0"/>
                </a:endParaRPr>
              </a:p>
            </p:txBody>
          </p:sp>
        </mc:Choice>
        <mc:Fallback xmlns="">
          <p:sp>
            <p:nvSpPr>
              <p:cNvPr id="32" name="Text Box 9">
                <a:extLst>
                  <a:ext uri="{FF2B5EF4-FFF2-40B4-BE49-F238E27FC236}">
                    <a16:creationId xmlns:a16="http://schemas.microsoft.com/office/drawing/2014/main" id="{5FA42D0B-EBBD-2F43-9F0F-901778E046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94995" y="2209800"/>
                <a:ext cx="301205" cy="461665"/>
              </a:xfrm>
              <a:prstGeom prst="rect">
                <a:avLst/>
              </a:prstGeom>
              <a:blipFill>
                <a:blip r:embed="rId9"/>
                <a:stretch>
                  <a:fillRect r="-24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 Box 9">
                <a:extLst>
                  <a:ext uri="{FF2B5EF4-FFF2-40B4-BE49-F238E27FC236}">
                    <a16:creationId xmlns:a16="http://schemas.microsoft.com/office/drawing/2014/main" id="{3CD3CDBF-A200-8943-83B9-1924150170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44267" y="5321900"/>
                <a:ext cx="30120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altLang="en-US" sz="2400" dirty="0">
                  <a:latin typeface="Myriad Roman" pitchFamily="34" charset="0"/>
                </a:endParaRPr>
              </a:p>
            </p:txBody>
          </p:sp>
        </mc:Choice>
        <mc:Fallback xmlns="">
          <p:sp>
            <p:nvSpPr>
              <p:cNvPr id="33" name="Text Box 9">
                <a:extLst>
                  <a:ext uri="{FF2B5EF4-FFF2-40B4-BE49-F238E27FC236}">
                    <a16:creationId xmlns:a16="http://schemas.microsoft.com/office/drawing/2014/main" id="{3CD3CDBF-A200-8943-83B9-192415017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44267" y="5321900"/>
                <a:ext cx="301205" cy="461665"/>
              </a:xfrm>
              <a:prstGeom prst="rect">
                <a:avLst/>
              </a:prstGeom>
              <a:blipFill>
                <a:blip r:embed="rId10"/>
                <a:stretch>
                  <a:fillRect r="-291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479756A6-9D31-EE4D-BACB-19823D40C792}"/>
              </a:ext>
            </a:extLst>
          </p:cNvPr>
          <p:cNvSpPr txBox="1"/>
          <p:nvPr/>
        </p:nvSpPr>
        <p:spPr>
          <a:xfrm>
            <a:off x="1676400" y="3918012"/>
            <a:ext cx="1380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FT(Image)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9154E72-6E74-C549-B743-C4FC97DDE832}"/>
              </a:ext>
            </a:extLst>
          </p:cNvPr>
          <p:cNvSpPr txBox="1"/>
          <p:nvPr/>
        </p:nvSpPr>
        <p:spPr>
          <a:xfrm>
            <a:off x="5237558" y="3918012"/>
            <a:ext cx="1239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FT(Filter)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 Box 9">
                <a:extLst>
                  <a:ext uri="{FF2B5EF4-FFF2-40B4-BE49-F238E27FC236}">
                    <a16:creationId xmlns:a16="http://schemas.microsoft.com/office/drawing/2014/main" id="{BA3B9D35-BDC5-FC46-BEEF-122E39CF067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94995" y="5307005"/>
                <a:ext cx="30120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altLang="en-US" sz="2400" dirty="0">
                  <a:latin typeface="Myriad Roman" pitchFamily="34" charset="0"/>
                </a:endParaRPr>
              </a:p>
            </p:txBody>
          </p:sp>
        </mc:Choice>
        <mc:Fallback xmlns="">
          <p:sp>
            <p:nvSpPr>
              <p:cNvPr id="36" name="Text Box 9">
                <a:extLst>
                  <a:ext uri="{FF2B5EF4-FFF2-40B4-BE49-F238E27FC236}">
                    <a16:creationId xmlns:a16="http://schemas.microsoft.com/office/drawing/2014/main" id="{BA3B9D35-BDC5-FC46-BEEF-122E39CF06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94995" y="5307005"/>
                <a:ext cx="301205" cy="461665"/>
              </a:xfrm>
              <a:prstGeom prst="rect">
                <a:avLst/>
              </a:prstGeom>
              <a:blipFill>
                <a:blip r:embed="rId11"/>
                <a:stretch>
                  <a:fillRect r="-24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74653E9F-D383-4F44-9626-4929D63548F8}"/>
              </a:ext>
            </a:extLst>
          </p:cNvPr>
          <p:cNvSpPr txBox="1"/>
          <p:nvPr/>
        </p:nvSpPr>
        <p:spPr>
          <a:xfrm>
            <a:off x="8297582" y="3877784"/>
            <a:ext cx="2294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FT(Filtered image)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E6D7CAB5-1BB1-8D47-B1D6-66DECBD4FBF8}"/>
              </a:ext>
            </a:extLst>
          </p:cNvPr>
          <p:cNvSpPr/>
          <p:nvPr/>
        </p:nvSpPr>
        <p:spPr bwMode="auto">
          <a:xfrm>
            <a:off x="11012916" y="2722258"/>
            <a:ext cx="323683" cy="2391508"/>
          </a:xfrm>
          <a:custGeom>
            <a:avLst/>
            <a:gdLst>
              <a:gd name="connsiteX0" fmla="*/ 0 w 323683"/>
              <a:gd name="connsiteY0" fmla="*/ 0 h 2391508"/>
              <a:gd name="connsiteX1" fmla="*/ 323557 w 323683"/>
              <a:gd name="connsiteY1" fmla="*/ 1139484 h 2391508"/>
              <a:gd name="connsiteX2" fmla="*/ 42203 w 323683"/>
              <a:gd name="connsiteY2" fmla="*/ 2391508 h 2391508"/>
              <a:gd name="connsiteX3" fmla="*/ 42203 w 323683"/>
              <a:gd name="connsiteY3" fmla="*/ 2391508 h 2391508"/>
              <a:gd name="connsiteX4" fmla="*/ 42203 w 323683"/>
              <a:gd name="connsiteY4" fmla="*/ 2391508 h 2391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683" h="2391508">
                <a:moveTo>
                  <a:pt x="0" y="0"/>
                </a:moveTo>
                <a:cubicBezTo>
                  <a:pt x="158261" y="370449"/>
                  <a:pt x="316523" y="740899"/>
                  <a:pt x="323557" y="1139484"/>
                </a:cubicBezTo>
                <a:cubicBezTo>
                  <a:pt x="330591" y="1538069"/>
                  <a:pt x="42203" y="2391508"/>
                  <a:pt x="42203" y="2391508"/>
                </a:cubicBezTo>
                <a:lnTo>
                  <a:pt x="42203" y="2391508"/>
                </a:lnTo>
                <a:lnTo>
                  <a:pt x="42203" y="2391508"/>
                </a:lnTo>
              </a:path>
            </a:pathLst>
          </a:custGeom>
          <a:noFill/>
          <a:ln w="50800" cap="flat" cmpd="sng" algn="ctr">
            <a:solidFill>
              <a:srgbClr val="C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34384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DA5AF-3391-6B80-8755-5BD0B5CDA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Easy to prove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C4099-F072-BC65-D487-B7E7BE09BA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C0C0CA-BF29-5CB6-8A42-AE6810F00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165107"/>
            <a:ext cx="10134600" cy="56928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EEC09B-DC9F-54B4-377A-5D083961D784}"/>
              </a:ext>
            </a:extLst>
          </p:cNvPr>
          <p:cNvSpPr txBox="1"/>
          <p:nvPr/>
        </p:nvSpPr>
        <p:spPr>
          <a:xfrm>
            <a:off x="8658242" y="1925349"/>
            <a:ext cx="3576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Swap integration bounds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FFECDE-5D58-B584-F28F-4F91517D17AE}"/>
              </a:ext>
            </a:extLst>
          </p:cNvPr>
          <p:cNvSpPr txBox="1"/>
          <p:nvPr/>
        </p:nvSpPr>
        <p:spPr>
          <a:xfrm>
            <a:off x="9060874" y="2752725"/>
            <a:ext cx="3145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Move g out of integral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F5485F-15FF-6C67-6003-D26CD8B4C79D}"/>
              </a:ext>
            </a:extLst>
          </p:cNvPr>
          <p:cNvSpPr txBox="1"/>
          <p:nvPr/>
        </p:nvSpPr>
        <p:spPr>
          <a:xfrm>
            <a:off x="8132302" y="4000797"/>
            <a:ext cx="3297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Shift result from before</a:t>
            </a:r>
          </a:p>
        </p:txBody>
      </p:sp>
    </p:spTree>
    <p:extLst>
      <p:ext uri="{BB962C8B-B14F-4D97-AF65-F5344CB8AC3E}">
        <p14:creationId xmlns:p14="http://schemas.microsoft.com/office/powerpoint/2010/main" val="270695008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2E6A0-2747-A848-9EDE-E0DCD936A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theorem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873885-B9BA-1742-8FD1-40921E8120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Suppose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 both consist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pixels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What is the complexity of computing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 in the spatial domain?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And what is the complexity of computing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?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func>
                      <m:func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func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rgbClr val="7030A0"/>
                    </a:solidFill>
                  </a:rPr>
                  <a:t> </a:t>
                </a:r>
                <a:r>
                  <a:rPr lang="en-US" sz="2800" dirty="0"/>
                  <a:t>using FFT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Thus, convolution of an image with a large filter can be more efficiently done in the frequency domain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873885-B9BA-1742-8FD1-40921E8120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 r="-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349017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4">
            <a:extLst>
              <a:ext uri="{FF2B5EF4-FFF2-40B4-BE49-F238E27FC236}">
                <a16:creationId xmlns:a16="http://schemas.microsoft.com/office/drawing/2014/main" id="{4EF729B3-8B0B-1F46-BF9A-2522F225F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5">
            <a:extLst>
              <a:ext uri="{FF2B5EF4-FFF2-40B4-BE49-F238E27FC236}">
                <a16:creationId xmlns:a16="http://schemas.microsoft.com/office/drawing/2014/main" id="{10F7B96F-2651-C04D-9353-68EA6B943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9812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4">
            <a:extLst>
              <a:ext uri="{FF2B5EF4-FFF2-40B4-BE49-F238E27FC236}">
                <a16:creationId xmlns:a16="http://schemas.microsoft.com/office/drawing/2014/main" id="{476BFA73-C9FA-CE46-809D-453A5425A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5">
            <a:extLst>
              <a:ext uri="{FF2B5EF4-FFF2-40B4-BE49-F238E27FC236}">
                <a16:creationId xmlns:a16="http://schemas.microsoft.com/office/drawing/2014/main" id="{656A8C57-58C9-D140-BBB5-84A02D44A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9812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extBox 7">
            <a:extLst>
              <a:ext uri="{FF2B5EF4-FFF2-40B4-BE49-F238E27FC236}">
                <a16:creationId xmlns:a16="http://schemas.microsoft.com/office/drawing/2014/main" id="{7919C868-B6B4-E140-8C0B-3EE20B469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1981200"/>
            <a:ext cx="115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Gaussian</a:t>
            </a:r>
          </a:p>
        </p:txBody>
      </p:sp>
      <p:sp>
        <p:nvSpPr>
          <p:cNvPr id="43016" name="TextBox 8">
            <a:extLst>
              <a:ext uri="{FF2B5EF4-FFF2-40B4-BE49-F238E27FC236}">
                <a16:creationId xmlns:a16="http://schemas.microsoft.com/office/drawing/2014/main" id="{74648B6D-CE6F-0145-82AE-EAF6A0812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1" y="1981200"/>
            <a:ext cx="1082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Box filter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A2B8AF-8FEA-E141-AFB2-C34EB1A38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the behavior of filtering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B17D6-8CB2-914E-B607-540D1ED49B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Why does filtering with a Gaussian give a nice smooth image, but filtering with a box filter gives artifacts?</a:t>
            </a:r>
          </a:p>
        </p:txBody>
      </p:sp>
    </p:spTree>
    <p:extLst>
      <p:ext uri="{BB962C8B-B14F-4D97-AF65-F5344CB8AC3E}">
        <p14:creationId xmlns:p14="http://schemas.microsoft.com/office/powerpoint/2010/main" val="72644525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06087B40-07AF-C442-84D5-270939F2A33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Recall: Fourier transform pairs</a:t>
            </a:r>
          </a:p>
        </p:txBody>
      </p:sp>
      <p:pic>
        <p:nvPicPr>
          <p:cNvPr id="45059" name="Picture 3" descr="space-freq">
            <a:extLst>
              <a:ext uri="{FF2B5EF4-FFF2-40B4-BE49-F238E27FC236}">
                <a16:creationId xmlns:a16="http://schemas.microsoft.com/office/drawing/2014/main" id="{9A1ECF3D-D193-F04C-B2A8-5A924E15CD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5" b="29048"/>
          <a:stretch/>
        </p:blipFill>
        <p:spPr bwMode="auto">
          <a:xfrm>
            <a:off x="3124200" y="1808202"/>
            <a:ext cx="5943600" cy="268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/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box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(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𝑡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8FDF2518-754E-1C49-B8E3-F5C370A24487}"/>
              </a:ext>
            </a:extLst>
          </p:cNvPr>
          <p:cNvSpPr/>
          <p:nvPr/>
        </p:nvSpPr>
        <p:spPr bwMode="auto">
          <a:xfrm>
            <a:off x="9080863" y="1905000"/>
            <a:ext cx="609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/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sinc</m:t>
                      </m:r>
                      <m:d>
                        <m:d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e>
                      </m:d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kumimoji="0" lang="en-US" sz="1800" b="0" i="1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𝜋</m:t>
                                  </m:r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𝑢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𝜋</m:t>
                          </m:r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blipFill>
                <a:blip r:embed="rId4"/>
                <a:stretch>
                  <a:fillRect b="-4167"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F61C92A8-500D-E149-A711-FF546027BB7E}"/>
              </a:ext>
            </a:extLst>
          </p:cNvPr>
          <p:cNvSpPr/>
          <p:nvPr/>
        </p:nvSpPr>
        <p:spPr bwMode="auto">
          <a:xfrm>
            <a:off x="5641848" y="231343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0CDA553-9E72-C84F-A206-BC3FA957AF52}"/>
                  </a:ext>
                </a:extLst>
              </p:cNvPr>
              <p:cNvSpPr/>
              <p:nvPr/>
            </p:nvSpPr>
            <p:spPr>
              <a:xfrm>
                <a:off x="4495800" y="3266932"/>
                <a:ext cx="140528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gauss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𝑡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;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𝜎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0CDA553-9E72-C84F-A206-BC3FA957AF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3266932"/>
                <a:ext cx="1405286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4029A621-92DF-1C43-B26F-2B7FB9651906}"/>
              </a:ext>
            </a:extLst>
          </p:cNvPr>
          <p:cNvSpPr/>
          <p:nvPr/>
        </p:nvSpPr>
        <p:spPr bwMode="auto">
          <a:xfrm>
            <a:off x="8953500" y="2343150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0FD118-B821-E44F-BCF3-BDC47158DE2A}"/>
              </a:ext>
            </a:extLst>
          </p:cNvPr>
          <p:cNvSpPr/>
          <p:nvPr/>
        </p:nvSpPr>
        <p:spPr bwMode="auto">
          <a:xfrm>
            <a:off x="5672486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8FDDDB-0F80-5341-93F6-508837CAA381}"/>
              </a:ext>
            </a:extLst>
          </p:cNvPr>
          <p:cNvSpPr/>
          <p:nvPr/>
        </p:nvSpPr>
        <p:spPr bwMode="auto">
          <a:xfrm>
            <a:off x="8966563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78C825-3C9F-9D45-BF96-DCEEE3F19D29}"/>
                  </a:ext>
                </a:extLst>
              </p:cNvPr>
              <p:cNvSpPr/>
              <p:nvPr/>
            </p:nvSpPr>
            <p:spPr>
              <a:xfrm>
                <a:off x="7772400" y="3124200"/>
                <a:ext cx="1405286" cy="6186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gauss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𝑢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;</m:t>
                              </m:r>
                              <m:f>
                                <m:fPr>
                                  <m:ctrlP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𝜎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78C825-3C9F-9D45-BF96-DCEEE3F19D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3124200"/>
                <a:ext cx="1405286" cy="6186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/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blipFill>
                <a:blip r:embed="rId7"/>
                <a:stretch>
                  <a:fillRect l="-13793" r="-13793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/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blipFill>
                <a:blip r:embed="rId8"/>
                <a:stretch>
                  <a:fillRect r="-9091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627390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with a Gaussian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3222" r="67955" b="55434"/>
          <a:stretch/>
        </p:blipFill>
        <p:spPr>
          <a:xfrm>
            <a:off x="1321948" y="1088678"/>
            <a:ext cx="3284378" cy="25528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012CCA-5CD5-9645-8DED-5378C651CB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77" t="10063" r="33312" b="54018"/>
          <a:stretch/>
        </p:blipFill>
        <p:spPr>
          <a:xfrm>
            <a:off x="1189476" y="4166381"/>
            <a:ext cx="3373146" cy="22178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43FCF4-8161-3D40-9F73-4BC710E89B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884" b="50000"/>
          <a:stretch/>
        </p:blipFill>
        <p:spPr>
          <a:xfrm>
            <a:off x="4909150" y="1088679"/>
            <a:ext cx="2435085" cy="26088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96F6A3-4192-6A47-A0C6-3670CBCD2A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286" t="65264" r="7330" b="8869"/>
          <a:stretch/>
        </p:blipFill>
        <p:spPr>
          <a:xfrm>
            <a:off x="4832951" y="4090181"/>
            <a:ext cx="2300125" cy="21918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BE7E3F-40EC-654E-9C47-7A450E73B5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82" t="65633" r="42199" b="7992"/>
          <a:stretch/>
        </p:blipFill>
        <p:spPr>
          <a:xfrm>
            <a:off x="7606749" y="4081975"/>
            <a:ext cx="3246002" cy="22904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543523-680A-7747-88FB-A90378695E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764" r="69687"/>
          <a:stretch/>
        </p:blipFill>
        <p:spPr>
          <a:xfrm>
            <a:off x="7666476" y="1088679"/>
            <a:ext cx="3230124" cy="283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39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40FAC-E1EF-8002-0939-21258EFE4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Fourier series:  useful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3E9E6-470E-3621-3067-AB00A19BC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57E4AE-62F8-9E8B-E5A6-675A37CF1723}"/>
              </a:ext>
            </a:extLst>
          </p:cNvPr>
          <p:cNvSpPr txBox="1"/>
          <p:nvPr/>
        </p:nvSpPr>
        <p:spPr>
          <a:xfrm>
            <a:off x="3816096" y="62179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4B2728-9484-5F9F-736E-73E12FE85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359613"/>
            <a:ext cx="7772400" cy="7859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1F7137-C906-A6E9-457D-01EAB1B21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92" y="2421742"/>
            <a:ext cx="7772400" cy="7044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C3F10A-B759-ED9D-28AE-4E48F9304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209327"/>
            <a:ext cx="7772400" cy="7016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A93196-61D4-D03F-8AE0-F330EE8F3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4041852"/>
            <a:ext cx="7772400" cy="7072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8A3891-09EC-6DF7-F78E-2943AADF46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360" y="5190634"/>
            <a:ext cx="4673600" cy="774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61C354-84D7-79B3-CF3E-DAB5394C0F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260" y="6028834"/>
            <a:ext cx="4711700" cy="7747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ABF19AB-C99F-25C5-35F8-72B373B57EE4}"/>
              </a:ext>
            </a:extLst>
          </p:cNvPr>
          <p:cNvSpPr txBox="1"/>
          <p:nvPr/>
        </p:nvSpPr>
        <p:spPr>
          <a:xfrm>
            <a:off x="9829800" y="1521766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Fact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1200DB-DE61-5987-E3BF-16786092319C}"/>
              </a:ext>
            </a:extLst>
          </p:cNvPr>
          <p:cNvSpPr txBox="1"/>
          <p:nvPr/>
        </p:nvSpPr>
        <p:spPr>
          <a:xfrm>
            <a:off x="9840317" y="3150367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Fact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7C04E5-2FE0-6700-176C-974DF2F7B33F}"/>
              </a:ext>
            </a:extLst>
          </p:cNvPr>
          <p:cNvSpPr txBox="1"/>
          <p:nvPr/>
        </p:nvSpPr>
        <p:spPr>
          <a:xfrm>
            <a:off x="9829799" y="5765806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Fact 3</a:t>
            </a:r>
          </a:p>
        </p:txBody>
      </p:sp>
    </p:spTree>
    <p:extLst>
      <p:ext uri="{BB962C8B-B14F-4D97-AF65-F5344CB8AC3E}">
        <p14:creationId xmlns:p14="http://schemas.microsoft.com/office/powerpoint/2010/main" val="183982593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with a box filter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B2941B-BDF8-934D-A4CB-688991040D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38" t="67783" r="42852" b="7699"/>
          <a:stretch/>
        </p:blipFill>
        <p:spPr>
          <a:xfrm>
            <a:off x="7924800" y="4202722"/>
            <a:ext cx="2971800" cy="20208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FA61ED-E643-5048-A686-15D79EB71D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851" t="3972" r="2937" b="51320"/>
          <a:stretch/>
        </p:blipFill>
        <p:spPr>
          <a:xfrm>
            <a:off x="5029200" y="1295400"/>
            <a:ext cx="2226425" cy="2300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A38A5D-C87C-FF4F-BB73-2CB7E3E711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755" t="67507" r="9519" b="7521"/>
          <a:stretch/>
        </p:blipFill>
        <p:spPr>
          <a:xfrm>
            <a:off x="5029200" y="4202722"/>
            <a:ext cx="2015419" cy="20266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24B647-3ECD-8143-B5C1-AEDDF3F4A5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1" t="57056" r="69614" b="3528"/>
          <a:stretch/>
        </p:blipFill>
        <p:spPr>
          <a:xfrm>
            <a:off x="7772400" y="1088677"/>
            <a:ext cx="3269244" cy="25528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815EAD-F789-AE46-BBA5-C31917C9E8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22" r="67955" b="55434"/>
          <a:stretch/>
        </p:blipFill>
        <p:spPr>
          <a:xfrm>
            <a:off x="1321948" y="1088678"/>
            <a:ext cx="3284378" cy="25528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1866B0-8EEE-6B4C-842B-DDF772FB92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777" t="10063" r="33312" b="54018"/>
          <a:stretch/>
        </p:blipFill>
        <p:spPr>
          <a:xfrm>
            <a:off x="1189476" y="4166381"/>
            <a:ext cx="3373146" cy="221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54863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446C8EA5-1849-F94C-9371-6F0AB4F71C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Low-pass and high-pass filtering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FFD383-4791-A445-AE43-228FCBACB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597" y="1347765"/>
            <a:ext cx="7786636" cy="49093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8F806C-772F-1942-A3AB-5838D4582598}"/>
              </a:ext>
            </a:extLst>
          </p:cNvPr>
          <p:cNvSpPr txBox="1"/>
          <p:nvPr/>
        </p:nvSpPr>
        <p:spPr>
          <a:xfrm>
            <a:off x="3108664" y="947655"/>
            <a:ext cx="8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1C339-1B0D-7F46-AAFA-69A08AA45F1F}"/>
              </a:ext>
            </a:extLst>
          </p:cNvPr>
          <p:cNvSpPr txBox="1"/>
          <p:nvPr/>
        </p:nvSpPr>
        <p:spPr>
          <a:xfrm>
            <a:off x="5257800" y="947655"/>
            <a:ext cx="2122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Low-pass filtered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91CDDA-F5F7-E64A-9188-BD062FD1AB77}"/>
              </a:ext>
            </a:extLst>
          </p:cNvPr>
          <p:cNvSpPr txBox="1"/>
          <p:nvPr/>
        </p:nvSpPr>
        <p:spPr>
          <a:xfrm>
            <a:off x="7772400" y="947655"/>
            <a:ext cx="2180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High-pass filtered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0D7CE3-B41D-CA4A-9ABF-00108C871A9E}"/>
              </a:ext>
            </a:extLst>
          </p:cNvPr>
          <p:cNvSpPr txBox="1"/>
          <p:nvPr/>
        </p:nvSpPr>
        <p:spPr>
          <a:xfrm>
            <a:off x="10345351" y="6386384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3"/>
              </a:rPr>
              <a:t>A. Zisserman</a:t>
            </a:r>
            <a:endParaRPr 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444F8F-464D-1C49-A60A-DE69D0D3F105}"/>
              </a:ext>
            </a:extLst>
          </p:cNvPr>
          <p:cNvSpPr txBox="1"/>
          <p:nvPr/>
        </p:nvSpPr>
        <p:spPr>
          <a:xfrm>
            <a:off x="5774793" y="6257122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Demo</a:t>
            </a:r>
            <a:endParaRPr lang="en-US" dirty="0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A77C8-1988-A64D-998E-1D70FB9F2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Closer look at low-pass filtering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EBA65-40D2-4A41-A577-590A03BEC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53687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Do we like this low-pass filtering result?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No – it causes ringing artifacts in the image (why?)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Recall: it’s equivalent to convolving with a </a:t>
            </a:r>
            <a:r>
              <a:rPr lang="en-US" sz="2400" dirty="0" err="1"/>
              <a:t>sinc</a:t>
            </a:r>
            <a:r>
              <a:rPr lang="en-US" sz="2400" dirty="0"/>
              <a:t> function in the spatial domain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This is why Gaussian filtering is preferred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6DBD9B-0E22-3D4B-99AB-18FB57D99E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76"/>
          <a:stretch/>
        </p:blipFill>
        <p:spPr>
          <a:xfrm>
            <a:off x="6477000" y="1466910"/>
            <a:ext cx="5257800" cy="49093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E3EFF1-54D6-1C41-A57B-43FF8E92F4B1}"/>
              </a:ext>
            </a:extLst>
          </p:cNvPr>
          <p:cNvSpPr txBox="1"/>
          <p:nvPr/>
        </p:nvSpPr>
        <p:spPr>
          <a:xfrm>
            <a:off x="7269067" y="1066800"/>
            <a:ext cx="8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7EDA13-77EB-8D40-9E8A-3E3A6BD72714}"/>
              </a:ext>
            </a:extLst>
          </p:cNvPr>
          <p:cNvSpPr txBox="1"/>
          <p:nvPr/>
        </p:nvSpPr>
        <p:spPr>
          <a:xfrm>
            <a:off x="9418203" y="1066800"/>
            <a:ext cx="2122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Low-pass filtered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526A87E-23F5-AF48-91C3-B886D0530465}"/>
              </a:ext>
            </a:extLst>
          </p:cNvPr>
          <p:cNvGrpSpPr/>
          <p:nvPr/>
        </p:nvGrpSpPr>
        <p:grpSpPr>
          <a:xfrm>
            <a:off x="914400" y="5181600"/>
            <a:ext cx="5096022" cy="1098837"/>
            <a:chOff x="914400" y="5181600"/>
            <a:chExt cx="5096022" cy="109883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B54BA5F-C5BD-154A-A9E4-BABE3A79E170}"/>
                </a:ext>
              </a:extLst>
            </p:cNvPr>
            <p:cNvGrpSpPr/>
            <p:nvPr/>
          </p:nvGrpSpPr>
          <p:grpSpPr>
            <a:xfrm>
              <a:off x="914400" y="5181600"/>
              <a:ext cx="5096022" cy="1098837"/>
              <a:chOff x="161778" y="4419600"/>
              <a:chExt cx="6032461" cy="1300758"/>
            </a:xfrm>
          </p:grpSpPr>
          <p:pic>
            <p:nvPicPr>
              <p:cNvPr id="9" name="Picture 3" descr="space-freq">
                <a:extLst>
                  <a:ext uri="{FF2B5EF4-FFF2-40B4-BE49-F238E27FC236}">
                    <a16:creationId xmlns:a16="http://schemas.microsoft.com/office/drawing/2014/main" id="{E5307B64-ECEF-D344-BE19-22235FF9D0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755" b="59078"/>
              <a:stretch/>
            </p:blipFill>
            <p:spPr bwMode="auto">
              <a:xfrm>
                <a:off x="161778" y="4419600"/>
                <a:ext cx="5943600" cy="13007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6B1804B-7E0E-0E45-ABF4-2720451ED5D7}"/>
                  </a:ext>
                </a:extLst>
              </p:cNvPr>
              <p:cNvSpPr/>
              <p:nvPr/>
            </p:nvSpPr>
            <p:spPr bwMode="auto">
              <a:xfrm>
                <a:off x="2716236" y="4945288"/>
                <a:ext cx="228600" cy="2286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453B7D6-40F6-B64D-AE96-2045CF288339}"/>
                  </a:ext>
                </a:extLst>
              </p:cNvPr>
              <p:cNvSpPr/>
              <p:nvPr/>
            </p:nvSpPr>
            <p:spPr bwMode="auto">
              <a:xfrm>
                <a:off x="5965639" y="4946073"/>
                <a:ext cx="228600" cy="2286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024A628-3F44-E843-AB97-E6A3EE06FDA1}"/>
                  </a:ext>
                </a:extLst>
              </p:cNvPr>
              <p:cNvSpPr/>
              <p:nvPr/>
            </p:nvSpPr>
            <p:spPr bwMode="auto">
              <a:xfrm>
                <a:off x="1447800" y="4439596"/>
                <a:ext cx="609600" cy="284803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12F7E78-56DA-674D-9530-CCDE45C04937}"/>
                  </a:ext>
                </a:extLst>
              </p:cNvPr>
              <p:cNvSpPr/>
              <p:nvPr/>
            </p:nvSpPr>
            <p:spPr bwMode="auto">
              <a:xfrm>
                <a:off x="4800600" y="4581997"/>
                <a:ext cx="609600" cy="284803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15" name="Left-Right Arrow 14">
              <a:extLst>
                <a:ext uri="{FF2B5EF4-FFF2-40B4-BE49-F238E27FC236}">
                  <a16:creationId xmlns:a16="http://schemas.microsoft.com/office/drawing/2014/main" id="{7B2E1A55-A67C-844A-9EEB-CC294002357F}"/>
                </a:ext>
              </a:extLst>
            </p:cNvPr>
            <p:cNvSpPr/>
            <p:nvPr/>
          </p:nvSpPr>
          <p:spPr bwMode="auto">
            <a:xfrm>
              <a:off x="3185535" y="5426756"/>
              <a:ext cx="609600" cy="228600"/>
            </a:xfrm>
            <a:prstGeom prst="leftRightArrow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629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43E0E-BBDD-6142-AF81-9D7DA4746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images in the frequency domain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A909BE-2A82-7C46-987F-F1D2F1279B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77678"/>
            <a:ext cx="9067800" cy="541189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D00DBD-4B2A-5A47-B894-41E82E115D04}"/>
              </a:ext>
            </a:extLst>
          </p:cNvPr>
          <p:cNvSpPr txBox="1"/>
          <p:nvPr/>
        </p:nvSpPr>
        <p:spPr>
          <a:xfrm>
            <a:off x="11412162" y="6489572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4342246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B31A7-49BF-4C46-8675-5941C0CE7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Depending on viewing distance, peak sensitivity will occur at different frequencies </a:t>
            </a:r>
          </a:p>
        </p:txBody>
      </p:sp>
      <p:pic>
        <p:nvPicPr>
          <p:cNvPr id="11266" name="Picture 2" descr="CSFchartPslide">
            <a:extLst>
              <a:ext uri="{FF2B5EF4-FFF2-40B4-BE49-F238E27FC236}">
                <a16:creationId xmlns:a16="http://schemas.microsoft.com/office/drawing/2014/main" id="{4AA75A4C-F79D-0A4D-9CA4-6CC2C7EC6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2438400"/>
            <a:ext cx="5715000" cy="3810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357AC0-DF91-8B46-ABC2-EDFC1E622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contrast sensitivity curve</a:t>
            </a:r>
          </a:p>
        </p:txBody>
      </p:sp>
    </p:spTree>
    <p:extLst>
      <p:ext uri="{BB962C8B-B14F-4D97-AF65-F5344CB8AC3E}">
        <p14:creationId xmlns:p14="http://schemas.microsoft.com/office/powerpoint/2010/main" val="2701341686"/>
      </p:ext>
    </p:extLst>
  </p:cSld>
  <p:clrMapOvr>
    <a:masterClrMapping/>
  </p:clrMapOvr>
  <p:transition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CBFB9-19F0-FD42-B94E-7A58B408B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2FC0B-AC16-1B44-80B6-F8F246433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1D Fourier transform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Definition and properties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Discrete Fourier transform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2D Fourier transform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Definition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Examples and properties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Convolution theorem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Understanding the 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417750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AE8A4-B65F-6C45-ADFD-5E7B50BA4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sampling and aliasing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15D98A-A84B-404F-93ED-B4BB0D6414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81408D42-5EE4-644C-9654-A0D323702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07"/>
          <a:stretch>
            <a:fillRect/>
          </a:stretch>
        </p:blipFill>
        <p:spPr bwMode="auto">
          <a:xfrm>
            <a:off x="228600" y="1828800"/>
            <a:ext cx="11434584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993068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F5F9E-C3E2-FF93-4383-C6344090A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 models of 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E590E-DB9B-2E29-351B-CA7FD3D86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A6E7C4-1C22-1AA0-52CE-1B0B5FF7E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910281"/>
            <a:ext cx="9507495" cy="27164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2DE686-181B-7C16-7F2F-7D49E374D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681" y="3431059"/>
            <a:ext cx="98298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84782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BEC63-2227-DC83-13C5-27FC70444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Problem: no 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D0D0D-C9AE-7077-EA3E-1A4009D242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For these sampled functions, any integral will be zero</a:t>
            </a:r>
          </a:p>
          <a:p>
            <a:r>
              <a:rPr lang="en-US" dirty="0"/>
              <a:t>	This isn’t good (</a:t>
            </a:r>
            <a:r>
              <a:rPr lang="en-US" dirty="0" err="1"/>
              <a:t>eg</a:t>
            </a:r>
            <a:r>
              <a:rPr lang="en-US" dirty="0"/>
              <a:t> no Fourier Transform)</a:t>
            </a:r>
          </a:p>
          <a:p>
            <a:endParaRPr lang="en-US" dirty="0"/>
          </a:p>
          <a:p>
            <a:r>
              <a:rPr lang="en-US" dirty="0"/>
              <a:t>Q: sensible model of a sampled function that has an FT?</a:t>
            </a:r>
          </a:p>
        </p:txBody>
      </p:sp>
    </p:spTree>
    <p:extLst>
      <p:ext uri="{BB962C8B-B14F-4D97-AF65-F5344CB8AC3E}">
        <p14:creationId xmlns:p14="http://schemas.microsoft.com/office/powerpoint/2010/main" val="320227864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54104-9011-6F0F-80E3-7AB537306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7075D-29CC-B05B-355B-E5E0D1AC6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874877-BAD0-3AD4-1B74-057A4B7C5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429080"/>
            <a:ext cx="9525000" cy="646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0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40FAC-E1EF-8002-0939-21258EFE4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Fourier series: using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3E9E6-470E-3621-3067-AB00A19BC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If: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C21BED-177E-15BF-B1C7-18DECB0FE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057400"/>
            <a:ext cx="7772400" cy="11103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1568D3-961E-BB4F-1586-B2715194C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832" y="3810000"/>
            <a:ext cx="2019300" cy="774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833A74-E354-6758-8075-D824A49DAA53}"/>
              </a:ext>
            </a:extLst>
          </p:cNvPr>
          <p:cNvSpPr txBox="1"/>
          <p:nvPr/>
        </p:nvSpPr>
        <p:spPr>
          <a:xfrm>
            <a:off x="4876800" y="3953089"/>
            <a:ext cx="6840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(fact 1 makes all the cosine/sine terms go away!)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F07E1F-509A-E007-5028-355027FBB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957572"/>
            <a:ext cx="3263900" cy="774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58A533-061D-AB91-1305-AC02FEB65B36}"/>
              </a:ext>
            </a:extLst>
          </p:cNvPr>
          <p:cNvSpPr txBox="1"/>
          <p:nvPr/>
        </p:nvSpPr>
        <p:spPr>
          <a:xfrm>
            <a:off x="5294872" y="5454233"/>
            <a:ext cx="59827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(fact 2 makes all the other terms go away! </a:t>
            </a:r>
          </a:p>
          <a:p>
            <a:pPr algn="ctr"/>
            <a:r>
              <a:rPr lang="en-US" dirty="0"/>
              <a:t>And fact 3 sets the scale)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54CFFD-C417-1F87-348E-C18E614EA0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908" y="5897880"/>
            <a:ext cx="33020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13057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73365-2FAC-52A4-670E-9D95D5E62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BE159-D782-379A-84C2-FA84F3CC5C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EE1633-2ECD-5FAE-0322-C4ED9B704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1750541"/>
            <a:ext cx="11506200" cy="12094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584E15-56CA-D635-0959-BDFF12804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2590800"/>
            <a:ext cx="11506201" cy="295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4216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BE840-64E5-03F1-1FF8-11EE60D24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Bed of nails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57487-740D-0CE7-CA2E-E6458D162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3F189F-A07A-B3C6-A1E9-42CB08A9F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87" y="875211"/>
            <a:ext cx="10747513" cy="529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5629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 txBox="1">
            <a:spLocks/>
          </p:cNvSpPr>
          <p:nvPr/>
        </p:nvSpPr>
        <p:spPr bwMode="auto">
          <a:xfrm>
            <a:off x="1981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eaLnBrk="0" hangingPunct="0">
              <a:defRPr/>
            </a:pPr>
            <a:endParaRPr lang="en-US" sz="4000" dirty="0">
              <a:latin typeface="+mj-lt"/>
              <a:ea typeface="+mj-ea"/>
              <a:cs typeface="+mj-cs"/>
            </a:endParaRPr>
          </a:p>
        </p:txBody>
      </p:sp>
      <p:sp>
        <p:nvSpPr>
          <p:cNvPr id="48166" name="Title 3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Nyquist-Shannon sampling theorem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dirty="0"/>
              <a:t>When sampling a signal at discrete intervals, the sampling frequency must be </a:t>
            </a:r>
            <a:r>
              <a:rPr lang="en-US" dirty="0">
                <a:sym typeface="Symbol" pitchFamily="18" charset="2"/>
              </a:rPr>
              <a:t>at least </a:t>
            </a:r>
            <a:r>
              <a:rPr lang="en-US" i="1" dirty="0">
                <a:sym typeface="Symbol" pitchFamily="18" charset="2"/>
              </a:rPr>
              <a:t>twice</a:t>
            </a:r>
            <a:r>
              <a:rPr lang="en-US" dirty="0">
                <a:sym typeface="Symbol" pitchFamily="18" charset="2"/>
              </a:rPr>
              <a:t> the</a:t>
            </a:r>
            <a:r>
              <a:rPr lang="en-US" dirty="0"/>
              <a:t> maximum frequency of the input signal to allow us to reconstruct the original perfectly from the sampled version</a:t>
            </a:r>
          </a:p>
        </p:txBody>
      </p:sp>
      <p:pic>
        <p:nvPicPr>
          <p:cNvPr id="48133" name="Picture 6" descr="sine-sample-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670" y="2743200"/>
            <a:ext cx="5913438" cy="14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5" name="Text Box 8"/>
          <p:cNvSpPr txBox="1">
            <a:spLocks noChangeArrowheads="1"/>
          </p:cNvSpPr>
          <p:nvPr/>
        </p:nvSpPr>
        <p:spPr bwMode="auto">
          <a:xfrm>
            <a:off x="9117870" y="3234036"/>
            <a:ext cx="6992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bad</a:t>
            </a:r>
          </a:p>
        </p:txBody>
      </p:sp>
      <p:pic>
        <p:nvPicPr>
          <p:cNvPr id="40" name="Picture 12" descr="sine-sample-3">
            <a:extLst>
              <a:ext uri="{FF2B5EF4-FFF2-40B4-BE49-F238E27FC236}">
                <a16:creationId xmlns:a16="http://schemas.microsoft.com/office/drawing/2014/main" id="{7EBBA2B9-67C6-254A-B58B-23BEF6F5A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670" y="4268787"/>
            <a:ext cx="5913438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8">
            <a:extLst>
              <a:ext uri="{FF2B5EF4-FFF2-40B4-BE49-F238E27FC236}">
                <a16:creationId xmlns:a16="http://schemas.microsoft.com/office/drawing/2014/main" id="{46FD93EF-A4AB-C043-A462-8D82847CB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7870" y="4943622"/>
            <a:ext cx="8707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good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06439B-B826-004F-8F89-C205E55EBB00}"/>
              </a:ext>
            </a:extLst>
          </p:cNvPr>
          <p:cNvSpPr/>
          <p:nvPr/>
        </p:nvSpPr>
        <p:spPr>
          <a:xfrm>
            <a:off x="914400" y="6336268"/>
            <a:ext cx="102608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hlinkClick r:id="rId5"/>
              </a:rPr>
              <a:t>https://en.wikipedia.org/wiki/Nyquist-Shannon_sampling_theorem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8983517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FAAAF-6F84-F945-A284-C1B368CC2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the sampling theorem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812A521-5479-C949-A6D9-A96EBA223C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914400"/>
                <a:ext cx="103632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Suppose we have a continuous function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and we want to sample it at discrete intervals with a spacing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This can be accomplished by multiplying it by the </a:t>
                </a:r>
                <a:r>
                  <a:rPr lang="en-US" i="1" dirty="0"/>
                  <a:t>comb function</a:t>
                </a:r>
                <a:r>
                  <a:rPr lang="en-US" dirty="0"/>
                  <a:t> or </a:t>
                </a:r>
                <a:r>
                  <a:rPr lang="en-US" i="1" dirty="0"/>
                  <a:t>impulse train</a:t>
                </a:r>
                <a:r>
                  <a:rPr lang="en-US" dirty="0"/>
                  <a:t>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comb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𝑛𝑇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/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812A521-5479-C949-A6D9-A96EBA223C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363200" cy="5257800"/>
              </a:xfrm>
              <a:blipFill>
                <a:blip r:embed="rId2"/>
                <a:stretch>
                  <a:fillRect l="-1103" t="-1449" r="-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D9BFA702-F9AD-114D-B3CB-FBC5DCE48245}"/>
              </a:ext>
            </a:extLst>
          </p:cNvPr>
          <p:cNvGrpSpPr/>
          <p:nvPr/>
        </p:nvGrpSpPr>
        <p:grpSpPr>
          <a:xfrm>
            <a:off x="381000" y="4191000"/>
            <a:ext cx="3415175" cy="1634196"/>
            <a:chOff x="1066800" y="4267609"/>
            <a:chExt cx="4051300" cy="19385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D4D6580-8874-0B42-9F1F-2FE3AF621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" y="4267609"/>
              <a:ext cx="4051300" cy="19385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C89C316-FCE3-3946-BFF6-4CA8F9F8F4CA}"/>
                    </a:ext>
                  </a:extLst>
                </p:cNvPr>
                <p:cNvSpPr txBox="1"/>
                <p:nvPr/>
              </p:nvSpPr>
              <p:spPr>
                <a:xfrm>
                  <a:off x="4191000" y="4385485"/>
                  <a:ext cx="762001" cy="46166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C89C316-FCE3-3946-BFF6-4CA8F9F8F4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1000" y="4385485"/>
                  <a:ext cx="762001" cy="461666"/>
                </a:xfrm>
                <a:prstGeom prst="rect">
                  <a:avLst/>
                </a:prstGeom>
                <a:blipFill>
                  <a:blip r:embed="rId4"/>
                  <a:stretch>
                    <a:fillRect l="-5769" r="-23077" b="-387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DA80BEC-3D62-DF4E-823B-51ABF8C2D0C0}"/>
                </a:ext>
              </a:extLst>
            </p:cNvPr>
            <p:cNvSpPr/>
            <p:nvPr/>
          </p:nvSpPr>
          <p:spPr bwMode="auto">
            <a:xfrm>
              <a:off x="1316736" y="4343400"/>
              <a:ext cx="609600" cy="4572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A69AD0-9DCD-B846-8C95-ED355F11554E}"/>
                  </a:ext>
                </a:extLst>
              </p:cNvPr>
              <p:cNvSpPr txBox="1"/>
              <p:nvPr/>
            </p:nvSpPr>
            <p:spPr>
              <a:xfrm>
                <a:off x="3989989" y="5105400"/>
                <a:ext cx="30457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A69AD0-9DCD-B846-8C95-ED355F115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9989" y="5105400"/>
                <a:ext cx="304571" cy="369332"/>
              </a:xfrm>
              <a:prstGeom prst="rect">
                <a:avLst/>
              </a:prstGeom>
              <a:blipFill>
                <a:blip r:embed="rId5"/>
                <a:stretch>
                  <a:fillRect l="-8000" r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436B6623-4DFD-F640-B436-7C97CE49B6C7}"/>
              </a:ext>
            </a:extLst>
          </p:cNvPr>
          <p:cNvGrpSpPr/>
          <p:nvPr/>
        </p:nvGrpSpPr>
        <p:grpSpPr>
          <a:xfrm>
            <a:off x="4370989" y="4640302"/>
            <a:ext cx="3436549" cy="1600200"/>
            <a:chOff x="6129130" y="4572000"/>
            <a:chExt cx="4909356" cy="2286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13F4D02-8904-C44C-93E0-56356EEEA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9130" y="4572000"/>
              <a:ext cx="4909356" cy="1719003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1017435-2B56-C946-B943-89BF9B9F1515}"/>
                </a:ext>
              </a:extLst>
            </p:cNvPr>
            <p:cNvCxnSpPr/>
            <p:nvPr/>
          </p:nvCxnSpPr>
          <p:spPr bwMode="auto">
            <a:xfrm>
              <a:off x="6629400" y="6330760"/>
              <a:ext cx="76200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7030A0"/>
              </a:solidFill>
              <a:prstDash val="solid"/>
              <a:round/>
              <a:headEnd type="triangle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BCF9C8F-E3A1-C741-9FD8-F8F0CB4E9C89}"/>
                    </a:ext>
                  </a:extLst>
                </p:cNvPr>
                <p:cNvSpPr txBox="1"/>
                <p:nvPr/>
              </p:nvSpPr>
              <p:spPr>
                <a:xfrm>
                  <a:off x="6780850" y="6396335"/>
                  <a:ext cx="45910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BCF9C8F-E3A1-C741-9FD8-F8F0CB4E9C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0850" y="6396335"/>
                  <a:ext cx="459100" cy="461665"/>
                </a:xfrm>
                <a:prstGeom prst="rect">
                  <a:avLst/>
                </a:prstGeom>
                <a:blipFill>
                  <a:blip r:embed="rId7"/>
                  <a:stretch>
                    <a:fillRect r="-15385" b="-346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CE91968-EC90-6E44-AF89-22E6B8A69CD7}"/>
                  </a:ext>
                </a:extLst>
              </p:cNvPr>
              <p:cNvSpPr txBox="1"/>
              <p:nvPr/>
            </p:nvSpPr>
            <p:spPr>
              <a:xfrm>
                <a:off x="7798455" y="5030425"/>
                <a:ext cx="31418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CE91968-EC90-6E44-AF89-22E6B8A69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8455" y="5030425"/>
                <a:ext cx="314189" cy="369332"/>
              </a:xfrm>
              <a:prstGeom prst="rect">
                <a:avLst/>
              </a:prstGeom>
              <a:blipFill>
                <a:blip r:embed="rId8"/>
                <a:stretch>
                  <a:fillRect l="-3846" r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CAED90D6-15D3-F643-A63F-9E46C959DFE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7"/>
          <a:stretch/>
        </p:blipFill>
        <p:spPr>
          <a:xfrm>
            <a:off x="8254070" y="4277891"/>
            <a:ext cx="3415554" cy="16550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CD21DC7-4D8D-DA41-AF85-2B48954BD99E}"/>
                  </a:ext>
                </a:extLst>
              </p:cNvPr>
              <p:cNvSpPr/>
              <p:nvPr/>
            </p:nvSpPr>
            <p:spPr>
              <a:xfrm>
                <a:off x="8033675" y="5690833"/>
                <a:ext cx="3885231" cy="10993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𝑛𝑇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CD21DC7-4D8D-DA41-AF85-2B48954BD9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3675" y="5690833"/>
                <a:ext cx="3885231" cy="1099340"/>
              </a:xfrm>
              <a:prstGeom prst="rect">
                <a:avLst/>
              </a:prstGeom>
              <a:blipFill>
                <a:blip r:embed="rId10"/>
                <a:stretch>
                  <a:fillRect t="-105682" b="-160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BFE2C76F-66AF-FF4E-82B0-7BDA09447622}"/>
              </a:ext>
            </a:extLst>
          </p:cNvPr>
          <p:cNvSpPr txBox="1"/>
          <p:nvPr/>
        </p:nvSpPr>
        <p:spPr>
          <a:xfrm>
            <a:off x="157365" y="6482396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11"/>
              </a:rPr>
              <a:t>A. Zisserman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7124374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218ED-DBBD-884F-BA67-EDA7E9226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the sampling theorem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1253E8F0-4F21-C341-B699-E04B1FAE9A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9"/>
          <a:stretch/>
        </p:blipFill>
        <p:spPr bwMode="auto">
          <a:xfrm>
            <a:off x="914400" y="1219200"/>
            <a:ext cx="10363200" cy="211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A2CAC91-8CBE-1F42-AB20-F2ECF6819560}"/>
              </a:ext>
            </a:extLst>
          </p:cNvPr>
          <p:cNvSpPr/>
          <p:nvPr/>
        </p:nvSpPr>
        <p:spPr bwMode="auto">
          <a:xfrm>
            <a:off x="4419600" y="3048000"/>
            <a:ext cx="3810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4C6D7DF-F8FD-0245-BD27-238F3F157642}"/>
                  </a:ext>
                </a:extLst>
              </p:cNvPr>
              <p:cNvSpPr/>
              <p:nvPr/>
            </p:nvSpPr>
            <p:spPr>
              <a:xfrm>
                <a:off x="927652" y="3505200"/>
                <a:ext cx="370902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comb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4C6D7DF-F8FD-0245-BD27-238F3F1576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652" y="3505200"/>
                <a:ext cx="3709028" cy="461665"/>
              </a:xfrm>
              <a:prstGeom prst="rect">
                <a:avLst/>
              </a:prstGeom>
              <a:blipFill>
                <a:blip r:embed="rId3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F319644-F323-824C-81FD-0AFE24C5B19B}"/>
                  </a:ext>
                </a:extLst>
              </p:cNvPr>
              <p:cNvSpPr/>
              <p:nvPr/>
            </p:nvSpPr>
            <p:spPr>
              <a:xfrm>
                <a:off x="6477000" y="3352800"/>
                <a:ext cx="4195700" cy="7940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comb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F319644-F323-824C-81FD-0AFE24C5B1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3352800"/>
                <a:ext cx="4195700" cy="794064"/>
              </a:xfrm>
              <a:prstGeom prst="rect">
                <a:avLst/>
              </a:prstGeom>
              <a:blipFill>
                <a:blip r:embed="rId4"/>
                <a:stretch>
                  <a:fillRect b="-3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A4742E9-6472-5044-AF29-63089E85B805}"/>
                  </a:ext>
                </a:extLst>
              </p:cNvPr>
              <p:cNvSpPr/>
              <p:nvPr/>
            </p:nvSpPr>
            <p:spPr>
              <a:xfrm>
                <a:off x="6934200" y="1524000"/>
                <a:ext cx="97616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A4742E9-6472-5044-AF29-63089E85B8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0" y="1524000"/>
                <a:ext cx="976165" cy="461665"/>
              </a:xfrm>
              <a:prstGeom prst="rect">
                <a:avLst/>
              </a:prstGeom>
              <a:blipFill>
                <a:blip r:embed="rId5"/>
                <a:stretch>
                  <a:fillRect r="-1282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9BEED6-73DA-DD44-B48C-C68F4EADC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6096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Let’s (formally) take the Fourier transform: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5D86ED-B805-9A43-A705-AAFD44F2CFC8}"/>
              </a:ext>
            </a:extLst>
          </p:cNvPr>
          <p:cNvSpPr txBox="1"/>
          <p:nvPr/>
        </p:nvSpPr>
        <p:spPr>
          <a:xfrm>
            <a:off x="157365" y="6482396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6"/>
              </a:rPr>
              <a:t>A. Zisserman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7549899-F7F8-284D-8B0F-7460D344EB69}"/>
                  </a:ext>
                </a:extLst>
              </p:cNvPr>
              <p:cNvSpPr txBox="1"/>
              <p:nvPr/>
            </p:nvSpPr>
            <p:spPr>
              <a:xfrm>
                <a:off x="7162800" y="4648200"/>
                <a:ext cx="438315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*Officially, the FT of the comb function doesn’t exist since it’s periodic, and since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1800" dirty="0"/>
                  <a:t> is a weird function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7549899-F7F8-284D-8B0F-7460D344E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4648200"/>
                <a:ext cx="4383157" cy="923330"/>
              </a:xfrm>
              <a:prstGeom prst="rect">
                <a:avLst/>
              </a:prstGeom>
              <a:blipFill>
                <a:blip r:embed="rId7"/>
                <a:stretch>
                  <a:fillRect l="-1159" t="-2703" r="-2029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080749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218ED-DBBD-884F-BA67-EDA7E9226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the sampling theorem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1253E8F0-4F21-C341-B699-E04B1FAE9A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9"/>
          <a:stretch/>
        </p:blipFill>
        <p:spPr bwMode="auto">
          <a:xfrm>
            <a:off x="914400" y="1219200"/>
            <a:ext cx="10363200" cy="211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A2CAC91-8CBE-1F42-AB20-F2ECF6819560}"/>
              </a:ext>
            </a:extLst>
          </p:cNvPr>
          <p:cNvSpPr/>
          <p:nvPr/>
        </p:nvSpPr>
        <p:spPr bwMode="auto">
          <a:xfrm>
            <a:off x="4419600" y="3048000"/>
            <a:ext cx="3810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4C6D7DF-F8FD-0245-BD27-238F3F157642}"/>
                  </a:ext>
                </a:extLst>
              </p:cNvPr>
              <p:cNvSpPr/>
              <p:nvPr/>
            </p:nvSpPr>
            <p:spPr>
              <a:xfrm>
                <a:off x="927652" y="3505200"/>
                <a:ext cx="370902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comb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4C6D7DF-F8FD-0245-BD27-238F3F1576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652" y="3505200"/>
                <a:ext cx="3709028" cy="461665"/>
              </a:xfrm>
              <a:prstGeom prst="rect">
                <a:avLst/>
              </a:prstGeom>
              <a:blipFill>
                <a:blip r:embed="rId3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F319644-F323-824C-81FD-0AFE24C5B19B}"/>
                  </a:ext>
                </a:extLst>
              </p:cNvPr>
              <p:cNvSpPr/>
              <p:nvPr/>
            </p:nvSpPr>
            <p:spPr>
              <a:xfrm>
                <a:off x="6477000" y="3352800"/>
                <a:ext cx="4195700" cy="7940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comb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F319644-F323-824C-81FD-0AFE24C5B1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3352800"/>
                <a:ext cx="4195700" cy="794064"/>
              </a:xfrm>
              <a:prstGeom prst="rect">
                <a:avLst/>
              </a:prstGeom>
              <a:blipFill>
                <a:blip r:embed="rId4"/>
                <a:stretch>
                  <a:fillRect b="-3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A4742E9-6472-5044-AF29-63089E85B805}"/>
                  </a:ext>
                </a:extLst>
              </p:cNvPr>
              <p:cNvSpPr/>
              <p:nvPr/>
            </p:nvSpPr>
            <p:spPr>
              <a:xfrm>
                <a:off x="6934200" y="1524000"/>
                <a:ext cx="97616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A4742E9-6472-5044-AF29-63089E85B8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0" y="1524000"/>
                <a:ext cx="976165" cy="461665"/>
              </a:xfrm>
              <a:prstGeom prst="rect">
                <a:avLst/>
              </a:prstGeom>
              <a:blipFill>
                <a:blip r:embed="rId5"/>
                <a:stretch>
                  <a:fillRect r="-1282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A9CE7BA9-F77F-664F-B0B0-6A8131A1D7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4194589"/>
            <a:ext cx="3733529" cy="22824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22E780A-B7E9-AC4D-93D6-85A16BBA8C90}"/>
                  </a:ext>
                </a:extLst>
              </p:cNvPr>
              <p:cNvSpPr/>
              <p:nvPr/>
            </p:nvSpPr>
            <p:spPr>
              <a:xfrm>
                <a:off x="7045216" y="5323943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22E780A-B7E9-AC4D-93D6-85A16BBA8C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5216" y="5323943"/>
                <a:ext cx="604653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1A75A16-F873-7A45-9FC1-87E7B9C6921E}"/>
                  </a:ext>
                </a:extLst>
              </p:cNvPr>
              <p:cNvSpPr txBox="1"/>
              <p:nvPr/>
            </p:nvSpPr>
            <p:spPr>
              <a:xfrm>
                <a:off x="7782420" y="6371626"/>
                <a:ext cx="37696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Replicated copies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!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1A75A16-F873-7A45-9FC1-87E7B9C692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2420" y="6371626"/>
                <a:ext cx="3769622" cy="461665"/>
              </a:xfrm>
              <a:prstGeom prst="rect">
                <a:avLst/>
              </a:prstGeom>
              <a:blipFill>
                <a:blip r:embed="rId8"/>
                <a:stretch>
                  <a:fillRect l="-2349" t="-10811" r="-1342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9BEED6-73DA-DD44-B48C-C68F4EADC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6096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Let’s (formally) take the Fourier transform: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5D86ED-B805-9A43-A705-AAFD44F2CFC8}"/>
              </a:ext>
            </a:extLst>
          </p:cNvPr>
          <p:cNvSpPr txBox="1"/>
          <p:nvPr/>
        </p:nvSpPr>
        <p:spPr>
          <a:xfrm>
            <a:off x="157365" y="6482396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9"/>
              </a:rPr>
              <a:t>A. Zisserman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9030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9354E-4BF1-ED4C-AB54-7C580433B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the sampling theorem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117AFE-A538-D741-9C01-7AD372A8F3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How do we reconstruct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apply a box filter in the </a:t>
                </a:r>
                <a:br>
                  <a:rPr lang="en-US" dirty="0"/>
                </a:br>
                <a:r>
                  <a:rPr lang="en-US" dirty="0"/>
                  <a:t>frequency domain (equivalent to </a:t>
                </a:r>
                <a:br>
                  <a:rPr lang="en-US" dirty="0"/>
                </a:br>
                <a:r>
                  <a:rPr lang="en-US" dirty="0"/>
                  <a:t>convolving with a </a:t>
                </a:r>
                <a:r>
                  <a:rPr lang="en-US" dirty="0" err="1"/>
                  <a:t>sinc</a:t>
                </a:r>
                <a:r>
                  <a:rPr lang="en-US" dirty="0"/>
                  <a:t> function</a:t>
                </a:r>
                <a:br>
                  <a:rPr lang="en-US" dirty="0"/>
                </a:br>
                <a:r>
                  <a:rPr lang="en-US" dirty="0"/>
                  <a:t>in the original domain)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When will this succeed?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When the sampling frequency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1/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exceeds </a:t>
                </a:r>
                <a:br>
                  <a:rPr lang="en-US" sz="2400" dirty="0"/>
                </a:br>
                <a:r>
                  <a:rPr lang="en-US" sz="2400" dirty="0"/>
                  <a:t>twice the greatest frequency contained in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sz="24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</m:oMath>
                </a14:m>
                <a:r>
                  <a:rPr lang="en-US" sz="2400" dirty="0"/>
                  <a:t>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117AFE-A538-D741-9C01-7AD372A8F3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BEF2FA2-04E2-A840-B567-A6FE1D850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071" y="1143000"/>
            <a:ext cx="3733529" cy="2282411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8C3A32A-19A8-4747-8604-B405834F6C50}"/>
              </a:ext>
            </a:extLst>
          </p:cNvPr>
          <p:cNvCxnSpPr>
            <a:cxnSpLocks/>
          </p:cNvCxnSpPr>
          <p:nvPr/>
        </p:nvCxnSpPr>
        <p:spPr bwMode="auto">
          <a:xfrm>
            <a:off x="8458471" y="3459297"/>
            <a:ext cx="1020415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7030A0"/>
            </a:solidFill>
            <a:prstDash val="solid"/>
            <a:round/>
            <a:headEnd type="triangle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5C06F12-0F18-3340-8F83-5D37AC28C270}"/>
                  </a:ext>
                </a:extLst>
              </p:cNvPr>
              <p:cNvSpPr txBox="1"/>
              <p:nvPr/>
            </p:nvSpPr>
            <p:spPr>
              <a:xfrm>
                <a:off x="8640686" y="3513694"/>
                <a:ext cx="77970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5C06F12-0F18-3340-8F83-5D37AC28C2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0686" y="3513694"/>
                <a:ext cx="779701" cy="461665"/>
              </a:xfrm>
              <a:prstGeom prst="rect">
                <a:avLst/>
              </a:prstGeom>
              <a:blipFill>
                <a:blip r:embed="rId4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reeform 7">
            <a:extLst>
              <a:ext uri="{FF2B5EF4-FFF2-40B4-BE49-F238E27FC236}">
                <a16:creationId xmlns:a16="http://schemas.microsoft.com/office/drawing/2014/main" id="{8B9AFCB9-22B3-284F-831B-049A290F0137}"/>
              </a:ext>
            </a:extLst>
          </p:cNvPr>
          <p:cNvSpPr/>
          <p:nvPr/>
        </p:nvSpPr>
        <p:spPr bwMode="auto">
          <a:xfrm>
            <a:off x="8455158" y="1676400"/>
            <a:ext cx="1070113" cy="1524000"/>
          </a:xfrm>
          <a:custGeom>
            <a:avLst/>
            <a:gdLst>
              <a:gd name="connsiteX0" fmla="*/ 0 w 1152939"/>
              <a:gd name="connsiteY0" fmla="*/ 1524000 h 1524000"/>
              <a:gd name="connsiteX1" fmla="*/ 0 w 1152939"/>
              <a:gd name="connsiteY1" fmla="*/ 0 h 1524000"/>
              <a:gd name="connsiteX2" fmla="*/ 1139687 w 1152939"/>
              <a:gd name="connsiteY2" fmla="*/ 0 h 1524000"/>
              <a:gd name="connsiteX3" fmla="*/ 1152939 w 1152939"/>
              <a:gd name="connsiteY3" fmla="*/ 1524000 h 1524000"/>
              <a:gd name="connsiteX4" fmla="*/ 1152939 w 1152939"/>
              <a:gd name="connsiteY4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2939" h="1524000">
                <a:moveTo>
                  <a:pt x="0" y="1524000"/>
                </a:moveTo>
                <a:lnTo>
                  <a:pt x="0" y="0"/>
                </a:lnTo>
                <a:lnTo>
                  <a:pt x="1139687" y="0"/>
                </a:lnTo>
                <a:lnTo>
                  <a:pt x="1152939" y="1524000"/>
                </a:lnTo>
                <a:lnTo>
                  <a:pt x="1152939" y="1524000"/>
                </a:lnTo>
              </a:path>
            </a:pathLst>
          </a:custGeom>
          <a:noFill/>
          <a:ln w="635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B23233-E5C2-CA4B-B868-60314E71FB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8"/>
          <a:stretch/>
        </p:blipFill>
        <p:spPr>
          <a:xfrm>
            <a:off x="1524000" y="4800600"/>
            <a:ext cx="8628301" cy="173593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19CE65F-0847-B248-B15B-D6CDD55B16C7}"/>
              </a:ext>
            </a:extLst>
          </p:cNvPr>
          <p:cNvSpPr/>
          <p:nvPr/>
        </p:nvSpPr>
        <p:spPr bwMode="auto">
          <a:xfrm>
            <a:off x="5029200" y="5029200"/>
            <a:ext cx="6858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BBEA95A-5989-AE48-B0A1-A7317F433CDA}"/>
                  </a:ext>
                </a:extLst>
              </p:cNvPr>
              <p:cNvSpPr/>
              <p:nvPr/>
            </p:nvSpPr>
            <p:spPr>
              <a:xfrm>
                <a:off x="9310835" y="5024735"/>
                <a:ext cx="976165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BBEA95A-5989-AE48-B0A1-A7317F433C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0835" y="5024735"/>
                <a:ext cx="976165" cy="461665"/>
              </a:xfrm>
              <a:prstGeom prst="rect">
                <a:avLst/>
              </a:prstGeom>
              <a:blipFill>
                <a:blip r:embed="rId6"/>
                <a:stretch>
                  <a:fillRect r="-1282" b="-1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866CCD1-40A7-574F-95A9-9C7967E23048}"/>
                  </a:ext>
                </a:extLst>
              </p:cNvPr>
              <p:cNvSpPr txBox="1"/>
              <p:nvPr/>
            </p:nvSpPr>
            <p:spPr>
              <a:xfrm>
                <a:off x="5050923" y="5024735"/>
                <a:ext cx="642354" cy="3891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866CCD1-40A7-574F-95A9-9C7967E230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0923" y="5024735"/>
                <a:ext cx="642354" cy="389176"/>
              </a:xfrm>
              <a:prstGeom prst="rect">
                <a:avLst/>
              </a:prstGeom>
              <a:blipFill>
                <a:blip r:embed="rId7"/>
                <a:stretch>
                  <a:fillRect l="-7843" r="-23529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FA8AB764-3EA2-6249-A6D4-16FD8F281B7C}"/>
              </a:ext>
            </a:extLst>
          </p:cNvPr>
          <p:cNvSpPr txBox="1"/>
          <p:nvPr/>
        </p:nvSpPr>
        <p:spPr>
          <a:xfrm>
            <a:off x="157365" y="6482396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8"/>
              </a:rPr>
              <a:t>A. Zisserman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2381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1" grpId="0" animBg="1"/>
      <p:bldP spid="12" grpId="0" animBg="1"/>
      <p:bldP spid="13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5B95F-1DFF-A74A-B3D0-272CDF09D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the sampling theorem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9B725-639D-6143-AFA0-46C807FBB8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If the sampling frequency is too small, frequencies above the Nyquist limit are “folded back” onto smaller frequencies, resulting in aliasing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5B35FC-C0C6-E44C-ABAA-D4B11F9DB4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95392"/>
            <a:ext cx="9829800" cy="27386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A721B0C-D30F-E241-A96B-E86FAF3D5E1E}"/>
              </a:ext>
            </a:extLst>
          </p:cNvPr>
          <p:cNvSpPr/>
          <p:nvPr/>
        </p:nvSpPr>
        <p:spPr bwMode="auto">
          <a:xfrm>
            <a:off x="6934200" y="4902927"/>
            <a:ext cx="609600" cy="43107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27E94BE-B01B-C749-A476-0B431016046C}"/>
              </a:ext>
            </a:extLst>
          </p:cNvPr>
          <p:cNvSpPr/>
          <p:nvPr/>
        </p:nvSpPr>
        <p:spPr bwMode="auto">
          <a:xfrm>
            <a:off x="8686801" y="3657600"/>
            <a:ext cx="914400" cy="1524000"/>
          </a:xfrm>
          <a:custGeom>
            <a:avLst/>
            <a:gdLst>
              <a:gd name="connsiteX0" fmla="*/ 0 w 1152939"/>
              <a:gd name="connsiteY0" fmla="*/ 1524000 h 1524000"/>
              <a:gd name="connsiteX1" fmla="*/ 0 w 1152939"/>
              <a:gd name="connsiteY1" fmla="*/ 0 h 1524000"/>
              <a:gd name="connsiteX2" fmla="*/ 1139687 w 1152939"/>
              <a:gd name="connsiteY2" fmla="*/ 0 h 1524000"/>
              <a:gd name="connsiteX3" fmla="*/ 1152939 w 1152939"/>
              <a:gd name="connsiteY3" fmla="*/ 1524000 h 1524000"/>
              <a:gd name="connsiteX4" fmla="*/ 1152939 w 1152939"/>
              <a:gd name="connsiteY4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2939" h="1524000">
                <a:moveTo>
                  <a:pt x="0" y="1524000"/>
                </a:moveTo>
                <a:lnTo>
                  <a:pt x="0" y="0"/>
                </a:lnTo>
                <a:lnTo>
                  <a:pt x="1139687" y="0"/>
                </a:lnTo>
                <a:lnTo>
                  <a:pt x="1152939" y="1524000"/>
                </a:lnTo>
                <a:lnTo>
                  <a:pt x="1152939" y="1524000"/>
                </a:lnTo>
              </a:path>
            </a:pathLst>
          </a:custGeom>
          <a:noFill/>
          <a:ln w="635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7A7753-713F-6E48-A12B-EC99D02D7F94}"/>
              </a:ext>
            </a:extLst>
          </p:cNvPr>
          <p:cNvSpPr txBox="1"/>
          <p:nvPr/>
        </p:nvSpPr>
        <p:spPr>
          <a:xfrm>
            <a:off x="157365" y="6482396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3"/>
              </a:rPr>
              <a:t>A. Zisserman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4083346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C826F-9818-FD4C-AC72-418D8735B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theorem in 2D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D25D1A-DC2F-AF45-A7B0-0A661A8DF55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If the Fourier transform of a continuous function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dirty="0"/>
                  <a:t>is zero for all frequencies beyond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dirty="0"/>
                  <a:t>, i.e., if the Fourier transform is </a:t>
                </a:r>
                <a:r>
                  <a:rPr lang="en-US" i="1" dirty="0"/>
                  <a:t>band-limited</a:t>
                </a:r>
                <a:r>
                  <a:rPr lang="en-US" dirty="0"/>
                  <a:t>, then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dirty="0"/>
                  <a:t>can be completely reconstructed from its samples as long as the sampling distances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/>
                  <a:t> along 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directions are such that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>
                    <a:effectLst/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>
                    <a:effectLst/>
                  </a:rPr>
                  <a:t>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D25D1A-DC2F-AF45-A7B0-0A661A8DF5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39BA0A7-BEDA-564B-9C99-2A814BC581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6"/>
          <a:stretch/>
        </p:blipFill>
        <p:spPr>
          <a:xfrm>
            <a:off x="1676400" y="3962400"/>
            <a:ext cx="9220200" cy="287903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7806D5A-3789-5049-A08F-FA5E4C51164E}"/>
              </a:ext>
            </a:extLst>
          </p:cNvPr>
          <p:cNvSpPr/>
          <p:nvPr/>
        </p:nvSpPr>
        <p:spPr bwMode="auto">
          <a:xfrm>
            <a:off x="3163824" y="6324600"/>
            <a:ext cx="341376" cy="2032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F698EA8-33C8-5F4F-A20C-2214DA426798}"/>
              </a:ext>
            </a:extLst>
          </p:cNvPr>
          <p:cNvSpPr/>
          <p:nvPr/>
        </p:nvSpPr>
        <p:spPr bwMode="auto">
          <a:xfrm>
            <a:off x="4114800" y="6019800"/>
            <a:ext cx="381000" cy="2032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1ACB12B-B040-F549-888B-CB1DEC8C707E}"/>
              </a:ext>
            </a:extLst>
          </p:cNvPr>
          <p:cNvSpPr/>
          <p:nvPr/>
        </p:nvSpPr>
        <p:spPr bwMode="auto">
          <a:xfrm>
            <a:off x="9982200" y="5994400"/>
            <a:ext cx="381000" cy="2032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32D31EE-7689-144B-BD9B-814D0B2CBD9E}"/>
              </a:ext>
            </a:extLst>
          </p:cNvPr>
          <p:cNvSpPr/>
          <p:nvPr/>
        </p:nvSpPr>
        <p:spPr bwMode="auto">
          <a:xfrm>
            <a:off x="8686800" y="6626290"/>
            <a:ext cx="381000" cy="2032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9CD9527-8475-A44B-8CB0-E2952AE65D1B}"/>
                  </a:ext>
                </a:extLst>
              </p:cNvPr>
              <p:cNvSpPr/>
              <p:nvPr/>
            </p:nvSpPr>
            <p:spPr>
              <a:xfrm>
                <a:off x="3081366" y="6444320"/>
                <a:ext cx="5062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9CD9527-8475-A44B-8CB0-E2952AE65D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1366" y="6444320"/>
                <a:ext cx="506292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6A199A7-FBC4-8E44-84C3-BD1D35BC799C}"/>
                  </a:ext>
                </a:extLst>
              </p:cNvPr>
              <p:cNvSpPr/>
              <p:nvPr/>
            </p:nvSpPr>
            <p:spPr>
              <a:xfrm>
                <a:off x="4107024" y="5846595"/>
                <a:ext cx="44480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6A199A7-FBC4-8E44-84C3-BD1D35BC79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7024" y="5846595"/>
                <a:ext cx="444801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D899C55-0F76-B74D-913A-91ADD956DDC9}"/>
                  </a:ext>
                </a:extLst>
              </p:cNvPr>
              <p:cNvSpPr/>
              <p:nvPr/>
            </p:nvSpPr>
            <p:spPr>
              <a:xfrm>
                <a:off x="8646612" y="6480075"/>
                <a:ext cx="5062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D899C55-0F76-B74D-913A-91ADD956DD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6612" y="6480075"/>
                <a:ext cx="506292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63AE1B0-8EC6-654E-8838-286695AB1DF3}"/>
                  </a:ext>
                </a:extLst>
              </p:cNvPr>
              <p:cNvSpPr/>
              <p:nvPr/>
            </p:nvSpPr>
            <p:spPr>
              <a:xfrm>
                <a:off x="9842199" y="5882350"/>
                <a:ext cx="44480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63AE1B0-8EC6-654E-8838-286695AB1D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2199" y="5882350"/>
                <a:ext cx="444801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0EBF1C25-8F1D-6D47-981D-41744EC7BA7A}"/>
              </a:ext>
            </a:extLst>
          </p:cNvPr>
          <p:cNvSpPr txBox="1"/>
          <p:nvPr/>
        </p:nvSpPr>
        <p:spPr>
          <a:xfrm>
            <a:off x="157365" y="6482396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8"/>
              </a:rPr>
              <a:t>A. Zisserman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453545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B0DF2-046C-534A-AB3E-532A9FB35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Analyzing interpolation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5DCE3-BE13-4A4E-9869-BCE533B90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Perfect reconstruction of the subsampled signal requires convolution with a </a:t>
            </a:r>
            <a:r>
              <a:rPr lang="en-US" dirty="0" err="1"/>
              <a:t>sinc</a:t>
            </a:r>
            <a:r>
              <a:rPr lang="en-US" dirty="0"/>
              <a:t> filter in the spatial domain, which is bad because </a:t>
            </a:r>
            <a:r>
              <a:rPr lang="en-US" dirty="0" err="1"/>
              <a:t>sinc</a:t>
            </a:r>
            <a:r>
              <a:rPr lang="en-US" dirty="0"/>
              <a:t> has infinite support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Instead, simpler reconstruction (interpolation) methods are typically used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55C3F7-7F1E-4E4B-A00C-6DFBCC0EE1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96"/>
          <a:stretch/>
        </p:blipFill>
        <p:spPr>
          <a:xfrm>
            <a:off x="3962400" y="3581400"/>
            <a:ext cx="4990188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7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40FAC-E1EF-8002-0939-21258EFE4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Fourier series: 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3E9E6-470E-3621-3067-AB00A19BC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A’s and B’s are inelegant -&gt; complex exponentials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Did NOT show that the series converges to the function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Read Korner’s wonderful book Fourier Analysis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We’re OK for anything we care about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 principle, we can go forward 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Function -&gt; A’s, B’s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Or backward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A’s, B’s -&gt; Function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Is this right? (mostly yes, but details…)</a:t>
            </a:r>
          </a:p>
          <a:p>
            <a:pPr marL="0" indent="0"/>
            <a:endParaRPr lang="en-US" dirty="0"/>
          </a:p>
          <a:p>
            <a:pPr marL="0" indent="0"/>
            <a:r>
              <a:rPr lang="en-US" dirty="0"/>
              <a:t>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57E4AE-62F8-9E8B-E5A6-675A37CF1723}"/>
              </a:ext>
            </a:extLst>
          </p:cNvPr>
          <p:cNvSpPr txBox="1"/>
          <p:nvPr/>
        </p:nvSpPr>
        <p:spPr>
          <a:xfrm>
            <a:off x="3816096" y="62179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44968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65DCE3-BE13-4A4E-9869-BCE533B90E6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Linear reconstruction can be done by convolving the sampled signal with a </a:t>
                </a:r>
                <a:r>
                  <a:rPr lang="en-US" i="1" dirty="0"/>
                  <a:t>triangle filter</a:t>
                </a:r>
                <a:r>
                  <a:rPr lang="en-US" dirty="0"/>
                  <a:t>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0" indent="0"/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However, the Fourier transform of the triangle filter is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sinc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dirty="0"/>
                  <a:t>function, so multiplying the signal’s spectrum by it introduces high-frequency artifacts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65DCE3-BE13-4A4E-9869-BCE533B90E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 r="-17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847B0DF2-046C-534A-AB3E-532A9FB35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Analyzing different interpolation methods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CAA2C0-5741-9646-8193-5304D1702D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87" r="50804" b="53081"/>
          <a:stretch/>
        </p:blipFill>
        <p:spPr>
          <a:xfrm>
            <a:off x="1517326" y="1973584"/>
            <a:ext cx="2870338" cy="16321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14807C-535C-4649-A3E8-49F23B0BF1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46" t="4741" b="55449"/>
          <a:stretch/>
        </p:blipFill>
        <p:spPr>
          <a:xfrm>
            <a:off x="7554437" y="1836256"/>
            <a:ext cx="3037363" cy="16689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D3049C-CB0B-EF49-AFFE-8B68B4EF25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60" t="10672" r="62632"/>
          <a:stretch/>
        </p:blipFill>
        <p:spPr>
          <a:xfrm>
            <a:off x="4925453" y="1921720"/>
            <a:ext cx="1799319" cy="17358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C06F22-A1F3-174C-861F-B01037D4E8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897" t="11428"/>
          <a:stretch/>
        </p:blipFill>
        <p:spPr>
          <a:xfrm>
            <a:off x="4495800" y="5201478"/>
            <a:ext cx="2843169" cy="1656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6FA04E1-24B4-9140-A5D6-F4059D2EBC04}"/>
                  </a:ext>
                </a:extLst>
              </p:cNvPr>
              <p:cNvSpPr txBox="1"/>
              <p:nvPr/>
            </p:nvSpPr>
            <p:spPr>
              <a:xfrm>
                <a:off x="4387664" y="2542219"/>
                <a:ext cx="44888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6FA04E1-24B4-9140-A5D6-F4059D2EBC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7664" y="2542219"/>
                <a:ext cx="448884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AFCE30-1F57-C24E-9C6D-196457C50F0D}"/>
                  </a:ext>
                </a:extLst>
              </p:cNvPr>
              <p:cNvSpPr txBox="1"/>
              <p:nvPr/>
            </p:nvSpPr>
            <p:spPr>
              <a:xfrm>
                <a:off x="6850120" y="2431081"/>
                <a:ext cx="54583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AFCE30-1F57-C24E-9C6D-196457C50F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0120" y="2431081"/>
                <a:ext cx="545839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74DF45C2-230B-9447-88C3-3914FE207B87}"/>
              </a:ext>
            </a:extLst>
          </p:cNvPr>
          <p:cNvSpPr txBox="1"/>
          <p:nvPr/>
        </p:nvSpPr>
        <p:spPr>
          <a:xfrm>
            <a:off x="10744200" y="6437580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7"/>
              </a:rPr>
              <a:t>Image 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3849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87EF9-A37A-5B47-8889-4FE47E260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Bilinear interpolation closeup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0A7E66-F74D-ED4C-9CC9-D28670065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309163"/>
            <a:ext cx="8382000" cy="40154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61BF61-168D-904D-9A21-51C32E2618EF}"/>
              </a:ext>
            </a:extLst>
          </p:cNvPr>
          <p:cNvSpPr txBox="1"/>
          <p:nvPr/>
        </p:nvSpPr>
        <p:spPr>
          <a:xfrm>
            <a:off x="10786303" y="6477000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Image source</a:t>
            </a: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B57E8D-F286-714B-8B83-0DB6E09F3A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53" r="20353"/>
          <a:stretch/>
        </p:blipFill>
        <p:spPr>
          <a:xfrm>
            <a:off x="7391400" y="1081496"/>
            <a:ext cx="2133600" cy="1075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1E6EC6-BD12-CF4D-B938-C79A60EBF7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854" y="914400"/>
            <a:ext cx="2378898" cy="226695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6EAE0C7-BD3A-2944-9227-6ACA13860FCF}"/>
              </a:ext>
            </a:extLst>
          </p:cNvPr>
          <p:cNvSpPr/>
          <p:nvPr/>
        </p:nvSpPr>
        <p:spPr bwMode="auto">
          <a:xfrm>
            <a:off x="9220200" y="3505200"/>
            <a:ext cx="457200" cy="457200"/>
          </a:xfrm>
          <a:prstGeom prst="rect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B119B10-134F-5548-BD22-0CDE48455B40}"/>
              </a:ext>
            </a:extLst>
          </p:cNvPr>
          <p:cNvCxnSpPr/>
          <p:nvPr/>
        </p:nvCxnSpPr>
        <p:spPr bwMode="auto">
          <a:xfrm flipV="1">
            <a:off x="9220200" y="929096"/>
            <a:ext cx="376654" cy="262243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257B9D8-FA1B-B34C-A334-C890ABBAC66B}"/>
              </a:ext>
            </a:extLst>
          </p:cNvPr>
          <p:cNvCxnSpPr>
            <a:cxnSpLocks/>
          </p:cNvCxnSpPr>
          <p:nvPr/>
        </p:nvCxnSpPr>
        <p:spPr bwMode="auto">
          <a:xfrm flipV="1">
            <a:off x="9677400" y="3181350"/>
            <a:ext cx="2298352" cy="78105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19036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7B083-1F36-2F4D-AF8A-759227BD1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else should you care about Fourier analysis?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8C5334-C9A5-E845-AFE2-B0081DC3F2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008011"/>
            <a:ext cx="10363200" cy="3070577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9DF0502-35C7-5740-8AA6-A26A12174ABA}"/>
              </a:ext>
            </a:extLst>
          </p:cNvPr>
          <p:cNvSpPr/>
          <p:nvPr/>
        </p:nvSpPr>
        <p:spPr>
          <a:xfrm>
            <a:off x="762000" y="6183868"/>
            <a:ext cx="1051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S.-Y. Wang et al. </a:t>
            </a:r>
            <a:r>
              <a:rPr lang="en-US" sz="1800" dirty="0">
                <a:hlinkClick r:id="rId3"/>
              </a:rPr>
              <a:t>CNN-generated images are surprisingly easy to spot... for now</a:t>
            </a:r>
            <a:r>
              <a:rPr lang="en-US" sz="1800" dirty="0"/>
              <a:t>. CVPR 2020</a:t>
            </a:r>
          </a:p>
        </p:txBody>
      </p:sp>
    </p:spTree>
    <p:extLst>
      <p:ext uri="{BB962C8B-B14F-4D97-AF65-F5344CB8AC3E}">
        <p14:creationId xmlns:p14="http://schemas.microsoft.com/office/powerpoint/2010/main" val="340407280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7B083-1F36-2F4D-AF8A-759227BD1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else should you care about Fourier analysis?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B67B45-AABD-FD43-97F9-BCB52ACC1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50" y="1659835"/>
            <a:ext cx="9486900" cy="47002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E33B0A6-6012-0E47-BAF4-08F1B7EE78FD}"/>
              </a:ext>
            </a:extLst>
          </p:cNvPr>
          <p:cNvSpPr/>
          <p:nvPr/>
        </p:nvSpPr>
        <p:spPr>
          <a:xfrm>
            <a:off x="1409700" y="6376621"/>
            <a:ext cx="9372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distill.pub</a:t>
            </a:r>
            <a:r>
              <a:rPr lang="en-US" dirty="0">
                <a:hlinkClick r:id="rId3"/>
              </a:rPr>
              <a:t>/2016/</a:t>
            </a:r>
            <a:r>
              <a:rPr lang="en-US" dirty="0" err="1">
                <a:hlinkClick r:id="rId3"/>
              </a:rPr>
              <a:t>deconv</a:t>
            </a:r>
            <a:r>
              <a:rPr lang="en-US" dirty="0">
                <a:hlinkClick r:id="rId3"/>
              </a:rPr>
              <a:t>-checkerboard/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80B0B2-3F49-444C-9300-F65A2E9AEC01}"/>
              </a:ext>
            </a:extLst>
          </p:cNvPr>
          <p:cNvSpPr/>
          <p:nvPr/>
        </p:nvSpPr>
        <p:spPr>
          <a:xfrm>
            <a:off x="909915" y="1089415"/>
            <a:ext cx="104438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Checkerboard and repetition artifacts in GAN-generated images </a:t>
            </a:r>
          </a:p>
        </p:txBody>
      </p:sp>
    </p:spTree>
    <p:extLst>
      <p:ext uri="{BB962C8B-B14F-4D97-AF65-F5344CB8AC3E}">
        <p14:creationId xmlns:p14="http://schemas.microsoft.com/office/powerpoint/2010/main" val="343411154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39094-FC98-FE4C-7D27-C296EE92F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Smoothing and </a:t>
            </a:r>
            <a:r>
              <a:rPr lang="en-US" dirty="0" err="1"/>
              <a:t>downsampling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48F11-BFCF-C5C0-E6D1-5368B6F16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ACF786-76B0-FBF3-E7F3-BF3CA54DC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031946"/>
            <a:ext cx="9677400" cy="499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32112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39094-FC98-FE4C-7D27-C296EE92F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Smoothing and </a:t>
            </a:r>
            <a:r>
              <a:rPr lang="en-US" dirty="0" err="1"/>
              <a:t>downsampling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48F11-BFCF-C5C0-E6D1-5368B6F16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941870-8D54-DFF8-7B77-7AAC7D6B7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790" y="653568"/>
            <a:ext cx="10729810" cy="5747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2A22B8-C12B-683C-6C82-70466B39A93D}"/>
              </a:ext>
            </a:extLst>
          </p:cNvPr>
          <p:cNvSpPr txBox="1"/>
          <p:nvPr/>
        </p:nvSpPr>
        <p:spPr>
          <a:xfrm>
            <a:off x="6248400" y="6380942"/>
            <a:ext cx="5202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Smoothed by gaussian sigma 1 pixel</a:t>
            </a:r>
          </a:p>
        </p:txBody>
      </p:sp>
    </p:spTree>
    <p:extLst>
      <p:ext uri="{BB962C8B-B14F-4D97-AF65-F5344CB8AC3E}">
        <p14:creationId xmlns:p14="http://schemas.microsoft.com/office/powerpoint/2010/main" val="217330795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39094-FC98-FE4C-7D27-C296EE92F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Smoothing and </a:t>
            </a:r>
            <a:r>
              <a:rPr lang="en-US" dirty="0" err="1"/>
              <a:t>downsampling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48F11-BFCF-C5C0-E6D1-5368B6F16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2A22B8-C12B-683C-6C82-70466B39A93D}"/>
              </a:ext>
            </a:extLst>
          </p:cNvPr>
          <p:cNvSpPr txBox="1"/>
          <p:nvPr/>
        </p:nvSpPr>
        <p:spPr>
          <a:xfrm>
            <a:off x="6248400" y="6380942"/>
            <a:ext cx="5355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Smoothed by gaussian sigma 2 pixels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5D5651-3B83-B7BA-84A7-CE9C7DA6C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1" y="860813"/>
            <a:ext cx="10515599" cy="557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241453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A28FD-9625-E2FF-8B05-966CF4B26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smoothing filter to use?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46B6E-9751-FD54-41B6-E671251A1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does smoothing with a Gaussian help?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Is there a better filter than a Gaussian?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Can you resample without loss?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565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19209-E0E7-4B1E-B944-81E1DBB6F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exponentials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ACB0AF-A7FE-C361-18A0-ACBC5CC19486}"/>
              </a:ext>
            </a:extLst>
          </p:cNvPr>
          <p:cNvSpPr txBox="1"/>
          <p:nvPr/>
        </p:nvSpPr>
        <p:spPr>
          <a:xfrm>
            <a:off x="1418269" y="1138534"/>
            <a:ext cx="4424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</a:t>
            </a:r>
            <a:r>
              <a:rPr lang="en-US" dirty="0" err="1"/>
              <a:t>i</a:t>
            </a:r>
            <a:r>
              <a:rPr lang="en-US" dirty="0"/>
              <a:t> is the square root of -1 !!!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35856C5-A65C-EA74-8ADB-AABE40EA368D}"/>
              </a:ext>
            </a:extLst>
          </p:cNvPr>
          <p:cNvCxnSpPr/>
          <p:nvPr/>
        </p:nvCxnSpPr>
        <p:spPr bwMode="auto">
          <a:xfrm>
            <a:off x="1524000" y="1676400"/>
            <a:ext cx="0" cy="533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C3D0EC4-6906-E6E9-8163-41AB0F8AC21A}"/>
              </a:ext>
            </a:extLst>
          </p:cNvPr>
          <p:cNvCxnSpPr/>
          <p:nvPr/>
        </p:nvCxnSpPr>
        <p:spPr bwMode="auto">
          <a:xfrm>
            <a:off x="5562600" y="1600199"/>
            <a:ext cx="0" cy="6858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A9F9B14-03BE-0770-1A1E-13467925A715}"/>
              </a:ext>
            </a:extLst>
          </p:cNvPr>
          <p:cNvSpPr txBox="1"/>
          <p:nvPr/>
        </p:nvSpPr>
        <p:spPr>
          <a:xfrm>
            <a:off x="4876800" y="5334000"/>
            <a:ext cx="69092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Advantage: </a:t>
            </a:r>
          </a:p>
          <a:p>
            <a:r>
              <a:rPr lang="en-US" dirty="0"/>
              <a:t>   if the function is complex, can represent cleanly</a:t>
            </a:r>
          </a:p>
          <a:p>
            <a:r>
              <a:rPr lang="en-US" dirty="0"/>
              <a:t>   don’t need to remember which is A, which B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21085B-7D81-B592-33CD-39F46D319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573" y="3124200"/>
            <a:ext cx="3606800" cy="127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632DBF-ABA4-D30F-1F94-6EF416D94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1216"/>
            <a:ext cx="4438650" cy="27137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540C13-8F24-766F-B711-C2335AC22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2222500"/>
            <a:ext cx="63119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7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1575F-E583-F1F7-B816-CCA369D12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exponentials: compact facts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4B2BB58-3DF0-D2DE-839A-DA4D53372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1676400"/>
            <a:ext cx="6629400" cy="11684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F15BD1-F07B-71EB-BDB4-87AC932845F7}"/>
              </a:ext>
            </a:extLst>
          </p:cNvPr>
          <p:cNvSpPr txBox="1"/>
          <p:nvPr/>
        </p:nvSpPr>
        <p:spPr>
          <a:xfrm>
            <a:off x="1752600" y="4267200"/>
            <a:ext cx="1861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k, n integers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6A9E8E6-596F-64F3-2B64-44C16BE75F21}"/>
              </a:ext>
            </a:extLst>
          </p:cNvPr>
          <p:cNvCxnSpPr/>
          <p:nvPr/>
        </p:nvCxnSpPr>
        <p:spPr bwMode="auto">
          <a:xfrm flipH="1" flipV="1">
            <a:off x="3886200" y="2362200"/>
            <a:ext cx="1828800" cy="3200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57896C3-5767-55BB-E506-717869823D99}"/>
              </a:ext>
            </a:extLst>
          </p:cNvPr>
          <p:cNvSpPr txBox="1"/>
          <p:nvPr/>
        </p:nvSpPr>
        <p:spPr>
          <a:xfrm>
            <a:off x="5943600" y="5562600"/>
            <a:ext cx="3520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minus sign matters!</a:t>
            </a:r>
          </a:p>
        </p:txBody>
      </p:sp>
    </p:spTree>
    <p:extLst>
      <p:ext uri="{BB962C8B-B14F-4D97-AF65-F5344CB8AC3E}">
        <p14:creationId xmlns:p14="http://schemas.microsoft.com/office/powerpoint/2010/main" val="15946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40FAC-E1EF-8002-0939-21258EFE4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Fourier series with complex exponentials: using fact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3E9E6-470E-3621-3067-AB00A19BC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If: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D58A96-6078-09E7-11C5-3C25D73F1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560643"/>
            <a:ext cx="3606800" cy="127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C2DC34-9F00-7A66-A634-C3D6299D2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300" y="4079107"/>
            <a:ext cx="4330700" cy="1143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D75FF0-6E02-1CA8-3FB6-BFCCC96D23C5}"/>
              </a:ext>
            </a:extLst>
          </p:cNvPr>
          <p:cNvSpPr txBox="1"/>
          <p:nvPr/>
        </p:nvSpPr>
        <p:spPr>
          <a:xfrm>
            <a:off x="7467600" y="4343400"/>
            <a:ext cx="46346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Using the fact! (this is analogous</a:t>
            </a:r>
          </a:p>
          <a:p>
            <a:r>
              <a:rPr lang="en-US" dirty="0"/>
              <a:t>to an orthonormal basis in linear</a:t>
            </a:r>
          </a:p>
          <a:p>
            <a:r>
              <a:rPr lang="en-US" dirty="0"/>
              <a:t>algebra)</a:t>
            </a:r>
          </a:p>
        </p:txBody>
      </p:sp>
    </p:spTree>
    <p:extLst>
      <p:ext uri="{BB962C8B-B14F-4D97-AF65-F5344CB8AC3E}">
        <p14:creationId xmlns:p14="http://schemas.microsoft.com/office/powerpoint/2010/main" val="2003223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40FAC-E1EF-8002-0939-21258EFE4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Fourier series with complex exponentials: 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3E9E6-470E-3621-3067-AB00A19BC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But this is just for a periodic function on [0, 1]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Easy to extend to other intervals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Easy to extend to the circle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But what about functions on [-infinity, infinity]?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These could wiggle often in numerous places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IDEA: use “more” basis elements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Fourier transform</a:t>
            </a:r>
          </a:p>
          <a:p>
            <a:pPr marL="0" indent="0"/>
            <a:endParaRPr lang="en-US" dirty="0"/>
          </a:p>
          <a:p>
            <a:pPr marL="0" indent="0"/>
            <a:r>
              <a:rPr lang="en-US" dirty="0"/>
              <a:t>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57E4AE-62F8-9E8B-E5A6-675A37CF1723}"/>
              </a:ext>
            </a:extLst>
          </p:cNvPr>
          <p:cNvSpPr txBox="1"/>
          <p:nvPr/>
        </p:nvSpPr>
        <p:spPr>
          <a:xfrm>
            <a:off x="3816096" y="62179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644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73D40517-D8A4-7347-929B-14478D6097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Fourier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2976CC-1394-AB4B-87D5-475C7146CEB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914400"/>
                <a:ext cx="55626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Our building block: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alt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altLang="en-US" dirty="0"/>
              </a:p>
              <a:p>
                <a:pPr marL="0" indent="0" algn="ctr"/>
                <a:endParaRPr lang="en-US" altLang="en-US" dirty="0"/>
              </a:p>
              <a:p>
                <a:pPr marL="0" indent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40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altLang="en-US" sz="4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en-US" sz="4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altLang="en-US" sz="4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alt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en-US" sz="4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e>
                      </m:func>
                      <m:r>
                        <a:rPr lang="en-US" altLang="en-US" sz="40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altLang="en-US" sz="4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sz="4000" dirty="0">
                  <a:solidFill>
                    <a:srgbClr val="7030A0"/>
                  </a:solidFill>
                </a:endParaRPr>
              </a:p>
              <a:p>
                <a:pPr marL="0" indent="0"/>
                <a:r>
                  <a:rPr lang="en-US" altLang="en-US" dirty="0"/>
                  <a:t>	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altLang="en-US" dirty="0"/>
              </a:p>
              <a:p>
                <a:pPr marL="0" indent="0"/>
                <a:endParaRPr lang="en-US" alt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Add enough of these to get any signal you want!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2976CC-1394-AB4B-87D5-475C7146CE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5562600" cy="5257800"/>
              </a:xfrm>
              <a:blipFill>
                <a:blip r:embed="rId2"/>
                <a:stretch>
                  <a:fillRect l="-2055" t="-1449" b="-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DE73398-7EF5-6B48-8DB5-0F09953F9F35}"/>
              </a:ext>
            </a:extLst>
          </p:cNvPr>
          <p:cNvCxnSpPr/>
          <p:nvPr/>
        </p:nvCxnSpPr>
        <p:spPr bwMode="auto">
          <a:xfrm flipV="1">
            <a:off x="2286000" y="3576935"/>
            <a:ext cx="0" cy="533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0E7B7B8-78A7-6240-8DA4-20E4254E6389}"/>
              </a:ext>
            </a:extLst>
          </p:cNvPr>
          <p:cNvSpPr txBox="1"/>
          <p:nvPr/>
        </p:nvSpPr>
        <p:spPr>
          <a:xfrm>
            <a:off x="1492766" y="4114800"/>
            <a:ext cx="1555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Amplitude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1591E48-909C-D749-BC51-1038519B8162}"/>
              </a:ext>
            </a:extLst>
          </p:cNvPr>
          <p:cNvCxnSpPr>
            <a:cxnSpLocks/>
          </p:cNvCxnSpPr>
          <p:nvPr/>
        </p:nvCxnSpPr>
        <p:spPr bwMode="auto">
          <a:xfrm>
            <a:off x="3652627" y="2393602"/>
            <a:ext cx="0" cy="64993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D6F8093-703E-EE4D-BFD6-BAAA895C8D49}"/>
              </a:ext>
            </a:extLst>
          </p:cNvPr>
          <p:cNvSpPr txBox="1"/>
          <p:nvPr/>
        </p:nvSpPr>
        <p:spPr>
          <a:xfrm>
            <a:off x="2819400" y="1931937"/>
            <a:ext cx="1640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Frequency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39C05D4-61FF-1048-8168-996213FC29CA}"/>
              </a:ext>
            </a:extLst>
          </p:cNvPr>
          <p:cNvCxnSpPr/>
          <p:nvPr/>
        </p:nvCxnSpPr>
        <p:spPr bwMode="auto">
          <a:xfrm flipV="1">
            <a:off x="4876800" y="3576935"/>
            <a:ext cx="0" cy="533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78BD951-D51D-EF42-A467-20A630B5EAC9}"/>
              </a:ext>
            </a:extLst>
          </p:cNvPr>
          <p:cNvSpPr txBox="1"/>
          <p:nvPr/>
        </p:nvSpPr>
        <p:spPr>
          <a:xfrm>
            <a:off x="4351897" y="4114800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Phase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FCE26D-7D20-0D42-9846-30654330B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692" y="1752600"/>
            <a:ext cx="5074165" cy="40405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612F719-3F23-904C-90B8-0DD447CA3AFF}"/>
              </a:ext>
            </a:extLst>
          </p:cNvPr>
          <p:cNvSpPr/>
          <p:nvPr/>
        </p:nvSpPr>
        <p:spPr bwMode="auto">
          <a:xfrm>
            <a:off x="6096000" y="2162769"/>
            <a:ext cx="367269" cy="55579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A3FC6D1-5B92-FF46-8F3E-AC9A7816CC89}"/>
              </a:ext>
            </a:extLst>
          </p:cNvPr>
          <p:cNvSpPr/>
          <p:nvPr/>
        </p:nvSpPr>
        <p:spPr bwMode="auto">
          <a:xfrm>
            <a:off x="10681731" y="4419600"/>
            <a:ext cx="367269" cy="38323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336D314-E420-FB47-B8BC-FE359F21BC86}"/>
              </a:ext>
            </a:extLst>
          </p:cNvPr>
          <p:cNvSpPr/>
          <p:nvPr/>
        </p:nvSpPr>
        <p:spPr bwMode="auto">
          <a:xfrm>
            <a:off x="6783542" y="1821683"/>
            <a:ext cx="2100623" cy="46431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82E8D93-28AA-1E4E-BE1A-EC8074CD0798}"/>
                  </a:ext>
                </a:extLst>
              </p:cNvPr>
              <p:cNvSpPr txBox="1"/>
              <p:nvPr/>
            </p:nvSpPr>
            <p:spPr>
              <a:xfrm>
                <a:off x="7086600" y="1882914"/>
                <a:ext cx="170341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</a:rPr>
                  <a:t>Phase shift </a:t>
                </a:r>
                <a14:m>
                  <m:oMath xmlns:m="http://schemas.openxmlformats.org/officeDocument/2006/math">
                    <m:r>
                      <a:rPr lang="en-US" altLang="en-US" sz="2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endParaRPr lang="en-US" sz="2000" dirty="0"/>
              </a:p>
              <a:p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82E8D93-28AA-1E4E-BE1A-EC8074CD0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1882914"/>
                <a:ext cx="1703415" cy="707886"/>
              </a:xfrm>
              <a:prstGeom prst="rect">
                <a:avLst/>
              </a:prstGeom>
              <a:blipFill>
                <a:blip r:embed="rId4"/>
                <a:stretch>
                  <a:fillRect l="-3704" t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683A575-7CC3-DF49-A2E8-C6CBE1E27B69}"/>
              </a:ext>
            </a:extLst>
          </p:cNvPr>
          <p:cNvCxnSpPr>
            <a:cxnSpLocks/>
          </p:cNvCxnSpPr>
          <p:nvPr/>
        </p:nvCxnSpPr>
        <p:spPr bwMode="auto">
          <a:xfrm flipV="1">
            <a:off x="8229600" y="3161464"/>
            <a:ext cx="0" cy="117970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2CE0775-84F2-5442-98EA-EAA416EC5CB8}"/>
              </a:ext>
            </a:extLst>
          </p:cNvPr>
          <p:cNvCxnSpPr>
            <a:cxnSpLocks/>
          </p:cNvCxnSpPr>
          <p:nvPr/>
        </p:nvCxnSpPr>
        <p:spPr bwMode="auto">
          <a:xfrm>
            <a:off x="8229600" y="3161464"/>
            <a:ext cx="518174" cy="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A5391E0-ED5D-C143-B210-5EFEE588729C}"/>
                  </a:ext>
                </a:extLst>
              </p:cNvPr>
              <p:cNvSpPr txBox="1"/>
              <p:nvPr/>
            </p:nvSpPr>
            <p:spPr>
              <a:xfrm>
                <a:off x="8733113" y="2905221"/>
                <a:ext cx="155388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</a:rPr>
                  <a:t>Amplitude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sz="2000" dirty="0"/>
              </a:p>
              <a:p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A5391E0-ED5D-C143-B210-5EFEE58872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3113" y="2905221"/>
                <a:ext cx="1553887" cy="707886"/>
              </a:xfrm>
              <a:prstGeom prst="rect">
                <a:avLst/>
              </a:prstGeom>
              <a:blipFill>
                <a:blip r:embed="rId5"/>
                <a:stretch>
                  <a:fillRect l="-4065" t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D2FD8FB-91AB-7541-8260-D5757968869D}"/>
              </a:ext>
            </a:extLst>
          </p:cNvPr>
          <p:cNvCxnSpPr>
            <a:cxnSpLocks/>
          </p:cNvCxnSpPr>
          <p:nvPr/>
        </p:nvCxnSpPr>
        <p:spPr bwMode="auto">
          <a:xfrm>
            <a:off x="7467600" y="4341167"/>
            <a:ext cx="0" cy="1831033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1DBF082-7A7B-3544-98B1-1BA3CCD5B0A7}"/>
              </a:ext>
            </a:extLst>
          </p:cNvPr>
          <p:cNvCxnSpPr>
            <a:cxnSpLocks/>
          </p:cNvCxnSpPr>
          <p:nvPr/>
        </p:nvCxnSpPr>
        <p:spPr bwMode="auto">
          <a:xfrm>
            <a:off x="10591800" y="4341166"/>
            <a:ext cx="0" cy="1831033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82D17A1-3821-984C-8668-256D16564D0A}"/>
              </a:ext>
            </a:extLst>
          </p:cNvPr>
          <p:cNvCxnSpPr>
            <a:cxnSpLocks/>
          </p:cNvCxnSpPr>
          <p:nvPr/>
        </p:nvCxnSpPr>
        <p:spPr bwMode="auto">
          <a:xfrm flipH="1">
            <a:off x="7467601" y="6060810"/>
            <a:ext cx="934603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73CE291-31CC-F74A-B4C9-79C6154BED60}"/>
              </a:ext>
            </a:extLst>
          </p:cNvPr>
          <p:cNvCxnSpPr>
            <a:cxnSpLocks/>
            <a:stCxn id="43" idx="3"/>
          </p:cNvCxnSpPr>
          <p:nvPr/>
        </p:nvCxnSpPr>
        <p:spPr bwMode="auto">
          <a:xfrm flipV="1">
            <a:off x="9719142" y="6060810"/>
            <a:ext cx="872658" cy="8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C647FC2-A0E1-DA4E-802D-69882F97BBEC}"/>
                  </a:ext>
                </a:extLst>
              </p:cNvPr>
              <p:cNvSpPr txBox="1"/>
              <p:nvPr/>
            </p:nvSpPr>
            <p:spPr>
              <a:xfrm>
                <a:off x="8443536" y="5797020"/>
                <a:ext cx="1275606" cy="5291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</a:rPr>
                  <a:t>Period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den>
                    </m:f>
                  </m:oMath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C647FC2-A0E1-DA4E-802D-69882F97B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3536" y="5797020"/>
                <a:ext cx="1275606" cy="529184"/>
              </a:xfrm>
              <a:prstGeom prst="rect">
                <a:avLst/>
              </a:prstGeom>
              <a:blipFill>
                <a:blip r:embed="rId6"/>
                <a:stretch>
                  <a:fillRect l="-3960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4CF7C1F-9690-1D4C-BF6C-3226D51C9BBA}"/>
                  </a:ext>
                </a:extLst>
              </p:cNvPr>
              <p:cNvSpPr txBox="1"/>
              <p:nvPr/>
            </p:nvSpPr>
            <p:spPr>
              <a:xfrm>
                <a:off x="11201400" y="4038600"/>
                <a:ext cx="43390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4CF7C1F-9690-1D4C-BF6C-3226D51C9B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1400" y="4038600"/>
                <a:ext cx="433900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E82DCF10-1073-D54D-BADA-6DAFC3F49677}"/>
              </a:ext>
            </a:extLst>
          </p:cNvPr>
          <p:cNvSpPr/>
          <p:nvPr/>
        </p:nvSpPr>
        <p:spPr bwMode="auto">
          <a:xfrm>
            <a:off x="7339961" y="2286000"/>
            <a:ext cx="851932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5EEF6D2-717C-DF49-938E-38493069C282}"/>
              </a:ext>
            </a:extLst>
          </p:cNvPr>
          <p:cNvCxnSpPr>
            <a:cxnSpLocks/>
          </p:cNvCxnSpPr>
          <p:nvPr/>
        </p:nvCxnSpPr>
        <p:spPr bwMode="auto">
          <a:xfrm flipH="1">
            <a:off x="7294997" y="2438400"/>
            <a:ext cx="934603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4">
            <a:extLst>
              <a:ext uri="{FF2B5EF4-FFF2-40B4-BE49-F238E27FC236}">
                <a16:creationId xmlns:a16="http://schemas.microsoft.com/office/drawing/2014/main" id="{4EF729B3-8B0B-1F46-BF9A-2522F225F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5">
            <a:extLst>
              <a:ext uri="{FF2B5EF4-FFF2-40B4-BE49-F238E27FC236}">
                <a16:creationId xmlns:a16="http://schemas.microsoft.com/office/drawing/2014/main" id="{10F7B96F-2651-C04D-9353-68EA6B943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9812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4">
            <a:extLst>
              <a:ext uri="{FF2B5EF4-FFF2-40B4-BE49-F238E27FC236}">
                <a16:creationId xmlns:a16="http://schemas.microsoft.com/office/drawing/2014/main" id="{476BFA73-C9FA-CE46-809D-453A5425A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5">
            <a:extLst>
              <a:ext uri="{FF2B5EF4-FFF2-40B4-BE49-F238E27FC236}">
                <a16:creationId xmlns:a16="http://schemas.microsoft.com/office/drawing/2014/main" id="{656A8C57-58C9-D140-BBB5-84A02D44A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9812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extBox 7">
            <a:extLst>
              <a:ext uri="{FF2B5EF4-FFF2-40B4-BE49-F238E27FC236}">
                <a16:creationId xmlns:a16="http://schemas.microsoft.com/office/drawing/2014/main" id="{7919C868-B6B4-E140-8C0B-3EE20B469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1981200"/>
            <a:ext cx="115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Gaussian</a:t>
            </a:r>
          </a:p>
        </p:txBody>
      </p:sp>
      <p:sp>
        <p:nvSpPr>
          <p:cNvPr id="43016" name="TextBox 8">
            <a:extLst>
              <a:ext uri="{FF2B5EF4-FFF2-40B4-BE49-F238E27FC236}">
                <a16:creationId xmlns:a16="http://schemas.microsoft.com/office/drawing/2014/main" id="{74648B6D-CE6F-0145-82AE-EAF6A0812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1" y="1981200"/>
            <a:ext cx="1082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Box filter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A2B8AF-8FEA-E141-AFB2-C34EB1A38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Mystery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B17D6-8CB2-914E-B607-540D1ED49B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Why does filtering with a Gaussian give a nice smooth image, but filtering with a box filter gives artifacts?</a:t>
            </a:r>
          </a:p>
        </p:txBody>
      </p:sp>
    </p:spTree>
    <p:extLst>
      <p:ext uri="{BB962C8B-B14F-4D97-AF65-F5344CB8AC3E}">
        <p14:creationId xmlns:p14="http://schemas.microsoft.com/office/powerpoint/2010/main" val="2696202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63028-E27D-2C49-A0AE-EF6D6C10C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define an (overcomplete) set of basis functions: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𝑢𝑡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∈(−∞,∞)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Compare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2" t="-1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ACB111B5-FB0B-1EE0-7215-948CFE703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050" y="4343400"/>
            <a:ext cx="6311900" cy="533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B9594A-24CA-124E-EC45-CA46AFCFB2F4}"/>
              </a:ext>
            </a:extLst>
          </p:cNvPr>
          <p:cNvSpPr txBox="1"/>
          <p:nvPr/>
        </p:nvSpPr>
        <p:spPr>
          <a:xfrm>
            <a:off x="5949696" y="3081635"/>
            <a:ext cx="114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Integer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9544B20-2C8D-9148-636C-0221D3E6F86B}"/>
              </a:ext>
            </a:extLst>
          </p:cNvPr>
          <p:cNvCxnSpPr/>
          <p:nvPr/>
        </p:nvCxnSpPr>
        <p:spPr bwMode="auto">
          <a:xfrm flipH="1">
            <a:off x="3581400" y="3543300"/>
            <a:ext cx="2362200" cy="6477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1779674-F504-A9CD-9609-1AB1C45C4006}"/>
              </a:ext>
            </a:extLst>
          </p:cNvPr>
          <p:cNvCxnSpPr/>
          <p:nvPr/>
        </p:nvCxnSpPr>
        <p:spPr bwMode="auto">
          <a:xfrm flipH="1">
            <a:off x="5867400" y="3657600"/>
            <a:ext cx="304800" cy="685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C178D62-880C-2B4A-B661-FA61D52DCAE6}"/>
              </a:ext>
            </a:extLst>
          </p:cNvPr>
          <p:cNvCxnSpPr>
            <a:cxnSpLocks/>
          </p:cNvCxnSpPr>
          <p:nvPr/>
        </p:nvCxnSpPr>
        <p:spPr bwMode="auto">
          <a:xfrm>
            <a:off x="7092958" y="3581401"/>
            <a:ext cx="1441442" cy="79786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78069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63028-E27D-2C49-A0AE-EF6D6C10C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define an (overcomplete) set of basis functions: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𝑢𝑡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∈(−∞,∞)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Euler’s formula: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p>
                    </m:sSup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sin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B621FBEE-A3A3-6042-9770-F5838040E8AF}"/>
              </a:ext>
            </a:extLst>
          </p:cNvPr>
          <p:cNvGrpSpPr/>
          <p:nvPr/>
        </p:nvGrpSpPr>
        <p:grpSpPr>
          <a:xfrm>
            <a:off x="-304800" y="2941320"/>
            <a:ext cx="5762327" cy="5821680"/>
            <a:chOff x="1828799" y="2941320"/>
            <a:chExt cx="5762327" cy="582168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447A801C-9471-4E44-9271-44AFB7B504E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267200" y="3429000"/>
              <a:ext cx="0" cy="2895600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87F9553E-54B8-7244-A53B-1D239E8683D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267200" y="6324600"/>
              <a:ext cx="2743200" cy="0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CCF8F0AA-A8FF-F24C-92BB-CDF9E4E434CB}"/>
                </a:ext>
              </a:extLst>
            </p:cNvPr>
            <p:cNvSpPr/>
            <p:nvPr/>
          </p:nvSpPr>
          <p:spPr bwMode="auto">
            <a:xfrm>
              <a:off x="1828799" y="3886200"/>
              <a:ext cx="4876800" cy="4876800"/>
            </a:xfrm>
            <a:prstGeom prst="arc">
              <a:avLst/>
            </a:prstGeom>
            <a:noFill/>
            <a:ln w="31750" cap="flat" cmpd="sng" algn="ctr">
              <a:solidFill>
                <a:srgbClr val="7030A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C7A3FF5-7BD6-5D45-915B-A6E007554FC4}"/>
                </a:ext>
              </a:extLst>
            </p:cNvPr>
            <p:cNvCxnSpPr/>
            <p:nvPr/>
          </p:nvCxnSpPr>
          <p:spPr bwMode="auto">
            <a:xfrm flipV="1">
              <a:off x="4267199" y="4114800"/>
              <a:ext cx="1066801" cy="2209800"/>
            </a:xfrm>
            <a:prstGeom prst="line">
              <a:avLst/>
            </a:prstGeom>
            <a:solidFill>
              <a:schemeClr val="accent1"/>
            </a:solidFill>
            <a:ln w="4762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EF8F8B14-2C16-7545-9BD8-4BB82E96AC47}"/>
                    </a:ext>
                  </a:extLst>
                </p:cNvPr>
                <p:cNvSpPr/>
                <p:nvPr/>
              </p:nvSpPr>
              <p:spPr>
                <a:xfrm>
                  <a:off x="4425009" y="5862935"/>
                  <a:ext cx="45179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EF8F8B14-2C16-7545-9BD8-4BB82E96AC4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25009" y="5862935"/>
                  <a:ext cx="451790" cy="46166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19F1BDC-BF83-6A4C-8E04-26D9001F233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347062" y="4114800"/>
              <a:ext cx="0" cy="220980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7030A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FAD0962-917D-654B-88B8-6A21F2C702E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267199" y="4151811"/>
              <a:ext cx="1066800" cy="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7030A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67E02CDB-FA1F-5F45-9926-292C5350135F}"/>
                    </a:ext>
                  </a:extLst>
                </p:cNvPr>
                <p:cNvSpPr/>
                <p:nvPr/>
              </p:nvSpPr>
              <p:spPr>
                <a:xfrm>
                  <a:off x="4232365" y="6361611"/>
                  <a:ext cx="93429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oMath>
                    </m:oMathPara>
                  </a14:m>
                  <a:endParaRPr lang="en-US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67E02CDB-FA1F-5F45-9926-292C5350135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32365" y="6361611"/>
                  <a:ext cx="934294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9561D65D-BC4D-5047-AA6E-C0D9B8F1ECB8}"/>
                    </a:ext>
                  </a:extLst>
                </p:cNvPr>
                <p:cNvSpPr/>
                <p:nvPr/>
              </p:nvSpPr>
              <p:spPr>
                <a:xfrm>
                  <a:off x="3299986" y="4776541"/>
                  <a:ext cx="89101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9561D65D-BC4D-5047-AA6E-C0D9B8F1EC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99986" y="4776541"/>
                  <a:ext cx="891013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BCBAF453-BBE2-1A45-9051-DA87B9C272F3}"/>
                    </a:ext>
                  </a:extLst>
                </p:cNvPr>
                <p:cNvSpPr/>
                <p:nvPr/>
              </p:nvSpPr>
              <p:spPr>
                <a:xfrm>
                  <a:off x="6984871" y="6056756"/>
                  <a:ext cx="60625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Re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BCBAF453-BBE2-1A45-9051-DA87B9C272F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4871" y="6056756"/>
                  <a:ext cx="606255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0C071D16-62A1-CA48-BE1D-0828A95B1CBD}"/>
                    </a:ext>
                  </a:extLst>
                </p:cNvPr>
                <p:cNvSpPr/>
                <p:nvPr/>
              </p:nvSpPr>
              <p:spPr>
                <a:xfrm>
                  <a:off x="3929237" y="2941320"/>
                  <a:ext cx="64998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Im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0C071D16-62A1-CA48-BE1D-0828A95B1CB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9237" y="2941320"/>
                  <a:ext cx="649986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A2B9893-D5CC-F547-AD04-B47259B59F73}"/>
                    </a:ext>
                  </a:extLst>
                </p:cNvPr>
                <p:cNvSpPr/>
                <p:nvPr/>
              </p:nvSpPr>
              <p:spPr>
                <a:xfrm>
                  <a:off x="5347062" y="3530696"/>
                  <a:ext cx="678967" cy="47788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p>
                        </m:sSup>
                      </m:oMath>
                    </m:oMathPara>
                  </a14:m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A2B9893-D5CC-F547-AD04-B47259B59F7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7062" y="3530696"/>
                  <a:ext cx="678967" cy="47788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0142D8A2-AF32-544A-AA3E-657772076990}"/>
                </a:ext>
              </a:extLst>
            </p:cNvPr>
            <p:cNvSpPr/>
            <p:nvPr/>
          </p:nvSpPr>
          <p:spPr bwMode="auto">
            <a:xfrm>
              <a:off x="3363289" y="5446706"/>
              <a:ext cx="1807818" cy="1807818"/>
            </a:xfrm>
            <a:prstGeom prst="arc">
              <a:avLst>
                <a:gd name="adj1" fmla="val 17811337"/>
                <a:gd name="adj2" fmla="val 0"/>
              </a:avLst>
            </a:prstGeom>
            <a:noFill/>
            <a:ln w="31750" cap="flat" cmpd="sng" algn="ctr">
              <a:solidFill>
                <a:srgbClr val="7030A0"/>
              </a:solidFill>
              <a:prstDash val="solid"/>
              <a:round/>
              <a:headEnd type="stealth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3D30AFF0-896E-AA4E-9C0F-517A25F8392D}"/>
                    </a:ext>
                  </a:extLst>
                </p:cNvPr>
                <p:cNvSpPr/>
                <p:nvPr/>
              </p:nvSpPr>
              <p:spPr>
                <a:xfrm>
                  <a:off x="6477000" y="6361611"/>
                  <a:ext cx="43954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3D30AFF0-896E-AA4E-9C0F-517A25F8392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7000" y="6361611"/>
                  <a:ext cx="439543" cy="46166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E7C8C2EC-4573-B844-B2B8-C1D7D7F5AEF6}"/>
                    </a:ext>
                  </a:extLst>
                </p:cNvPr>
                <p:cNvSpPr/>
                <p:nvPr/>
              </p:nvSpPr>
              <p:spPr>
                <a:xfrm>
                  <a:off x="3792822" y="3611714"/>
                  <a:ext cx="37715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oMath>
                    </m:oMathPara>
                  </a14:m>
                  <a:endParaRPr lang="en-US" i="1" dirty="0"/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E7C8C2EC-4573-B844-B2B8-C1D7D7F5AEF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2822" y="3611714"/>
                  <a:ext cx="377155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486AEE7-DDA5-9C4C-89B1-0418E965A1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927" y="2971800"/>
            <a:ext cx="4724400" cy="35433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A903E27-3F4D-3344-B73B-D92B52F80B8C}"/>
              </a:ext>
            </a:extLst>
          </p:cNvPr>
          <p:cNvSpPr txBox="1"/>
          <p:nvPr/>
        </p:nvSpPr>
        <p:spPr>
          <a:xfrm>
            <a:off x="10943327" y="6207323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12"/>
              </a:rPr>
              <a:t>Image 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5763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63028-E27D-2C49-A0AE-EF6D6C10C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define a (continuously parameterized) set of basis functions: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𝑢𝑡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∈(−∞,∞)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Euler’s formula: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p>
                    </m:sSup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sin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 is just a cosine-sine pair at frequency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!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3440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63028-E27D-2C49-A0AE-EF6D6C10C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define a (continuously parameterized) set of basis functions: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𝑢𝑡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∈(−∞,∞)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Inner product for complex functions is given by: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449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CE684F3-BF70-6C4B-AC58-0FBAEB8CB3B2}"/>
              </a:ext>
            </a:extLst>
          </p:cNvPr>
          <p:cNvCxnSpPr>
            <a:cxnSpLocks/>
          </p:cNvCxnSpPr>
          <p:nvPr/>
        </p:nvCxnSpPr>
        <p:spPr bwMode="auto">
          <a:xfrm flipV="1">
            <a:off x="7010400" y="3933736"/>
            <a:ext cx="0" cy="1066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83D92E5-3CB4-244D-B4CC-681AC6C19403}"/>
              </a:ext>
            </a:extLst>
          </p:cNvPr>
          <p:cNvSpPr txBox="1"/>
          <p:nvPr/>
        </p:nvSpPr>
        <p:spPr>
          <a:xfrm>
            <a:off x="3771900" y="5029200"/>
            <a:ext cx="6476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Complex conjugate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real part stays the same, </a:t>
            </a:r>
            <a:br>
              <a:rPr lang="en-US" dirty="0"/>
            </a:br>
            <a:r>
              <a:rPr lang="en-US" dirty="0"/>
              <a:t>imaginary part is flipped</a:t>
            </a:r>
          </a:p>
        </p:txBody>
      </p:sp>
    </p:spTree>
    <p:extLst>
      <p:ext uri="{BB962C8B-B14F-4D97-AF65-F5344CB8AC3E}">
        <p14:creationId xmlns:p14="http://schemas.microsoft.com/office/powerpoint/2010/main" val="4629487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63028-E27D-2C49-A0AE-EF6D6C10C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define a (continuously parameterized) set of basis functions: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𝑢𝑡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∈(−∞,∞)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Inner product for complex functions is given by: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Orthonormality: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a:rPr lang="en-US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   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0     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otherwise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 b="-49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39231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64E3F03-C2F0-3FD5-04E7-686AC729C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4110F-C7D5-0BE7-1652-95B2354FD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0D67769-095D-F99D-AD9A-64EC815C562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define a (continuously parameterized) set of basis functions: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𝑢𝑡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∈(−∞,∞)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Inner product for complex functions is given by: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Orthonormality: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? </m:t>
                              </m:r>
                              <m:r>
                                <a:rPr lang="en-US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   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0     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otherwise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0D67769-095D-F99D-AD9A-64EC815C562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2" t="-1446" b="-49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F86087F-4D9B-F26A-32AE-7189185A8749}"/>
                  </a:ext>
                </a:extLst>
              </p:cNvPr>
              <p:cNvSpPr txBox="1"/>
              <p:nvPr/>
            </p:nvSpPr>
            <p:spPr>
              <a:xfrm>
                <a:off x="2743200" y="5714126"/>
                <a:ext cx="6098058" cy="9161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nary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𝑑𝑡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(0)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F86087F-4D9B-F26A-32AE-7189185A87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5714126"/>
                <a:ext cx="6098058" cy="916148"/>
              </a:xfrm>
              <a:prstGeom prst="rect">
                <a:avLst/>
              </a:prstGeom>
              <a:blipFill>
                <a:blip r:embed="rId3"/>
                <a:stretch>
                  <a:fillRect t="-162162" b="-231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95752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63028-E27D-2C49-A0AE-EF6D6C10C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Given a signal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we want to represent it as a weighted combination of the basis functions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𝑢𝑡</m:t>
                        </m:r>
                      </m:sup>
                    </m:sSup>
                  </m:oMath>
                </a14:m>
                <a:r>
                  <a:rPr lang="en-US" dirty="0"/>
                  <a:t> with weights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 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𝑢𝑡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𝑑𝑢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Each weight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</m:oMath>
                </a14:m>
                <a:r>
                  <a:rPr lang="en-US" dirty="0"/>
                  <a:t> is given by the inner product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dirty="0"/>
                  <a:t>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𝑢𝑡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8937" b="-198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125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81F6-5F00-2141-AC75-EF7E4A168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1D Fourier transform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1066800"/>
                <a:ext cx="103632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Forward transform: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𝑢𝑡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Note: </a:t>
                </a:r>
                <a:r>
                  <a:rPr lang="en-US" dirty="0"/>
                  <a:t>for the FT to exist, the </a:t>
                </a:r>
                <a:r>
                  <a:rPr lang="en-US" i="1" dirty="0"/>
                  <a:t>energy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  <m: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𝑑𝑡</m:t>
                        </m:r>
                      </m:e>
                    </m:nary>
                  </m:oMath>
                </a14:m>
                <a:r>
                  <a:rPr lang="en-US" dirty="0"/>
                  <a:t> has to be finite</a:t>
                </a:r>
              </a:p>
              <a:p>
                <a:pPr marL="0" indent="0"/>
                <a:endParaRPr lang="en-US" dirty="0"/>
              </a:p>
              <a:p>
                <a:pPr marL="0" indent="0"/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1066800"/>
                <a:ext cx="10363200" cy="5257800"/>
              </a:xfrm>
              <a:blipFill>
                <a:blip r:embed="rId2"/>
                <a:stretch>
                  <a:fillRect l="-1103" t="-21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Line 8">
            <a:extLst>
              <a:ext uri="{FF2B5EF4-FFF2-40B4-BE49-F238E27FC236}">
                <a16:creationId xmlns:a16="http://schemas.microsoft.com/office/drawing/2014/main" id="{5516E258-75D8-9E41-82E2-CC24062CA2AD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6575" y="1333502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10">
                <a:extLst>
                  <a:ext uri="{FF2B5EF4-FFF2-40B4-BE49-F238E27FC236}">
                    <a16:creationId xmlns:a16="http://schemas.microsoft.com/office/drawing/2014/main" id="{EE5C99C0-3A3F-0448-848A-78471550F9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24400" y="1042989"/>
                <a:ext cx="939800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Text Box 10">
                <a:extLst>
                  <a:ext uri="{FF2B5EF4-FFF2-40B4-BE49-F238E27FC236}">
                    <a16:creationId xmlns:a16="http://schemas.microsoft.com/office/drawing/2014/main" id="{EE5C99C0-3A3F-0448-848A-78471550F9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4400" y="1042989"/>
                <a:ext cx="939800" cy="523875"/>
              </a:xfrm>
              <a:prstGeom prst="rect">
                <a:avLst/>
              </a:prstGeom>
              <a:blipFill>
                <a:blip r:embed="rId3"/>
                <a:stretch>
                  <a:fillRect l="-2703" r="-1351" b="-2142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12">
                <a:extLst>
                  <a:ext uri="{FF2B5EF4-FFF2-40B4-BE49-F238E27FC236}">
                    <a16:creationId xmlns:a16="http://schemas.microsoft.com/office/drawing/2014/main" id="{20DE0649-AD81-8845-88B4-05F55F4625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78575" y="1076325"/>
                <a:ext cx="1030288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9" name="Text Box 12">
                <a:extLst>
                  <a:ext uri="{FF2B5EF4-FFF2-40B4-BE49-F238E27FC236}">
                    <a16:creationId xmlns:a16="http://schemas.microsoft.com/office/drawing/2014/main" id="{20DE0649-AD81-8845-88B4-05F55F4625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78575" y="1076325"/>
                <a:ext cx="1030288" cy="523875"/>
              </a:xfrm>
              <a:prstGeom prst="rect">
                <a:avLst/>
              </a:prstGeom>
              <a:blipFill>
                <a:blip r:embed="rId4"/>
                <a:stretch>
                  <a:fillRect r="-2439" b="-1904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13">
                <a:extLst>
                  <a:ext uri="{FF2B5EF4-FFF2-40B4-BE49-F238E27FC236}">
                    <a16:creationId xmlns:a16="http://schemas.microsoft.com/office/drawing/2014/main" id="{E055B101-4A4D-9C4F-9FED-9170A05FE8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91200" y="833735"/>
                <a:ext cx="53081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</m:oMath>
                  </m:oMathPara>
                </a14:m>
                <a:endParaRPr lang="en-US" alt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" name="Text Box 13">
                <a:extLst>
                  <a:ext uri="{FF2B5EF4-FFF2-40B4-BE49-F238E27FC236}">
                    <a16:creationId xmlns:a16="http://schemas.microsoft.com/office/drawing/2014/main" id="{E055B101-4A4D-9C4F-9FED-9170A05FE8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91200" y="833735"/>
                <a:ext cx="530817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524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81F6-5F00-2141-AC75-EF7E4A168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1D Fourier transform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1066800"/>
                <a:ext cx="103632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Forward transform: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𝑢𝑡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For each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altLang="en-US" dirty="0"/>
                  <a:t>, </a:t>
                </a:r>
                <a14:m>
                  <m:oMath xmlns:m="http://schemas.openxmlformats.org/officeDocument/2006/math">
                    <m:r>
                      <a:rPr lang="en-US" alt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en-US" alt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i="1" dirty="0">
                    <a:solidFill>
                      <a:srgbClr val="7030A0"/>
                    </a:solidFill>
                  </a:rPr>
                  <a:t> </a:t>
                </a:r>
                <a:r>
                  <a:rPr lang="en-US" altLang="en-US" dirty="0"/>
                  <a:t>is a </a:t>
                </a:r>
                <a:r>
                  <a:rPr lang="en-US" altLang="en-US" i="1" dirty="0"/>
                  <a:t>complex number </a:t>
                </a:r>
                <a:r>
                  <a:rPr lang="en-US" altLang="en-US" dirty="0"/>
                  <a:t>that</a:t>
                </a:r>
                <a:r>
                  <a:rPr lang="en-US" altLang="en-US" i="1" dirty="0">
                    <a:solidFill>
                      <a:srgbClr val="7030A0"/>
                    </a:solidFill>
                  </a:rPr>
                  <a:t> </a:t>
                </a:r>
                <a:r>
                  <a:rPr lang="en-US" altLang="en-US" dirty="0"/>
                  <a:t>encodes both the </a:t>
                </a:r>
                <a:r>
                  <a:rPr lang="en-US" altLang="en-US" i="1" dirty="0"/>
                  <a:t>amplitude</a:t>
                </a:r>
                <a:r>
                  <a:rPr lang="en-US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altLang="en-US" i="1" dirty="0"/>
                  <a:t> </a:t>
                </a:r>
                <a:r>
                  <a:rPr lang="en-US" altLang="en-US" dirty="0"/>
                  <a:t>and </a:t>
                </a:r>
                <a:r>
                  <a:rPr lang="en-US" altLang="en-US" i="1" dirty="0"/>
                  <a:t>phase</a:t>
                </a:r>
                <a:r>
                  <a:rPr lang="en-US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altLang="en-US" i="1" dirty="0">
                    <a:latin typeface="Symbol" pitchFamily="2" charset="2"/>
                  </a:rPr>
                  <a:t> </a:t>
                </a:r>
                <a:r>
                  <a:rPr lang="en-US" altLang="en-US" dirty="0"/>
                  <a:t>of the sinusoid </a:t>
                </a:r>
                <a14:m>
                  <m:oMath xmlns:m="http://schemas.openxmlformats.org/officeDocument/2006/math">
                    <m:r>
                      <a:rPr lang="en-US" alt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alt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en-US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alt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alt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𝑢𝑡</m:t>
                        </m:r>
                        <m:r>
                          <a:rPr lang="en-US" alt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e>
                    </m:func>
                    <m:r>
                      <a:rPr lang="en-US" alt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alt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/>
                  <a:t> in the decomposition of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/>
                  <a:t>:</a:t>
                </a:r>
                <a:br>
                  <a:rPr lang="en-US" altLang="en-US" dirty="0"/>
                </a:br>
                <a:endParaRPr lang="en-US" altLang="en-US" sz="8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en-US" b="0" i="0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Re</m:t>
                      </m:r>
                      <m:d>
                        <m:dPr>
                          <m:ctrlPr>
                            <a:rPr lang="en-US" altLang="en-US" b="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b="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altLang="en-US" b="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en-US" b="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altLang="en-US" b="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b="0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Im</m:t>
                      </m:r>
                      <m:d>
                        <m:dPr>
                          <m:ctrlPr>
                            <a:rPr lang="en-US" alt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alt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alt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  <m:oMath xmlns:m="http://schemas.openxmlformats.org/officeDocument/2006/math">
                      <m:r>
                        <a:rPr lang="en-US" sz="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br>
                  <a:rPr lang="en-US" sz="1400" dirty="0">
                    <a:solidFill>
                      <a:srgbClr val="7030A0"/>
                    </a:solidFill>
                  </a:rPr>
                </a:br>
                <a:endParaRPr lang="en-US" sz="1400" dirty="0">
                  <a:solidFill>
                    <a:srgbClr val="7030A0"/>
                  </a:solidFill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Re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))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Im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))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Im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))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Re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))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real, then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Re</m:t>
                    </m:r>
                    <m:d>
                      <m:dPr>
                        <m:ctrlP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en-US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Re</m:t>
                    </m:r>
                    <m:d>
                      <m:dPr>
                        <m:ctrlP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(−</m:t>
                        </m:r>
                        <m: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Im</m:t>
                    </m:r>
                    <m:d>
                      <m:dPr>
                        <m:ctrlP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en-US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Im</m:t>
                    </m:r>
                    <m:d>
                      <m:dPr>
                        <m:ctrlP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(−</m:t>
                        </m:r>
                        <m: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dirty="0"/>
              </a:p>
              <a:p>
                <a:pPr marL="0" indent="0"/>
                <a:endParaRPr lang="en-US" dirty="0"/>
              </a:p>
              <a:p>
                <a:pPr marL="0" indent="0"/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1066800"/>
                <a:ext cx="10363200" cy="5257800"/>
              </a:xfrm>
              <a:blipFill>
                <a:blip r:embed="rId2"/>
                <a:stretch>
                  <a:fillRect l="-1103" t="-21256" r="-613" b="-7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Line 8">
            <a:extLst>
              <a:ext uri="{FF2B5EF4-FFF2-40B4-BE49-F238E27FC236}">
                <a16:creationId xmlns:a16="http://schemas.microsoft.com/office/drawing/2014/main" id="{5516E258-75D8-9E41-82E2-CC24062CA2AD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6575" y="1333502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10">
                <a:extLst>
                  <a:ext uri="{FF2B5EF4-FFF2-40B4-BE49-F238E27FC236}">
                    <a16:creationId xmlns:a16="http://schemas.microsoft.com/office/drawing/2014/main" id="{EE5C99C0-3A3F-0448-848A-78471550F9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24400" y="1042989"/>
                <a:ext cx="939800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Text Box 10">
                <a:extLst>
                  <a:ext uri="{FF2B5EF4-FFF2-40B4-BE49-F238E27FC236}">
                    <a16:creationId xmlns:a16="http://schemas.microsoft.com/office/drawing/2014/main" id="{EE5C99C0-3A3F-0448-848A-78471550F9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4400" y="1042989"/>
                <a:ext cx="939800" cy="523875"/>
              </a:xfrm>
              <a:prstGeom prst="rect">
                <a:avLst/>
              </a:prstGeom>
              <a:blipFill>
                <a:blip r:embed="rId3"/>
                <a:stretch>
                  <a:fillRect l="-2703" r="-1351" b="-2142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12">
                <a:extLst>
                  <a:ext uri="{FF2B5EF4-FFF2-40B4-BE49-F238E27FC236}">
                    <a16:creationId xmlns:a16="http://schemas.microsoft.com/office/drawing/2014/main" id="{20DE0649-AD81-8845-88B4-05F55F4625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78575" y="1076325"/>
                <a:ext cx="1030288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9" name="Text Box 12">
                <a:extLst>
                  <a:ext uri="{FF2B5EF4-FFF2-40B4-BE49-F238E27FC236}">
                    <a16:creationId xmlns:a16="http://schemas.microsoft.com/office/drawing/2014/main" id="{20DE0649-AD81-8845-88B4-05F55F4625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78575" y="1076325"/>
                <a:ext cx="1030288" cy="523875"/>
              </a:xfrm>
              <a:prstGeom prst="rect">
                <a:avLst/>
              </a:prstGeom>
              <a:blipFill>
                <a:blip r:embed="rId4"/>
                <a:stretch>
                  <a:fillRect r="-2439" b="-1904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13">
                <a:extLst>
                  <a:ext uri="{FF2B5EF4-FFF2-40B4-BE49-F238E27FC236}">
                    <a16:creationId xmlns:a16="http://schemas.microsoft.com/office/drawing/2014/main" id="{E055B101-4A4D-9C4F-9FED-9170A05FE8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91200" y="833735"/>
                <a:ext cx="53081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</m:oMath>
                  </m:oMathPara>
                </a14:m>
                <a:endParaRPr lang="en-US" alt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" name="Text Box 13">
                <a:extLst>
                  <a:ext uri="{FF2B5EF4-FFF2-40B4-BE49-F238E27FC236}">
                    <a16:creationId xmlns:a16="http://schemas.microsoft.com/office/drawing/2014/main" id="{E055B101-4A4D-9C4F-9FED-9170A05FE8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91200" y="833735"/>
                <a:ext cx="530817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20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81F6-5F00-2141-AC75-EF7E4A168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1D Fourier transform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1066800"/>
                <a:ext cx="103632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Forward transform: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𝑢𝑡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/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Important properties: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Energy preservation:</a:t>
                </a:r>
                <a:r>
                  <a:rPr lang="en-US" dirty="0"/>
                  <a:t> 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𝑑𝑢</m:t>
                          </m:r>
                        </m:e>
                      </m:nary>
                    </m:oMath>
                  </m:oMathPara>
                </a14:m>
                <a:br>
                  <a:rPr lang="en-US" b="0" dirty="0">
                    <a:solidFill>
                      <a:srgbClr val="7030A0"/>
                    </a:solidFill>
                    <a:ea typeface="Cambria Math" panose="02040503050406030204" pitchFamily="18" charset="0"/>
                  </a:rPr>
                </a:br>
                <a:endParaRPr lang="en-US" b="0" dirty="0">
                  <a:solidFill>
                    <a:srgbClr val="7030A0"/>
                  </a:solidFill>
                  <a:ea typeface="Cambria Math" panose="02040503050406030204" pitchFamily="18" charset="0"/>
                </a:endParaRP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Linearity: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}=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{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}+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{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2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0" indent="0"/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1066800"/>
                <a:ext cx="10363200" cy="5257800"/>
              </a:xfrm>
              <a:blipFill>
                <a:blip r:embed="rId2"/>
                <a:stretch>
                  <a:fillRect l="-1103" t="-21256" b="-25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Line 8">
            <a:extLst>
              <a:ext uri="{FF2B5EF4-FFF2-40B4-BE49-F238E27FC236}">
                <a16:creationId xmlns:a16="http://schemas.microsoft.com/office/drawing/2014/main" id="{5516E258-75D8-9E41-82E2-CC24062CA2AD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6575" y="1333502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10">
                <a:extLst>
                  <a:ext uri="{FF2B5EF4-FFF2-40B4-BE49-F238E27FC236}">
                    <a16:creationId xmlns:a16="http://schemas.microsoft.com/office/drawing/2014/main" id="{EE5C99C0-3A3F-0448-848A-78471550F9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24400" y="1042989"/>
                <a:ext cx="939800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Text Box 10">
                <a:extLst>
                  <a:ext uri="{FF2B5EF4-FFF2-40B4-BE49-F238E27FC236}">
                    <a16:creationId xmlns:a16="http://schemas.microsoft.com/office/drawing/2014/main" id="{EE5C99C0-3A3F-0448-848A-78471550F9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4400" y="1042989"/>
                <a:ext cx="939800" cy="523875"/>
              </a:xfrm>
              <a:prstGeom prst="rect">
                <a:avLst/>
              </a:prstGeom>
              <a:blipFill>
                <a:blip r:embed="rId3"/>
                <a:stretch>
                  <a:fillRect l="-2703" r="-1351" b="-2142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12">
                <a:extLst>
                  <a:ext uri="{FF2B5EF4-FFF2-40B4-BE49-F238E27FC236}">
                    <a16:creationId xmlns:a16="http://schemas.microsoft.com/office/drawing/2014/main" id="{20DE0649-AD81-8845-88B4-05F55F4625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78575" y="1076325"/>
                <a:ext cx="1030288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9" name="Text Box 12">
                <a:extLst>
                  <a:ext uri="{FF2B5EF4-FFF2-40B4-BE49-F238E27FC236}">
                    <a16:creationId xmlns:a16="http://schemas.microsoft.com/office/drawing/2014/main" id="{20DE0649-AD81-8845-88B4-05F55F4625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78575" y="1076325"/>
                <a:ext cx="1030288" cy="523875"/>
              </a:xfrm>
              <a:prstGeom prst="rect">
                <a:avLst/>
              </a:prstGeom>
              <a:blipFill>
                <a:blip r:embed="rId4"/>
                <a:stretch>
                  <a:fillRect r="-2439" b="-1904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13">
                <a:extLst>
                  <a:ext uri="{FF2B5EF4-FFF2-40B4-BE49-F238E27FC236}">
                    <a16:creationId xmlns:a16="http://schemas.microsoft.com/office/drawing/2014/main" id="{E055B101-4A4D-9C4F-9FED-9170A05FE8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91200" y="833735"/>
                <a:ext cx="53081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</m:oMath>
                  </m:oMathPara>
                </a14:m>
                <a:endParaRPr lang="en-US" alt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" name="Text Box 13">
                <a:extLst>
                  <a:ext uri="{FF2B5EF4-FFF2-40B4-BE49-F238E27FC236}">
                    <a16:creationId xmlns:a16="http://schemas.microsoft.com/office/drawing/2014/main" id="{E055B101-4A4D-9C4F-9FED-9170A05FE8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91200" y="833735"/>
                <a:ext cx="530817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7269D27-B046-C8A6-E1A1-D56E092D5E93}"/>
              </a:ext>
            </a:extLst>
          </p:cNvPr>
          <p:cNvCxnSpPr>
            <a:cxnSpLocks/>
          </p:cNvCxnSpPr>
          <p:nvPr/>
        </p:nvCxnSpPr>
        <p:spPr bwMode="auto">
          <a:xfrm flipH="1">
            <a:off x="8534400" y="3429000"/>
            <a:ext cx="1143000" cy="914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2658C97-3664-AA27-6228-CCF23466AA73}"/>
              </a:ext>
            </a:extLst>
          </p:cNvPr>
          <p:cNvSpPr txBox="1"/>
          <p:nvPr/>
        </p:nvSpPr>
        <p:spPr>
          <a:xfrm>
            <a:off x="9829800" y="3013501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Parseval’s </a:t>
            </a:r>
          </a:p>
          <a:p>
            <a:r>
              <a:rPr lang="en-US" dirty="0"/>
              <a:t>Theorem!</a:t>
            </a:r>
          </a:p>
        </p:txBody>
      </p:sp>
    </p:spTree>
    <p:extLst>
      <p:ext uri="{BB962C8B-B14F-4D97-AF65-F5344CB8AC3E}">
        <p14:creationId xmlns:p14="http://schemas.microsoft.com/office/powerpoint/2010/main" val="276857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AE8A4-B65F-6C45-ADFD-5E7B50BA4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Mystery 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15D98A-A84B-404F-93ED-B4BB0D6414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Why can </a:t>
            </a:r>
            <a:r>
              <a:rPr lang="en-US" dirty="0" err="1"/>
              <a:t>downsampling</a:t>
            </a:r>
            <a:r>
              <a:rPr lang="en-US" dirty="0"/>
              <a:t> sometimes lead to aliasing?</a:t>
            </a: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81408D42-5EE4-644C-9654-A0D323702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07"/>
          <a:stretch>
            <a:fillRect/>
          </a:stretch>
        </p:blipFill>
        <p:spPr bwMode="auto">
          <a:xfrm>
            <a:off x="228600" y="1828800"/>
            <a:ext cx="11434584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40665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81F6-5F00-2141-AC75-EF7E4A168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1D Fourier transform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1066800"/>
                <a:ext cx="103632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Forward transform: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𝑢𝑡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/>
                <a:br>
                  <a:rPr lang="en-US" sz="1400" dirty="0"/>
                </a:br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Inverse transform:</a:t>
                </a:r>
              </a:p>
              <a:p>
                <a:pPr marL="0" indent="0"/>
                <a:br>
                  <a:rPr lang="en-US" b="0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𝑢𝑡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𝑑𝑢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Duality: 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groupChr>
                      <m:groupChrPr>
                        <m:chr m:val="→"/>
                        <m:vertJc m:val="bot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e>
                    </m:groupCh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then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groupChr>
                      <m:groupChrPr>
                        <m:chr m:val="→"/>
                        <m:vertJc m:val="bot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e>
                    </m:groupCh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(−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Thus, we can talk about </a:t>
                </a:r>
                <a:r>
                  <a:rPr lang="en-US" sz="2400" i="1" dirty="0"/>
                  <a:t>Fourier transform pairs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pPr marL="0" indent="0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1066800"/>
                <a:ext cx="10363200" cy="5257800"/>
              </a:xfrm>
              <a:blipFill>
                <a:blip r:embed="rId2"/>
                <a:stretch>
                  <a:fillRect l="-1103" t="-21256" b="-258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46AC6C02-F731-8F44-B8FA-785B73BF2FF3}"/>
              </a:ext>
            </a:extLst>
          </p:cNvPr>
          <p:cNvGrpSpPr/>
          <p:nvPr/>
        </p:nvGrpSpPr>
        <p:grpSpPr>
          <a:xfrm>
            <a:off x="4724400" y="833735"/>
            <a:ext cx="2684463" cy="766465"/>
            <a:chOff x="4724400" y="833735"/>
            <a:chExt cx="2684463" cy="766465"/>
          </a:xfrm>
        </p:grpSpPr>
        <p:sp>
          <p:nvSpPr>
            <p:cNvPr id="6" name="Line 8">
              <a:extLst>
                <a:ext uri="{FF2B5EF4-FFF2-40B4-BE49-F238E27FC236}">
                  <a16:creationId xmlns:a16="http://schemas.microsoft.com/office/drawing/2014/main" id="{5516E258-75D8-9E41-82E2-CC24062CA2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16575" y="1333502"/>
              <a:ext cx="762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 Box 10">
                  <a:extLst>
                    <a:ext uri="{FF2B5EF4-FFF2-40B4-BE49-F238E27FC236}">
                      <a16:creationId xmlns:a16="http://schemas.microsoft.com/office/drawing/2014/main" id="{EE5C99C0-3A3F-0448-848A-78471550F90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724400" y="1042989"/>
                  <a:ext cx="939800" cy="5238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en-US" i="1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 Box 10">
                  <a:extLst>
                    <a:ext uri="{FF2B5EF4-FFF2-40B4-BE49-F238E27FC236}">
                      <a16:creationId xmlns:a16="http://schemas.microsoft.com/office/drawing/2014/main" id="{EE5C99C0-3A3F-0448-848A-78471550F9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724400" y="1042989"/>
                  <a:ext cx="939800" cy="523875"/>
                </a:xfrm>
                <a:prstGeom prst="rect">
                  <a:avLst/>
                </a:prstGeom>
                <a:blipFill>
                  <a:blip r:embed="rId3"/>
                  <a:stretch>
                    <a:fillRect l="-2703" r="-1351" b="-21429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 Box 12">
                  <a:extLst>
                    <a:ext uri="{FF2B5EF4-FFF2-40B4-BE49-F238E27FC236}">
                      <a16:creationId xmlns:a16="http://schemas.microsoft.com/office/drawing/2014/main" id="{20DE0649-AD81-8845-88B4-05F55F46258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378575" y="1076325"/>
                  <a:ext cx="1030288" cy="5238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en-US" i="1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 Box 12">
                  <a:extLst>
                    <a:ext uri="{FF2B5EF4-FFF2-40B4-BE49-F238E27FC236}">
                      <a16:creationId xmlns:a16="http://schemas.microsoft.com/office/drawing/2014/main" id="{20DE0649-AD81-8845-88B4-05F55F4625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378575" y="1076325"/>
                  <a:ext cx="1030288" cy="523875"/>
                </a:xfrm>
                <a:prstGeom prst="rect">
                  <a:avLst/>
                </a:prstGeom>
                <a:blipFill>
                  <a:blip r:embed="rId4"/>
                  <a:stretch>
                    <a:fillRect r="-2439" b="-19048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 Box 13">
                  <a:extLst>
                    <a:ext uri="{FF2B5EF4-FFF2-40B4-BE49-F238E27FC236}">
                      <a16:creationId xmlns:a16="http://schemas.microsoft.com/office/drawing/2014/main" id="{E055B101-4A4D-9C4F-9FED-9170A05FE8D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791200" y="833735"/>
                  <a:ext cx="530817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24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oMath>
                    </m:oMathPara>
                  </a14:m>
                  <a:endParaRPr lang="en-US" altLang="en-US" sz="24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 Box 13">
                  <a:extLst>
                    <a:ext uri="{FF2B5EF4-FFF2-40B4-BE49-F238E27FC236}">
                      <a16:creationId xmlns:a16="http://schemas.microsoft.com/office/drawing/2014/main" id="{E055B101-4A4D-9C4F-9FED-9170A05FE8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791200" y="833735"/>
                  <a:ext cx="530817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F1D31D-35A0-EA48-9E76-195FBFE78578}"/>
              </a:ext>
            </a:extLst>
          </p:cNvPr>
          <p:cNvGrpSpPr/>
          <p:nvPr/>
        </p:nvGrpSpPr>
        <p:grpSpPr>
          <a:xfrm>
            <a:off x="4690403" y="2967990"/>
            <a:ext cx="2593919" cy="765810"/>
            <a:chOff x="4724400" y="833735"/>
            <a:chExt cx="2593919" cy="765810"/>
          </a:xfrm>
        </p:grpSpPr>
        <p:sp>
          <p:nvSpPr>
            <p:cNvPr id="12" name="Line 8">
              <a:extLst>
                <a:ext uri="{FF2B5EF4-FFF2-40B4-BE49-F238E27FC236}">
                  <a16:creationId xmlns:a16="http://schemas.microsoft.com/office/drawing/2014/main" id="{67A4269A-05BF-DF4D-B160-2B7109FA2A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16575" y="1333502"/>
              <a:ext cx="762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 Box 10">
                  <a:extLst>
                    <a:ext uri="{FF2B5EF4-FFF2-40B4-BE49-F238E27FC236}">
                      <a16:creationId xmlns:a16="http://schemas.microsoft.com/office/drawing/2014/main" id="{D4F3497D-DAE4-FC46-BF40-D61C1A2914A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724400" y="1042989"/>
                  <a:ext cx="1030154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en-US" i="1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 Box 10">
                  <a:extLst>
                    <a:ext uri="{FF2B5EF4-FFF2-40B4-BE49-F238E27FC236}">
                      <a16:creationId xmlns:a16="http://schemas.microsoft.com/office/drawing/2014/main" id="{D4F3497D-DAE4-FC46-BF40-D61C1A2914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724400" y="1042989"/>
                  <a:ext cx="1030154" cy="523220"/>
                </a:xfrm>
                <a:prstGeom prst="rect">
                  <a:avLst/>
                </a:prstGeom>
                <a:blipFill>
                  <a:blip r:embed="rId6"/>
                  <a:stretch>
                    <a:fillRect r="-2439" b="-21429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 Box 12">
                  <a:extLst>
                    <a:ext uri="{FF2B5EF4-FFF2-40B4-BE49-F238E27FC236}">
                      <a16:creationId xmlns:a16="http://schemas.microsoft.com/office/drawing/2014/main" id="{2E8CD0A1-8A27-A146-B779-4EA3C023F70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378575" y="1076325"/>
                  <a:ext cx="939744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en-US" i="1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 Box 12">
                  <a:extLst>
                    <a:ext uri="{FF2B5EF4-FFF2-40B4-BE49-F238E27FC236}">
                      <a16:creationId xmlns:a16="http://schemas.microsoft.com/office/drawing/2014/main" id="{2E8CD0A1-8A27-A146-B779-4EA3C023F7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378575" y="1076325"/>
                  <a:ext cx="939744" cy="523220"/>
                </a:xfrm>
                <a:prstGeom prst="rect">
                  <a:avLst/>
                </a:prstGeom>
                <a:blipFill>
                  <a:blip r:embed="rId7"/>
                  <a:stretch>
                    <a:fillRect l="-2667" r="-1333" b="-19048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 Box 13">
                  <a:extLst>
                    <a:ext uri="{FF2B5EF4-FFF2-40B4-BE49-F238E27FC236}">
                      <a16:creationId xmlns:a16="http://schemas.microsoft.com/office/drawing/2014/main" id="{0EB5EA56-3D96-0A4C-81DF-F4200B9DD3E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791200" y="833735"/>
                  <a:ext cx="530817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en-US" sz="240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sz="240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ℱ</m:t>
                            </m:r>
                          </m:e>
                          <m:sup>
                            <m:r>
                              <a:rPr lang="en-US" altLang="en-US" sz="2400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en-US" altLang="en-US" sz="24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 Box 13">
                  <a:extLst>
                    <a:ext uri="{FF2B5EF4-FFF2-40B4-BE49-F238E27FC236}">
                      <a16:creationId xmlns:a16="http://schemas.microsoft.com/office/drawing/2014/main" id="{0EB5EA56-3D96-0A4C-81DF-F4200B9DD3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791200" y="833735"/>
                  <a:ext cx="530817" cy="461665"/>
                </a:xfrm>
                <a:prstGeom prst="rect">
                  <a:avLst/>
                </a:prstGeom>
                <a:blipFill>
                  <a:blip r:embed="rId8"/>
                  <a:stretch>
                    <a:fillRect l="-25581" r="-2326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88312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06087B40-07AF-C442-84D5-270939F2A33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Important Fourier transform pairs</a:t>
            </a:r>
          </a:p>
        </p:txBody>
      </p:sp>
      <p:pic>
        <p:nvPicPr>
          <p:cNvPr id="45059" name="Picture 3" descr="space-freq">
            <a:extLst>
              <a:ext uri="{FF2B5EF4-FFF2-40B4-BE49-F238E27FC236}">
                <a16:creationId xmlns:a16="http://schemas.microsoft.com/office/drawing/2014/main" id="{9A1ECF3D-D193-F04C-B2A8-5A924E15CD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5" b="59573"/>
          <a:stretch/>
        </p:blipFill>
        <p:spPr bwMode="auto">
          <a:xfrm>
            <a:off x="3124200" y="1808202"/>
            <a:ext cx="5943600" cy="1277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/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box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(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𝑡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8FDF2518-754E-1C49-B8E3-F5C370A24487}"/>
              </a:ext>
            </a:extLst>
          </p:cNvPr>
          <p:cNvSpPr/>
          <p:nvPr/>
        </p:nvSpPr>
        <p:spPr bwMode="auto">
          <a:xfrm>
            <a:off x="9080863" y="1905000"/>
            <a:ext cx="609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/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sinc</m:t>
                      </m:r>
                      <m:d>
                        <m:d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e>
                      </m:d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kumimoji="0" lang="en-US" sz="1800" b="0" i="1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𝜋</m:t>
                                  </m:r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𝑢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𝜋</m:t>
                          </m:r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blipFill>
                <a:blip r:embed="rId4"/>
                <a:stretch>
                  <a:fillRect b="-4167"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F61C92A8-500D-E149-A711-FF546027BB7E}"/>
              </a:ext>
            </a:extLst>
          </p:cNvPr>
          <p:cNvSpPr/>
          <p:nvPr/>
        </p:nvSpPr>
        <p:spPr bwMode="auto">
          <a:xfrm>
            <a:off x="5641848" y="231343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29A621-92DF-1C43-B26F-2B7FB9651906}"/>
              </a:ext>
            </a:extLst>
          </p:cNvPr>
          <p:cNvSpPr/>
          <p:nvPr/>
        </p:nvSpPr>
        <p:spPr bwMode="auto">
          <a:xfrm>
            <a:off x="8953500" y="2343150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0FD118-B821-E44F-BCF3-BDC47158DE2A}"/>
              </a:ext>
            </a:extLst>
          </p:cNvPr>
          <p:cNvSpPr/>
          <p:nvPr/>
        </p:nvSpPr>
        <p:spPr bwMode="auto">
          <a:xfrm>
            <a:off x="5672486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8FDDDB-0F80-5341-93F6-508837CAA381}"/>
              </a:ext>
            </a:extLst>
          </p:cNvPr>
          <p:cNvSpPr/>
          <p:nvPr/>
        </p:nvSpPr>
        <p:spPr bwMode="auto">
          <a:xfrm>
            <a:off x="8966563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/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blipFill>
                <a:blip r:embed="rId5"/>
                <a:stretch>
                  <a:fillRect l="-13793" r="-13793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/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blipFill>
                <a:blip r:embed="rId6"/>
                <a:stretch>
                  <a:fillRect r="-9091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34339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06087B40-07AF-C442-84D5-270939F2A33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Important Fourier transform pairs</a:t>
            </a:r>
          </a:p>
        </p:txBody>
      </p:sp>
      <p:pic>
        <p:nvPicPr>
          <p:cNvPr id="45059" name="Picture 3" descr="space-freq">
            <a:extLst>
              <a:ext uri="{FF2B5EF4-FFF2-40B4-BE49-F238E27FC236}">
                <a16:creationId xmlns:a16="http://schemas.microsoft.com/office/drawing/2014/main" id="{9A1ECF3D-D193-F04C-B2A8-5A924E15CD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5" b="29048"/>
          <a:stretch/>
        </p:blipFill>
        <p:spPr bwMode="auto">
          <a:xfrm>
            <a:off x="3124200" y="1808202"/>
            <a:ext cx="5943600" cy="268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/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box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(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𝑡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8FDF2518-754E-1C49-B8E3-F5C370A24487}"/>
              </a:ext>
            </a:extLst>
          </p:cNvPr>
          <p:cNvSpPr/>
          <p:nvPr/>
        </p:nvSpPr>
        <p:spPr bwMode="auto">
          <a:xfrm>
            <a:off x="9080863" y="1905000"/>
            <a:ext cx="609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/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sinc</m:t>
                      </m:r>
                      <m:d>
                        <m:d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e>
                      </m:d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kumimoji="0" lang="en-US" sz="1800" b="0" i="1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𝜋</m:t>
                                  </m:r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𝑢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𝜋</m:t>
                          </m:r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blipFill>
                <a:blip r:embed="rId4"/>
                <a:stretch>
                  <a:fillRect b="-4167"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F61C92A8-500D-E149-A711-FF546027BB7E}"/>
              </a:ext>
            </a:extLst>
          </p:cNvPr>
          <p:cNvSpPr/>
          <p:nvPr/>
        </p:nvSpPr>
        <p:spPr bwMode="auto">
          <a:xfrm>
            <a:off x="5641848" y="231343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0CDA553-9E72-C84F-A206-BC3FA957AF52}"/>
                  </a:ext>
                </a:extLst>
              </p:cNvPr>
              <p:cNvSpPr/>
              <p:nvPr/>
            </p:nvSpPr>
            <p:spPr>
              <a:xfrm>
                <a:off x="4495800" y="3266932"/>
                <a:ext cx="140528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gauss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𝑡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;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𝜎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0CDA553-9E72-C84F-A206-BC3FA957AF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3266932"/>
                <a:ext cx="1405286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4029A621-92DF-1C43-B26F-2B7FB9651906}"/>
              </a:ext>
            </a:extLst>
          </p:cNvPr>
          <p:cNvSpPr/>
          <p:nvPr/>
        </p:nvSpPr>
        <p:spPr bwMode="auto">
          <a:xfrm>
            <a:off x="8953500" y="2343150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0FD118-B821-E44F-BCF3-BDC47158DE2A}"/>
              </a:ext>
            </a:extLst>
          </p:cNvPr>
          <p:cNvSpPr/>
          <p:nvPr/>
        </p:nvSpPr>
        <p:spPr bwMode="auto">
          <a:xfrm>
            <a:off x="5672486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8FDDDB-0F80-5341-93F6-508837CAA381}"/>
              </a:ext>
            </a:extLst>
          </p:cNvPr>
          <p:cNvSpPr/>
          <p:nvPr/>
        </p:nvSpPr>
        <p:spPr bwMode="auto">
          <a:xfrm>
            <a:off x="8966563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78C825-3C9F-9D45-BF96-DCEEE3F19D29}"/>
                  </a:ext>
                </a:extLst>
              </p:cNvPr>
              <p:cNvSpPr/>
              <p:nvPr/>
            </p:nvSpPr>
            <p:spPr>
              <a:xfrm>
                <a:off x="7772400" y="3124200"/>
                <a:ext cx="1405286" cy="6186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gauss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𝑢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;</m:t>
                              </m:r>
                              <m:f>
                                <m:fPr>
                                  <m:ctrlP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𝜎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78C825-3C9F-9D45-BF96-DCEEE3F19D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3124200"/>
                <a:ext cx="1405286" cy="6186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/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blipFill>
                <a:blip r:embed="rId7"/>
                <a:stretch>
                  <a:fillRect l="-13793" r="-13793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/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blipFill>
                <a:blip r:embed="rId8"/>
                <a:stretch>
                  <a:fillRect r="-9091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3033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06087B40-07AF-C442-84D5-270939F2A33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Important Fourier transform pairs</a:t>
            </a:r>
          </a:p>
        </p:txBody>
      </p:sp>
      <p:pic>
        <p:nvPicPr>
          <p:cNvPr id="45059" name="Picture 3" descr="space-freq">
            <a:extLst>
              <a:ext uri="{FF2B5EF4-FFF2-40B4-BE49-F238E27FC236}">
                <a16:creationId xmlns:a16="http://schemas.microsoft.com/office/drawing/2014/main" id="{9A1ECF3D-D193-F04C-B2A8-5A924E15CD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5" b="29048"/>
          <a:stretch/>
        </p:blipFill>
        <p:spPr bwMode="auto">
          <a:xfrm>
            <a:off x="3124200" y="1808202"/>
            <a:ext cx="5943600" cy="268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/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box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(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𝑡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8FDF2518-754E-1C49-B8E3-F5C370A24487}"/>
              </a:ext>
            </a:extLst>
          </p:cNvPr>
          <p:cNvSpPr/>
          <p:nvPr/>
        </p:nvSpPr>
        <p:spPr bwMode="auto">
          <a:xfrm>
            <a:off x="9080863" y="1905000"/>
            <a:ext cx="609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/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sinc</m:t>
                      </m:r>
                      <m:d>
                        <m:d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e>
                      </m:d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kumimoji="0" lang="en-US" sz="1800" b="0" i="1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𝜋</m:t>
                                  </m:r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𝑢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𝜋</m:t>
                          </m:r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blipFill>
                <a:blip r:embed="rId4"/>
                <a:stretch>
                  <a:fillRect b="-4167"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F61C92A8-500D-E149-A711-FF546027BB7E}"/>
              </a:ext>
            </a:extLst>
          </p:cNvPr>
          <p:cNvSpPr/>
          <p:nvPr/>
        </p:nvSpPr>
        <p:spPr bwMode="auto">
          <a:xfrm>
            <a:off x="5641848" y="231343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0CDA553-9E72-C84F-A206-BC3FA957AF52}"/>
                  </a:ext>
                </a:extLst>
              </p:cNvPr>
              <p:cNvSpPr/>
              <p:nvPr/>
            </p:nvSpPr>
            <p:spPr>
              <a:xfrm>
                <a:off x="4495800" y="3266932"/>
                <a:ext cx="140528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gauss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𝑡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;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𝜎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0CDA553-9E72-C84F-A206-BC3FA957AF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3266932"/>
                <a:ext cx="1405286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4029A621-92DF-1C43-B26F-2B7FB9651906}"/>
              </a:ext>
            </a:extLst>
          </p:cNvPr>
          <p:cNvSpPr/>
          <p:nvPr/>
        </p:nvSpPr>
        <p:spPr bwMode="auto">
          <a:xfrm>
            <a:off x="8953500" y="2343150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0FD118-B821-E44F-BCF3-BDC47158DE2A}"/>
              </a:ext>
            </a:extLst>
          </p:cNvPr>
          <p:cNvSpPr/>
          <p:nvPr/>
        </p:nvSpPr>
        <p:spPr bwMode="auto">
          <a:xfrm>
            <a:off x="5672486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8FDDDB-0F80-5341-93F6-508837CAA381}"/>
              </a:ext>
            </a:extLst>
          </p:cNvPr>
          <p:cNvSpPr/>
          <p:nvPr/>
        </p:nvSpPr>
        <p:spPr bwMode="auto">
          <a:xfrm>
            <a:off x="8966563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78C825-3C9F-9D45-BF96-DCEEE3F19D29}"/>
                  </a:ext>
                </a:extLst>
              </p:cNvPr>
              <p:cNvSpPr/>
              <p:nvPr/>
            </p:nvSpPr>
            <p:spPr>
              <a:xfrm>
                <a:off x="7772400" y="3124200"/>
                <a:ext cx="1405286" cy="6186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gauss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𝑢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;</m:t>
                              </m:r>
                              <m:f>
                                <m:fPr>
                                  <m:ctrlP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𝜎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78C825-3C9F-9D45-BF96-DCEEE3F19D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3124200"/>
                <a:ext cx="1405286" cy="6186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/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blipFill>
                <a:blip r:embed="rId7"/>
                <a:stretch>
                  <a:fillRect l="-13793" r="-13793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/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blipFill>
                <a:blip r:embed="rId8"/>
                <a:stretch>
                  <a:fillRect r="-9091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1F6814E-3894-7C40-BD7C-297CF280CCB4}"/>
              </a:ext>
            </a:extLst>
          </p:cNvPr>
          <p:cNvCxnSpPr/>
          <p:nvPr/>
        </p:nvCxnSpPr>
        <p:spPr bwMode="auto">
          <a:xfrm>
            <a:off x="3124200" y="5486400"/>
            <a:ext cx="2667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CAF3AB0-92B7-104E-B6E7-E14C902D6CB6}"/>
              </a:ext>
            </a:extLst>
          </p:cNvPr>
          <p:cNvCxnSpPr>
            <a:cxnSpLocks/>
          </p:cNvCxnSpPr>
          <p:nvPr/>
        </p:nvCxnSpPr>
        <p:spPr bwMode="auto">
          <a:xfrm flipV="1">
            <a:off x="4410783" y="4876800"/>
            <a:ext cx="0" cy="1219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2384254-5428-1647-8D32-B87B9902BE83}"/>
              </a:ext>
            </a:extLst>
          </p:cNvPr>
          <p:cNvCxnSpPr/>
          <p:nvPr/>
        </p:nvCxnSpPr>
        <p:spPr bwMode="auto">
          <a:xfrm>
            <a:off x="3124200" y="5105400"/>
            <a:ext cx="26670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D7612B1-DE35-F348-AA84-D8015593B6BB}"/>
                  </a:ext>
                </a:extLst>
              </p:cNvPr>
              <p:cNvSpPr/>
              <p:nvPr/>
            </p:nvSpPr>
            <p:spPr>
              <a:xfrm>
                <a:off x="4572000" y="4603403"/>
                <a:ext cx="110036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𝑓</m:t>
                      </m:r>
                      <m:d>
                        <m:dPr>
                          <m:ctrlPr>
                            <a:rPr lang="en-US" sz="1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lang="en-US" sz="1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𝑡</m:t>
                          </m:r>
                        </m:e>
                      </m:d>
                      <m:r>
                        <a:rPr lang="en-US" sz="18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=1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D7612B1-DE35-F348-AA84-D8015593B6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603403"/>
                <a:ext cx="1100366" cy="369332"/>
              </a:xfrm>
              <a:prstGeom prst="rect">
                <a:avLst/>
              </a:prstGeom>
              <a:blipFill>
                <a:blip r:embed="rId9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9C25BBD-6E3B-1945-B75A-91C4C1625C83}"/>
              </a:ext>
            </a:extLst>
          </p:cNvPr>
          <p:cNvCxnSpPr/>
          <p:nvPr/>
        </p:nvCxnSpPr>
        <p:spPr bwMode="auto">
          <a:xfrm>
            <a:off x="6373217" y="5486400"/>
            <a:ext cx="26670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6832354-801F-D442-968A-6274094153DA}"/>
              </a:ext>
            </a:extLst>
          </p:cNvPr>
          <p:cNvCxnSpPr>
            <a:cxnSpLocks/>
          </p:cNvCxnSpPr>
          <p:nvPr/>
        </p:nvCxnSpPr>
        <p:spPr bwMode="auto">
          <a:xfrm flipV="1">
            <a:off x="7659800" y="4876800"/>
            <a:ext cx="0" cy="1219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FEBE392-740C-FF49-8930-380CC7EF701B}"/>
                  </a:ext>
                </a:extLst>
              </p:cNvPr>
              <p:cNvSpPr/>
              <p:nvPr/>
            </p:nvSpPr>
            <p:spPr>
              <a:xfrm>
                <a:off x="7620000" y="4636633"/>
                <a:ext cx="207697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unit</m:t>
                      </m:r>
                      <m:r>
                        <a:rPr lang="en-US" sz="18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8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impulse</m:t>
                      </m:r>
                      <m:r>
                        <a:rPr lang="en-US" sz="1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 </m:t>
                      </m:r>
                      <m:r>
                        <a:rPr lang="en-US" sz="1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𝛿</m:t>
                      </m:r>
                      <m:d>
                        <m:dPr>
                          <m:ctrlPr>
                            <a:rPr lang="en-US" sz="1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lang="en-US" sz="1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FEBE392-740C-FF49-8930-380CC7EF70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4636633"/>
                <a:ext cx="2076979" cy="369332"/>
              </a:xfrm>
              <a:prstGeom prst="rect">
                <a:avLst/>
              </a:prstGeom>
              <a:blipFill>
                <a:blip r:embed="rId10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73FA394-3BCC-2A4C-8788-4CE0F74780E5}"/>
              </a:ext>
            </a:extLst>
          </p:cNvPr>
          <p:cNvCxnSpPr>
            <a:cxnSpLocks/>
          </p:cNvCxnSpPr>
          <p:nvPr/>
        </p:nvCxnSpPr>
        <p:spPr bwMode="auto">
          <a:xfrm flipV="1">
            <a:off x="7665593" y="4876800"/>
            <a:ext cx="0" cy="6096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00BCD6B-D386-C249-B5A1-83CA4A4F7059}"/>
              </a:ext>
            </a:extLst>
          </p:cNvPr>
          <p:cNvSpPr txBox="1"/>
          <p:nvPr/>
        </p:nvSpPr>
        <p:spPr>
          <a:xfrm>
            <a:off x="1258778" y="6336167"/>
            <a:ext cx="9674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*The last one is formal since these functions don’t meet the mathematical requirements for FT</a:t>
            </a:r>
          </a:p>
        </p:txBody>
      </p:sp>
    </p:spTree>
    <p:extLst>
      <p:ext uri="{BB962C8B-B14F-4D97-AF65-F5344CB8AC3E}">
        <p14:creationId xmlns:p14="http://schemas.microsoft.com/office/powerpoint/2010/main" val="4774300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06087B40-07AF-C442-84D5-270939F2A33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Important Fourier transform pairs</a:t>
            </a:r>
          </a:p>
        </p:txBody>
      </p:sp>
      <p:pic>
        <p:nvPicPr>
          <p:cNvPr id="45059" name="Picture 3" descr="space-freq">
            <a:extLst>
              <a:ext uri="{FF2B5EF4-FFF2-40B4-BE49-F238E27FC236}">
                <a16:creationId xmlns:a16="http://schemas.microsoft.com/office/drawing/2014/main" id="{9A1ECF3D-D193-F04C-B2A8-5A924E15CD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5" b="29048"/>
          <a:stretch/>
        </p:blipFill>
        <p:spPr bwMode="auto">
          <a:xfrm>
            <a:off x="3124200" y="1808202"/>
            <a:ext cx="5943600" cy="268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/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box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(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𝑡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blipFill>
                <a:blip r:embed="rId3"/>
                <a:stretch>
                  <a:fillRect b="-2857"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8FDF2518-754E-1C49-B8E3-F5C370A24487}"/>
              </a:ext>
            </a:extLst>
          </p:cNvPr>
          <p:cNvSpPr/>
          <p:nvPr/>
        </p:nvSpPr>
        <p:spPr bwMode="auto">
          <a:xfrm>
            <a:off x="9080863" y="1905000"/>
            <a:ext cx="609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/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sinc</m:t>
                      </m:r>
                      <m:d>
                        <m:d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e>
                      </m:d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kumimoji="0" lang="en-US" sz="1800" b="0" i="1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𝜋</m:t>
                                  </m:r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𝑢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𝜋</m:t>
                          </m:r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blipFill>
                <a:blip r:embed="rId4"/>
                <a:stretch>
                  <a:fillRect b="-6122"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F61C92A8-500D-E149-A711-FF546027BB7E}"/>
              </a:ext>
            </a:extLst>
          </p:cNvPr>
          <p:cNvSpPr/>
          <p:nvPr/>
        </p:nvSpPr>
        <p:spPr bwMode="auto">
          <a:xfrm>
            <a:off x="5641848" y="231343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0CDA553-9E72-C84F-A206-BC3FA957AF52}"/>
                  </a:ext>
                </a:extLst>
              </p:cNvPr>
              <p:cNvSpPr/>
              <p:nvPr/>
            </p:nvSpPr>
            <p:spPr>
              <a:xfrm>
                <a:off x="4495800" y="3266932"/>
                <a:ext cx="140528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gauss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𝑡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;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𝜎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0CDA553-9E72-C84F-A206-BC3FA957AF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3266932"/>
                <a:ext cx="1405286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4029A621-92DF-1C43-B26F-2B7FB9651906}"/>
              </a:ext>
            </a:extLst>
          </p:cNvPr>
          <p:cNvSpPr/>
          <p:nvPr/>
        </p:nvSpPr>
        <p:spPr bwMode="auto">
          <a:xfrm>
            <a:off x="8953500" y="2343150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0FD118-B821-E44F-BCF3-BDC47158DE2A}"/>
              </a:ext>
            </a:extLst>
          </p:cNvPr>
          <p:cNvSpPr/>
          <p:nvPr/>
        </p:nvSpPr>
        <p:spPr bwMode="auto">
          <a:xfrm>
            <a:off x="5672486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8FDDDB-0F80-5341-93F6-508837CAA381}"/>
              </a:ext>
            </a:extLst>
          </p:cNvPr>
          <p:cNvSpPr/>
          <p:nvPr/>
        </p:nvSpPr>
        <p:spPr bwMode="auto">
          <a:xfrm>
            <a:off x="8966563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78C825-3C9F-9D45-BF96-DCEEE3F19D29}"/>
                  </a:ext>
                </a:extLst>
              </p:cNvPr>
              <p:cNvSpPr/>
              <p:nvPr/>
            </p:nvSpPr>
            <p:spPr>
              <a:xfrm>
                <a:off x="7772400" y="3124200"/>
                <a:ext cx="1405286" cy="6186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gauss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𝑢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;</m:t>
                              </m:r>
                              <m:f>
                                <m:fPr>
                                  <m:ctrlP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𝜎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78C825-3C9F-9D45-BF96-DCEEE3F19D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3124200"/>
                <a:ext cx="1405286" cy="6186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/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blipFill>
                <a:blip r:embed="rId7"/>
                <a:stretch>
                  <a:fillRect l="-13793" r="-17241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/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blipFill>
                <a:blip r:embed="rId8"/>
                <a:stretch>
                  <a:fillRect l="-2273" r="-9091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1F6814E-3894-7C40-BD7C-297CF280CCB4}"/>
              </a:ext>
            </a:extLst>
          </p:cNvPr>
          <p:cNvCxnSpPr/>
          <p:nvPr/>
        </p:nvCxnSpPr>
        <p:spPr bwMode="auto">
          <a:xfrm>
            <a:off x="3124200" y="5486400"/>
            <a:ext cx="2667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CAF3AB0-92B7-104E-B6E7-E14C902D6CB6}"/>
              </a:ext>
            </a:extLst>
          </p:cNvPr>
          <p:cNvCxnSpPr>
            <a:cxnSpLocks/>
          </p:cNvCxnSpPr>
          <p:nvPr/>
        </p:nvCxnSpPr>
        <p:spPr bwMode="auto">
          <a:xfrm flipV="1">
            <a:off x="4410783" y="4876800"/>
            <a:ext cx="0" cy="1219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2384254-5428-1647-8D32-B87B9902BE83}"/>
              </a:ext>
            </a:extLst>
          </p:cNvPr>
          <p:cNvCxnSpPr/>
          <p:nvPr/>
        </p:nvCxnSpPr>
        <p:spPr bwMode="auto">
          <a:xfrm>
            <a:off x="3124200" y="5105400"/>
            <a:ext cx="26670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D7612B1-DE35-F348-AA84-D8015593B6BB}"/>
                  </a:ext>
                </a:extLst>
              </p:cNvPr>
              <p:cNvSpPr/>
              <p:nvPr/>
            </p:nvSpPr>
            <p:spPr>
              <a:xfrm>
                <a:off x="4572000" y="4603403"/>
                <a:ext cx="110036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𝑓</m:t>
                      </m:r>
                      <m:d>
                        <m:dPr>
                          <m:ctrlPr>
                            <a:rPr lang="en-US" sz="1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lang="en-US" sz="1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𝑡</m:t>
                          </m:r>
                        </m:e>
                      </m:d>
                      <m:r>
                        <a:rPr lang="en-US" sz="18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=1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D7612B1-DE35-F348-AA84-D8015593B6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603403"/>
                <a:ext cx="1100366" cy="369332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9C25BBD-6E3B-1945-B75A-91C4C1625C83}"/>
              </a:ext>
            </a:extLst>
          </p:cNvPr>
          <p:cNvCxnSpPr/>
          <p:nvPr/>
        </p:nvCxnSpPr>
        <p:spPr bwMode="auto">
          <a:xfrm>
            <a:off x="6373217" y="5486400"/>
            <a:ext cx="26670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6832354-801F-D442-968A-6274094153DA}"/>
              </a:ext>
            </a:extLst>
          </p:cNvPr>
          <p:cNvCxnSpPr>
            <a:cxnSpLocks/>
          </p:cNvCxnSpPr>
          <p:nvPr/>
        </p:nvCxnSpPr>
        <p:spPr bwMode="auto">
          <a:xfrm flipV="1">
            <a:off x="7659800" y="4876800"/>
            <a:ext cx="0" cy="1219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FEBE392-740C-FF49-8930-380CC7EF701B}"/>
                  </a:ext>
                </a:extLst>
              </p:cNvPr>
              <p:cNvSpPr/>
              <p:nvPr/>
            </p:nvSpPr>
            <p:spPr>
              <a:xfrm>
                <a:off x="7620000" y="4636633"/>
                <a:ext cx="207697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unit</m:t>
                      </m:r>
                      <m:r>
                        <a:rPr lang="en-US" sz="18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8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impulse</m:t>
                      </m:r>
                      <m:r>
                        <a:rPr lang="en-US" sz="1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 </m:t>
                      </m:r>
                      <m:r>
                        <a:rPr lang="en-US" sz="1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𝛿</m:t>
                      </m:r>
                      <m:d>
                        <m:dPr>
                          <m:ctrlPr>
                            <a:rPr lang="en-US" sz="1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lang="en-US" sz="1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FEBE392-740C-FF49-8930-380CC7EF70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4636633"/>
                <a:ext cx="2076979" cy="369332"/>
              </a:xfrm>
              <a:prstGeom prst="rect">
                <a:avLst/>
              </a:prstGeom>
              <a:blipFill>
                <a:blip r:embed="rId10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73FA394-3BCC-2A4C-8788-4CE0F74780E5}"/>
              </a:ext>
            </a:extLst>
          </p:cNvPr>
          <p:cNvCxnSpPr>
            <a:cxnSpLocks/>
          </p:cNvCxnSpPr>
          <p:nvPr/>
        </p:nvCxnSpPr>
        <p:spPr bwMode="auto">
          <a:xfrm flipV="1">
            <a:off x="7665593" y="4876800"/>
            <a:ext cx="0" cy="6096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00BCD6B-D386-C249-B5A1-83CA4A4F7059}"/>
              </a:ext>
            </a:extLst>
          </p:cNvPr>
          <p:cNvSpPr txBox="1"/>
          <p:nvPr/>
        </p:nvSpPr>
        <p:spPr>
          <a:xfrm>
            <a:off x="1258778" y="6336167"/>
            <a:ext cx="9674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*The last one is formal since these functions don’t meet the mathematical requirements for FT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99851B-DA54-A61E-DB8D-81CD6C11A527}"/>
              </a:ext>
            </a:extLst>
          </p:cNvPr>
          <p:cNvSpPr txBox="1"/>
          <p:nvPr/>
        </p:nvSpPr>
        <p:spPr>
          <a:xfrm>
            <a:off x="0" y="2784144"/>
            <a:ext cx="33505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Notice that when </a:t>
            </a:r>
          </a:p>
          <a:p>
            <a:r>
              <a:rPr lang="en-US" dirty="0"/>
              <a:t>f has narrower support,</a:t>
            </a:r>
          </a:p>
          <a:p>
            <a:r>
              <a:rPr lang="en-US" dirty="0"/>
              <a:t>FT(f) has broader, and</a:t>
            </a:r>
          </a:p>
          <a:p>
            <a:r>
              <a:rPr lang="en-US" dirty="0"/>
              <a:t>Vice versa!</a:t>
            </a:r>
          </a:p>
        </p:txBody>
      </p:sp>
    </p:spTree>
    <p:extLst>
      <p:ext uri="{BB962C8B-B14F-4D97-AF65-F5344CB8AC3E}">
        <p14:creationId xmlns:p14="http://schemas.microsoft.com/office/powerpoint/2010/main" val="31235638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CBFB9-19F0-FD42-B94E-7A58B408B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2FC0B-AC16-1B44-80B6-F8F246433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1D Fourier transform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Definition and properties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Discrete Fourier transform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22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81F6-5F00-2141-AC75-EF7E4A168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 altLang="en-US" dirty="0"/>
              <a:t>Discrete Fourier transform (DFT)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914400"/>
                <a:ext cx="108204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Now suppose our signal consists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samples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b="0" dirty="0">
                    <a:latin typeface="Cambria Math" panose="02040503050406030204" pitchFamily="18" charset="0"/>
                  </a:rPr>
                  <a:t>,</a:t>
                </a:r>
                <a:r>
                  <a:rPr lang="en-US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 </a:t>
                </a:r>
                <a:br>
                  <a:rPr lang="en-US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=0,…, 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We can also discretize frequencies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=0,…, 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cycles per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samples)</a:t>
                </a:r>
                <a:br>
                  <a:rPr lang="en-US" dirty="0"/>
                </a:br>
                <a:endParaRPr lang="en-US" dirty="0"/>
              </a:p>
              <a:p>
                <a:pPr marL="0" indent="0"/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914400"/>
                <a:ext cx="10820400" cy="5257800"/>
              </a:xfrm>
              <a:blipFill>
                <a:blip r:embed="rId2"/>
                <a:stretch>
                  <a:fillRect l="-938" t="-1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AB7EAC0-7764-9541-B574-BAE73354B317}"/>
              </a:ext>
            </a:extLst>
          </p:cNvPr>
          <p:cNvSpPr txBox="1"/>
          <p:nvPr/>
        </p:nvSpPr>
        <p:spPr>
          <a:xfrm>
            <a:off x="10643452" y="6399292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Image source</a:t>
            </a: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5BF461-96C1-B149-B991-CF3F4E66B9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4" t="1692" r="51503" b="75075"/>
          <a:stretch/>
        </p:blipFill>
        <p:spPr>
          <a:xfrm>
            <a:off x="1416108" y="3280341"/>
            <a:ext cx="3962400" cy="304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A6AF35-5011-3F45-AC0F-19422FE6DC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788" t="1692" b="75075"/>
          <a:stretch/>
        </p:blipFill>
        <p:spPr>
          <a:xfrm>
            <a:off x="7095216" y="3315510"/>
            <a:ext cx="3962400" cy="304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D750F49-1CEC-284D-B9EC-B4525864138E}"/>
                  </a:ext>
                </a:extLst>
              </p:cNvPr>
              <p:cNvSpPr/>
              <p:nvPr/>
            </p:nvSpPr>
            <p:spPr>
              <a:xfrm>
                <a:off x="2953981" y="2818676"/>
                <a:ext cx="88665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D750F49-1CEC-284D-B9EC-B452586413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3981" y="2818676"/>
                <a:ext cx="886653" cy="461665"/>
              </a:xfrm>
              <a:prstGeom prst="rect">
                <a:avLst/>
              </a:prstGeom>
              <a:blipFill>
                <a:blip r:embed="rId5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2BB0FCC-6287-F748-B323-AC69EAF9D9B1}"/>
                  </a:ext>
                </a:extLst>
              </p:cNvPr>
              <p:cNvSpPr/>
              <p:nvPr/>
            </p:nvSpPr>
            <p:spPr>
              <a:xfrm>
                <a:off x="8526810" y="2899452"/>
                <a:ext cx="109921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2BB0FCC-6287-F748-B323-AC69EAF9D9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6810" y="2899452"/>
                <a:ext cx="1099212" cy="461665"/>
              </a:xfrm>
              <a:prstGeom prst="rect">
                <a:avLst/>
              </a:prstGeom>
              <a:blipFill>
                <a:blip r:embed="rId6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ight Arrow 14">
            <a:extLst>
              <a:ext uri="{FF2B5EF4-FFF2-40B4-BE49-F238E27FC236}">
                <a16:creationId xmlns:a16="http://schemas.microsoft.com/office/drawing/2014/main" id="{A309C8F1-A758-9C4F-8239-0309146A2120}"/>
              </a:ext>
            </a:extLst>
          </p:cNvPr>
          <p:cNvSpPr/>
          <p:nvPr/>
        </p:nvSpPr>
        <p:spPr bwMode="auto">
          <a:xfrm>
            <a:off x="5723616" y="4458510"/>
            <a:ext cx="914400" cy="381000"/>
          </a:xfrm>
          <a:prstGeom prst="rightArrow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F3F0376-D800-C049-9E11-5718F52ED926}"/>
                  </a:ext>
                </a:extLst>
              </p:cNvPr>
              <p:cNvSpPr/>
              <p:nvPr/>
            </p:nvSpPr>
            <p:spPr>
              <a:xfrm>
                <a:off x="5424802" y="5939135"/>
                <a:ext cx="45121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F3F0376-D800-C049-9E11-5718F52ED9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4802" y="5939135"/>
                <a:ext cx="451214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A62D837-DBC5-C54B-8EB8-AA7ACCED6145}"/>
                  </a:ext>
                </a:extLst>
              </p:cNvPr>
              <p:cNvSpPr/>
              <p:nvPr/>
            </p:nvSpPr>
            <p:spPr>
              <a:xfrm>
                <a:off x="11133816" y="6015335"/>
                <a:ext cx="44858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A62D837-DBC5-C54B-8EB8-AA7ACCED61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3816" y="6015335"/>
                <a:ext cx="448584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66160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81F6-5F00-2141-AC75-EF7E4A168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 altLang="en-US" dirty="0"/>
              <a:t>Discrete Fourier transform (DFT)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914400"/>
                <a:ext cx="108204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Now suppose our signal consists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samples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>
                    <a:latin typeface="Cambria Math" panose="02040503050406030204" pitchFamily="18" charset="0"/>
                  </a:rPr>
                  <a:t>,</a:t>
                </a:r>
                <a:r>
                  <a:rPr lang="en-US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 </a:t>
                </a:r>
                <a:br>
                  <a:rPr lang="en-US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=0,…, 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We can also discretize frequencies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=0,…, 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cycles per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samples)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DFT formula: 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∑"/>
                          <m:ctrlPr>
                            <a:rPr lang="en-US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num>
                                <m:den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We can pack the values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exp</m:t>
                    </m:r>
                    <m:d>
                      <m:dPr>
                        <m:ctrlP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f>
                          <m:fPr>
                            <m:ctrlP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=0,…, 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dirty="0"/>
                  <a:t> into an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dirty="0"/>
                  <a:t>matrix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/>
                  <a:t>, and DFT becomes just a matrix-vector multiplication!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hlinkClick r:id="rId2"/>
                  </a:rPr>
                  <a:t>Fast Fourier transform</a:t>
                </a:r>
                <a:r>
                  <a:rPr lang="en-US" dirty="0"/>
                  <a:t>: only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⁡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complexity!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0" indent="0"/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914400"/>
                <a:ext cx="10820400" cy="5257800"/>
              </a:xfrm>
              <a:blipFill>
                <a:blip r:embed="rId3"/>
                <a:stretch>
                  <a:fillRect l="-938" t="-1691" r="-1172" b="-11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AB7EAC0-7764-9541-B574-BAE73354B317}"/>
              </a:ext>
            </a:extLst>
          </p:cNvPr>
          <p:cNvSpPr txBox="1"/>
          <p:nvPr/>
        </p:nvSpPr>
        <p:spPr>
          <a:xfrm>
            <a:off x="10643452" y="6399292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4"/>
              </a:rPr>
              <a:t>Image 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1620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>
            <a:extLst>
              <a:ext uri="{FF2B5EF4-FFF2-40B4-BE49-F238E27FC236}">
                <a16:creationId xmlns:a16="http://schemas.microsoft.com/office/drawing/2014/main" id="{89AD71F8-C6CD-664F-9CD4-C1369A537B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DFT: Just a change of basis!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 Box 24">
                <a:extLst>
                  <a:ext uri="{FF2B5EF4-FFF2-40B4-BE49-F238E27FC236}">
                    <a16:creationId xmlns:a16="http://schemas.microsoft.com/office/drawing/2014/main" id="{89D3AF67-DAC7-FC4C-8B72-A99ACA3523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40807" y="1043957"/>
                <a:ext cx="2110386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alt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alt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US" altLang="en-US" sz="3600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1" name="Text Box 24">
                <a:extLst>
                  <a:ext uri="{FF2B5EF4-FFF2-40B4-BE49-F238E27FC236}">
                    <a16:creationId xmlns:a16="http://schemas.microsoft.com/office/drawing/2014/main" id="{89D3AF67-DAC7-FC4C-8B72-A99ACA3523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40807" y="1043957"/>
                <a:ext cx="2110386" cy="646331"/>
              </a:xfrm>
              <a:prstGeom prst="rect">
                <a:avLst/>
              </a:prstGeom>
              <a:blipFill>
                <a:blip r:embed="rId2"/>
                <a:stretch>
                  <a:fillRect b="-25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A5E20EA1-25A3-F74E-8D28-FCE65E9F5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950" y="1981200"/>
            <a:ext cx="4177674" cy="4191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3EBA97-DC05-114B-AC12-CC1625B8A6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91" y="4762228"/>
            <a:ext cx="1212850" cy="14697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A8A5FA-3892-8A41-8EB0-0A5A350D33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0198" y="1981199"/>
            <a:ext cx="233226" cy="4191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601221-E6A5-DE45-9B7D-B87E3C2214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147" y="1981200"/>
            <a:ext cx="231277" cy="4191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84CF109-B9AF-A341-BB2D-F6661B7AAB75}"/>
                  </a:ext>
                </a:extLst>
              </p:cNvPr>
              <p:cNvSpPr/>
              <p:nvPr/>
            </p:nvSpPr>
            <p:spPr>
              <a:xfrm>
                <a:off x="7910133" y="3657600"/>
                <a:ext cx="604653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84CF109-B9AF-A341-BB2D-F6661B7AAB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0133" y="3657600"/>
                <a:ext cx="604653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FC5133A-1BD2-E249-9BFD-3E64D2C541CB}"/>
                  </a:ext>
                </a:extLst>
              </p:cNvPr>
              <p:cNvSpPr/>
              <p:nvPr/>
            </p:nvSpPr>
            <p:spPr>
              <a:xfrm>
                <a:off x="4727776" y="6248400"/>
                <a:ext cx="48724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FC5133A-1BD2-E249-9BFD-3E64D2C541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7776" y="6248400"/>
                <a:ext cx="487248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1129F71-22C9-D140-82E1-63BFB16A6DA7}"/>
                  </a:ext>
                </a:extLst>
              </p:cNvPr>
              <p:cNvSpPr/>
              <p:nvPr/>
            </p:nvSpPr>
            <p:spPr>
              <a:xfrm>
                <a:off x="7357240" y="6248399"/>
                <a:ext cx="44858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1129F71-22C9-D140-82E1-63BFB16A6D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7240" y="6248399"/>
                <a:ext cx="448584" cy="461665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918118E-CF69-1046-B28D-08360BF77576}"/>
                  </a:ext>
                </a:extLst>
              </p:cNvPr>
              <p:cNvSpPr/>
              <p:nvPr/>
            </p:nvSpPr>
            <p:spPr>
              <a:xfrm>
                <a:off x="8827169" y="6283568"/>
                <a:ext cx="46923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918118E-CF69-1046-B28D-08360BF775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7169" y="6283568"/>
                <a:ext cx="469231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5537AD78-4083-704B-8076-AF96EACCFE15}"/>
              </a:ext>
            </a:extLst>
          </p:cNvPr>
          <p:cNvSpPr/>
          <p:nvPr/>
        </p:nvSpPr>
        <p:spPr>
          <a:xfrm>
            <a:off x="11244775" y="6426905"/>
            <a:ext cx="7521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202122"/>
                </a:solidFill>
                <a:hlinkClick r:id="rId11"/>
              </a:rPr>
              <a:t>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202305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81F6-5F00-2141-AC75-EF7E4A168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Inverse DFT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Forward DFT: </a:t>
                </a:r>
                <a:br>
                  <a:rPr lang="en-US" dirty="0"/>
                </a:br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dirty="0"/>
              </a:p>
              <a:p>
                <a:pPr marL="0" indent="0"/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Inverse DFT: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marL="0" indent="0"/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marL="0" indent="0"/>
                <a:endParaRPr lang="en-US" dirty="0"/>
              </a:p>
              <a:p>
                <a:pPr marL="0" indent="0" algn="ctr"/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is the transpose of the </a:t>
                </a:r>
                <a:r>
                  <a:rPr lang="en-US" i="1" dirty="0"/>
                  <a:t>complex conjugate</a:t>
                </a:r>
                <a:r>
                  <a:rPr lang="en-US" dirty="0"/>
                  <a:t>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0" indent="0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3EF8AA0-AF44-0B4A-9FF7-08745FC7436A}"/>
                  </a:ext>
                </a:extLst>
              </p:cNvPr>
              <p:cNvSpPr/>
              <p:nvPr/>
            </p:nvSpPr>
            <p:spPr>
              <a:xfrm>
                <a:off x="8153400" y="1852362"/>
                <a:ext cx="176009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indent="0"/>
                <a:r>
                  <a:rPr lang="en-US" sz="2800" dirty="0"/>
                  <a:t>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en-US" sz="28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28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𝑈𝑓</m:t>
                    </m:r>
                  </m:oMath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3EF8AA0-AF44-0B4A-9FF7-08745FC743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400" y="1852362"/>
                <a:ext cx="1760097" cy="523220"/>
              </a:xfrm>
              <a:prstGeom prst="rect">
                <a:avLst/>
              </a:prstGeom>
              <a:blipFill>
                <a:blip r:embed="rId3"/>
                <a:stretch>
                  <a:fillRect l="-6429" t="-11905" r="-2143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7AA0F63-7DAD-0940-B0A1-F492255282BE}"/>
                  </a:ext>
                </a:extLst>
              </p:cNvPr>
              <p:cNvSpPr/>
              <p:nvPr/>
            </p:nvSpPr>
            <p:spPr>
              <a:xfrm>
                <a:off x="8153400" y="3896324"/>
                <a:ext cx="2474460" cy="7007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indent="0"/>
                <a:r>
                  <a:rPr lang="en-US" sz="2800" dirty="0"/>
                  <a:t>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=</m:t>
                    </m:r>
                    <m:f>
                      <m:fPr>
                        <m:ctrlPr>
                          <a:rPr lang="en-US" alt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28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8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p>
                      <m:sSupPr>
                        <m:ctrlPr>
                          <a:rPr lang="en-US" alt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8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altLang="en-US" sz="28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altLang="en-US" sz="28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en-US" altLang="en-US" sz="2800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7AA0F63-7DAD-0940-B0A1-F492255282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400" y="3896324"/>
                <a:ext cx="2474460" cy="700705"/>
              </a:xfrm>
              <a:prstGeom prst="rect">
                <a:avLst/>
              </a:prstGeom>
              <a:blipFill>
                <a:blip r:embed="rId4"/>
                <a:stretch>
                  <a:fillRect l="-4592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6C95EAA-43D1-4842-B78E-F65EAE3AB644}"/>
                  </a:ext>
                </a:extLst>
              </p:cNvPr>
              <p:cNvSpPr/>
              <p:nvPr/>
            </p:nvSpPr>
            <p:spPr>
              <a:xfrm>
                <a:off x="2423068" y="1447800"/>
                <a:ext cx="5119287" cy="13042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∑"/>
                          <m:ctrlPr>
                            <a:rPr lang="en-US" sz="2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sz="2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2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  <m: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6C95EAA-43D1-4842-B78E-F65EAE3AB6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068" y="1447800"/>
                <a:ext cx="5119287" cy="1304268"/>
              </a:xfrm>
              <a:prstGeom prst="rect">
                <a:avLst/>
              </a:prstGeom>
              <a:blipFill>
                <a:blip r:embed="rId5"/>
                <a:stretch>
                  <a:fillRect t="-100000" b="-156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3EB54DB-18DE-F944-9CA2-FAA2DAD9D358}"/>
                  </a:ext>
                </a:extLst>
              </p:cNvPr>
              <p:cNvSpPr/>
              <p:nvPr/>
            </p:nvSpPr>
            <p:spPr>
              <a:xfrm>
                <a:off x="2423068" y="3594543"/>
                <a:ext cx="5183086" cy="13042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2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2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sz="2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2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  <m: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3EB54DB-18DE-F944-9CA2-FAA2DAD9D3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068" y="3594543"/>
                <a:ext cx="5183086" cy="1304268"/>
              </a:xfrm>
              <a:prstGeom prst="rect">
                <a:avLst/>
              </a:prstGeom>
              <a:blipFill>
                <a:blip r:embed="rId6"/>
                <a:stretch>
                  <a:fillRect t="-100000" b="-15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169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Mystery 3</a:t>
            </a:r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075518"/>
            <a:ext cx="10490189" cy="3433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2419705" y="1644105"/>
            <a:ext cx="222849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“Low frequencies”</a:t>
            </a: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2362200" y="5486400"/>
            <a:ext cx="22862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“High frequencies”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971800" y="2331244"/>
            <a:ext cx="1066799" cy="3002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6" name="Object 3"/>
          <p:cNvGraphicFramePr>
            <a:graphicFrameLocks noChangeAspect="1"/>
          </p:cNvGraphicFramePr>
          <p:nvPr/>
        </p:nvGraphicFramePr>
        <p:xfrm>
          <a:off x="3071812" y="2467983"/>
          <a:ext cx="833438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4133333" imgH="2905531" progId="">
                  <p:embed/>
                </p:oleObj>
              </mc:Choice>
              <mc:Fallback>
                <p:oleObj name="Photo Editor Photo" r:id="rId4" imgW="4133333" imgH="2905531" progId="">
                  <p:embed/>
                  <p:pic>
                    <p:nvPicPr>
                      <p:cNvPr id="1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812" y="2467983"/>
                        <a:ext cx="833438" cy="39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20" descr="lo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/>
          <a:stretch>
            <a:fillRect/>
          </a:stretch>
        </p:blipFill>
        <p:spPr bwMode="auto">
          <a:xfrm>
            <a:off x="3086893" y="4856314"/>
            <a:ext cx="836612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Arrow Connector 17"/>
          <p:cNvCxnSpPr>
            <a:cxnSpLocks/>
          </p:cNvCxnSpPr>
          <p:nvPr/>
        </p:nvCxnSpPr>
        <p:spPr>
          <a:xfrm>
            <a:off x="2938463" y="3029880"/>
            <a:ext cx="1100136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</p:cNvCxnSpPr>
          <p:nvPr/>
        </p:nvCxnSpPr>
        <p:spPr>
          <a:xfrm>
            <a:off x="2947115" y="4762055"/>
            <a:ext cx="1124821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7AA6C0C-CD0F-3845-8D2B-35997D402857}"/>
              </a:ext>
            </a:extLst>
          </p:cNvPr>
          <p:cNvSpPr txBox="1">
            <a:spLocks/>
          </p:cNvSpPr>
          <p:nvPr/>
        </p:nvSpPr>
        <p:spPr bwMode="auto">
          <a:xfrm>
            <a:off x="990600" y="6384466"/>
            <a:ext cx="10058400" cy="473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1800" dirty="0"/>
              <a:t>A. Oliva, A. Torralba, P.G. </a:t>
            </a:r>
            <a:r>
              <a:rPr lang="en-US" sz="1800" dirty="0" err="1"/>
              <a:t>Schyns</a:t>
            </a:r>
            <a:r>
              <a:rPr lang="en-US" sz="1800" dirty="0"/>
              <a:t>, </a:t>
            </a:r>
            <a:r>
              <a:rPr lang="en-US" sz="1800" i="1" dirty="0">
                <a:hlinkClick r:id="rId7"/>
              </a:rPr>
              <a:t>Hybrid Images</a:t>
            </a:r>
            <a:r>
              <a:rPr lang="en-US" sz="1800" dirty="0"/>
              <a:t>, SIGGRAPH 2006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E59EDA0-5DBF-C04C-A0E6-198F08D1B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do hybrid images work?</a:t>
            </a:r>
          </a:p>
        </p:txBody>
      </p:sp>
    </p:spTree>
    <p:extLst>
      <p:ext uri="{BB962C8B-B14F-4D97-AF65-F5344CB8AC3E}">
        <p14:creationId xmlns:p14="http://schemas.microsoft.com/office/powerpoint/2010/main" val="36470526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81F6-5F00-2141-AC75-EF7E4A168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Periodicity of DFT and inverse DFT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The result of DFT is periodic: because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is obtained as a sum of complex exponentials with a common period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samples,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+ </m:t>
                    </m:r>
                    <m:r>
                      <a:rPr lang="en-US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𝑎𝑁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 =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for any integer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𝑎𝑁</m:t>
                          </m:r>
                        </m:e>
                      </m:d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d>
                                <m:dPr>
                                  <m:ctrlP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𝑎𝑁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dirty="0">
                  <a:solidFill>
                    <a:srgbClr val="7030A0"/>
                  </a:solidFill>
                  <a:ea typeface="Cambria Math" panose="02040503050406030204" pitchFamily="18" charset="0"/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num>
                                <m:den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𝑎𝑛</m:t>
                              </m:r>
                            </m:e>
                          </m:d>
                        </m:e>
                      </m:nary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Likewise, the result of the inverse DFT is a periodic signal: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+ 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𝑎𝑁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 = 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for any integer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 b="-11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001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CBFB9-19F0-FD42-B94E-7A58B408B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2FC0B-AC16-1B44-80B6-F8F246433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1D Fourier transform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Definition and properties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Discrete Fourier transform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2D Fourier transform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30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F6893-4C3F-804B-9F28-A76CF96F1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2D Fourier transform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351779-91AC-5142-8BA7-07D215D1916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To represent 2D signals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we need to extend our </a:t>
                </a:r>
                <a:br>
                  <a:rPr lang="en-US" dirty="0"/>
                </a:br>
                <a:r>
                  <a:rPr lang="en-US" dirty="0"/>
                  <a:t>1D basis functions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𝑢𝑡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dirty="0"/>
                  <a:t>to two variables:</a:t>
                </a:r>
                <a:br>
                  <a:rPr lang="en-US" dirty="0"/>
                </a:br>
                <a:endParaRPr lang="en-US" dirty="0"/>
              </a:p>
              <a:p>
                <a:pPr marL="0" indent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𝑢𝑥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𝑣𝑦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𝑢𝑥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𝑣𝑦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b="0" dirty="0">
                  <a:solidFill>
                    <a:srgbClr val="7030A0"/>
                  </a:solidFill>
                  <a:ea typeface="Cambria Math" panose="02040503050406030204" pitchFamily="18" charset="0"/>
                </a:endParaRPr>
              </a:p>
              <a:p>
                <a:pPr marL="0" indent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𝑢𝑥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𝑣𝑦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sin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2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𝑢𝑥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𝑣𝑦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br>
                  <a:rPr lang="en-US" b="0" dirty="0">
                    <a:solidFill>
                      <a:srgbClr val="7030A0"/>
                    </a:solidFill>
                    <a:ea typeface="Cambria Math" panose="02040503050406030204" pitchFamily="18" charset="0"/>
                  </a:rPr>
                </a:br>
                <a:endParaRPr lang="en-US" b="0" dirty="0">
                  <a:solidFill>
                    <a:srgbClr val="7030A0"/>
                  </a:solidFill>
                  <a:ea typeface="Cambria Math" panose="02040503050406030204" pitchFamily="18" charset="0"/>
                </a:endParaRPr>
              </a:p>
              <a:p>
                <a:pPr marL="0" indent="0" algn="ctr"/>
                <a:endParaRPr lang="en-US" b="0" dirty="0">
                  <a:solidFill>
                    <a:srgbClr val="7030A0"/>
                  </a:solidFill>
                  <a:ea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What does this look like?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351779-91AC-5142-8BA7-07D215D191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099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70ABCBE9-891A-5A4F-A4D1-803099881F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2D Fourier transform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41C255-C206-A549-A63A-EE0900F629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2D basis functions are oriented sinusoidal “gratings”: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02ADC2F-919D-B246-857B-32471C29AAB3}"/>
              </a:ext>
            </a:extLst>
          </p:cNvPr>
          <p:cNvGrpSpPr/>
          <p:nvPr/>
        </p:nvGrpSpPr>
        <p:grpSpPr>
          <a:xfrm>
            <a:off x="1676400" y="1752600"/>
            <a:ext cx="10058400" cy="5053013"/>
            <a:chOff x="1676400" y="2262187"/>
            <a:chExt cx="10058400" cy="5053013"/>
          </a:xfrm>
        </p:grpSpPr>
        <p:pic>
          <p:nvPicPr>
            <p:cNvPr id="32771" name="Picture 3">
              <a:extLst>
                <a:ext uri="{FF2B5EF4-FFF2-40B4-BE49-F238E27FC236}">
                  <a16:creationId xmlns:a16="http://schemas.microsoft.com/office/drawing/2014/main" id="{15B86B0B-3311-5E48-8639-BA26405BC6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58" t="19524" r="7715" b="18698"/>
            <a:stretch>
              <a:fillRect/>
            </a:stretch>
          </p:blipFill>
          <p:spPr bwMode="auto">
            <a:xfrm>
              <a:off x="1676400" y="2262187"/>
              <a:ext cx="8686800" cy="4824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2" name="Rectangle 5">
              <a:extLst>
                <a:ext uri="{FF2B5EF4-FFF2-40B4-BE49-F238E27FC236}">
                  <a16:creationId xmlns:a16="http://schemas.microsoft.com/office/drawing/2014/main" id="{5479C342-8A43-1C49-8C42-176870264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9800" y="3733800"/>
              <a:ext cx="5715000" cy="3581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EE13318-B523-654E-AC77-BB06CA4CDB3B}"/>
                </a:ext>
              </a:extLst>
            </p:cNvPr>
            <p:cNvSpPr/>
            <p:nvPr/>
          </p:nvSpPr>
          <p:spPr bwMode="auto">
            <a:xfrm>
              <a:off x="5102352" y="6629400"/>
              <a:ext cx="1524000" cy="685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93F407-FAB0-594D-A915-91376BB05589}"/>
                  </a:ext>
                </a:extLst>
              </p:cNvPr>
              <p:cNvSpPr txBox="1"/>
              <p:nvPr/>
            </p:nvSpPr>
            <p:spPr>
              <a:xfrm>
                <a:off x="7123610" y="3809999"/>
                <a:ext cx="4001590" cy="1868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800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is the direction </a:t>
                </a:r>
                <a:r>
                  <a:rPr lang="en-US" sz="2800" i="1" dirty="0"/>
                  <a:t>normal</a:t>
                </a:r>
                <a:r>
                  <a:rPr lang="en-US" sz="2800" dirty="0"/>
                  <a:t> to the grating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The period is 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1/</m:t>
                    </m:r>
                    <m:rad>
                      <m:radPr>
                        <m:degHide m:val="on"/>
                        <m:ctrlP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8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93F407-FAB0-594D-A915-91376BB055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3610" y="3809999"/>
                <a:ext cx="4001590" cy="1868588"/>
              </a:xfrm>
              <a:prstGeom prst="rect">
                <a:avLst/>
              </a:prstGeom>
              <a:blipFill>
                <a:blip r:embed="rId3"/>
                <a:stretch>
                  <a:fillRect l="-2532" t="-4082" b="-5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F82846-0FD6-B445-8927-CB266918955E}"/>
                  </a:ext>
                </a:extLst>
              </p:cNvPr>
              <p:cNvSpPr txBox="1"/>
              <p:nvPr/>
            </p:nvSpPr>
            <p:spPr>
              <a:xfrm>
                <a:off x="10640447" y="2342088"/>
                <a:ext cx="35990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F82846-0FD6-B445-8927-CB26691895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0447" y="2342088"/>
                <a:ext cx="359906" cy="492443"/>
              </a:xfrm>
              <a:prstGeom prst="rect">
                <a:avLst/>
              </a:prstGeom>
              <a:blipFill>
                <a:blip r:embed="rId4"/>
                <a:stretch>
                  <a:fillRect l="-10345" r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80A1A57-5B7F-6E4D-B7C6-03C0D46BE877}"/>
                  </a:ext>
                </a:extLst>
              </p:cNvPr>
              <p:cNvSpPr txBox="1"/>
              <p:nvPr/>
            </p:nvSpPr>
            <p:spPr>
              <a:xfrm>
                <a:off x="2133600" y="6242685"/>
                <a:ext cx="34868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80A1A57-5B7F-6E4D-B7C6-03C0D46BE8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6242685"/>
                <a:ext cx="348685" cy="492443"/>
              </a:xfrm>
              <a:prstGeom prst="rect">
                <a:avLst/>
              </a:prstGeom>
              <a:blipFill>
                <a:blip r:embed="rId5"/>
                <a:stretch>
                  <a:fillRect l="-14815" r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/>
              <a:t>Basis function examples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6D4191-0A77-6B4F-A3BE-87509390B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89000"/>
            <a:ext cx="9144000" cy="50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12">
                <a:extLst>
                  <a:ext uri="{FF2B5EF4-FFF2-40B4-BE49-F238E27FC236}">
                    <a16:creationId xmlns:a16="http://schemas.microsoft.com/office/drawing/2014/main" id="{6431C753-9749-094A-B9AE-E852AA99FE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52800" y="1214735"/>
                <a:ext cx="19050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en-US" sz="24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12">
                <a:extLst>
                  <a:ext uri="{FF2B5EF4-FFF2-40B4-BE49-F238E27FC236}">
                    <a16:creationId xmlns:a16="http://schemas.microsoft.com/office/drawing/2014/main" id="{6431C753-9749-094A-B9AE-E852AA99FE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52800" y="1214735"/>
                <a:ext cx="1905000" cy="461665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12">
            <a:extLst>
              <a:ext uri="{FF2B5EF4-FFF2-40B4-BE49-F238E27FC236}">
                <a16:creationId xmlns:a16="http://schemas.microsoft.com/office/drawing/2014/main" id="{BA9D7560-B857-E246-B676-3BF617659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990600"/>
            <a:ext cx="1905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2400" dirty="0"/>
              <a:t>Real component</a:t>
            </a:r>
          </a:p>
        </p:txBody>
      </p:sp>
    </p:spTree>
    <p:extLst>
      <p:ext uri="{BB962C8B-B14F-4D97-AF65-F5344CB8AC3E}">
        <p14:creationId xmlns:p14="http://schemas.microsoft.com/office/powerpoint/2010/main" val="26651789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/>
              <a:t>Basis function examples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7F088F-A7E9-A540-ABD9-4F708EEDD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89000"/>
            <a:ext cx="9144000" cy="50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12">
                <a:extLst>
                  <a:ext uri="{FF2B5EF4-FFF2-40B4-BE49-F238E27FC236}">
                    <a16:creationId xmlns:a16="http://schemas.microsoft.com/office/drawing/2014/main" id="{5C3E4556-A631-5940-9008-33F86D1754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52800" y="1214735"/>
                <a:ext cx="19050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en-US" sz="24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12">
                <a:extLst>
                  <a:ext uri="{FF2B5EF4-FFF2-40B4-BE49-F238E27FC236}">
                    <a16:creationId xmlns:a16="http://schemas.microsoft.com/office/drawing/2014/main" id="{5C3E4556-A631-5940-9008-33F86D1754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52800" y="1214735"/>
                <a:ext cx="1905000" cy="461665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12">
            <a:extLst>
              <a:ext uri="{FF2B5EF4-FFF2-40B4-BE49-F238E27FC236}">
                <a16:creationId xmlns:a16="http://schemas.microsoft.com/office/drawing/2014/main" id="{CDFCC97F-6B67-8D44-B605-3641A9F912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990600"/>
            <a:ext cx="1905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2400" dirty="0"/>
              <a:t>Real component</a:t>
            </a:r>
          </a:p>
        </p:txBody>
      </p:sp>
    </p:spTree>
    <p:extLst>
      <p:ext uri="{BB962C8B-B14F-4D97-AF65-F5344CB8AC3E}">
        <p14:creationId xmlns:p14="http://schemas.microsoft.com/office/powerpoint/2010/main" val="24840699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/>
              <a:t>Basis function examples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A0D429-831C-4944-BC26-D5FE5E387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89000"/>
            <a:ext cx="9144000" cy="50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12">
                <a:extLst>
                  <a:ext uri="{FF2B5EF4-FFF2-40B4-BE49-F238E27FC236}">
                    <a16:creationId xmlns:a16="http://schemas.microsoft.com/office/drawing/2014/main" id="{789CE7D9-E0AD-FC4A-A73F-95476B9F16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52800" y="1214735"/>
                <a:ext cx="19050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en-US" sz="24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12">
                <a:extLst>
                  <a:ext uri="{FF2B5EF4-FFF2-40B4-BE49-F238E27FC236}">
                    <a16:creationId xmlns:a16="http://schemas.microsoft.com/office/drawing/2014/main" id="{789CE7D9-E0AD-FC4A-A73F-95476B9F16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52800" y="1214735"/>
                <a:ext cx="1905000" cy="461665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12">
            <a:extLst>
              <a:ext uri="{FF2B5EF4-FFF2-40B4-BE49-F238E27FC236}">
                <a16:creationId xmlns:a16="http://schemas.microsoft.com/office/drawing/2014/main" id="{FB5CBC2E-3FC0-4A4E-B630-C6CDC0D1A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990600"/>
            <a:ext cx="1905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2400" dirty="0"/>
              <a:t>Real component</a:t>
            </a:r>
          </a:p>
        </p:txBody>
      </p:sp>
    </p:spTree>
    <p:extLst>
      <p:ext uri="{BB962C8B-B14F-4D97-AF65-F5344CB8AC3E}">
        <p14:creationId xmlns:p14="http://schemas.microsoft.com/office/powerpoint/2010/main" val="36037628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/>
              <a:t>Linear combination of basis functions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BD37A5-6542-CD4A-B186-165917F223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89000"/>
            <a:ext cx="9144000" cy="50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12">
                <a:extLst>
                  <a:ext uri="{FF2B5EF4-FFF2-40B4-BE49-F238E27FC236}">
                    <a16:creationId xmlns:a16="http://schemas.microsoft.com/office/drawing/2014/main" id="{F4C03549-E7BE-FD4B-B67C-EC5E81408C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52800" y="1214735"/>
                <a:ext cx="19050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en-US" sz="24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12">
                <a:extLst>
                  <a:ext uri="{FF2B5EF4-FFF2-40B4-BE49-F238E27FC236}">
                    <a16:creationId xmlns:a16="http://schemas.microsoft.com/office/drawing/2014/main" id="{F4C03549-E7BE-FD4B-B67C-EC5E81408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52800" y="1214735"/>
                <a:ext cx="1905000" cy="461665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12">
            <a:extLst>
              <a:ext uri="{FF2B5EF4-FFF2-40B4-BE49-F238E27FC236}">
                <a16:creationId xmlns:a16="http://schemas.microsoft.com/office/drawing/2014/main" id="{66B9183D-C952-AA43-89B3-FA6C042B7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990600"/>
            <a:ext cx="1905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2400" dirty="0"/>
              <a:t>Real component</a:t>
            </a:r>
          </a:p>
        </p:txBody>
      </p:sp>
    </p:spTree>
    <p:extLst>
      <p:ext uri="{BB962C8B-B14F-4D97-AF65-F5344CB8AC3E}">
        <p14:creationId xmlns:p14="http://schemas.microsoft.com/office/powerpoint/2010/main" val="621783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70ABCBE9-891A-5A4F-A4D1-803099881F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2D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241C255-C206-A549-A63A-EE0900F6291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nary>
                            <m:nary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𝑢𝑥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𝑣𝑦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𝑑𝑥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𝑑𝑦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Output is 2D and complex-valued: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Re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dirty="0"/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ea typeface="Cambria Math" panose="02040503050406030204" pitchFamily="18" charset="0"/>
                  </a:rPr>
                  <a:t>Magnitude spectrum: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</m:e>
                    </m:d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Re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I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</m:t>
                            </m:r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sz="2400" i="1" dirty="0">
                  <a:solidFill>
                    <a:srgbClr val="7030A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ea typeface="Cambria Math" panose="02040503050406030204" pitchFamily="18" charset="0"/>
                  </a:rPr>
                  <a:t>Phase angle spectrum: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fName>
                      <m:e>
                        <m:f>
                          <m:f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240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I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</m:t>
                            </m:r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))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2400" i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e</m:t>
                            </m:r>
                            <m:r>
                              <a:rPr lang="en-US" sz="2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US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))</m:t>
                            </m:r>
                          </m:den>
                        </m:f>
                      </m:e>
                    </m:func>
                  </m:oMath>
                </a14:m>
                <a:endParaRPr lang="en-US" sz="2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Symmetry: the Fourier transform of a real-valued image has coefficients that come in pairs, with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being the </a:t>
                </a:r>
                <a:r>
                  <a:rPr lang="en-US" i="1" dirty="0"/>
                  <a:t>complex conjugate</a:t>
                </a:r>
                <a:r>
                  <a:rPr lang="en-US" dirty="0"/>
                  <a:t>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(−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−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>
                  <a:effectLst/>
                </a:endParaRP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This means that the magnitude spectrum is symmetric about the origin</a:t>
                </a:r>
                <a:endParaRPr lang="en-US" sz="2400" dirty="0">
                  <a:effectLst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20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241C255-C206-A549-A63A-EE0900F629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33333" r="-1716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01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CACBB-4D98-864E-91F1-4086AB0E1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discrete Fourier transform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B412C8-EB48-4F46-AB53-493A45565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435" y="2136365"/>
            <a:ext cx="7027165" cy="47216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0272EE-B5F1-0A44-8AE3-EFCC245490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d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𝑢𝑛</m:t>
                                          </m:r>
                                        </m:num>
                                        <m:den>
                                          <m:r>
                                            <a:rPr lang="en-U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den>
                                      </m:f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f>
                                        <m:fPr>
                                          <m:ctrlPr>
                                            <a:rPr lang="en-U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𝑣𝑚</m:t>
                                          </m:r>
                                        </m:num>
                                        <m:den>
                                          <m:r>
                                            <a:rPr lang="en-U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0272EE-B5F1-0A44-8AE3-EFCC245490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25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EC86699-F7FB-EF44-BE3D-3ED69726729C}"/>
              </a:ext>
            </a:extLst>
          </p:cNvPr>
          <p:cNvSpPr txBox="1"/>
          <p:nvPr/>
        </p:nvSpPr>
        <p:spPr>
          <a:xfrm>
            <a:off x="10345351" y="6474023"/>
            <a:ext cx="17860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4"/>
              </a:rPr>
              <a:t>B. Freeman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6131D90-9FED-A342-B1E7-403ED180114F}"/>
                  </a:ext>
                </a:extLst>
              </p:cNvPr>
              <p:cNvSpPr/>
              <p:nvPr/>
            </p:nvSpPr>
            <p:spPr>
              <a:xfrm>
                <a:off x="8653491" y="4431268"/>
                <a:ext cx="32526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1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80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sz="1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Im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))/</m:t>
                          </m:r>
                          <m:r>
                            <m:rPr>
                              <m:sty m:val="p"/>
                            </m:rPr>
                            <a:rPr lang="en-US" sz="18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Re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))</m:t>
                          </m:r>
                        </m:e>
                      </m:func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6131D90-9FED-A342-B1E7-403ED18011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3491" y="4431268"/>
                <a:ext cx="3252685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BEA36E5-B859-FC40-99B6-2139A4DC7D87}"/>
                  </a:ext>
                </a:extLst>
              </p:cNvPr>
              <p:cNvSpPr/>
              <p:nvPr/>
            </p:nvSpPr>
            <p:spPr>
              <a:xfrm>
                <a:off x="6477000" y="4431268"/>
                <a:ext cx="10951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1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BEA36E5-B859-FC40-99B6-2139A4DC7D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4431268"/>
                <a:ext cx="1095172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8BE379F-3400-FB42-89B3-8705900D9F86}"/>
                  </a:ext>
                </a:extLst>
              </p:cNvPr>
              <p:cNvSpPr/>
              <p:nvPr/>
            </p:nvSpPr>
            <p:spPr>
              <a:xfrm>
                <a:off x="6172200" y="2057400"/>
                <a:ext cx="14064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Re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8BE379F-3400-FB42-89B3-8705900D9F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200" y="2057400"/>
                <a:ext cx="1406411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D4E22B5-EC2D-7E4A-B97F-1E9890838A05}"/>
                  </a:ext>
                </a:extLst>
              </p:cNvPr>
              <p:cNvSpPr/>
              <p:nvPr/>
            </p:nvSpPr>
            <p:spPr>
              <a:xfrm>
                <a:off x="8724900" y="2066080"/>
                <a:ext cx="14261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D4E22B5-EC2D-7E4A-B97F-1E9890838A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4900" y="2066080"/>
                <a:ext cx="1426160" cy="369332"/>
              </a:xfrm>
              <a:prstGeom prst="rect">
                <a:avLst/>
              </a:prstGeom>
              <a:blipFill>
                <a:blip r:embed="rId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399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9">
            <a:extLst>
              <a:ext uri="{FF2B5EF4-FFF2-40B4-BE49-F238E27FC236}">
                <a16:creationId xmlns:a16="http://schemas.microsoft.com/office/drawing/2014/main" id="{671DE4D1-6F84-3945-B351-ACC798900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609600"/>
            <a:ext cx="10820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/>
          </a:p>
        </p:txBody>
      </p:sp>
      <p:pic>
        <p:nvPicPr>
          <p:cNvPr id="8195" name="Picture 5">
            <a:extLst>
              <a:ext uri="{FF2B5EF4-FFF2-40B4-BE49-F238E27FC236}">
                <a16:creationId xmlns:a16="http://schemas.microsoft.com/office/drawing/2014/main" id="{0E50CF04-ED18-3C46-8589-08C4227F0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38" y="0"/>
            <a:ext cx="50974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9244" name="Text Box 12">
            <a:extLst>
              <a:ext uri="{FF2B5EF4-FFF2-40B4-BE49-F238E27FC236}">
                <a16:creationId xmlns:a16="http://schemas.microsoft.com/office/drawing/2014/main" id="{B318A53A-0306-6246-800E-21AE04D83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5915026"/>
            <a:ext cx="379462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 b="1"/>
              <a:t>Salvador Dali</a:t>
            </a:r>
            <a:endParaRPr lang="en-US" altLang="en-US" sz="1400"/>
          </a:p>
          <a:p>
            <a:pPr>
              <a:spcBef>
                <a:spcPct val="0"/>
              </a:spcBef>
            </a:pPr>
            <a:r>
              <a:rPr lang="en-US" altLang="en-US" sz="1400" i="1"/>
              <a:t>“Gala Contemplating the Mediterranean Sea, </a:t>
            </a:r>
          </a:p>
          <a:p>
            <a:pPr>
              <a:spcBef>
                <a:spcPct val="0"/>
              </a:spcBef>
            </a:pPr>
            <a:r>
              <a:rPr lang="en-US" altLang="en-US" sz="1400" i="1"/>
              <a:t>which at 30 meters becomes the portrait </a:t>
            </a:r>
          </a:p>
          <a:p>
            <a:pPr>
              <a:spcBef>
                <a:spcPct val="0"/>
              </a:spcBef>
            </a:pPr>
            <a:r>
              <a:rPr lang="en-US" altLang="en-US" sz="1400" i="1"/>
              <a:t>of Abraham Lincoln</a:t>
            </a:r>
            <a:r>
              <a:rPr lang="en-US" altLang="en-US" sz="1400"/>
              <a:t>”, 1976</a:t>
            </a:r>
            <a:endParaRPr lang="ru-RU" altLang="en-US" sz="14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image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591" y="1467600"/>
            <a:ext cx="8462476" cy="39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588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image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379" y="1534800"/>
            <a:ext cx="8899032" cy="37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744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image goes with which spectrum?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0806" r="52586"/>
          <a:stretch/>
        </p:blipFill>
        <p:spPr>
          <a:xfrm>
            <a:off x="1767549" y="1190437"/>
            <a:ext cx="3878024" cy="26358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0FB263-FDA8-C646-A3CC-95D2C18B90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035" t="18099" r="10251" b="1"/>
          <a:stretch/>
        </p:blipFill>
        <p:spPr>
          <a:xfrm>
            <a:off x="6862088" y="3840901"/>
            <a:ext cx="3124200" cy="29995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0A6617-6F83-7D41-B8BF-79D83E467D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076" r="55292" b="6742"/>
          <a:stretch/>
        </p:blipFill>
        <p:spPr>
          <a:xfrm>
            <a:off x="1780444" y="4102353"/>
            <a:ext cx="3669936" cy="24766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3E6687-5ACB-E145-BFF4-CCBEC609E3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673" t="15365" r="11428" b="4094"/>
          <a:stretch/>
        </p:blipFill>
        <p:spPr>
          <a:xfrm>
            <a:off x="7014488" y="945300"/>
            <a:ext cx="2971800" cy="289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5668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0BE2E-4B5D-1528-88EF-F4F9DF937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Trick – low pass filter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A2F3-E79C-2929-EE95-C691F7AB2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Multiply FT magnitude by Gaussian</a:t>
            </a:r>
          </a:p>
          <a:p>
            <a:endParaRPr lang="en-US" dirty="0"/>
          </a:p>
          <a:p>
            <a:r>
              <a:rPr lang="en-US" dirty="0"/>
              <a:t>Inverse FT</a:t>
            </a:r>
          </a:p>
          <a:p>
            <a:endParaRPr lang="en-US" dirty="0"/>
          </a:p>
          <a:p>
            <a:r>
              <a:rPr lang="en-US" dirty="0"/>
              <a:t>High frequencies are suppressed</a:t>
            </a:r>
          </a:p>
        </p:txBody>
      </p:sp>
    </p:spTree>
    <p:extLst>
      <p:ext uri="{BB962C8B-B14F-4D97-AF65-F5344CB8AC3E}">
        <p14:creationId xmlns:p14="http://schemas.microsoft.com/office/powerpoint/2010/main" val="32690583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E8254-4FBB-3164-3A8A-B6E119C60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Smoothing by 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00643-B27A-5CD2-7032-1C823E04A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3F4E5D-FF7C-2E0D-B6AB-64EE8970B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941173"/>
            <a:ext cx="9982200" cy="570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9245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E1B9D-FBA7-E1C8-6622-4ED67CB36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3265CD-5E9D-5999-CF86-BEBFF88CB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B32A17-967B-901D-12C5-98A93E939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1302"/>
            <a:ext cx="6477000" cy="675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5228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65ACC-5B2D-7520-C125-D9D3259B8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Smoothing with 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E5DAC-93AE-08AA-DA07-0383D9FAC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A43DB4-417B-AEE5-1442-26412836C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978" y="772260"/>
            <a:ext cx="10591800" cy="60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1952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F9B47-1434-F5B2-86C6-39569C93A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A03D4-CA44-B71B-6F25-97E5C53AD7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5793BB-9802-88F6-0036-C9B1B1301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4074"/>
            <a:ext cx="6400800" cy="667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8767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vs. magnitude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Which has more information, the phase or the magnitude?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Let’s take the phase from one image and combine it with the magnitude from another image</a:t>
            </a:r>
          </a:p>
        </p:txBody>
      </p:sp>
    </p:spTree>
    <p:extLst>
      <p:ext uri="{BB962C8B-B14F-4D97-AF65-F5344CB8AC3E}">
        <p14:creationId xmlns:p14="http://schemas.microsoft.com/office/powerpoint/2010/main" val="304756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0E91CD-62D7-25D0-D302-D9FEBF724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976558"/>
            <a:ext cx="8534400" cy="58052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1E1940-EC2E-264F-9837-F2A16E5A790E}"/>
              </a:ext>
            </a:extLst>
          </p:cNvPr>
          <p:cNvSpPr txBox="1"/>
          <p:nvPr/>
        </p:nvSpPr>
        <p:spPr>
          <a:xfrm>
            <a:off x="2954870" y="381000"/>
            <a:ext cx="6587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                   Log Magnitude           Phase</a:t>
            </a:r>
          </a:p>
        </p:txBody>
      </p:sp>
    </p:spTree>
    <p:extLst>
      <p:ext uri="{BB962C8B-B14F-4D97-AF65-F5344CB8AC3E}">
        <p14:creationId xmlns:p14="http://schemas.microsoft.com/office/powerpoint/2010/main" val="1347130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38C83148-07CF-8C4E-AEF1-403D2F4A5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10820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/>
          </a:p>
        </p:txBody>
      </p:sp>
      <p:pic>
        <p:nvPicPr>
          <p:cNvPr id="9220" name="Picture 5">
            <a:extLst>
              <a:ext uri="{FF2B5EF4-FFF2-40B4-BE49-F238E27FC236}">
                <a16:creationId xmlns:a16="http://schemas.microsoft.com/office/drawing/2014/main" id="{C2CAC968-7073-4840-A329-DE1953D97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238" y="0"/>
            <a:ext cx="50847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F6374-B242-7718-971B-72C2BCDA7D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6D27D4-6C33-FB46-1D49-0980268C4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19200"/>
            <a:ext cx="10363200" cy="52650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4A6E8F-9CAA-03E4-4C1D-52124015C672}"/>
              </a:ext>
            </a:extLst>
          </p:cNvPr>
          <p:cNvSpPr txBox="1"/>
          <p:nvPr/>
        </p:nvSpPr>
        <p:spPr>
          <a:xfrm>
            <a:off x="914400" y="371497"/>
            <a:ext cx="3967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Mouse phase, octopus mag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99892F-BE52-81A6-61EC-A1A27C13C3C9}"/>
              </a:ext>
            </a:extLst>
          </p:cNvPr>
          <p:cNvSpPr txBox="1"/>
          <p:nvPr/>
        </p:nvSpPr>
        <p:spPr>
          <a:xfrm>
            <a:off x="7242521" y="371498"/>
            <a:ext cx="4035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Octopus phase, mouse mag</a:t>
            </a:r>
          </a:p>
        </p:txBody>
      </p:sp>
    </p:spTree>
    <p:extLst>
      <p:ext uri="{BB962C8B-B14F-4D97-AF65-F5344CB8AC3E}">
        <p14:creationId xmlns:p14="http://schemas.microsoft.com/office/powerpoint/2010/main" val="40860524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81673DB-9594-6548-8CFD-1F1F72BBBDA2}"/>
              </a:ext>
            </a:extLst>
          </p:cNvPr>
          <p:cNvSpPr/>
          <p:nvPr/>
        </p:nvSpPr>
        <p:spPr bwMode="auto">
          <a:xfrm>
            <a:off x="457200" y="609600"/>
            <a:ext cx="11277600" cy="685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550" y="1431105"/>
            <a:ext cx="2914650" cy="3886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0"/>
            <a:ext cx="8229600" cy="914400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1" y="242299"/>
            <a:ext cx="2312489" cy="30781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678" y="3562760"/>
            <a:ext cx="2286000" cy="304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05237" y="2133600"/>
            <a:ext cx="1624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Magnitude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35081" y="3786224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Phase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D3B9C055-C0E2-E043-94E6-F7EB13F454F5}"/>
              </a:ext>
            </a:extLst>
          </p:cNvPr>
          <p:cNvSpPr/>
          <p:nvPr/>
        </p:nvSpPr>
        <p:spPr>
          <a:xfrm>
            <a:off x="5142592" y="2648360"/>
            <a:ext cx="1105809" cy="247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679E3E50-9AAD-4D41-A7BA-C333FE9DD1D7}"/>
              </a:ext>
            </a:extLst>
          </p:cNvPr>
          <p:cNvSpPr/>
          <p:nvPr/>
        </p:nvSpPr>
        <p:spPr>
          <a:xfrm>
            <a:off x="5142592" y="4145174"/>
            <a:ext cx="1105809" cy="247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1691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E477352-E21D-614C-B68F-A4F9B1940167}"/>
              </a:ext>
            </a:extLst>
          </p:cNvPr>
          <p:cNvSpPr/>
          <p:nvPr/>
        </p:nvSpPr>
        <p:spPr bwMode="auto">
          <a:xfrm>
            <a:off x="457200" y="609600"/>
            <a:ext cx="11277600" cy="685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0"/>
            <a:ext cx="8229600" cy="914400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1" y="242299"/>
            <a:ext cx="2312489" cy="30781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678" y="3562760"/>
            <a:ext cx="2286000" cy="3048000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550" y="1431105"/>
            <a:ext cx="2914650" cy="3886200"/>
          </a:xfrm>
        </p:spPr>
      </p:pic>
      <p:sp>
        <p:nvSpPr>
          <p:cNvPr id="15" name="Right Arrow 14">
            <a:extLst>
              <a:ext uri="{FF2B5EF4-FFF2-40B4-BE49-F238E27FC236}">
                <a16:creationId xmlns:a16="http://schemas.microsoft.com/office/drawing/2014/main" id="{F2876460-1C76-4948-B06A-99417273FACB}"/>
              </a:ext>
            </a:extLst>
          </p:cNvPr>
          <p:cNvSpPr/>
          <p:nvPr/>
        </p:nvSpPr>
        <p:spPr>
          <a:xfrm>
            <a:off x="5142592" y="2648360"/>
            <a:ext cx="1105809" cy="247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39C95FCD-9E06-0B45-A1BC-87F1504E8F19}"/>
              </a:ext>
            </a:extLst>
          </p:cNvPr>
          <p:cNvSpPr/>
          <p:nvPr/>
        </p:nvSpPr>
        <p:spPr>
          <a:xfrm>
            <a:off x="5142592" y="4145174"/>
            <a:ext cx="1105809" cy="247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9828FF-E166-6A48-ADD9-0F6616E6EA9C}"/>
              </a:ext>
            </a:extLst>
          </p:cNvPr>
          <p:cNvSpPr txBox="1"/>
          <p:nvPr/>
        </p:nvSpPr>
        <p:spPr>
          <a:xfrm>
            <a:off x="5044263" y="2133600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Phase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15AC59-7839-504C-9A51-5D71D92224D1}"/>
              </a:ext>
            </a:extLst>
          </p:cNvPr>
          <p:cNvSpPr txBox="1"/>
          <p:nvPr/>
        </p:nvSpPr>
        <p:spPr>
          <a:xfrm>
            <a:off x="5005237" y="3733800"/>
            <a:ext cx="1624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Magnitude</a:t>
            </a:r>
          </a:p>
        </p:txBody>
      </p:sp>
    </p:spTree>
    <p:extLst>
      <p:ext uri="{BB962C8B-B14F-4D97-AF65-F5344CB8AC3E}">
        <p14:creationId xmlns:p14="http://schemas.microsoft.com/office/powerpoint/2010/main" val="41363966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F92EE-3CDC-6448-9943-C7FE6E8DD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 with periodic patterns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91BBE-123D-F446-8791-60BA247C54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magnitude image has peaks corresponding to the frequencies of repetition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697C23-54B7-7E4C-AD30-66F35B9B8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389676"/>
            <a:ext cx="8534400" cy="39366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DD3FBB-275A-384A-ADEE-2FC261D0049A}"/>
              </a:ext>
            </a:extLst>
          </p:cNvPr>
          <p:cNvSpPr txBox="1"/>
          <p:nvPr/>
        </p:nvSpPr>
        <p:spPr>
          <a:xfrm>
            <a:off x="3352800" y="1981200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9DBFE4-0B2A-774A-B061-A57EBDC69FD3}"/>
              </a:ext>
            </a:extLst>
          </p:cNvPr>
          <p:cNvSpPr txBox="1"/>
          <p:nvPr/>
        </p:nvSpPr>
        <p:spPr>
          <a:xfrm>
            <a:off x="7204504" y="1981200"/>
            <a:ext cx="2549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Magnitude 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C81333-57A9-CC45-83CF-808552BFA913}"/>
              </a:ext>
            </a:extLst>
          </p:cNvPr>
          <p:cNvSpPr txBox="1"/>
          <p:nvPr/>
        </p:nvSpPr>
        <p:spPr>
          <a:xfrm>
            <a:off x="10219383" y="6426787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3"/>
              </a:rPr>
              <a:t>A. Zisserman</a:t>
            </a:r>
            <a:endParaRPr lang="en-US" sz="1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2C16AC-5A23-1742-8232-4479D0F9D894}"/>
              </a:ext>
            </a:extLst>
          </p:cNvPr>
          <p:cNvSpPr/>
          <p:nvPr/>
        </p:nvSpPr>
        <p:spPr bwMode="auto">
          <a:xfrm>
            <a:off x="6324600" y="1752600"/>
            <a:ext cx="4343400" cy="46741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13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21519-4005-F545-A073-246FD1F0E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Removing periodic patterns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486C61-B8D4-F24B-8C00-0991216902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143" y="914400"/>
            <a:ext cx="6919714" cy="52578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11899E-36C2-D244-8B70-C6CCF3CE4468}"/>
              </a:ext>
            </a:extLst>
          </p:cNvPr>
          <p:cNvSpPr txBox="1"/>
          <p:nvPr/>
        </p:nvSpPr>
        <p:spPr>
          <a:xfrm>
            <a:off x="9753600" y="1676400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Magnitude 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09F6D8-0E1D-AC4A-9650-2722F1E2FD7A}"/>
              </a:ext>
            </a:extLst>
          </p:cNvPr>
          <p:cNvSpPr txBox="1"/>
          <p:nvPr/>
        </p:nvSpPr>
        <p:spPr>
          <a:xfrm>
            <a:off x="9753600" y="4648200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 peaks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826982-537B-CC4E-B4E9-B16E37B88F00}"/>
              </a:ext>
            </a:extLst>
          </p:cNvPr>
          <p:cNvSpPr txBox="1"/>
          <p:nvPr/>
        </p:nvSpPr>
        <p:spPr>
          <a:xfrm>
            <a:off x="10345351" y="6386384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3"/>
              </a:rPr>
              <a:t>A. Zisserman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758365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21519-4005-F545-A073-246FD1F0E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Periodic patterns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11899E-36C2-D244-8B70-C6CCF3CE4468}"/>
              </a:ext>
            </a:extLst>
          </p:cNvPr>
          <p:cNvSpPr txBox="1"/>
          <p:nvPr/>
        </p:nvSpPr>
        <p:spPr>
          <a:xfrm>
            <a:off x="3810000" y="1176974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Magnitude 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09F6D8-0E1D-AC4A-9650-2722F1E2FD7A}"/>
              </a:ext>
            </a:extLst>
          </p:cNvPr>
          <p:cNvSpPr txBox="1"/>
          <p:nvPr/>
        </p:nvSpPr>
        <p:spPr>
          <a:xfrm>
            <a:off x="9753600" y="4648200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 peaks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826982-537B-CC4E-B4E9-B16E37B88F00}"/>
              </a:ext>
            </a:extLst>
          </p:cNvPr>
          <p:cNvSpPr txBox="1"/>
          <p:nvPr/>
        </p:nvSpPr>
        <p:spPr>
          <a:xfrm>
            <a:off x="10345351" y="6386384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2"/>
              </a:rPr>
              <a:t>A. Zisserman</a:t>
            </a: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CD6387-03E1-F348-999A-2AE1E145A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40334"/>
            <a:ext cx="11811000" cy="38794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49703D-A3E3-1741-9341-803A4481A2DB}"/>
              </a:ext>
            </a:extLst>
          </p:cNvPr>
          <p:cNvSpPr txBox="1"/>
          <p:nvPr/>
        </p:nvSpPr>
        <p:spPr>
          <a:xfrm>
            <a:off x="190500" y="1176974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Lunar orbital image (1966)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6270A2-89B5-E34B-B66E-D0E837D354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969308"/>
            <a:ext cx="1676400" cy="8341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1B5AD18-14C7-0C42-A132-1FC5B165B173}"/>
              </a:ext>
            </a:extLst>
          </p:cNvPr>
          <p:cNvSpPr txBox="1"/>
          <p:nvPr/>
        </p:nvSpPr>
        <p:spPr>
          <a:xfrm>
            <a:off x="6778171" y="1176974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Remove peaks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73D03D-3C81-F34F-9B1C-840F8BADF2D4}"/>
              </a:ext>
            </a:extLst>
          </p:cNvPr>
          <p:cNvSpPr txBox="1"/>
          <p:nvPr/>
        </p:nvSpPr>
        <p:spPr>
          <a:xfrm>
            <a:off x="9735456" y="1184232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Join lines removed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864AA4-FE23-23D4-D6EF-62AD074B1197}"/>
              </a:ext>
            </a:extLst>
          </p:cNvPr>
          <p:cNvSpPr/>
          <p:nvPr/>
        </p:nvSpPr>
        <p:spPr bwMode="auto">
          <a:xfrm>
            <a:off x="6248400" y="1184232"/>
            <a:ext cx="5943600" cy="550992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645453-3B7D-3885-AC12-A6FE8ACF6F53}"/>
              </a:ext>
            </a:extLst>
          </p:cNvPr>
          <p:cNvSpPr txBox="1"/>
          <p:nvPr/>
        </p:nvSpPr>
        <p:spPr>
          <a:xfrm>
            <a:off x="6248400" y="1593033"/>
            <a:ext cx="50962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Why are there multiple peaks in the </a:t>
            </a:r>
          </a:p>
          <a:p>
            <a:r>
              <a:rPr lang="en-US" dirty="0"/>
              <a:t>magnitude image?</a:t>
            </a:r>
          </a:p>
        </p:txBody>
      </p:sp>
    </p:spTree>
    <p:extLst>
      <p:ext uri="{BB962C8B-B14F-4D97-AF65-F5344CB8AC3E}">
        <p14:creationId xmlns:p14="http://schemas.microsoft.com/office/powerpoint/2010/main" val="42320023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21519-4005-F545-A073-246FD1F0E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Removing periodic patterns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11899E-36C2-D244-8B70-C6CCF3CE4468}"/>
              </a:ext>
            </a:extLst>
          </p:cNvPr>
          <p:cNvSpPr txBox="1"/>
          <p:nvPr/>
        </p:nvSpPr>
        <p:spPr>
          <a:xfrm>
            <a:off x="3810000" y="1176974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Magnitude 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09F6D8-0E1D-AC4A-9650-2722F1E2FD7A}"/>
              </a:ext>
            </a:extLst>
          </p:cNvPr>
          <p:cNvSpPr txBox="1"/>
          <p:nvPr/>
        </p:nvSpPr>
        <p:spPr>
          <a:xfrm>
            <a:off x="9753600" y="4648200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 peaks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826982-537B-CC4E-B4E9-B16E37B88F00}"/>
              </a:ext>
            </a:extLst>
          </p:cNvPr>
          <p:cNvSpPr txBox="1"/>
          <p:nvPr/>
        </p:nvSpPr>
        <p:spPr>
          <a:xfrm>
            <a:off x="10345351" y="6386384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2"/>
              </a:rPr>
              <a:t>A. Zisserman</a:t>
            </a: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CD6387-03E1-F348-999A-2AE1E145A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40334"/>
            <a:ext cx="11811000" cy="38794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49703D-A3E3-1741-9341-803A4481A2DB}"/>
              </a:ext>
            </a:extLst>
          </p:cNvPr>
          <p:cNvSpPr txBox="1"/>
          <p:nvPr/>
        </p:nvSpPr>
        <p:spPr>
          <a:xfrm>
            <a:off x="190500" y="1176974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Lunar orbital image (1966)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6270A2-89B5-E34B-B66E-D0E837D354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969308"/>
            <a:ext cx="1676400" cy="8341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1B5AD18-14C7-0C42-A132-1FC5B165B173}"/>
              </a:ext>
            </a:extLst>
          </p:cNvPr>
          <p:cNvSpPr txBox="1"/>
          <p:nvPr/>
        </p:nvSpPr>
        <p:spPr>
          <a:xfrm>
            <a:off x="6778171" y="1176974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Remove peaks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73D03D-3C81-F34F-9B1C-840F8BADF2D4}"/>
              </a:ext>
            </a:extLst>
          </p:cNvPr>
          <p:cNvSpPr txBox="1"/>
          <p:nvPr/>
        </p:nvSpPr>
        <p:spPr>
          <a:xfrm>
            <a:off x="9735456" y="1184232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Join lines removed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79D1BE-256F-13F6-F4A9-7EA49EC5AC07}"/>
              </a:ext>
            </a:extLst>
          </p:cNvPr>
          <p:cNvSpPr txBox="1"/>
          <p:nvPr/>
        </p:nvSpPr>
        <p:spPr>
          <a:xfrm>
            <a:off x="187452" y="6027003"/>
            <a:ext cx="72256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 should think of this as a kind of local smoothing</a:t>
            </a:r>
          </a:p>
          <a:p>
            <a:r>
              <a:rPr lang="en-US" dirty="0"/>
              <a:t>But in the Fourier domain!</a:t>
            </a:r>
          </a:p>
        </p:txBody>
      </p:sp>
    </p:spTree>
    <p:extLst>
      <p:ext uri="{BB962C8B-B14F-4D97-AF65-F5344CB8AC3E}">
        <p14:creationId xmlns:p14="http://schemas.microsoft.com/office/powerpoint/2010/main" val="331156706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2995F-58D8-3A4E-90F4-9D6CB3E9F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transformations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EB7A4-D98F-5444-938A-421A58B88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does the FT change when the image is scaled?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14F1E8-AE1B-7645-885D-024817DF9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494314"/>
            <a:ext cx="4419600" cy="2544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5C2AA7-41F3-BB45-AD74-8E3C39BDDA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585" y="4355752"/>
            <a:ext cx="4402015" cy="242604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506D730-6E2C-3743-8A64-956CD7448FD7}"/>
              </a:ext>
            </a:extLst>
          </p:cNvPr>
          <p:cNvSpPr/>
          <p:nvPr/>
        </p:nvSpPr>
        <p:spPr bwMode="auto">
          <a:xfrm>
            <a:off x="5943600" y="4355752"/>
            <a:ext cx="2362200" cy="24260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50BFC5-A22C-7342-95C6-2BD5369A78AA}"/>
              </a:ext>
            </a:extLst>
          </p:cNvPr>
          <p:cNvSpPr txBox="1"/>
          <p:nvPr/>
        </p:nvSpPr>
        <p:spPr>
          <a:xfrm>
            <a:off x="8574259" y="5029200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Scaled by the inverse factor!</a:t>
            </a:r>
          </a:p>
        </p:txBody>
      </p:sp>
    </p:spTree>
    <p:extLst>
      <p:ext uri="{BB962C8B-B14F-4D97-AF65-F5344CB8AC3E}">
        <p14:creationId xmlns:p14="http://schemas.microsoft.com/office/powerpoint/2010/main" val="374024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D0036-DD9A-99A6-F0C0-289B2393C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1D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77D77-53F1-9177-4738-9250C16419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2D is easy, follows this form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56F535-8DF0-DB08-24C1-CE720EB81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2198370"/>
            <a:ext cx="6417609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509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EAD8D-B704-B72B-47A7-C7FE3618B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effect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9ABB6-8560-119B-18DA-E2FD74CD8C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“wider” function</a:t>
            </a:r>
          </a:p>
          <a:p>
            <a:r>
              <a:rPr lang="en-US" dirty="0"/>
              <a:t>has </a:t>
            </a:r>
          </a:p>
          <a:p>
            <a:r>
              <a:rPr lang="en-US" dirty="0"/>
              <a:t>“narrower” </a:t>
            </a:r>
          </a:p>
          <a:p>
            <a:r>
              <a:rPr lang="en-US" dirty="0"/>
              <a:t>Fourier transform</a:t>
            </a:r>
          </a:p>
          <a:p>
            <a:endParaRPr lang="en-US" dirty="0"/>
          </a:p>
          <a:p>
            <a:r>
              <a:rPr lang="en-US" dirty="0"/>
              <a:t>“narrower” function</a:t>
            </a:r>
          </a:p>
          <a:p>
            <a:r>
              <a:rPr lang="en-US" dirty="0"/>
              <a:t>has </a:t>
            </a:r>
          </a:p>
          <a:p>
            <a:r>
              <a:rPr lang="en-US" dirty="0"/>
              <a:t>“wider” </a:t>
            </a:r>
          </a:p>
          <a:p>
            <a:r>
              <a:rPr lang="en-US" dirty="0"/>
              <a:t>Fourier transform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7E09F6-0E50-4610-582F-3075642C0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335024"/>
            <a:ext cx="7597327" cy="539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82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0CBFAFD4-AAE1-0E4E-9124-8BB12D88F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609600"/>
            <a:ext cx="108966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/>
          </a:p>
        </p:txBody>
      </p:sp>
      <p:pic>
        <p:nvPicPr>
          <p:cNvPr id="10244" name="Picture 8">
            <a:extLst>
              <a:ext uri="{FF2B5EF4-FFF2-40B4-BE49-F238E27FC236}">
                <a16:creationId xmlns:a16="http://schemas.microsoft.com/office/drawing/2014/main" id="{84758A23-29F1-2041-9906-E292EE16D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2" t="7170" r="10422" b="11575"/>
          <a:stretch>
            <a:fillRect/>
          </a:stretch>
        </p:blipFill>
        <p:spPr bwMode="auto">
          <a:xfrm>
            <a:off x="5562600" y="0"/>
            <a:ext cx="5105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38B89-C4B7-3986-C5E7-C40B12B8C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table in notes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E06BC-977E-57A2-6BB1-E2C840CE9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A1FB4B-23A7-E344-03B3-58D3E40A1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550" y="774700"/>
            <a:ext cx="5168900" cy="600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474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C3608-BF13-67EB-0D6D-9C34DDE77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98C9E-6E57-1D10-377F-AFE387D5A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theorem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CD23749-55F8-F13D-AE34-3C59A1EBA92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  <a:defRPr/>
                </a:pPr>
                <a:r>
                  <a:rPr lang="en-US" b="1" dirty="0"/>
                  <a:t>Convolution</a:t>
                </a:r>
                <a:r>
                  <a:rPr lang="en-US" dirty="0"/>
                  <a:t> in the spatial domain translates to </a:t>
                </a:r>
                <a:r>
                  <a:rPr lang="en-US" b="1" dirty="0"/>
                  <a:t>multiplication</a:t>
                </a:r>
                <a:r>
                  <a:rPr lang="en-US" dirty="0"/>
                  <a:t> in the frequency domain (and vice versa)</a:t>
                </a:r>
                <a:br>
                  <a:rPr lang="en-US" dirty="0"/>
                </a:b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  <a:defRPr/>
                </a:pPr>
                <a:r>
                  <a:rPr lang="en-US" dirty="0"/>
                  <a:t>The Fourier transform of the convolution of two functions is the product of their Fourier transforms:</a:t>
                </a:r>
                <a:br>
                  <a:rPr lang="en-US" dirty="0"/>
                </a:br>
                <a:endParaRPr lang="en-US" sz="800" dirty="0"/>
              </a:p>
              <a:p>
                <a:pPr marL="0" indent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}=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>
                  <a:defRPr/>
                </a:pPr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  <a:defRPr/>
                </a:pPr>
                <a:r>
                  <a:rPr lang="en-US" dirty="0"/>
                  <a:t>The inverse Fourier transform of the product of two Fourier transforms is the convolution of the two inverse Fourier transforms:</a:t>
                </a:r>
              </a:p>
              <a:p>
                <a:pPr marL="0" indent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𝐹𝐺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}∗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defRPr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DC8EC3-22CE-9447-A8F1-B8B6F39BF3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665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10A0D-A636-57AF-1B10-E56FB24A1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B7EE3468-AD76-F2FB-B7C1-7C183D2E36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2D convolution theorem example</a:t>
            </a:r>
          </a:p>
        </p:txBody>
      </p:sp>
      <p:pic>
        <p:nvPicPr>
          <p:cNvPr id="40963" name="Picture 3" descr="r">
            <a:extLst>
              <a:ext uri="{FF2B5EF4-FFF2-40B4-BE49-F238E27FC236}">
                <a16:creationId xmlns:a16="http://schemas.microsoft.com/office/drawing/2014/main" id="{9820AF87-828F-93C8-0BFB-AD8F10CFD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31" y="1334920"/>
            <a:ext cx="2441990" cy="237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 descr="Rmag">
            <a:extLst>
              <a:ext uri="{FF2B5EF4-FFF2-40B4-BE49-F238E27FC236}">
                <a16:creationId xmlns:a16="http://schemas.microsoft.com/office/drawing/2014/main" id="{FE879521-DD26-2F22-111C-3473E49F4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32" y="4351447"/>
            <a:ext cx="2443402" cy="237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 descr="g2pad">
            <a:extLst>
              <a:ext uri="{FF2B5EF4-FFF2-40B4-BE49-F238E27FC236}">
                <a16:creationId xmlns:a16="http://schemas.microsoft.com/office/drawing/2014/main" id="{97501894-A4CD-3458-BC8E-3F4AB1747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956" y="1334920"/>
            <a:ext cx="2441990" cy="237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 descr="G2padmag">
            <a:extLst>
              <a:ext uri="{FF2B5EF4-FFF2-40B4-BE49-F238E27FC236}">
                <a16:creationId xmlns:a16="http://schemas.microsoft.com/office/drawing/2014/main" id="{D8F88FB2-896A-08A4-9B1B-165A694B0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957" y="4351447"/>
            <a:ext cx="2443402" cy="237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7" descr="rblur_crop">
            <a:extLst>
              <a:ext uri="{FF2B5EF4-FFF2-40B4-BE49-F238E27FC236}">
                <a16:creationId xmlns:a16="http://schemas.microsoft.com/office/drawing/2014/main" id="{E48559F4-5E5F-9F71-1854-05FB6B1F9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031" y="1328737"/>
            <a:ext cx="2434928" cy="23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8" descr="Rblurmag">
            <a:extLst>
              <a:ext uri="{FF2B5EF4-FFF2-40B4-BE49-F238E27FC236}">
                <a16:creationId xmlns:a16="http://schemas.microsoft.com/office/drawing/2014/main" id="{890E0481-8A34-17E1-CB23-9503D5062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031" y="4323666"/>
            <a:ext cx="2530969" cy="2458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9" name="Text Box 9">
            <a:extLst>
              <a:ext uri="{FF2B5EF4-FFF2-40B4-BE49-F238E27FC236}">
                <a16:creationId xmlns:a16="http://schemas.microsoft.com/office/drawing/2014/main" id="{DEED0B9E-2B99-97B8-9878-8C08D0913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5995" y="2362200"/>
            <a:ext cx="3012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>
                <a:latin typeface="Myriad Roman" pitchFamily="34" charset="0"/>
              </a:rPr>
              <a:t>*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829BDD-A662-61F4-3396-F426F3A9AD8C}"/>
              </a:ext>
            </a:extLst>
          </p:cNvPr>
          <p:cNvSpPr txBox="1"/>
          <p:nvPr/>
        </p:nvSpPr>
        <p:spPr>
          <a:xfrm>
            <a:off x="1899426" y="893898"/>
            <a:ext cx="8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Image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4E119E5-E62A-E746-D837-C944CD856E39}"/>
              </a:ext>
            </a:extLst>
          </p:cNvPr>
          <p:cNvSpPr txBox="1"/>
          <p:nvPr/>
        </p:nvSpPr>
        <p:spPr>
          <a:xfrm>
            <a:off x="5470031" y="879874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Filter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DB2110-3BBE-614C-A152-A92E5137AAF1}"/>
              </a:ext>
            </a:extLst>
          </p:cNvPr>
          <p:cNvSpPr txBox="1"/>
          <p:nvPr/>
        </p:nvSpPr>
        <p:spPr>
          <a:xfrm>
            <a:off x="8458200" y="879874"/>
            <a:ext cx="1810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Filtered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 Box 9">
                <a:extLst>
                  <a:ext uri="{FF2B5EF4-FFF2-40B4-BE49-F238E27FC236}">
                    <a16:creationId xmlns:a16="http://schemas.microsoft.com/office/drawing/2014/main" id="{81C44BD0-D046-95F5-0DA1-D12FA4E6D7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94995" y="2209800"/>
                <a:ext cx="30120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altLang="en-US" sz="2400" dirty="0">
                  <a:latin typeface="Myriad Roman" pitchFamily="34" charset="0"/>
                </a:endParaRPr>
              </a:p>
            </p:txBody>
          </p:sp>
        </mc:Choice>
        <mc:Fallback xmlns="">
          <p:sp>
            <p:nvSpPr>
              <p:cNvPr id="32" name="Text Box 9">
                <a:extLst>
                  <a:ext uri="{FF2B5EF4-FFF2-40B4-BE49-F238E27FC236}">
                    <a16:creationId xmlns:a16="http://schemas.microsoft.com/office/drawing/2014/main" id="{5FA42D0B-EBBD-2F43-9F0F-901778E046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94995" y="2209800"/>
                <a:ext cx="301205" cy="461665"/>
              </a:xfrm>
              <a:prstGeom prst="rect">
                <a:avLst/>
              </a:prstGeom>
              <a:blipFill>
                <a:blip r:embed="rId9"/>
                <a:stretch>
                  <a:fillRect r="-24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 Box 9">
                <a:extLst>
                  <a:ext uri="{FF2B5EF4-FFF2-40B4-BE49-F238E27FC236}">
                    <a16:creationId xmlns:a16="http://schemas.microsoft.com/office/drawing/2014/main" id="{1AC68D6F-07A0-CBD7-F5C3-C8AA581B97E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44267" y="5321900"/>
                <a:ext cx="30120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altLang="en-US" sz="2400" dirty="0">
                  <a:latin typeface="Myriad Roman" pitchFamily="34" charset="0"/>
                </a:endParaRPr>
              </a:p>
            </p:txBody>
          </p:sp>
        </mc:Choice>
        <mc:Fallback xmlns="">
          <p:sp>
            <p:nvSpPr>
              <p:cNvPr id="33" name="Text Box 9">
                <a:extLst>
                  <a:ext uri="{FF2B5EF4-FFF2-40B4-BE49-F238E27FC236}">
                    <a16:creationId xmlns:a16="http://schemas.microsoft.com/office/drawing/2014/main" id="{3CD3CDBF-A200-8943-83B9-192415017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44267" y="5321900"/>
                <a:ext cx="301205" cy="461665"/>
              </a:xfrm>
              <a:prstGeom prst="rect">
                <a:avLst/>
              </a:prstGeom>
              <a:blipFill>
                <a:blip r:embed="rId10"/>
                <a:stretch>
                  <a:fillRect r="-291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FDCF1C1E-3F16-8D5F-C8FD-B8398E5ABE42}"/>
              </a:ext>
            </a:extLst>
          </p:cNvPr>
          <p:cNvSpPr txBox="1"/>
          <p:nvPr/>
        </p:nvSpPr>
        <p:spPr>
          <a:xfrm>
            <a:off x="1676400" y="3918012"/>
            <a:ext cx="1380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FT(Image)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D035590-820C-F25F-281D-460FEF003269}"/>
              </a:ext>
            </a:extLst>
          </p:cNvPr>
          <p:cNvSpPr txBox="1"/>
          <p:nvPr/>
        </p:nvSpPr>
        <p:spPr>
          <a:xfrm>
            <a:off x="5237558" y="3918012"/>
            <a:ext cx="1239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FT(Filter)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 Box 9">
                <a:extLst>
                  <a:ext uri="{FF2B5EF4-FFF2-40B4-BE49-F238E27FC236}">
                    <a16:creationId xmlns:a16="http://schemas.microsoft.com/office/drawing/2014/main" id="{00755A52-7EDB-E984-CF84-159291288B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94995" y="5307005"/>
                <a:ext cx="30120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altLang="en-US" sz="2400" dirty="0">
                  <a:latin typeface="Myriad Roman" pitchFamily="34" charset="0"/>
                </a:endParaRPr>
              </a:p>
            </p:txBody>
          </p:sp>
        </mc:Choice>
        <mc:Fallback xmlns="">
          <p:sp>
            <p:nvSpPr>
              <p:cNvPr id="36" name="Text Box 9">
                <a:extLst>
                  <a:ext uri="{FF2B5EF4-FFF2-40B4-BE49-F238E27FC236}">
                    <a16:creationId xmlns:a16="http://schemas.microsoft.com/office/drawing/2014/main" id="{BA3B9D35-BDC5-FC46-BEEF-122E39CF06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94995" y="5307005"/>
                <a:ext cx="301205" cy="461665"/>
              </a:xfrm>
              <a:prstGeom prst="rect">
                <a:avLst/>
              </a:prstGeom>
              <a:blipFill>
                <a:blip r:embed="rId11"/>
                <a:stretch>
                  <a:fillRect r="-24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C527B02E-B6B7-BA6D-19A1-60479F7253DC}"/>
              </a:ext>
            </a:extLst>
          </p:cNvPr>
          <p:cNvSpPr txBox="1"/>
          <p:nvPr/>
        </p:nvSpPr>
        <p:spPr>
          <a:xfrm>
            <a:off x="8297582" y="3877784"/>
            <a:ext cx="2294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FT(Filtered image)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F63202D9-3304-E692-4E64-96E70653111C}"/>
              </a:ext>
            </a:extLst>
          </p:cNvPr>
          <p:cNvSpPr/>
          <p:nvPr/>
        </p:nvSpPr>
        <p:spPr bwMode="auto">
          <a:xfrm>
            <a:off x="11012916" y="2722258"/>
            <a:ext cx="323683" cy="2391508"/>
          </a:xfrm>
          <a:custGeom>
            <a:avLst/>
            <a:gdLst>
              <a:gd name="connsiteX0" fmla="*/ 0 w 323683"/>
              <a:gd name="connsiteY0" fmla="*/ 0 h 2391508"/>
              <a:gd name="connsiteX1" fmla="*/ 323557 w 323683"/>
              <a:gd name="connsiteY1" fmla="*/ 1139484 h 2391508"/>
              <a:gd name="connsiteX2" fmla="*/ 42203 w 323683"/>
              <a:gd name="connsiteY2" fmla="*/ 2391508 h 2391508"/>
              <a:gd name="connsiteX3" fmla="*/ 42203 w 323683"/>
              <a:gd name="connsiteY3" fmla="*/ 2391508 h 2391508"/>
              <a:gd name="connsiteX4" fmla="*/ 42203 w 323683"/>
              <a:gd name="connsiteY4" fmla="*/ 2391508 h 2391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683" h="2391508">
                <a:moveTo>
                  <a:pt x="0" y="0"/>
                </a:moveTo>
                <a:cubicBezTo>
                  <a:pt x="158261" y="370449"/>
                  <a:pt x="316523" y="740899"/>
                  <a:pt x="323557" y="1139484"/>
                </a:cubicBezTo>
                <a:cubicBezTo>
                  <a:pt x="330591" y="1538069"/>
                  <a:pt x="42203" y="2391508"/>
                  <a:pt x="42203" y="2391508"/>
                </a:cubicBezTo>
                <a:lnTo>
                  <a:pt x="42203" y="2391508"/>
                </a:lnTo>
                <a:lnTo>
                  <a:pt x="42203" y="2391508"/>
                </a:lnTo>
              </a:path>
            </a:pathLst>
          </a:custGeom>
          <a:noFill/>
          <a:ln w="50800" cap="flat" cmpd="sng" algn="ctr">
            <a:solidFill>
              <a:srgbClr val="C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88100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6F8F5-E193-F076-97A1-46D712440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23AE6-3AE5-AD79-F368-B02CD7A91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Easy to prove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9E43B-061F-AAB2-1EC9-9D9D12FF40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0FEF89-C090-B27B-AFFC-1A1F0F5D2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165107"/>
            <a:ext cx="10134600" cy="56928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CAEC77-96E0-8E53-5CD5-93BF301CCD85}"/>
              </a:ext>
            </a:extLst>
          </p:cNvPr>
          <p:cNvSpPr txBox="1"/>
          <p:nvPr/>
        </p:nvSpPr>
        <p:spPr>
          <a:xfrm>
            <a:off x="8658242" y="1925349"/>
            <a:ext cx="3576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Swap integration bounds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E10C81-AEB9-1AD5-D56F-CCF67C9756E2}"/>
              </a:ext>
            </a:extLst>
          </p:cNvPr>
          <p:cNvSpPr txBox="1"/>
          <p:nvPr/>
        </p:nvSpPr>
        <p:spPr>
          <a:xfrm>
            <a:off x="9060874" y="2752725"/>
            <a:ext cx="3145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Move g out of integral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B5D58D-8EF0-25C4-4E61-F2EB7FB063DD}"/>
              </a:ext>
            </a:extLst>
          </p:cNvPr>
          <p:cNvSpPr txBox="1"/>
          <p:nvPr/>
        </p:nvSpPr>
        <p:spPr>
          <a:xfrm>
            <a:off x="8132302" y="4000797"/>
            <a:ext cx="3297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Shift result from before</a:t>
            </a:r>
          </a:p>
        </p:txBody>
      </p:sp>
    </p:spTree>
    <p:extLst>
      <p:ext uri="{BB962C8B-B14F-4D97-AF65-F5344CB8AC3E}">
        <p14:creationId xmlns:p14="http://schemas.microsoft.com/office/powerpoint/2010/main" val="100864408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A0604-6D83-E890-8C5C-9B6433A3B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2DB09-C7FE-4DE9-E014-FD09EB9D3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theorem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1C4E57-97B1-BFCD-D553-CC7487A102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Suppose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 both consist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pixels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What is the complexity of computing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 in the spatial domain?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And what is the complexity of computing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?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func>
                      <m:func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func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rgbClr val="7030A0"/>
                    </a:solidFill>
                  </a:rPr>
                  <a:t> </a:t>
                </a:r>
                <a:r>
                  <a:rPr lang="en-US" sz="2800" dirty="0"/>
                  <a:t>using FFT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Thus, convolution of an image with a large filter can be more efficiently done in the frequency domain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873885-B9BA-1742-8FD1-40921E8120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 r="-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0342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18D0B-E21C-5AF2-3714-B03A6E606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4">
            <a:extLst>
              <a:ext uri="{FF2B5EF4-FFF2-40B4-BE49-F238E27FC236}">
                <a16:creationId xmlns:a16="http://schemas.microsoft.com/office/drawing/2014/main" id="{FF666902-F74E-9A8D-0D5E-B40368C01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5">
            <a:extLst>
              <a:ext uri="{FF2B5EF4-FFF2-40B4-BE49-F238E27FC236}">
                <a16:creationId xmlns:a16="http://schemas.microsoft.com/office/drawing/2014/main" id="{A973CF5A-33DB-BE6A-86AC-467A5ACC6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9812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4">
            <a:extLst>
              <a:ext uri="{FF2B5EF4-FFF2-40B4-BE49-F238E27FC236}">
                <a16:creationId xmlns:a16="http://schemas.microsoft.com/office/drawing/2014/main" id="{04F4E819-D89A-F88B-B793-497913160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5">
            <a:extLst>
              <a:ext uri="{FF2B5EF4-FFF2-40B4-BE49-F238E27FC236}">
                <a16:creationId xmlns:a16="http://schemas.microsoft.com/office/drawing/2014/main" id="{62D2C2EC-D450-901B-5B17-FA9ECC4B5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9812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extBox 7">
            <a:extLst>
              <a:ext uri="{FF2B5EF4-FFF2-40B4-BE49-F238E27FC236}">
                <a16:creationId xmlns:a16="http://schemas.microsoft.com/office/drawing/2014/main" id="{0F2380E8-FB93-741D-C386-D87C085F4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1981200"/>
            <a:ext cx="115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Gaussian</a:t>
            </a:r>
          </a:p>
        </p:txBody>
      </p:sp>
      <p:sp>
        <p:nvSpPr>
          <p:cNvPr id="43016" name="TextBox 8">
            <a:extLst>
              <a:ext uri="{FF2B5EF4-FFF2-40B4-BE49-F238E27FC236}">
                <a16:creationId xmlns:a16="http://schemas.microsoft.com/office/drawing/2014/main" id="{28516D2F-8E15-86AD-960B-65B984EA1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1" y="1981200"/>
            <a:ext cx="1082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Box filter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922D64-FCB5-9E61-76C5-F49E8759C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Mystery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332BE-C81F-99F2-1B32-A642ADFE9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Why does filtering with a Gaussian give a nice smooth image, but filtering with a box filter gives artifacts?</a:t>
            </a:r>
          </a:p>
        </p:txBody>
      </p:sp>
    </p:spTree>
    <p:extLst>
      <p:ext uri="{BB962C8B-B14F-4D97-AF65-F5344CB8AC3E}">
        <p14:creationId xmlns:p14="http://schemas.microsoft.com/office/powerpoint/2010/main" val="53570173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A33FB-DA28-8058-CB72-7E25D6D6F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 this in FT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382DF-4EA2-2B25-1B7F-85E0C0E54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0" y="914400"/>
            <a:ext cx="4724400" cy="5257800"/>
          </a:xfrm>
        </p:spPr>
        <p:txBody>
          <a:bodyPr/>
          <a:lstStyle/>
          <a:p>
            <a:r>
              <a:rPr lang="en-US" dirty="0"/>
              <a:t>Convolution theorem:</a:t>
            </a:r>
          </a:p>
          <a:p>
            <a:endParaRPr lang="en-US" dirty="0"/>
          </a:p>
          <a:p>
            <a:r>
              <a:rPr lang="en-US" dirty="0"/>
              <a:t>FT is FT(gaussian)*FT(image)</a:t>
            </a:r>
          </a:p>
          <a:p>
            <a:endParaRPr lang="en-US" dirty="0"/>
          </a:p>
          <a:p>
            <a:r>
              <a:rPr lang="en-US" dirty="0"/>
              <a:t>FT(gaussian)=another gaussian</a:t>
            </a:r>
          </a:p>
          <a:p>
            <a:endParaRPr lang="en-US" dirty="0"/>
          </a:p>
          <a:p>
            <a:r>
              <a:rPr lang="en-US" dirty="0"/>
              <a:t>Weight falls off smoothly at higher frequencies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3E54597-796D-CA14-45D8-DC7A5EA85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1DCC877-CE75-86F9-2C81-8348200B3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9812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A3AC52DC-4AD3-1CC8-4E52-D3B64D25B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1981200"/>
            <a:ext cx="115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Gaussian</a:t>
            </a:r>
          </a:p>
        </p:txBody>
      </p:sp>
    </p:spTree>
    <p:extLst>
      <p:ext uri="{BB962C8B-B14F-4D97-AF65-F5344CB8AC3E}">
        <p14:creationId xmlns:p14="http://schemas.microsoft.com/office/powerpoint/2010/main" val="16027384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24726-D687-85A0-6816-BCC6F20B0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FT space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B0D30F2-F1E8-4936-8BEB-F002000FB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242751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96A5C21F-614F-D866-E971-BB922194B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1861751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0FF25E74-743B-833B-D144-024E49A97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1" y="1861751"/>
            <a:ext cx="1082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Box filter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FC4D940-1F56-2D0D-D28E-4FCCD4244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143000"/>
            <a:ext cx="4724400" cy="5257800"/>
          </a:xfrm>
        </p:spPr>
        <p:txBody>
          <a:bodyPr/>
          <a:lstStyle/>
          <a:p>
            <a:r>
              <a:rPr lang="en-US" dirty="0"/>
              <a:t>Convolution theorem:</a:t>
            </a:r>
          </a:p>
          <a:p>
            <a:endParaRPr lang="en-US" dirty="0"/>
          </a:p>
          <a:p>
            <a:r>
              <a:rPr lang="en-US" dirty="0"/>
              <a:t>FT is </a:t>
            </a:r>
          </a:p>
          <a:p>
            <a:r>
              <a:rPr lang="en-US" dirty="0"/>
              <a:t>	FT(box)*FT(image)</a:t>
            </a:r>
          </a:p>
          <a:p>
            <a:endParaRPr lang="en-US" dirty="0"/>
          </a:p>
          <a:p>
            <a:r>
              <a:rPr lang="en-US" dirty="0"/>
              <a:t>FT(box)=Sinc</a:t>
            </a:r>
          </a:p>
          <a:p>
            <a:endParaRPr lang="en-US" dirty="0"/>
          </a:p>
        </p:txBody>
      </p:sp>
      <p:pic>
        <p:nvPicPr>
          <p:cNvPr id="11" name="Picture 3" descr="space-freq">
            <a:extLst>
              <a:ext uri="{FF2B5EF4-FFF2-40B4-BE49-F238E27FC236}">
                <a16:creationId xmlns:a16="http://schemas.microsoft.com/office/drawing/2014/main" id="{7F7BE32F-295A-4DD2-B5C9-6303897FAB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5" b="59573"/>
          <a:stretch/>
        </p:blipFill>
        <p:spPr bwMode="auto">
          <a:xfrm>
            <a:off x="457202" y="4800600"/>
            <a:ext cx="5943600" cy="1277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25A6ED6-7DD7-AE1C-643C-D4D2D4B303D2}"/>
                  </a:ext>
                </a:extLst>
              </p:cNvPr>
              <p:cNvSpPr/>
              <p:nvPr/>
            </p:nvSpPr>
            <p:spPr bwMode="auto">
              <a:xfrm>
                <a:off x="1752602" y="4706898"/>
                <a:ext cx="1219200" cy="4191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box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(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𝑡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25A6ED6-7DD7-AE1C-643C-D4D2D4B303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52602" y="4706898"/>
                <a:ext cx="1219200" cy="419100"/>
              </a:xfrm>
              <a:prstGeom prst="rect">
                <a:avLst/>
              </a:prstGeom>
              <a:blipFill>
                <a:blip r:embed="rId5"/>
                <a:stretch>
                  <a:fillRect b="-2857"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9798F033-C1D3-BAF5-0F32-FBF275CF3BCE}"/>
              </a:ext>
            </a:extLst>
          </p:cNvPr>
          <p:cNvSpPr/>
          <p:nvPr/>
        </p:nvSpPr>
        <p:spPr bwMode="auto">
          <a:xfrm>
            <a:off x="6413865" y="4897398"/>
            <a:ext cx="609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BD08DEF-88FC-1994-C1B4-7FF8F931865D}"/>
                  </a:ext>
                </a:extLst>
              </p:cNvPr>
              <p:cNvSpPr/>
              <p:nvPr/>
            </p:nvSpPr>
            <p:spPr bwMode="auto">
              <a:xfrm>
                <a:off x="5092339" y="4687848"/>
                <a:ext cx="1994263" cy="59055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sinc</m:t>
                      </m:r>
                      <m:d>
                        <m:d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e>
                      </m:d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kumimoji="0" lang="en-US" sz="1800" b="0" i="1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𝜋</m:t>
                                  </m:r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𝑢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𝜋</m:t>
                          </m:r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BD08DEF-88FC-1994-C1B4-7FF8F93186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92339" y="4687848"/>
                <a:ext cx="1994263" cy="590550"/>
              </a:xfrm>
              <a:prstGeom prst="rect">
                <a:avLst/>
              </a:prstGeom>
              <a:blipFill>
                <a:blip r:embed="rId6"/>
                <a:stretch>
                  <a:fillRect b="-6122"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B1F373EA-6026-1DE7-3B5E-987257A2FB26}"/>
              </a:ext>
            </a:extLst>
          </p:cNvPr>
          <p:cNvSpPr/>
          <p:nvPr/>
        </p:nvSpPr>
        <p:spPr bwMode="auto">
          <a:xfrm>
            <a:off x="2974850" y="5305830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C1571C-A5EF-A209-3374-0B53CC235AE1}"/>
              </a:ext>
            </a:extLst>
          </p:cNvPr>
          <p:cNvSpPr/>
          <p:nvPr/>
        </p:nvSpPr>
        <p:spPr bwMode="auto">
          <a:xfrm>
            <a:off x="6286502" y="5335548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8D83CC-1995-FE18-20EA-59E6D1DE5F54}"/>
              </a:ext>
            </a:extLst>
          </p:cNvPr>
          <p:cNvSpPr/>
          <p:nvPr/>
        </p:nvSpPr>
        <p:spPr bwMode="auto">
          <a:xfrm>
            <a:off x="3005488" y="6768870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B48B50A-DEEB-F335-3E11-FCFABD82EF98}"/>
              </a:ext>
            </a:extLst>
          </p:cNvPr>
          <p:cNvSpPr/>
          <p:nvPr/>
        </p:nvSpPr>
        <p:spPr bwMode="auto">
          <a:xfrm>
            <a:off x="6299565" y="6768870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C1C67EB-3A66-9C60-D942-E05DCF544023}"/>
                  </a:ext>
                </a:extLst>
              </p:cNvPr>
              <p:cNvSpPr txBox="1"/>
              <p:nvPr/>
            </p:nvSpPr>
            <p:spPr>
              <a:xfrm>
                <a:off x="1752602" y="5638043"/>
                <a:ext cx="3686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C1C67EB-3A66-9C60-D942-E05DCF5440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2" y="5638043"/>
                <a:ext cx="368691" cy="276999"/>
              </a:xfrm>
              <a:prstGeom prst="rect">
                <a:avLst/>
              </a:prstGeom>
              <a:blipFill>
                <a:blip r:embed="rId7"/>
                <a:stretch>
                  <a:fillRect l="-13333" r="-10000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50853B8-686B-93FF-EA96-C4658B478C96}"/>
                  </a:ext>
                </a:extLst>
              </p:cNvPr>
              <p:cNvSpPr txBox="1"/>
              <p:nvPr/>
            </p:nvSpPr>
            <p:spPr>
              <a:xfrm>
                <a:off x="1134587" y="5641066"/>
                <a:ext cx="5418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50853B8-686B-93FF-EA96-C4658B478C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4587" y="5641066"/>
                <a:ext cx="541815" cy="276999"/>
              </a:xfrm>
              <a:prstGeom prst="rect">
                <a:avLst/>
              </a:prstGeom>
              <a:blipFill>
                <a:blip r:embed="rId8"/>
                <a:stretch>
                  <a:fillRect l="-2326" r="-9302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68476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F4FC3-C432-E7E1-E2CF-354347A31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4">
            <a:extLst>
              <a:ext uri="{FF2B5EF4-FFF2-40B4-BE49-F238E27FC236}">
                <a16:creationId xmlns:a16="http://schemas.microsoft.com/office/drawing/2014/main" id="{D95E1B94-E539-FECF-3EEE-A29D9D72E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5">
            <a:extLst>
              <a:ext uri="{FF2B5EF4-FFF2-40B4-BE49-F238E27FC236}">
                <a16:creationId xmlns:a16="http://schemas.microsoft.com/office/drawing/2014/main" id="{E9678354-BDA6-B1E8-BB83-B5A779CB2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9812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4">
            <a:extLst>
              <a:ext uri="{FF2B5EF4-FFF2-40B4-BE49-F238E27FC236}">
                <a16:creationId xmlns:a16="http://schemas.microsoft.com/office/drawing/2014/main" id="{A4960314-3561-C4B3-9DF3-27333F69B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5">
            <a:extLst>
              <a:ext uri="{FF2B5EF4-FFF2-40B4-BE49-F238E27FC236}">
                <a16:creationId xmlns:a16="http://schemas.microsoft.com/office/drawing/2014/main" id="{E043688B-F220-F74C-3FDF-65A5A8350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9812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extBox 7">
            <a:extLst>
              <a:ext uri="{FF2B5EF4-FFF2-40B4-BE49-F238E27FC236}">
                <a16:creationId xmlns:a16="http://schemas.microsoft.com/office/drawing/2014/main" id="{6D99D1D8-1897-0EAD-2BBD-678FD4A47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1981200"/>
            <a:ext cx="115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Gaussian</a:t>
            </a:r>
          </a:p>
        </p:txBody>
      </p:sp>
      <p:sp>
        <p:nvSpPr>
          <p:cNvPr id="43016" name="TextBox 8">
            <a:extLst>
              <a:ext uri="{FF2B5EF4-FFF2-40B4-BE49-F238E27FC236}">
                <a16:creationId xmlns:a16="http://schemas.microsoft.com/office/drawing/2014/main" id="{D5562746-2245-23D0-BEE0-BE3DC4C2A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1" y="1981200"/>
            <a:ext cx="1082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Box filter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94D50-A0CE-6256-56E4-F5D0F6559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Mystery 1 SOLVED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16160-8C16-5E9B-42A2-01E723BA68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Why does filtering with a Gaussian give a nice smooth image, but filtering with a box filter gives artifacts?</a:t>
            </a:r>
          </a:p>
        </p:txBody>
      </p:sp>
    </p:spTree>
    <p:extLst>
      <p:ext uri="{BB962C8B-B14F-4D97-AF65-F5344CB8AC3E}">
        <p14:creationId xmlns:p14="http://schemas.microsoft.com/office/powerpoint/2010/main" val="193052888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2995F-58D8-3A4E-90F4-9D6CB3E9F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transformations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EB7A4-D98F-5444-938A-421A58B88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does the FT change when the image is rotated?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752A64-708D-034D-9985-5DB41A547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689" y="1524000"/>
            <a:ext cx="4427911" cy="2438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DCFFE0-E291-7B4A-9C18-FBDA6BF1E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049" y="4191000"/>
            <a:ext cx="4438551" cy="2133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DFC101C-475F-A844-801F-8897E5E2CE28}"/>
              </a:ext>
            </a:extLst>
          </p:cNvPr>
          <p:cNvSpPr/>
          <p:nvPr/>
        </p:nvSpPr>
        <p:spPr bwMode="auto">
          <a:xfrm>
            <a:off x="5961771" y="4038600"/>
            <a:ext cx="2362200" cy="24260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CB9A02-B0DC-9041-B681-0DFF6BDA1A11}"/>
              </a:ext>
            </a:extLst>
          </p:cNvPr>
          <p:cNvSpPr txBox="1"/>
          <p:nvPr/>
        </p:nvSpPr>
        <p:spPr>
          <a:xfrm>
            <a:off x="8592430" y="4712048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Rotates the same way!</a:t>
            </a:r>
          </a:p>
        </p:txBody>
      </p:sp>
    </p:spTree>
    <p:extLst>
      <p:ext uri="{BB962C8B-B14F-4D97-AF65-F5344CB8AC3E}">
        <p14:creationId xmlns:p14="http://schemas.microsoft.com/office/powerpoint/2010/main" val="288617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E3CCF3D3-4DFE-6448-A22A-B04747B3B7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Fourier analysis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A85FC4-8615-C648-BFB8-B21C9B880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914400"/>
            <a:ext cx="105156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To understand such phenomena, we need a representation of images that allows us to tease apart slow and fast changes</a:t>
            </a:r>
          </a:p>
        </p:txBody>
      </p:sp>
      <p:pic>
        <p:nvPicPr>
          <p:cNvPr id="13315" name="Picture 3">
            <a:extLst>
              <a:ext uri="{FF2B5EF4-FFF2-40B4-BE49-F238E27FC236}">
                <a16:creationId xmlns:a16="http://schemas.microsoft.com/office/drawing/2014/main" id="{59A2F65F-BE08-8C4F-A77A-29F425920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8" t="19524" r="7715" b="18698"/>
          <a:stretch>
            <a:fillRect/>
          </a:stretch>
        </p:blipFill>
        <p:spPr bwMode="auto">
          <a:xfrm>
            <a:off x="1752600" y="2057401"/>
            <a:ext cx="868680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5">
            <a:extLst>
              <a:ext uri="{FF2B5EF4-FFF2-40B4-BE49-F238E27FC236}">
                <a16:creationId xmlns:a16="http://schemas.microsoft.com/office/drawing/2014/main" id="{1DF5E828-EA1F-C049-A8F7-8B17FB5CA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581400"/>
            <a:ext cx="4419600" cy="3733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/>
          </a:p>
        </p:txBody>
      </p:sp>
      <p:pic>
        <p:nvPicPr>
          <p:cNvPr id="13319" name="Picture 11">
            <a:extLst>
              <a:ext uri="{FF2B5EF4-FFF2-40B4-BE49-F238E27FC236}">
                <a16:creationId xmlns:a16="http://schemas.microsoft.com/office/drawing/2014/main" id="{948E3E79-5372-3644-84D5-8FF54877E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962400"/>
            <a:ext cx="1905000" cy="234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ECD753-266C-194F-92BD-2405C8F70F24}"/>
              </a:ext>
            </a:extLst>
          </p:cNvPr>
          <p:cNvSpPr/>
          <p:nvPr/>
        </p:nvSpPr>
        <p:spPr bwMode="auto">
          <a:xfrm>
            <a:off x="5105400" y="6400800"/>
            <a:ext cx="1143000" cy="48101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55CC3-D857-AA66-2E02-EF52D8B00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2D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A9DA2-69AD-7BB8-B7C9-BA8A7B12C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(both fairly easy to prove)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684DA3-E65A-5FD6-9419-C09F08E6F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2286000"/>
            <a:ext cx="8153865" cy="2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25604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2995F-58D8-3A4E-90F4-9D6CB3E9F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transformations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EB7A4-D98F-5444-938A-421A58B88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does the FT change when the image is rotated?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4B157F-617C-6A4F-B3A6-7D1D988E9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3657600" y="1717431"/>
            <a:ext cx="4597400" cy="4597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CF5234-3B03-EA40-8F0B-90F4047653FC}"/>
              </a:ext>
            </a:extLst>
          </p:cNvPr>
          <p:cNvSpPr txBox="1"/>
          <p:nvPr/>
        </p:nvSpPr>
        <p:spPr>
          <a:xfrm>
            <a:off x="8617048" y="4051300"/>
            <a:ext cx="35995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Caution: in real images this is not always the case because of edge artifacts (recall that DFT treats images as periodically tiled)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77B58E-C050-6847-A22F-0886C0F87F99}"/>
              </a:ext>
            </a:extLst>
          </p:cNvPr>
          <p:cNvSpPr txBox="1"/>
          <p:nvPr/>
        </p:nvSpPr>
        <p:spPr>
          <a:xfrm>
            <a:off x="280252" y="6386197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Image 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3324324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2995F-58D8-3A4E-90F4-9D6CB3E9F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transformations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EB7A4-D98F-5444-938A-421A58B88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does the FT change when the image is translated?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75041C-E008-2F41-A32C-592D39F92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494314"/>
            <a:ext cx="4419600" cy="25442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88E149-E378-694A-82FD-41135652DC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3"/>
          <a:stretch/>
        </p:blipFill>
        <p:spPr>
          <a:xfrm>
            <a:off x="3810000" y="4419600"/>
            <a:ext cx="4419600" cy="21539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15F2A5-8450-4149-909F-61AF26764A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0" t="33712" r="63793" b="18369"/>
          <a:stretch/>
        </p:blipFill>
        <p:spPr>
          <a:xfrm>
            <a:off x="4648200" y="5143500"/>
            <a:ext cx="1066800" cy="1219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0AE1E8-C0D6-CC4B-82C6-5B3D45446E4B}"/>
              </a:ext>
            </a:extLst>
          </p:cNvPr>
          <p:cNvSpPr txBox="1"/>
          <p:nvPr/>
        </p:nvSpPr>
        <p:spPr>
          <a:xfrm>
            <a:off x="8476371" y="4631848"/>
            <a:ext cx="30415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Magnitude spectrum doesn’t change, phase gets modulated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894A40-F8AF-D143-94C7-5AD73E3CE743}"/>
              </a:ext>
            </a:extLst>
          </p:cNvPr>
          <p:cNvSpPr/>
          <p:nvPr/>
        </p:nvSpPr>
        <p:spPr bwMode="auto">
          <a:xfrm>
            <a:off x="5961771" y="4038600"/>
            <a:ext cx="2362200" cy="24260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01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9C513-2FCA-C48B-888B-782E62730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Translation in 1D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0FAA6-09C4-A493-9BB2-AEC3219EE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ND works the same way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B2F7D6-A195-7A7E-4821-7D4569403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304" y="1981200"/>
            <a:ext cx="9587001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4227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2925478-BBF1-3CAB-88D4-395A1E056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3D4E5-690C-F09C-41B7-88A814A1D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 models of 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BE17F-EB2F-3DD6-E971-865A25D81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AB8FB8-D826-F9D3-3AC9-93393DFC8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910281"/>
            <a:ext cx="9507495" cy="27164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DAA4DF-54C8-A95F-897D-93525F780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681" y="3431059"/>
            <a:ext cx="98298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2207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CFBE260-0E65-6BA3-521F-693DFC61C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0807C-9BCB-1EB1-24EC-D0F6DACCD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Problem: no 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5B0C9-9F2D-1A6C-269D-BA097DB05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For these sampled functions, any integral will be zero</a:t>
            </a:r>
          </a:p>
          <a:p>
            <a:r>
              <a:rPr lang="en-US" dirty="0"/>
              <a:t>	This isn’t good (</a:t>
            </a:r>
            <a:r>
              <a:rPr lang="en-US" dirty="0" err="1"/>
              <a:t>eg</a:t>
            </a:r>
            <a:r>
              <a:rPr lang="en-US" dirty="0"/>
              <a:t> no Fourier Transform)</a:t>
            </a:r>
          </a:p>
          <a:p>
            <a:endParaRPr lang="en-US" dirty="0"/>
          </a:p>
          <a:p>
            <a:r>
              <a:rPr lang="en-US" dirty="0"/>
              <a:t>Q: sensible model of a sampled function that has an FT?</a:t>
            </a:r>
          </a:p>
        </p:txBody>
      </p:sp>
    </p:spTree>
    <p:extLst>
      <p:ext uri="{BB962C8B-B14F-4D97-AF65-F5344CB8AC3E}">
        <p14:creationId xmlns:p14="http://schemas.microsoft.com/office/powerpoint/2010/main" val="266759045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5269A-B15D-F4B1-E14A-A82B7AF01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model of 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4ADA4-CA3F-B4D7-5DDF-4D186EB21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want to model sampling in a way that allows us to take Fourier Transforms.  </a:t>
            </a:r>
          </a:p>
          <a:p>
            <a:r>
              <a:rPr lang="en-US" dirty="0"/>
              <a:t>Challenges: </a:t>
            </a:r>
          </a:p>
          <a:p>
            <a:r>
              <a:rPr lang="en-US" dirty="0"/>
              <a:t>	Should be able to compute a meaningful integral of the sampled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675311-0E5F-361B-4582-0AB174D54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3810000"/>
            <a:ext cx="8980967" cy="275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7867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BE0A8-CC75-4F94-56E9-B7542AE88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trick – the delta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A2D57-3B26-921A-B294-6446ACE08C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Define the delta function in 1D by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isn’t a function in any familiar sense, but it is useful and crops up in all sorts of places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8AFD96-4499-88D4-526A-D68CF2A66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100" y="1930400"/>
            <a:ext cx="6375400" cy="1104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E28600-0CBC-5909-D00B-5EF583D60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3587750"/>
            <a:ext cx="41529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09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E4D565F-612C-D9D3-1766-67BB3859F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44235-98DB-D227-1966-C90C34B9E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E1470-DE6F-13F9-B9B5-00672AB8C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0BC808-6624-CF7E-50CC-44213A850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429080"/>
            <a:ext cx="9525000" cy="646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5515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9520CC8-8582-163F-0B18-892170B9F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B3A7D-1D0E-28AF-FF21-85C02DDCC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Desirable property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88030-989C-F1E4-501F-61B5173F13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E0B8BD-5B34-3248-83AD-DC676EEF0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1750541"/>
            <a:ext cx="11506200" cy="12094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ED9C95-8324-947E-4659-BB4413EE1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2590800"/>
            <a:ext cx="11506201" cy="295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95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CBFB9-19F0-FD42-B94E-7A58B408B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2FC0B-AC16-1B44-80B6-F8F246433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Fourier series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1D Fourier transform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Definition and properties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Discrete Fourier transform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2D Fourier transform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Definition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Examples and properties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Convolution theorem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Understanding the 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361469323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06E6979-6324-69F4-574C-A554A1BA4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D7F88-658F-B6B4-82EC-AD1F07659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Bed of nails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552DE-CA56-8499-50EB-731E7A17A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D2042E-CEE3-84A1-664A-4BA1DB7A5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87" y="875211"/>
            <a:ext cx="10747513" cy="529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7692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3DC89-CD5B-84D8-961F-35F66E56B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in 1D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53C843-30CE-DD76-DE75-EB39BB0C16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0F11E5-4CB7-A733-4A52-0CD0B00AC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73" y="2482849"/>
            <a:ext cx="11704627" cy="397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5688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00CF1-504F-6957-61BF-CF499737A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in 1D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40112-0AD1-C556-F4DB-5D81A77DF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208587-3E86-B60A-B14D-8018069B0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36" y="1752600"/>
            <a:ext cx="10715151" cy="457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0436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2A1A5-6BB3-4373-D78B-571B271A6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Delta functions in 2D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60FB1-3E86-93ED-CBD8-0D7B979F44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6021A0-9795-432D-A779-1D3AE5175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798" y="2209800"/>
            <a:ext cx="11439418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7152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96AB9-BC17-3F0D-5D2A-CF5674720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in 2D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2FC02-2178-4497-21F7-C37239C338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298BAF-12CC-72CE-F661-154A253E3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133600"/>
            <a:ext cx="9753600" cy="426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1382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9D2D2-FD91-A470-5004-0C1B1557F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in 2D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22847-8DA4-1CC1-0A27-163EDA74A0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CF0A02-47B3-1778-0AD7-0E12490D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81" y="1371600"/>
            <a:ext cx="11257038" cy="497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0710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31C602F-1D78-AB44-E044-3826D00A0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12698-5248-2D0E-1600-031E38B84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FT of a sampled signal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BA720-EB28-EFB2-6AC8-B07CABA20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988DF0-601A-A20F-22E9-A9D6D0873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05" y="932935"/>
            <a:ext cx="10773790" cy="556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63076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11216-EC73-46A4-7C1A-AB1B39319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FT of a sampled signal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EFEF1-32BA-3B8D-5EFD-A5285E93B8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43131A-4259-EC7E-D4D9-4E9F1E7C8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143000"/>
            <a:ext cx="7772400" cy="531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68581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0E20B-7FE0-45E4-C05B-9CFA27C57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02146-3CFD-F6BF-3ED0-BD0E26AC82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the magnitude blobs don’t</a:t>
            </a:r>
          </a:p>
          <a:p>
            <a:r>
              <a:rPr lang="en-US" dirty="0"/>
              <a:t>	overlap,  you can reconstruct</a:t>
            </a:r>
          </a:p>
          <a:p>
            <a:r>
              <a:rPr lang="en-US" dirty="0"/>
              <a:t>	from samples</a:t>
            </a:r>
          </a:p>
          <a:p>
            <a:endParaRPr lang="en-US" dirty="0"/>
          </a:p>
          <a:p>
            <a:r>
              <a:rPr lang="en-US" dirty="0"/>
              <a:t>Just cut out the blob in FT </a:t>
            </a:r>
          </a:p>
          <a:p>
            <a:r>
              <a:rPr lang="en-US" dirty="0"/>
              <a:t>	space with a box filter,</a:t>
            </a:r>
          </a:p>
          <a:p>
            <a:r>
              <a:rPr lang="en-US" dirty="0"/>
              <a:t>	inverse FT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13D98F-FDF9-B71A-C383-2A7FAD434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-105032"/>
            <a:ext cx="6133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67610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917D9-EE31-C850-A681-E08CB231B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9D201-3746-37FB-DBBC-450C35555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the magnitude blobs</a:t>
            </a:r>
          </a:p>
          <a:p>
            <a:r>
              <a:rPr lang="en-US" dirty="0"/>
              <a:t>	overlap,  you can’t </a:t>
            </a:r>
          </a:p>
          <a:p>
            <a:r>
              <a:rPr lang="en-US" dirty="0"/>
              <a:t>	reconstruct from samples</a:t>
            </a:r>
          </a:p>
          <a:p>
            <a:endParaRPr lang="en-US" dirty="0"/>
          </a:p>
          <a:p>
            <a:r>
              <a:rPr lang="en-US" dirty="0"/>
              <a:t>When you cut the blob out</a:t>
            </a:r>
          </a:p>
          <a:p>
            <a:r>
              <a:rPr lang="en-US" dirty="0"/>
              <a:t>    in FT space with a box </a:t>
            </a:r>
          </a:p>
          <a:p>
            <a:r>
              <a:rPr lang="en-US" dirty="0"/>
              <a:t>    filter, you’ll get it wrong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Nyquist’s theorem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62BB95-4371-EA46-49E6-B5C7E0BFE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9184" y="76200"/>
            <a:ext cx="6500459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40988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B0B1B3"/>
      </a:dk1>
      <a:lt1>
        <a:srgbClr val="FFFFFF"/>
      </a:lt1>
      <a:dk2>
        <a:srgbClr val="003082"/>
      </a:dk2>
      <a:lt2>
        <a:srgbClr val="FFFFFF"/>
      </a:lt2>
      <a:accent1>
        <a:srgbClr val="92BFEB"/>
      </a:accent1>
      <a:accent2>
        <a:srgbClr val="FDD44F"/>
      </a:accent2>
      <a:accent3>
        <a:srgbClr val="AAADC1"/>
      </a:accent3>
      <a:accent4>
        <a:srgbClr val="DADADA"/>
      </a:accent4>
      <a:accent5>
        <a:srgbClr val="C7DCF3"/>
      </a:accent5>
      <a:accent6>
        <a:srgbClr val="E5C047"/>
      </a:accent6>
      <a:hlink>
        <a:srgbClr val="A4D767"/>
      </a:hlink>
      <a:folHlink>
        <a:srgbClr val="FF897B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B0B1B3"/>
        </a:dk1>
        <a:lt1>
          <a:srgbClr val="FFFFFF"/>
        </a:lt1>
        <a:dk2>
          <a:srgbClr val="003082"/>
        </a:dk2>
        <a:lt2>
          <a:srgbClr val="FFFFFF"/>
        </a:lt2>
        <a:accent1>
          <a:srgbClr val="92BFEB"/>
        </a:accent1>
        <a:accent2>
          <a:srgbClr val="FDD44F"/>
        </a:accent2>
        <a:accent3>
          <a:srgbClr val="AAADC1"/>
        </a:accent3>
        <a:accent4>
          <a:srgbClr val="DADADA"/>
        </a:accent4>
        <a:accent5>
          <a:srgbClr val="C7DCF3"/>
        </a:accent5>
        <a:accent6>
          <a:srgbClr val="E5C047"/>
        </a:accent6>
        <a:hlink>
          <a:srgbClr val="A4D767"/>
        </a:hlink>
        <a:folHlink>
          <a:srgbClr val="FF897B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31686</TotalTime>
  <Words>4097</Words>
  <Application>Microsoft Macintosh PowerPoint</Application>
  <PresentationFormat>Widescreen</PresentationFormat>
  <Paragraphs>771</Paragraphs>
  <Slides>147</Slides>
  <Notes>12</Notes>
  <HiddenSlides>137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147</vt:i4>
      </vt:variant>
    </vt:vector>
  </HeadingPairs>
  <TitlesOfParts>
    <vt:vector size="156" baseType="lpstr">
      <vt:lpstr>Arial</vt:lpstr>
      <vt:lpstr>Calibri</vt:lpstr>
      <vt:lpstr>Cambria Math</vt:lpstr>
      <vt:lpstr>Myriad Roman</vt:lpstr>
      <vt:lpstr>Symbol</vt:lpstr>
      <vt:lpstr>Times New Roman</vt:lpstr>
      <vt:lpstr>Blank Presentation</vt:lpstr>
      <vt:lpstr>Custom Design</vt:lpstr>
      <vt:lpstr>Photo Editor Photo</vt:lpstr>
      <vt:lpstr>A gentle introduction to Fourier analysis</vt:lpstr>
      <vt:lpstr>Mystery 1</vt:lpstr>
      <vt:lpstr>Mystery 2</vt:lpstr>
      <vt:lpstr>Mystery 3</vt:lpstr>
      <vt:lpstr>PowerPoint Presentation</vt:lpstr>
      <vt:lpstr>PowerPoint Presentation</vt:lpstr>
      <vt:lpstr>PowerPoint Presentation</vt:lpstr>
      <vt:lpstr>Fourier analysis</vt:lpstr>
      <vt:lpstr>Outline</vt:lpstr>
      <vt:lpstr>Fourier series</vt:lpstr>
      <vt:lpstr>Fourier series</vt:lpstr>
      <vt:lpstr>Fourier series:  useful facts</vt:lpstr>
      <vt:lpstr>Fourier series: using facts</vt:lpstr>
      <vt:lpstr>Fourier series:  issues</vt:lpstr>
      <vt:lpstr>Complex exponentials</vt:lpstr>
      <vt:lpstr>Complex exponentials: compact facts</vt:lpstr>
      <vt:lpstr>Fourier series with complex exponentials: using fact</vt:lpstr>
      <vt:lpstr>Fourier series with complex exponentials:  issues</vt:lpstr>
      <vt:lpstr>Fourier analysis</vt:lpstr>
      <vt:lpstr>1D Fourier transform</vt:lpstr>
      <vt:lpstr>1D Fourier transform</vt:lpstr>
      <vt:lpstr>1D Fourier transform</vt:lpstr>
      <vt:lpstr>1D Fourier transform</vt:lpstr>
      <vt:lpstr>1D Fourier transform</vt:lpstr>
      <vt:lpstr>1D Fourier transform</vt:lpstr>
      <vt:lpstr>1D Fourier transform</vt:lpstr>
      <vt:lpstr>1D Fourier transform</vt:lpstr>
      <vt:lpstr>1D Fourier transform</vt:lpstr>
      <vt:lpstr>1D Fourier transform</vt:lpstr>
      <vt:lpstr>1D Fourier transform</vt:lpstr>
      <vt:lpstr>Important Fourier transform pairs</vt:lpstr>
      <vt:lpstr>Important Fourier transform pairs</vt:lpstr>
      <vt:lpstr>Important Fourier transform pairs</vt:lpstr>
      <vt:lpstr>Important Fourier transform pairs</vt:lpstr>
      <vt:lpstr>Outline</vt:lpstr>
      <vt:lpstr>Discrete Fourier transform (DFT)</vt:lpstr>
      <vt:lpstr>Discrete Fourier transform (DFT)</vt:lpstr>
      <vt:lpstr>DFT: Just a change of basis!</vt:lpstr>
      <vt:lpstr>Inverse DFT</vt:lpstr>
      <vt:lpstr>Periodicity of DFT and inverse DFT</vt:lpstr>
      <vt:lpstr>Outline</vt:lpstr>
      <vt:lpstr>2D Fourier transform</vt:lpstr>
      <vt:lpstr>2D Fourier transform</vt:lpstr>
      <vt:lpstr>Basis function examples</vt:lpstr>
      <vt:lpstr>Basis function examples</vt:lpstr>
      <vt:lpstr>Basis function examples</vt:lpstr>
      <vt:lpstr>Linear combination of basis functions</vt:lpstr>
      <vt:lpstr>2D Fourier transform</vt:lpstr>
      <vt:lpstr>2D discrete Fourier transform</vt:lpstr>
      <vt:lpstr>Real image examples</vt:lpstr>
      <vt:lpstr>Real image examples</vt:lpstr>
      <vt:lpstr>Which image goes with which spectrum?</vt:lpstr>
      <vt:lpstr>Trick – low pass filter</vt:lpstr>
      <vt:lpstr>Smoothing by FT</vt:lpstr>
      <vt:lpstr>PowerPoint Presentation</vt:lpstr>
      <vt:lpstr>Smoothing with FT</vt:lpstr>
      <vt:lpstr>PowerPoint Presentation</vt:lpstr>
      <vt:lpstr>Phase vs. magnitude</vt:lpstr>
      <vt:lpstr>PowerPoint Presentation</vt:lpstr>
      <vt:lpstr>PowerPoint Presentation</vt:lpstr>
      <vt:lpstr>PowerPoint Presentation</vt:lpstr>
      <vt:lpstr>PowerPoint Presentation</vt:lpstr>
      <vt:lpstr>Images with periodic patterns</vt:lpstr>
      <vt:lpstr>Application: Removing periodic patterns</vt:lpstr>
      <vt:lpstr>Periodic patterns</vt:lpstr>
      <vt:lpstr>Application: Removing periodic patterns</vt:lpstr>
      <vt:lpstr>Image transformations</vt:lpstr>
      <vt:lpstr>In 1D </vt:lpstr>
      <vt:lpstr>Important effect</vt:lpstr>
      <vt:lpstr>Reference table in notes</vt:lpstr>
      <vt:lpstr>Convolution theorem</vt:lpstr>
      <vt:lpstr>2D convolution theorem example</vt:lpstr>
      <vt:lpstr>Easy to prove</vt:lpstr>
      <vt:lpstr>Convolution theorem</vt:lpstr>
      <vt:lpstr>Mystery 1</vt:lpstr>
      <vt:lpstr>Consider this in FT space</vt:lpstr>
      <vt:lpstr>In FT space</vt:lpstr>
      <vt:lpstr>Mystery 1 SOLVED</vt:lpstr>
      <vt:lpstr>Image transformations</vt:lpstr>
      <vt:lpstr>In 2D</vt:lpstr>
      <vt:lpstr>Image transformations</vt:lpstr>
      <vt:lpstr>Image transformations</vt:lpstr>
      <vt:lpstr>Translation in 1D</vt:lpstr>
      <vt:lpstr>Formal models of sampling</vt:lpstr>
      <vt:lpstr>Problem: no FT</vt:lpstr>
      <vt:lpstr>A model of Sampling</vt:lpstr>
      <vt:lpstr>A trick – the delta function</vt:lpstr>
      <vt:lpstr>PowerPoint Presentation</vt:lpstr>
      <vt:lpstr>Desirable property</vt:lpstr>
      <vt:lpstr>Bed of nails functions</vt:lpstr>
      <vt:lpstr>Sampling in 1D</vt:lpstr>
      <vt:lpstr>Sampling in 1D</vt:lpstr>
      <vt:lpstr>Delta functions in 2D</vt:lpstr>
      <vt:lpstr>Sampling in 2D</vt:lpstr>
      <vt:lpstr>Sampling in 2D</vt:lpstr>
      <vt:lpstr>The FT of a sampled signal</vt:lpstr>
      <vt:lpstr>The FT of a sampled signal</vt:lpstr>
      <vt:lpstr>Sampling</vt:lpstr>
      <vt:lpstr>Sampling</vt:lpstr>
      <vt:lpstr>Sampling</vt:lpstr>
      <vt:lpstr>Sampling</vt:lpstr>
      <vt:lpstr>Sampling</vt:lpstr>
      <vt:lpstr>Consequences</vt:lpstr>
      <vt:lpstr>PowerPoint Presentation</vt:lpstr>
      <vt:lpstr>PowerPoint Presentation</vt:lpstr>
      <vt:lpstr>Mystery 2 SOLVED</vt:lpstr>
      <vt:lpstr>Aside: Analyzing interpolation methods</vt:lpstr>
      <vt:lpstr>Aside: Analyzing different interpolation methods</vt:lpstr>
      <vt:lpstr>Bilinear interpolation closeup</vt:lpstr>
      <vt:lpstr>Why else should you care about Fourier analysis?</vt:lpstr>
      <vt:lpstr>Why else should you care about Fourier analysis?</vt:lpstr>
      <vt:lpstr>Outline</vt:lpstr>
      <vt:lpstr>Convolution theorem</vt:lpstr>
      <vt:lpstr>2D convolution theorem example</vt:lpstr>
      <vt:lpstr>Easy to prove</vt:lpstr>
      <vt:lpstr>Convolution theorem</vt:lpstr>
      <vt:lpstr>Understanding the behavior of filtering</vt:lpstr>
      <vt:lpstr>Recall: Fourier transform pairs</vt:lpstr>
      <vt:lpstr>Filtering with a Gaussian</vt:lpstr>
      <vt:lpstr>Filtering with a box filter</vt:lpstr>
      <vt:lpstr>Low-pass and high-pass filtering</vt:lpstr>
      <vt:lpstr>Closer look at low-pass filtering</vt:lpstr>
      <vt:lpstr>Hybrid images in the frequency domain</vt:lpstr>
      <vt:lpstr>Human contrast sensitivity curve</vt:lpstr>
      <vt:lpstr>Outline</vt:lpstr>
      <vt:lpstr>Understanding sampling and aliasing</vt:lpstr>
      <vt:lpstr>Formal models of sampling</vt:lpstr>
      <vt:lpstr>Problem: no FT</vt:lpstr>
      <vt:lpstr>PowerPoint Presentation</vt:lpstr>
      <vt:lpstr>PowerPoint Presentation</vt:lpstr>
      <vt:lpstr>Bed of nails functions</vt:lpstr>
      <vt:lpstr>Recall: Nyquist-Shannon sampling theorem</vt:lpstr>
      <vt:lpstr>Understanding the sampling theorem</vt:lpstr>
      <vt:lpstr>Understanding the sampling theorem</vt:lpstr>
      <vt:lpstr>Understanding the sampling theorem</vt:lpstr>
      <vt:lpstr>Understanding the sampling theorem</vt:lpstr>
      <vt:lpstr>Understanding the sampling theorem</vt:lpstr>
      <vt:lpstr>Sampling theorem in 2D</vt:lpstr>
      <vt:lpstr>Aside: Analyzing interpolation methods</vt:lpstr>
      <vt:lpstr>Aside: Analyzing different interpolation methods</vt:lpstr>
      <vt:lpstr>Bilinear interpolation closeup</vt:lpstr>
      <vt:lpstr>Why else should you care about Fourier analysis?</vt:lpstr>
      <vt:lpstr>Why else should you care about Fourier analysis?</vt:lpstr>
      <vt:lpstr>Smoothing and downsampling</vt:lpstr>
      <vt:lpstr>Smoothing and downsampling</vt:lpstr>
      <vt:lpstr>Smoothing and downsampling</vt:lpstr>
      <vt:lpstr>What smoothing filter to use?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Forsyth, David Alexander</cp:lastModifiedBy>
  <cp:revision>562</cp:revision>
  <cp:lastPrinted>2025-08-29T15:07:39Z</cp:lastPrinted>
  <dcterms:created xsi:type="dcterms:W3CDTF">2004-08-29T23:15:23Z</dcterms:created>
  <dcterms:modified xsi:type="dcterms:W3CDTF">2025-08-29T15:15:42Z</dcterms:modified>
</cp:coreProperties>
</file>