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7" r:id="rId2"/>
  </p:sldMasterIdLst>
  <p:notesMasterIdLst>
    <p:notesMasterId r:id="rId21"/>
  </p:notesMasterIdLst>
  <p:handoutMasterIdLst>
    <p:handoutMasterId r:id="rId22"/>
  </p:handoutMasterIdLst>
  <p:sldIdLst>
    <p:sldId id="545" r:id="rId3"/>
    <p:sldId id="909" r:id="rId4"/>
    <p:sldId id="910" r:id="rId5"/>
    <p:sldId id="755" r:id="rId6"/>
    <p:sldId id="570" r:id="rId7"/>
    <p:sldId id="571" r:id="rId8"/>
    <p:sldId id="572" r:id="rId9"/>
    <p:sldId id="546" r:id="rId10"/>
    <p:sldId id="912" r:id="rId11"/>
    <p:sldId id="947" r:id="rId12"/>
    <p:sldId id="948" r:id="rId13"/>
    <p:sldId id="949" r:id="rId14"/>
    <p:sldId id="951" r:id="rId15"/>
    <p:sldId id="950" r:id="rId16"/>
    <p:sldId id="952" r:id="rId17"/>
    <p:sldId id="953" r:id="rId18"/>
    <p:sldId id="954" r:id="rId19"/>
    <p:sldId id="955" r:id="rId20"/>
  </p:sldIdLst>
  <p:sldSz cx="12192000" cy="6858000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6" autoAdjust="0"/>
    <p:restoredTop sz="83151" autoAdjust="0"/>
  </p:normalViewPr>
  <p:slideViewPr>
    <p:cSldViewPr>
      <p:cViewPr varScale="1">
        <p:scale>
          <a:sx n="105" d="100"/>
          <a:sy n="105" d="100"/>
        </p:scale>
        <p:origin x="1240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E1194EB8-3E27-4848-9F3D-75971338D5B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EE9CEC64-9CA3-B048-9AB4-6AB44E7E25E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022" y="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CD7EB3BE-DBC0-A84E-AE1C-E0868783ABD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743619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1FCCE00F-9C9B-1D45-AE0E-FB38BE93D27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022" y="6743619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fld id="{252EB3BF-2657-5243-9F30-54969C15A0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DC76CD1-39E9-2246-BA8E-8FA35C5573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E7C842A-DAE2-0144-9832-4F2D07D36BD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797022" y="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B276B82-B85D-AB48-8CF7-289E2343694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51138" y="533400"/>
            <a:ext cx="4732337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232823A6-00EF-C741-9309-74108F3FE96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005" y="3372911"/>
            <a:ext cx="8188606" cy="319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292B1CBF-B38E-024C-B76C-382DE20234C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43619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D7DD8F00-C5AE-384B-8761-87D8135BBE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022" y="6743619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fld id="{11DA368F-462D-CC45-9991-768873D6C6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C3DCE19C-23B7-D648-8A7C-312D26D7DA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445E80E8-D43E-934D-BC94-8F6B6B1DE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005" y="3371809"/>
            <a:ext cx="8188606" cy="31945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Things we can’t understand without thinking in frequency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EC8B7524-998A-B34D-8C1A-44410DF6E647}"/>
              </a:ext>
            </a:extLst>
          </p:cNvPr>
          <p:cNvSpPr txBox="1">
            <a:spLocks noGrp="1"/>
          </p:cNvSpPr>
          <p:nvPr/>
        </p:nvSpPr>
        <p:spPr bwMode="auto">
          <a:xfrm>
            <a:off x="5797022" y="6743619"/>
            <a:ext cx="4435304" cy="35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A0FC5C-968E-2440-A6F9-766384A7144D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92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52763" y="500063"/>
            <a:ext cx="4440237" cy="2497137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75502-50CA-4376-AF2E-4814FD5B453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3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814FCC-56A6-004B-93AD-2815EF4AFA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C888A9-70D2-CC4A-A72C-BB7D9E51F1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651511-C854-2B47-B9CC-0E3B2C6851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C0DEF0-781E-C248-9CFA-D81D17022C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84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C313ED-0CEA-2C46-9E4E-064BE484E6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D79118-DD72-7245-990B-37D67D5607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80D212-657F-A24B-80B8-EAE1538EAF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D0E72F-5EA0-C941-AA7B-65C0FD4345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19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11B416-B9EE-3D4E-949B-8F888EE338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D8807D-E82B-F04E-AB63-F5A11A78B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479A70-D1A4-1342-A1AA-962B4589F2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CC582-C270-FB42-82E7-9344F4F42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383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5B336E-9E6C-0C4F-80FC-74E0865C64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EDD84D-E0E1-0D48-90A9-804B3F6F5F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46000A-EDC6-A441-B6E9-DD74F1FD9C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F59A8-48E2-F848-BF90-E41E5CDF9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682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9144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6195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CAB96DE-5EB5-4D46-9DA4-745E7EC7A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B3F6BCC-EE01-DA4C-B681-E8C8BFDFBD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56E91D7-76BD-8048-A291-7A1A62B93B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AA7531-4180-6F4C-8F1F-9C3BDDB395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748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46ED16A8-8235-ED40-9826-66C8DAB81484}"/>
              </a:ext>
            </a:extLst>
          </p:cNvPr>
          <p:cNvGrpSpPr>
            <a:grpSpLocks/>
          </p:cNvGrpSpPr>
          <p:nvPr/>
        </p:nvGrpSpPr>
        <p:grpSpPr bwMode="auto">
          <a:xfrm>
            <a:off x="7192434" y="876301"/>
            <a:ext cx="3725333" cy="1787525"/>
            <a:chOff x="343" y="432"/>
            <a:chExt cx="5082" cy="3217"/>
          </a:xfrm>
        </p:grpSpPr>
        <p:pic>
          <p:nvPicPr>
            <p:cNvPr id="5" name="Picture 5" descr="S2007 Centered copy">
              <a:extLst>
                <a:ext uri="{FF2B5EF4-FFF2-40B4-BE49-F238E27FC236}">
                  <a16:creationId xmlns:a16="http://schemas.microsoft.com/office/drawing/2014/main" id="{BDA76704-8A2A-5042-A834-A27AA3395F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" y="448"/>
              <a:ext cx="5073" cy="3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S2007 Centered copy">
              <a:extLst>
                <a:ext uri="{FF2B5EF4-FFF2-40B4-BE49-F238E27FC236}">
                  <a16:creationId xmlns:a16="http://schemas.microsoft.com/office/drawing/2014/main" id="{A1D610D8-9DED-2241-BDE0-0828A7428F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" y="440"/>
              <a:ext cx="5073" cy="3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S2007 Centered copy">
              <a:extLst>
                <a:ext uri="{FF2B5EF4-FFF2-40B4-BE49-F238E27FC236}">
                  <a16:creationId xmlns:a16="http://schemas.microsoft.com/office/drawing/2014/main" id="{623999ED-EC37-B745-88FD-BB3D809BA6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" y="432"/>
              <a:ext cx="5073" cy="3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1067" y="280989"/>
            <a:ext cx="5384800" cy="30003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1" y="3663950"/>
            <a:ext cx="11241617" cy="2946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9589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0592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497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1" y="1798638"/>
            <a:ext cx="5507567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7167" y="1798638"/>
            <a:ext cx="5509684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999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0411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8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B581F7-3406-CB43-9F29-463C9B0BB3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791C55-DC4A-C945-9680-F5CF66FAEC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19B48D-EF59-FD45-9797-4B1D446F9A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CD428-5EBD-CD48-A5A4-B791978011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698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577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455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1467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3476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2267" y="396876"/>
            <a:ext cx="2804584" cy="6232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96876"/>
            <a:ext cx="8212667" cy="6232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902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3C6D40-C7C2-0444-9BA6-EA117DFC60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B56DB5-3DE4-0144-A4E7-A74755F4E1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F8A0BC-2782-C941-8968-A130ABF613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3D32A-83E9-CF4C-8C4B-73F0B25C43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93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77A7A8-25CC-2A4F-B51C-2940CABDE6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0D8B77-6AE0-134B-B60B-303DEFB429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12C8B0-E773-4446-BEB1-7C8DFDEC6D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1BEA9-D046-0849-962C-E11C37C55F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97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1E8E9FB-F307-EB4A-99D1-1D45EDA311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096D289-06A0-204B-82AE-A0DB21C41E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F11FE4-9291-EC40-B324-0A1E8A1FD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DBAF0-4193-D540-AC67-306D43D30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43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8768C38-D43C-A74D-9E52-70D3668B3A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9ABB92-5320-C245-92B7-5DFD7E2777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240EE1-8048-6B4F-A83B-028F440A8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B9F6F-BDEF-8F4E-9B92-1C03B4B00A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39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103F227-9B0B-484F-8F09-3BB61D6DA7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7669016-F8EE-6641-9018-FD38929F0F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D465AB-6EB1-A340-A64B-AEF80E82CC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24634-09F3-0D49-AFF0-3D9AE94C3D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62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3EFC5A-DE65-604E-9DD0-38B31F67AD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082097-A1E4-2D45-BA55-345E45F3DC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C8EF1D-BC6F-DE43-B82B-61860CCA40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5F574-7928-1A4A-9196-8027EAAE1A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09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7CD818-21E4-B047-855F-756A486647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A2C84B-FB47-104E-A7A1-6655823ABA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39FD7D-6273-BD49-BFC5-EC0F5926D3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7E9C39-3F2A-3B43-AA0F-8FA8FE38E8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17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E07100B-C78D-FB4C-8B5B-AA2AAA3A2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3370EB0-33D4-4544-98F8-3946836053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B4DA2BFE-167C-6742-A7A9-E8F79B93304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EE93D61B-6949-A446-9D43-E460FCD4DD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3542E850-F3B4-6F41-9E92-5C672C9B24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CBA8D52F-4EEE-614D-A0C7-7C8F2763B9F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C03176C2-7105-4649-B8B8-039FC69084D4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  <p:sldLayoutId id="2147484498" r:id="rId12"/>
    <p:sldLayoutId id="214748449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464C724-842F-784F-B606-EC23AA84DC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96875"/>
            <a:ext cx="11203517" cy="1219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BBC06A7-D78A-DD4F-A3B6-BB6FEC5F04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798638"/>
            <a:ext cx="11220451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21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18" r:id="rId9"/>
    <p:sldLayoutId id="2147484519" r:id="rId10"/>
    <p:sldLayoutId id="21474845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Char char="•"/>
        <a:defRPr sz="31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anose="020B0604020202020204" pitchFamily="34" charset="0"/>
        <a:buChar char="–"/>
        <a:defRPr sz="2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Char char="•"/>
        <a:defRPr sz="21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anose="020B0604020202020204" pitchFamily="34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anose="020B0604020202020204" pitchFamily="34" charset="0"/>
        <a:buChar char="›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Char char="›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Char char="›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Char char="›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Char char="›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ctorianweb.org/art/illustration/tenniel/lookingglass/2.3.html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cvcl.mit.edu/hybrid/OlivaTorralb_Hybrid_Siggraph06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38F092B-CA67-1D43-9299-9D726C3BB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gentle introduction to Fourier analysis</a:t>
            </a:r>
          </a:p>
        </p:txBody>
      </p:sp>
      <p:sp>
        <p:nvSpPr>
          <p:cNvPr id="7173" name="Text Box 10">
            <a:extLst>
              <a:ext uri="{FF2B5EF4-FFF2-40B4-BE49-F238E27FC236}">
                <a16:creationId xmlns:a16="http://schemas.microsoft.com/office/drawing/2014/main" id="{041ED088-4E3C-AA4F-B4CA-2D7ED77E2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412468"/>
            <a:ext cx="990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 dirty="0"/>
              <a:t>Many slides borrowed from S. Seitz, A. </a:t>
            </a:r>
            <a:r>
              <a:rPr lang="en-US" altLang="en-US" sz="1800" dirty="0" err="1"/>
              <a:t>Efros</a:t>
            </a:r>
            <a:r>
              <a:rPr lang="en-US" altLang="en-US" sz="1800" dirty="0"/>
              <a:t>, D. </a:t>
            </a:r>
            <a:r>
              <a:rPr lang="en-US" altLang="en-US" sz="1800" dirty="0" err="1"/>
              <a:t>Hoiem</a:t>
            </a:r>
            <a:r>
              <a:rPr lang="en-US" altLang="en-US" sz="1800" dirty="0"/>
              <a:t>, B. Freeman, A. Zisserman</a:t>
            </a:r>
            <a:endParaRPr lang="ru-RU" alt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73BFE3-985C-ED4A-9A0D-4BD908A9D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069117"/>
            <a:ext cx="7659178" cy="5181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B6B64E-8090-FA49-B727-4D1EAD80B90A}"/>
              </a:ext>
            </a:extLst>
          </p:cNvPr>
          <p:cNvSpPr txBox="1"/>
          <p:nvPr/>
        </p:nvSpPr>
        <p:spPr>
          <a:xfrm>
            <a:off x="8524482" y="5903794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Image source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0BD6422-A32D-7043-94B7-DA8262914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Fourier series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54235E-615A-4D4E-B7D7-6A2D1624F981}"/>
              </a:ext>
            </a:extLst>
          </p:cNvPr>
          <p:cNvSpPr/>
          <p:nvPr/>
        </p:nvSpPr>
        <p:spPr>
          <a:xfrm>
            <a:off x="1518597" y="6276946"/>
            <a:ext cx="50000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/>
              <a:t>Jean-Baptiste Joseph Fourier (1768-1830)</a:t>
            </a:r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8B7160-D730-5E44-89DD-43021133BF9E}"/>
              </a:ext>
            </a:extLst>
          </p:cNvPr>
          <p:cNvSpPr/>
          <p:nvPr/>
        </p:nvSpPr>
        <p:spPr bwMode="auto">
          <a:xfrm>
            <a:off x="6934200" y="5867400"/>
            <a:ext cx="2428875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D9386F-4EFA-3F47-903E-E42DE2CBB94B}"/>
              </a:ext>
            </a:extLst>
          </p:cNvPr>
          <p:cNvSpPr txBox="1"/>
          <p:nvPr/>
        </p:nvSpPr>
        <p:spPr>
          <a:xfrm>
            <a:off x="8738602" y="6477001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Image: Wikipedia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C52DA9-87E4-AD47-BE11-D6840AD338E1}"/>
                  </a:ext>
                </a:extLst>
              </p:cNvPr>
              <p:cNvSpPr txBox="1"/>
              <p:nvPr/>
            </p:nvSpPr>
            <p:spPr>
              <a:xfrm>
                <a:off x="6781800" y="990600"/>
                <a:ext cx="4908716" cy="1496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Example: series for a square wave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=1,3,5,…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𝑘𝑡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C52DA9-87E4-AD47-BE11-D6840AD33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990600"/>
                <a:ext cx="4908716" cy="1496948"/>
              </a:xfrm>
              <a:prstGeom prst="rect">
                <a:avLst/>
              </a:prstGeom>
              <a:blipFill>
                <a:blip r:embed="rId2"/>
                <a:stretch>
                  <a:fillRect l="-2067" t="-55085" r="-1034" b="-1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604" name="Picture 4" descr="J.B.J. Fourier (public domain image)">
            <a:extLst>
              <a:ext uri="{FF2B5EF4-FFF2-40B4-BE49-F238E27FC236}">
                <a16:creationId xmlns:a16="http://schemas.microsoft.com/office/drawing/2014/main" id="{978B4089-18A8-874D-9091-BD14CA1F0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34" y="2895600"/>
            <a:ext cx="2680854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41F6E6B-027F-2926-BDD5-D897A7620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4000" y="2692655"/>
            <a:ext cx="2736238" cy="3479546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FA9CDCA-C918-A522-D9AE-4209C138C3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914400"/>
            <a:ext cx="5604284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Any(**) periodic function on</a:t>
            </a:r>
          </a:p>
          <a:p>
            <a:pPr marL="0" indent="0"/>
            <a:r>
              <a:rPr lang="en-US" altLang="en-US" dirty="0"/>
              <a:t> [0, 1]  can be expressed as a weighted sum of sinusoids of different frequencies (1807)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99DEC-3339-B05E-AD2A-EE4886BED937}"/>
              </a:ext>
            </a:extLst>
          </p:cNvPr>
          <p:cNvSpPr txBox="1"/>
          <p:nvPr/>
        </p:nvSpPr>
        <p:spPr>
          <a:xfrm>
            <a:off x="217284" y="3733800"/>
            <a:ext cx="24609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**=bunch of</a:t>
            </a:r>
          </a:p>
          <a:p>
            <a:r>
              <a:rPr lang="en-US" dirty="0"/>
              <a:t>important details</a:t>
            </a:r>
          </a:p>
          <a:p>
            <a:r>
              <a:rPr lang="en-US" dirty="0"/>
              <a:t>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5E8147-B069-1225-C4F0-E69EA3327522}"/>
              </a:ext>
            </a:extLst>
          </p:cNvPr>
          <p:cNvSpPr txBox="1"/>
          <p:nvPr/>
        </p:nvSpPr>
        <p:spPr>
          <a:xfrm>
            <a:off x="6065520" y="3723533"/>
            <a:ext cx="297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Periodic means f(0)=f(1)</a:t>
            </a:r>
          </a:p>
        </p:txBody>
      </p:sp>
    </p:spTree>
    <p:extLst>
      <p:ext uri="{BB962C8B-B14F-4D97-AF65-F5344CB8AC3E}">
        <p14:creationId xmlns:p14="http://schemas.microsoft.com/office/powerpoint/2010/main" val="1518202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0FAC-E1EF-8002-0939-21258EFE4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3E9E6-470E-3621-3067-AB00A19BC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Generally, we have for a (reasonable) periodic f(t)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we need to figure out the weights for a given f(t).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C21BED-177E-15BF-B1C7-18DECB0FE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057400"/>
            <a:ext cx="7772400" cy="111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73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0FAC-E1EF-8002-0939-21258EFE4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series:  useful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3E9E6-470E-3621-3067-AB00A19BC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7E4AE-62F8-9E8B-E5A6-675A37CF1723}"/>
              </a:ext>
            </a:extLst>
          </p:cNvPr>
          <p:cNvSpPr txBox="1"/>
          <p:nvPr/>
        </p:nvSpPr>
        <p:spPr>
          <a:xfrm>
            <a:off x="3816096" y="62179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4B2728-9484-5F9F-736E-73E12FE85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59613"/>
            <a:ext cx="7772400" cy="785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1F7137-C906-A6E9-457D-01EAB1B21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92" y="2421742"/>
            <a:ext cx="7772400" cy="7044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C3F10A-B759-ED9D-28AE-4E48F9304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209327"/>
            <a:ext cx="7772400" cy="701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A93196-61D4-D03F-8AE0-F330EE8F3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041852"/>
            <a:ext cx="7772400" cy="7072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8A3891-09EC-6DF7-F78E-2943AADF46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" y="5190634"/>
            <a:ext cx="4673600" cy="774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61C354-84D7-79B3-CF3E-DAB5394C0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" y="6028834"/>
            <a:ext cx="4711700" cy="774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BF19AB-C99F-25C5-35F8-72B373B57EE4}"/>
              </a:ext>
            </a:extLst>
          </p:cNvPr>
          <p:cNvSpPr txBox="1"/>
          <p:nvPr/>
        </p:nvSpPr>
        <p:spPr>
          <a:xfrm>
            <a:off x="9829800" y="1521766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Fact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1200DB-DE61-5987-E3BF-16786092319C}"/>
              </a:ext>
            </a:extLst>
          </p:cNvPr>
          <p:cNvSpPr txBox="1"/>
          <p:nvPr/>
        </p:nvSpPr>
        <p:spPr>
          <a:xfrm>
            <a:off x="9840317" y="3150367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Fact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7C04E5-2FE0-6700-176C-974DF2F7B33F}"/>
              </a:ext>
            </a:extLst>
          </p:cNvPr>
          <p:cNvSpPr txBox="1"/>
          <p:nvPr/>
        </p:nvSpPr>
        <p:spPr>
          <a:xfrm>
            <a:off x="9829799" y="5765806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Fact 3</a:t>
            </a:r>
          </a:p>
        </p:txBody>
      </p:sp>
    </p:spTree>
    <p:extLst>
      <p:ext uri="{BB962C8B-B14F-4D97-AF65-F5344CB8AC3E}">
        <p14:creationId xmlns:p14="http://schemas.microsoft.com/office/powerpoint/2010/main" val="1839825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0FAC-E1EF-8002-0939-21258EFE4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series: using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3E9E6-470E-3621-3067-AB00A19BC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If: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C21BED-177E-15BF-B1C7-18DECB0FE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57400"/>
            <a:ext cx="7772400" cy="11103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1568D3-961E-BB4F-1586-B2715194C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32" y="3810000"/>
            <a:ext cx="2019300" cy="774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833A74-E354-6758-8075-D824A49DAA53}"/>
              </a:ext>
            </a:extLst>
          </p:cNvPr>
          <p:cNvSpPr txBox="1"/>
          <p:nvPr/>
        </p:nvSpPr>
        <p:spPr>
          <a:xfrm>
            <a:off x="4876800" y="3953089"/>
            <a:ext cx="6840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(fact 1 makes all the cosine/sine terms go away!)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F07E1F-509A-E007-5028-355027FBB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957572"/>
            <a:ext cx="3263900" cy="774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58A533-061D-AB91-1305-AC02FEB65B36}"/>
              </a:ext>
            </a:extLst>
          </p:cNvPr>
          <p:cNvSpPr txBox="1"/>
          <p:nvPr/>
        </p:nvSpPr>
        <p:spPr>
          <a:xfrm>
            <a:off x="5294872" y="5454233"/>
            <a:ext cx="5982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(fact 2 makes all the other terms go away! </a:t>
            </a:r>
          </a:p>
          <a:p>
            <a:pPr algn="ctr"/>
            <a:r>
              <a:rPr lang="en-US" dirty="0"/>
              <a:t>And fact 3 sets the scale)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54CFFD-C417-1F87-348E-C18E614EA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908" y="5897880"/>
            <a:ext cx="33020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30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0FAC-E1EF-8002-0939-21258EFE4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series: 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3E9E6-470E-3621-3067-AB00A19BC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A’s and B’s are inelegant -&gt; complex exponentials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Did NOT show that the series converges to the function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Read Korner’s wonderful book Fourier Analysis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We’re OK for anything we care about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principle, we can go forward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Function -&gt; A’s, B’s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Or backward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A’s, B’s -&gt; Function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this right? (mostly yes, but details…)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7E4AE-62F8-9E8B-E5A6-675A37CF1723}"/>
              </a:ext>
            </a:extLst>
          </p:cNvPr>
          <p:cNvSpPr txBox="1"/>
          <p:nvPr/>
        </p:nvSpPr>
        <p:spPr>
          <a:xfrm>
            <a:off x="3816096" y="62179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49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19209-E0E7-4B1E-B944-81E1DBB6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exponentials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ACB0AF-A7FE-C361-18A0-ACBC5CC19486}"/>
              </a:ext>
            </a:extLst>
          </p:cNvPr>
          <p:cNvSpPr txBox="1"/>
          <p:nvPr/>
        </p:nvSpPr>
        <p:spPr>
          <a:xfrm>
            <a:off x="1418269" y="1138534"/>
            <a:ext cx="4424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</a:t>
            </a:r>
            <a:r>
              <a:rPr lang="en-US" dirty="0" err="1"/>
              <a:t>i</a:t>
            </a:r>
            <a:r>
              <a:rPr lang="en-US" dirty="0"/>
              <a:t> is the square root of -1 !!!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35856C5-A65C-EA74-8ADB-AABE40EA368D}"/>
              </a:ext>
            </a:extLst>
          </p:cNvPr>
          <p:cNvCxnSpPr/>
          <p:nvPr/>
        </p:nvCxnSpPr>
        <p:spPr bwMode="auto">
          <a:xfrm>
            <a:off x="1524000" y="16764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C3D0EC4-6906-E6E9-8163-41AB0F8AC21A}"/>
              </a:ext>
            </a:extLst>
          </p:cNvPr>
          <p:cNvCxnSpPr/>
          <p:nvPr/>
        </p:nvCxnSpPr>
        <p:spPr bwMode="auto">
          <a:xfrm>
            <a:off x="5562600" y="1600199"/>
            <a:ext cx="0" cy="6858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A9F9B14-03BE-0770-1A1E-13467925A715}"/>
              </a:ext>
            </a:extLst>
          </p:cNvPr>
          <p:cNvSpPr txBox="1"/>
          <p:nvPr/>
        </p:nvSpPr>
        <p:spPr>
          <a:xfrm>
            <a:off x="4876800" y="5334000"/>
            <a:ext cx="6909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Advantage: </a:t>
            </a:r>
          </a:p>
          <a:p>
            <a:r>
              <a:rPr lang="en-US" dirty="0"/>
              <a:t>   if the function is complex, can represent cleanly</a:t>
            </a:r>
          </a:p>
          <a:p>
            <a:r>
              <a:rPr lang="en-US" dirty="0"/>
              <a:t>   don’t need to remember which is A, which 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21085B-7D81-B592-33CD-39F46D319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573" y="3124200"/>
            <a:ext cx="3606800" cy="127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632DBF-ABA4-D30F-1F94-6EF416D94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1216"/>
            <a:ext cx="4438650" cy="2713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540C13-8F24-766F-B711-C2335AC22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222500"/>
            <a:ext cx="63119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7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1575F-E583-F1F7-B816-CCA369D12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exponentials: compact facts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B2BB58-3DF0-D2DE-839A-DA4D53372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676400"/>
            <a:ext cx="6629400" cy="1168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F15BD1-F07B-71EB-BDB4-87AC932845F7}"/>
              </a:ext>
            </a:extLst>
          </p:cNvPr>
          <p:cNvSpPr txBox="1"/>
          <p:nvPr/>
        </p:nvSpPr>
        <p:spPr>
          <a:xfrm>
            <a:off x="1752600" y="4267200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k, n integers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A9E8E6-596F-64F3-2B64-44C16BE75F21}"/>
              </a:ext>
            </a:extLst>
          </p:cNvPr>
          <p:cNvCxnSpPr/>
          <p:nvPr/>
        </p:nvCxnSpPr>
        <p:spPr bwMode="auto">
          <a:xfrm flipH="1" flipV="1">
            <a:off x="3886200" y="2362200"/>
            <a:ext cx="1828800" cy="3200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57896C3-5767-55BB-E506-717869823D99}"/>
              </a:ext>
            </a:extLst>
          </p:cNvPr>
          <p:cNvSpPr txBox="1"/>
          <p:nvPr/>
        </p:nvSpPr>
        <p:spPr>
          <a:xfrm>
            <a:off x="5943600" y="5562600"/>
            <a:ext cx="3520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minus sign matters!</a:t>
            </a:r>
          </a:p>
        </p:txBody>
      </p:sp>
    </p:spTree>
    <p:extLst>
      <p:ext uri="{BB962C8B-B14F-4D97-AF65-F5344CB8AC3E}">
        <p14:creationId xmlns:p14="http://schemas.microsoft.com/office/powerpoint/2010/main" val="15946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0FAC-E1EF-8002-0939-21258EFE4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 with complex exponentials: using 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3E9E6-470E-3621-3067-AB00A19BC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If: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D58A96-6078-09E7-11C5-3C25D73F1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60643"/>
            <a:ext cx="3606800" cy="127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C2DC34-9F00-7A66-A634-C3D6299D2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4079107"/>
            <a:ext cx="4330700" cy="1143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D75FF0-6E02-1CA8-3FB6-BFCCC96D23C5}"/>
              </a:ext>
            </a:extLst>
          </p:cNvPr>
          <p:cNvSpPr txBox="1"/>
          <p:nvPr/>
        </p:nvSpPr>
        <p:spPr>
          <a:xfrm>
            <a:off x="7467600" y="4343400"/>
            <a:ext cx="46346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the fact! (this is analogous</a:t>
            </a:r>
          </a:p>
          <a:p>
            <a:r>
              <a:rPr lang="en-US" dirty="0"/>
              <a:t>to an orthonormal basis in linear</a:t>
            </a:r>
          </a:p>
          <a:p>
            <a:r>
              <a:rPr lang="en-US" dirty="0"/>
              <a:t>algebra)</a:t>
            </a:r>
          </a:p>
        </p:txBody>
      </p:sp>
    </p:spTree>
    <p:extLst>
      <p:ext uri="{BB962C8B-B14F-4D97-AF65-F5344CB8AC3E}">
        <p14:creationId xmlns:p14="http://schemas.microsoft.com/office/powerpoint/2010/main" val="2003223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0FAC-E1EF-8002-0939-21258EFE4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 with complex exponentials: 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3E9E6-470E-3621-3067-AB00A19BC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But this is just for a periodic function on [0, 1]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Easy to extend to other intervals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Easy to extend to the circle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But what about functions on [-infinity, infinity]?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These could wiggle often in numerous places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IDEA: use “more” basis elements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Fourier transform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7E4AE-62F8-9E8B-E5A6-675A37CF1723}"/>
              </a:ext>
            </a:extLst>
          </p:cNvPr>
          <p:cNvSpPr txBox="1"/>
          <p:nvPr/>
        </p:nvSpPr>
        <p:spPr>
          <a:xfrm>
            <a:off x="3816096" y="62179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44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4">
            <a:extLst>
              <a:ext uri="{FF2B5EF4-FFF2-40B4-BE49-F238E27FC236}">
                <a16:creationId xmlns:a16="http://schemas.microsoft.com/office/drawing/2014/main" id="{4EF729B3-8B0B-1F46-BF9A-2522F225F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2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">
            <a:extLst>
              <a:ext uri="{FF2B5EF4-FFF2-40B4-BE49-F238E27FC236}">
                <a16:creationId xmlns:a16="http://schemas.microsoft.com/office/drawing/2014/main" id="{10F7B96F-2651-C04D-9353-68EA6B943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981200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>
            <a:extLst>
              <a:ext uri="{FF2B5EF4-FFF2-40B4-BE49-F238E27FC236}">
                <a16:creationId xmlns:a16="http://schemas.microsoft.com/office/drawing/2014/main" id="{476BFA73-C9FA-CE46-809D-453A5425A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5">
            <a:extLst>
              <a:ext uri="{FF2B5EF4-FFF2-40B4-BE49-F238E27FC236}">
                <a16:creationId xmlns:a16="http://schemas.microsoft.com/office/drawing/2014/main" id="{656A8C57-58C9-D140-BBB5-84A02D44A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7">
            <a:extLst>
              <a:ext uri="{FF2B5EF4-FFF2-40B4-BE49-F238E27FC236}">
                <a16:creationId xmlns:a16="http://schemas.microsoft.com/office/drawing/2014/main" id="{7919C868-B6B4-E140-8C0B-3EE20B469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981200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Gaussian</a:t>
            </a:r>
          </a:p>
        </p:txBody>
      </p:sp>
      <p:sp>
        <p:nvSpPr>
          <p:cNvPr id="43016" name="TextBox 8">
            <a:extLst>
              <a:ext uri="{FF2B5EF4-FFF2-40B4-BE49-F238E27FC236}">
                <a16:creationId xmlns:a16="http://schemas.microsoft.com/office/drawing/2014/main" id="{74648B6D-CE6F-0145-82AE-EAF6A0812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1" y="1981200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Box filter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A2B8AF-8FEA-E141-AFB2-C34EB1A38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Mystery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B17D6-8CB2-914E-B607-540D1ED49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Why does filtering with a Gaussian give a nice smooth image, but filtering with a box filter gives artifacts?</a:t>
            </a:r>
          </a:p>
        </p:txBody>
      </p:sp>
    </p:spTree>
    <p:extLst>
      <p:ext uri="{BB962C8B-B14F-4D97-AF65-F5344CB8AC3E}">
        <p14:creationId xmlns:p14="http://schemas.microsoft.com/office/powerpoint/2010/main" val="269620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AE8A4-B65F-6C45-ADFD-5E7B50BA4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Mystery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15D98A-A84B-404F-93ED-B4BB0D641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Why can </a:t>
            </a:r>
            <a:r>
              <a:rPr lang="en-US" dirty="0" err="1"/>
              <a:t>downsampling</a:t>
            </a:r>
            <a:r>
              <a:rPr lang="en-US" dirty="0"/>
              <a:t> sometimes lead to aliasing?</a:t>
            </a: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81408D42-5EE4-644C-9654-A0D323702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07"/>
          <a:stretch>
            <a:fillRect/>
          </a:stretch>
        </p:blipFill>
        <p:spPr bwMode="auto">
          <a:xfrm>
            <a:off x="228600" y="1828800"/>
            <a:ext cx="1143458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06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Mystery 3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75518"/>
            <a:ext cx="10490189" cy="343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419705" y="1644105"/>
            <a:ext cx="22284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“Low frequencies”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2362200" y="5486400"/>
            <a:ext cx="22862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“High frequencies”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71800" y="2331244"/>
            <a:ext cx="1066799" cy="3002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3071812" y="2467983"/>
          <a:ext cx="8334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4133333" imgH="2905531" progId="">
                  <p:embed/>
                </p:oleObj>
              </mc:Choice>
              <mc:Fallback>
                <p:oleObj name="Photo Editor Photo" r:id="rId4" imgW="4133333" imgH="2905531" progId="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2" y="2467983"/>
                        <a:ext cx="83343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0" descr="lo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3086893" y="4856314"/>
            <a:ext cx="8366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2938463" y="3029880"/>
            <a:ext cx="110013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2947115" y="4762055"/>
            <a:ext cx="1124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AA6C0C-CD0F-3845-8D2B-35997D402857}"/>
              </a:ext>
            </a:extLst>
          </p:cNvPr>
          <p:cNvSpPr txBox="1">
            <a:spLocks/>
          </p:cNvSpPr>
          <p:nvPr/>
        </p:nvSpPr>
        <p:spPr bwMode="auto">
          <a:xfrm>
            <a:off x="990600" y="6384466"/>
            <a:ext cx="10058400" cy="47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800" dirty="0"/>
              <a:t>A. Oliva, A. Torralba, P.G. </a:t>
            </a:r>
            <a:r>
              <a:rPr lang="en-US" sz="1800" dirty="0" err="1"/>
              <a:t>Schyns</a:t>
            </a:r>
            <a:r>
              <a:rPr lang="en-US" sz="1800" dirty="0"/>
              <a:t>, </a:t>
            </a:r>
            <a:r>
              <a:rPr lang="en-US" sz="1800" i="1" dirty="0">
                <a:hlinkClick r:id="rId7"/>
              </a:rPr>
              <a:t>Hybrid Images</a:t>
            </a:r>
            <a:r>
              <a:rPr lang="en-US" sz="1800" dirty="0"/>
              <a:t>, SIGGRAPH 2006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E59EDA0-5DBF-C04C-A0E6-198F08D1B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14400"/>
            <a:ext cx="10363200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do hybrid images work?</a:t>
            </a:r>
          </a:p>
        </p:txBody>
      </p:sp>
    </p:spTree>
    <p:extLst>
      <p:ext uri="{BB962C8B-B14F-4D97-AF65-F5344CB8AC3E}">
        <p14:creationId xmlns:p14="http://schemas.microsoft.com/office/powerpoint/2010/main" val="3647052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>
            <a:extLst>
              <a:ext uri="{FF2B5EF4-FFF2-40B4-BE49-F238E27FC236}">
                <a16:creationId xmlns:a16="http://schemas.microsoft.com/office/drawing/2014/main" id="{671DE4D1-6F84-3945-B351-ACC798900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09600"/>
            <a:ext cx="10820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8195" name="Picture 5">
            <a:extLst>
              <a:ext uri="{FF2B5EF4-FFF2-40B4-BE49-F238E27FC236}">
                <a16:creationId xmlns:a16="http://schemas.microsoft.com/office/drawing/2014/main" id="{0E50CF04-ED18-3C46-8589-08C4227F0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0"/>
            <a:ext cx="50974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9244" name="Text Box 12">
            <a:extLst>
              <a:ext uri="{FF2B5EF4-FFF2-40B4-BE49-F238E27FC236}">
                <a16:creationId xmlns:a16="http://schemas.microsoft.com/office/drawing/2014/main" id="{B318A53A-0306-6246-800E-21AE04D83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915026"/>
            <a:ext cx="37946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Salvador Dali</a:t>
            </a:r>
            <a:endParaRPr lang="en-US" altLang="en-US" sz="1400"/>
          </a:p>
          <a:p>
            <a:pPr>
              <a:spcBef>
                <a:spcPct val="0"/>
              </a:spcBef>
            </a:pPr>
            <a:r>
              <a:rPr lang="en-US" altLang="en-US" sz="1400" i="1"/>
              <a:t>“Gala Contemplating the Mediterranean Sea, </a:t>
            </a:r>
          </a:p>
          <a:p>
            <a:pPr>
              <a:spcBef>
                <a:spcPct val="0"/>
              </a:spcBef>
            </a:pPr>
            <a:r>
              <a:rPr lang="en-US" altLang="en-US" sz="1400" i="1"/>
              <a:t>which at 30 meters becomes the portrait </a:t>
            </a:r>
          </a:p>
          <a:p>
            <a:pPr>
              <a:spcBef>
                <a:spcPct val="0"/>
              </a:spcBef>
            </a:pPr>
            <a:r>
              <a:rPr lang="en-US" altLang="en-US" sz="1400" i="1"/>
              <a:t>of Abraham Lincoln</a:t>
            </a:r>
            <a:r>
              <a:rPr lang="en-US" altLang="en-US" sz="1400"/>
              <a:t>”, 1976</a:t>
            </a:r>
            <a:endParaRPr lang="ru-RU" altLang="en-US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8C83148-07CF-8C4E-AEF1-403D2F4A5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10820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9220" name="Picture 5">
            <a:extLst>
              <a:ext uri="{FF2B5EF4-FFF2-40B4-BE49-F238E27FC236}">
                <a16:creationId xmlns:a16="http://schemas.microsoft.com/office/drawing/2014/main" id="{C2CAC968-7073-4840-A329-DE1953D97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0"/>
            <a:ext cx="5084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CBFAFD4-AAE1-0E4E-9124-8BB12D88F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09600"/>
            <a:ext cx="10896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10244" name="Picture 8">
            <a:extLst>
              <a:ext uri="{FF2B5EF4-FFF2-40B4-BE49-F238E27FC236}">
                <a16:creationId xmlns:a16="http://schemas.microsoft.com/office/drawing/2014/main" id="{84758A23-29F1-2041-9906-E292EE16D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t="7170" r="10422" b="11575"/>
          <a:stretch>
            <a:fillRect/>
          </a:stretch>
        </p:blipFill>
        <p:spPr bwMode="auto">
          <a:xfrm>
            <a:off x="5562600" y="0"/>
            <a:ext cx="510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3CCF3D3-4DFE-6448-A22A-B04747B3B7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Fourier analysis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A85FC4-8615-C648-BFB8-B21C9B880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914400"/>
            <a:ext cx="10515600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 understand such phenomena, we need a representation of images that allows us to tease apart slow and fast changes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59A2F65F-BE08-8C4F-A77A-29F425920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8" t="19524" r="7715" b="18698"/>
          <a:stretch>
            <a:fillRect/>
          </a:stretch>
        </p:blipFill>
        <p:spPr bwMode="auto">
          <a:xfrm>
            <a:off x="1752600" y="2057401"/>
            <a:ext cx="86868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1DF5E828-EA1F-C049-A8F7-8B17FB5CA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81400"/>
            <a:ext cx="4419600" cy="3733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13319" name="Picture 11">
            <a:extLst>
              <a:ext uri="{FF2B5EF4-FFF2-40B4-BE49-F238E27FC236}">
                <a16:creationId xmlns:a16="http://schemas.microsoft.com/office/drawing/2014/main" id="{948E3E79-5372-3644-84D5-8FF54877E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62400"/>
            <a:ext cx="1905000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ECD753-266C-194F-92BD-2405C8F70F24}"/>
              </a:ext>
            </a:extLst>
          </p:cNvPr>
          <p:cNvSpPr/>
          <p:nvPr/>
        </p:nvSpPr>
        <p:spPr bwMode="auto">
          <a:xfrm>
            <a:off x="5105400" y="6400800"/>
            <a:ext cx="1143000" cy="4810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CBFB9-19F0-FD42-B94E-7A58B408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2FC0B-AC16-1B44-80B6-F8F246433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Fourier series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1D Fourier transform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Definition and properties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Discrete Fourier transform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2D Fourier transform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Definition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Examples and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Convolution theorem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Understanding the sampling theorem</a:t>
            </a:r>
          </a:p>
        </p:txBody>
      </p:sp>
    </p:spTree>
    <p:extLst>
      <p:ext uri="{BB962C8B-B14F-4D97-AF65-F5344CB8AC3E}">
        <p14:creationId xmlns:p14="http://schemas.microsoft.com/office/powerpoint/2010/main" val="361469323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B0B1B3"/>
      </a:dk1>
      <a:lt1>
        <a:srgbClr val="FFFFFF"/>
      </a:lt1>
      <a:dk2>
        <a:srgbClr val="003082"/>
      </a:dk2>
      <a:lt2>
        <a:srgbClr val="FFFFFF"/>
      </a:lt2>
      <a:accent1>
        <a:srgbClr val="92BFEB"/>
      </a:accent1>
      <a:accent2>
        <a:srgbClr val="FDD44F"/>
      </a:accent2>
      <a:accent3>
        <a:srgbClr val="AAADC1"/>
      </a:accent3>
      <a:accent4>
        <a:srgbClr val="DADADA"/>
      </a:accent4>
      <a:accent5>
        <a:srgbClr val="C7DCF3"/>
      </a:accent5>
      <a:accent6>
        <a:srgbClr val="E5C047"/>
      </a:accent6>
      <a:hlink>
        <a:srgbClr val="A4D767"/>
      </a:hlink>
      <a:folHlink>
        <a:srgbClr val="FF897B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B0B1B3"/>
        </a:dk1>
        <a:lt1>
          <a:srgbClr val="FFFFFF"/>
        </a:lt1>
        <a:dk2>
          <a:srgbClr val="003082"/>
        </a:dk2>
        <a:lt2>
          <a:srgbClr val="FFFFFF"/>
        </a:lt2>
        <a:accent1>
          <a:srgbClr val="92BFEB"/>
        </a:accent1>
        <a:accent2>
          <a:srgbClr val="FDD44F"/>
        </a:accent2>
        <a:accent3>
          <a:srgbClr val="AAADC1"/>
        </a:accent3>
        <a:accent4>
          <a:srgbClr val="DADADA"/>
        </a:accent4>
        <a:accent5>
          <a:srgbClr val="C7DCF3"/>
        </a:accent5>
        <a:accent6>
          <a:srgbClr val="E5C047"/>
        </a:accent6>
        <a:hlink>
          <a:srgbClr val="A4D767"/>
        </a:hlink>
        <a:folHlink>
          <a:srgbClr val="FF897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46242</TotalTime>
  <Words>525</Words>
  <Application>Microsoft Macintosh PowerPoint</Application>
  <PresentationFormat>Widescreen</PresentationFormat>
  <Paragraphs>105</Paragraphs>
  <Slides>18</Slides>
  <Notes>2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Blank Presentation</vt:lpstr>
      <vt:lpstr>Custom Design</vt:lpstr>
      <vt:lpstr>Photo Editor Photo</vt:lpstr>
      <vt:lpstr>A gentle introduction to Fourier analysis</vt:lpstr>
      <vt:lpstr>Mystery 1</vt:lpstr>
      <vt:lpstr>Mystery 2</vt:lpstr>
      <vt:lpstr>Mystery 3</vt:lpstr>
      <vt:lpstr>PowerPoint Presentation</vt:lpstr>
      <vt:lpstr>PowerPoint Presentation</vt:lpstr>
      <vt:lpstr>PowerPoint Presentation</vt:lpstr>
      <vt:lpstr>Fourier analysis</vt:lpstr>
      <vt:lpstr>Outline</vt:lpstr>
      <vt:lpstr>Fourier series</vt:lpstr>
      <vt:lpstr>Fourier series</vt:lpstr>
      <vt:lpstr>Fourier series:  useful facts</vt:lpstr>
      <vt:lpstr>Fourier series: using facts</vt:lpstr>
      <vt:lpstr>Fourier series:  issues</vt:lpstr>
      <vt:lpstr>Complex exponentials</vt:lpstr>
      <vt:lpstr>Complex exponentials: compact facts</vt:lpstr>
      <vt:lpstr>Fourier series with complex exponentials: using fact</vt:lpstr>
      <vt:lpstr>Fourier series with complex exponentials:  issues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Forsyth, David Alexander</cp:lastModifiedBy>
  <cp:revision>563</cp:revision>
  <cp:lastPrinted>2025-08-29T15:07:39Z</cp:lastPrinted>
  <dcterms:created xsi:type="dcterms:W3CDTF">2004-08-29T23:15:23Z</dcterms:created>
  <dcterms:modified xsi:type="dcterms:W3CDTF">2025-09-08T17:44:43Z</dcterms:modified>
</cp:coreProperties>
</file>