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150"/>
  </p:notesMasterIdLst>
  <p:handoutMasterIdLst>
    <p:handoutMasterId r:id="rId151"/>
  </p:handoutMasterIdLst>
  <p:sldIdLst>
    <p:sldId id="545" r:id="rId3"/>
    <p:sldId id="909" r:id="rId4"/>
    <p:sldId id="910" r:id="rId5"/>
    <p:sldId id="755" r:id="rId6"/>
    <p:sldId id="570" r:id="rId7"/>
    <p:sldId id="571" r:id="rId8"/>
    <p:sldId id="572" r:id="rId9"/>
    <p:sldId id="546" r:id="rId10"/>
    <p:sldId id="912" r:id="rId11"/>
    <p:sldId id="947" r:id="rId12"/>
    <p:sldId id="948" r:id="rId13"/>
    <p:sldId id="949" r:id="rId14"/>
    <p:sldId id="951" r:id="rId15"/>
    <p:sldId id="950" r:id="rId16"/>
    <p:sldId id="952" r:id="rId17"/>
    <p:sldId id="953" r:id="rId18"/>
    <p:sldId id="954" r:id="rId19"/>
    <p:sldId id="955" r:id="rId20"/>
    <p:sldId id="517" r:id="rId21"/>
    <p:sldId id="913" r:id="rId22"/>
    <p:sldId id="928" r:id="rId23"/>
    <p:sldId id="914" r:id="rId24"/>
    <p:sldId id="915" r:id="rId25"/>
    <p:sldId id="924" r:id="rId26"/>
    <p:sldId id="979" r:id="rId27"/>
    <p:sldId id="916" r:id="rId28"/>
    <p:sldId id="917" r:id="rId29"/>
    <p:sldId id="938" r:id="rId30"/>
    <p:sldId id="923" r:id="rId31"/>
    <p:sldId id="922" r:id="rId32"/>
    <p:sldId id="764" r:id="rId33"/>
    <p:sldId id="925" r:id="rId34"/>
    <p:sldId id="926" r:id="rId35"/>
    <p:sldId id="956" r:id="rId36"/>
    <p:sldId id="932" r:id="rId37"/>
    <p:sldId id="930" r:id="rId38"/>
    <p:sldId id="931" r:id="rId39"/>
    <p:sldId id="927" r:id="rId40"/>
    <p:sldId id="779" r:id="rId41"/>
    <p:sldId id="778" r:id="rId42"/>
    <p:sldId id="933" r:id="rId43"/>
    <p:sldId id="784" r:id="rId44"/>
    <p:sldId id="704" r:id="rId45"/>
    <p:sldId id="462" r:id="rId46"/>
    <p:sldId id="463" r:id="rId47"/>
    <p:sldId id="464" r:id="rId48"/>
    <p:sldId id="465" r:id="rId49"/>
    <p:sldId id="767" r:id="rId50"/>
    <p:sldId id="768" r:id="rId51"/>
    <p:sldId id="468" r:id="rId52"/>
    <p:sldId id="469" r:id="rId53"/>
    <p:sldId id="785" r:id="rId54"/>
    <p:sldId id="984" r:id="rId55"/>
    <p:sldId id="980" r:id="rId56"/>
    <p:sldId id="981" r:id="rId57"/>
    <p:sldId id="982" r:id="rId58"/>
    <p:sldId id="983" r:id="rId59"/>
    <p:sldId id="442" r:id="rId60"/>
    <p:sldId id="985" r:id="rId61"/>
    <p:sldId id="986" r:id="rId62"/>
    <p:sldId id="476" r:id="rId63"/>
    <p:sldId id="478" r:id="rId64"/>
    <p:sldId id="771" r:id="rId65"/>
    <p:sldId id="772" r:id="rId66"/>
    <p:sldId id="773" r:id="rId67"/>
    <p:sldId id="957" r:id="rId68"/>
    <p:sldId id="782" r:id="rId69"/>
    <p:sldId id="958" r:id="rId70"/>
    <p:sldId id="959" r:id="rId71"/>
    <p:sldId id="987" r:id="rId72"/>
    <p:sldId id="993" r:id="rId73"/>
    <p:sldId id="994" r:id="rId74"/>
    <p:sldId id="995" r:id="rId75"/>
    <p:sldId id="996" r:id="rId76"/>
    <p:sldId id="1009" r:id="rId77"/>
    <p:sldId id="1008" r:id="rId78"/>
    <p:sldId id="1010" r:id="rId79"/>
    <p:sldId id="1011" r:id="rId80"/>
    <p:sldId id="786" r:id="rId81"/>
    <p:sldId id="960" r:id="rId82"/>
    <p:sldId id="787" r:id="rId83"/>
    <p:sldId id="788" r:id="rId84"/>
    <p:sldId id="961" r:id="rId85"/>
    <p:sldId id="988" r:id="rId86"/>
    <p:sldId id="989" r:id="rId87"/>
    <p:sldId id="962" r:id="rId88"/>
    <p:sldId id="963" r:id="rId89"/>
    <p:sldId id="990" r:id="rId90"/>
    <p:sldId id="991" r:id="rId91"/>
    <p:sldId id="992" r:id="rId92"/>
    <p:sldId id="965" r:id="rId93"/>
    <p:sldId id="964" r:id="rId94"/>
    <p:sldId id="966" r:id="rId95"/>
    <p:sldId id="967" r:id="rId96"/>
    <p:sldId id="968" r:id="rId97"/>
    <p:sldId id="999" r:id="rId98"/>
    <p:sldId id="997" r:id="rId99"/>
    <p:sldId id="998" r:id="rId100"/>
    <p:sldId id="1000" r:id="rId101"/>
    <p:sldId id="1005" r:id="rId102"/>
    <p:sldId id="1006" r:id="rId103"/>
    <p:sldId id="1002" r:id="rId104"/>
    <p:sldId id="1003" r:id="rId105"/>
    <p:sldId id="1001" r:id="rId106"/>
    <p:sldId id="1004" r:id="rId107"/>
    <p:sldId id="1007" r:id="rId108"/>
    <p:sldId id="1012" r:id="rId109"/>
    <p:sldId id="1013" r:id="rId110"/>
    <p:sldId id="1014" r:id="rId111"/>
    <p:sldId id="1015" r:id="rId112"/>
    <p:sldId id="1016" r:id="rId113"/>
    <p:sldId id="934" r:id="rId114"/>
    <p:sldId id="763" r:id="rId115"/>
    <p:sldId id="770" r:id="rId116"/>
    <p:sldId id="969" r:id="rId117"/>
    <p:sldId id="935" r:id="rId118"/>
    <p:sldId id="765" r:id="rId119"/>
    <p:sldId id="789" r:id="rId120"/>
    <p:sldId id="473" r:id="rId121"/>
    <p:sldId id="472" r:id="rId122"/>
    <p:sldId id="561" r:id="rId123"/>
    <p:sldId id="936" r:id="rId124"/>
    <p:sldId id="907" r:id="rId125"/>
    <p:sldId id="701" r:id="rId126"/>
    <p:sldId id="937" r:id="rId127"/>
    <p:sldId id="795" r:id="rId128"/>
    <p:sldId id="975" r:id="rId129"/>
    <p:sldId id="976" r:id="rId130"/>
    <p:sldId id="978" r:id="rId131"/>
    <p:sldId id="974" r:id="rId132"/>
    <p:sldId id="977" r:id="rId133"/>
    <p:sldId id="906" r:id="rId134"/>
    <p:sldId id="781" r:id="rId135"/>
    <p:sldId id="791" r:id="rId136"/>
    <p:sldId id="939" r:id="rId137"/>
    <p:sldId id="792" r:id="rId138"/>
    <p:sldId id="793" r:id="rId139"/>
    <p:sldId id="794" r:id="rId140"/>
    <p:sldId id="940" r:id="rId141"/>
    <p:sldId id="941" r:id="rId142"/>
    <p:sldId id="943" r:id="rId143"/>
    <p:sldId id="911" r:id="rId144"/>
    <p:sldId id="944" r:id="rId145"/>
    <p:sldId id="970" r:id="rId146"/>
    <p:sldId id="971" r:id="rId147"/>
    <p:sldId id="973" r:id="rId148"/>
    <p:sldId id="972" r:id="rId149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3082" autoAdjust="0"/>
  </p:normalViewPr>
  <p:slideViewPr>
    <p:cSldViewPr>
      <p:cViewPr varScale="1">
        <p:scale>
          <a:sx n="104" d="100"/>
          <a:sy n="104" d="100"/>
        </p:scale>
        <p:origin x="1296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9T14:40:0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24575,'17'28'0,"8"4"0,25 20 0,-15-16 0,2 3-1653,7 12 0,3 3 1653,9 11 0,1 2 0,-2 0 0,0 0 0,3 1 0,0 1-852,0 0 1,0 0 851,0 1 0,0 1 0,4 2 0,0 0 0,-4-1 0,-2-3 96,-7-10 1,-2-3-97,-6-7 0,-3-1-118,-6-7 0,-1-2 118,20 31 0,-6-6 0,-10-19 1419,-13-9-1419,-6-13 2193,-6-5-2193,-1-1 1131,-3-2-1131,-3 2 309,-2 4-309,-1 3 0,2 8 0,1 10 0,3 12 0,2 9 0,4 13 0,10 13-432,-7-41 1,2 1 431,2 1 0,1 0 0,17 32 0,-2-9 0,-4-11 0,-2-4 0,0 0 0,-4-11 0,-4-8 863,-4-12-863,-6-7 0,-5-7 0,-3-6 0,-4-7 0,-6-8 0,-20-15 0,-12-10 0,-9-5 0,-3-5 0,5 5 0,0 0 0,0 1 0,7 6 0,7 5 0,6 5 0,10 7 0,3 5 0,5 4 0,-1 3 0,1 2 0,-1 0 0,0 0 0,0 0 0,1-2 0,0 0 0,-2-2 0,-1-3 0,-3-2 0,-4-3 0,-1-2 0,0 2 0,0-2 0,1 1 0,3 3 0,5 1 0,2 3 0,5 3 0,4 3 0,3 3 0,4 4 0,1 1 0,0 1 0,0 0 0,2 0 0,2 0 0,3 0 0,1-1 0,0 1 0,1-1 0,1 2 0,5 2 0,2 4 0,2 3 0,6 5 0,1 4 0,1 2 0,2 3 0,-1 0 0,-1 1 0,-3-2 0,-4-3 0,-6-4 0,-4-3 0,-3-7 0,-6-2 0,0-3 0,-2-3 0,0 2 0,0-3 0,-3-5 0,-2-5 0,-2-17 0,-1-16 0,0-9 0,0-12 0,2-3 0,3-11 0,5-13 0,6 2 0,6 1 0,6 5 0,2 7 0,5 0 0,0 8 0,-2 11 0,0 7 0,-5 11 0,-7 9 0,-4 7 0,-6 7 0,-3 5 0,-4 3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73242" y="6326273"/>
            <a:ext cx="4570332" cy="33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124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51175" y="498475"/>
            <a:ext cx="4441825" cy="2498725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9777" y="3163687"/>
            <a:ext cx="7726309" cy="29974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30513" y="476250"/>
            <a:ext cx="4227512" cy="2378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52763" y="500063"/>
            <a:ext cx="4440237" cy="2497137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E74A-30B1-2FCD-CFD9-D7413774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7C679E1-74A1-73FE-CAC5-A8ADBBCF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BEFC5A2-1649-1D0C-93D4-EF9E529D4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05FB042-A907-3B0A-25D6-ABCEB7DC7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9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3720-F3D6-BC52-0F6C-E7C6C401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458EC0A-6F4D-D1EA-A30A-48D2E37DE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594C530-B926-2202-FAC3-1C31C00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8D9A96F-0EAB-3467-392E-58E756D84CF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1CB8-C485-A691-B201-3E20D30B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8C63615-EC67-5216-A329-AAF1D0F13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AE8ED84A-611E-8332-B45F-7ADBF2D9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90EC22D-568F-D0FA-DF98-1473E9B71E8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0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7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image" Target="../media/image172.png"/><Relationship Id="rId7" Type="http://schemas.openxmlformats.org/officeDocument/2006/relationships/image" Target="../media/image139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0.png"/><Relationship Id="rId10" Type="http://schemas.openxmlformats.org/officeDocument/2006/relationships/image" Target="../media/image1420.png"/><Relationship Id="rId4" Type="http://schemas.openxmlformats.org/officeDocument/2006/relationships/image" Target="../media/image1360.png"/><Relationship Id="rId9" Type="http://schemas.openxmlformats.org/officeDocument/2006/relationships/image" Target="../media/image17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7" Type="http://schemas.openxmlformats.org/officeDocument/2006/relationships/image" Target="../media/image147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440.png"/><Relationship Id="rId7" Type="http://schemas.openxmlformats.org/officeDocument/2006/relationships/image" Target="../media/image149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Relationship Id="rId9" Type="http://schemas.openxmlformats.org/officeDocument/2006/relationships/hyperlink" Target="https://www.robots.ox.ac.uk/~az/lectures/ia/lect2.pdf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6.png"/><Relationship Id="rId7" Type="http://schemas.openxmlformats.org/officeDocument/2006/relationships/image" Target="../media/image155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77.png"/><Relationship Id="rId4" Type="http://schemas.openxmlformats.org/officeDocument/2006/relationships/image" Target="../media/image15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9.png"/><Relationship Id="rId7" Type="http://schemas.openxmlformats.org/officeDocument/2006/relationships/image" Target="../media/image162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600.png"/><Relationship Id="rId4" Type="http://schemas.openxmlformats.org/officeDocument/2006/relationships/image" Target="../media/image15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60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cvcl.mit.edu/hybrid/OlivaTorralb_Hybrid_Siggraph0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386F-4EFA-3F47-903E-E42DE2CBB94B}"/>
              </a:ext>
            </a:extLst>
          </p:cNvPr>
          <p:cNvSpPr txBox="1"/>
          <p:nvPr/>
        </p:nvSpPr>
        <p:spPr>
          <a:xfrm>
            <a:off x="8738602" y="64770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2"/>
                <a:stretch>
                  <a:fillRect l="-2067" t="-55085" r="-1034" b="-1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41F6E6B-027F-2926-BDD5-D897A762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92655"/>
            <a:ext cx="2736238" cy="347954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A9CDCA-C918-A522-D9AE-4209C138C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periodic function on</a:t>
            </a:r>
          </a:p>
          <a:p>
            <a:pPr marL="0" indent="0"/>
            <a:r>
              <a:rPr lang="en-US" altLang="en-US" dirty="0"/>
              <a:t> [0, 1] 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9DEC-3339-B05E-AD2A-EE4886BED937}"/>
              </a:ext>
            </a:extLst>
          </p:cNvPr>
          <p:cNvSpPr txBox="1"/>
          <p:nvPr/>
        </p:nvSpPr>
        <p:spPr>
          <a:xfrm>
            <a:off x="217284" y="3733800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**=bunch of</a:t>
            </a:r>
          </a:p>
          <a:p>
            <a:r>
              <a:rPr lang="en-US" dirty="0"/>
              <a:t>important details</a:t>
            </a:r>
          </a:p>
          <a:p>
            <a:r>
              <a:rPr lang="en-US" dirty="0"/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E8147-B069-1225-C4F0-E69EA3327522}"/>
              </a:ext>
            </a:extLst>
          </p:cNvPr>
          <p:cNvSpPr txBox="1"/>
          <p:nvPr/>
        </p:nvSpPr>
        <p:spPr>
          <a:xfrm>
            <a:off x="6065520" y="3723533"/>
            <a:ext cx="297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Periodic means f(0)=f(1)</a:t>
            </a:r>
          </a:p>
        </p:txBody>
      </p:sp>
    </p:spTree>
    <p:extLst>
      <p:ext uri="{BB962C8B-B14F-4D97-AF65-F5344CB8AC3E}">
        <p14:creationId xmlns:p14="http://schemas.microsoft.com/office/powerpoint/2010/main" val="1518202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88A1-5D62-E305-0A5C-8B796D06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1C23-BBE1-E2FF-AAA2-CB329C15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981BD-697A-4742-98D9-5A7C03B61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36637-2603-7668-5D70-52A95F69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0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8571-2EA0-D533-BDE2-A850EB350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F6C6-502A-CB8E-1CFB-82C0EDE4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3424-CE04-8EE1-91DE-4C9E29FC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5EE03-0E2E-0F78-73BC-0DF3D403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505465"/>
            <a:ext cx="8313615" cy="5168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14:cNvPr>
              <p14:cNvContentPartPr/>
              <p14:nvPr/>
            </p14:nvContentPartPr>
            <p14:xfrm>
              <a:off x="8154525" y="4895844"/>
              <a:ext cx="777240" cy="1064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5525" y="4887204"/>
                <a:ext cx="794880" cy="1081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0B5E4-D207-3F49-F850-6515FF50E5E6}"/>
              </a:ext>
            </a:extLst>
          </p:cNvPr>
          <p:cNvSpPr txBox="1"/>
          <p:nvPr/>
        </p:nvSpPr>
        <p:spPr>
          <a:xfrm>
            <a:off x="7308947" y="4369479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864798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7866-6D13-557F-32B2-C59125162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E93C-47F7-3815-9912-01AD1955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4D0E-994A-A9A6-FE43-73C7B886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4ED2-38A0-5547-42A0-01253301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1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DC9D-AA54-8CFD-BBFE-9E50F95C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39A7-C69E-F53D-A19B-28EB49BA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Nyquist limits aren’t really viable</a:t>
            </a:r>
          </a:p>
          <a:p>
            <a:r>
              <a:rPr lang="en-US" dirty="0"/>
              <a:t>	Apply the convolution theorem</a:t>
            </a:r>
          </a:p>
          <a:p>
            <a:r>
              <a:rPr lang="en-US" dirty="0"/>
              <a:t>	A box in FT magnitude space is a filter with infinite support</a:t>
            </a:r>
          </a:p>
          <a:p>
            <a:r>
              <a:rPr lang="en-US" dirty="0"/>
              <a:t>		(and you can’t make one of those)</a:t>
            </a:r>
          </a:p>
          <a:p>
            <a:endParaRPr lang="en-US" dirty="0"/>
          </a:p>
          <a:p>
            <a:r>
              <a:rPr lang="en-US" dirty="0"/>
              <a:t>You’re forced to choose a filter that is low pass, but isn’t perfect</a:t>
            </a:r>
          </a:p>
          <a:p>
            <a:r>
              <a:rPr lang="en-US" dirty="0"/>
              <a:t>	the choice has consequences</a:t>
            </a:r>
          </a:p>
          <a:p>
            <a:endParaRPr lang="en-US" dirty="0"/>
          </a:p>
          <a:p>
            <a:r>
              <a:rPr lang="en-US" dirty="0"/>
              <a:t>Gaussian is such a filter</a:t>
            </a:r>
          </a:p>
        </p:txBody>
      </p:sp>
    </p:spTree>
    <p:extLst>
      <p:ext uri="{BB962C8B-B14F-4D97-AF65-F5344CB8AC3E}">
        <p14:creationId xmlns:p14="http://schemas.microsoft.com/office/powerpoint/2010/main" val="1268454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6FA4-DE60-EAA5-E78C-2FF1BC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60BE-F9E9-A6D4-8073-AD3BA037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3DD7-5C5F-1941-9F75-6297F166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"/>
            <a:ext cx="86868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855F-38D4-1A04-8ED3-634FAC8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6AAF-E2EA-7C8E-D9D1-691F054F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C9153-8794-7DDF-C29C-F2F2F99F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"/>
            <a:ext cx="8951214" cy="68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B628F-5F4D-EAAF-7B37-29756D1E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D4B2-977A-5CD6-CF27-6A0FAF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 SOLVED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84DAD-2559-88E5-0F2D-F25D0248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The </a:t>
            </a:r>
            <a:r>
              <a:rPr lang="en-US" dirty="0" err="1"/>
              <a:t>downsampling</a:t>
            </a:r>
            <a:r>
              <a:rPr lang="en-US" dirty="0"/>
              <a:t> mangles the Fourier Transform magnitude spectrum UNLESS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7E42461A-36A6-415A-CE80-BD55472E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977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5D1BC-54B0-C870-4E84-51880FFC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81D3-2EA4-6024-8001-5DC67EB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B466-F7C4-232F-FC0D-F3B38E7A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700C-C6EE-516B-07FB-E93A7481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3277-F880-0398-9E34-3E8161BD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3E539C-EAD0-F457-681A-44436481E7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293EEDD-1972-B604-F41C-5135F44B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B387E-14BB-79A1-2FF0-CA4C5A2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EF026-23DC-64A8-08E8-E9D47F71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1E7B3-4700-1361-21E2-297CE3375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060E9-0A9C-7E7C-E797-1DCB99EE0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4D7A5-6D04-962C-97A7-C6A894D51C78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FF9CE3-8385-AD82-E77A-B520919BD3A1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4232DA2-C3DE-D1BE-0156-4F02ED5496C4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75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2BF14-8B44-28AA-FD62-82685903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7A7A-4367-91CD-07C9-8484694A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D1E1-DD0C-05D1-9767-0A1DD490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E2E8C-35D2-2C64-2754-BD6DA272258D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4F70D-94C9-DD4C-AC38-CE7F4FA40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35711-95EC-8DE6-A265-649ADD43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6DD2A-DBEE-7C59-9BA9-C0FBC1766787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3C3A5-D2DB-BBEF-EFB9-FF8A28D04143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F74AF2-2D98-646B-A2EF-8A17C34DA36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0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Generally, we have for a (reasonable) periodic f(t)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need to figure out the weights for a given f(t).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57400"/>
            <a:ext cx="7772400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3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E74B-AA76-AB81-7545-A8181EAE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391B-8F5F-EA33-4816-4C24916C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5B4A2-1733-303C-488B-0B72B5F53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ADAA55-5A79-9C88-1B14-13B27C255A00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1419541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A554F-5083-A18B-50C1-1BAF0A1F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852C-B92D-02D6-84F0-6D1E1A42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BED91-144F-BA59-2F23-0102F1947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779597-2793-410C-3424-0D5445CE1510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D1EFC-5EB1-8BB6-DDA0-9E3AD98D3D42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1574546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A5AF-3391-6B80-8755-5BD0B5CD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4099-F072-BC65-D487-B7E7BE09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C0CA-BF29-5CB6-8A42-AE6810F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EC09B-DC9F-54B4-377A-5D083961D784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FECDE-5D58-B584-F28F-4F91517D17AE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485F-15FF-6C67-6003-D26CD8B4C79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27069500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useful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B2728-9484-5F9F-736E-73E12FE8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613"/>
            <a:ext cx="7772400" cy="7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7137-C906-A6E9-457D-01EAB1B2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421742"/>
            <a:ext cx="7772400" cy="7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F10A-B759-ED9D-28AE-4E48F930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9327"/>
            <a:ext cx="7772400" cy="70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93196-61D4-D03F-8AE0-F330EE8F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41852"/>
            <a:ext cx="7772400" cy="70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A3891-09EC-6DF7-F78E-2943AADF4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5190634"/>
            <a:ext cx="46736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C354-84D7-79B3-CF3E-DAB5394C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" y="6028834"/>
            <a:ext cx="4711700" cy="77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F19AB-C99F-25C5-35F8-72B373B57EE4}"/>
              </a:ext>
            </a:extLst>
          </p:cNvPr>
          <p:cNvSpPr txBox="1"/>
          <p:nvPr/>
        </p:nvSpPr>
        <p:spPr>
          <a:xfrm>
            <a:off x="9829800" y="152176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200DB-DE61-5987-E3BF-16786092319C}"/>
              </a:ext>
            </a:extLst>
          </p:cNvPr>
          <p:cNvSpPr txBox="1"/>
          <p:nvPr/>
        </p:nvSpPr>
        <p:spPr>
          <a:xfrm>
            <a:off x="9840317" y="315036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04E5-2FE0-6700-176C-974DF2F7B33F}"/>
              </a:ext>
            </a:extLst>
          </p:cNvPr>
          <p:cNvSpPr txBox="1"/>
          <p:nvPr/>
        </p:nvSpPr>
        <p:spPr>
          <a:xfrm>
            <a:off x="9829799" y="576580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18398259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5F9E-C3E2-FF93-4383-C6344090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590E-DB9B-2E29-351B-CA7FD3D8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6E7C4-1C22-1AA0-52CE-1B0B5FF7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DE686-181B-7C16-7F2F-7D49E374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7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EC63-2227-DC83-13C5-27FC7044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0D0D-C9AE-7077-EA3E-1A4009D2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32022786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104-9011-6F0F-80E3-7AB53730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075D-29CC-B05B-355B-E5E0D1AC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74877-BAD0-3AD4-1B74-057A4B7C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using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7772400" cy="1110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568D3-961E-BB4F-1586-B2715194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" y="3810000"/>
            <a:ext cx="20193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3A74-E354-6758-8075-D824A49DAA53}"/>
              </a:ext>
            </a:extLst>
          </p:cNvPr>
          <p:cNvSpPr txBox="1"/>
          <p:nvPr/>
        </p:nvSpPr>
        <p:spPr>
          <a:xfrm>
            <a:off x="4876800" y="3953089"/>
            <a:ext cx="684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 1 makes all the cosine/sine terms go away!)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07E1F-509A-E007-5028-355027FB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57572"/>
            <a:ext cx="32639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8A533-061D-AB91-1305-AC02FEB65B36}"/>
              </a:ext>
            </a:extLst>
          </p:cNvPr>
          <p:cNvSpPr txBox="1"/>
          <p:nvPr/>
        </p:nvSpPr>
        <p:spPr>
          <a:xfrm>
            <a:off x="5294872" y="5454233"/>
            <a:ext cx="598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(fact 2 makes all the other terms go away! </a:t>
            </a:r>
          </a:p>
          <a:p>
            <a:pPr algn="ctr"/>
            <a:r>
              <a:rPr lang="en-US" dirty="0"/>
              <a:t>And fact 3 sets the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4CFFD-C417-1F87-348E-C18E614E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" y="5897880"/>
            <a:ext cx="3302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3365-2FAC-52A4-670E-9D95D5E6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E159-D782-379A-84C2-FA84F3CC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E1633-2ECD-5FAE-0322-C4ED9B70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84E15-56CA-D635-0959-BDFF12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21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840-64E5-03F1-1FF8-11EE60D2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487-740D-0CE7-CA2E-E6458D16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F189F-A07A-B3C6-A1E9-42CB08A9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62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A’s and B’s are inelegant -&gt; complex exponentials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Did NOT show that the series converges to the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Read Korner’s wonderful book Fourier Analysis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We’re OK for anything we care about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principle, we can go forward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Function -&gt; A’s, B’s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backward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A’s, B’s -&gt;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this right? (mostly yes, but details…)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96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F786-76B0-FBF3-E7F3-BF3CA54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1946"/>
            <a:ext cx="9677400" cy="49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1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41870-8D54-DFF8-7B77-7AAC7D6B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0" y="653568"/>
            <a:ext cx="10729810" cy="574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1 pixel</a:t>
            </a:r>
          </a:p>
        </p:txBody>
      </p:sp>
    </p:spTree>
    <p:extLst>
      <p:ext uri="{BB962C8B-B14F-4D97-AF65-F5344CB8AC3E}">
        <p14:creationId xmlns:p14="http://schemas.microsoft.com/office/powerpoint/2010/main" val="21733079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2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5651-3B83-B7BA-84A7-CE9C7DA6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60813"/>
            <a:ext cx="10515599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8FD-9625-E2FF-8B05-966CF4B2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smoothing filter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B6E-9751-FD54-41B6-E671251A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smoothing with a Gaussian help?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 better filter than a Gaussian?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resample without loss?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6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9209-E0E7-4B1E-B944-81E1DBB6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CB0AF-A7FE-C361-18A0-ACBC5CC19486}"/>
              </a:ext>
            </a:extLst>
          </p:cNvPr>
          <p:cNvSpPr txBox="1"/>
          <p:nvPr/>
        </p:nvSpPr>
        <p:spPr>
          <a:xfrm>
            <a:off x="1418269" y="1138534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err="1"/>
              <a:t>i</a:t>
            </a:r>
            <a:r>
              <a:rPr lang="en-US" dirty="0"/>
              <a:t> is the square root of -1 !!!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5856C5-A65C-EA74-8ADB-AABE40EA368D}"/>
              </a:ext>
            </a:extLst>
          </p:cNvPr>
          <p:cNvCxnSpPr/>
          <p:nvPr/>
        </p:nvCxnSpPr>
        <p:spPr bwMode="auto">
          <a:xfrm>
            <a:off x="1524000" y="1676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D0EC4-6906-E6E9-8163-41AB0F8AC21A}"/>
              </a:ext>
            </a:extLst>
          </p:cNvPr>
          <p:cNvCxnSpPr/>
          <p:nvPr/>
        </p:nvCxnSpPr>
        <p:spPr bwMode="auto">
          <a:xfrm>
            <a:off x="5562600" y="1600199"/>
            <a:ext cx="0" cy="685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9F9B14-03BE-0770-1A1E-13467925A715}"/>
              </a:ext>
            </a:extLst>
          </p:cNvPr>
          <p:cNvSpPr txBox="1"/>
          <p:nvPr/>
        </p:nvSpPr>
        <p:spPr>
          <a:xfrm>
            <a:off x="4876800" y="5334000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Advantage: </a:t>
            </a:r>
          </a:p>
          <a:p>
            <a:r>
              <a:rPr lang="en-US" dirty="0"/>
              <a:t>   if the function is complex, can represent cleanly</a:t>
            </a:r>
          </a:p>
          <a:p>
            <a:r>
              <a:rPr lang="en-US" dirty="0"/>
              <a:t>   don’t need to remember which is A, which 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1085B-7D81-B592-33CD-39F46D31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3" y="3124200"/>
            <a:ext cx="36068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32DBF-ABA4-D30F-1F94-6EF416D9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216"/>
            <a:ext cx="4438650" cy="2713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40C13-8F24-766F-B711-C2335AC2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22500"/>
            <a:ext cx="6311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575F-E583-F1F7-B816-CCA369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exponentials: compact facts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BB58-3DF0-D2DE-839A-DA4D5337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6629400" cy="1168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5BD1-F07B-71EB-BDB4-87AC932845F7}"/>
              </a:ext>
            </a:extLst>
          </p:cNvPr>
          <p:cNvSpPr txBox="1"/>
          <p:nvPr/>
        </p:nvSpPr>
        <p:spPr>
          <a:xfrm>
            <a:off x="1752600" y="42672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k, n integers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9E8E6-596F-64F3-2B64-44C16BE75F21}"/>
              </a:ext>
            </a:extLst>
          </p:cNvPr>
          <p:cNvCxnSpPr/>
          <p:nvPr/>
        </p:nvCxnSpPr>
        <p:spPr bwMode="auto">
          <a:xfrm flipH="1" flipV="1">
            <a:off x="3886200" y="2362200"/>
            <a:ext cx="1828800" cy="320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896C3-5767-55BB-E506-717869823D99}"/>
              </a:ext>
            </a:extLst>
          </p:cNvPr>
          <p:cNvSpPr txBox="1"/>
          <p:nvPr/>
        </p:nvSpPr>
        <p:spPr>
          <a:xfrm>
            <a:off x="5943600" y="556260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minus sign matters!</a:t>
            </a:r>
          </a:p>
        </p:txBody>
      </p:sp>
    </p:spTree>
    <p:extLst>
      <p:ext uri="{BB962C8B-B14F-4D97-AF65-F5344CB8AC3E}">
        <p14:creationId xmlns:p14="http://schemas.microsoft.com/office/powerpoint/2010/main" val="159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using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8A96-6078-09E7-11C5-3C25D73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0643"/>
            <a:ext cx="36068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DC34-9F00-7A66-A634-C3D6299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079107"/>
            <a:ext cx="43307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75FF0-6E02-1CA8-3FB6-BFCCC96D23C5}"/>
              </a:ext>
            </a:extLst>
          </p:cNvPr>
          <p:cNvSpPr txBox="1"/>
          <p:nvPr/>
        </p:nvSpPr>
        <p:spPr>
          <a:xfrm>
            <a:off x="7467600" y="4343400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fact! (this is analogous</a:t>
            </a:r>
          </a:p>
          <a:p>
            <a:r>
              <a:rPr lang="en-US" dirty="0"/>
              <a:t>to an orthonormal basis in linear</a:t>
            </a:r>
          </a:p>
          <a:p>
            <a:r>
              <a:rPr lang="en-US" dirty="0"/>
              <a:t>algebra)</a:t>
            </a:r>
          </a:p>
        </p:txBody>
      </p:sp>
    </p:spTree>
    <p:extLst>
      <p:ext uri="{BB962C8B-B14F-4D97-AF65-F5344CB8AC3E}">
        <p14:creationId xmlns:p14="http://schemas.microsoft.com/office/powerpoint/2010/main" val="200322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this is just for a periodic function on [0, 1]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other intervals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the circle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what about functions on [-infinity, infinity]?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These could wiggle often in numerous places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IDEA: use “more” basis elements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Fourier transform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4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Compare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43400"/>
            <a:ext cx="63119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5949696" y="30816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3581400" y="3543300"/>
            <a:ext cx="23622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5867400" y="3657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7092958" y="3581401"/>
            <a:ext cx="1441442" cy="79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4E3F03-C2F0-3FD5-04E7-686AC729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110F-C7D5-0BE7-1652-95B2354F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4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/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blipFill>
                <a:blip r:embed="rId3"/>
                <a:stretch>
                  <a:fillRect t="-162162" b="-2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57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69D27-B046-C8A6-E1A1-D56E092D5E9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34400" y="3429000"/>
            <a:ext cx="1143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58C97-3664-AA27-6228-CCF23466AA73}"/>
              </a:ext>
            </a:extLst>
          </p:cNvPr>
          <p:cNvSpPr txBox="1"/>
          <p:nvPr/>
        </p:nvSpPr>
        <p:spPr>
          <a:xfrm>
            <a:off x="9829800" y="30135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Parseval’s </a:t>
            </a:r>
          </a:p>
          <a:p>
            <a:r>
              <a:rPr lang="en-US" dirty="0"/>
              <a:t>Theorem!</a:t>
            </a:r>
          </a:p>
        </p:txBody>
      </p:sp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724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273" r="-90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0" y="2784144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when </a:t>
            </a:r>
          </a:p>
          <a:p>
            <a:r>
              <a:rPr lang="en-US" dirty="0"/>
              <a:t>f has narrower support,</a:t>
            </a:r>
          </a:p>
          <a:p>
            <a:r>
              <a:rPr lang="en-US" dirty="0"/>
              <a:t>FT(f) has broader, and</a:t>
            </a:r>
          </a:p>
          <a:p>
            <a:r>
              <a:rPr lang="en-US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7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BE2E-4B5D-1528-88EF-F4F9DF93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– low pass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A2F3-E79C-2929-EE95-C691F7AB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Multiply FT magnitude by Gaussian</a:t>
            </a:r>
          </a:p>
          <a:p>
            <a:endParaRPr lang="en-US" dirty="0"/>
          </a:p>
          <a:p>
            <a:r>
              <a:rPr lang="en-US" dirty="0"/>
              <a:t>Inverse FT</a:t>
            </a:r>
          </a:p>
          <a:p>
            <a:endParaRPr lang="en-US" dirty="0"/>
          </a:p>
          <a:p>
            <a:r>
              <a:rPr lang="en-US" dirty="0"/>
              <a:t>High frequencies are suppressed</a:t>
            </a:r>
          </a:p>
        </p:txBody>
      </p:sp>
    </p:spTree>
    <p:extLst>
      <p:ext uri="{BB962C8B-B14F-4D97-AF65-F5344CB8AC3E}">
        <p14:creationId xmlns:p14="http://schemas.microsoft.com/office/powerpoint/2010/main" val="3269058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254-4FBB-3164-3A8A-B6E119C6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0643-B27A-5CD2-7032-1C823E04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4E5D-FF7C-2E0D-B6AB-64EE8970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41173"/>
            <a:ext cx="9982200" cy="5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4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B9D-FBA7-E1C8-6622-4ED67CB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65CD-5E9D-5999-CF86-BEBFF88C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2A17-967B-901D-12C5-98A93E93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302"/>
            <a:ext cx="6477000" cy="67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2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5ACC-5B2D-7520-C125-D9D3259B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5DAC-93AE-08AA-DA07-0383D9FA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3DB4-417B-AEE5-1442-26412836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772260"/>
            <a:ext cx="10591800" cy="60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9B47-1434-F5B2-86C6-39569C93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3D4-CA44-B71B-6F25-97E5C53AD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93BB-9802-88F6-0036-C9B1B13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074"/>
            <a:ext cx="6400800" cy="66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E91CD-62D7-25D0-D302-D9FEBF72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76558"/>
            <a:ext cx="8534400" cy="58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1940-EC2E-264F-9837-F2A16E5A790E}"/>
              </a:ext>
            </a:extLst>
          </p:cNvPr>
          <p:cNvSpPr txBox="1"/>
          <p:nvPr/>
        </p:nvSpPr>
        <p:spPr>
          <a:xfrm>
            <a:off x="2954870" y="38100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                   Log Magnitude           Phase</a:t>
            </a:r>
          </a:p>
        </p:txBody>
      </p:sp>
    </p:spTree>
    <p:extLst>
      <p:ext uri="{BB962C8B-B14F-4D97-AF65-F5344CB8AC3E}">
        <p14:creationId xmlns:p14="http://schemas.microsoft.com/office/powerpoint/2010/main" val="1347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6374-B242-7718-971B-72C2BCDA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27D4-6C33-FB46-1D49-0980268C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10363200" cy="526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A6E8F-9CAA-03E4-4C1D-52124015C672}"/>
              </a:ext>
            </a:extLst>
          </p:cNvPr>
          <p:cNvSpPr txBox="1"/>
          <p:nvPr/>
        </p:nvSpPr>
        <p:spPr>
          <a:xfrm>
            <a:off x="914400" y="371497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phase, octopus mag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9892F-BE52-81A6-61EC-A1A27C13C3C9}"/>
              </a:ext>
            </a:extLst>
          </p:cNvPr>
          <p:cNvSpPr txBox="1"/>
          <p:nvPr/>
        </p:nvSpPr>
        <p:spPr>
          <a:xfrm>
            <a:off x="7242521" y="37149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Octopus phase, mouse mag</a:t>
            </a:r>
          </a:p>
        </p:txBody>
      </p:sp>
    </p:spTree>
    <p:extLst>
      <p:ext uri="{BB962C8B-B14F-4D97-AF65-F5344CB8AC3E}">
        <p14:creationId xmlns:p14="http://schemas.microsoft.com/office/powerpoint/2010/main" val="4086052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64AA4-FE23-23D4-D6EF-62AD074B1197}"/>
              </a:ext>
            </a:extLst>
          </p:cNvPr>
          <p:cNvSpPr/>
          <p:nvPr/>
        </p:nvSpPr>
        <p:spPr bwMode="auto">
          <a:xfrm>
            <a:off x="6248400" y="1184232"/>
            <a:ext cx="5943600" cy="55099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45453-3B7D-3885-AC12-A6FE8ACF6F53}"/>
              </a:ext>
            </a:extLst>
          </p:cNvPr>
          <p:cNvSpPr txBox="1"/>
          <p:nvPr/>
        </p:nvSpPr>
        <p:spPr>
          <a:xfrm>
            <a:off x="6248400" y="1593033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are there multiple peaks in the </a:t>
            </a:r>
          </a:p>
          <a:p>
            <a:r>
              <a:rPr lang="en-US" dirty="0"/>
              <a:t>magnitude image?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9D1BE-256F-13F6-F4A9-7EA49EC5AC07}"/>
              </a:ext>
            </a:extLst>
          </p:cNvPr>
          <p:cNvSpPr txBox="1"/>
          <p:nvPr/>
        </p:nvSpPr>
        <p:spPr>
          <a:xfrm>
            <a:off x="187452" y="6027003"/>
            <a:ext cx="722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should think of this as a kind of local smoothing</a:t>
            </a:r>
          </a:p>
          <a:p>
            <a:r>
              <a:rPr lang="en-US" dirty="0"/>
              <a:t>But in the Fourier domain!</a:t>
            </a:r>
          </a:p>
        </p:txBody>
      </p:sp>
    </p:spTree>
    <p:extLst>
      <p:ext uri="{BB962C8B-B14F-4D97-AF65-F5344CB8AC3E}">
        <p14:creationId xmlns:p14="http://schemas.microsoft.com/office/powerpoint/2010/main" val="3311567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036-DD9A-99A6-F0C0-289B2393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7D77-53F1-9177-4738-9250C164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is easy, follows this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F535-8DF0-DB08-24C1-CE720EB8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98370"/>
            <a:ext cx="641760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“wider”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“narrower”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  <a:p>
            <a:r>
              <a:rPr lang="en-US" dirty="0"/>
              <a:t>“narrower”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“wider”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35024"/>
            <a:ext cx="7597327" cy="5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8B89-C4B7-3986-C5E7-C40B12B8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table in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06BC-977E-57A2-6BB1-E2C840CE9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FB4B-23A7-E344-03B3-58D3E40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774700"/>
            <a:ext cx="51689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7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0C3608-BF13-67EB-0D6D-9C34DDE7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8C9E-6E57-1D10-377F-AFE387D5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D23749-55F8-F13D-AE34-3C59A1EBA9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6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E10A0D-A636-57AF-1B10-E56FB24A1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7EE3468-AD76-F2FB-B7C1-7C183D2E3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9820AF87-828F-93C8-0BFB-AD8F10CF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FE879521-DD26-2F22-111C-3473E49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97501894-A4CD-3458-BC8E-3F4AB174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D8F88FB2-896A-08A4-9B1B-165A694B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E48559F4-5E5F-9F71-1854-05FB6B1F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890E0481-8A34-17E1-CB23-9503D506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DEED0B9E-2B99-97B8-9878-8C08D091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29BDD-A662-61F4-3396-F426F3A9AD8C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E119E5-E62A-E746-D837-C944CD856E39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B2110-3BBE-614C-A152-A92E5137AAF1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81C44BD0-D046-95F5-0DA1-D12FA4E6D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1AC68D6F-07A0-CBD7-F5C3-C8AA581B97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DCF1C1E-3F16-8D5F-C8FD-B8398E5ABE4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35590-820C-F25F-281D-460FEF003269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00755A52-7EDB-E984-CF84-159291288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527B02E-B6B7-BA6D-19A1-60479F7253DC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3202D9-3304-E692-4E64-96E70653111C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81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56F8F5-E193-F076-97A1-46D71244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AE6-3AE5-AD79-F368-B02CD7A9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E43B-061F-AAB2-1EC9-9D9D12FF4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FEF89-C090-B27B-AFFC-1A1F0F5D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AEC77-96E0-8E53-5CD5-93BF301CCD85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0C81-AEB9-1AD5-D56F-CCF67C9756E2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D58D-8EF0-25C4-4E61-F2EB7FB063D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1008644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BA0604-6D83-E890-8C5C-9B6433A3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DB09-C7FE-4DE9-E014-FD09EB9D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C4E57-97B1-BFCD-D553-CC7487A10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34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D18D0B-E21C-5AF2-3714-B03A6E60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FF666902-F74E-9A8D-0D5E-B40368C0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973CF5A-33DB-BE6A-86AC-467A5ACC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04F4E819-D89A-F88B-B793-49791316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2D2C2EC-D450-901B-5B17-FA9ECC4B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0F2380E8-FB93-741D-C386-D87C085F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28516D2F-8E15-86AD-960B-65B984EA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22D64-FCB5-9E61-76C5-F49E875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32BE-C81F-99F2-1B32-A642ADFE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535701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33FB-DA28-8058-CB72-7E25D6D6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this in FT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382DF-4EA2-2B25-1B7F-85E0C0E5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9144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FT(gaussian)*FT(image)</a:t>
            </a:r>
          </a:p>
          <a:p>
            <a:endParaRPr lang="en-US" dirty="0"/>
          </a:p>
          <a:p>
            <a:r>
              <a:rPr lang="en-US" dirty="0"/>
              <a:t>FT(gaussian)=another gaussian</a:t>
            </a:r>
          </a:p>
          <a:p>
            <a:endParaRPr lang="en-US" dirty="0"/>
          </a:p>
          <a:p>
            <a:r>
              <a:rPr lang="en-US" dirty="0"/>
              <a:t>Weight falls off smoothly at higher frequencies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E54597-796D-CA14-45D8-DC7A5EA8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DCC877-CE75-86F9-2C81-8348200B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3AC52DC-4AD3-1CC8-4E52-D3B64D25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1602738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4726-D687-85A0-6816-BCC6F20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FT space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0D30F2-F1E8-4936-8BEB-F002000F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42751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A5C21F-614F-D866-E971-BB922194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861751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0FF25E74-743B-833B-D144-024E49A9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1861751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D940-1F56-2D0D-D28E-4FCCD424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</a:t>
            </a:r>
          </a:p>
          <a:p>
            <a:r>
              <a:rPr lang="en-US" dirty="0"/>
              <a:t>	FT(box)*FT(image)</a:t>
            </a:r>
          </a:p>
          <a:p>
            <a:endParaRPr lang="en-US" dirty="0"/>
          </a:p>
          <a:p>
            <a:r>
              <a:rPr lang="en-US" dirty="0"/>
              <a:t>FT(box)=Sinc</a:t>
            </a:r>
          </a:p>
          <a:p>
            <a:endParaRPr lang="en-US" dirty="0"/>
          </a:p>
        </p:txBody>
      </p:sp>
      <p:pic>
        <p:nvPicPr>
          <p:cNvPr id="11" name="Picture 3" descr="space-freq">
            <a:extLst>
              <a:ext uri="{FF2B5EF4-FFF2-40B4-BE49-F238E27FC236}">
                <a16:creationId xmlns:a16="http://schemas.microsoft.com/office/drawing/2014/main" id="{7F7BE32F-295A-4DD2-B5C9-6303897FA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457202" y="4800600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/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798F033-C1D3-BAF5-0F32-FBF275CF3BCE}"/>
              </a:ext>
            </a:extLst>
          </p:cNvPr>
          <p:cNvSpPr/>
          <p:nvPr/>
        </p:nvSpPr>
        <p:spPr bwMode="auto">
          <a:xfrm>
            <a:off x="6413865" y="4897398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/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1F373EA-6026-1DE7-3B5E-987257A2FB26}"/>
              </a:ext>
            </a:extLst>
          </p:cNvPr>
          <p:cNvSpPr/>
          <p:nvPr/>
        </p:nvSpPr>
        <p:spPr bwMode="auto">
          <a:xfrm>
            <a:off x="2974850" y="530583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1571C-A5EF-A209-3374-0B53CC235AE1}"/>
              </a:ext>
            </a:extLst>
          </p:cNvPr>
          <p:cNvSpPr/>
          <p:nvPr/>
        </p:nvSpPr>
        <p:spPr bwMode="auto">
          <a:xfrm>
            <a:off x="6286502" y="5335548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8D83CC-1995-FE18-20EA-59E6D1DE5F54}"/>
              </a:ext>
            </a:extLst>
          </p:cNvPr>
          <p:cNvSpPr/>
          <p:nvPr/>
        </p:nvSpPr>
        <p:spPr bwMode="auto">
          <a:xfrm>
            <a:off x="3005488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8B50A-DEEB-F335-3E11-FCFABD82EF98}"/>
              </a:ext>
            </a:extLst>
          </p:cNvPr>
          <p:cNvSpPr/>
          <p:nvPr/>
        </p:nvSpPr>
        <p:spPr bwMode="auto">
          <a:xfrm>
            <a:off x="6299565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/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333" r="-1000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/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326" r="-930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84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BF4FC3-C432-E7E1-E2CF-354347A3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D95E1B94-E539-FECF-3EEE-A29D9D72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E9678354-BDA6-B1E8-BB83-B5A779CB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A4960314-3561-C4B3-9DF3-27333F69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E043688B-F220-F74C-3FDF-65A5A835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6D99D1D8-1897-0EAD-2BBD-678FD4A4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D5562746-2245-23D0-BEE0-BE3DC4C2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94D50-A0CE-6256-56E4-F5D0F65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6160-8C16-5E9B-42A2-01E723BA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193052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C3-D857-AA66-2E02-EF52D8B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9DA2-69AD-7BB8-B7C9-BA8A7B12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(both fairly easy to prove)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84DA3-E65A-5FD6-9419-C09F08E6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0"/>
            <a:ext cx="815386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6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513-2FCA-C48B-888B-782E6273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AA6-09C4-A493-9BB2-AEC3219E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ND works the same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2F7D6-A195-7A7E-4821-7D456940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04" y="1981200"/>
            <a:ext cx="9587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2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478-BBF1-3CAB-88D4-395A1E05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D4E5-690C-F09C-41B7-88A814A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E17F-EB2F-3DD6-E971-865A25D8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8FB8-D826-F9D3-3AC9-93393DFC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AA4DF-54C8-A95F-897D-93525F78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20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BE260-0E65-6BA3-521F-693DFC61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07C-9BCB-1EB1-24EC-D0F6DACC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B0C9-9F2D-1A6C-269D-BA097DB0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2667590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269A-B15D-F4B1-E14A-A82B7AF0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ADA4-CA3F-B4D7-5DDF-4D186EB2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model sampling in a way that allows us to take Fourier Transforms.  </a:t>
            </a:r>
          </a:p>
          <a:p>
            <a:r>
              <a:rPr lang="en-US" dirty="0"/>
              <a:t>Challenges: </a:t>
            </a:r>
          </a:p>
          <a:p>
            <a:r>
              <a:rPr lang="en-US" dirty="0"/>
              <a:t>	Should be able to compute a meaningful integral of the sampled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5311-0E5F-361B-4582-0AB174D5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8980967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E0A8-CC75-4F94-56E9-B7542AE8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trick – the delta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2D57-3B26-921A-B294-6446ACE0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delta function in 1D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a function in any familiar sense, but it is useful and crops up in all sorts of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AFD96-4499-88D4-526A-D68CF2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30400"/>
            <a:ext cx="63754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28600-0CBC-5909-D00B-5EF583D6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87750"/>
            <a:ext cx="4152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4D565F-612C-D9D3-1766-67BB3859F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4235-98DB-D227-1966-C90C34B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E1470-DE6F-13F9-B9B5-00672AB8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BC808-6624-CF7E-50CC-44213A85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5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20CC8-8582-163F-0B18-892170B9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3A7D-1D0E-28AF-FF21-85C02DDC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8030-989C-F1E4-501F-61B5173F1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0B8BD-5B34-3248-83AD-DC676EEF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D9C95-8324-947E-4659-BB4413EE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Fourier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E6979-6324-69F4-574C-A554A1BA4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7F88-658F-B6B4-82EC-AD1F0765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52DE-CA56-8499-50EB-731E7A17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2042E-CEE3-84A1-664A-4BA1DB7A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6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DC89-CD5B-84D8-961F-35F66E5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843-30CE-DD76-DE75-EB39BB0C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F11E5-4CB7-A733-4A52-0CD0B00A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3" y="2482849"/>
            <a:ext cx="11704627" cy="39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68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0CF1-504F-6957-61BF-CF499737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0112-0AD1-C556-F4DB-5D81A77D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587-3E86-B60A-B14D-8018069B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6" y="1752600"/>
            <a:ext cx="10715151" cy="4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4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A1A5-6BB3-4373-D78B-571B271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functions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FB1-3E86-93ED-CBD8-0D7B979F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21A0-9795-432D-A779-1D3AE51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8" y="2209800"/>
            <a:ext cx="114394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AB9-BC17-3F0D-5D2A-CF567472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FC02-2178-4497-21F7-C37239C3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98BAF-12CC-72CE-F661-154A253E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9753600" cy="4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8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D2D2-FD91-A470-5004-0C1B155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2847-8DA4-1CC1-0A27-163EDA74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0A02-47B3-1778-0AD7-0E12490D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1" y="1371600"/>
            <a:ext cx="11257038" cy="4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1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C602F-1D78-AB44-E044-3826D00A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2698-5248-2D0E-1600-031E38B8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A720-EB28-EFB2-6AC8-B07CABA2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88DF0-601A-A20F-22E9-A9D6D087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5" y="932935"/>
            <a:ext cx="10773790" cy="5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07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1216-EC73-46A4-7C1A-AB1B393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FEF1-32BA-3B8D-5EFD-A5285E93B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131A-4259-EC7E-D4D9-4E9F1E7C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7772400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58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E20B-7FE0-45E4-C05B-9CFA27C5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146-3CFD-F6BF-3ED0-BD0E26AC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 don’t</a:t>
            </a:r>
          </a:p>
          <a:p>
            <a:r>
              <a:rPr lang="en-US" dirty="0"/>
              <a:t>	overlap,  you can reconstruct</a:t>
            </a:r>
          </a:p>
          <a:p>
            <a:r>
              <a:rPr lang="en-US" dirty="0"/>
              <a:t>	from samples</a:t>
            </a:r>
          </a:p>
          <a:p>
            <a:endParaRPr lang="en-US" dirty="0"/>
          </a:p>
          <a:p>
            <a:r>
              <a:rPr lang="en-US" dirty="0"/>
              <a:t>Just cut out the blob in FT </a:t>
            </a:r>
          </a:p>
          <a:p>
            <a:r>
              <a:rPr lang="en-US" dirty="0"/>
              <a:t>	space with a box filter,</a:t>
            </a:r>
          </a:p>
          <a:p>
            <a:r>
              <a:rPr lang="en-US" dirty="0"/>
              <a:t>	inverse 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3D98F-FDF9-B71A-C383-2A7FAD43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-105032"/>
            <a:ext cx="613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6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17D9-EE31-C850-A681-E08CB231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9D201-3746-37FB-DBBC-450C3555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2BB95-4371-EA46-49E6-B5C7E0BF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09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31685</TotalTime>
  <Words>4097</Words>
  <Application>Microsoft Macintosh PowerPoint</Application>
  <PresentationFormat>Widescreen</PresentationFormat>
  <Paragraphs>771</Paragraphs>
  <Slides>147</Slides>
  <Notes>12</Notes>
  <HiddenSlides>123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6" baseType="lpstr">
      <vt:lpstr>Arial</vt:lpstr>
      <vt:lpstr>Calibri</vt:lpstr>
      <vt:lpstr>Cambria Math</vt:lpstr>
      <vt:lpstr>Myriad Roman</vt:lpstr>
      <vt:lpstr>Symbol</vt:lpstr>
      <vt:lpstr>Times New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series</vt:lpstr>
      <vt:lpstr>Fourier series</vt:lpstr>
      <vt:lpstr>Fourier series:  useful facts</vt:lpstr>
      <vt:lpstr>Fourier series: using facts</vt:lpstr>
      <vt:lpstr>Fourier series:  issues</vt:lpstr>
      <vt:lpstr>Complex exponentials</vt:lpstr>
      <vt:lpstr>Complex exponentials: compact facts</vt:lpstr>
      <vt:lpstr>Fourier series with complex exponentials: using fact</vt:lpstr>
      <vt:lpstr>Fourier series with complex exponentials:  issues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Trick – low pass filter</vt:lpstr>
      <vt:lpstr>Smoothing by FT</vt:lpstr>
      <vt:lpstr>PowerPoint Presentation</vt:lpstr>
      <vt:lpstr>Smoothing with FT</vt:lpstr>
      <vt:lpstr>PowerPoint Presentation</vt:lpstr>
      <vt:lpstr>Phase vs. magnitude</vt:lpstr>
      <vt:lpstr>PowerPoint Presentation</vt:lpstr>
      <vt:lpstr>PowerPoint Presentation</vt:lpstr>
      <vt:lpstr>PowerPoint Presentation</vt:lpstr>
      <vt:lpstr>PowerPoint Presentation</vt:lpstr>
      <vt:lpstr>Images with periodic patterns</vt:lpstr>
      <vt:lpstr>Application: Removing periodic patterns</vt:lpstr>
      <vt:lpstr>Periodic patterns</vt:lpstr>
      <vt:lpstr>Application: Removing periodic patterns</vt:lpstr>
      <vt:lpstr>Image transformations</vt:lpstr>
      <vt:lpstr>In 1D </vt:lpstr>
      <vt:lpstr>Important effect</vt:lpstr>
      <vt:lpstr>Reference table in notes</vt:lpstr>
      <vt:lpstr>Convolution theorem</vt:lpstr>
      <vt:lpstr>2D convolution theorem example</vt:lpstr>
      <vt:lpstr>Easy to prove</vt:lpstr>
      <vt:lpstr>Convolution theorem</vt:lpstr>
      <vt:lpstr>Mystery 1</vt:lpstr>
      <vt:lpstr>Consider this in FT space</vt:lpstr>
      <vt:lpstr>In FT space</vt:lpstr>
      <vt:lpstr>Mystery 1 SOLVED</vt:lpstr>
      <vt:lpstr>Image transformations</vt:lpstr>
      <vt:lpstr>In 2D</vt:lpstr>
      <vt:lpstr>Image transformations</vt:lpstr>
      <vt:lpstr>Image transformations</vt:lpstr>
      <vt:lpstr>Translation in 1D</vt:lpstr>
      <vt:lpstr>Formal models of sampling</vt:lpstr>
      <vt:lpstr>Problem: no FT</vt:lpstr>
      <vt:lpstr>A model of Sampling</vt:lpstr>
      <vt:lpstr>A trick – the delta function</vt:lpstr>
      <vt:lpstr>PowerPoint Presentation</vt:lpstr>
      <vt:lpstr>Desirable property</vt:lpstr>
      <vt:lpstr>Bed of nails functions</vt:lpstr>
      <vt:lpstr>Sampling in 1D</vt:lpstr>
      <vt:lpstr>Sampling in 1D</vt:lpstr>
      <vt:lpstr>Delta functions in 2D</vt:lpstr>
      <vt:lpstr>Sampling in 2D</vt:lpstr>
      <vt:lpstr>Sampling in 2D</vt:lpstr>
      <vt:lpstr>The FT of a sampled signal</vt:lpstr>
      <vt:lpstr>The FT of a sampled signal</vt:lpstr>
      <vt:lpstr>Sampling</vt:lpstr>
      <vt:lpstr>Sampling</vt:lpstr>
      <vt:lpstr>Sampling</vt:lpstr>
      <vt:lpstr>Sampling</vt:lpstr>
      <vt:lpstr>Sampling</vt:lpstr>
      <vt:lpstr>Consequences</vt:lpstr>
      <vt:lpstr>PowerPoint Presentation</vt:lpstr>
      <vt:lpstr>PowerPoint Presentation</vt:lpstr>
      <vt:lpstr>Mystery 2 SOLVED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Outline</vt:lpstr>
      <vt:lpstr>Convolution theorem</vt:lpstr>
      <vt:lpstr>2D convolution theorem example</vt:lpstr>
      <vt:lpstr>Easy to prove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Formal models of sampling</vt:lpstr>
      <vt:lpstr>Problem: no FT</vt:lpstr>
      <vt:lpstr>PowerPoint Presentation</vt:lpstr>
      <vt:lpstr>PowerPoint Presentation</vt:lpstr>
      <vt:lpstr>Bed of nails functions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Smoothing and downsampling</vt:lpstr>
      <vt:lpstr>Smoothing and downsampling</vt:lpstr>
      <vt:lpstr>Smoothing and downsampling</vt:lpstr>
      <vt:lpstr>What smoothing filter to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562</cp:revision>
  <cp:lastPrinted>2025-08-29T15:07:39Z</cp:lastPrinted>
  <dcterms:created xsi:type="dcterms:W3CDTF">2004-08-29T23:15:23Z</dcterms:created>
  <dcterms:modified xsi:type="dcterms:W3CDTF">2025-08-29T15:16:19Z</dcterms:modified>
</cp:coreProperties>
</file>