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8"/>
  </p:notesMasterIdLst>
  <p:handoutMasterIdLst>
    <p:handoutMasterId r:id="rId59"/>
  </p:handoutMasterIdLst>
  <p:sldIdLst>
    <p:sldId id="829" r:id="rId2"/>
    <p:sldId id="881" r:id="rId3"/>
    <p:sldId id="830" r:id="rId4"/>
    <p:sldId id="891" r:id="rId5"/>
    <p:sldId id="892" r:id="rId6"/>
    <p:sldId id="831" r:id="rId7"/>
    <p:sldId id="832" r:id="rId8"/>
    <p:sldId id="889" r:id="rId9"/>
    <p:sldId id="989" r:id="rId10"/>
    <p:sldId id="985" r:id="rId11"/>
    <p:sldId id="990" r:id="rId12"/>
    <p:sldId id="988" r:id="rId13"/>
    <p:sldId id="986" r:id="rId14"/>
    <p:sldId id="836" r:id="rId15"/>
    <p:sldId id="843" r:id="rId16"/>
    <p:sldId id="859" r:id="rId17"/>
    <p:sldId id="849" r:id="rId18"/>
    <p:sldId id="1012" r:id="rId19"/>
    <p:sldId id="888" r:id="rId20"/>
    <p:sldId id="877" r:id="rId21"/>
    <p:sldId id="880" r:id="rId22"/>
    <p:sldId id="842" r:id="rId23"/>
    <p:sldId id="870" r:id="rId24"/>
    <p:sldId id="879" r:id="rId25"/>
    <p:sldId id="851" r:id="rId26"/>
    <p:sldId id="821" r:id="rId27"/>
    <p:sldId id="822" r:id="rId28"/>
    <p:sldId id="765" r:id="rId29"/>
    <p:sldId id="823" r:id="rId30"/>
    <p:sldId id="987" r:id="rId31"/>
    <p:sldId id="991" r:id="rId32"/>
    <p:sldId id="992" r:id="rId33"/>
    <p:sldId id="993" r:id="rId34"/>
    <p:sldId id="994" r:id="rId35"/>
    <p:sldId id="995" r:id="rId36"/>
    <p:sldId id="996" r:id="rId37"/>
    <p:sldId id="998" r:id="rId38"/>
    <p:sldId id="999" r:id="rId39"/>
    <p:sldId id="1000" r:id="rId40"/>
    <p:sldId id="1001" r:id="rId41"/>
    <p:sldId id="1003" r:id="rId42"/>
    <p:sldId id="997" r:id="rId43"/>
    <p:sldId id="1004" r:id="rId44"/>
    <p:sldId id="1005" r:id="rId45"/>
    <p:sldId id="1008" r:id="rId46"/>
    <p:sldId id="1007" r:id="rId47"/>
    <p:sldId id="1006" r:id="rId48"/>
    <p:sldId id="1011" r:id="rId49"/>
    <p:sldId id="1009" r:id="rId50"/>
    <p:sldId id="1010" r:id="rId51"/>
    <p:sldId id="279" r:id="rId52"/>
    <p:sldId id="972" r:id="rId53"/>
    <p:sldId id="882" r:id="rId54"/>
    <p:sldId id="864" r:id="rId55"/>
    <p:sldId id="865" r:id="rId56"/>
    <p:sldId id="866" r:id="rId57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00FF00"/>
    <a:srgbClr val="969696"/>
    <a:srgbClr val="4D4D4D"/>
    <a:srgbClr val="B2B2B2"/>
    <a:srgbClr val="808080"/>
    <a:srgbClr val="C0C0C0"/>
    <a:srgbClr val="29292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57" autoAdjust="0"/>
    <p:restoredTop sz="86190" autoAdjust="0"/>
  </p:normalViewPr>
  <p:slideViewPr>
    <p:cSldViewPr>
      <p:cViewPr varScale="1">
        <p:scale>
          <a:sx n="109" d="100"/>
          <a:sy n="109" d="100"/>
        </p:scale>
        <p:origin x="928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8666A63B-5894-462D-9BB2-25D1A12C6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49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13E03037-2603-4A69-8D69-F51144710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57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9339DC-571A-4E39-BC34-691E4C3C8192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86128-BC39-4AEC-9659-E316DEAD75E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45488A-3EFF-400C-8427-8AE04859B31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 dirty="0"/>
              <a:t>Specifically,</a:t>
            </a:r>
            <a:r>
              <a:rPr lang="en-US" baseline="0" dirty="0"/>
              <a:t> E has to have a unique minimum at (0,0)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03037-2603-4A69-8D69-F511447106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57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4C3C9-53F0-44EF-9EDB-F5327F70BA7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64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4C3C9-53F0-44EF-9EDB-F5327F70BA7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72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892FDA-CBFA-427A-9C00-083111ABB72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67BFD-9DF7-4354-94AC-954D8D18677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67BFD-9DF7-4354-94AC-954D8D18677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60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32992-AC2A-49A4-932C-4343DA93EAE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D41675-5D24-41B5-8066-CAFF7158EC9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F6D1F-9DD8-4BEE-A203-51C583EB7C9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EC9A90-482E-4287-96BA-EF8FBDD08A91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5F4009-2D6F-4FC9-9146-E1D9B37D025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50DD9B-995A-43D8-B577-D19504D9C5D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DD6A3-FF21-566E-4338-E6D4AF7A1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CE9C9A56-D771-E2BF-F7BA-0B8DCC7559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0CF13-224B-4301-8707-758A74F2FEA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97949058-902C-E91D-4468-4E82DF35C0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14C4A1CB-3127-0274-7EC3-C411E4626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69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6C29B-DDC5-C6C7-9BBE-548147413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BD506543-F2F5-5286-294E-C009780609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CE49AD-CBA7-451E-A0FB-046C3F8B36D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F58E9660-15A1-80BC-073B-671F066F9E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7DE20DDA-2AEE-79BC-22D7-27B91841EC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05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D533D-C381-A3E9-7B4F-FC8F1F9BB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:a16="http://schemas.microsoft.com/office/drawing/2014/main" id="{34295096-B8E6-F558-8486-A010FF617E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017827-A65F-4974-9517-192DBA03D0A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573A4C86-FBA9-D81E-0C5B-2EC4417267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CF54D398-E582-3EC0-0A3C-CD786AFAF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338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25C81-B7EE-B1F9-FB94-CE49A2E5C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C6FFD019-533C-BB69-30C2-785C772380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D9164-AFA8-437F-8197-2DEE4225045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FCB71CD4-E899-849A-4EDD-55C9A11C3D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9C5A4F6C-8BE1-D724-8DEE-FBDF4AF909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33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9B645-D23F-4401-D21C-FE830F98E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:a16="http://schemas.microsoft.com/office/drawing/2014/main" id="{B71DBD43-06BE-35DC-6F3C-8E17D1CD15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4634C2-BDE7-430E-97AE-5D372B93FC0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A200B29F-3177-5CD2-CED5-0316711952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8C33F8EA-0CF3-837D-8934-2D6B4F636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996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7F1B-2716-A059-D65E-8386B8553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>
            <a:extLst>
              <a:ext uri="{FF2B5EF4-FFF2-40B4-BE49-F238E27FC236}">
                <a16:creationId xmlns:a16="http://schemas.microsoft.com/office/drawing/2014/main" id="{291F11F3-8F19-D544-40C5-AD808294F5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E7AE44-973C-4BA8-A5F4-3C8558A66CD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9331" name="Rectangle 2">
            <a:extLst>
              <a:ext uri="{FF2B5EF4-FFF2-40B4-BE49-F238E27FC236}">
                <a16:creationId xmlns:a16="http://schemas.microsoft.com/office/drawing/2014/main" id="{C3710752-10BD-1F1C-F21C-9E7668C4A9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99332" name="Rectangle 3">
            <a:extLst>
              <a:ext uri="{FF2B5EF4-FFF2-40B4-BE49-F238E27FC236}">
                <a16:creationId xmlns:a16="http://schemas.microsoft.com/office/drawing/2014/main" id="{63C525E2-F496-1558-6872-E1D703FD2D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204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6C8D6-36BF-A236-8709-75E1E06A6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E3E0F25F-4692-C685-5841-5F677B87E5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9ABAE7-56ED-4255-9120-9709941717B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E25D59AC-0412-6D47-1C5B-D35330FC65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FDCD7C64-9F85-D555-56D3-781B1CB0F8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71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F6D1F-9DD8-4BEE-A203-51C583EB7C9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135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2CA0B-E386-DB5A-D623-28BB0A08D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F9387690-2F36-6FC7-8093-2C0C6D8F3B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342FD7-B686-4494-9F56-192B0E9BC4A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3656DFDB-B420-3BDA-51D7-113AD6FA45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E03EF89A-A3DF-D59D-A4A7-02370BB6FF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527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668F8-7F28-F6BD-EBE7-0C62FFC56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D22E2B1C-27B8-ED07-C3A9-DB1D5142B9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D131D-0458-46D3-8891-8ED3D1A2D20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D9545345-ADFE-3657-98AA-17EFA97573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816442CC-9916-AA4E-091C-AC2038C9D5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6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DB46B-7AC9-CB05-8A33-D33549F2B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5E4F07D3-A6CE-ED04-B725-BAC497B1D8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D131D-0458-46D3-8891-8ED3D1A2D20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1BE9C706-2154-3C71-5E3E-FE8B1CA507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0E28D390-1CE0-7544-DB58-4F6F86F9A1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506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A3056-B6C5-A7EF-49DB-716564E8F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214F4515-8458-DBF8-D17E-15164CF71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8C8883-7D78-49B7-A580-81B4C8DF369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3F655249-90D5-CD07-27AB-AF258CDBB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E1F5858F-DB5A-6773-038D-39E01A18E7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673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9E1CB1-140F-4079-92BB-E2422AD87009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375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ED005D-BF42-4A1E-A299-C10B49C71AD6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F6D1F-9DD8-4BEE-A203-51C583EB7C9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06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195369-6C52-4E07-9B80-0D0289295B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43332-4897-4EAB-8F26-60E57053DC6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E03037-2603-4A69-8D69-F511447106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6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6C558-F578-4149-B0B7-306B66A9D99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586128-BC39-4AEC-9659-E316DEAD75E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0A414-3CEA-40E2-97A8-4EEFE4EFC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B816D-2242-4CEE-96CC-E0DB910C6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188B-E1B7-4ADA-BCA1-4D67A01F4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8D1D6-2162-400A-89FD-865EAD3E0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4008"/>
              </a:lnSpc>
              <a:tabLst>
                <a:tab pos="857220" algn="l"/>
              </a:tabLst>
              <a:defRPr sz="3375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anchor="ctr"/>
          <a:lstStyle>
            <a:lvl1pPr marL="557368" indent="-334134" algn="l">
              <a:buSzPct val="171429"/>
              <a:buFont typeface="Gill Sans"/>
              <a:buChar char="•"/>
              <a:tabLst>
                <a:tab pos="1009019" algn="l"/>
              </a:tabLst>
            </a:lvl1pPr>
            <a:lvl2pPr marL="835474" indent="-290782" algn="l">
              <a:buSzPct val="171429"/>
              <a:buFont typeface="Gill Sans"/>
              <a:buChar char="•"/>
              <a:tabLst>
                <a:tab pos="1285829" algn="l"/>
              </a:tabLst>
            </a:lvl2pPr>
            <a:lvl3pPr marL="1148002" indent="-290782" algn="l">
              <a:buSzPct val="171429"/>
              <a:buFont typeface="Gill Sans"/>
              <a:buChar char="•"/>
              <a:tabLst>
                <a:tab pos="1598357" algn="l"/>
              </a:tabLst>
              <a:defRPr>
                <a:solidFill>
                  <a:srgbClr val="000000"/>
                </a:solidFill>
              </a:defRPr>
            </a:lvl3pPr>
            <a:lvl4pPr marL="1460530" indent="-290782" algn="l">
              <a:buSzPct val="171429"/>
              <a:buFont typeface="Gill Sans"/>
              <a:buChar char="•"/>
              <a:tabLst>
                <a:tab pos="1910885" algn="l"/>
              </a:tabLst>
              <a:defRPr>
                <a:solidFill>
                  <a:srgbClr val="000000"/>
                </a:solidFill>
              </a:defRPr>
            </a:lvl4pPr>
            <a:lvl5pPr marL="1781987" indent="-290782" algn="l">
              <a:buSzPct val="171429"/>
              <a:buFont typeface="Gill Sans"/>
              <a:buChar char="•"/>
              <a:tabLst>
                <a:tab pos="2232343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b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96817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A0538-4285-485A-A334-8F3AE9390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695C0-2CFE-436C-B571-7291FA0F7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72C60-F00C-47A6-A537-20C3C26DB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3B81F-EC77-4CFF-9A3D-C9C2DBFD3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16576-1991-4868-8BF1-B3F46EC28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2F417-01D2-40F3-843C-F7D5ABC10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23136-F41E-408D-B0E9-423E53313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BEF7C-D6FD-4214-BB7D-D2117E694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C9A4009-A7C3-49D8-A61B-48D5AC67AA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mva.org/bmvc/1988/avc-88-023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papers/ijcv04.pdf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://www-staff.informatik.uni-frankfurt.de/asa/seminare/Literatur/L99-Lowe_SIFT_1999.pdf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2971801" y="1219200"/>
          <a:ext cx="6290595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8761905" imgH="7009524" progId="Photoshop.Image.10">
                  <p:embed/>
                </p:oleObj>
              </mc:Choice>
              <mc:Fallback>
                <p:oleObj name="Image" r:id="rId3" imgW="8761905" imgH="7009524" progId="Photoshop.Image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1" y="1219200"/>
                        <a:ext cx="6290595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950699" y="5940623"/>
            <a:ext cx="62906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9300 Harris Corners Pkwy, Charlotte, NC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E5765-BAD9-3EC9-F381-F3698F039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D2AF-FC8E-ECA6-AE74-64058CE60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C29C6-0E37-1B01-5392-0389A3596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5589"/>
            <a:ext cx="10668000" cy="671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87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A4CC6-0AB0-FF88-8E62-EE39F75C0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9C3D7-914B-3E94-085D-2BF4013E1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A66B-E070-1DCA-CA72-6755022D4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4038600" cy="52578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Where is it: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scale its 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orientation its at:</a:t>
            </a:r>
          </a:p>
          <a:p>
            <a:endParaRPr lang="en-US" dirty="0"/>
          </a:p>
          <a:p>
            <a:r>
              <a:rPr lang="en-US" dirty="0"/>
              <a:t>Description of contents: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9ABF3-5A7F-154F-83D2-4FFB9A347BC3}"/>
              </a:ext>
            </a:extLst>
          </p:cNvPr>
          <p:cNvSpPr txBox="1"/>
          <p:nvPr/>
        </p:nvSpPr>
        <p:spPr>
          <a:xfrm>
            <a:off x="5880720" y="2743200"/>
            <a:ext cx="63112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way that is (mostly) unaffected by </a:t>
            </a:r>
          </a:p>
          <a:p>
            <a:r>
              <a:rPr lang="en-US" dirty="0"/>
              <a:t>image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3940982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C2CDF-CC29-3A75-8D96-B320AFC49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AF736-E4FF-CC52-6FA7-38F491DCA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AF551-469B-44BA-71B5-0F432F372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B9AF0-08E9-DA80-D04A-08C663502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90" y="544467"/>
            <a:ext cx="11191219" cy="5769066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F3AF3099-969B-3372-0FDF-D40EC368DA4E}"/>
              </a:ext>
            </a:extLst>
          </p:cNvPr>
          <p:cNvSpPr/>
          <p:nvPr/>
        </p:nvSpPr>
        <p:spPr bwMode="auto">
          <a:xfrm>
            <a:off x="4038600" y="2514600"/>
            <a:ext cx="1371600" cy="1333500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E3B718EF-A613-91B5-367F-36711EF9B7D5}"/>
              </a:ext>
            </a:extLst>
          </p:cNvPr>
          <p:cNvSpPr/>
          <p:nvPr/>
        </p:nvSpPr>
        <p:spPr bwMode="auto">
          <a:xfrm>
            <a:off x="4191000" y="4114800"/>
            <a:ext cx="1371600" cy="1333500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AB9DFF61-DAAF-86BE-DC1B-5B936A20727A}"/>
              </a:ext>
            </a:extLst>
          </p:cNvPr>
          <p:cNvSpPr/>
          <p:nvPr/>
        </p:nvSpPr>
        <p:spPr bwMode="auto">
          <a:xfrm>
            <a:off x="1181100" y="3962400"/>
            <a:ext cx="1371600" cy="1333500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016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4407C-D2C6-3740-6582-90E5D263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 matrix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4F25C-C6CD-CD7F-69F3-0D28219C8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71600"/>
            <a:ext cx="8117573" cy="1900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6E4BFC-310F-CF67-E4FD-17BF5E39C943}"/>
              </a:ext>
            </a:extLst>
          </p:cNvPr>
          <p:cNvSpPr txBox="1"/>
          <p:nvPr/>
        </p:nvSpPr>
        <p:spPr>
          <a:xfrm>
            <a:off x="1066800" y="4343400"/>
            <a:ext cx="84560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very like a covariance matrix</a:t>
            </a:r>
          </a:p>
          <a:p>
            <a:r>
              <a:rPr lang="en-US" dirty="0"/>
              <a:t>Also, it’s a second order approximation to the image</a:t>
            </a:r>
          </a:p>
          <a:p>
            <a:r>
              <a:rPr lang="en-US" dirty="0"/>
              <a:t>Intensity (later slides)</a:t>
            </a:r>
          </a:p>
        </p:txBody>
      </p:sp>
    </p:spTree>
    <p:extLst>
      <p:ext uri="{BB962C8B-B14F-4D97-AF65-F5344CB8AC3E}">
        <p14:creationId xmlns:p14="http://schemas.microsoft.com/office/powerpoint/2010/main" val="468321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A60973E-9B72-6242-B7AA-1A31F640E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a corner detection criterion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Basic idea: we should easily recognize the point by looking through a small window</a:t>
            </a:r>
          </a:p>
          <a:p>
            <a:pPr>
              <a:buFontTx/>
              <a:buChar char="•"/>
            </a:pPr>
            <a:r>
              <a:rPr lang="en-US" dirty="0"/>
              <a:t>Shifting a window in </a:t>
            </a:r>
            <a:r>
              <a:rPr lang="en-US" i="1" dirty="0"/>
              <a:t>any</a:t>
            </a:r>
            <a:r>
              <a:rPr lang="en-US" dirty="0"/>
              <a:t> </a:t>
            </a:r>
            <a:r>
              <a:rPr lang="en-US" i="1" dirty="0"/>
              <a:t>direction</a:t>
            </a:r>
            <a:r>
              <a:rPr lang="en-US" dirty="0"/>
              <a:t> should give </a:t>
            </a:r>
            <a:r>
              <a:rPr lang="en-US" i="1" dirty="0"/>
              <a:t>a large change</a:t>
            </a:r>
            <a:r>
              <a:rPr lang="en-US" dirty="0"/>
              <a:t> in intensity</a:t>
            </a:r>
            <a:endParaRPr lang="ru-RU" dirty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953000" y="2895600"/>
            <a:ext cx="2438400" cy="3887788"/>
            <a:chOff x="2160" y="1824"/>
            <a:chExt cx="1536" cy="2449"/>
          </a:xfrm>
        </p:grpSpPr>
        <p:pic>
          <p:nvPicPr>
            <p:cNvPr id="32790" name="Picture 8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2791" name="Text Box 11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“edge”</a:t>
              </a:r>
              <a:r>
                <a:rPr lang="en-US" sz="240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latin typeface="Arial Unicode MS" pitchFamily="34" charset="-128"/>
                  <a:cs typeface="Times New Roman" pitchFamily="18" charset="0"/>
                </a:rPr>
                <a:t>no change along the edge direction</a:t>
              </a:r>
              <a:endParaRPr lang="ru-RU" sz="240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32792" name="Rectangle 14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3" name="Line 16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7543800" y="2895600"/>
            <a:ext cx="2667000" cy="3887788"/>
            <a:chOff x="3792" y="1824"/>
            <a:chExt cx="1680" cy="2449"/>
          </a:xfrm>
        </p:grpSpPr>
        <p:pic>
          <p:nvPicPr>
            <p:cNvPr id="32783" name="Picture 9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2784" name="Text Box 12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sz="240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latin typeface="Arial Unicode MS" pitchFamily="34" charset="-128"/>
                  <a:cs typeface="Times New Roman" pitchFamily="18" charset="0"/>
                </a:rPr>
                <a:t>significant change in all directions</a:t>
              </a:r>
              <a:endParaRPr lang="ru-RU" sz="240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32785" name="Rectangle 17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6" name="Line 18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7" name="Line 20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8" name="Line 21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9" name="Line 22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286000" y="2895600"/>
            <a:ext cx="2362200" cy="3517900"/>
            <a:chOff x="480" y="1824"/>
            <a:chExt cx="1488" cy="2216"/>
          </a:xfrm>
        </p:grpSpPr>
        <p:pic>
          <p:nvPicPr>
            <p:cNvPr id="32776" name="Picture 7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2777" name="Text Box 10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>
                  <a:latin typeface="Arial Unicode MS" pitchFamily="34" charset="-128"/>
                  <a:cs typeface="Times New Roman" pitchFamily="18" charset="0"/>
                </a:rPr>
                <a:t> region:</a:t>
              </a:r>
              <a:br>
                <a:rPr lang="en-US" sz="240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sz="240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32778" name="Rectangle 13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9" name="Line 23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0" name="Line 24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1" name="Line 25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782" name="Line 26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a corner detection criterion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92BB584-EE3B-0043-AC56-270A860D48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" pitchFamily="18" charset="0"/>
                  </a:rPr>
                  <a:t>Change in appearance of window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 for the shift </a:t>
                </a:r>
                <a14:m>
                  <m:oMath xmlns:m="http://schemas.openxmlformats.org/officeDocument/2006/math">
                    <m:r>
                      <a:rPr lang="en-US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:</a:t>
                </a:r>
                <a:endParaRPr lang="ru-RU" dirty="0">
                  <a:cs typeface="Times New Roman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92BB584-EE3B-0043-AC56-270A860D48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810000"/>
            <a:ext cx="27813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1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079" name="Rectangle 10"/>
          <p:cNvSpPr>
            <a:spLocks noChangeArrowheads="1"/>
          </p:cNvSpPr>
          <p:nvPr/>
        </p:nvSpPr>
        <p:spPr bwMode="auto">
          <a:xfrm>
            <a:off x="3789364" y="4452939"/>
            <a:ext cx="1462087" cy="1463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" name="TextBox 11"/>
          <p:cNvSpPr txBox="1">
            <a:spLocks noChangeArrowheads="1"/>
          </p:cNvSpPr>
          <p:nvPr/>
        </p:nvSpPr>
        <p:spPr bwMode="auto">
          <a:xfrm>
            <a:off x="4038600" y="3276601"/>
            <a:ext cx="1042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81" name="TextBox 12"/>
          <p:cNvSpPr txBox="1">
            <a:spLocks noChangeArrowheads="1"/>
          </p:cNvSpPr>
          <p:nvPr/>
        </p:nvSpPr>
        <p:spPr bwMode="auto">
          <a:xfrm>
            <a:off x="7720014" y="3590926"/>
            <a:ext cx="1163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175126" y="4191001"/>
            <a:ext cx="1463675" cy="1463675"/>
          </a:xfrm>
          <a:prstGeom prst="rect">
            <a:avLst/>
          </a:prstGeom>
          <a:noFill/>
          <a:ln w="25400" algn="ctr">
            <a:solidFill>
              <a:srgbClr val="00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683626" y="4745039"/>
            <a:ext cx="174625" cy="174625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382001" y="4876800"/>
            <a:ext cx="7159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(3,2)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7DFD51-5B37-5C45-9EB4-DF0A7001DBE8}"/>
                  </a:ext>
                </a:extLst>
              </p:cNvPr>
              <p:cNvSpPr txBox="1"/>
              <p:nvPr/>
            </p:nvSpPr>
            <p:spPr>
              <a:xfrm>
                <a:off x="2887473" y="1642065"/>
                <a:ext cx="6874254" cy="11011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)∈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7DFD51-5B37-5C45-9EB4-DF0A7001D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473" y="1642065"/>
                <a:ext cx="6874254" cy="1101135"/>
              </a:xfrm>
              <a:prstGeom prst="rect">
                <a:avLst/>
              </a:prstGeom>
              <a:blipFill>
                <a:blip r:embed="rId6"/>
                <a:stretch>
                  <a:fillRect t="-136364" b="-185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3">
                <a:extLst>
                  <a:ext uri="{FF2B5EF4-FFF2-40B4-BE49-F238E27FC236}">
                    <a16:creationId xmlns:a16="http://schemas.microsoft.com/office/drawing/2014/main" id="{C4B51D88-E75C-C34D-9A8B-5A9262B953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" pitchFamily="18" charset="0"/>
                  </a:rPr>
                  <a:t>Change in appearance of window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 for the shift </a:t>
                </a:r>
                <a14:m>
                  <m:oMath xmlns:m="http://schemas.openxmlformats.org/officeDocument/2006/math">
                    <m:r>
                      <a:rPr lang="en-US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:</a:t>
                </a:r>
                <a:endParaRPr lang="ru-RU" dirty="0">
                  <a:cs typeface="Times New Roman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8" name="Content Placeholder 3">
                <a:extLst>
                  <a:ext uri="{FF2B5EF4-FFF2-40B4-BE49-F238E27FC236}">
                    <a16:creationId xmlns:a16="http://schemas.microsoft.com/office/drawing/2014/main" id="{C4B51D88-E75C-C34D-9A8B-5A9262B953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a corner detection criterion</a:t>
            </a:r>
            <a:endParaRPr lang="ru-RU" dirty="0"/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810000"/>
            <a:ext cx="27813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1" y="41910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079" name="Rectangle 10"/>
          <p:cNvSpPr>
            <a:spLocks noChangeArrowheads="1"/>
          </p:cNvSpPr>
          <p:nvPr/>
        </p:nvSpPr>
        <p:spPr bwMode="auto">
          <a:xfrm>
            <a:off x="3789364" y="4452939"/>
            <a:ext cx="1462087" cy="14636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0" name="TextBox 11"/>
          <p:cNvSpPr txBox="1">
            <a:spLocks noChangeArrowheads="1"/>
          </p:cNvSpPr>
          <p:nvPr/>
        </p:nvSpPr>
        <p:spPr bwMode="auto">
          <a:xfrm>
            <a:off x="4038600" y="3276601"/>
            <a:ext cx="1042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81" name="TextBox 12"/>
          <p:cNvSpPr txBox="1">
            <a:spLocks noChangeArrowheads="1"/>
          </p:cNvSpPr>
          <p:nvPr/>
        </p:nvSpPr>
        <p:spPr bwMode="auto">
          <a:xfrm>
            <a:off x="7720014" y="3590926"/>
            <a:ext cx="1163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153400" y="5084764"/>
            <a:ext cx="173038" cy="173037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848601" y="5224464"/>
            <a:ext cx="7159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(0,0)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2777C9-A236-BB40-9328-FB11499F9045}"/>
                  </a:ext>
                </a:extLst>
              </p:cNvPr>
              <p:cNvSpPr txBox="1"/>
              <p:nvPr/>
            </p:nvSpPr>
            <p:spPr>
              <a:xfrm>
                <a:off x="2887473" y="1642065"/>
                <a:ext cx="6874254" cy="11011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)∈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62777C9-A236-BB40-9328-FB11499F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473" y="1642065"/>
                <a:ext cx="6874254" cy="1101135"/>
              </a:xfrm>
              <a:prstGeom prst="rect">
                <a:avLst/>
              </a:prstGeom>
              <a:blipFill>
                <a:blip r:embed="rId6"/>
                <a:stretch>
                  <a:fillRect t="-136364" b="-185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3">
                <a:extLst>
                  <a:ext uri="{FF2B5EF4-FFF2-40B4-BE49-F238E27FC236}">
                    <a16:creationId xmlns:a16="http://schemas.microsoft.com/office/drawing/2014/main" id="{823EF088-802E-7A4C-9C40-9CA3C990F2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" pitchFamily="18" charset="0"/>
                  </a:rPr>
                  <a:t>Change in appearance of window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 for the shift </a:t>
                </a:r>
                <a14:m>
                  <m:oMath xmlns:m="http://schemas.openxmlformats.org/officeDocument/2006/math">
                    <m:r>
                      <a:rPr lang="en-US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cs typeface="Times New Roman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cs typeface="Times New Roman" pitchFamily="18" charset="0"/>
                </a:endParaRPr>
              </a:p>
              <a:p>
                <a:pPr marL="0" indent="0"/>
                <a:endParaRPr lang="en-US" dirty="0">
                  <a:cs typeface="Times New Roman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" pitchFamily="18" charset="0"/>
                  </a:rPr>
                  <a:t>We want to find out how this function behaves for small shifts</a:t>
                </a:r>
                <a:endParaRPr lang="ru-RU" dirty="0">
                  <a:cs typeface="Times New Roman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Content Placeholder 3">
                <a:extLst>
                  <a:ext uri="{FF2B5EF4-FFF2-40B4-BE49-F238E27FC236}">
                    <a16:creationId xmlns:a16="http://schemas.microsoft.com/office/drawing/2014/main" id="{823EF088-802E-7A4C-9C40-9CA3C990F2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3"/>
                <a:stretch>
                  <a:fillRect l="-1103" t="-1449" r="-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a corner detection criterion</a:t>
            </a:r>
            <a:endParaRPr lang="ru-RU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1" y="4495800"/>
            <a:ext cx="1971675" cy="1981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5815014" y="3895726"/>
            <a:ext cx="1163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26DEB5-E2BB-3245-8E05-717C6C9230ED}"/>
                  </a:ext>
                </a:extLst>
              </p:cNvPr>
              <p:cNvSpPr txBox="1"/>
              <p:nvPr/>
            </p:nvSpPr>
            <p:spPr>
              <a:xfrm>
                <a:off x="2887473" y="1642065"/>
                <a:ext cx="6874254" cy="11011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)∈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26DEB5-E2BB-3245-8E05-717C6C923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473" y="1642065"/>
                <a:ext cx="6874254" cy="1101135"/>
              </a:xfrm>
              <a:prstGeom prst="rect">
                <a:avLst/>
              </a:prstGeom>
              <a:blipFill>
                <a:blip r:embed="rId5"/>
                <a:stretch>
                  <a:fillRect t="-136364" b="-185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a corner detection criterion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First-order Taylor approximation for small shifts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1200" dirty="0"/>
              </a:p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Recall</a:t>
                </a:r>
                <a:r>
                  <a:rPr lang="en-US"/>
                  <a:t>: first-order Taylor </a:t>
                </a:r>
                <a:r>
                  <a:rPr lang="en-US" dirty="0"/>
                  <a:t>approximation for a 1D function:</a:t>
                </a:r>
              </a:p>
              <a:p>
                <a:pPr marL="457200" indent="-457200">
                  <a:buFont typeface="Arial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DBDB4BCF-639F-1E48-80F9-0CA05A0B41AA}"/>
              </a:ext>
            </a:extLst>
          </p:cNvPr>
          <p:cNvGrpSpPr/>
          <p:nvPr/>
        </p:nvGrpSpPr>
        <p:grpSpPr>
          <a:xfrm>
            <a:off x="3581400" y="3124200"/>
            <a:ext cx="6072840" cy="3096667"/>
            <a:chOff x="4419600" y="3124200"/>
            <a:chExt cx="6072840" cy="30966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9C39D7D-C58D-414E-9492-939D8F10989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562600" y="3543300"/>
              <a:ext cx="2667001" cy="17145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1DF164B-C783-4644-B5D9-58A146C1F5B2}"/>
                </a:ext>
              </a:extLst>
            </p:cNvPr>
            <p:cNvCxnSpPr/>
            <p:nvPr/>
          </p:nvCxnSpPr>
          <p:spPr bwMode="auto">
            <a:xfrm flipV="1">
              <a:off x="4724400" y="3124200"/>
              <a:ext cx="0" cy="3048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A22F469-C14E-FD48-9164-B81EDE232FE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19600" y="5867400"/>
              <a:ext cx="4267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B90A3BB-B681-264B-849B-D404815C5264}"/>
                </a:ext>
              </a:extLst>
            </p:cNvPr>
            <p:cNvSpPr/>
            <p:nvPr/>
          </p:nvSpPr>
          <p:spPr bwMode="auto">
            <a:xfrm>
              <a:off x="5364480" y="3282697"/>
              <a:ext cx="2682240" cy="1840992"/>
            </a:xfrm>
            <a:custGeom>
              <a:avLst/>
              <a:gdLst>
                <a:gd name="connsiteX0" fmla="*/ 0 w 2682240"/>
                <a:gd name="connsiteY0" fmla="*/ 1840992 h 1840992"/>
                <a:gd name="connsiteX1" fmla="*/ 1194816 w 2682240"/>
                <a:gd name="connsiteY1" fmla="*/ 1328928 h 1840992"/>
                <a:gd name="connsiteX2" fmla="*/ 1889760 w 2682240"/>
                <a:gd name="connsiteY2" fmla="*/ 280416 h 1840992"/>
                <a:gd name="connsiteX3" fmla="*/ 2682240 w 2682240"/>
                <a:gd name="connsiteY3" fmla="*/ 0 h 1840992"/>
                <a:gd name="connsiteX0" fmla="*/ 0 w 2682240"/>
                <a:gd name="connsiteY0" fmla="*/ 1840992 h 1840992"/>
                <a:gd name="connsiteX1" fmla="*/ 1222193 w 2682240"/>
                <a:gd name="connsiteY1" fmla="*/ 1301551 h 1840992"/>
                <a:gd name="connsiteX2" fmla="*/ 1889760 w 2682240"/>
                <a:gd name="connsiteY2" fmla="*/ 280416 h 1840992"/>
                <a:gd name="connsiteX3" fmla="*/ 2682240 w 2682240"/>
                <a:gd name="connsiteY3" fmla="*/ 0 h 184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240" h="1840992">
                  <a:moveTo>
                    <a:pt x="0" y="1840992"/>
                  </a:moveTo>
                  <a:cubicBezTo>
                    <a:pt x="439928" y="1715008"/>
                    <a:pt x="907233" y="1561647"/>
                    <a:pt x="1222193" y="1301551"/>
                  </a:cubicBezTo>
                  <a:cubicBezTo>
                    <a:pt x="1537153" y="1041455"/>
                    <a:pt x="1646419" y="497341"/>
                    <a:pt x="1889760" y="280416"/>
                  </a:cubicBezTo>
                  <a:cubicBezTo>
                    <a:pt x="2133101" y="63491"/>
                    <a:pt x="2409952" y="29464"/>
                    <a:pt x="2682240" y="0"/>
                  </a:cubicBezTo>
                </a:path>
              </a:pathLst>
            </a:custGeom>
            <a:ln w="254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5AFD65-8965-514A-A4F2-4872899EA030}"/>
                </a:ext>
              </a:extLst>
            </p:cNvPr>
            <p:cNvSpPr/>
            <p:nvPr/>
          </p:nvSpPr>
          <p:spPr bwMode="auto">
            <a:xfrm>
              <a:off x="6400800" y="4648200"/>
              <a:ext cx="76200" cy="762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5C337F1-A705-B54C-A519-550364EA880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33320" y="4724400"/>
              <a:ext cx="11159" cy="11541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C5B5F7-0A5E-DC4F-8962-0951269CE64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96100" y="4203193"/>
              <a:ext cx="0" cy="164834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275B234-863B-1B4B-BF10-84E1BDE6DD09}"/>
                    </a:ext>
                  </a:extLst>
                </p:cNvPr>
                <p:cNvSpPr txBox="1"/>
                <p:nvPr/>
              </p:nvSpPr>
              <p:spPr>
                <a:xfrm>
                  <a:off x="6985775" y="4254458"/>
                  <a:ext cx="350666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24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275B234-863B-1B4B-BF10-84E1BDE6DD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5775" y="4254458"/>
                  <a:ext cx="350666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166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C18E16B-F3F1-1E48-BBA3-E7CB0685DB79}"/>
                    </a:ext>
                  </a:extLst>
                </p:cNvPr>
                <p:cNvSpPr/>
                <p:nvPr/>
              </p:nvSpPr>
              <p:spPr>
                <a:xfrm>
                  <a:off x="6243717" y="5849250"/>
                  <a:ext cx="37920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C18E16B-F3F1-1E48-BBA3-E7CB0685DB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3717" y="5849250"/>
                  <a:ext cx="379206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FFCD087-39E0-214D-A9D1-8226C09E52EC}"/>
                    </a:ext>
                  </a:extLst>
                </p:cNvPr>
                <p:cNvSpPr/>
                <p:nvPr/>
              </p:nvSpPr>
              <p:spPr>
                <a:xfrm>
                  <a:off x="6521393" y="5851535"/>
                  <a:ext cx="79380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FFCD087-39E0-214D-A9D1-8226C09E52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1393" y="5851535"/>
                  <a:ext cx="793807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4B99D08-5433-BF41-A7A4-3B4F194421F0}"/>
                </a:ext>
              </a:extLst>
            </p:cNvPr>
            <p:cNvSpPr/>
            <p:nvPr/>
          </p:nvSpPr>
          <p:spPr bwMode="auto">
            <a:xfrm>
              <a:off x="6858000" y="4149228"/>
              <a:ext cx="76200" cy="76200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B3C06FE-7AA2-A445-9B63-7D44C2F1C6BB}"/>
                </a:ext>
              </a:extLst>
            </p:cNvPr>
            <p:cNvSpPr/>
            <p:nvPr/>
          </p:nvSpPr>
          <p:spPr bwMode="auto">
            <a:xfrm>
              <a:off x="6858000" y="4369768"/>
              <a:ext cx="76200" cy="76200"/>
            </a:xfrm>
            <a:prstGeom prst="ellipse">
              <a:avLst/>
            </a:prstGeom>
            <a:solidFill>
              <a:srgbClr val="7030A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033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a corner detection criterion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First-order Taylor approximation for small shifts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1200" dirty="0"/>
              </a:p>
              <a:p>
                <a:pPr marL="457200" indent="-457200">
                  <a:buFont typeface="Arial" pitchFamily="34" charset="0"/>
                  <a:buChar char="•"/>
                </a:pPr>
                <a:r>
                  <a:rPr lang="en-US" dirty="0"/>
                  <a:t>Let’s plug this into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)∈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𝑢𝑣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e>
                      </m:nary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b="-37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798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1953-2195-C04F-BE97-5BE8B9E3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BF5E6-FC30-E845-B331-1D9C3AFBC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Keypoint</a:t>
            </a:r>
            <a:r>
              <a:rPr lang="en-US" dirty="0"/>
              <a:t> detection: Motivation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Deriving a corner detection criterion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Harris corner detector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Invariance properties of corners</a:t>
            </a:r>
          </a:p>
        </p:txBody>
      </p:sp>
    </p:spTree>
    <p:extLst>
      <p:ext uri="{BB962C8B-B14F-4D97-AF65-F5344CB8AC3E}">
        <p14:creationId xmlns:p14="http://schemas.microsoft.com/office/powerpoint/2010/main" val="605618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A6EF63-5866-004A-BAFD-267388E949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143000"/>
                <a:ext cx="10363200" cy="5029200"/>
              </a:xfrm>
            </p:spPr>
            <p:txBody>
              <a:bodyPr/>
              <a:lstStyle/>
              <a:p>
                <a:pPr marL="0" indent="0"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𝑢𝑣</m:t>
                    </m:r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 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𝑢</m:t>
                            </m:r>
                          </m:e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𝑣</m:t>
                            </m:r>
                          </m:e>
                        </m:mr>
                      </m:m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)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solidFill>
                    <a:srgbClr val="7030A0"/>
                  </a:solidFill>
                  <a:cs typeface="Times New Roman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cs typeface="Times New Roman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cs typeface="Times New Roman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A6EF63-5866-004A-BAFD-267388E949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143000"/>
                <a:ext cx="10363200" cy="5029200"/>
              </a:xfrm>
              <a:blipFill>
                <a:blip r:embed="rId3"/>
                <a:stretch>
                  <a:fillRect t="-13098" b="-6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a corner detection criterion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AB906C2B-C5F2-0B4D-B1EC-34DCC8D2E1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4400" y="4572000"/>
                <a:ext cx="3733800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i="1" dirty="0">
                    <a:solidFill>
                      <a:srgbClr val="C00000"/>
                    </a:solidFill>
                    <a:cs typeface="Times New Roman" pitchFamily="18" charset="0"/>
                  </a:rPr>
                  <a:t>Second moment matrix</a:t>
                </a:r>
                <a:r>
                  <a:rPr lang="en-US" dirty="0">
                    <a:solidFill>
                      <a:srgbClr val="C00000"/>
                    </a:solidFill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𝑀</m:t>
                    </m:r>
                  </m:oMath>
                </a14:m>
                <a:endParaRPr lang="ru-RU" i="1" dirty="0">
                  <a:solidFill>
                    <a:srgbClr val="C00000"/>
                  </a:solidFill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 Box 6">
                <a:extLst>
                  <a:ext uri="{FF2B5EF4-FFF2-40B4-BE49-F238E27FC236}">
                    <a16:creationId xmlns:a16="http://schemas.microsoft.com/office/drawing/2014/main" id="{AB906C2B-C5F2-0B4D-B1EC-34DCC8D2E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4400" y="4572000"/>
                <a:ext cx="3733800" cy="954107"/>
              </a:xfrm>
              <a:prstGeom prst="rect">
                <a:avLst/>
              </a:prstGeom>
              <a:blipFill>
                <a:blip r:embed="rId4"/>
                <a:stretch>
                  <a:fillRect t="-8000" b="-1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081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A6EF63-5866-004A-BAFD-267388E949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143000"/>
                <a:ext cx="10363200" cy="5029200"/>
              </a:xfrm>
            </p:spPr>
            <p:txBody>
              <a:bodyPr/>
              <a:lstStyle/>
              <a:p>
                <a:pPr marL="0" indent="0" algn="ctr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𝑢𝑣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e>
                    </m:nary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This is a quadratic function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0" indent="0" algn="ctr"/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cs typeface="Times New Roman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cs typeface="Times New Roman" pitchFamily="18" charset="0"/>
                </a:endParaRPr>
              </a:p>
              <a:p>
                <a:pPr marL="0" indent="0"/>
                <a:endParaRPr lang="en-US" dirty="0">
                  <a:cs typeface="Times New Roman" pitchFamily="18" charset="0"/>
                </a:endParaRPr>
              </a:p>
              <a:p>
                <a:pPr marL="0" indent="0"/>
                <a:endParaRPr lang="en-US" sz="1200" dirty="0">
                  <a:cs typeface="Times New Roman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200" dirty="0">
                  <a:cs typeface="Times New Roman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" pitchFamily="18" charset="0"/>
                  </a:rPr>
                  <a:t>How can we analyze the shape of this surface?</a:t>
                </a:r>
                <a:endParaRPr lang="ru-RU" dirty="0">
                  <a:cs typeface="Times New Roman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A6EF63-5866-004A-BAFD-267388E949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143000"/>
                <a:ext cx="10363200" cy="5029200"/>
              </a:xfrm>
              <a:blipFill>
                <a:blip r:embed="rId3"/>
                <a:stretch>
                  <a:fillRect l="-1103" t="-13098" b="-3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a corner detection criterion</a:t>
            </a:r>
            <a:endParaRPr lang="ru-RU" dirty="0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EAE50EA9-4E78-2F45-8D9D-723640291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780157"/>
            <a:ext cx="279146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3C5165DC-CE64-EE4B-B307-D9C6A90B9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2969514"/>
            <a:ext cx="2277284" cy="2288286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D6EFA60C-3AF0-4E4A-A04B-8A7B87A1F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656" y="2996522"/>
            <a:ext cx="81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A184319-5A0A-8847-B57A-8BBE44A5E822}"/>
                  </a:ext>
                </a:extLst>
              </p:cNvPr>
              <p:cNvSpPr/>
              <p:nvPr/>
            </p:nvSpPr>
            <p:spPr>
              <a:xfrm>
                <a:off x="5519457" y="3790491"/>
                <a:ext cx="65274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A184319-5A0A-8847-B57A-8BBE44A5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457" y="3790491"/>
                <a:ext cx="652743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070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the second moment matrix</a:t>
            </a:r>
          </a:p>
        </p:txBody>
      </p:sp>
      <p:pic>
        <p:nvPicPr>
          <p:cNvPr id="11270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370496"/>
            <a:ext cx="6096000" cy="325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E423C3-C35A-B942-BB2E-A67C0E26EB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A horizontal “slice”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given by the equation of an ellipse: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E423C3-C35A-B942-BB2E-A67C0E26EB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the second moment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10D9DC9-C053-734B-BB41-73ED1D0F5C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Consider the axis-aligned case (gradients are either horizontal or vertical):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𝑀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If either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is close to 0, then this is </a:t>
                </a:r>
                <a:r>
                  <a:rPr lang="en-US" i="1" dirty="0"/>
                  <a:t>not</a:t>
                </a:r>
                <a:r>
                  <a:rPr lang="en-US" dirty="0"/>
                  <a:t> a corner, so we want locations where both are large</a:t>
                </a:r>
                <a:endParaRPr lang="en-US" sz="2400" dirty="0">
                  <a:latin typeface="Symbol" pitchFamily="18" charset="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10D9DC9-C053-734B-BB41-73ED1D0F5C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3"/>
                <a:stretch>
                  <a:fillRect l="-1103" t="-12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712D5525-4D7B-3641-9D2A-4D2545DBA0F1}"/>
              </a:ext>
            </a:extLst>
          </p:cNvPr>
          <p:cNvSpPr/>
          <p:nvPr/>
        </p:nvSpPr>
        <p:spPr>
          <a:xfrm>
            <a:off x="3352800" y="5486400"/>
            <a:ext cx="582578" cy="5825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28A5C2-170D-7C44-8121-F0AAD1C15CAD}"/>
              </a:ext>
            </a:extLst>
          </p:cNvPr>
          <p:cNvSpPr/>
          <p:nvPr/>
        </p:nvSpPr>
        <p:spPr>
          <a:xfrm>
            <a:off x="3493316" y="5624136"/>
            <a:ext cx="301544" cy="3015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8916FD-DF96-914C-9FCD-949CC607D377}"/>
              </a:ext>
            </a:extLst>
          </p:cNvPr>
          <p:cNvSpPr/>
          <p:nvPr/>
        </p:nvSpPr>
        <p:spPr>
          <a:xfrm>
            <a:off x="4991100" y="5486400"/>
            <a:ext cx="582578" cy="5825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5EEE28-4D40-5440-91F4-FFA01467758D}"/>
              </a:ext>
            </a:extLst>
          </p:cNvPr>
          <p:cNvSpPr/>
          <p:nvPr/>
        </p:nvSpPr>
        <p:spPr>
          <a:xfrm>
            <a:off x="5272354" y="5499100"/>
            <a:ext cx="321611" cy="58257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E4289E-2249-6642-83F9-CC3AD1468795}"/>
              </a:ext>
            </a:extLst>
          </p:cNvPr>
          <p:cNvSpPr/>
          <p:nvPr/>
        </p:nvSpPr>
        <p:spPr>
          <a:xfrm>
            <a:off x="5131616" y="5624136"/>
            <a:ext cx="301544" cy="3015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99A233C-7D5E-1141-9BA0-D58D6B69E442}"/>
              </a:ext>
            </a:extLst>
          </p:cNvPr>
          <p:cNvSpPr/>
          <p:nvPr/>
        </p:nvSpPr>
        <p:spPr>
          <a:xfrm>
            <a:off x="8287987" y="5457165"/>
            <a:ext cx="582578" cy="5825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4F7480-6CE7-BC4D-B887-9FD06FEACB8E}"/>
              </a:ext>
            </a:extLst>
          </p:cNvPr>
          <p:cNvSpPr/>
          <p:nvPr/>
        </p:nvSpPr>
        <p:spPr>
          <a:xfrm>
            <a:off x="8569017" y="5735174"/>
            <a:ext cx="301544" cy="3015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371F83-8A8A-FD4B-8409-E47FDF89F4BD}"/>
              </a:ext>
            </a:extLst>
          </p:cNvPr>
          <p:cNvSpPr/>
          <p:nvPr/>
        </p:nvSpPr>
        <p:spPr>
          <a:xfrm>
            <a:off x="8428503" y="5594901"/>
            <a:ext cx="301544" cy="3015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C0F1395-4E00-0B4B-8213-B191D9E72017}"/>
              </a:ext>
            </a:extLst>
          </p:cNvPr>
          <p:cNvSpPr/>
          <p:nvPr/>
        </p:nvSpPr>
        <p:spPr>
          <a:xfrm>
            <a:off x="6629400" y="5457165"/>
            <a:ext cx="582578" cy="5825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271A968-7656-1845-B369-620C1EEE8D06}"/>
              </a:ext>
            </a:extLst>
          </p:cNvPr>
          <p:cNvSpPr/>
          <p:nvPr/>
        </p:nvSpPr>
        <p:spPr>
          <a:xfrm>
            <a:off x="6629400" y="5764409"/>
            <a:ext cx="602865" cy="28803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38CB81-6F56-FE45-B0E1-A1524B873816}"/>
              </a:ext>
            </a:extLst>
          </p:cNvPr>
          <p:cNvSpPr/>
          <p:nvPr/>
        </p:nvSpPr>
        <p:spPr>
          <a:xfrm>
            <a:off x="6769916" y="5594901"/>
            <a:ext cx="301544" cy="3015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9658184-525F-FA48-9CC3-A81C747916C3}"/>
                  </a:ext>
                </a:extLst>
              </p:cNvPr>
              <p:cNvSpPr/>
              <p:nvPr/>
            </p:nvSpPr>
            <p:spPr>
              <a:xfrm>
                <a:off x="2819400" y="6172200"/>
                <a:ext cx="15983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=0,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9658184-525F-FA48-9CC3-A81C747916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6172200"/>
                <a:ext cx="1598323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4687D7-1F64-6C4E-A19A-2331E24D0D32}"/>
                  </a:ext>
                </a:extLst>
              </p:cNvPr>
              <p:cNvSpPr/>
              <p:nvPr/>
            </p:nvSpPr>
            <p:spPr>
              <a:xfrm>
                <a:off x="4834253" y="6159441"/>
                <a:ext cx="87620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4687D7-1F64-6C4E-A19A-2331E24D0D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4253" y="6159441"/>
                <a:ext cx="87620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0F91C08-483A-A349-93FD-4F88E66F35F1}"/>
                  </a:ext>
                </a:extLst>
              </p:cNvPr>
              <p:cNvSpPr/>
              <p:nvPr/>
            </p:nvSpPr>
            <p:spPr>
              <a:xfrm>
                <a:off x="6482587" y="6124852"/>
                <a:ext cx="88165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0F91C08-483A-A349-93FD-4F88E66F35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587" y="6124852"/>
                <a:ext cx="881652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DB6736A-3737-5E4D-9641-C489C62A656A}"/>
                  </a:ext>
                </a:extLst>
              </p:cNvPr>
              <p:cNvSpPr/>
              <p:nvPr/>
            </p:nvSpPr>
            <p:spPr>
              <a:xfrm>
                <a:off x="7772400" y="6117697"/>
                <a:ext cx="159832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&gt;0,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000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DB6736A-3737-5E4D-9641-C489C62A6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6117697"/>
                <a:ext cx="1598323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011BFBB-D101-F949-B399-D8505EB87569}"/>
              </a:ext>
            </a:extLst>
          </p:cNvPr>
          <p:cNvSpPr/>
          <p:nvPr/>
        </p:nvSpPr>
        <p:spPr bwMode="auto">
          <a:xfrm>
            <a:off x="7211978" y="2494948"/>
            <a:ext cx="1638296" cy="1219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2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24" grpId="0" animBg="1"/>
      <p:bldP spid="25" grpId="0" animBg="1"/>
      <p:bldP spid="26" grpId="0" animBg="1"/>
      <p:bldP spid="28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2" grpId="0"/>
      <p:bldP spid="16" grpId="0"/>
      <p:bldP spid="17" grpId="0"/>
      <p:bldP spid="18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the second moment matrix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46D237-38C1-B148-9254-9A540EF56DC8}"/>
              </a:ext>
            </a:extLst>
          </p:cNvPr>
          <p:cNvGrpSpPr/>
          <p:nvPr/>
        </p:nvGrpSpPr>
        <p:grpSpPr>
          <a:xfrm>
            <a:off x="4152900" y="4273942"/>
            <a:ext cx="3886200" cy="2565770"/>
            <a:chOff x="6322167" y="4184534"/>
            <a:chExt cx="3886200" cy="2565770"/>
          </a:xfrm>
        </p:grpSpPr>
        <p:grpSp>
          <p:nvGrpSpPr>
            <p:cNvPr id="23" name="Group 22"/>
            <p:cNvGrpSpPr/>
            <p:nvPr/>
          </p:nvGrpSpPr>
          <p:grpSpPr>
            <a:xfrm>
              <a:off x="6322167" y="4184534"/>
              <a:ext cx="3886200" cy="2292467"/>
              <a:chOff x="4798167" y="3581401"/>
              <a:chExt cx="3886200" cy="2292467"/>
            </a:xfrm>
          </p:grpSpPr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 rot="21582948">
                <a:off x="4798167" y="3941881"/>
                <a:ext cx="3886200" cy="1931987"/>
              </a:xfrm>
              <a:prstGeom prst="ellipse">
                <a:avLst/>
              </a:prstGeom>
              <a:solidFill>
                <a:srgbClr val="7CF6D3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13"/>
              <p:cNvSpPr>
                <a:spLocks noChangeShapeType="1"/>
              </p:cNvSpPr>
              <p:nvPr/>
            </p:nvSpPr>
            <p:spPr bwMode="auto">
              <a:xfrm rot="2370124" flipH="1" flipV="1">
                <a:off x="6133202" y="4160877"/>
                <a:ext cx="1266825" cy="149225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AutoShape 14"/>
              <p:cNvSpPr>
                <a:spLocks/>
              </p:cNvSpPr>
              <p:nvPr/>
            </p:nvSpPr>
            <p:spPr bwMode="auto">
              <a:xfrm rot="16193341">
                <a:off x="7617482" y="4229421"/>
                <a:ext cx="184150" cy="1738313"/>
              </a:xfrm>
              <a:prstGeom prst="leftBrace">
                <a:avLst>
                  <a:gd name="adj1" fmla="val 78664"/>
                  <a:gd name="adj2" fmla="val 49065"/>
                </a:avLst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AutoShape 15"/>
              <p:cNvSpPr>
                <a:spLocks/>
              </p:cNvSpPr>
              <p:nvPr/>
            </p:nvSpPr>
            <p:spPr bwMode="auto">
              <a:xfrm rot="21511153">
                <a:off x="6462671" y="4013011"/>
                <a:ext cx="222250" cy="814387"/>
              </a:xfrm>
              <a:prstGeom prst="leftBrace">
                <a:avLst>
                  <a:gd name="adj1" fmla="val 30536"/>
                  <a:gd name="adj2" fmla="val 49065"/>
                </a:avLst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5486400" y="4191000"/>
                <a:ext cx="12954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sz="2400" i="1" dirty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a</a:t>
                </a:r>
                <a:r>
                  <a:rPr lang="en-US" sz="2400" baseline="30000" dirty="0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-1/2</a:t>
                </a:r>
                <a:endParaRPr lang="ru-RU" sz="2400" baseline="30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6858000" y="5105400"/>
                <a:ext cx="175260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sz="2400" i="1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b</a:t>
                </a:r>
                <a:r>
                  <a:rPr lang="en-US" sz="2400" baseline="30000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-1/2</a:t>
                </a:r>
                <a:endParaRPr lang="ru-RU" sz="2400" baseline="30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auto">
              <a:xfrm>
                <a:off x="7010400" y="4569023"/>
                <a:ext cx="14478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1" hangingPunct="1"/>
                <a:r>
                  <a:rPr lang="en-US" sz="1400" dirty="0">
                    <a:solidFill>
                      <a:srgbClr val="FF3300"/>
                    </a:solidFill>
                    <a:cs typeface="Times New Roman" pitchFamily="18" charset="0"/>
                  </a:rPr>
                  <a:t>Major axis</a:t>
                </a:r>
                <a:endParaRPr lang="ru-RU" sz="1400" dirty="0">
                  <a:solidFill>
                    <a:srgbClr val="FF33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 rot="16200000">
                <a:off x="6094511" y="4265712"/>
                <a:ext cx="16764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sz="1400" dirty="0">
                    <a:solidFill>
                      <a:srgbClr val="0033CC"/>
                    </a:solidFill>
                    <a:cs typeface="Times New Roman" pitchFamily="18" charset="0"/>
                  </a:rPr>
                  <a:t>Minor axis</a:t>
                </a:r>
                <a:endParaRPr lang="ru-RU" sz="1400" dirty="0">
                  <a:solidFill>
                    <a:srgbClr val="0033CC"/>
                  </a:solidFill>
                  <a:cs typeface="Times New Roman" pitchFamily="18" charset="0"/>
                </a:endParaRPr>
              </a:p>
            </p:txBody>
          </p:sp>
        </p:grp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rot="2370124" flipV="1">
              <a:off x="6798117" y="4261104"/>
              <a:ext cx="2976563" cy="248920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10D9DC9-C053-734B-BB41-73ED1D0F5C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Consider the axis-aligned case (gradients are either horizontal or vertical):</a:t>
                </a: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eqArr>
                        </m:e>
                      </m:d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−1/2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−1/2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10D9DC9-C053-734B-BB41-73ED1D0F5C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10363200" cy="5257800"/>
              </a:xfrm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97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the second moment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1D7768E-5D8B-284E-92A0-CA15BDC960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In general, need to </a:t>
                </a:r>
                <a:r>
                  <a:rPr lang="en-US" i="1" dirty="0"/>
                  <a:t>diagonalize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axis lengths of the ellipse are determined by the eigenvalues and the orientation is determined by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/>
              </a:p>
              <a:p>
                <a:pPr marL="0" indent="0"/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1D7768E-5D8B-284E-92A0-CA15BDC960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296" name="Group 21"/>
          <p:cNvGrpSpPr>
            <a:grpSpLocks/>
          </p:cNvGrpSpPr>
          <p:nvPr/>
        </p:nvGrpSpPr>
        <p:grpSpPr bwMode="auto">
          <a:xfrm>
            <a:off x="3886201" y="3827464"/>
            <a:ext cx="5413375" cy="2878137"/>
            <a:chOff x="2254" y="2352"/>
            <a:chExt cx="3410" cy="1813"/>
          </a:xfrm>
        </p:grpSpPr>
        <p:sp>
          <p:nvSpPr>
            <p:cNvPr id="12298" name="Text Box 8"/>
            <p:cNvSpPr txBox="1">
              <a:spLocks noChangeArrowheads="1"/>
            </p:cNvSpPr>
            <p:nvPr/>
          </p:nvSpPr>
          <p:spPr bwMode="auto">
            <a:xfrm>
              <a:off x="4656" y="2736"/>
              <a:ext cx="10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FF3300"/>
                  </a:solidFill>
                  <a:cs typeface="Times New Roman" pitchFamily="18" charset="0"/>
                </a:rPr>
                <a:t>direction of the slowest change</a:t>
              </a:r>
              <a:endParaRPr lang="ru-RU" sz="16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  <p:sp>
          <p:nvSpPr>
            <p:cNvPr id="12299" name="Text Box 9"/>
            <p:cNvSpPr txBox="1">
              <a:spLocks noChangeArrowheads="1"/>
            </p:cNvSpPr>
            <p:nvPr/>
          </p:nvSpPr>
          <p:spPr bwMode="auto">
            <a:xfrm>
              <a:off x="2640" y="2352"/>
              <a:ext cx="10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0033CC"/>
                  </a:solidFill>
                  <a:cs typeface="Times New Roman" pitchFamily="18" charset="0"/>
                </a:rPr>
                <a:t>direction of the fastest change</a:t>
              </a:r>
              <a:endParaRPr lang="ru-RU" sz="160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12300" name="Oval 11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1" name="Line 12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Line 13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AutoShape 14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AutoShape 15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Rectangle 16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max</a:t>
              </a:r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2306" name="Rectangle 17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</a:t>
              </a:r>
              <a:r>
                <a:rPr lang="en-US" sz="24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6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8229600" cy="838200"/>
          </a:xfrm>
        </p:spPr>
        <p:txBody>
          <a:bodyPr/>
          <a:lstStyle/>
          <a:p>
            <a:r>
              <a:rPr lang="en-US"/>
              <a:t>Visualization of second moment matrices</a:t>
            </a:r>
          </a:p>
        </p:txBody>
      </p:sp>
      <p:graphicFrame>
        <p:nvGraphicFramePr>
          <p:cNvPr id="13314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282951" y="1143000"/>
          <a:ext cx="56245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650794" imgH="5282540" progId="Photoshop.Image.10">
                  <p:embed/>
                </p:oleObj>
              </mc:Choice>
              <mc:Fallback>
                <p:oleObj name="Image" r:id="rId3" imgW="5650794" imgH="5282540" progId="Photoshop.Image.10">
                  <p:embed/>
                  <p:pic>
                    <p:nvPicPr>
                      <p:cNvPr id="1331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951" y="1143000"/>
                        <a:ext cx="56245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76200"/>
            <a:ext cx="8153400" cy="838200"/>
          </a:xfrm>
        </p:spPr>
        <p:txBody>
          <a:bodyPr/>
          <a:lstStyle/>
          <a:p>
            <a:r>
              <a:rPr lang="en-US"/>
              <a:t>Visualization of second moment matrices</a:t>
            </a:r>
          </a:p>
        </p:txBody>
      </p:sp>
      <p:graphicFrame>
        <p:nvGraphicFramePr>
          <p:cNvPr id="14338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282951" y="1143000"/>
          <a:ext cx="5624513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650794" imgH="5282540" progId="Photoshop.Image.10">
                  <p:embed/>
                </p:oleObj>
              </mc:Choice>
              <mc:Fallback>
                <p:oleObj name="Image" r:id="rId3" imgW="5650794" imgH="5282540" progId="Photoshop.Image.10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2951" y="1143000"/>
                        <a:ext cx="5624513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0" name="Picture 4" descr="second_moment_v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139826"/>
            <a:ext cx="5638800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136617-62EF-6C4D-BF6B-99BBA9274DEE}"/>
              </a:ext>
            </a:extLst>
          </p:cNvPr>
          <p:cNvSpPr txBox="1"/>
          <p:nvPr/>
        </p:nvSpPr>
        <p:spPr>
          <a:xfrm flipH="1">
            <a:off x="8991600" y="4724400"/>
            <a:ext cx="27196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Note: axes are rescaled so ellipse areas are proportional to edge energy (i.e., bigger ellipses correspond to stronger edges)</a:t>
            </a:r>
            <a:endParaRPr lang="en-US" sz="1800" i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/>
          <p:cNvSpPr>
            <a:spLocks noChangeArrowheads="1"/>
          </p:cNvSpPr>
          <p:nvPr/>
        </p:nvSpPr>
        <p:spPr bwMode="auto">
          <a:xfrm>
            <a:off x="2362200" y="4800600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Interpreting the eigenvalues</a:t>
            </a:r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93B6654-763B-754E-90F6-D836836C0F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" pitchFamily="18" charset="0"/>
                  </a:rPr>
                  <a:t>Classification of image points using eigenvalues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𝑀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:</a:t>
                </a:r>
                <a:endParaRPr lang="ru-RU" dirty="0">
                  <a:cs typeface="Times New Roman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93B6654-763B-754E-90F6-D836836C0F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562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9296400" y="60960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4648200" y="18288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6019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00" name="AutoShape 8"/>
          <p:cNvSpPr>
            <a:spLocks noChangeArrowheads="1"/>
          </p:cNvSpPr>
          <p:nvPr/>
        </p:nvSpPr>
        <p:spPr bwMode="auto">
          <a:xfrm>
            <a:off x="5562601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7086600" y="2362201"/>
            <a:ext cx="2667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increases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2438400" y="4800601"/>
            <a:ext cx="23622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almost constant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8686800" y="51054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5638800" y="19050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5486400" y="5181601"/>
            <a:ext cx="121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3807" name="Oval 15"/>
          <p:cNvSpPr>
            <a:spLocks noChangeArrowheads="1"/>
          </p:cNvSpPr>
          <p:nvPr/>
        </p:nvSpPr>
        <p:spPr bwMode="auto">
          <a:xfrm>
            <a:off x="8458200" y="21336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Oval 16"/>
          <p:cNvSpPr>
            <a:spLocks noChangeArrowheads="1"/>
          </p:cNvSpPr>
          <p:nvPr/>
        </p:nvSpPr>
        <p:spPr bwMode="auto">
          <a:xfrm>
            <a:off x="5708650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Oval 17"/>
          <p:cNvSpPr>
            <a:spLocks noChangeArrowheads="1"/>
          </p:cNvSpPr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Oval 18"/>
          <p:cNvSpPr>
            <a:spLocks noChangeArrowheads="1"/>
          </p:cNvSpPr>
          <p:nvPr/>
        </p:nvSpPr>
        <p:spPr bwMode="auto">
          <a:xfrm rot="5542000">
            <a:off x="8174832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Corner response function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5562600" y="1752600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6019800" y="1752600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5562601" y="4343400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7086600" y="2362201"/>
            <a:ext cx="266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 &gt; 0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8686800" y="51054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 &lt; 0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5638800" y="1905001"/>
            <a:ext cx="129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R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&lt; 0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5486400" y="5181601"/>
            <a:ext cx="121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5371" name="Oval 11"/>
          <p:cNvSpPr>
            <a:spLocks noChangeArrowheads="1"/>
          </p:cNvSpPr>
          <p:nvPr/>
        </p:nvSpPr>
        <p:spPr bwMode="auto">
          <a:xfrm>
            <a:off x="8458200" y="2133601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2"/>
          <p:cNvSpPr>
            <a:spLocks noChangeArrowheads="1"/>
          </p:cNvSpPr>
          <p:nvPr/>
        </p:nvSpPr>
        <p:spPr bwMode="auto">
          <a:xfrm>
            <a:off x="5708650" y="1828801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Oval 13"/>
          <p:cNvSpPr>
            <a:spLocks noChangeArrowheads="1"/>
          </p:cNvSpPr>
          <p:nvPr/>
        </p:nvSpPr>
        <p:spPr bwMode="auto">
          <a:xfrm>
            <a:off x="5791200" y="4953000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Oval 14"/>
          <p:cNvSpPr>
            <a:spLocks noChangeArrowheads="1"/>
          </p:cNvSpPr>
          <p:nvPr/>
        </p:nvSpPr>
        <p:spPr bwMode="auto">
          <a:xfrm rot="5542000">
            <a:off x="8174832" y="5557044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6423026" y="4714875"/>
            <a:ext cx="127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>
                <a:latin typeface="Times New Roman" pitchFamily="18" charset="0"/>
                <a:sym typeface="Symbol" pitchFamily="18" charset="2"/>
              </a:rPr>
              <a:t>|R| </a:t>
            </a:r>
            <a:r>
              <a:rPr lang="en-US" sz="2400">
                <a:latin typeface="Times New Roman" pitchFamily="18" charset="0"/>
                <a:sym typeface="Symbol" pitchFamily="18" charset="2"/>
              </a:rPr>
              <a:t>small</a:t>
            </a:r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H="1">
            <a:off x="6553200" y="51816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77" name="Text Box 18"/>
              <p:cNvSpPr txBox="1">
                <a:spLocks noChangeArrowheads="1"/>
              </p:cNvSpPr>
              <p:nvPr/>
            </p:nvSpPr>
            <p:spPr bwMode="auto">
              <a:xfrm>
                <a:off x="2530476" y="1828801"/>
                <a:ext cx="2782878" cy="3929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2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800" dirty="0"/>
                  <a:t>: constant (0.04 to 0.06)</a:t>
                </a:r>
                <a:endParaRPr lang="el-GR" sz="1800" dirty="0"/>
              </a:p>
            </p:txBody>
          </p:sp>
        </mc:Choice>
        <mc:Fallback xmlns="">
          <p:sp>
            <p:nvSpPr>
              <p:cNvPr id="15377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30476" y="1828801"/>
                <a:ext cx="2782878" cy="392993"/>
              </a:xfrm>
              <a:prstGeom prst="rect">
                <a:avLst/>
              </a:prstGeom>
              <a:blipFill>
                <a:blip r:embed="rId3"/>
                <a:stretch>
                  <a:fillRect t="-3226" r="-909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F20629-9B63-194E-B902-B8F7122E8522}"/>
                  </a:ext>
                </a:extLst>
              </p:cNvPr>
              <p:cNvSpPr txBox="1"/>
              <p:nvPr/>
            </p:nvSpPr>
            <p:spPr>
              <a:xfrm>
                <a:off x="2374605" y="1034375"/>
                <a:ext cx="760759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trace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F20629-9B63-194E-B902-B8F7122E8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605" y="1034375"/>
                <a:ext cx="7607595" cy="430887"/>
              </a:xfrm>
              <a:prstGeom prst="rect">
                <a:avLst/>
              </a:prstGeom>
              <a:blipFill>
                <a:blip r:embed="rId4"/>
                <a:stretch>
                  <a:fillRect l="-500" t="-2857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extract </a:t>
            </a:r>
            <a:r>
              <a:rPr lang="en-US" dirty="0" err="1"/>
              <a:t>keypoints</a:t>
            </a:r>
            <a:r>
              <a:rPr lang="en-US" dirty="0"/>
              <a:t>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image alignment</a:t>
            </a:r>
          </a:p>
          <a:p>
            <a:pPr lvl="1"/>
            <a:r>
              <a:rPr lang="en-US" sz="2400" dirty="0"/>
              <a:t>We have two images – how do we combine them?</a:t>
            </a:r>
          </a:p>
        </p:txBody>
      </p:sp>
      <p:pic>
        <p:nvPicPr>
          <p:cNvPr id="27652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1336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1336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596EB-43BE-FE98-DBEB-4E0744C30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782E4-9FAD-D9E9-65A6-3AE83CFDB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1C0DD6-FDD8-C7CE-16ED-00ED51C91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374287"/>
            <a:ext cx="9926010" cy="33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78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CD1A4-FEA9-E28C-DDBA-326F3826D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31CAD379-0BF1-7455-4D4C-BA714401E2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Harris </a:t>
            </a:r>
            <a:r>
              <a:rPr lang="en-US"/>
              <a:t>corner detector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67" name="Rectangle 3">
                <a:extLst>
                  <a:ext uri="{FF2B5EF4-FFF2-40B4-BE49-F238E27FC236}">
                    <a16:creationId xmlns:a16="http://schemas.microsoft.com/office/drawing/2014/main" id="{27DCFDD9-6EAB-F796-34B5-68715DCD64B3}"/>
                  </a:ext>
                </a:extLst>
              </p:cNvPr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33400" indent="-533400">
                  <a:buFontTx/>
                  <a:buAutoNum type="arabicPeriod"/>
                </a:pPr>
                <a:r>
                  <a:rPr lang="en-US" dirty="0"/>
                  <a:t>Compute partial derivatives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 at each pixel</a:t>
                </a:r>
              </a:p>
              <a:p>
                <a:pPr marL="533400" indent="-533400">
                  <a:buFontTx/>
                  <a:buAutoNum type="arabicPeriod"/>
                </a:pPr>
                <a:r>
                  <a:rPr lang="en-US" dirty="0"/>
                  <a:t>Compute second moment matrix in a </a:t>
                </a:r>
                <a:r>
                  <a:rPr lang="en-US" i="1" dirty="0"/>
                  <a:t>Gaussian window </a:t>
                </a:r>
                <a:r>
                  <a:rPr lang="en-US" dirty="0"/>
                  <a:t>around each pixel </a:t>
                </a:r>
              </a:p>
              <a:p>
                <a:pPr marL="533400" indent="-533400">
                  <a:buFontTx/>
                  <a:buAutoNum type="arabicPeriod"/>
                </a:pPr>
                <a:r>
                  <a:rPr lang="en-US" dirty="0"/>
                  <a:t>Compute corner response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</m:func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trace</m:t>
                    </m:r>
                    <m:sSup>
                      <m:s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i="1" dirty="0"/>
              </a:p>
              <a:p>
                <a:pPr marL="533400" indent="-533400">
                  <a:buFontTx/>
                  <a:buAutoNum type="arabicPeriod"/>
                </a:pPr>
                <a:r>
                  <a:rPr lang="en-US" dirty="0"/>
                  <a:t>Threshold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i="1" dirty="0">
                  <a:latin typeface="Symbol" pitchFamily="18" charset="2"/>
                </a:endParaRPr>
              </a:p>
              <a:p>
                <a:pPr marL="533400" indent="-533400">
                  <a:buFontTx/>
                  <a:buAutoNum type="arabicPeriod"/>
                </a:pPr>
                <a:r>
                  <a:rPr lang="en-US" dirty="0"/>
                  <a:t>Find local maxima of response function (NMS)</a:t>
                </a:r>
              </a:p>
            </p:txBody>
          </p:sp>
        </mc:Choice>
        <mc:Fallback xmlns="">
          <p:sp>
            <p:nvSpPr>
              <p:cNvPr id="368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14">
            <a:extLst>
              <a:ext uri="{FF2B5EF4-FFF2-40B4-BE49-F238E27FC236}">
                <a16:creationId xmlns:a16="http://schemas.microsoft.com/office/drawing/2014/main" id="{F235BB27-590C-C499-E9EF-0057F044F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096000"/>
            <a:ext cx="8458200" cy="65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, </a:t>
            </a:r>
            <a:r>
              <a:rPr lang="en-US" sz="2000" dirty="0">
                <a:hlinkClick r:id="rId4"/>
              </a:rPr>
              <a:t>A Combined Corner and Edge Detector</a:t>
            </a:r>
            <a:r>
              <a:rPr lang="en-US" sz="2000" dirty="0"/>
              <a:t>,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</p:spTree>
    <p:extLst>
      <p:ext uri="{BB962C8B-B14F-4D97-AF65-F5344CB8AC3E}">
        <p14:creationId xmlns:p14="http://schemas.microsoft.com/office/powerpoint/2010/main" val="33651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C50CE-7826-AAFB-9F9F-32438F17A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309B936-728B-2F9E-192F-F9EFDD18D8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Harris Detector: Example</a:t>
            </a:r>
            <a:endParaRPr lang="ru-RU" sz="3200" dirty="0"/>
          </a:p>
        </p:txBody>
      </p:sp>
      <p:pic>
        <p:nvPicPr>
          <p:cNvPr id="35843" name="Picture 3" descr="cows_step0">
            <a:extLst>
              <a:ext uri="{FF2B5EF4-FFF2-40B4-BE49-F238E27FC236}">
                <a16:creationId xmlns:a16="http://schemas.microsoft.com/office/drawing/2014/main" id="{9E18318D-2AD1-6418-D144-1C97F105F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57400" y="1295400"/>
            <a:ext cx="81534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2762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E9ECD-916C-4443-7486-A0F4875FE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D2AF280-0B73-FAEF-A1E6-5ED81DE92E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Harris Detector: Example</a:t>
            </a:r>
            <a:endParaRPr lang="ru-RU" sz="3200" dirty="0"/>
          </a:p>
        </p:txBody>
      </p:sp>
      <p:pic>
        <p:nvPicPr>
          <p:cNvPr id="36867" name="Picture 3" descr="cows_step1_corner_response">
            <a:extLst>
              <a:ext uri="{FF2B5EF4-FFF2-40B4-BE49-F238E27FC236}">
                <a16:creationId xmlns:a16="http://schemas.microsoft.com/office/drawing/2014/main" id="{F113E089-A2ED-15A3-D374-195ED382D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868" name="Text Box 4">
                <a:extLst>
                  <a:ext uri="{FF2B5EF4-FFF2-40B4-BE49-F238E27FC236}">
                    <a16:creationId xmlns:a16="http://schemas.microsoft.com/office/drawing/2014/main" id="{B141385B-9FD5-BBCD-5181-3DCE39CBF9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52675" y="774701"/>
                <a:ext cx="4052888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2400" dirty="0">
                    <a:cs typeface="Times New Roman" pitchFamily="18" charset="0"/>
                  </a:rPr>
                  <a:t>Compute corner response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endParaRPr lang="ru-RU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868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2675" y="774701"/>
                <a:ext cx="4052888" cy="519113"/>
              </a:xfrm>
              <a:prstGeom prst="rect">
                <a:avLst/>
              </a:prstGeom>
              <a:blipFill>
                <a:blip r:embed="rId4"/>
                <a:stretch>
                  <a:fillRect l="-2188" b="-214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4772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FBFFB-6962-954C-793C-A30197159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0556BEA5-3B67-20A5-75BA-C471120114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Harris Detector: Example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1" name="Text Box 3">
                <a:extLst>
                  <a:ext uri="{FF2B5EF4-FFF2-40B4-BE49-F238E27FC236}">
                    <a16:creationId xmlns:a16="http://schemas.microsoft.com/office/drawing/2014/main" id="{1D4F62BA-51E8-538E-BF9E-5FAD23ADFC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2201" y="774700"/>
                <a:ext cx="7726795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2400" dirty="0">
                    <a:cs typeface="Times New Roman" pitchFamily="18" charset="0"/>
                  </a:rPr>
                  <a:t>Find points with large corner response: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r>
                  <a:rPr lang="en-US" i="1" dirty="0">
                    <a:cs typeface="Times New Roman" pitchFamily="18" charset="0"/>
                  </a:rPr>
                  <a:t> &gt; </a:t>
                </a:r>
                <a:r>
                  <a:rPr lang="en-US" dirty="0">
                    <a:cs typeface="Times New Roman" pitchFamily="18" charset="0"/>
                  </a:rPr>
                  <a:t>threshold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789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2201" y="774700"/>
                <a:ext cx="7726795" cy="523220"/>
              </a:xfrm>
              <a:prstGeom prst="rect">
                <a:avLst/>
              </a:prstGeom>
              <a:blipFill>
                <a:blip r:embed="rId3"/>
                <a:stretch>
                  <a:fillRect l="-1149" t="-11905" r="-328" b="-2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892" name="Picture 4" descr="cows_step2_thresh">
            <a:extLst>
              <a:ext uri="{FF2B5EF4-FFF2-40B4-BE49-F238E27FC236}">
                <a16:creationId xmlns:a16="http://schemas.microsoft.com/office/drawing/2014/main" id="{94BBC66B-6A44-0143-6B69-CCD7EA1F3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295401"/>
            <a:ext cx="8153400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0666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A4997-F0D3-A438-4142-F2F9979DB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7A00AE6-E797-392C-0FB2-576BF2C099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Harris Detector: Example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915" name="Text Box 3">
                <a:extLst>
                  <a:ext uri="{FF2B5EF4-FFF2-40B4-BE49-F238E27FC236}">
                    <a16:creationId xmlns:a16="http://schemas.microsoft.com/office/drawing/2014/main" id="{734CEAE9-E6A3-9696-8A4A-DB90566C76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2201" y="774701"/>
                <a:ext cx="5795963" cy="5191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2400" dirty="0">
                    <a:cs typeface="Times New Roman" pitchFamily="18" charset="0"/>
                  </a:rPr>
                  <a:t>Take only the points of local maxima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𝑅</m:t>
                    </m:r>
                  </m:oMath>
                </a14:m>
                <a:endParaRPr lang="ru-RU" i="1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891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2201" y="774701"/>
                <a:ext cx="5795963" cy="519113"/>
              </a:xfrm>
              <a:prstGeom prst="rect">
                <a:avLst/>
              </a:prstGeom>
              <a:blipFill>
                <a:blip r:embed="rId3"/>
                <a:stretch>
                  <a:fillRect l="-1532" b="-214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916" name="Picture 4" descr="cows_step3_thresh&amp;max">
            <a:extLst>
              <a:ext uri="{FF2B5EF4-FFF2-40B4-BE49-F238E27FC236}">
                <a16:creationId xmlns:a16="http://schemas.microsoft.com/office/drawing/2014/main" id="{B5003BC3-AFC7-95C8-541D-BA5D51DFD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4000" contrast="72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2057400" y="1295400"/>
            <a:ext cx="81534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9917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B75D0-7803-9790-9C92-22A023742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7D8FFADB-A041-E5A4-19DC-6AAB24AC98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Harris Detector: Example</a:t>
            </a:r>
            <a:endParaRPr lang="ru-RU" sz="3200" dirty="0"/>
          </a:p>
        </p:txBody>
      </p:sp>
      <p:pic>
        <p:nvPicPr>
          <p:cNvPr id="39939" name="Picture 3" descr="cows_step4_harris">
            <a:extLst>
              <a:ext uri="{FF2B5EF4-FFF2-40B4-BE49-F238E27FC236}">
                <a16:creationId xmlns:a16="http://schemas.microsoft.com/office/drawing/2014/main" id="{D89B313C-018A-772A-4269-EA577ECB3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2057400" y="1295400"/>
            <a:ext cx="8153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5346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531C8-FE1B-9971-8F8B-36937558D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50B76AA-C747-7D25-2CDF-4A7D128F8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 </a:t>
            </a:r>
            <a:r>
              <a:rPr lang="en-US" dirty="0" err="1"/>
              <a:t>w.r.t</a:t>
            </a:r>
            <a:r>
              <a:rPr lang="en-US" dirty="0"/>
              <a:t>. image transformations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B7AEBDFA-1190-296E-6F96-91F7F13E13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510989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To be useful for image matching, “the same” corner features need to show up despite geometric and photometric transformations</a:t>
            </a:r>
          </a:p>
          <a:p>
            <a:pPr>
              <a:buFontTx/>
              <a:buChar char="•"/>
            </a:pPr>
            <a:r>
              <a:rPr lang="en-US" dirty="0"/>
              <a:t>We need to analyze how </a:t>
            </a:r>
            <a:br>
              <a:rPr lang="en-US" dirty="0"/>
            </a:br>
            <a:r>
              <a:rPr lang="en-US" dirty="0">
                <a:solidFill>
                  <a:srgbClr val="0000FF"/>
                </a:solidFill>
              </a:rPr>
              <a:t>the </a:t>
            </a:r>
            <a:r>
              <a:rPr lang="en-US" i="1" dirty="0">
                <a:solidFill>
                  <a:srgbClr val="0000FF"/>
                </a:solidFill>
              </a:rPr>
              <a:t>corner response function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0000FF"/>
                </a:solidFill>
              </a:rPr>
              <a:t>the </a:t>
            </a:r>
            <a:r>
              <a:rPr lang="en-US" i="1" dirty="0">
                <a:solidFill>
                  <a:srgbClr val="0000FF"/>
                </a:solidFill>
              </a:rPr>
              <a:t>corner locations</a:t>
            </a:r>
            <a:r>
              <a:rPr lang="en-US" i="1" dirty="0"/>
              <a:t> </a:t>
            </a:r>
            <a:r>
              <a:rPr lang="en-US" dirty="0"/>
              <a:t>change in response to various transformations</a:t>
            </a:r>
          </a:p>
        </p:txBody>
      </p:sp>
      <p:pic>
        <p:nvPicPr>
          <p:cNvPr id="40964" name="Picture 3" descr="cows_step4_harris">
            <a:extLst>
              <a:ext uri="{FF2B5EF4-FFF2-40B4-BE49-F238E27FC236}">
                <a16:creationId xmlns:a16="http://schemas.microsoft.com/office/drawing/2014/main" id="{C61E3074-7942-9E39-17B7-E21964DC8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490890" y="1528996"/>
            <a:ext cx="6701110" cy="433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204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82175-7B6F-9B8B-F5B4-DDF502A0D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B7F6A5A-2B0D-2216-0DED-3A0FB5B174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intensity change</a:t>
            </a:r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358657-FBA5-B748-F8FD-51F9052B0A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4400" y="1752600"/>
                <a:ext cx="10668000" cy="4114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Times New Roman" pitchFamily="18" charset="0"/>
                  </a:rPr>
                  <a:t>What happens to the corner response function in case of intensity shifts (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𝐼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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𝐼</m:t>
                    </m:r>
                    <m:r>
                      <a:rPr lang="he-IL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+</m:t>
                    </m:r>
                    <m:r>
                      <a:rPr lang="he-IL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𝑏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)?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cs typeface="Times New Roman" pitchFamily="18" charset="0"/>
                  </a:rPr>
                  <a:t>It depends only on image derivatives, so it’s </a:t>
                </a:r>
                <a:r>
                  <a:rPr lang="en-US" sz="2400" i="1" dirty="0">
                    <a:solidFill>
                      <a:srgbClr val="0000FF"/>
                    </a:solidFill>
                    <a:cs typeface="Times New Roman" pitchFamily="18" charset="0"/>
                  </a:rPr>
                  <a:t>invariant</a:t>
                </a:r>
                <a:r>
                  <a:rPr lang="en-US" sz="2400" dirty="0">
                    <a:cs typeface="Times New Roman" pitchFamily="18" charset="0"/>
                  </a:rPr>
                  <a:t> to intensity shifts</a:t>
                </a:r>
                <a:endParaRPr lang="en-US" sz="24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about intensity scaling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𝐼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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𝑎</m:t>
                    </m:r>
                    <m:r>
                      <a:rPr lang="he-IL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  <a:sym typeface="Symbol" pitchFamily="18" charset="2"/>
                      </a:rPr>
                      <m:t>𝐼</m:t>
                    </m:r>
                  </m:oMath>
                </a14:m>
                <a:r>
                  <a:rPr lang="en-US" dirty="0"/>
                  <a:t>)?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i="1" dirty="0">
                    <a:solidFill>
                      <a:srgbClr val="0000FF"/>
                    </a:solidFill>
                  </a:rPr>
                  <a:t>Not fully invariant </a:t>
                </a:r>
                <a:r>
                  <a:rPr lang="en-US" sz="2400" dirty="0"/>
                  <a:t>if threshold stays constant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6499BE-858A-D043-B00F-53AAA93B2BF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1752600"/>
                <a:ext cx="10668000" cy="4114800"/>
              </a:xfrm>
              <a:blipFill>
                <a:blip r:embed="rId3"/>
                <a:stretch>
                  <a:fillRect l="-1071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015" name="Freeform 7">
            <a:extLst>
              <a:ext uri="{FF2B5EF4-FFF2-40B4-BE49-F238E27FC236}">
                <a16:creationId xmlns:a16="http://schemas.microsoft.com/office/drawing/2014/main" id="{E70BD67F-E04B-2F4E-751D-348372428EDB}"/>
              </a:ext>
            </a:extLst>
          </p:cNvPr>
          <p:cNvSpPr>
            <a:spLocks/>
          </p:cNvSpPr>
          <p:nvPr/>
        </p:nvSpPr>
        <p:spPr bwMode="auto">
          <a:xfrm>
            <a:off x="3124201" y="4978400"/>
            <a:ext cx="2514600" cy="1193800"/>
          </a:xfrm>
          <a:custGeom>
            <a:avLst/>
            <a:gdLst>
              <a:gd name="T0" fmla="*/ 0 w 1584"/>
              <a:gd name="T1" fmla="*/ 752 h 752"/>
              <a:gd name="T2" fmla="*/ 144 w 1584"/>
              <a:gd name="T3" fmla="*/ 224 h 752"/>
              <a:gd name="T4" fmla="*/ 384 w 1584"/>
              <a:gd name="T5" fmla="*/ 416 h 752"/>
              <a:gd name="T6" fmla="*/ 528 w 1584"/>
              <a:gd name="T7" fmla="*/ 32 h 752"/>
              <a:gd name="T8" fmla="*/ 768 w 1584"/>
              <a:gd name="T9" fmla="*/ 608 h 752"/>
              <a:gd name="T10" fmla="*/ 912 w 1584"/>
              <a:gd name="T11" fmla="*/ 464 h 752"/>
              <a:gd name="T12" fmla="*/ 1104 w 1584"/>
              <a:gd name="T13" fmla="*/ 656 h 752"/>
              <a:gd name="T14" fmla="*/ 1248 w 1584"/>
              <a:gd name="T15" fmla="*/ 272 h 752"/>
              <a:gd name="T16" fmla="*/ 1584 w 1584"/>
              <a:gd name="T17" fmla="*/ 656 h 7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4"/>
              <a:gd name="T28" fmla="*/ 0 h 752"/>
              <a:gd name="T29" fmla="*/ 1584 w 1584"/>
              <a:gd name="T30" fmla="*/ 752 h 7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4" h="752">
                <a:moveTo>
                  <a:pt x="0" y="752"/>
                </a:moveTo>
                <a:cubicBezTo>
                  <a:pt x="40" y="516"/>
                  <a:pt x="80" y="280"/>
                  <a:pt x="144" y="224"/>
                </a:cubicBezTo>
                <a:cubicBezTo>
                  <a:pt x="208" y="168"/>
                  <a:pt x="320" y="448"/>
                  <a:pt x="384" y="416"/>
                </a:cubicBezTo>
                <a:cubicBezTo>
                  <a:pt x="448" y="384"/>
                  <a:pt x="464" y="0"/>
                  <a:pt x="528" y="32"/>
                </a:cubicBezTo>
                <a:cubicBezTo>
                  <a:pt x="592" y="64"/>
                  <a:pt x="704" y="536"/>
                  <a:pt x="768" y="608"/>
                </a:cubicBezTo>
                <a:cubicBezTo>
                  <a:pt x="832" y="680"/>
                  <a:pt x="856" y="456"/>
                  <a:pt x="912" y="464"/>
                </a:cubicBezTo>
                <a:cubicBezTo>
                  <a:pt x="968" y="472"/>
                  <a:pt x="1048" y="688"/>
                  <a:pt x="1104" y="656"/>
                </a:cubicBezTo>
                <a:cubicBezTo>
                  <a:pt x="1160" y="624"/>
                  <a:pt x="1168" y="272"/>
                  <a:pt x="1248" y="272"/>
                </a:cubicBezTo>
                <a:cubicBezTo>
                  <a:pt x="1328" y="272"/>
                  <a:pt x="1456" y="464"/>
                  <a:pt x="1584" y="6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6" name="Freeform 8">
            <a:extLst>
              <a:ext uri="{FF2B5EF4-FFF2-40B4-BE49-F238E27FC236}">
                <a16:creationId xmlns:a16="http://schemas.microsoft.com/office/drawing/2014/main" id="{5A81743B-EF46-6CBD-8347-D5D5CD021223}"/>
              </a:ext>
            </a:extLst>
          </p:cNvPr>
          <p:cNvSpPr>
            <a:spLocks/>
          </p:cNvSpPr>
          <p:nvPr/>
        </p:nvSpPr>
        <p:spPr bwMode="auto">
          <a:xfrm>
            <a:off x="7143751" y="4191000"/>
            <a:ext cx="2514600" cy="1955800"/>
          </a:xfrm>
          <a:custGeom>
            <a:avLst/>
            <a:gdLst>
              <a:gd name="T0" fmla="*/ 0 w 1584"/>
              <a:gd name="T1" fmla="*/ 14537 h 752"/>
              <a:gd name="T2" fmla="*/ 144 w 1584"/>
              <a:gd name="T3" fmla="*/ 4332 h 752"/>
              <a:gd name="T4" fmla="*/ 384 w 1584"/>
              <a:gd name="T5" fmla="*/ 8047 h 752"/>
              <a:gd name="T6" fmla="*/ 528 w 1584"/>
              <a:gd name="T7" fmla="*/ 613 h 752"/>
              <a:gd name="T8" fmla="*/ 768 w 1584"/>
              <a:gd name="T9" fmla="*/ 11758 h 752"/>
              <a:gd name="T10" fmla="*/ 912 w 1584"/>
              <a:gd name="T11" fmla="*/ 8970 h 752"/>
              <a:gd name="T12" fmla="*/ 1104 w 1584"/>
              <a:gd name="T13" fmla="*/ 12685 h 752"/>
              <a:gd name="T14" fmla="*/ 1248 w 1584"/>
              <a:gd name="T15" fmla="*/ 5269 h 752"/>
              <a:gd name="T16" fmla="*/ 1584 w 1584"/>
              <a:gd name="T17" fmla="*/ 12685 h 7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4"/>
              <a:gd name="T28" fmla="*/ 0 h 752"/>
              <a:gd name="T29" fmla="*/ 1584 w 1584"/>
              <a:gd name="T30" fmla="*/ 752 h 7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4" h="752">
                <a:moveTo>
                  <a:pt x="0" y="752"/>
                </a:moveTo>
                <a:cubicBezTo>
                  <a:pt x="40" y="516"/>
                  <a:pt x="80" y="280"/>
                  <a:pt x="144" y="224"/>
                </a:cubicBezTo>
                <a:cubicBezTo>
                  <a:pt x="208" y="168"/>
                  <a:pt x="320" y="448"/>
                  <a:pt x="384" y="416"/>
                </a:cubicBezTo>
                <a:cubicBezTo>
                  <a:pt x="448" y="384"/>
                  <a:pt x="464" y="0"/>
                  <a:pt x="528" y="32"/>
                </a:cubicBezTo>
                <a:cubicBezTo>
                  <a:pt x="592" y="64"/>
                  <a:pt x="704" y="536"/>
                  <a:pt x="768" y="608"/>
                </a:cubicBezTo>
                <a:cubicBezTo>
                  <a:pt x="832" y="680"/>
                  <a:pt x="856" y="456"/>
                  <a:pt x="912" y="464"/>
                </a:cubicBezTo>
                <a:cubicBezTo>
                  <a:pt x="968" y="472"/>
                  <a:pt x="1048" y="688"/>
                  <a:pt x="1104" y="656"/>
                </a:cubicBezTo>
                <a:cubicBezTo>
                  <a:pt x="1160" y="624"/>
                  <a:pt x="1168" y="272"/>
                  <a:pt x="1248" y="272"/>
                </a:cubicBezTo>
                <a:cubicBezTo>
                  <a:pt x="1328" y="272"/>
                  <a:pt x="1456" y="464"/>
                  <a:pt x="1584" y="6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3017" name="Group 9">
            <a:extLst>
              <a:ext uri="{FF2B5EF4-FFF2-40B4-BE49-F238E27FC236}">
                <a16:creationId xmlns:a16="http://schemas.microsoft.com/office/drawing/2014/main" id="{76250C36-BCD7-D7B2-13FA-D12EA957B6D7}"/>
              </a:ext>
            </a:extLst>
          </p:cNvPr>
          <p:cNvGrpSpPr>
            <a:grpSpLocks/>
          </p:cNvGrpSpPr>
          <p:nvPr/>
        </p:nvGrpSpPr>
        <p:grpSpPr bwMode="auto">
          <a:xfrm>
            <a:off x="2601914" y="4800600"/>
            <a:ext cx="3524250" cy="2022475"/>
            <a:chOff x="583" y="2880"/>
            <a:chExt cx="2220" cy="1274"/>
          </a:xfrm>
        </p:grpSpPr>
        <p:grpSp>
          <p:nvGrpSpPr>
            <p:cNvPr id="43033" name="Group 10">
              <a:extLst>
                <a:ext uri="{FF2B5EF4-FFF2-40B4-BE49-F238E27FC236}">
                  <a16:creationId xmlns:a16="http://schemas.microsoft.com/office/drawing/2014/main" id="{658A2E6E-2EA0-2B77-B2A7-C4BD68BEB2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3" y="2880"/>
              <a:ext cx="2220" cy="1274"/>
              <a:chOff x="583" y="2880"/>
              <a:chExt cx="2220" cy="1274"/>
            </a:xfrm>
          </p:grpSpPr>
          <p:sp>
            <p:nvSpPr>
              <p:cNvPr id="43035" name="Line 11">
                <a:extLst>
                  <a:ext uri="{FF2B5EF4-FFF2-40B4-BE49-F238E27FC236}">
                    <a16:creationId xmlns:a16="http://schemas.microsoft.com/office/drawing/2014/main" id="{FA6C4E0F-2E57-6561-EBD8-AA384DDC84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36" name="Line 12">
                <a:extLst>
                  <a:ext uri="{FF2B5EF4-FFF2-40B4-BE49-F238E27FC236}">
                    <a16:creationId xmlns:a16="http://schemas.microsoft.com/office/drawing/2014/main" id="{31EC3F8D-8C96-0B5D-F135-F4D84EE016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6" y="2976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37" name="Text Box 13">
                <a:extLst>
                  <a:ext uri="{FF2B5EF4-FFF2-40B4-BE49-F238E27FC236}">
                    <a16:creationId xmlns:a16="http://schemas.microsoft.com/office/drawing/2014/main" id="{7E6737AE-BC72-B889-917E-95E221F6EB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" y="2880"/>
                <a:ext cx="23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lang="ru-RU" sz="2400" i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038" name="Text Box 14">
                <a:extLst>
                  <a:ext uri="{FF2B5EF4-FFF2-40B4-BE49-F238E27FC236}">
                    <a16:creationId xmlns:a16="http://schemas.microsoft.com/office/drawing/2014/main" id="{569BCCB9-759C-4EC8-0FFB-1DB6B2ADC1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866"/>
                <a:ext cx="145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>
                    <a:latin typeface="Times New Roman" pitchFamily="18" charset="0"/>
                    <a:cs typeface="Times New Roman" pitchFamily="18" charset="0"/>
                  </a:rPr>
                  <a:t>(image coordinate)</a:t>
                </a:r>
                <a:endParaRPr lang="ru-RU" sz="2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3034" name="Rectangle 15">
              <a:extLst>
                <a:ext uri="{FF2B5EF4-FFF2-40B4-BE49-F238E27FC236}">
                  <a16:creationId xmlns:a16="http://schemas.microsoft.com/office/drawing/2014/main" id="{FA242073-8E40-06C8-B150-A897BF97E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312"/>
              <a:ext cx="1824" cy="576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8" name="Text Box 16">
            <a:extLst>
              <a:ext uri="{FF2B5EF4-FFF2-40B4-BE49-F238E27FC236}">
                <a16:creationId xmlns:a16="http://schemas.microsoft.com/office/drawing/2014/main" id="{68859FDE-938C-F9FE-65F7-71C463B4A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6" y="5318125"/>
            <a:ext cx="1127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threshold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019" name="Group 17">
            <a:extLst>
              <a:ext uri="{FF2B5EF4-FFF2-40B4-BE49-F238E27FC236}">
                <a16:creationId xmlns:a16="http://schemas.microsoft.com/office/drawing/2014/main" id="{2EDC9F1B-9753-9FD9-6574-DD4CC68CB6B1}"/>
              </a:ext>
            </a:extLst>
          </p:cNvPr>
          <p:cNvGrpSpPr>
            <a:grpSpLocks/>
          </p:cNvGrpSpPr>
          <p:nvPr/>
        </p:nvGrpSpPr>
        <p:grpSpPr bwMode="auto">
          <a:xfrm>
            <a:off x="6610351" y="4800600"/>
            <a:ext cx="3524250" cy="2022475"/>
            <a:chOff x="583" y="2880"/>
            <a:chExt cx="2220" cy="1274"/>
          </a:xfrm>
        </p:grpSpPr>
        <p:grpSp>
          <p:nvGrpSpPr>
            <p:cNvPr id="43027" name="Group 18">
              <a:extLst>
                <a:ext uri="{FF2B5EF4-FFF2-40B4-BE49-F238E27FC236}">
                  <a16:creationId xmlns:a16="http://schemas.microsoft.com/office/drawing/2014/main" id="{EEDA3CBA-69DA-F8EB-0C5C-4F5A7FAEDF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3" y="2880"/>
              <a:ext cx="2220" cy="1274"/>
              <a:chOff x="583" y="2880"/>
              <a:chExt cx="2220" cy="1274"/>
            </a:xfrm>
          </p:grpSpPr>
          <p:sp>
            <p:nvSpPr>
              <p:cNvPr id="43029" name="Line 19">
                <a:extLst>
                  <a:ext uri="{FF2B5EF4-FFF2-40B4-BE49-F238E27FC236}">
                    <a16:creationId xmlns:a16="http://schemas.microsoft.com/office/drawing/2014/main" id="{7B8DA599-1C1B-50A5-DDEF-E982C333C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30" name="Line 20">
                <a:extLst>
                  <a:ext uri="{FF2B5EF4-FFF2-40B4-BE49-F238E27FC236}">
                    <a16:creationId xmlns:a16="http://schemas.microsoft.com/office/drawing/2014/main" id="{5D55B1B0-9BA4-5E3D-2FA0-C73A04E695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6" y="2976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31" name="Text Box 21">
                <a:extLst>
                  <a:ext uri="{FF2B5EF4-FFF2-40B4-BE49-F238E27FC236}">
                    <a16:creationId xmlns:a16="http://schemas.microsoft.com/office/drawing/2014/main" id="{99705D72-4AC7-6B8F-8897-75B86DE4D7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" y="2880"/>
                <a:ext cx="23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lang="ru-RU" sz="2400" i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032" name="Text Box 22">
                <a:extLst>
                  <a:ext uri="{FF2B5EF4-FFF2-40B4-BE49-F238E27FC236}">
                    <a16:creationId xmlns:a16="http://schemas.microsoft.com/office/drawing/2014/main" id="{1A3E5250-1FAD-2C6F-EC88-388112B0F1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866"/>
                <a:ext cx="1459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>
                    <a:latin typeface="Times New Roman" pitchFamily="18" charset="0"/>
                    <a:cs typeface="Times New Roman" pitchFamily="18" charset="0"/>
                  </a:rPr>
                  <a:t>(image coordinate)</a:t>
                </a:r>
                <a:endParaRPr lang="ru-RU" sz="2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3028" name="Rectangle 23">
              <a:extLst>
                <a:ext uri="{FF2B5EF4-FFF2-40B4-BE49-F238E27FC236}">
                  <a16:creationId xmlns:a16="http://schemas.microsoft.com/office/drawing/2014/main" id="{76FEBC98-6EC1-D7D7-4306-269FEFA23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312"/>
              <a:ext cx="1824" cy="576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20" name="Oval 24">
            <a:extLst>
              <a:ext uri="{FF2B5EF4-FFF2-40B4-BE49-F238E27FC236}">
                <a16:creationId xmlns:a16="http://schemas.microsoft.com/office/drawing/2014/main" id="{DF460790-A968-DFFC-BE39-3DC403B38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8514" y="5272088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21" name="Oval 25">
            <a:extLst>
              <a:ext uri="{FF2B5EF4-FFF2-40B4-BE49-F238E27FC236}">
                <a16:creationId xmlns:a16="http://schemas.microsoft.com/office/drawing/2014/main" id="{7D478191-A969-68DD-258D-EC8466C1C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489" y="4981575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22" name="Oval 26">
            <a:extLst>
              <a:ext uri="{FF2B5EF4-FFF2-40B4-BE49-F238E27FC236}">
                <a16:creationId xmlns:a16="http://schemas.microsoft.com/office/drawing/2014/main" id="{D0036D7B-5BB7-3F25-2B6D-C53AD611A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5239" y="5373688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23" name="Oval 27">
            <a:extLst>
              <a:ext uri="{FF2B5EF4-FFF2-40B4-BE49-F238E27FC236}">
                <a16:creationId xmlns:a16="http://schemas.microsoft.com/office/drawing/2014/main" id="{E31DEC74-FA4B-5252-C1A0-458C5AC30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701" y="4721225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24" name="Oval 28">
            <a:extLst>
              <a:ext uri="{FF2B5EF4-FFF2-40B4-BE49-F238E27FC236}">
                <a16:creationId xmlns:a16="http://schemas.microsoft.com/office/drawing/2014/main" id="{F5807518-60F4-58B6-90E9-4A8E99C66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9564" y="4241800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25" name="Oval 29">
            <a:extLst>
              <a:ext uri="{FF2B5EF4-FFF2-40B4-BE49-F238E27FC236}">
                <a16:creationId xmlns:a16="http://schemas.microsoft.com/office/drawing/2014/main" id="{E9C6E10F-73FD-75DA-897C-E80EF0A54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1" y="5334000"/>
            <a:ext cx="90488" cy="74613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26" name="Oval 30">
            <a:extLst>
              <a:ext uri="{FF2B5EF4-FFF2-40B4-BE49-F238E27FC236}">
                <a16:creationId xmlns:a16="http://schemas.microsoft.com/office/drawing/2014/main" id="{E67AC6A9-3F7A-6D15-A33A-CC986C0F0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1614" y="4894263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D5B9E2C-D76D-B2FC-F807-6B97D407EE3C}"/>
                  </a:ext>
                </a:extLst>
              </p:cNvPr>
              <p:cNvSpPr/>
              <p:nvPr/>
            </p:nvSpPr>
            <p:spPr>
              <a:xfrm>
                <a:off x="6553201" y="1143000"/>
                <a:ext cx="215501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𝐼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  <a:sym typeface="Symbol" pitchFamily="18" charset="2"/>
                        </a:rPr>
                        <m:t>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  <a:sym typeface="Symbol" pitchFamily="18" charset="2"/>
                        </a:rPr>
                        <m:t> 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  <a:sym typeface="Symbol" pitchFamily="18" charset="2"/>
                        </a:rPr>
                        <m:t>𝑎</m:t>
                      </m:r>
                      <m:r>
                        <a:rPr lang="he-IL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  <a:sym typeface="Symbol" pitchFamily="18" charset="2"/>
                        </a:rPr>
                        <m:t> 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  <a:sym typeface="Symbol" pitchFamily="18" charset="2"/>
                        </a:rPr>
                        <m:t>𝐼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  <a:sym typeface="Symbol" pitchFamily="18" charset="2"/>
                        </a:rPr>
                        <m:t> + 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𝑏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1" y="1143000"/>
                <a:ext cx="2155014" cy="523220"/>
              </a:xfrm>
              <a:prstGeom prst="rect">
                <a:avLst/>
              </a:prstGeom>
              <a:blipFill>
                <a:blip r:embed="rId4"/>
                <a:stretch>
                  <a:fillRect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13">
            <a:extLst>
              <a:ext uri="{FF2B5EF4-FFF2-40B4-BE49-F238E27FC236}">
                <a16:creationId xmlns:a16="http://schemas.microsoft.com/office/drawing/2014/main" id="{78C6AA17-8BC3-4369-A4E9-92F41ED88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2192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908BB90C-B87E-30B2-5A1B-E7FEA5E09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219200"/>
            <a:ext cx="457200" cy="381000"/>
          </a:xfrm>
          <a:prstGeom prst="rect">
            <a:avLst/>
          </a:prstGeom>
          <a:solidFill>
            <a:srgbClr val="9FB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AutoShape 15">
            <a:extLst>
              <a:ext uri="{FF2B5EF4-FFF2-40B4-BE49-F238E27FC236}">
                <a16:creationId xmlns:a16="http://schemas.microsoft.com/office/drawing/2014/main" id="{BBB57F81-4889-2985-5528-DCC722A70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295400"/>
            <a:ext cx="381000" cy="2286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30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8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3015" grpId="0" animBg="1"/>
      <p:bldP spid="43016" grpId="0" animBg="1"/>
      <p:bldP spid="43018" grpId="0"/>
      <p:bldP spid="43020" grpId="0" animBg="1"/>
      <p:bldP spid="43021" grpId="0" animBg="1"/>
      <p:bldP spid="43022" grpId="0" animBg="1"/>
      <p:bldP spid="43023" grpId="0" animBg="1"/>
      <p:bldP spid="43024" grpId="0" animBg="1"/>
      <p:bldP spid="43025" grpId="0" animBg="1"/>
      <p:bldP spid="4302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10FFC-A213-0F4A-8F4C-BA05B2A84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73F7C4BB-0777-44D7-A98C-69CDA67EFF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translation</a:t>
            </a:r>
            <a:endParaRPr lang="ru-RU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A440D0-13EE-EB09-66B8-3DDE382D2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657600"/>
            <a:ext cx="10363200" cy="2590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the detected corner locations change if the image pattern is translated?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All the ingredients of the second moment matrix are </a:t>
            </a:r>
            <a:r>
              <a:rPr lang="en-US" sz="2400" i="1" dirty="0">
                <a:solidFill>
                  <a:srgbClr val="0000FF"/>
                </a:solidFill>
              </a:rPr>
              <a:t>shift-invariant</a:t>
            </a:r>
            <a:r>
              <a:rPr lang="en-US" sz="2400" i="1" dirty="0"/>
              <a:t>, </a:t>
            </a:r>
            <a:r>
              <a:rPr lang="en-US" sz="2400" dirty="0"/>
              <a:t>and so is the corner response function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However, the locations of the corners are </a:t>
            </a:r>
            <a:r>
              <a:rPr lang="en-US" sz="2400" i="1" dirty="0">
                <a:solidFill>
                  <a:srgbClr val="0000FF"/>
                </a:solidFill>
              </a:rPr>
              <a:t>equivariant</a:t>
            </a:r>
            <a:r>
              <a:rPr lang="en-US" sz="2400" dirty="0">
                <a:solidFill>
                  <a:srgbClr val="0000FF"/>
                </a:solidFill>
              </a:rPr>
              <a:t> (or </a:t>
            </a:r>
            <a:r>
              <a:rPr lang="en-US" sz="2400" i="1" dirty="0">
                <a:solidFill>
                  <a:srgbClr val="0000FF"/>
                </a:solidFill>
              </a:rPr>
              <a:t>covariant</a:t>
            </a:r>
            <a:r>
              <a:rPr lang="en-US" sz="2400" dirty="0">
                <a:solidFill>
                  <a:srgbClr val="0000FF"/>
                </a:solidFill>
              </a:rPr>
              <a:t>) </a:t>
            </a:r>
            <a:r>
              <a:rPr lang="en-US" sz="2400" dirty="0" err="1"/>
              <a:t>w.r.t</a:t>
            </a:r>
            <a:r>
              <a:rPr lang="en-US" sz="2400" dirty="0"/>
              <a:t>. shifts</a:t>
            </a:r>
          </a:p>
        </p:txBody>
      </p:sp>
      <p:sp>
        <p:nvSpPr>
          <p:cNvPr id="44051" name="Rectangle 7">
            <a:extLst>
              <a:ext uri="{FF2B5EF4-FFF2-40B4-BE49-F238E27FC236}">
                <a16:creationId xmlns:a16="http://schemas.microsoft.com/office/drawing/2014/main" id="{4E532D25-CC74-5FB4-B0E3-C3788C337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1143000"/>
            <a:ext cx="2184671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Freeform 8">
            <a:extLst>
              <a:ext uri="{FF2B5EF4-FFF2-40B4-BE49-F238E27FC236}">
                <a16:creationId xmlns:a16="http://schemas.microsoft.com/office/drawing/2014/main" id="{37C5FF6B-1472-769E-AD67-8F046DAA3944}"/>
              </a:ext>
            </a:extLst>
          </p:cNvPr>
          <p:cNvSpPr>
            <a:spLocks/>
          </p:cNvSpPr>
          <p:nvPr/>
        </p:nvSpPr>
        <p:spPr bwMode="auto">
          <a:xfrm>
            <a:off x="3280113" y="1526826"/>
            <a:ext cx="787909" cy="725004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0" name="AutoShape 12">
            <a:extLst>
              <a:ext uri="{FF2B5EF4-FFF2-40B4-BE49-F238E27FC236}">
                <a16:creationId xmlns:a16="http://schemas.microsoft.com/office/drawing/2014/main" id="{9EEC7B2D-B4B5-86DF-762D-758DE093F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3440" y="1663566"/>
            <a:ext cx="1218023" cy="1232034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C524998F-96F1-8B1E-1DFE-5EDD16C15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330" y="1143000"/>
            <a:ext cx="2184671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83D4D8E-9A65-A666-7F6E-F52F5EE54344}"/>
              </a:ext>
            </a:extLst>
          </p:cNvPr>
          <p:cNvSpPr>
            <a:spLocks/>
          </p:cNvSpPr>
          <p:nvPr/>
        </p:nvSpPr>
        <p:spPr bwMode="auto">
          <a:xfrm>
            <a:off x="8077201" y="2246796"/>
            <a:ext cx="787909" cy="725004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CA676-C160-74AB-2B76-6CAC3625D524}"/>
              </a:ext>
            </a:extLst>
          </p:cNvPr>
          <p:cNvSpPr txBox="1"/>
          <p:nvPr/>
        </p:nvSpPr>
        <p:spPr>
          <a:xfrm>
            <a:off x="4800600" y="6096000"/>
            <a:ext cx="7030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Translate the image – the corners translate</a:t>
            </a:r>
          </a:p>
        </p:txBody>
      </p:sp>
    </p:spTree>
    <p:extLst>
      <p:ext uri="{BB962C8B-B14F-4D97-AF65-F5344CB8AC3E}">
        <p14:creationId xmlns:p14="http://schemas.microsoft.com/office/powerpoint/2010/main" val="137722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extract </a:t>
            </a:r>
            <a:r>
              <a:rPr lang="en-US" dirty="0" err="1"/>
              <a:t>keypoints</a:t>
            </a:r>
            <a:r>
              <a:rPr lang="en-US" dirty="0"/>
              <a:t>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image alignment</a:t>
            </a:r>
          </a:p>
          <a:p>
            <a:pPr lvl="1"/>
            <a:r>
              <a:rPr lang="en-US" sz="2400" dirty="0"/>
              <a:t>We have two images – how do we combine them?</a:t>
            </a:r>
          </a:p>
        </p:txBody>
      </p:sp>
      <p:pic>
        <p:nvPicPr>
          <p:cNvPr id="27652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1476" y="19050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image2"/>
          <p:cNvPicPr>
            <a:picLocks noChangeAspect="1" noChangeArrowheads="1"/>
          </p:cNvPicPr>
          <p:nvPr/>
        </p:nvPicPr>
        <p:blipFill>
          <a:blip r:embed="rId4" cstate="print">
            <a:alphaModFix amt="35000"/>
          </a:blip>
          <a:srcRect/>
          <a:stretch>
            <a:fillRect/>
          </a:stretch>
        </p:blipFill>
        <p:spPr bwMode="auto">
          <a:xfrm>
            <a:off x="6172200" y="191999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image1">
            <a:extLst>
              <a:ext uri="{FF2B5EF4-FFF2-40B4-BE49-F238E27FC236}">
                <a16:creationId xmlns:a16="http://schemas.microsoft.com/office/drawing/2014/main" id="{2DE5E071-F161-4C2E-39A6-E463E0D8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87471"/>
            <a:ext cx="2286000" cy="165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image2">
            <a:extLst>
              <a:ext uri="{FF2B5EF4-FFF2-40B4-BE49-F238E27FC236}">
                <a16:creationId xmlns:a16="http://schemas.microsoft.com/office/drawing/2014/main" id="{C2404139-EA8C-EC1E-C9C9-0FE5FF270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5181600"/>
            <a:ext cx="2286000" cy="165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1035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5B193-09B6-5429-6E38-32A34287E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B5AA12B5-BEBC-C00C-0A51-DCFFB5E06E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rotation</a:t>
            </a:r>
            <a:endParaRPr lang="ru-RU"/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8B99FBA2-5FA2-3733-7CA3-9D66D3335E71}"/>
              </a:ext>
            </a:extLst>
          </p:cNvPr>
          <p:cNvGrpSpPr>
            <a:grpSpLocks/>
          </p:cNvGrpSpPr>
          <p:nvPr/>
        </p:nvGrpSpPr>
        <p:grpSpPr bwMode="auto">
          <a:xfrm>
            <a:off x="3474602" y="1143000"/>
            <a:ext cx="1096221" cy="1108830"/>
            <a:chOff x="1248" y="1584"/>
            <a:chExt cx="1536" cy="1248"/>
          </a:xfrm>
        </p:grpSpPr>
        <p:sp>
          <p:nvSpPr>
            <p:cNvPr id="44051" name="Rectangle 7">
              <a:extLst>
                <a:ext uri="{FF2B5EF4-FFF2-40B4-BE49-F238E27FC236}">
                  <a16:creationId xmlns:a16="http://schemas.microsoft.com/office/drawing/2014/main" id="{C0FAF3AD-A778-ADAC-993F-28D8B4E16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584"/>
              <a:ext cx="1536" cy="1248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2" name="Freeform 8">
              <a:extLst>
                <a:ext uri="{FF2B5EF4-FFF2-40B4-BE49-F238E27FC236}">
                  <a16:creationId xmlns:a16="http://schemas.microsoft.com/office/drawing/2014/main" id="{C2C45E4F-52DA-E0C8-A4AF-41FF18361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2016"/>
              <a:ext cx="1104" cy="816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CA97A251-6CA6-4BCA-650C-F641CCC1D54A}"/>
              </a:ext>
            </a:extLst>
          </p:cNvPr>
          <p:cNvGrpSpPr>
            <a:grpSpLocks/>
          </p:cNvGrpSpPr>
          <p:nvPr/>
        </p:nvGrpSpPr>
        <p:grpSpPr bwMode="auto">
          <a:xfrm>
            <a:off x="7372276" y="1143000"/>
            <a:ext cx="1096221" cy="1131931"/>
            <a:chOff x="2928" y="1776"/>
            <a:chExt cx="432" cy="441"/>
          </a:xfrm>
        </p:grpSpPr>
        <p:sp>
          <p:nvSpPr>
            <p:cNvPr id="44049" name="Rectangle 10">
              <a:extLst>
                <a:ext uri="{FF2B5EF4-FFF2-40B4-BE49-F238E27FC236}">
                  <a16:creationId xmlns:a16="http://schemas.microsoft.com/office/drawing/2014/main" id="{D68523C2-FAE2-8696-723F-CDE4840FC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776"/>
              <a:ext cx="432" cy="432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0" name="Freeform 11">
              <a:extLst>
                <a:ext uri="{FF2B5EF4-FFF2-40B4-BE49-F238E27FC236}">
                  <a16:creationId xmlns:a16="http://schemas.microsoft.com/office/drawing/2014/main" id="{DB9AC655-7A5B-10ED-94D8-32E6A128AFEB}"/>
                </a:ext>
              </a:extLst>
            </p:cNvPr>
            <p:cNvSpPr>
              <a:spLocks/>
            </p:cNvSpPr>
            <p:nvPr/>
          </p:nvSpPr>
          <p:spPr bwMode="auto">
            <a:xfrm rot="3029958">
              <a:off x="2987" y="1873"/>
              <a:ext cx="364" cy="323"/>
            </a:xfrm>
            <a:custGeom>
              <a:avLst/>
              <a:gdLst>
                <a:gd name="T0" fmla="*/ 0 w 720"/>
                <a:gd name="T1" fmla="*/ 28 h 528"/>
                <a:gd name="T2" fmla="*/ 1 w 720"/>
                <a:gd name="T3" fmla="*/ 0 h 528"/>
                <a:gd name="T4" fmla="*/ 12 w 720"/>
                <a:gd name="T5" fmla="*/ 18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40" name="AutoShape 12">
            <a:extLst>
              <a:ext uri="{FF2B5EF4-FFF2-40B4-BE49-F238E27FC236}">
                <a16:creationId xmlns:a16="http://schemas.microsoft.com/office/drawing/2014/main" id="{28253F2A-6774-86C6-86E3-4E2C911F1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3439" y="1143000"/>
            <a:ext cx="1218023" cy="1232034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6671C414-3F08-F5B5-DE0A-27EE452F9299}"/>
              </a:ext>
            </a:extLst>
          </p:cNvPr>
          <p:cNvGrpSpPr>
            <a:grpSpLocks/>
          </p:cNvGrpSpPr>
          <p:nvPr/>
        </p:nvGrpSpPr>
        <p:grpSpPr bwMode="auto">
          <a:xfrm rot="20330809">
            <a:off x="3352800" y="2762098"/>
            <a:ext cx="1481928" cy="590349"/>
            <a:chOff x="1536" y="2496"/>
            <a:chExt cx="1152" cy="384"/>
          </a:xfrm>
        </p:grpSpPr>
        <p:sp>
          <p:nvSpPr>
            <p:cNvPr id="44046" name="Oval 14">
              <a:extLst>
                <a:ext uri="{FF2B5EF4-FFF2-40B4-BE49-F238E27FC236}">
                  <a16:creationId xmlns:a16="http://schemas.microsoft.com/office/drawing/2014/main" id="{8DAA7A55-58D4-6B21-D40D-E87B63CCC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96"/>
              <a:ext cx="1152" cy="384"/>
            </a:xfrm>
            <a:prstGeom prst="ellipse">
              <a:avLst/>
            </a:prstGeom>
            <a:solidFill>
              <a:srgbClr val="7CF6D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7" name="Line 15">
              <a:extLst>
                <a:ext uri="{FF2B5EF4-FFF2-40B4-BE49-F238E27FC236}">
                  <a16:creationId xmlns:a16="http://schemas.microsoft.com/office/drawing/2014/main" id="{918057E1-2BF9-FB40-3462-39EB2EADDE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68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8" name="Line 16">
              <a:extLst>
                <a:ext uri="{FF2B5EF4-FFF2-40B4-BE49-F238E27FC236}">
                  <a16:creationId xmlns:a16="http://schemas.microsoft.com/office/drawing/2014/main" id="{BAC3419E-DDAE-2C28-5E2C-ED9124ABB8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9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7">
            <a:extLst>
              <a:ext uri="{FF2B5EF4-FFF2-40B4-BE49-F238E27FC236}">
                <a16:creationId xmlns:a16="http://schemas.microsoft.com/office/drawing/2014/main" id="{B95141CD-1E17-B121-9153-1437E4CE7CE0}"/>
              </a:ext>
            </a:extLst>
          </p:cNvPr>
          <p:cNvGrpSpPr>
            <a:grpSpLocks/>
          </p:cNvGrpSpPr>
          <p:nvPr/>
        </p:nvGrpSpPr>
        <p:grpSpPr bwMode="auto">
          <a:xfrm rot="1035916">
            <a:off x="7128672" y="2762098"/>
            <a:ext cx="1481928" cy="590349"/>
            <a:chOff x="1536" y="2496"/>
            <a:chExt cx="1152" cy="384"/>
          </a:xfrm>
        </p:grpSpPr>
        <p:sp>
          <p:nvSpPr>
            <p:cNvPr id="44043" name="Oval 18">
              <a:extLst>
                <a:ext uri="{FF2B5EF4-FFF2-40B4-BE49-F238E27FC236}">
                  <a16:creationId xmlns:a16="http://schemas.microsoft.com/office/drawing/2014/main" id="{9495233D-8C29-C0A5-C33E-7FC68F1E4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96"/>
              <a:ext cx="1152" cy="384"/>
            </a:xfrm>
            <a:prstGeom prst="ellipse">
              <a:avLst/>
            </a:prstGeom>
            <a:solidFill>
              <a:srgbClr val="7CF6D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4" name="Line 19">
              <a:extLst>
                <a:ext uri="{FF2B5EF4-FFF2-40B4-BE49-F238E27FC236}">
                  <a16:creationId xmlns:a16="http://schemas.microsoft.com/office/drawing/2014/main" id="{CC3F815F-75E3-D75F-CD5C-157F07940E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68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5" name="Line 20">
              <a:extLst>
                <a:ext uri="{FF2B5EF4-FFF2-40B4-BE49-F238E27FC236}">
                  <a16:creationId xmlns:a16="http://schemas.microsoft.com/office/drawing/2014/main" id="{25E9F58A-062E-C30E-A242-174F4C223C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9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0CAEE5A-C213-86D5-182D-F7F5F1B78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657600"/>
            <a:ext cx="10744200" cy="2590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the detected corner locations change if the image pattern is </a:t>
            </a:r>
            <a:r>
              <a:rPr lang="en-US" i="1" dirty="0"/>
              <a:t>rotated</a:t>
            </a:r>
            <a:r>
              <a:rPr lang="en-US" dirty="0"/>
              <a:t>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Assuming the second moment matrix is calculated over a circular neighborhood (and ignoring resampling issues), the rotation changes but the eigenvalues stay the same, so the response function is </a:t>
            </a:r>
            <a:r>
              <a:rPr lang="en-US" sz="2400" i="1" dirty="0">
                <a:solidFill>
                  <a:srgbClr val="0000FF"/>
                </a:solidFill>
              </a:rPr>
              <a:t>invariant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The locations of the corners are </a:t>
            </a:r>
            <a:r>
              <a:rPr lang="en-US" sz="2400" i="1" dirty="0">
                <a:solidFill>
                  <a:srgbClr val="0000FF"/>
                </a:solidFill>
              </a:rPr>
              <a:t>equivariant</a:t>
            </a:r>
            <a:r>
              <a:rPr lang="en-US" sz="2400" dirty="0">
                <a:solidFill>
                  <a:srgbClr val="0000FF"/>
                </a:solidFill>
              </a:rPr>
              <a:t> (or </a:t>
            </a:r>
            <a:r>
              <a:rPr lang="en-US" sz="2400" i="1" dirty="0">
                <a:solidFill>
                  <a:srgbClr val="0000FF"/>
                </a:solidFill>
              </a:rPr>
              <a:t>covariant</a:t>
            </a:r>
            <a:r>
              <a:rPr lang="en-US" sz="2400" dirty="0">
                <a:solidFill>
                  <a:srgbClr val="0000FF"/>
                </a:solidFill>
              </a:rPr>
              <a:t>) </a:t>
            </a:r>
            <a:r>
              <a:rPr lang="en-US" sz="2400" dirty="0" err="1"/>
              <a:t>w.r.t</a:t>
            </a:r>
            <a:r>
              <a:rPr lang="en-US" sz="2400" dirty="0"/>
              <a:t>. rotations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6A18B-7C52-A251-A940-67C434CD67D0}"/>
              </a:ext>
            </a:extLst>
          </p:cNvPr>
          <p:cNvSpPr txBox="1"/>
          <p:nvPr/>
        </p:nvSpPr>
        <p:spPr>
          <a:xfrm>
            <a:off x="4800600" y="6096000"/>
            <a:ext cx="6143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Rotate the image – the corners rotate</a:t>
            </a:r>
          </a:p>
        </p:txBody>
      </p:sp>
    </p:spTree>
    <p:extLst>
      <p:ext uri="{BB962C8B-B14F-4D97-AF65-F5344CB8AC3E}">
        <p14:creationId xmlns:p14="http://schemas.microsoft.com/office/powerpoint/2010/main" val="218210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7E5AC-15D4-D9B5-8DF3-8D2A5B2CA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E6F861D2-530C-EF6F-FCD9-12A62994F9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scaling</a:t>
            </a:r>
            <a:endParaRPr lang="ru-RU" dirty="0"/>
          </a:p>
        </p:txBody>
      </p:sp>
      <p:sp>
        <p:nvSpPr>
          <p:cNvPr id="1212427" name="Text Box 11">
            <a:extLst>
              <a:ext uri="{FF2B5EF4-FFF2-40B4-BE49-F238E27FC236}">
                <a16:creationId xmlns:a16="http://schemas.microsoft.com/office/drawing/2014/main" id="{CFC53142-4875-303D-AB97-8EF8DA5FA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233613"/>
            <a:ext cx="259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Not corners!</a:t>
            </a:r>
            <a:endParaRPr lang="ru-RU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45070" name="Freeform 4">
            <a:extLst>
              <a:ext uri="{FF2B5EF4-FFF2-40B4-BE49-F238E27FC236}">
                <a16:creationId xmlns:a16="http://schemas.microsoft.com/office/drawing/2014/main" id="{04D4D02D-490D-A760-F54E-C66DE44F9282}"/>
              </a:ext>
            </a:extLst>
          </p:cNvPr>
          <p:cNvSpPr>
            <a:spLocks/>
          </p:cNvSpPr>
          <p:nvPr/>
        </p:nvSpPr>
        <p:spPr bwMode="auto">
          <a:xfrm>
            <a:off x="3276600" y="2322514"/>
            <a:ext cx="381000" cy="330200"/>
          </a:xfrm>
          <a:custGeom>
            <a:avLst/>
            <a:gdLst>
              <a:gd name="T0" fmla="*/ 0 w 1728"/>
              <a:gd name="T1" fmla="*/ 0 h 1264"/>
              <a:gd name="T2" fmla="*/ 0 w 1728"/>
              <a:gd name="T3" fmla="*/ 0 h 1264"/>
              <a:gd name="T4" fmla="*/ 0 w 1728"/>
              <a:gd name="T5" fmla="*/ 0 h 1264"/>
              <a:gd name="T6" fmla="*/ 0 w 1728"/>
              <a:gd name="T7" fmla="*/ 0 h 1264"/>
              <a:gd name="T8" fmla="*/ 0 w 1728"/>
              <a:gd name="T9" fmla="*/ 0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1" name="Rectangle 5">
            <a:extLst>
              <a:ext uri="{FF2B5EF4-FFF2-40B4-BE49-F238E27FC236}">
                <a16:creationId xmlns:a16="http://schemas.microsoft.com/office/drawing/2014/main" id="{1186BAB7-D088-20DA-87B5-A1177F4DC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2217739"/>
            <a:ext cx="3810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Text Box 12">
            <a:extLst>
              <a:ext uri="{FF2B5EF4-FFF2-40B4-BE49-F238E27FC236}">
                <a16:creationId xmlns:a16="http://schemas.microsoft.com/office/drawing/2014/main" id="{FF63A331-25EF-E367-7C1D-7B5E6E2D1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66700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cs typeface="Times New Roman" pitchFamily="18" charset="0"/>
              </a:rPr>
              <a:t>Corner</a:t>
            </a:r>
            <a:endParaRPr lang="ru-RU" dirty="0">
              <a:solidFill>
                <a:srgbClr val="0000FF"/>
              </a:solidFill>
              <a:cs typeface="Times New Roman" pitchFamily="18" charset="0"/>
            </a:endParaRPr>
          </a:p>
        </p:txBody>
      </p:sp>
      <p:grpSp>
        <p:nvGrpSpPr>
          <p:cNvPr id="45064" name="Group 19">
            <a:extLst>
              <a:ext uri="{FF2B5EF4-FFF2-40B4-BE49-F238E27FC236}">
                <a16:creationId xmlns:a16="http://schemas.microsoft.com/office/drawing/2014/main" id="{F4372246-2A55-F0CB-EB49-BBBF7C72EE57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1447800"/>
            <a:ext cx="5029200" cy="2006600"/>
            <a:chOff x="2064" y="1248"/>
            <a:chExt cx="3168" cy="1264"/>
          </a:xfrm>
        </p:grpSpPr>
        <p:sp>
          <p:nvSpPr>
            <p:cNvPr id="45068" name="Freeform 6">
              <a:extLst>
                <a:ext uri="{FF2B5EF4-FFF2-40B4-BE49-F238E27FC236}">
                  <a16:creationId xmlns:a16="http://schemas.microsoft.com/office/drawing/2014/main" id="{B3BF3356-CD75-C3AD-A7C5-FA31135DA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4" y="1248"/>
              <a:ext cx="1728" cy="1264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69" name="AutoShape 10">
              <a:extLst>
                <a:ext uri="{FF2B5EF4-FFF2-40B4-BE49-F238E27FC236}">
                  <a16:creationId xmlns:a16="http://schemas.microsoft.com/office/drawing/2014/main" id="{E8577B3A-4CF1-DB6A-38DA-3647D0098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584"/>
              <a:ext cx="1056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065" name="Rectangle 22">
            <a:extLst>
              <a:ext uri="{FF2B5EF4-FFF2-40B4-BE49-F238E27FC236}">
                <a16:creationId xmlns:a16="http://schemas.microsoft.com/office/drawing/2014/main" id="{EB096174-7EF2-7962-F6FE-B7C167911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1295400"/>
            <a:ext cx="3810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6" name="Rectangle 23">
            <a:extLst>
              <a:ext uri="{FF2B5EF4-FFF2-40B4-BE49-F238E27FC236}">
                <a16:creationId xmlns:a16="http://schemas.microsoft.com/office/drawing/2014/main" id="{D6A9C055-E3E6-06A2-4B24-7C5A8900C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524000"/>
            <a:ext cx="3810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Rectangle 24">
            <a:extLst>
              <a:ext uri="{FF2B5EF4-FFF2-40B4-BE49-F238E27FC236}">
                <a16:creationId xmlns:a16="http://schemas.microsoft.com/office/drawing/2014/main" id="{53917E70-C771-8B63-6650-ED0139C85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362200"/>
            <a:ext cx="3810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63F7A658-C4D9-8230-C06F-4A878547D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840934"/>
            <a:ext cx="10363200" cy="2590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do the detected corner locations change if the image pattern is </a:t>
            </a:r>
            <a:r>
              <a:rPr lang="en-US" i="1" dirty="0"/>
              <a:t>scaled</a:t>
            </a:r>
            <a:r>
              <a:rPr lang="en-US" dirty="0"/>
              <a:t>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Assuming fixed-size neighborhoods for calculating the second moment matrix, the corner response function is </a:t>
            </a:r>
            <a:r>
              <a:rPr lang="en-US" sz="2400" i="1" dirty="0">
                <a:solidFill>
                  <a:srgbClr val="0000FF"/>
                </a:solidFill>
              </a:rPr>
              <a:t>not</a:t>
            </a:r>
            <a:r>
              <a:rPr lang="en-US" sz="2400" dirty="0">
                <a:solidFill>
                  <a:srgbClr val="0000FF"/>
                </a:solidFill>
              </a:rPr>
              <a:t> invariant </a:t>
            </a:r>
            <a:r>
              <a:rPr lang="en-US" sz="2400" dirty="0"/>
              <a:t>and the corner locations are </a:t>
            </a:r>
            <a:r>
              <a:rPr lang="en-US" sz="2400" i="1" dirty="0">
                <a:solidFill>
                  <a:srgbClr val="0000FF"/>
                </a:solidFill>
              </a:rPr>
              <a:t>not </a:t>
            </a:r>
            <a:r>
              <a:rPr lang="en-US" sz="2400" dirty="0">
                <a:solidFill>
                  <a:srgbClr val="0000FF"/>
                </a:solidFill>
              </a:rPr>
              <a:t>equivariant </a:t>
            </a:r>
            <a:r>
              <a:rPr lang="en-US" sz="2400" dirty="0" err="1"/>
              <a:t>w.r.t</a:t>
            </a:r>
            <a:r>
              <a:rPr lang="en-US" sz="2400" dirty="0"/>
              <a:t>. scaling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DF15EA-189C-2881-5F01-BEF17EFF3A12}"/>
              </a:ext>
            </a:extLst>
          </p:cNvPr>
          <p:cNvSpPr txBox="1"/>
          <p:nvPr/>
        </p:nvSpPr>
        <p:spPr>
          <a:xfrm>
            <a:off x="1060396" y="6182380"/>
            <a:ext cx="10833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the image – lose/gain some corners  (but not too bad)</a:t>
            </a:r>
          </a:p>
        </p:txBody>
      </p:sp>
    </p:spTree>
    <p:extLst>
      <p:ext uri="{BB962C8B-B14F-4D97-AF65-F5344CB8AC3E}">
        <p14:creationId xmlns:p14="http://schemas.microsoft.com/office/powerpoint/2010/main" val="1504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27" grpId="0"/>
      <p:bldP spid="45061" grpId="0"/>
      <p:bldP spid="45065" grpId="0" animBg="1"/>
      <p:bldP spid="45066" grpId="0" animBg="1"/>
      <p:bldP spid="4506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16549-7650-537D-2825-8E0414166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CD0B2-1DD4-1AD3-50B1-4BCC1967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42481-1349-79E9-F322-5284ECB89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4038600" cy="5257800"/>
          </a:xfrm>
        </p:spPr>
        <p:txBody>
          <a:bodyPr/>
          <a:lstStyle/>
          <a:p>
            <a:r>
              <a:rPr lang="en-US" dirty="0"/>
              <a:t>Where is it: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What scale its 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orientation its at:</a:t>
            </a:r>
          </a:p>
          <a:p>
            <a:endParaRPr lang="en-US" dirty="0"/>
          </a:p>
          <a:p>
            <a:r>
              <a:rPr lang="en-US" dirty="0"/>
              <a:t>Description of contents: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7CFB9-B712-6095-72B7-7173214F7F32}"/>
              </a:ext>
            </a:extLst>
          </p:cNvPr>
          <p:cNvSpPr txBox="1"/>
          <p:nvPr/>
        </p:nvSpPr>
        <p:spPr>
          <a:xfrm>
            <a:off x="5880720" y="2743200"/>
            <a:ext cx="63112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way that is (mostly) unaffected by </a:t>
            </a:r>
          </a:p>
          <a:p>
            <a:r>
              <a:rPr lang="en-US" dirty="0"/>
              <a:t>image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13103029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2098-AACA-0F37-0B69-D37AE1535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Laplacian of Gaussian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CA9BC-D99B-1D9F-1705-A53138D51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F3E13-5218-A1BC-2CBE-7D2B63961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31" y="927084"/>
            <a:ext cx="10057569" cy="559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01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1EFF-79A5-44B7-D070-CE2945DED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2ECF7-8B68-D309-8C3E-65A5C1E56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AC237-8D46-8E9E-35DA-86EB24E18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11144253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4F873E-767F-9B2C-EF03-237F7FBB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182" y="4326835"/>
            <a:ext cx="11144253" cy="251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916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E7159-FB7E-4895-78DA-31CF1E9EE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6F6E-51B7-DD25-0430-6AD332764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E257B-D1C9-D578-35D6-60F2C0C33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4038600" cy="5257800"/>
          </a:xfrm>
        </p:spPr>
        <p:txBody>
          <a:bodyPr/>
          <a:lstStyle/>
          <a:p>
            <a:r>
              <a:rPr lang="en-US" dirty="0"/>
              <a:t>Where is it: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scale its 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What orientation its at: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Description of contents: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A1B62-10B2-8471-C5B2-12B01174FC0C}"/>
              </a:ext>
            </a:extLst>
          </p:cNvPr>
          <p:cNvSpPr txBox="1"/>
          <p:nvPr/>
        </p:nvSpPr>
        <p:spPr>
          <a:xfrm>
            <a:off x="5880720" y="2743200"/>
            <a:ext cx="63112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way that is (mostly) unaffected by </a:t>
            </a:r>
          </a:p>
          <a:p>
            <a:r>
              <a:rPr lang="en-US" dirty="0"/>
              <a:t>image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3022771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2BF6A-FA0B-AEF4-4170-71C5F6D0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Orientation histogram peak for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8DC72-D51B-E1EC-8F64-784723A8A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6C38F-6CE3-5CDA-2544-D10005FF7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78" y="1981200"/>
            <a:ext cx="11646243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876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12924-2C0B-9193-58BE-CD313968A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8E056-8723-0C0C-247A-FB708A305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36" y="1752600"/>
            <a:ext cx="11819328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7B52E9-A42C-B140-5979-27FEB7EA2496}"/>
              </a:ext>
            </a:extLst>
          </p:cNvPr>
          <p:cNvSpPr txBox="1"/>
          <p:nvPr/>
        </p:nvSpPr>
        <p:spPr>
          <a:xfrm>
            <a:off x="1905000" y="5715000"/>
            <a:ext cx="8603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Notice how useful a Gaussian pyramid could be here</a:t>
            </a:r>
          </a:p>
        </p:txBody>
      </p:sp>
    </p:spTree>
    <p:extLst>
      <p:ext uri="{BB962C8B-B14F-4D97-AF65-F5344CB8AC3E}">
        <p14:creationId xmlns:p14="http://schemas.microsoft.com/office/powerpoint/2010/main" val="18637526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1E274-83DA-3279-9003-7B41D7113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CBCA6-36AE-1619-2046-F399327AD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92010-07F6-4303-BA23-E9EEB5DE2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4038600" cy="5257800"/>
          </a:xfrm>
        </p:spPr>
        <p:txBody>
          <a:bodyPr/>
          <a:lstStyle/>
          <a:p>
            <a:r>
              <a:rPr lang="en-US" dirty="0"/>
              <a:t>Where is it: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scale its 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orientation its at: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Description of contents: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CEF142-382E-255B-AF23-6B7986A20C4C}"/>
              </a:ext>
            </a:extLst>
          </p:cNvPr>
          <p:cNvSpPr txBox="1"/>
          <p:nvPr/>
        </p:nvSpPr>
        <p:spPr>
          <a:xfrm>
            <a:off x="5880720" y="2743200"/>
            <a:ext cx="63112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way that is (mostly) unaffected by </a:t>
            </a:r>
          </a:p>
          <a:p>
            <a:r>
              <a:rPr lang="en-US" dirty="0"/>
              <a:t>image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1193762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B33E-D05F-F2B1-043A-172311376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DD8D1-FC62-2C4A-C2E2-64D939FAF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SIFT features</a:t>
            </a:r>
          </a:p>
          <a:p>
            <a:pPr lvl="1"/>
            <a:r>
              <a:rPr lang="en-US" dirty="0"/>
              <a:t>SIFT=Scale Invariant Feature Transform</a:t>
            </a:r>
          </a:p>
          <a:p>
            <a:pPr lvl="1"/>
            <a:r>
              <a:rPr lang="en-US" dirty="0"/>
              <a:t>Very strong record of effectiveness in matching applications</a:t>
            </a:r>
          </a:p>
          <a:p>
            <a:pPr lvl="1"/>
            <a:r>
              <a:rPr lang="en-US" dirty="0"/>
              <a:t>SIFT features behave very well using nearest neighbors matching</a:t>
            </a:r>
          </a:p>
          <a:p>
            <a:pPr lvl="2"/>
            <a:r>
              <a:rPr lang="en-US" dirty="0"/>
              <a:t>i.e. the nearest neighbor to a query patch is usually a matching patch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75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extract </a:t>
            </a:r>
            <a:r>
              <a:rPr lang="en-US" dirty="0" err="1"/>
              <a:t>keypoints</a:t>
            </a:r>
            <a:r>
              <a:rPr lang="en-US" dirty="0"/>
              <a:t>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image alignment</a:t>
            </a:r>
          </a:p>
          <a:p>
            <a:pPr lvl="1"/>
            <a:r>
              <a:rPr lang="en-US" sz="2400" dirty="0"/>
              <a:t>We have two images – how do we combine them?</a:t>
            </a:r>
          </a:p>
        </p:txBody>
      </p:sp>
      <p:pic>
        <p:nvPicPr>
          <p:cNvPr id="27653" name="Picture 5" descr="image2"/>
          <p:cNvPicPr>
            <a:picLocks noChangeAspect="1" noChangeArrowheads="1"/>
          </p:cNvPicPr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 bwMode="auto">
          <a:xfrm>
            <a:off x="6324600" y="2092481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image1"/>
          <p:cNvPicPr>
            <a:picLocks noChangeAspect="1" noChangeArrowheads="1"/>
          </p:cNvPicPr>
          <p:nvPr/>
        </p:nvPicPr>
        <p:blipFill>
          <a:blip r:embed="rId4" cstate="print">
            <a:alphaModFix amt="50000"/>
          </a:blip>
          <a:srcRect/>
          <a:stretch>
            <a:fillRect/>
          </a:stretch>
        </p:blipFill>
        <p:spPr bwMode="auto">
          <a:xfrm>
            <a:off x="4349646" y="2111219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image1">
            <a:extLst>
              <a:ext uri="{FF2B5EF4-FFF2-40B4-BE49-F238E27FC236}">
                <a16:creationId xmlns:a16="http://schemas.microsoft.com/office/drawing/2014/main" id="{BD5855C1-7152-9E20-F692-DA905EA9A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187471"/>
            <a:ext cx="2286000" cy="165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image2">
            <a:extLst>
              <a:ext uri="{FF2B5EF4-FFF2-40B4-BE49-F238E27FC236}">
                <a16:creationId xmlns:a16="http://schemas.microsoft.com/office/drawing/2014/main" id="{E7A23E4C-6F91-B400-1358-56A3775B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5181600"/>
            <a:ext cx="2286000" cy="165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31430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6728B-14E7-5D42-40FF-CC0E7E2B2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Describing a window’s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9D340-B752-84C4-2712-1C063FE48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description to be: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Invariant to changes in image brightness:   - use orientations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Robust to noise:  - ignore orientations with small magnitude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Distinctive:  - use lots of local orientations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Invariant to small errors in location:  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 “bucket” the orientations in image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dirty="0"/>
              <a:t>Use a histogram for each bucket</a:t>
            </a:r>
          </a:p>
        </p:txBody>
      </p:sp>
      <p:pic>
        <p:nvPicPr>
          <p:cNvPr id="4" name="Picture 2" descr="gradient-descriptor.png">
            <a:extLst>
              <a:ext uri="{FF2B5EF4-FFF2-40B4-BE49-F238E27FC236}">
                <a16:creationId xmlns:a16="http://schemas.microsoft.com/office/drawing/2014/main" id="{BE4F8A37-8820-DE7B-D33D-994AE0BFE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39" y="3429000"/>
            <a:ext cx="65554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805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44678"/>
            <a:ext cx="8686799" cy="63910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itchFamily="34" charset="-127"/>
              </a:rPr>
              <a:t>SIFT for matching</a:t>
            </a: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914400"/>
            <a:ext cx="10668000" cy="5257800"/>
          </a:xfrm>
        </p:spPr>
        <p:txBody>
          <a:bodyPr/>
          <a:lstStyle/>
          <a:p>
            <a:pPr marL="609600" indent="-609600">
              <a:buFontTx/>
              <a:buChar char="•"/>
            </a:pPr>
            <a:r>
              <a:rPr lang="en-US" dirty="0"/>
              <a:t>The main goal of SIFT is to enable image matching in the presence of significant transformations</a:t>
            </a:r>
          </a:p>
          <a:p>
            <a:pPr marL="1009650" lvl="1" indent="-609600"/>
            <a:r>
              <a:rPr lang="en-US" sz="2400" dirty="0"/>
              <a:t>To recognize the same </a:t>
            </a:r>
            <a:r>
              <a:rPr lang="en-US" sz="2400" dirty="0" err="1"/>
              <a:t>keypoint</a:t>
            </a:r>
            <a:r>
              <a:rPr lang="en-US" sz="2400" dirty="0"/>
              <a:t> in multiple images, we need to match appearance descriptors or “signatures” in their neighborhoods</a:t>
            </a:r>
          </a:p>
          <a:p>
            <a:pPr marL="1009650" lvl="1" indent="-609600"/>
            <a:r>
              <a:rPr lang="en-US" sz="2400" dirty="0"/>
              <a:t>Descriptors that are </a:t>
            </a:r>
            <a:r>
              <a:rPr lang="en-US" sz="2400" i="1" dirty="0"/>
              <a:t>locally</a:t>
            </a:r>
            <a:r>
              <a:rPr lang="en-US" sz="2400" dirty="0"/>
              <a:t> invariant </a:t>
            </a:r>
            <a:r>
              <a:rPr lang="en-US" sz="2400" dirty="0" err="1"/>
              <a:t>w.r.t</a:t>
            </a:r>
            <a:r>
              <a:rPr lang="en-US" sz="2400" dirty="0"/>
              <a:t>. </a:t>
            </a:r>
            <a:r>
              <a:rPr lang="en-US" sz="2400" dirty="0">
                <a:solidFill>
                  <a:srgbClr val="0000FF"/>
                </a:solidFill>
              </a:rPr>
              <a:t>scale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00FF"/>
                </a:solidFill>
              </a:rPr>
              <a:t>rotation </a:t>
            </a:r>
            <a:r>
              <a:rPr lang="en-US" sz="2400" dirty="0"/>
              <a:t>can handle a wide range of </a:t>
            </a:r>
            <a:r>
              <a:rPr lang="en-US" sz="2400" i="1" dirty="0"/>
              <a:t>global </a:t>
            </a:r>
            <a:r>
              <a:rPr lang="en-US" sz="2400" dirty="0"/>
              <a:t>transformations</a:t>
            </a:r>
          </a:p>
        </p:txBody>
      </p:sp>
      <p:pic>
        <p:nvPicPr>
          <p:cNvPr id="11" name="Picture 4" descr="sift-feat">
            <a:extLst>
              <a:ext uri="{FF2B5EF4-FFF2-40B4-BE49-F238E27FC236}">
                <a16:creationId xmlns:a16="http://schemas.microsoft.com/office/drawing/2014/main" id="{67A63869-2D20-0241-9A3D-95875C89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582312"/>
            <a:ext cx="7848600" cy="312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032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SIFT: Scale-invariant feature transform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228600" y="6425076"/>
            <a:ext cx="1188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2000" dirty="0"/>
              <a:t>D. Lowe. </a:t>
            </a:r>
            <a:r>
              <a:rPr lang="en-US" sz="2000" dirty="0">
                <a:hlinkClick r:id="rId3"/>
              </a:rPr>
              <a:t>Distinctive image features from scale-invariant keypoints</a:t>
            </a:r>
            <a:r>
              <a:rPr lang="en-US" sz="2000" dirty="0"/>
              <a:t>. </a:t>
            </a:r>
            <a:r>
              <a:rPr lang="en-US" sz="2000" i="1" dirty="0"/>
              <a:t>IJCV</a:t>
            </a:r>
            <a:r>
              <a:rPr lang="en-US" sz="2000" dirty="0"/>
              <a:t> 60 (2), pp. 91-110, 2004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74AC40-5E6C-2641-967A-0A2DCB3A3FF6}"/>
              </a:ext>
            </a:extLst>
          </p:cNvPr>
          <p:cNvSpPr/>
          <p:nvPr/>
        </p:nvSpPr>
        <p:spPr>
          <a:xfrm>
            <a:off x="914400" y="6096000"/>
            <a:ext cx="990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D. Lowe. </a:t>
            </a:r>
            <a:r>
              <a:rPr lang="en-US" sz="2000" dirty="0">
                <a:hlinkClick r:id="rId4"/>
              </a:rPr>
              <a:t>Object recognition from local scale-invariant features</a:t>
            </a:r>
            <a:r>
              <a:rPr lang="en-US" sz="2000" dirty="0"/>
              <a:t>. ICCV 1999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6AB49-FFEB-6542-AA33-E8427A56FC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72"/>
          <a:stretch/>
        </p:blipFill>
        <p:spPr>
          <a:xfrm>
            <a:off x="3200400" y="1143000"/>
            <a:ext cx="5499108" cy="1345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9FA463-AD3D-8A40-9D0A-015C7F3FB4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1"/>
          <a:stretch/>
        </p:blipFill>
        <p:spPr>
          <a:xfrm>
            <a:off x="8207491" y="2805450"/>
            <a:ext cx="3984509" cy="29768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AC65E5-7517-6E4A-A9E7-0375567661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8"/>
          <a:stretch/>
        </p:blipFill>
        <p:spPr>
          <a:xfrm>
            <a:off x="-457200" y="2743200"/>
            <a:ext cx="5029200" cy="3105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AFC150-743B-7F46-9A37-0572358FCD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43"/>
          <a:stretch/>
        </p:blipFill>
        <p:spPr>
          <a:xfrm>
            <a:off x="4114800" y="2721697"/>
            <a:ext cx="4060523" cy="297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996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SIFT for matching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000" dirty="0"/>
              <a:t>Extraordinarily robust detection and description technique</a:t>
            </a:r>
          </a:p>
          <a:p>
            <a:pPr lvl="1" eaLnBrk="1" hangingPunct="1"/>
            <a:r>
              <a:rPr lang="en-US" altLang="en-US" sz="1800" dirty="0"/>
              <a:t>Can handle changes in viewpoint</a:t>
            </a:r>
          </a:p>
          <a:p>
            <a:pPr lvl="2" eaLnBrk="1" hangingPunct="1"/>
            <a:r>
              <a:rPr lang="en-US" altLang="en-US" sz="1600" dirty="0"/>
              <a:t>Up to about 60 degree out-of-plane rotation</a:t>
            </a:r>
          </a:p>
          <a:p>
            <a:pPr lvl="1" eaLnBrk="1" hangingPunct="1"/>
            <a:r>
              <a:rPr lang="en-US" altLang="en-US" sz="1800" dirty="0"/>
              <a:t>Can handle significant changes in illumination</a:t>
            </a:r>
          </a:p>
          <a:p>
            <a:pPr lvl="2" eaLnBrk="1" hangingPunct="1"/>
            <a:r>
              <a:rPr lang="en-US" altLang="en-US" sz="1600" dirty="0"/>
              <a:t>Sometimes even day vs. night</a:t>
            </a:r>
          </a:p>
          <a:p>
            <a:pPr lvl="1" eaLnBrk="1" hangingPunct="1"/>
            <a:r>
              <a:rPr lang="en-US" altLang="en-US" sz="1800" dirty="0"/>
              <a:t>Fast and efficient—can run in real time</a:t>
            </a:r>
          </a:p>
          <a:p>
            <a:pPr lvl="1" eaLnBrk="1" hangingPunct="1"/>
            <a:r>
              <a:rPr lang="en-US" altLang="en-US" sz="1800" dirty="0"/>
              <a:t>Lots of code available</a:t>
            </a:r>
          </a:p>
        </p:txBody>
      </p:sp>
      <p:pic>
        <p:nvPicPr>
          <p:cNvPr id="38916" name="Picture 1" descr="C:\snavely\work\papers\2010\singbing\fig\TreviMatch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81400"/>
            <a:ext cx="43703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 descr="C:\snavely\work\papers\2010\singbing\fig\TreviMatch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35814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39200" y="6550224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N. </a:t>
            </a:r>
            <a:r>
              <a:rPr lang="en-US" sz="1400" dirty="0" err="1">
                <a:solidFill>
                  <a:schemeClr val="bg1"/>
                </a:solidFill>
              </a:rPr>
              <a:t>Snavely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322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1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A hard matching problem</a:t>
            </a:r>
          </a:p>
        </p:txBody>
      </p:sp>
      <p:sp>
        <p:nvSpPr>
          <p:cNvPr id="6149" name="Rectangle 5"/>
          <p:cNvSpPr>
            <a:spLocks/>
          </p:cNvSpPr>
          <p:nvPr/>
        </p:nvSpPr>
        <p:spPr bwMode="auto">
          <a:xfrm>
            <a:off x="4305300" y="5910263"/>
            <a:ext cx="3632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600">
                <a:latin typeface="Arial" charset="0"/>
                <a:cs typeface="Arial" charset="0"/>
                <a:sym typeface="Arial" charset="0"/>
              </a:rPr>
              <a:t>NASA Mars Rover images</a:t>
            </a:r>
          </a:p>
        </p:txBody>
      </p:sp>
    </p:spTree>
    <p:extLst>
      <p:ext uri="{BB962C8B-B14F-4D97-AF65-F5344CB8AC3E}">
        <p14:creationId xmlns:p14="http://schemas.microsoft.com/office/powerpoint/2010/main" val="7576037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17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/>
          </p:cNvSpPr>
          <p:nvPr/>
        </p:nvSpPr>
        <p:spPr bwMode="auto">
          <a:xfrm>
            <a:off x="4305300" y="5910263"/>
            <a:ext cx="3632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1600">
                <a:latin typeface="Arial" charset="0"/>
                <a:cs typeface="Arial" charset="0"/>
                <a:sym typeface="Arial" charset="0"/>
              </a:rPr>
              <a:t>NASA Mars Rover images</a:t>
            </a:r>
          </a:p>
          <a:p>
            <a:pPr marL="39688" algn="ctr"/>
            <a:r>
              <a:rPr lang="en-US" sz="1600">
                <a:latin typeface="Arial" charset="0"/>
                <a:cs typeface="Arial" charset="0"/>
                <a:sym typeface="Arial" charset="0"/>
              </a:rPr>
              <a:t>with SIFT feature matches</a:t>
            </a:r>
            <a:br>
              <a:rPr lang="en-US" sz="1600">
                <a:latin typeface="Arial" charset="0"/>
                <a:cs typeface="Arial" charset="0"/>
                <a:sym typeface="Arial" charset="0"/>
              </a:rPr>
            </a:br>
            <a:r>
              <a:rPr lang="en-US" sz="1600">
                <a:latin typeface="Arial" charset="0"/>
                <a:cs typeface="Arial" charset="0"/>
                <a:sym typeface="Arial" charset="0"/>
              </a:rPr>
              <a:t>Figure by Noah Snavely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Answer below </a:t>
            </a:r>
            <a:r>
              <a:rPr lang="en-US" sz="2400"/>
              <a:t>(look for tiny colored squares…)</a:t>
            </a:r>
          </a:p>
        </p:txBody>
      </p:sp>
    </p:spTree>
    <p:extLst>
      <p:ext uri="{BB962C8B-B14F-4D97-AF65-F5344CB8AC3E}">
        <p14:creationId xmlns:p14="http://schemas.microsoft.com/office/powerpoint/2010/main" val="1265993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1" y="21336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1" y="2133601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extract </a:t>
            </a:r>
            <a:r>
              <a:rPr lang="en-US" dirty="0" err="1"/>
              <a:t>keypoints</a:t>
            </a:r>
            <a:r>
              <a:rPr lang="en-US" dirty="0"/>
              <a:t>?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image alignment</a:t>
            </a:r>
          </a:p>
          <a:p>
            <a:pPr lvl="1"/>
            <a:r>
              <a:rPr lang="en-US" sz="2400" dirty="0"/>
              <a:t>We have two images – how do we combine them?</a:t>
            </a:r>
          </a:p>
        </p:txBody>
      </p:sp>
      <p:sp>
        <p:nvSpPr>
          <p:cNvPr id="28678" name="Text Box 14"/>
          <p:cNvSpPr txBox="1">
            <a:spLocks noChangeArrowheads="1"/>
          </p:cNvSpPr>
          <p:nvPr/>
        </p:nvSpPr>
        <p:spPr bwMode="auto">
          <a:xfrm>
            <a:off x="2727325" y="5094288"/>
            <a:ext cx="41165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extract </a:t>
            </a:r>
            <a:r>
              <a:rPr lang="en-US" dirty="0" err="1"/>
              <a:t>keypoints</a:t>
            </a:r>
            <a:endParaRPr lang="en-US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743200" y="3054351"/>
            <a:ext cx="5233988" cy="3032126"/>
            <a:chOff x="768" y="1924"/>
            <a:chExt cx="3297" cy="1910"/>
          </a:xfrm>
        </p:grpSpPr>
        <p:sp>
          <p:nvSpPr>
            <p:cNvPr id="28680" name="Text Box 15"/>
            <p:cNvSpPr txBox="1">
              <a:spLocks noChangeArrowheads="1"/>
            </p:cNvSpPr>
            <p:nvPr/>
          </p:nvSpPr>
          <p:spPr bwMode="auto">
            <a:xfrm>
              <a:off x="768" y="3504"/>
              <a:ext cx="329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Step 2: match </a:t>
              </a:r>
              <a:r>
                <a:rPr lang="en-US" dirty="0" err="1"/>
                <a:t>keypoint</a:t>
              </a:r>
              <a:r>
                <a:rPr lang="en-US" dirty="0"/>
                <a:t> features</a:t>
              </a:r>
            </a:p>
          </p:txBody>
        </p:sp>
        <p:grpSp>
          <p:nvGrpSpPr>
            <p:cNvPr id="28681" name="Group 18"/>
            <p:cNvGrpSpPr>
              <a:grpSpLocks/>
            </p:cNvGrpSpPr>
            <p:nvPr/>
          </p:nvGrpSpPr>
          <p:grpSpPr bwMode="auto">
            <a:xfrm>
              <a:off x="2072" y="1924"/>
              <a:ext cx="1738" cy="954"/>
              <a:chOff x="2072" y="1924"/>
              <a:chExt cx="1738" cy="954"/>
            </a:xfrm>
          </p:grpSpPr>
          <p:sp>
            <p:nvSpPr>
              <p:cNvPr id="28682" name="Line 8"/>
              <p:cNvSpPr>
                <a:spLocks noChangeShapeType="1"/>
              </p:cNvSpPr>
              <p:nvPr/>
            </p:nvSpPr>
            <p:spPr bwMode="auto">
              <a:xfrm flipV="1">
                <a:off x="2072" y="1924"/>
                <a:ext cx="1200" cy="9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3" name="Line 9"/>
              <p:cNvSpPr>
                <a:spLocks noChangeShapeType="1"/>
              </p:cNvSpPr>
              <p:nvPr/>
            </p:nvSpPr>
            <p:spPr bwMode="auto">
              <a:xfrm>
                <a:off x="2666" y="2094"/>
                <a:ext cx="1144" cy="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Line 10"/>
              <p:cNvSpPr>
                <a:spLocks noChangeShapeType="1"/>
              </p:cNvSpPr>
              <p:nvPr/>
            </p:nvSpPr>
            <p:spPr bwMode="auto">
              <a:xfrm flipV="1">
                <a:off x="2346" y="2788"/>
                <a:ext cx="1070" cy="9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5" name="Freeform 11"/>
              <p:cNvSpPr>
                <a:spLocks/>
              </p:cNvSpPr>
              <p:nvPr/>
            </p:nvSpPr>
            <p:spPr bwMode="auto">
              <a:xfrm>
                <a:off x="2617" y="2415"/>
                <a:ext cx="1092" cy="30"/>
              </a:xfrm>
              <a:custGeom>
                <a:avLst/>
                <a:gdLst>
                  <a:gd name="T0" fmla="*/ 0 w 1092"/>
                  <a:gd name="T1" fmla="*/ 30 h 30"/>
                  <a:gd name="T2" fmla="*/ 1092 w 1092"/>
                  <a:gd name="T3" fmla="*/ 0 h 30"/>
                  <a:gd name="T4" fmla="*/ 0 60000 65536"/>
                  <a:gd name="T5" fmla="*/ 0 60000 65536"/>
                  <a:gd name="T6" fmla="*/ 0 w 1092"/>
                  <a:gd name="T7" fmla="*/ 0 h 30"/>
                  <a:gd name="T8" fmla="*/ 1092 w 1092"/>
                  <a:gd name="T9" fmla="*/ 30 h 3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92" h="30">
                    <a:moveTo>
                      <a:pt x="0" y="30"/>
                    </a:moveTo>
                    <a:lnTo>
                      <a:pt x="1092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6" name="Line 12"/>
              <p:cNvSpPr>
                <a:spLocks noChangeShapeType="1"/>
              </p:cNvSpPr>
              <p:nvPr/>
            </p:nvSpPr>
            <p:spPr bwMode="auto">
              <a:xfrm flipV="1">
                <a:off x="2170" y="2236"/>
                <a:ext cx="1150" cy="8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7" name="Freeform 17"/>
              <p:cNvSpPr>
                <a:spLocks/>
              </p:cNvSpPr>
              <p:nvPr/>
            </p:nvSpPr>
            <p:spPr bwMode="auto">
              <a:xfrm>
                <a:off x="2530" y="2617"/>
                <a:ext cx="1017" cy="65"/>
              </a:xfrm>
              <a:custGeom>
                <a:avLst/>
                <a:gdLst>
                  <a:gd name="T0" fmla="*/ 0 w 1017"/>
                  <a:gd name="T1" fmla="*/ 65 h 65"/>
                  <a:gd name="T2" fmla="*/ 1017 w 1017"/>
                  <a:gd name="T3" fmla="*/ 0 h 65"/>
                  <a:gd name="T4" fmla="*/ 0 60000 65536"/>
                  <a:gd name="T5" fmla="*/ 0 60000 65536"/>
                  <a:gd name="T6" fmla="*/ 0 w 1017"/>
                  <a:gd name="T7" fmla="*/ 0 h 65"/>
                  <a:gd name="T8" fmla="*/ 1017 w 1017"/>
                  <a:gd name="T9" fmla="*/ 65 h 6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17" h="65">
                    <a:moveTo>
                      <a:pt x="0" y="65"/>
                    </a:moveTo>
                    <a:lnTo>
                      <a:pt x="1017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extract </a:t>
            </a:r>
            <a:r>
              <a:rPr lang="en-US" dirty="0" err="1"/>
              <a:t>keypoints</a:t>
            </a:r>
            <a:r>
              <a:rPr lang="en-US" dirty="0"/>
              <a:t>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Motivation: image alignment</a:t>
            </a:r>
          </a:p>
          <a:p>
            <a:pPr lvl="1"/>
            <a:r>
              <a:rPr lang="en-US" sz="2400" dirty="0"/>
              <a:t>We have two images – how do we combine them?</a:t>
            </a:r>
          </a:p>
        </p:txBody>
      </p:sp>
      <p:sp>
        <p:nvSpPr>
          <p:cNvPr id="29700" name="Text Box 13"/>
          <p:cNvSpPr txBox="1">
            <a:spLocks noChangeArrowheads="1"/>
          </p:cNvSpPr>
          <p:nvPr/>
        </p:nvSpPr>
        <p:spPr bwMode="auto">
          <a:xfrm>
            <a:off x="2727325" y="5094288"/>
            <a:ext cx="41165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1: extract </a:t>
            </a:r>
            <a:r>
              <a:rPr lang="en-US" dirty="0" err="1"/>
              <a:t>keypoints</a:t>
            </a:r>
            <a:endParaRPr lang="en-US" dirty="0"/>
          </a:p>
        </p:txBody>
      </p:sp>
      <p:sp>
        <p:nvSpPr>
          <p:cNvPr id="29701" name="Text Box 14"/>
          <p:cNvSpPr txBox="1">
            <a:spLocks noChangeArrowheads="1"/>
          </p:cNvSpPr>
          <p:nvPr/>
        </p:nvSpPr>
        <p:spPr bwMode="auto">
          <a:xfrm>
            <a:off x="2743200" y="5562600"/>
            <a:ext cx="52344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Step 2: match </a:t>
            </a:r>
            <a:r>
              <a:rPr lang="en-US" dirty="0" err="1"/>
              <a:t>keypoint</a:t>
            </a:r>
            <a:r>
              <a:rPr lang="en-US" dirty="0"/>
              <a:t> features</a:t>
            </a:r>
          </a:p>
        </p:txBody>
      </p:sp>
      <p:sp>
        <p:nvSpPr>
          <p:cNvPr id="29702" name="Text Box 15"/>
          <p:cNvSpPr txBox="1">
            <a:spLocks noChangeArrowheads="1"/>
          </p:cNvSpPr>
          <p:nvPr/>
        </p:nvSpPr>
        <p:spPr bwMode="auto">
          <a:xfrm>
            <a:off x="2743200" y="6034088"/>
            <a:ext cx="34115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Step 3: align images</a:t>
            </a:r>
          </a:p>
        </p:txBody>
      </p:sp>
      <p:pic>
        <p:nvPicPr>
          <p:cNvPr id="29703" name="Picture 16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2314" y="2133600"/>
            <a:ext cx="5691187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467E-034F-7DC9-364A-C31734DB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Keypoint</a:t>
            </a:r>
            <a:r>
              <a:rPr lang="en-US" dirty="0"/>
              <a:t> representations support very fast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A26B0-38B1-58FF-D2B5-7E1C5ADB8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In some applications, GPU just isn’t available</a:t>
            </a:r>
          </a:p>
          <a:p>
            <a:r>
              <a:rPr lang="en-US" dirty="0"/>
              <a:t>	-too heavy; too much power;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And there isn’t much CPU either</a:t>
            </a:r>
          </a:p>
          <a:p>
            <a:endParaRPr lang="en-US" dirty="0"/>
          </a:p>
          <a:p>
            <a:r>
              <a:rPr lang="en-US" dirty="0"/>
              <a:t>Idea: reduce image to </a:t>
            </a:r>
            <a:r>
              <a:rPr lang="en-US" dirty="0" err="1"/>
              <a:t>keypoints</a:t>
            </a:r>
            <a:r>
              <a:rPr lang="en-US" dirty="0"/>
              <a:t>, work with those</a:t>
            </a:r>
          </a:p>
        </p:txBody>
      </p:sp>
    </p:spTree>
    <p:extLst>
      <p:ext uri="{BB962C8B-B14F-4D97-AF65-F5344CB8AC3E}">
        <p14:creationId xmlns:p14="http://schemas.microsoft.com/office/powerpoint/2010/main" val="2042438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776C8-1B34-D432-A506-5BB489DE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find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65F31-FF4D-A65D-C319-41114315B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4038600" cy="5257800"/>
          </a:xfrm>
        </p:spPr>
        <p:txBody>
          <a:bodyPr/>
          <a:lstStyle/>
          <a:p>
            <a:r>
              <a:rPr lang="en-US" dirty="0"/>
              <a:t>Where is it: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scale its at: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orientation its at: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FCA02B-9824-7F4C-6C2B-0DCE048631ED}"/>
              </a:ext>
            </a:extLst>
          </p:cNvPr>
          <p:cNvSpPr txBox="1"/>
          <p:nvPr/>
        </p:nvSpPr>
        <p:spPr>
          <a:xfrm>
            <a:off x="5880720" y="2743200"/>
            <a:ext cx="63112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 way that is (mostly) unaffected by </a:t>
            </a:r>
          </a:p>
          <a:p>
            <a:r>
              <a:rPr lang="en-US" dirty="0"/>
              <a:t>image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115290608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47325</TotalTime>
  <Words>1880</Words>
  <Application>Microsoft Macintosh PowerPoint</Application>
  <PresentationFormat>Widescreen</PresentationFormat>
  <Paragraphs>336</Paragraphs>
  <Slides>56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Arial Unicode MS</vt:lpstr>
      <vt:lpstr>굴림</vt:lpstr>
      <vt:lpstr>Arial</vt:lpstr>
      <vt:lpstr>Cambria Math</vt:lpstr>
      <vt:lpstr>Gill Sans</vt:lpstr>
      <vt:lpstr>Symbol</vt:lpstr>
      <vt:lpstr>Times New Roman</vt:lpstr>
      <vt:lpstr>Blank Presentation</vt:lpstr>
      <vt:lpstr>Image</vt:lpstr>
      <vt:lpstr>Corner detection</vt:lpstr>
      <vt:lpstr>Outline</vt:lpstr>
      <vt:lpstr>Why extract keypoints?</vt:lpstr>
      <vt:lpstr>Why extract keypoints?</vt:lpstr>
      <vt:lpstr>Why extract keypoints?</vt:lpstr>
      <vt:lpstr>Why extract keypoints?</vt:lpstr>
      <vt:lpstr>Why extract keypoints?</vt:lpstr>
      <vt:lpstr>Keypoint representations support very fast methods</vt:lpstr>
      <vt:lpstr>Need to find</vt:lpstr>
      <vt:lpstr>PowerPoint Presentation</vt:lpstr>
      <vt:lpstr>Need to find</vt:lpstr>
      <vt:lpstr>PowerPoint Presentation</vt:lpstr>
      <vt:lpstr>Corner detection matrix</vt:lpstr>
      <vt:lpstr>Deriving a corner detection criterion</vt:lpstr>
      <vt:lpstr>Deriving a corner detection criterion</vt:lpstr>
      <vt:lpstr>Deriving a corner detection criterion</vt:lpstr>
      <vt:lpstr>Deriving a corner detection criterion</vt:lpstr>
      <vt:lpstr>Deriving a corner detection criterion</vt:lpstr>
      <vt:lpstr>Deriving a corner detection criterion</vt:lpstr>
      <vt:lpstr>Deriving a corner detection criterion</vt:lpstr>
      <vt:lpstr>Deriving a corner detection criterion</vt:lpstr>
      <vt:lpstr>Interpreting the second moment matrix</vt:lpstr>
      <vt:lpstr>Interpreting the second moment matrix</vt:lpstr>
      <vt:lpstr>Interpreting the second moment matrix</vt:lpstr>
      <vt:lpstr>Interpreting the second moment matrix</vt:lpstr>
      <vt:lpstr>Visualization of second moment matrices</vt:lpstr>
      <vt:lpstr>Visualization of second moment matrices</vt:lpstr>
      <vt:lpstr>Interpreting the eigenvalues</vt:lpstr>
      <vt:lpstr>Corner response function</vt:lpstr>
      <vt:lpstr>PowerPoint Presentation</vt:lpstr>
      <vt:lpstr>The Harris corner detector</vt:lpstr>
      <vt:lpstr>Harris Detector: Example</vt:lpstr>
      <vt:lpstr>Harris Detector: Example</vt:lpstr>
      <vt:lpstr>Harris Detector: Example</vt:lpstr>
      <vt:lpstr>Harris Detector: Example</vt:lpstr>
      <vt:lpstr>Harris Detector: Example</vt:lpstr>
      <vt:lpstr>Behavior w.r.t. image transformations</vt:lpstr>
      <vt:lpstr>Affine intensity change</vt:lpstr>
      <vt:lpstr>Image translation</vt:lpstr>
      <vt:lpstr>Image rotation</vt:lpstr>
      <vt:lpstr>Image scaling</vt:lpstr>
      <vt:lpstr>Need to find</vt:lpstr>
      <vt:lpstr>Laplacian of Gaussian</vt:lpstr>
      <vt:lpstr>PowerPoint Presentation</vt:lpstr>
      <vt:lpstr>Need to find</vt:lpstr>
      <vt:lpstr>Orientation histogram peak for orientation</vt:lpstr>
      <vt:lpstr>PowerPoint Presentation</vt:lpstr>
      <vt:lpstr>Need to find</vt:lpstr>
      <vt:lpstr>SIFT features</vt:lpstr>
      <vt:lpstr>Describing a window’s contents</vt:lpstr>
      <vt:lpstr>PowerPoint Presentation</vt:lpstr>
      <vt:lpstr>SIFT for matching</vt:lpstr>
      <vt:lpstr>SIFT: Scale-invariant feature transform</vt:lpstr>
      <vt:lpstr>SIFT for matching</vt:lpstr>
      <vt:lpstr>A hard matching problem</vt:lpstr>
      <vt:lpstr>Answer below (look for tiny colored squares…)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1512</cp:revision>
  <cp:lastPrinted>2025-09-17T13:53:46Z</cp:lastPrinted>
  <dcterms:created xsi:type="dcterms:W3CDTF">2004-08-29T23:15:23Z</dcterms:created>
  <dcterms:modified xsi:type="dcterms:W3CDTF">2025-09-17T13:55:18Z</dcterms:modified>
</cp:coreProperties>
</file>