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778" r:id="rId2"/>
    <p:sldId id="881" r:id="rId3"/>
    <p:sldId id="680" r:id="rId4"/>
    <p:sldId id="749" r:id="rId5"/>
    <p:sldId id="756" r:id="rId6"/>
    <p:sldId id="760" r:id="rId7"/>
    <p:sldId id="1464" r:id="rId8"/>
    <p:sldId id="761" r:id="rId9"/>
    <p:sldId id="792" r:id="rId10"/>
    <p:sldId id="808" r:id="rId11"/>
    <p:sldId id="783" r:id="rId12"/>
    <p:sldId id="882" r:id="rId13"/>
    <p:sldId id="1465" r:id="rId14"/>
    <p:sldId id="686" r:id="rId15"/>
    <p:sldId id="840" r:id="rId16"/>
    <p:sldId id="1466" r:id="rId17"/>
    <p:sldId id="687" r:id="rId18"/>
    <p:sldId id="888" r:id="rId19"/>
    <p:sldId id="730" r:id="rId20"/>
    <p:sldId id="782" r:id="rId21"/>
    <p:sldId id="1467" r:id="rId22"/>
    <p:sldId id="880" r:id="rId23"/>
    <p:sldId id="1460" r:id="rId24"/>
    <p:sldId id="1462" r:id="rId25"/>
    <p:sldId id="1463" r:id="rId26"/>
    <p:sldId id="690" r:id="rId27"/>
    <p:sldId id="777" r:id="rId28"/>
    <p:sldId id="883" r:id="rId29"/>
    <p:sldId id="785" r:id="rId30"/>
    <p:sldId id="886" r:id="rId31"/>
    <p:sldId id="1457" r:id="rId32"/>
    <p:sldId id="887" r:id="rId33"/>
    <p:sldId id="1458" r:id="rId34"/>
    <p:sldId id="789" r:id="rId35"/>
    <p:sldId id="790" r:id="rId36"/>
    <p:sldId id="807" r:id="rId37"/>
    <p:sldId id="780" r:id="rId38"/>
    <p:sldId id="884" r:id="rId39"/>
    <p:sldId id="1456" r:id="rId40"/>
    <p:sldId id="748" r:id="rId41"/>
    <p:sldId id="784" r:id="rId42"/>
    <p:sldId id="791" r:id="rId43"/>
    <p:sldId id="942" r:id="rId44"/>
    <p:sldId id="1469" r:id="rId45"/>
    <p:sldId id="1470" r:id="rId46"/>
    <p:sldId id="1471" r:id="rId47"/>
    <p:sldId id="1472" r:id="rId48"/>
    <p:sldId id="1474" r:id="rId49"/>
    <p:sldId id="1473" r:id="rId50"/>
    <p:sldId id="1475" r:id="rId51"/>
    <p:sldId id="1476" r:id="rId5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1" autoAdjust="0"/>
    <p:restoredTop sz="86164" autoAdjust="0"/>
  </p:normalViewPr>
  <p:slideViewPr>
    <p:cSldViewPr>
      <p:cViewPr varScale="1">
        <p:scale>
          <a:sx n="109" d="100"/>
          <a:sy n="109" d="100"/>
        </p:scale>
        <p:origin x="156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7B0D4-FEFF-43FD-B28C-BB709077ADA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54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FCB27-56C4-4ABB-B164-5BD5120C85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03AC2-54A7-4814-9CE1-C18EF99093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85441-32F0-4118-AF2D-BB6775E55C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57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8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23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10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E30D1-DE0E-4B96-BE8A-0A6751CFC7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90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05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70637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76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82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82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64856-65EB-4BD6-A900-FCF31BBFA7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83167-4383-4310-BF5B-2CD12449002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8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b="1">
                <a:solidFill>
                  <a:srgbClr val="000000"/>
                </a:solidFill>
                <a:latin typeface="Arial" pitchFamily="34" charset="0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b="1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23B18F-9E7A-4FFE-8830-0172DB2928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81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10FE9A-465F-4FD5-BC83-EC9432018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How to fix?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31D75F-0E3E-4E5E-8582-32BD10D2596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likecool.com/Winter_in_Krak_w_photographed_by_Marcin_Ryczek--Pic--Gear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connelly/class/2014/comp_photo/proj2/poisson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NUL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litaryroad.com/c902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3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eeexplore.ieee.org/document/4767851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0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eeexplore.ieee.org/document/4767851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partkey.com/view/wRJixi_drawing-of-altgeld-hall-chape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Relationship Id="rId9" Type="http://schemas.openxmlformats.org/officeDocument/2006/relationships/hyperlink" Target="https://www2.eecs.berkeley.edu/Research/Projects/CS/vision/grouping/papers/mftm-iccv01.pdf" TargetMode="Externa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63" Type="http://schemas.openxmlformats.org/officeDocument/2006/relationships/image" Target="../media/image148.png"/><Relationship Id="rId7" Type="http://schemas.openxmlformats.org/officeDocument/2006/relationships/image" Target="../media/image92.png"/><Relationship Id="rId2" Type="http://schemas.openxmlformats.org/officeDocument/2006/relationships/hyperlink" Target="http://openaccess.thecvf.com/content_iccv_2013/papers/Dollar_Structured_Forests_for_2013_ICCV_paper.pdf" TargetMode="External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image" Target="../media/image90.png"/><Relationship Id="rId61" Type="http://schemas.openxmlformats.org/officeDocument/2006/relationships/image" Target="../media/image146.png"/><Relationship Id="rId19" Type="http://schemas.openxmlformats.org/officeDocument/2006/relationships/image" Target="../media/image10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64" Type="http://schemas.openxmlformats.org/officeDocument/2006/relationships/image" Target="../media/image149.png"/><Relationship Id="rId8" Type="http://schemas.openxmlformats.org/officeDocument/2006/relationships/image" Target="../media/image93.png"/><Relationship Id="rId51" Type="http://schemas.openxmlformats.org/officeDocument/2006/relationships/image" Target="../media/image136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Relationship Id="rId46" Type="http://schemas.openxmlformats.org/officeDocument/2006/relationships/image" Target="../media/image131.png"/><Relationship Id="rId59" Type="http://schemas.openxmlformats.org/officeDocument/2006/relationships/image" Target="../media/image144.png"/><Relationship Id="rId20" Type="http://schemas.openxmlformats.org/officeDocument/2006/relationships/image" Target="../media/image105.png"/><Relationship Id="rId41" Type="http://schemas.openxmlformats.org/officeDocument/2006/relationships/image" Target="../media/image126.png"/><Relationship Id="rId54" Type="http://schemas.openxmlformats.org/officeDocument/2006/relationships/image" Target="../media/image139.png"/><Relationship Id="rId6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10" Type="http://schemas.openxmlformats.org/officeDocument/2006/relationships/image" Target="../media/image95.png"/><Relationship Id="rId31" Type="http://schemas.openxmlformats.org/officeDocument/2006/relationships/image" Target="../media/image116.png"/><Relationship Id="rId44" Type="http://schemas.openxmlformats.org/officeDocument/2006/relationships/image" Target="../media/image129.png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65" Type="http://schemas.openxmlformats.org/officeDocument/2006/relationships/image" Target="../media/image15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hyperlink" Target="http://openaccess.thecvf.com/content_iccv_2015/papers/Xie_Holistically-Nested_Edge_Detection_ICCV_2015_paper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fb.com/wp-content/uploads/2017/08/maskrcnn.pdf" TargetMode="Externa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hyperlink" Target="https://www.math.net/derivativ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1.emf"/><Relationship Id="rId4" Type="http://schemas.openxmlformats.org/officeDocument/2006/relationships/image" Target="../media/image14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6031469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Winter in </a:t>
            </a:r>
            <a:r>
              <a:rPr lang="en-US" sz="1400" dirty="0" err="1">
                <a:hlinkClick r:id="rId2"/>
              </a:rPr>
              <a:t>Kraków</a:t>
            </a:r>
            <a:r>
              <a:rPr lang="en-US" sz="1400" dirty="0">
                <a:hlinkClick r:id="rId2"/>
              </a:rPr>
              <a:t> photographed by </a:t>
            </a:r>
            <a:r>
              <a:rPr lang="en-US" sz="1400" dirty="0" err="1">
                <a:hlinkClick r:id="rId2"/>
              </a:rPr>
              <a:t>Marcin</a:t>
            </a:r>
            <a:r>
              <a:rPr lang="en-US" sz="1400" dirty="0">
                <a:hlinkClick r:id="rId2"/>
              </a:rPr>
              <a:t> </a:t>
            </a:r>
            <a:r>
              <a:rPr lang="en-US" sz="1400" dirty="0" err="1">
                <a:hlinkClick r:id="rId2"/>
              </a:rPr>
              <a:t>Ryczek</a:t>
            </a:r>
            <a:endParaRPr lang="en-US" sz="1400" dirty="0"/>
          </a:p>
        </p:txBody>
      </p:sp>
      <p:pic>
        <p:nvPicPr>
          <p:cNvPr id="39940" name="Picture 4" descr="Winter in Krak w photographed by Marcin Ryc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41" y="1143000"/>
            <a:ext cx="8498918" cy="472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C1A9-775E-8647-B278-C1DD4E9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of an image: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gradient points in the direction of the most rapid </a:t>
                </a:r>
                <a:r>
                  <a:rPr lang="en-US" i="1" dirty="0"/>
                  <a:t>increase</a:t>
                </a:r>
                <a:r>
                  <a:rPr lang="en-US" dirty="0"/>
                  <a:t> in intensity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orientation is given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Gradient magnitude is given by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06C9F7-4841-6D4A-B9E2-D48557799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r="-61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2">
            <a:extLst>
              <a:ext uri="{FF2B5EF4-FFF2-40B4-BE49-F238E27FC236}">
                <a16:creationId xmlns:a16="http://schemas.microsoft.com/office/drawing/2014/main" id="{1690D48C-B3E8-3949-B9C8-6FAED3FE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057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13">
            <a:extLst>
              <a:ext uri="{FF2B5EF4-FFF2-40B4-BE49-F238E27FC236}">
                <a16:creationId xmlns:a16="http://schemas.microsoft.com/office/drawing/2014/main" id="{D84656BF-05B6-B84D-A7FA-F870E3049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2B8C1B27-1BE1-7843-9D2C-7AAC8C39F2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11825" y="1671638"/>
            <a:ext cx="304800" cy="10747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id="{1C061021-2479-FE4E-BC16-128EBEC4DF6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600700" y="24765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/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2784742-D346-7C4A-B4E1-D2C981F3A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649" y="2161932"/>
                <a:ext cx="2021194" cy="802464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/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708231F-FB63-3D4C-8AF2-C54FD2DD2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02" y="2856332"/>
                <a:ext cx="1969898" cy="857735"/>
              </a:xfrm>
              <a:prstGeom prst="rect">
                <a:avLst/>
              </a:prstGeom>
              <a:blipFill>
                <a:blip r:embed="rId4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/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9886F12-8B69-D24B-A74E-BE7B77627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472" y="1361833"/>
                <a:ext cx="2201757" cy="857735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0035645D-2FBD-DE4A-83FF-31BD4255E4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57" y="2133203"/>
            <a:ext cx="1145045" cy="12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Application: Gradient-domain image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Goal: solve for pixel values in the target region to match gradients of the source region while keeping background pixels the same 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12" y="2288528"/>
            <a:ext cx="8098289" cy="395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497" y="6324600"/>
            <a:ext cx="913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P. Perez, M. </a:t>
            </a:r>
            <a:r>
              <a:rPr lang="en-US" sz="1800" dirty="0" err="1"/>
              <a:t>Gangnet</a:t>
            </a:r>
            <a:r>
              <a:rPr lang="en-US" sz="1800" dirty="0"/>
              <a:t>, A. Blake, </a:t>
            </a:r>
            <a:r>
              <a:rPr lang="en-US" sz="1800" dirty="0">
                <a:hlinkClick r:id="rId3"/>
              </a:rPr>
              <a:t>Poisson Image Editing</a:t>
            </a:r>
            <a:r>
              <a:rPr lang="en-US" sz="1800" dirty="0"/>
              <a:t>, SIGGRAPH 2003</a:t>
            </a:r>
          </a:p>
        </p:txBody>
      </p:sp>
    </p:spTree>
    <p:extLst>
      <p:ext uri="{BB962C8B-B14F-4D97-AF65-F5344CB8AC3E}">
        <p14:creationId xmlns:p14="http://schemas.microsoft.com/office/powerpoint/2010/main" val="273358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1477-6D80-06BA-0C3F-FD9FD133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“Fun”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3854-8E82-6EF2-DFAB-119989FE1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 is commutative</a:t>
            </a:r>
          </a:p>
          <a:p>
            <a:r>
              <a:rPr lang="en-US" dirty="0"/>
              <a:t>  f*g=g*f</a:t>
            </a:r>
          </a:p>
          <a:p>
            <a:r>
              <a:rPr lang="en-US" sz="2400" dirty="0"/>
              <a:t>(easy proof: use the convolution theorem, multiplication commutes!)</a:t>
            </a:r>
          </a:p>
          <a:p>
            <a:endParaRPr lang="en-US" dirty="0"/>
          </a:p>
          <a:p>
            <a:r>
              <a:rPr lang="en-US" dirty="0"/>
              <a:t>Differentiation can be represented with convolution</a:t>
            </a:r>
          </a:p>
          <a:p>
            <a:r>
              <a:rPr lang="en-US" dirty="0"/>
              <a:t>	there is some k so that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sz="2400" dirty="0"/>
              <a:t>(Won’t prove this, but we’ve sort of seen it already)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363B4-D828-4926-43DE-98A62FC0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810000"/>
            <a:ext cx="3657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1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Consider a single row or column of the image: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59179"/>
              </p:ext>
            </p:extLst>
          </p:nvPr>
        </p:nvGraphicFramePr>
        <p:xfrm>
          <a:off x="3592514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5885714" imgH="2219635" progId="">
                  <p:embed/>
                </p:oleObj>
              </mc:Choice>
              <mc:Fallback>
                <p:oleObj name="Photo Editor Photo" r:id="rId5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2514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726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4038600"/>
            <a:ext cx="7772400" cy="2743200"/>
            <a:chOff x="-288" y="2544"/>
            <a:chExt cx="4896" cy="1728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9409971"/>
                </p:ext>
              </p:extLst>
            </p:nvPr>
          </p:nvGraphicFramePr>
          <p:xfrm>
            <a:off x="1099" y="2544"/>
            <a:ext cx="3221" cy="1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5915851" imgH="2029108" progId="">
                    <p:embed/>
                  </p:oleObj>
                </mc:Choice>
                <mc:Fallback>
                  <p:oleObj name="Photo Editor Photo" r:id="rId8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221" cy="11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81" name="Picture 8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9"/>
            <p:cNvSpPr>
              <a:spLocks noChangeArrowheads="1"/>
            </p:cNvSpPr>
            <p:nvPr/>
          </p:nvSpPr>
          <p:spPr bwMode="auto">
            <a:xfrm>
              <a:off x="-288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800" dirty="0"/>
                <a:t>Where is the edge?</a:t>
              </a:r>
              <a:endParaRPr lang="en-US" sz="2800" i="1" dirty="0"/>
            </a:p>
          </p:txBody>
        </p:sp>
      </p:grp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8966201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Noisy pixel differences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pixels of the “true” image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corrupted by additive Gaussian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happens when we compute pixel differences?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27D77E-6875-7142-A7E5-9045D75ACB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327" y="2967579"/>
                <a:ext cx="5472267" cy="465577"/>
              </a:xfrm>
              <a:prstGeom prst="rect">
                <a:avLst/>
              </a:prstGeom>
              <a:blipFill>
                <a:blip r:embed="rId3"/>
                <a:stretch>
                  <a:fillRect l="-2083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/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 +  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44CC02-69F6-496E-ACE3-781C00A6F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89" y="3596451"/>
                <a:ext cx="4907369" cy="465577"/>
              </a:xfrm>
              <a:prstGeom prst="rect">
                <a:avLst/>
              </a:prstGeom>
              <a:blipFill>
                <a:blip r:embed="rId4"/>
                <a:stretch>
                  <a:fillRect l="-1550" t="-2632" r="-2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BF62796C-7B5B-4135-8DB8-FF02B1372071}"/>
              </a:ext>
            </a:extLst>
          </p:cNvPr>
          <p:cNvSpPr/>
          <p:nvPr/>
        </p:nvSpPr>
        <p:spPr>
          <a:xfrm rot="16200000">
            <a:off x="4883734" y="3405096"/>
            <a:ext cx="279742" cy="1628863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C286E4-2DC5-40D7-8792-A3E2A9006DFB}"/>
              </a:ext>
            </a:extLst>
          </p:cNvPr>
          <p:cNvSpPr txBox="1"/>
          <p:nvPr/>
        </p:nvSpPr>
        <p:spPr>
          <a:xfrm>
            <a:off x="4256010" y="4445586"/>
            <a:ext cx="161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True difference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9E9C277-AF36-4FDD-AEC3-8C63FF076786}"/>
              </a:ext>
            </a:extLst>
          </p:cNvPr>
          <p:cNvSpPr/>
          <p:nvPr/>
        </p:nvSpPr>
        <p:spPr>
          <a:xfrm rot="16200000">
            <a:off x="7429782" y="3355476"/>
            <a:ext cx="304237" cy="1752600"/>
          </a:xfrm>
          <a:prstGeom prst="leftBrace">
            <a:avLst>
              <a:gd name="adj1" fmla="val 16759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A26D92-1C4E-4EB2-93D6-014C98E9FA51}"/>
              </a:ext>
            </a:extLst>
          </p:cNvPr>
          <p:cNvSpPr txBox="1"/>
          <p:nvPr/>
        </p:nvSpPr>
        <p:spPr>
          <a:xfrm>
            <a:off x="5638800" y="44630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Difference of two zero-mean Gaussian random variables (same as sum)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2467463" y="5725180"/>
            <a:ext cx="7381161" cy="523220"/>
            <a:chOff x="1229439" y="5830683"/>
            <a:chExt cx="7381161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855177"/>
                  <a:ext cx="4132798" cy="474232"/>
                </a:xfrm>
                <a:prstGeom prst="rect">
                  <a:avLst/>
                </a:prstGeom>
                <a:blipFill>
                  <a:blip r:embed="rId5"/>
                  <a:stretch>
                    <a:fillRect l="-306" r="-612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394164" y="5830683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0B8F77-7FBD-464E-A0B3-4E0836AF74A2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14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6" grpId="0" animBg="1"/>
      <p:bldP spid="27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2CC2-03F3-B8C0-7965-1203AC97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E4893-D735-5F17-CE14-FDABFC9AE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30D54-2C1E-1012-B242-7CDCB3A5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78948"/>
            <a:ext cx="10287000" cy="66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13" name="Rectangle 2"/>
              <p:cNvSpPr>
                <a:spLocks noChangeArrowheads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FontTx/>
                  <a:buChar char="•"/>
                </a:pPr>
                <a:r>
                  <a:rPr lang="en-US" sz="2800" dirty="0"/>
                  <a:t>To find edges, look for peaks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d>
                      <m:d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411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6029326"/>
                <a:ext cx="7772400" cy="457200"/>
              </a:xfrm>
              <a:prstGeom prst="rect">
                <a:avLst/>
              </a:prstGeom>
              <a:blipFill>
                <a:blip r:embed="rId4"/>
                <a:stretch>
                  <a:fillRect l="-1471" b="-648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9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3162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162300" y="2392364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816226" y="3530600"/>
            <a:ext cx="5946775" cy="1104900"/>
            <a:chOff x="814" y="2224"/>
            <a:chExt cx="3746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438400" y="4635500"/>
            <a:ext cx="6324600" cy="1155700"/>
            <a:chOff x="576" y="2920"/>
            <a:chExt cx="3984" cy="728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393480" progId="Equation.3">
                    <p:embed/>
                  </p:oleObj>
                </mc:Choice>
                <mc:Fallback>
                  <p:oleObj name="Equation" r:id="rId9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noisy edges: Smooth first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denote the derivative filter, e.g.,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[−1 0 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41545D8-E5F0-3E4C-90B1-1CDAA735FA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/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2DEDC4-E331-3746-BBD9-E625D0A90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810512"/>
                <a:ext cx="3911840" cy="935000"/>
              </a:xfrm>
              <a:prstGeom prst="rect">
                <a:avLst/>
              </a:prstGeom>
              <a:blipFill>
                <a:blip r:embed="rId4"/>
                <a:stretch>
                  <a:fillRect l="-1948" t="-1351" r="-1299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/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4923F51-B123-BE43-930B-E5D92369D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2946812"/>
                <a:ext cx="4516686" cy="1027333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423100-0F61-4D45-B169-43A310074A59}"/>
              </a:ext>
            </a:extLst>
          </p:cNvPr>
          <p:cNvCxnSpPr/>
          <p:nvPr/>
        </p:nvCxnSpPr>
        <p:spPr bwMode="auto">
          <a:xfrm flipV="1">
            <a:off x="8382000" y="4114800"/>
            <a:ext cx="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4B4FA0-C82A-F841-99F0-62DAEAA24C10}"/>
              </a:ext>
            </a:extLst>
          </p:cNvPr>
          <p:cNvSpPr txBox="1"/>
          <p:nvPr/>
        </p:nvSpPr>
        <p:spPr>
          <a:xfrm>
            <a:off x="6705600" y="524245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Derivative of Gaussian  filter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CFE277-9925-3146-929E-54C54957A22A}"/>
              </a:ext>
            </a:extLst>
          </p:cNvPr>
          <p:cNvSpPr/>
          <p:nvPr/>
        </p:nvSpPr>
        <p:spPr bwMode="auto">
          <a:xfrm>
            <a:off x="8001000" y="2946812"/>
            <a:ext cx="838200" cy="110713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49750-1584-7842-9A7A-50D92EA4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187696"/>
            <a:ext cx="746845" cy="73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4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with derivative of Gaussian</a:t>
            </a:r>
          </a:p>
        </p:txBody>
      </p:sp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2819400" y="1752600"/>
            <a:ext cx="6096000" cy="3810000"/>
            <a:chOff x="720" y="1317"/>
            <a:chExt cx="4474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6001588" imgH="4847619" progId="">
                    <p:embed/>
                  </p:oleObj>
                </mc:Choice>
                <mc:Fallback>
                  <p:oleObj name="Photo Editor Photo" r:id="rId3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4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58720" imgH="393480" progId="Equation.3">
                    <p:embed/>
                  </p:oleObj>
                </mc:Choice>
                <mc:Fallback>
                  <p:oleObj name="Equation" r:id="rId5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5125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30120" imgH="393480" progId="Equation.3">
                    <p:embed/>
                  </p:oleObj>
                </mc:Choice>
                <mc:Fallback>
                  <p:oleObj name="Equation" r:id="rId7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9134476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Role of edge detection in image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Orientations</a:t>
            </a:r>
          </a:p>
        </p:txBody>
      </p:sp>
    </p:spTree>
    <p:extLst>
      <p:ext uri="{BB962C8B-B14F-4D97-AF65-F5344CB8AC3E}">
        <p14:creationId xmlns:p14="http://schemas.microsoft.com/office/powerpoint/2010/main" val="386285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(</a:t>
            </a:r>
            <a:r>
              <a:rPr lang="en-US" dirty="0" err="1"/>
              <a:t>d.o.g</a:t>
            </a:r>
            <a:r>
              <a:rPr lang="en-US" dirty="0"/>
              <a:t>. or dog) filters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990601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44" name="Text Box 8"/>
              <p:cNvSpPr txBox="1">
                <a:spLocks noChangeArrowheads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4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1726" y="3544888"/>
                <a:ext cx="1625445" cy="461665"/>
              </a:xfrm>
              <a:prstGeom prst="rect">
                <a:avLst/>
              </a:prstGeom>
              <a:blipFill>
                <a:blip r:embed="rId7"/>
                <a:stretch>
                  <a:fillRect t="-8108" r="-3876" b="-270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Text Box 9"/>
              <p:cNvSpPr txBox="1">
                <a:spLocks noChangeArrowheads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-direction</a:t>
                </a:r>
              </a:p>
            </p:txBody>
          </p:sp>
        </mc:Choice>
        <mc:Fallback xmlns="">
          <p:sp>
            <p:nvSpPr>
              <p:cNvPr id="1434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4538" y="3505200"/>
                <a:ext cx="1629420" cy="461665"/>
              </a:xfrm>
              <a:prstGeom prst="rect">
                <a:avLst/>
              </a:prstGeom>
              <a:blipFill>
                <a:blip r:embed="rId8"/>
                <a:stretch>
                  <a:fillRect l="-775" t="-11111" r="-4651" b="-27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28D18-CF7B-A369-03A5-B476CD917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AD7F7-D51C-D330-85F6-0B3B7FFB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272D0-7CAE-5224-C9D0-1206F9DD9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04F4-6142-7377-09A3-A8EEFED8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48002"/>
            <a:ext cx="11125200" cy="600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63312-ECA4-112A-B49E-A4E39B7C37FE}"/>
              </a:ext>
            </a:extLst>
          </p:cNvPr>
          <p:cNvSpPr txBox="1"/>
          <p:nvPr/>
        </p:nvSpPr>
        <p:spPr>
          <a:xfrm>
            <a:off x="8829519" y="3429000"/>
            <a:ext cx="2524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68983-A999-7F46-0BBC-EE5B40729FF6}"/>
              </a:ext>
            </a:extLst>
          </p:cNvPr>
          <p:cNvSpPr txBox="1"/>
          <p:nvPr/>
        </p:nvSpPr>
        <p:spPr>
          <a:xfrm>
            <a:off x="10393837" y="595299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d.o.g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27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Separability of the Gaussian filter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961900-41E0-494A-BDDF-8396F60680F1}"/>
              </a:ext>
            </a:extLst>
          </p:cNvPr>
          <p:cNvGrpSpPr/>
          <p:nvPr/>
        </p:nvGrpSpPr>
        <p:grpSpPr>
          <a:xfrm>
            <a:off x="6140377" y="2971800"/>
            <a:ext cx="4756223" cy="3429000"/>
            <a:chOff x="628650" y="3327221"/>
            <a:chExt cx="4756223" cy="3429000"/>
          </a:xfrm>
        </p:grpSpPr>
        <p:pic>
          <p:nvPicPr>
            <p:cNvPr id="12" name="Content Placeholder 10">
              <a:extLst>
                <a:ext uri="{FF2B5EF4-FFF2-40B4-BE49-F238E27FC236}">
                  <a16:creationId xmlns:a16="http://schemas.microsoft.com/office/drawing/2014/main" id="{335AEB25-5F53-4F02-9288-F78A4894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327221"/>
              <a:ext cx="263769" cy="3429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981936-5538-44A9-9D57-CAC586BC8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73" y="4909837"/>
              <a:ext cx="3429000" cy="263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A41DFF-1076-4848-9390-671494191562}"/>
                </a:ext>
              </a:extLst>
            </p:cNvPr>
            <p:cNvSpPr txBox="1"/>
            <p:nvPr/>
          </p:nvSpPr>
          <p:spPr>
            <a:xfrm>
              <a:off x="1072158" y="4587109"/>
              <a:ext cx="57891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latin typeface="+mj-lt"/>
                  <a:cs typeface="Times New Roman" panose="02020603050405020304" pitchFamily="18" charset="0"/>
                </a:rPr>
                <a:t>⁎</a:t>
              </a:r>
              <a:endParaRPr lang="en-US" sz="4200" dirty="0">
                <a:latin typeface="+mj-l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10FBF-F393-4D4E-A832-9C841F6B4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9718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rad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24" y="1040059"/>
                <a:ext cx="5580054" cy="17670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DADD640-E0A4-674A-9643-F3F18190DEB6}"/>
              </a:ext>
            </a:extLst>
          </p:cNvPr>
          <p:cNvSpPr txBox="1"/>
          <p:nvPr/>
        </p:nvSpPr>
        <p:spPr>
          <a:xfrm>
            <a:off x="5059885" y="4316968"/>
            <a:ext cx="578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+mj-lt"/>
                <a:cs typeface="Times New Roman" panose="02020603050405020304" pitchFamily="18" charset="0"/>
              </a:rPr>
              <a:t>=</a:t>
            </a:r>
            <a:endParaRPr lang="en-US" sz="4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97123-70B1-4345-AB6F-220ACBF5C1CF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6"/>
              </a:rPr>
              <a:t>D. </a:t>
            </a:r>
            <a:r>
              <a:rPr lang="en-US" sz="1200" dirty="0" err="1">
                <a:hlinkClick r:id="rId6"/>
              </a:rPr>
              <a:t>Fouhey</a:t>
            </a:r>
            <a:r>
              <a:rPr lang="en-US" sz="1200" dirty="0">
                <a:hlinkClick r:id="rId6"/>
              </a:rPr>
              <a:t> and J. Johnson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8106-FF70-7646-8EA0-7DCFA96B5E3F}"/>
              </a:ext>
            </a:extLst>
          </p:cNvPr>
          <p:cNvSpPr txBox="1"/>
          <p:nvPr/>
        </p:nvSpPr>
        <p:spPr>
          <a:xfrm>
            <a:off x="7391400" y="5127726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matrix multiplication (outer product) and full convolution are the same in this special case</a:t>
            </a:r>
          </a:p>
        </p:txBody>
      </p:sp>
    </p:spTree>
    <p:extLst>
      <p:ext uri="{BB962C8B-B14F-4D97-AF65-F5344CB8AC3E}">
        <p14:creationId xmlns:p14="http://schemas.microsoft.com/office/powerpoint/2010/main" val="25977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91AE-013D-4D11-94A8-A7979C82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Derivative of Gaussian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/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AEF776B-4163-EF40-8153-AB15A14A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724372"/>
                <a:ext cx="8760148" cy="9296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9A7AC49-7A26-A742-BFCD-9CEB6C919388}"/>
              </a:ext>
            </a:extLst>
          </p:cNvPr>
          <p:cNvSpPr txBox="1"/>
          <p:nvPr/>
        </p:nvSpPr>
        <p:spPr>
          <a:xfrm>
            <a:off x="842579" y="99060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2D Gaussian: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965A7-FEC2-974A-8B88-CD7442FA17D5}"/>
              </a:ext>
            </a:extLst>
          </p:cNvPr>
          <p:cNvSpPr txBox="1"/>
          <p:nvPr/>
        </p:nvSpPr>
        <p:spPr>
          <a:xfrm>
            <a:off x="842579" y="2853034"/>
            <a:ext cx="566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(Unnormalized) Gaussian derivatives: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/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A0D6FE-F4A4-DE46-9135-FAF945C02C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047" y="3444183"/>
                <a:ext cx="7715134" cy="9296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/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6ABCF-EF95-6143-B20D-D08E5C56D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785322"/>
                <a:ext cx="7715134" cy="929678"/>
              </a:xfrm>
              <a:prstGeom prst="rect">
                <a:avLst/>
              </a:prstGeom>
              <a:blipFill>
                <a:blip r:embed="rId4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8D65AFB3-16A6-EE4C-BD23-7E425520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0" y="3326111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519C63B9-D380-3945-9E9E-86E663E8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1600" y="4648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CFC221F-F04D-764E-85A4-249C7F7369B5}"/>
              </a:ext>
            </a:extLst>
          </p:cNvPr>
          <p:cNvSpPr txBox="1"/>
          <p:nvPr/>
        </p:nvSpPr>
        <p:spPr>
          <a:xfrm>
            <a:off x="842579" y="5970289"/>
            <a:ext cx="1043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are products of a 1D Gaussian in one direction and 1D derivative of Gaussian in the other direction!</a:t>
            </a:r>
          </a:p>
        </p:txBody>
      </p:sp>
    </p:spTree>
    <p:extLst>
      <p:ext uri="{BB962C8B-B14F-4D97-AF65-F5344CB8AC3E}">
        <p14:creationId xmlns:p14="http://schemas.microsoft.com/office/powerpoint/2010/main" val="25257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minus the derivative of Gaussian on the imaginary axis: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8497F4F-A144-2C4F-B84E-1C8509DA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222"/>
          <a:stretch/>
        </p:blipFill>
        <p:spPr>
          <a:xfrm>
            <a:off x="2590800" y="4114800"/>
            <a:ext cx="6578859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54FF6-AC54-6D47-A537-6653F89987AC}"/>
              </a:ext>
            </a:extLst>
          </p:cNvPr>
          <p:cNvSpPr/>
          <p:nvPr/>
        </p:nvSpPr>
        <p:spPr bwMode="auto">
          <a:xfrm>
            <a:off x="27432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C58B9D3-0BD5-6F43-B811-588B3A665DA3}"/>
              </a:ext>
            </a:extLst>
          </p:cNvPr>
          <p:cNvSpPr/>
          <p:nvPr/>
        </p:nvSpPr>
        <p:spPr bwMode="auto">
          <a:xfrm>
            <a:off x="6172200" y="5638800"/>
            <a:ext cx="2743200" cy="1143000"/>
          </a:xfrm>
          <a:prstGeom prst="roundRect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B05C7-31BB-B047-ACF5-B7DD042B9EB9}"/>
              </a:ext>
            </a:extLst>
          </p:cNvPr>
          <p:cNvSpPr txBox="1"/>
          <p:nvPr/>
        </p:nvSpPr>
        <p:spPr>
          <a:xfrm>
            <a:off x="10816242" y="64740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Image source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EE9C7-EA54-4B4D-8961-AD0F60507CBA}"/>
              </a:ext>
            </a:extLst>
          </p:cNvPr>
          <p:cNvSpPr txBox="1"/>
          <p:nvPr/>
        </p:nvSpPr>
        <p:spPr>
          <a:xfrm>
            <a:off x="8955342" y="5770230"/>
            <a:ext cx="225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(should be flipped upside down)</a:t>
            </a:r>
          </a:p>
        </p:txBody>
      </p:sp>
    </p:spTree>
    <p:extLst>
      <p:ext uri="{BB962C8B-B14F-4D97-AF65-F5344CB8AC3E}">
        <p14:creationId xmlns:p14="http://schemas.microsoft.com/office/powerpoint/2010/main" val="26052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BC3F5-8B32-1643-AE11-838F4EB2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Fourier transform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then 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𝑢𝐹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For a 1D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so we have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magnitude spectrum looks like this: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A5770-E6BA-3E40-AA44-180A975681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6C38804-FFA8-E147-90CA-FB212F664895}"/>
              </a:ext>
            </a:extLst>
          </p:cNvPr>
          <p:cNvSpPr/>
          <p:nvPr/>
        </p:nvSpPr>
        <p:spPr bwMode="auto">
          <a:xfrm>
            <a:off x="6705600" y="6629400"/>
            <a:ext cx="685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031FC-A3DB-724C-86AE-00F75F7AF0A8}"/>
              </a:ext>
            </a:extLst>
          </p:cNvPr>
          <p:cNvSpPr txBox="1"/>
          <p:nvPr/>
        </p:nvSpPr>
        <p:spPr>
          <a:xfrm>
            <a:off x="7756669" y="5034948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Functions as a </a:t>
            </a:r>
            <a:r>
              <a:rPr lang="en-US" i="1" dirty="0"/>
              <a:t>band-pass filter</a:t>
            </a:r>
            <a:r>
              <a:rPr lang="en-US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0C162-1AE2-9543-ABDD-D17F10D31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"/>
          <a:stretch/>
        </p:blipFill>
        <p:spPr>
          <a:xfrm>
            <a:off x="4615721" y="4317877"/>
            <a:ext cx="2960557" cy="231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Using Gaussian derivatives with different 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finds structures at different scales or frequencies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803FFD-587E-524C-B1E9-B88C1178B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79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97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1588" y="2289175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366" name="Text Box 6"/>
              <p:cNvSpPr txBox="1">
                <a:spLocks noChangeArrowheads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36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7044" y="5638800"/>
                <a:ext cx="102675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of Gaussian: Scale</a:t>
            </a:r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8866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C9E3D34E-B843-C544-8EE5-71731891F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1203" y="5632103"/>
                <a:ext cx="102675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0525C638-1965-994A-B2A9-DF4891A6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63000" y="5632102"/>
                <a:ext cx="102675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Summing up: Types of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Smoothing filters</a:t>
            </a:r>
          </a:p>
          <a:p>
            <a:pPr lvl="1" eaLnBrk="1" hangingPunct="1"/>
            <a:r>
              <a:rPr lang="en-US" sz="2400" dirty="0"/>
              <a:t>Gaussian: remove “high-frequency” components; </a:t>
            </a:r>
            <a:br>
              <a:rPr lang="en-US" sz="2400" dirty="0"/>
            </a:br>
            <a:r>
              <a:rPr lang="en-US" sz="2400" dirty="0"/>
              <a:t>“low-pass” filter</a:t>
            </a:r>
          </a:p>
          <a:p>
            <a:pPr lvl="1" eaLnBrk="1" hangingPunct="1"/>
            <a:r>
              <a:rPr lang="en-US" sz="2400" dirty="0"/>
              <a:t>Can the values of a smoothing filter be negative?</a:t>
            </a:r>
          </a:p>
          <a:p>
            <a:pPr lvl="1" eaLnBrk="1" hangingPunct="1"/>
            <a:r>
              <a:rPr lang="en-US" sz="2400" dirty="0"/>
              <a:t>What should the values sum to?</a:t>
            </a:r>
          </a:p>
          <a:p>
            <a:pPr lvl="2" eaLnBrk="1" hangingPunct="1"/>
            <a:r>
              <a:rPr lang="en-US" sz="2400" b="1" dirty="0"/>
              <a:t>One:</a:t>
            </a:r>
            <a:r>
              <a:rPr lang="en-US" sz="2400" dirty="0"/>
              <a:t> constant regions are not affected by the filter</a:t>
            </a:r>
          </a:p>
          <a:p>
            <a:pPr eaLnBrk="1" hangingPunct="1">
              <a:buFontTx/>
              <a:buNone/>
            </a:pPr>
            <a:br>
              <a:rPr lang="en-US" sz="800" dirty="0"/>
            </a:br>
            <a:endParaRPr lang="en-US" sz="800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dirty="0"/>
              <a:t>Derivative filters</a:t>
            </a:r>
          </a:p>
          <a:p>
            <a:pPr lvl="1" eaLnBrk="1" hangingPunct="1"/>
            <a:r>
              <a:rPr lang="en-US" sz="2400" dirty="0"/>
              <a:t>Derivatives of Gaussian: compute smoothed </a:t>
            </a:r>
            <a:br>
              <a:rPr lang="en-US" sz="2400" dirty="0"/>
            </a:br>
            <a:r>
              <a:rPr lang="en-US" sz="2400" dirty="0"/>
              <a:t>differences; “band-pass” filters</a:t>
            </a:r>
          </a:p>
          <a:p>
            <a:pPr lvl="1" eaLnBrk="1" hangingPunct="1"/>
            <a:r>
              <a:rPr lang="en-US" sz="2400" dirty="0"/>
              <a:t>Can the values of a derivative filter be negative?</a:t>
            </a:r>
          </a:p>
          <a:p>
            <a:pPr lvl="1" eaLnBrk="1" hangingPunct="1"/>
            <a:r>
              <a:rPr lang="en-US" sz="2400" dirty="0"/>
              <a:t>What should the values sum to? </a:t>
            </a:r>
            <a:endParaRPr lang="en-US" sz="2400" dirty="0">
              <a:sym typeface="Wingdings" pitchFamily="2" charset="2"/>
            </a:endParaRPr>
          </a:p>
          <a:p>
            <a:pPr lvl="2" eaLnBrk="1" hangingPunct="1"/>
            <a:r>
              <a:rPr lang="en-US" sz="2400" b="1" dirty="0">
                <a:sym typeface="Wingdings" pitchFamily="2" charset="2"/>
              </a:rPr>
              <a:t>Zero:</a:t>
            </a:r>
            <a:r>
              <a:rPr lang="en-US" sz="2400" dirty="0">
                <a:sym typeface="Wingdings" pitchFamily="2" charset="2"/>
              </a:rPr>
              <a:t> n</a:t>
            </a:r>
            <a:r>
              <a:rPr lang="en-US" sz="2400" dirty="0"/>
              <a:t>o response in constant regions</a:t>
            </a:r>
          </a:p>
          <a:p>
            <a:pPr lvl="1" eaLnBrk="1" hangingPunct="1">
              <a:buFontTx/>
              <a:buNone/>
            </a:pPr>
            <a:endParaRPr lang="en-US" sz="2400" dirty="0"/>
          </a:p>
          <a:p>
            <a:pPr lvl="1" eaLnBrk="1" hangingPunct="1"/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5980" y="157734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9400" y="4343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detection: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Canny edge detector</a:t>
            </a:r>
          </a:p>
        </p:txBody>
      </p:sp>
    </p:spTree>
    <p:extLst>
      <p:ext uri="{BB962C8B-B14F-4D97-AF65-F5344CB8AC3E}">
        <p14:creationId xmlns:p14="http://schemas.microsoft.com/office/powerpoint/2010/main" val="237134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5794188"/>
            <a:ext cx="3641888" cy="47638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/>
              <a:t>original image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955731" y="5794188"/>
            <a:ext cx="3641888" cy="4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final output</a:t>
            </a:r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18789376-2CFC-F646-AE20-DAEAD953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84014"/>
            <a:ext cx="3641888" cy="4710175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9098E2-793C-D340-AA0B-626BB800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90" y="1084014"/>
            <a:ext cx="3641888" cy="47101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703E18-279F-7B4B-AE13-229E563D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5"/>
              </a:rPr>
              <a:t>A Computational Approach To Edge Detection</a:t>
            </a:r>
            <a:r>
              <a:rPr lang="en-US" sz="1800" dirty="0"/>
              <a:t>, IEEE Trans. PAMI, 8:679-714, 1986 </a:t>
            </a:r>
          </a:p>
        </p:txBody>
      </p:sp>
    </p:spTree>
    <p:extLst>
      <p:ext uri="{BB962C8B-B14F-4D97-AF65-F5344CB8AC3E}">
        <p14:creationId xmlns:p14="http://schemas.microsoft.com/office/powerpoint/2010/main" val="61256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b="1" dirty="0"/>
              <a:t>Goal:  </a:t>
            </a:r>
            <a:r>
              <a:rPr lang="en-US" dirty="0"/>
              <a:t>Identify sudden changes (discontinuities) in an image</a:t>
            </a:r>
          </a:p>
          <a:p>
            <a:pPr>
              <a:buFontTx/>
              <a:buChar char="•"/>
            </a:pPr>
            <a:r>
              <a:rPr lang="en-US" dirty="0"/>
              <a:t>Intuitively, edges carry most of the semantic and shape information from the image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25588" y="9207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19470"/>
              </p:ext>
            </p:extLst>
          </p:nvPr>
        </p:nvGraphicFramePr>
        <p:xfrm>
          <a:off x="3317875" y="34290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991268" imgH="2857899" progId="">
                  <p:embed/>
                </p:oleObj>
              </mc:Choice>
              <mc:Fallback>
                <p:oleObj name="Photo Editor Photo" r:id="rId3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34290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289676" y="43116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289675" y="49530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289675" y="56070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289676" y="36576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surface normal discontinuity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8077200" y="6548736"/>
            <a:ext cx="2527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Sources: D. Lowe and S. Seitz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559F7CAD-C479-7545-97DF-2C0D0972F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48530"/>
            <a:ext cx="3281114" cy="4223670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2C39346-8007-C240-89AB-7D18CDA9B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067848"/>
            <a:ext cx="848018" cy="848018"/>
          </a:xfrm>
          <a:prstGeom prst="rect">
            <a:avLst/>
          </a:prstGeom>
        </p:spPr>
      </p:pic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951398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1E3C21-34EB-0645-984A-413DD0C6A7F3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33ABE-F0D5-1E45-9A6C-11B3CFA97DC7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367535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85E4C1BB-A549-7741-A0F3-129A83DA8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85552"/>
            <a:ext cx="3174182" cy="410527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DB021E7-FDFD-C34C-AC80-4893ECB05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86" y="1976408"/>
            <a:ext cx="3181252" cy="4114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37515-0A65-384A-878A-BBCCDADBC765}"/>
              </a:ext>
            </a:extLst>
          </p:cNvPr>
          <p:cNvSpPr txBox="1"/>
          <p:nvPr/>
        </p:nvSpPr>
        <p:spPr>
          <a:xfrm>
            <a:off x="1448825" y="6248400"/>
            <a:ext cx="541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threshold the gradient magnitude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72D31-1298-0C4B-96EF-094AA3C1B62A}"/>
              </a:ext>
            </a:extLst>
          </p:cNvPr>
          <p:cNvSpPr/>
          <p:nvPr/>
        </p:nvSpPr>
        <p:spPr>
          <a:xfrm>
            <a:off x="2895600" y="2605561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4486694-B7B7-3A4C-9DAA-F384CA551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554" y="2190062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We get thick trails, not neat edge curves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6F3173-3BA9-1643-929F-ECE13E11D877}"/>
              </a:ext>
            </a:extLst>
          </p:cNvPr>
          <p:cNvCxnSpPr>
            <a:cxnSpLocks/>
          </p:cNvCxnSpPr>
          <p:nvPr/>
        </p:nvCxnSpPr>
        <p:spPr>
          <a:xfrm flipH="1">
            <a:off x="3844925" y="2649919"/>
            <a:ext cx="3355977" cy="6493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04D66F-F602-9D42-AE5E-D5631E8DE0CB}"/>
              </a:ext>
            </a:extLst>
          </p:cNvPr>
          <p:cNvSpPr txBox="1"/>
          <p:nvPr/>
        </p:nvSpPr>
        <p:spPr>
          <a:xfrm>
            <a:off x="10602954" y="6408384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95973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051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</p:spPr>
            <p:txBody>
              <a:bodyPr/>
              <a:lstStyle/>
              <a:p>
                <a:pPr marL="457200" indent="-457200">
                  <a:buFont typeface="Arial"/>
                  <a:buChar char="•"/>
                </a:pPr>
                <a:r>
                  <a:rPr lang="en-US" dirty="0"/>
                  <a:t>For each location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above threshold, check that the gradient magnitude is higher than at adjacent points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 along the direction of the gradient</a:t>
                </a:r>
              </a:p>
              <a:p>
                <a:pPr lvl="1" indent="-342900"/>
                <a:r>
                  <a:rPr lang="en-US" sz="2400" dirty="0"/>
                  <a:t>Need to interpolate to get the gradient magnitude values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 indent="-342900"/>
                <a:r>
                  <a:rPr lang="en-US" sz="2400" dirty="0"/>
                  <a:t>Can even use nonlinear interpolation to get sub-pixel edge localization!</a:t>
                </a:r>
              </a:p>
            </p:txBody>
          </p:sp>
        </mc:Choice>
        <mc:Fallback xmlns="">
          <p:sp>
            <p:nvSpPr>
              <p:cNvPr id="1300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4191000"/>
                <a:ext cx="10515600" cy="1371599"/>
              </a:xfrm>
              <a:blipFill>
                <a:blip r:embed="rId3"/>
                <a:stretch>
                  <a:fillRect l="-1087" t="-4587" r="-604" b="-7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68500" b="68500"/>
          <a:stretch/>
        </p:blipFill>
        <p:spPr bwMode="auto">
          <a:xfrm>
            <a:off x="647050" y="1282758"/>
            <a:ext cx="2539941" cy="25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85D305-1DBB-0643-BE51-C630E113862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8200" y="2423140"/>
            <a:ext cx="1594739" cy="3962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69D02A-9E47-F049-9B71-660107D58F3C}"/>
              </a:ext>
            </a:extLst>
          </p:cNvPr>
          <p:cNvGrpSpPr/>
          <p:nvPr/>
        </p:nvGrpSpPr>
        <p:grpSpPr>
          <a:xfrm>
            <a:off x="7327065" y="1447800"/>
            <a:ext cx="4243469" cy="2514600"/>
            <a:chOff x="7327065" y="1447800"/>
            <a:chExt cx="4243469" cy="25146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BFDA85-B3AF-5E4E-AC27-FA0CF789416F}"/>
                </a:ext>
              </a:extLst>
            </p:cNvPr>
            <p:cNvCxnSpPr>
              <a:stCxn id="11" idx="0"/>
            </p:cNvCxnSpPr>
            <p:nvPr/>
          </p:nvCxnSpPr>
          <p:spPr bwMode="auto">
            <a:xfrm>
              <a:off x="8686800" y="2209800"/>
              <a:ext cx="0" cy="91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395EACE-956F-E940-8E70-A3F8EAE65ADC}"/>
                </a:ext>
              </a:extLst>
            </p:cNvPr>
            <p:cNvSpPr/>
            <p:nvPr/>
          </p:nvSpPr>
          <p:spPr bwMode="auto">
            <a:xfrm>
              <a:off x="9296400" y="144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511F9B-F9EE-A642-967A-3D14FD2C166D}"/>
                </a:ext>
              </a:extLst>
            </p:cNvPr>
            <p:cNvSpPr/>
            <p:nvPr/>
          </p:nvSpPr>
          <p:spPr bwMode="auto">
            <a:xfrm>
              <a:off x="8610600" y="220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C1C72A-B9A4-AE41-BA6C-5ED77C0E4A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726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2E1371-A9C8-B741-991F-1691349128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058400" y="1622378"/>
              <a:ext cx="0" cy="1524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1B89DC-F829-9A46-8242-B161986F7BE3}"/>
                </a:ext>
              </a:extLst>
            </p:cNvPr>
            <p:cNvSpPr txBox="1"/>
            <p:nvPr/>
          </p:nvSpPr>
          <p:spPr>
            <a:xfrm>
              <a:off x="7327065" y="3562290"/>
              <a:ext cx="4243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1D image “slice” normal to the edge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/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DB5C552-2F24-FF4E-B6DD-717B4C3889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0" y="3099832"/>
                  <a:ext cx="44493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/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7BD099D-23D7-9346-A055-1F920346C3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4335" y="3092096"/>
                  <a:ext cx="444930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/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7FF7552-B857-584C-B177-670A43E79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438" y="3119735"/>
                  <a:ext cx="42223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8B8830E3-16BB-7C47-8B35-CC10310F6DB6}"/>
                </a:ext>
              </a:extLst>
            </p:cNvPr>
            <p:cNvCxnSpPr/>
            <p:nvPr/>
          </p:nvCxnSpPr>
          <p:spPr bwMode="auto">
            <a:xfrm>
              <a:off x="8001000" y="3124200"/>
              <a:ext cx="28956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6B8024-D6E8-F346-9FA9-E70D0D7FAEB3}"/>
                </a:ext>
              </a:extLst>
            </p:cNvPr>
            <p:cNvSpPr/>
            <p:nvPr/>
          </p:nvSpPr>
          <p:spPr bwMode="auto">
            <a:xfrm>
              <a:off x="9965139" y="153707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/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D283C-C4CE-0E43-B0E0-3AB4AD857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421" y="2079244"/>
                <a:ext cx="444930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1ED567B9-C107-E648-8382-C5B4A2B33B20}"/>
              </a:ext>
            </a:extLst>
          </p:cNvPr>
          <p:cNvSpPr/>
          <p:nvPr/>
        </p:nvSpPr>
        <p:spPr bwMode="auto">
          <a:xfrm>
            <a:off x="1558943" y="2523716"/>
            <a:ext cx="182920" cy="18292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E2E952-9E42-A24E-8310-D33613919BBF}"/>
              </a:ext>
            </a:extLst>
          </p:cNvPr>
          <p:cNvGrpSpPr/>
          <p:nvPr/>
        </p:nvGrpSpPr>
        <p:grpSpPr>
          <a:xfrm>
            <a:off x="4267200" y="1425401"/>
            <a:ext cx="2971800" cy="2178398"/>
            <a:chOff x="4267200" y="1425401"/>
            <a:chExt cx="2971800" cy="217839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2FE890-A686-1D4F-A181-7D0591F2BB91}"/>
                </a:ext>
              </a:extLst>
            </p:cNvPr>
            <p:cNvSpPr/>
            <p:nvPr/>
          </p:nvSpPr>
          <p:spPr bwMode="auto">
            <a:xfrm>
              <a:off x="4659888" y="2418125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D482C2-D1B5-B548-BDFA-9595274E4407}"/>
                </a:ext>
              </a:extLst>
            </p:cNvPr>
            <p:cNvSpPr/>
            <p:nvPr/>
          </p:nvSpPr>
          <p:spPr bwMode="auto">
            <a:xfrm>
              <a:off x="6652777" y="2410303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49799A-AEE3-EA48-8C0C-EE047E80E974}"/>
                </a:ext>
              </a:extLst>
            </p:cNvPr>
            <p:cNvSpPr/>
            <p:nvPr/>
          </p:nvSpPr>
          <p:spPr bwMode="auto">
            <a:xfrm>
              <a:off x="4661639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519185-4EAF-0D4E-89AC-D0B1BC63C478}"/>
                </a:ext>
              </a:extLst>
            </p:cNvPr>
            <p:cNvSpPr/>
            <p:nvPr/>
          </p:nvSpPr>
          <p:spPr bwMode="auto">
            <a:xfrm>
              <a:off x="5657530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D9CC473-4E76-084C-A06C-85EF1183DE39}"/>
                </a:ext>
              </a:extLst>
            </p:cNvPr>
            <p:cNvSpPr/>
            <p:nvPr/>
          </p:nvSpPr>
          <p:spPr bwMode="auto">
            <a:xfrm>
              <a:off x="6653422" y="1425401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D5E092-1AB9-6B4F-941A-4637F946D8E7}"/>
                </a:ext>
              </a:extLst>
            </p:cNvPr>
            <p:cNvSpPr/>
            <p:nvPr/>
          </p:nvSpPr>
          <p:spPr bwMode="auto">
            <a:xfrm>
              <a:off x="5663074" y="2423140"/>
              <a:ext cx="182920" cy="18292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1F5675-FABC-624C-A484-1459D74A26E5}"/>
                </a:ext>
              </a:extLst>
            </p:cNvPr>
            <p:cNvSpPr/>
            <p:nvPr/>
          </p:nvSpPr>
          <p:spPr bwMode="auto">
            <a:xfrm>
              <a:off x="4661639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7BBA-F205-E349-B283-F55EB04D814D}"/>
                </a:ext>
              </a:extLst>
            </p:cNvPr>
            <p:cNvSpPr/>
            <p:nvPr/>
          </p:nvSpPr>
          <p:spPr bwMode="auto">
            <a:xfrm>
              <a:off x="5657530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6BB8AF-567A-7447-97C9-6575D48DD044}"/>
                </a:ext>
              </a:extLst>
            </p:cNvPr>
            <p:cNvSpPr/>
            <p:nvPr/>
          </p:nvSpPr>
          <p:spPr bwMode="auto">
            <a:xfrm>
              <a:off x="6653422" y="3420879"/>
              <a:ext cx="182920" cy="1829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/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A69D02-C755-C441-B85D-BA0725330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2523716"/>
                  <a:ext cx="444930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ABEDE41-B874-8241-B6B8-7E2E4B716CB2}"/>
                </a:ext>
              </a:extLst>
            </p:cNvPr>
            <p:cNvCxnSpPr>
              <a:cxnSpLocks/>
              <a:stCxn id="52" idx="6"/>
              <a:endCxn id="55" idx="2"/>
            </p:cNvCxnSpPr>
            <p:nvPr/>
          </p:nvCxnSpPr>
          <p:spPr bwMode="auto">
            <a:xfrm flipV="1">
              <a:off x="4844559" y="2269510"/>
              <a:ext cx="1798754" cy="50165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/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93C16C1B-E780-2046-8BB9-41AB9DADA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25" y="1879014"/>
                  <a:ext cx="44493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/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FAA161F-26F7-C64F-BC42-7EC156A23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6769" y="1976735"/>
                  <a:ext cx="422231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A9D793-1BE5-5342-8CFE-228A7FF44A1A}"/>
                </a:ext>
              </a:extLst>
            </p:cNvPr>
            <p:cNvSpPr/>
            <p:nvPr/>
          </p:nvSpPr>
          <p:spPr bwMode="auto">
            <a:xfrm>
              <a:off x="4661639" y="267970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E328C13-5817-A344-96CB-8BA965DC635A}"/>
                </a:ext>
              </a:extLst>
            </p:cNvPr>
            <p:cNvSpPr/>
            <p:nvPr/>
          </p:nvSpPr>
          <p:spPr bwMode="auto">
            <a:xfrm>
              <a:off x="6643313" y="2178050"/>
              <a:ext cx="182920" cy="18292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4" name="Freeform 53">
            <a:extLst>
              <a:ext uri="{FF2B5EF4-FFF2-40B4-BE49-F238E27FC236}">
                <a16:creationId xmlns:a16="http://schemas.microsoft.com/office/drawing/2014/main" id="{1C811D5B-4A50-694C-9096-97D9587274BB}"/>
              </a:ext>
            </a:extLst>
          </p:cNvPr>
          <p:cNvSpPr/>
          <p:nvPr/>
        </p:nvSpPr>
        <p:spPr bwMode="auto">
          <a:xfrm>
            <a:off x="8458200" y="1480923"/>
            <a:ext cx="2017059" cy="1262277"/>
          </a:xfrm>
          <a:custGeom>
            <a:avLst/>
            <a:gdLst>
              <a:gd name="connsiteX0" fmla="*/ 0 w 2017059"/>
              <a:gd name="connsiteY0" fmla="*/ 1262277 h 1262277"/>
              <a:gd name="connsiteX1" fmla="*/ 900953 w 2017059"/>
              <a:gd name="connsiteY1" fmla="*/ 52042 h 1262277"/>
              <a:gd name="connsiteX2" fmla="*/ 2017059 w 2017059"/>
              <a:gd name="connsiteY2" fmla="*/ 334430 h 126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7059" h="1262277">
                <a:moveTo>
                  <a:pt x="0" y="1262277"/>
                </a:moveTo>
                <a:cubicBezTo>
                  <a:pt x="282388" y="734480"/>
                  <a:pt x="564777" y="206683"/>
                  <a:pt x="900953" y="52042"/>
                </a:cubicBezTo>
                <a:cubicBezTo>
                  <a:pt x="1237130" y="-102599"/>
                  <a:pt x="1627094" y="115915"/>
                  <a:pt x="2017059" y="33443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A79969-0AFB-CE43-8695-5A1C82ECD0B9}"/>
              </a:ext>
            </a:extLst>
          </p:cNvPr>
          <p:cNvCxnSpPr/>
          <p:nvPr/>
        </p:nvCxnSpPr>
        <p:spPr bwMode="auto">
          <a:xfrm>
            <a:off x="9588930" y="1066800"/>
            <a:ext cx="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2C874F4-1EF0-1547-B32B-1D6899626859}"/>
              </a:ext>
            </a:extLst>
          </p:cNvPr>
          <p:cNvSpPr/>
          <p:nvPr/>
        </p:nvSpPr>
        <p:spPr bwMode="auto">
          <a:xfrm>
            <a:off x="5879995" y="2358624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B75B19D-B631-D449-8916-AE36D7B8D126}"/>
              </a:ext>
            </a:extLst>
          </p:cNvPr>
          <p:cNvSpPr/>
          <p:nvPr/>
        </p:nvSpPr>
        <p:spPr bwMode="auto">
          <a:xfrm>
            <a:off x="9497470" y="1409035"/>
            <a:ext cx="182920" cy="18292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4" grpId="0" animBg="1"/>
      <p:bldP spid="62" grpId="0" animBg="1"/>
      <p:bldP spid="6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Non-maximum suppression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5550696"/>
            <a:ext cx="400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Another problem: pixels along this edge didn’t survive the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+mn-cs"/>
              </a:rPr>
              <a:t>thresholding</a:t>
            </a:r>
            <a:endParaRPr lang="en-US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3" name="Picture 2" descr="A picture containing text, outdoor, building, black&#10;&#10;Description automatically generated">
            <a:extLst>
              <a:ext uri="{FF2B5EF4-FFF2-40B4-BE49-F238E27FC236}">
                <a16:creationId xmlns:a16="http://schemas.microsoft.com/office/drawing/2014/main" id="{3B763EA2-EB8C-4240-8AA9-B5371036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03" y="1057277"/>
            <a:ext cx="3004794" cy="3886200"/>
          </a:xfrm>
          <a:prstGeom prst="rect">
            <a:avLst/>
          </a:prstGeom>
        </p:spPr>
      </p:pic>
      <p:pic>
        <p:nvPicPr>
          <p:cNvPr id="9" name="Picture 8" descr="A picture containing text, building, black, white&#10;&#10;Description automatically generated">
            <a:extLst>
              <a:ext uri="{FF2B5EF4-FFF2-40B4-BE49-F238E27FC236}">
                <a16:creationId xmlns:a16="http://schemas.microsoft.com/office/drawing/2014/main" id="{565E5916-570E-4249-A8C1-CA0A618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6801"/>
            <a:ext cx="3004794" cy="3886201"/>
          </a:xfrm>
          <a:prstGeom prst="rect">
            <a:avLst/>
          </a:prstGeom>
        </p:spPr>
      </p:pic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04" y="1057278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B94926E-7027-EC43-8D2F-63C1C5458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953001"/>
            <a:ext cx="106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22B2EE4B-BD96-1C45-A2E4-7C7DC20C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953001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+mn-cs"/>
              </a:rPr>
              <a:t>NMS &gt;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DA4AF-12B6-8A47-ABD9-A463B28BBCB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85856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a high threshold to start edge curves, and a low threshold to continue them</a:t>
            </a:r>
            <a:endParaRPr lang="en-US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1835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4502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6991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7702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8832850" y="6553201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212703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Hysteresis thresholding</a:t>
            </a:r>
          </a:p>
        </p:txBody>
      </p:sp>
      <p:pic>
        <p:nvPicPr>
          <p:cNvPr id="11" name="Picture 10" descr="A picture containing nature&#10;&#10;Description automatically generated">
            <a:extLst>
              <a:ext uri="{FF2B5EF4-FFF2-40B4-BE49-F238E27FC236}">
                <a16:creationId xmlns:a16="http://schemas.microsoft.com/office/drawing/2014/main" id="{50A51BCE-E315-DB49-AD18-25F4102B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90" y="1066801"/>
            <a:ext cx="3004795" cy="3886201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5D579F-FF95-EB47-B78D-69424A0EE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3" y="1062669"/>
            <a:ext cx="3004795" cy="388620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873F280-BBA4-C842-AC41-B16586DC3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66" y="1062670"/>
            <a:ext cx="3004795" cy="38862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270082" y="2362201"/>
            <a:ext cx="188119" cy="92948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7DB197A-FACC-0847-BF21-05B116E9A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607" y="5077619"/>
            <a:ext cx="18357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(strong edges)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F6B5D5-E10D-F34D-9BBE-60A2E4F09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224" y="5077618"/>
            <a:ext cx="1723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threshold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(weak edges)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C360A05D-B14E-2A4D-A22F-D26180F7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494" y="5230017"/>
            <a:ext cx="2464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hysteresis 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0ED512-3C13-5746-ADD6-E90ECD4C2183}"/>
              </a:ext>
            </a:extLst>
          </p:cNvPr>
          <p:cNvSpPr txBox="1"/>
          <p:nvPr/>
        </p:nvSpPr>
        <p:spPr>
          <a:xfrm>
            <a:off x="135180" y="654453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04057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Canny edge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931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Compute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 derivative images 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Find magnitude and orientation of the gradient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Non-maximum suppression: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Thin wide “ridges” down to single pixel width</a:t>
                </a:r>
              </a:p>
              <a:p>
                <a:pPr marL="533400" indent="-5334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2400" dirty="0"/>
                  <a:t>Linking and </a:t>
                </a:r>
                <a:r>
                  <a:rPr lang="en-US" sz="2400" dirty="0" err="1"/>
                  <a:t>thresholding</a:t>
                </a:r>
                <a:r>
                  <a:rPr lang="en-US" sz="2400" dirty="0"/>
                  <a:t> (hysteresis):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Define two thresholds: low and high</a:t>
                </a:r>
              </a:p>
              <a:p>
                <a:pPr marL="914400" lvl="1" indent="-457200">
                  <a:spcBef>
                    <a:spcPts val="600"/>
                  </a:spcBef>
                </a:pPr>
                <a:r>
                  <a:rPr lang="en-US" sz="2400" dirty="0"/>
                  <a:t>Use the high threshold to start edge curves and the low threshold to continue them</a:t>
                </a:r>
                <a:br>
                  <a:rPr lang="en-US" sz="2400" dirty="0"/>
                </a:br>
                <a:endParaRPr lang="en-US" sz="800" dirty="0"/>
              </a:p>
            </p:txBody>
          </p:sp>
        </mc:Choice>
        <mc:Fallback xmlns="">
          <p:sp>
            <p:nvSpPr>
              <p:cNvPr id="1249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58" t="-966" r="-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34FDDE1-F84B-8240-BB9D-CE7644E8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324600"/>
            <a:ext cx="975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800" dirty="0"/>
              <a:t>J. Canny, </a:t>
            </a:r>
            <a:r>
              <a:rPr lang="en-US" sz="1800" dirty="0">
                <a:hlinkClick r:id="rId4"/>
              </a:rPr>
              <a:t>A Computational Approach To Edge Detection</a:t>
            </a:r>
            <a:r>
              <a:rPr lang="en-US" sz="1800" dirty="0"/>
              <a:t>, IEEE Trans. PAMI, 8:679-714, 1986.</a:t>
            </a:r>
          </a:p>
        </p:txBody>
      </p:sp>
    </p:spTree>
    <p:extLst>
      <p:ext uri="{BB962C8B-B14F-4D97-AF65-F5344CB8AC3E}">
        <p14:creationId xmlns:p14="http://schemas.microsoft.com/office/powerpoint/2010/main" val="24522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the role of edge detection in image understanding?</a:t>
            </a:r>
          </a:p>
        </p:txBody>
      </p:sp>
    </p:spTree>
    <p:extLst>
      <p:ext uri="{BB962C8B-B14F-4D97-AF65-F5344CB8AC3E}">
        <p14:creationId xmlns:p14="http://schemas.microsoft.com/office/powerpoint/2010/main" val="32654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0457F-04D2-6143-9F6C-321562E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edges an “input” or an “output”?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75EC0-AD6C-AE4C-A1A7-D2CF0B369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75"/>
          <a:stretch/>
        </p:blipFill>
        <p:spPr>
          <a:xfrm>
            <a:off x="2819399" y="1143000"/>
            <a:ext cx="6477001" cy="499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D13F9-5DFB-3147-9E8A-5EDB917EAD65}"/>
              </a:ext>
            </a:extLst>
          </p:cNvPr>
          <p:cNvSpPr txBox="1"/>
          <p:nvPr/>
        </p:nvSpPr>
        <p:spPr>
          <a:xfrm>
            <a:off x="8031887" y="6550223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Figure from Marr (1982), attributed to R. C. James</a:t>
            </a:r>
          </a:p>
        </p:txBody>
      </p:sp>
    </p:spTree>
    <p:extLst>
      <p:ext uri="{BB962C8B-B14F-4D97-AF65-F5344CB8AC3E}">
        <p14:creationId xmlns:p14="http://schemas.microsoft.com/office/powerpoint/2010/main" val="233514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B52BD84-3988-564E-BB63-532AAB08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433" y="5335427"/>
            <a:ext cx="1219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Image source</a:t>
            </a:r>
            <a:endParaRPr lang="en-US" sz="1200" dirty="0"/>
          </a:p>
        </p:txBody>
      </p:sp>
      <p:pic>
        <p:nvPicPr>
          <p:cNvPr id="3" name="Picture 2" descr="A picture containing tree, outdoor, building, white&#10;&#10;Description automatically generated">
            <a:extLst>
              <a:ext uri="{FF2B5EF4-FFF2-40B4-BE49-F238E27FC236}">
                <a16:creationId xmlns:a16="http://schemas.microsoft.com/office/drawing/2014/main" id="{C1F01C7C-F33F-1B46-922F-CD055461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80402"/>
            <a:ext cx="2658358" cy="3438143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9DF996-A275-2740-9511-8E04F3035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42" y="1799825"/>
            <a:ext cx="2658358" cy="343814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038F73A-350E-DC40-921D-CB062C9F0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99826"/>
            <a:ext cx="3160461" cy="3438143"/>
          </a:xfrm>
          <a:prstGeom prst="rect">
            <a:avLst/>
          </a:prstGeom>
        </p:spPr>
      </p:pic>
      <p:sp>
        <p:nvSpPr>
          <p:cNvPr id="15" name="Text Box 24">
            <a:extLst>
              <a:ext uri="{FF2B5EF4-FFF2-40B4-BE49-F238E27FC236}">
                <a16:creationId xmlns:a16="http://schemas.microsoft.com/office/drawing/2014/main" id="{81D6A949-FF8B-704A-84D9-406B7D44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820" y="1240703"/>
            <a:ext cx="36704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Ideal:</a:t>
            </a:r>
            <a:r>
              <a:rPr lang="en-US" dirty="0"/>
              <a:t> artist’s line drawing</a:t>
            </a:r>
          </a:p>
        </p:txBody>
      </p:sp>
      <p:sp>
        <p:nvSpPr>
          <p:cNvPr id="18" name="Text Box 24">
            <a:extLst>
              <a:ext uri="{FF2B5EF4-FFF2-40B4-BE49-F238E27FC236}">
                <a16:creationId xmlns:a16="http://schemas.microsoft.com/office/drawing/2014/main" id="{20896B68-543A-5942-B342-49B827FBA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276" y="1240703"/>
            <a:ext cx="1127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Reality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E9296-8830-0E4D-AB28-3669D4CF1A7D}"/>
              </a:ext>
            </a:extLst>
          </p:cNvPr>
          <p:cNvSpPr txBox="1"/>
          <p:nvPr/>
        </p:nvSpPr>
        <p:spPr>
          <a:xfrm>
            <a:off x="126259" y="6550223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B9F97B27-DEDC-7942-A7D7-C8BD70D0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606" y="1240703"/>
            <a:ext cx="1725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photo</a:t>
            </a:r>
          </a:p>
        </p:txBody>
      </p:sp>
    </p:spTree>
    <p:extLst>
      <p:ext uri="{BB962C8B-B14F-4D97-AF65-F5344CB8AC3E}">
        <p14:creationId xmlns:p14="http://schemas.microsoft.com/office/powerpoint/2010/main" val="46975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gradients vs. meaningful contours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4" y="2060576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0605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uffa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3650" y="20605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14789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0" descr="boy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3650" y="4014789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4" name="Text Box 11"/>
          <p:cNvSpPr txBox="1">
            <a:spLocks noChangeArrowheads="1"/>
          </p:cNvSpPr>
          <p:nvPr/>
        </p:nvSpPr>
        <p:spPr bwMode="auto">
          <a:xfrm>
            <a:off x="2870200" y="1519535"/>
            <a:ext cx="10406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4997450" y="1143001"/>
            <a:ext cx="2237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Human segmentation</a:t>
            </a:r>
          </a:p>
        </p:txBody>
      </p:sp>
      <p:sp>
        <p:nvSpPr>
          <p:cNvPr id="31756" name="Text Box 13"/>
          <p:cNvSpPr txBox="1">
            <a:spLocks noChangeArrowheads="1"/>
          </p:cNvSpPr>
          <p:nvPr/>
        </p:nvSpPr>
        <p:spPr bwMode="auto">
          <a:xfrm>
            <a:off x="7543800" y="1146176"/>
            <a:ext cx="2590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Gradient magnitude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7A6A10-100D-7D49-B51A-C6FD7C16788B}"/>
              </a:ext>
            </a:extLst>
          </p:cNvPr>
          <p:cNvSpPr/>
          <p:nvPr/>
        </p:nvSpPr>
        <p:spPr>
          <a:xfrm>
            <a:off x="266700" y="6197025"/>
            <a:ext cx="11849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D. Martin, C. Fowlkes, D. Tal, and J. Malik. </a:t>
            </a:r>
            <a:r>
              <a:rPr lang="en-US" sz="1600" dirty="0">
                <a:hlinkClick r:id="rId9"/>
              </a:rPr>
              <a:t>A Database of Human Segmented Natural Images and its Application to Evaluating Segmentation Algorithms and Measuring Ecological Statistics</a:t>
            </a:r>
            <a:r>
              <a:rPr lang="en-US" sz="1600" dirty="0"/>
              <a:t>. ICCV 2001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1" y="6324600"/>
            <a:ext cx="802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P. Dollar and L. </a:t>
            </a:r>
            <a:r>
              <a:rPr lang="en-US" sz="1800" dirty="0" err="1"/>
              <a:t>Zitnick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Structured forests for fast edge detection</a:t>
            </a:r>
            <a:r>
              <a:rPr lang="en-US" sz="1800" dirty="0"/>
              <a:t>, ICCV 2013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823469" y="1969528"/>
            <a:ext cx="3129531" cy="3669272"/>
            <a:chOff x="762000" y="1654654"/>
            <a:chExt cx="3723044" cy="43651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12710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1654654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285114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2812666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4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1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8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5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22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9" y="4475948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187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37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60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74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33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19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306" y="3994955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590032"/>
              <a:ext cx="429768" cy="429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46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404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872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340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808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276" y="5109042"/>
              <a:ext cx="429768" cy="42976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9" name="TextBox 68"/>
          <p:cNvSpPr txBox="1"/>
          <p:nvPr/>
        </p:nvSpPr>
        <p:spPr>
          <a:xfrm>
            <a:off x="2362199" y="1443336"/>
            <a:ext cx="19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" b="50901"/>
          <a:stretch/>
        </p:blipFill>
        <p:spPr bwMode="auto">
          <a:xfrm>
            <a:off x="5257799" y="1654654"/>
            <a:ext cx="5257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/>
          <a:stretch/>
        </p:blipFill>
        <p:spPr bwMode="auto">
          <a:xfrm>
            <a:off x="5257800" y="4878732"/>
            <a:ext cx="5276088" cy="121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4" b="-3"/>
          <a:stretch/>
        </p:blipFill>
        <p:spPr bwMode="auto">
          <a:xfrm>
            <a:off x="5257800" y="3276600"/>
            <a:ext cx="53340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6891231" y="114300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34200" y="2814936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truth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350203" y="44196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395186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edge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0684" y="6324600"/>
            <a:ext cx="666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S. </a:t>
            </a:r>
            <a:r>
              <a:rPr lang="en-US" sz="1800" dirty="0" err="1"/>
              <a:t>Xie</a:t>
            </a:r>
            <a:r>
              <a:rPr lang="en-US" sz="1800" dirty="0"/>
              <a:t> and Z. </a:t>
            </a:r>
            <a:r>
              <a:rPr lang="en-US" sz="1800" dirty="0" err="1"/>
              <a:t>Tu</a:t>
            </a:r>
            <a:r>
              <a:rPr lang="en-US" sz="1800" dirty="0"/>
              <a:t>, </a:t>
            </a:r>
            <a:r>
              <a:rPr lang="en-US" sz="1800" dirty="0">
                <a:hlinkClick r:id="rId2"/>
              </a:rPr>
              <a:t>Holistically-nested edge detection</a:t>
            </a:r>
            <a:r>
              <a:rPr lang="en-US" sz="1800" dirty="0"/>
              <a:t>, ICCV 2015</a:t>
            </a:r>
          </a:p>
        </p:txBody>
      </p:sp>
      <p:pic>
        <p:nvPicPr>
          <p:cNvPr id="3" name="Picture 2" descr="Screen Shot 2018-02-05 at 12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0" y="1066800"/>
            <a:ext cx="67830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47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1963400" cy="838200"/>
          </a:xfrm>
        </p:spPr>
        <p:txBody>
          <a:bodyPr/>
          <a:lstStyle/>
          <a:p>
            <a:r>
              <a:rPr lang="en-US" sz="3200" dirty="0"/>
              <a:t>Most successful approach in practice: Top-down segmentation</a:t>
            </a:r>
          </a:p>
        </p:txBody>
      </p:sp>
      <p:pic>
        <p:nvPicPr>
          <p:cNvPr id="4" name="Picture 3" descr="Screen Shot 2018-04-23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278" y="1828800"/>
            <a:ext cx="7568722" cy="3467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12468"/>
            <a:ext cx="121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K. He, G. </a:t>
            </a:r>
            <a:r>
              <a:rPr lang="en-US" sz="1800" b="0" dirty="0" err="1"/>
              <a:t>Gkioxari</a:t>
            </a:r>
            <a:r>
              <a:rPr lang="en-US" sz="1800" b="0" dirty="0"/>
              <a:t>, P. Dollar, and R. </a:t>
            </a:r>
            <a:r>
              <a:rPr lang="en-US" sz="1800" b="0" dirty="0" err="1"/>
              <a:t>Girshick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Mask R-CNN</a:t>
            </a:r>
            <a:r>
              <a:rPr lang="en-US" sz="1800" b="0" dirty="0"/>
              <a:t>, ICCV 2017 (Best Paper Award)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1A676-7F22-D64C-8317-8D1DC4C26B60}"/>
              </a:ext>
            </a:extLst>
          </p:cNvPr>
          <p:cNvSpPr txBox="1"/>
          <p:nvPr/>
        </p:nvSpPr>
        <p:spPr>
          <a:xfrm>
            <a:off x="5715000" y="523050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/>
              <a:t>Mask branch: output binary segmentation for each instance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676C2-13FD-A940-A45C-B1777165C594}"/>
              </a:ext>
            </a:extLst>
          </p:cNvPr>
          <p:cNvSpPr txBox="1"/>
          <p:nvPr/>
        </p:nvSpPr>
        <p:spPr>
          <a:xfrm>
            <a:off x="6134100" y="2133601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/>
              <a:t>Classification+regression</a:t>
            </a:r>
            <a:r>
              <a:rPr lang="en-US" sz="1800" b="0" dirty="0"/>
              <a:t> branch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E69AEA-9218-B749-AE71-009D0221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12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6DD6-0BAE-5E45-B8A7-3300EA8C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48EA-733B-BD44-986A-2A3C51DA0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Motivating edge detection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Image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Derivative of Gaussian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Canny edge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9696"/>
                </a:solidFill>
              </a:rPr>
              <a:t>Role of edge detection in image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Orientations</a:t>
            </a:r>
          </a:p>
        </p:txBody>
      </p:sp>
    </p:spTree>
    <p:extLst>
      <p:ext uri="{BB962C8B-B14F-4D97-AF65-F5344CB8AC3E}">
        <p14:creationId xmlns:p14="http://schemas.microsoft.com/office/powerpoint/2010/main" val="2762779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C466-AFAB-3A9F-E47D-E79EC850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6E216-D3A7-6511-C3DF-9291401A0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Scaling the image scales gradient magnitude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causes problems with thresholds,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   - image gets darker, some edges disappear</a:t>
            </a:r>
          </a:p>
          <a:p>
            <a:r>
              <a:rPr lang="en-US" dirty="0"/>
              <a:t>   - image gets lighter, some edges appear</a:t>
            </a:r>
          </a:p>
          <a:p>
            <a:r>
              <a:rPr lang="en-US" dirty="0"/>
              <a:t>Hysteresis helps, but doesn’t cure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9141B-AAF1-2A4F-41DD-9314DA0A7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3" y="2317187"/>
            <a:ext cx="7772400" cy="11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2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1A96-5D4E-57FD-1F79-638216AC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orientations don’t change with illumination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5C6461-670C-4CA2-62BC-5ECCE731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Q: build a representation out of orientations?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2642C41-C639-9769-9662-D81E3B3E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14600" y="1752600"/>
            <a:ext cx="85471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024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3CF3-7F9F-B5D1-6E5B-780F0A1C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19CFC-98B5-55EA-0CD0-2BC3BE30A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06541-005F-6B8A-5BD9-2552E6AD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11191219" cy="57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05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E8D8-D912-886F-8CF3-39FE6813C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E728B-A8CF-5363-1641-EBFF847C3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40E07-D933-7A46-C522-2AD86916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1014"/>
            <a:ext cx="5867400" cy="5756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06937-DF80-00FB-5790-AB20750DD1AA}"/>
              </a:ext>
            </a:extLst>
          </p:cNvPr>
          <p:cNvSpPr txBox="1"/>
          <p:nvPr/>
        </p:nvSpPr>
        <p:spPr>
          <a:xfrm>
            <a:off x="7543800" y="1905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Rose plot, which shows </a:t>
            </a:r>
          </a:p>
          <a:p>
            <a:r>
              <a:rPr lang="en-US" dirty="0"/>
              <a:t>number of vectors at each range of angles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EB8436-6416-0A03-BE18-6DC248C23A11}"/>
              </a:ext>
            </a:extLst>
          </p:cNvPr>
          <p:cNvCxnSpPr/>
          <p:nvPr/>
        </p:nvCxnSpPr>
        <p:spPr bwMode="auto">
          <a:xfrm flipH="1">
            <a:off x="6096000" y="2133600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94192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4CE21-6605-2C58-90D8-36F5ED9D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 depends on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E62CE-5F1C-6929-4F21-50BBEF7F4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D0BA3-0E4B-EE75-9B6A-C441D1A96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8" y="1524000"/>
            <a:ext cx="10033489" cy="4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4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An edge is a place of rapid change 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1752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2698750" y="2514601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648200" y="2254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7696200" y="2528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06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1 h 630"/>
                  <a:gd name="T6" fmla="*/ 399 w 909"/>
                  <a:gd name="T7" fmla="*/ 417 h 630"/>
                  <a:gd name="T8" fmla="*/ 459 w 909"/>
                  <a:gd name="T9" fmla="*/ 612 h 630"/>
                  <a:gd name="T10" fmla="*/ 528 w 909"/>
                  <a:gd name="T11" fmla="*/ 420 h 630"/>
                  <a:gd name="T12" fmla="*/ 564 w 909"/>
                  <a:gd name="T13" fmla="*/ 93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8013700" y="3276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3BE09-F1D9-BFB4-7975-EAA3AE87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Different patterns have different orientation 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093A-3507-7A9A-4010-EF4336E3F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02B19-0476-5BDB-E78C-E06D482F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11550668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90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386B-033B-E9D0-19AE-2486071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 something important…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1AE7-44B5-B3A4-DAB6-057E2BA69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25EB-A2BC-7DD1-B0B6-72FBC3F0E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88934"/>
            <a:ext cx="11191219" cy="5769066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C788042C-4E36-4C40-1809-E4BE7A61AC7D}"/>
              </a:ext>
            </a:extLst>
          </p:cNvPr>
          <p:cNvSpPr/>
          <p:nvPr/>
        </p:nvSpPr>
        <p:spPr bwMode="auto">
          <a:xfrm>
            <a:off x="4267200" y="3200400"/>
            <a:ext cx="1066800" cy="1066800"/>
          </a:xfrm>
          <a:prstGeom prst="donut">
            <a:avLst>
              <a:gd name="adj" fmla="val 955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2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991850" y="6468763"/>
            <a:ext cx="1143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Image source</a:t>
            </a:r>
            <a:endParaRPr lang="en-US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B4E83-71ED-0243-871E-B949259A535E}"/>
              </a:ext>
            </a:extLst>
          </p:cNvPr>
          <p:cNvGrpSpPr/>
          <p:nvPr/>
        </p:nvGrpSpPr>
        <p:grpSpPr>
          <a:xfrm>
            <a:off x="3962401" y="2871216"/>
            <a:ext cx="4544568" cy="3867598"/>
            <a:chOff x="3962401" y="2871216"/>
            <a:chExt cx="4544568" cy="38675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7826D27-331D-0F47-90AC-43E376146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286"/>
            <a:stretch/>
          </p:blipFill>
          <p:spPr>
            <a:xfrm>
              <a:off x="3962401" y="2971800"/>
              <a:ext cx="4544568" cy="376701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55119E7-8102-9D4A-A307-B473B96C4738}"/>
                </a:ext>
              </a:extLst>
            </p:cNvPr>
            <p:cNvSpPr/>
            <p:nvPr/>
          </p:nvSpPr>
          <p:spPr bwMode="auto">
            <a:xfrm>
              <a:off x="6324600" y="312420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3D1557-4E25-9C46-825E-F61FCFD4FCAE}"/>
                </a:ext>
              </a:extLst>
            </p:cNvPr>
            <p:cNvSpPr/>
            <p:nvPr/>
          </p:nvSpPr>
          <p:spPr bwMode="auto">
            <a:xfrm>
              <a:off x="4645152" y="2871216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Partial derivatives of an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662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2D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partial derivative </a:t>
                </a:r>
                <a:r>
                  <a:rPr lang="en-US" dirty="0" err="1"/>
                  <a:t>w.r.t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For discrete data, we can approximate using finite differences: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24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To implement the above as convolution, what would be the associated filter?</a:t>
                </a:r>
              </a:p>
            </p:txBody>
          </p:sp>
        </mc:Choice>
        <mc:Fallback xmlns="">
          <p:sp>
            <p:nvSpPr>
              <p:cNvPr id="6666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839200" y="6477001"/>
            <a:ext cx="17653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K.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21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619" r="52276"/>
          <a:stretch/>
        </p:blipFill>
        <p:spPr bwMode="auto">
          <a:xfrm>
            <a:off x="3340100" y="3429001"/>
            <a:ext cx="26797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3" cstate="print"/>
          <a:srcRect l="48772" t="2193" r="5710" b="50317"/>
          <a:stretch>
            <a:fillRect/>
          </a:stretch>
        </p:blipFill>
        <p:spPr bwMode="auto">
          <a:xfrm>
            <a:off x="12366625" y="1384301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3" cstate="print"/>
          <a:srcRect t="2129" r="51144" b="50381"/>
          <a:stretch>
            <a:fillRect/>
          </a:stretch>
        </p:blipFill>
        <p:spPr bwMode="auto">
          <a:xfrm>
            <a:off x="47244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/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6C1A7B-FAB5-B24D-BDEC-04F91D90E8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4648200"/>
                <a:ext cx="609600" cy="609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/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05B5DD-6080-CB4F-BD52-2336AEE29F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4648200"/>
                <a:ext cx="609600" cy="60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/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charset="0"/>
                        </a:rPr>
                        <m:t>−1</m:t>
                      </m:r>
                    </m:oMath>
                  </m:oMathPara>
                </a14:m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7EC30AE-F920-A946-AE48-882FF1E19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343400"/>
                <a:ext cx="609600" cy="609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/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4FA0AAA-2CAF-B247-976F-BF0B53851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0" y="4953000"/>
                <a:ext cx="609600" cy="609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/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499D04-A694-2D45-A0C9-98263B4A9D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594" y="3277372"/>
                <a:ext cx="1339982" cy="795859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/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77BCA0-46B4-3F48-9432-C3C41162C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25" y="3277802"/>
                <a:ext cx="1339982" cy="858953"/>
              </a:xfrm>
              <a:prstGeom prst="rect">
                <a:avLst/>
              </a:prstGeom>
              <a:blipFill>
                <a:blip r:embed="rId1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0692DCF4-8896-3041-8545-A083A3DC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804" t="49619"/>
          <a:stretch/>
        </p:blipFill>
        <p:spPr bwMode="auto">
          <a:xfrm>
            <a:off x="6324600" y="3389312"/>
            <a:ext cx="2818507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Finite difference filters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approximations of derivative filters exist: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Prewitt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Sobel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Roberts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3949" y="6575334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K.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pic>
        <p:nvPicPr>
          <p:cNvPr id="3" name="Picture 2" descr="A picture containing text, crossword puzzle, shoji, clipart&#10;&#10;Description automatically generated">
            <a:extLst>
              <a:ext uri="{FF2B5EF4-FFF2-40B4-BE49-F238E27FC236}">
                <a16:creationId xmlns:a16="http://schemas.microsoft.com/office/drawing/2014/main" id="{0B4B76B2-71FC-F241-A2F2-5C90118CA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88966"/>
            <a:ext cx="2311400" cy="1676400"/>
          </a:xfrm>
          <a:prstGeom prst="rect">
            <a:avLst/>
          </a:prstGeom>
        </p:spPr>
      </p:pic>
      <p:pic>
        <p:nvPicPr>
          <p:cNvPr id="5" name="Picture 4" descr="A picture containing text, crossword puzzle, shoji, clock&#10;&#10;Description automatically generated">
            <a:extLst>
              <a:ext uri="{FF2B5EF4-FFF2-40B4-BE49-F238E27FC236}">
                <a16:creationId xmlns:a16="http://schemas.microsoft.com/office/drawing/2014/main" id="{C39842BE-52DB-0047-B971-C5896CF2F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1563566"/>
            <a:ext cx="2298700" cy="1701800"/>
          </a:xfrm>
          <a:prstGeom prst="rect">
            <a:avLst/>
          </a:prstGeom>
        </p:spPr>
      </p:pic>
      <p:pic>
        <p:nvPicPr>
          <p:cNvPr id="7" name="Picture 6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34D73446-C529-0E48-BAAD-187996183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3505687"/>
            <a:ext cx="2298700" cy="1701800"/>
          </a:xfrm>
          <a:prstGeom prst="rect">
            <a:avLst/>
          </a:prstGeom>
        </p:spPr>
      </p:pic>
      <p:pic>
        <p:nvPicPr>
          <p:cNvPr id="9" name="Picture 8" descr="A picture containing text, crossword puzzle, clock&#10;&#10;Description automatically generated">
            <a:extLst>
              <a:ext uri="{FF2B5EF4-FFF2-40B4-BE49-F238E27FC236}">
                <a16:creationId xmlns:a16="http://schemas.microsoft.com/office/drawing/2014/main" id="{C70906AF-813A-5E4F-BFAE-28064D253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3524250"/>
            <a:ext cx="2286000" cy="1701800"/>
          </a:xfrm>
          <a:prstGeom prst="rect">
            <a:avLst/>
          </a:prstGeom>
        </p:spPr>
      </p:pic>
      <p:pic>
        <p:nvPicPr>
          <p:cNvPr id="11" name="Picture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FDD7D6A-833B-7149-A328-4765AADE7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0" y="5384800"/>
            <a:ext cx="1536700" cy="1168400"/>
          </a:xfrm>
          <a:prstGeom prst="rect">
            <a:avLst/>
          </a:prstGeom>
        </p:spPr>
      </p:pic>
      <p:pic>
        <p:nvPicPr>
          <p:cNvPr id="13" name="Picture 1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FBB70B7-2382-5F45-B61C-D49AF3B13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5384800"/>
            <a:ext cx="1562100" cy="1155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E6A8C-1B5F-8A49-9275-6BFDFFAC1F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1925" y="2260600"/>
            <a:ext cx="622300" cy="3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B5D7-5964-5A41-A13A-DC16599B2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2228850"/>
            <a:ext cx="6223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9C9D9B-133A-EA4B-9707-F7DD900B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4179552"/>
            <a:ext cx="622300" cy="393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E9A12C-1F88-4949-BDD2-147380A7FC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4117518"/>
            <a:ext cx="622300" cy="45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6C64FD-3305-7D41-B8F0-893C106F2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870" y="5746536"/>
            <a:ext cx="622300" cy="393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EA5FCC-E768-C246-BC06-CD864F32C3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125" y="5676900"/>
            <a:ext cx="622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37474</TotalTime>
  <Words>1663</Words>
  <Application>Microsoft Macintosh PowerPoint</Application>
  <PresentationFormat>Widescreen</PresentationFormat>
  <Paragraphs>303</Paragraphs>
  <Slides>51</Slides>
  <Notes>24</Notes>
  <HiddenSlides>11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Cambria Math</vt:lpstr>
      <vt:lpstr>Times New Roman</vt:lpstr>
      <vt:lpstr>Wingdings</vt:lpstr>
      <vt:lpstr>Blank Presentation</vt:lpstr>
      <vt:lpstr>Photo Editor Photo</vt:lpstr>
      <vt:lpstr>Equation</vt:lpstr>
      <vt:lpstr>Edge detection</vt:lpstr>
      <vt:lpstr>Overview</vt:lpstr>
      <vt:lpstr>Edge detection</vt:lpstr>
      <vt:lpstr>Edge detection</vt:lpstr>
      <vt:lpstr>Edge detection</vt:lpstr>
      <vt:lpstr>Partial derivatives of an image</vt:lpstr>
      <vt:lpstr>Partial derivatives of an image</vt:lpstr>
      <vt:lpstr>Partial derivatives of an image</vt:lpstr>
      <vt:lpstr>Finite difference filters</vt:lpstr>
      <vt:lpstr>Image gradient</vt:lpstr>
      <vt:lpstr>Application: Gradient-domain image editing</vt:lpstr>
      <vt:lpstr>Overview</vt:lpstr>
      <vt:lpstr>“Fun” facts</vt:lpstr>
      <vt:lpstr>Finding noisy edges</vt:lpstr>
      <vt:lpstr>Noisy pixel differences</vt:lpstr>
      <vt:lpstr>PowerPoint Presentation</vt:lpstr>
      <vt:lpstr>Finding noisy edges: Smooth first</vt:lpstr>
      <vt:lpstr>Finding noisy edges: Smooth first</vt:lpstr>
      <vt:lpstr>Filtering with derivative of Gaussian</vt:lpstr>
      <vt:lpstr>2D Derivative of Gaussian (d.o.g. or dog) filters</vt:lpstr>
      <vt:lpstr>PowerPoint Presentation</vt:lpstr>
      <vt:lpstr>Separability of the Gaussian filter</vt:lpstr>
      <vt:lpstr>2D Derivative of Gaussian filters</vt:lpstr>
      <vt:lpstr>Derivative of Gaussian: Frequency domain</vt:lpstr>
      <vt:lpstr>Derivative of Gaussian: Frequency domain</vt:lpstr>
      <vt:lpstr>Derivative of Gaussian: Scale</vt:lpstr>
      <vt:lpstr>Summing up: Types of filters</vt:lpstr>
      <vt:lpstr>Edge detection: Overview</vt:lpstr>
      <vt:lpstr>Building an edge detector</vt:lpstr>
      <vt:lpstr>Building an edge detector</vt:lpstr>
      <vt:lpstr>Building an edge detector</vt:lpstr>
      <vt:lpstr>Building an edge detector</vt:lpstr>
      <vt:lpstr>Non-maximum suppression</vt:lpstr>
      <vt:lpstr>Non-maximum suppression</vt:lpstr>
      <vt:lpstr>Hysteresis thresholding</vt:lpstr>
      <vt:lpstr>Hysteresis thresholding</vt:lpstr>
      <vt:lpstr>Recap: Canny edge detector</vt:lpstr>
      <vt:lpstr>Overview</vt:lpstr>
      <vt:lpstr>Are edges an “input” or an “output”?</vt:lpstr>
      <vt:lpstr>Image gradients vs. meaningful contours</vt:lpstr>
      <vt:lpstr>Data-driven edge detection</vt:lpstr>
      <vt:lpstr>Data-driven edge detection</vt:lpstr>
      <vt:lpstr>Most successful approach in practice: Top-down segmentation</vt:lpstr>
      <vt:lpstr>Overview</vt:lpstr>
      <vt:lpstr>Problem: </vt:lpstr>
      <vt:lpstr>Gradient orientations don’t change with illumination</vt:lpstr>
      <vt:lpstr>PowerPoint Presentation</vt:lpstr>
      <vt:lpstr>Orientation histograms</vt:lpstr>
      <vt:lpstr>Orientation histogram depends on scale</vt:lpstr>
      <vt:lpstr>Different patterns have different orientation histograms</vt:lpstr>
      <vt:lpstr>Notice something important…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1201</cp:revision>
  <cp:lastPrinted>2025-09-17T13:52:38Z</cp:lastPrinted>
  <dcterms:created xsi:type="dcterms:W3CDTF">2004-08-29T23:15:23Z</dcterms:created>
  <dcterms:modified xsi:type="dcterms:W3CDTF">2025-09-17T13:52:41Z</dcterms:modified>
</cp:coreProperties>
</file>