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778" r:id="rId2"/>
    <p:sldId id="1059" r:id="rId3"/>
    <p:sldId id="815" r:id="rId4"/>
    <p:sldId id="1004" r:id="rId5"/>
    <p:sldId id="1011" r:id="rId6"/>
    <p:sldId id="1013" r:id="rId7"/>
    <p:sldId id="1029" r:id="rId8"/>
    <p:sldId id="897" r:id="rId9"/>
    <p:sldId id="857" r:id="rId10"/>
    <p:sldId id="820" r:id="rId11"/>
    <p:sldId id="1030" r:id="rId12"/>
    <p:sldId id="1031" r:id="rId13"/>
    <p:sldId id="1032" r:id="rId14"/>
    <p:sldId id="904" r:id="rId15"/>
    <p:sldId id="809" r:id="rId16"/>
    <p:sldId id="969" r:id="rId17"/>
    <p:sldId id="811" r:id="rId18"/>
    <p:sldId id="810" r:id="rId19"/>
    <p:sldId id="812" r:id="rId20"/>
    <p:sldId id="861" r:id="rId21"/>
    <p:sldId id="898" r:id="rId22"/>
    <p:sldId id="858" r:id="rId23"/>
    <p:sldId id="910" r:id="rId24"/>
    <p:sldId id="1033" r:id="rId25"/>
    <p:sldId id="1034" r:id="rId26"/>
    <p:sldId id="1035" r:id="rId27"/>
    <p:sldId id="1036" r:id="rId28"/>
    <p:sldId id="1037" r:id="rId29"/>
    <p:sldId id="1038" r:id="rId30"/>
    <p:sldId id="1039" r:id="rId31"/>
    <p:sldId id="1041" r:id="rId32"/>
    <p:sldId id="1040" r:id="rId33"/>
    <p:sldId id="1042" r:id="rId34"/>
    <p:sldId id="1043" r:id="rId35"/>
    <p:sldId id="1044" r:id="rId36"/>
    <p:sldId id="1045" r:id="rId37"/>
    <p:sldId id="1046" r:id="rId38"/>
    <p:sldId id="1047" r:id="rId39"/>
    <p:sldId id="1048" r:id="rId40"/>
    <p:sldId id="1049" r:id="rId41"/>
    <p:sldId id="1050" r:id="rId42"/>
    <p:sldId id="1051" r:id="rId43"/>
    <p:sldId id="1052" r:id="rId44"/>
    <p:sldId id="1053" r:id="rId45"/>
    <p:sldId id="1054" r:id="rId46"/>
    <p:sldId id="1055" r:id="rId47"/>
    <p:sldId id="1056" r:id="rId48"/>
    <p:sldId id="1057" r:id="rId49"/>
    <p:sldId id="1058" r:id="rId50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69696"/>
    <a:srgbClr val="0000FF"/>
    <a:srgbClr val="4D4D4D"/>
    <a:srgbClr val="B2B2B2"/>
    <a:srgbClr val="808080"/>
    <a:srgbClr val="C0C0C0"/>
    <a:srgbClr val="777777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9" autoAdjust="0"/>
    <p:restoredTop sz="86259" autoAdjust="0"/>
  </p:normalViewPr>
  <p:slideViewPr>
    <p:cSldViewPr>
      <p:cViewPr varScale="1">
        <p:scale>
          <a:sx n="110" d="100"/>
          <a:sy n="110" d="100"/>
        </p:scale>
        <p:origin x="151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E3BA852F-F7CF-461F-ADF4-AD268D85E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06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C088CC75-E96A-4038-84CC-E95DF3078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7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88CC75-E96A-4038-84CC-E95DF30784A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84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C4B767-D43E-4AA0-9C49-A3DDF236D88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160878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7DC28-F467-4DAF-9976-9D881365CB3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15.1 lower half</a:t>
            </a:r>
          </a:p>
        </p:txBody>
      </p:sp>
    </p:spTree>
    <p:extLst>
      <p:ext uri="{BB962C8B-B14F-4D97-AF65-F5344CB8AC3E}">
        <p14:creationId xmlns:p14="http://schemas.microsoft.com/office/powerpoint/2010/main" val="356833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60C9B-EB1B-41A5-881E-E5AAE04B0C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number of votes that the real line of 20 points gets with increasing noise (figure15.3)</a:t>
            </a:r>
          </a:p>
        </p:txBody>
      </p:sp>
    </p:spTree>
    <p:extLst>
      <p:ext uri="{BB962C8B-B14F-4D97-AF65-F5344CB8AC3E}">
        <p14:creationId xmlns:p14="http://schemas.microsoft.com/office/powerpoint/2010/main" val="387055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2F289-7FCC-46B5-9350-0C72FE12305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15.2; main point is that lots of noise can lead to large peaks in the array</a:t>
            </a:r>
          </a:p>
        </p:txBody>
      </p:sp>
    </p:spTree>
    <p:extLst>
      <p:ext uri="{BB962C8B-B14F-4D97-AF65-F5344CB8AC3E}">
        <p14:creationId xmlns:p14="http://schemas.microsoft.com/office/powerpoint/2010/main" val="2456476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E232D-0190-4DCD-835A-0B5C538A442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Figure 15.4; as the noise increases in a picture without a line, the number of points in the max cell goes</a:t>
            </a:r>
          </a:p>
          <a:p>
            <a:pPr eaLnBrk="1" hangingPunct="1"/>
            <a:r>
              <a:rPr lang="en-US"/>
              <a:t>up, too</a:t>
            </a:r>
          </a:p>
        </p:txBody>
      </p:sp>
    </p:spTree>
    <p:extLst>
      <p:ext uri="{BB962C8B-B14F-4D97-AF65-F5344CB8AC3E}">
        <p14:creationId xmlns:p14="http://schemas.microsoft.com/office/powerpoint/2010/main" val="1033452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24B74-C20E-4F49-87B2-68861CFEB5C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91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0B838-16DB-4A35-89DC-51AB5510E95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20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EB05E-A0CC-4E66-8606-6F8667A0A54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96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E4A7B-F8B4-4DD2-BA3C-CD956DCA191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22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CDC61-6830-40C4-AD4C-40F5285A0B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78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4D55B-611F-4DD0-8A93-FCB36690A3F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2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809E0-E778-429F-AD13-B2D3AD8CB85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9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AC5BBA-3476-435F-9915-DEDB5DFD8B8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5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52F9D-87D8-45CE-813A-2C5D2C79CB1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7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2740AC-6A1A-4AB0-AB5B-52FA5B47F31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9328" y="3474963"/>
            <a:ext cx="7042547" cy="3291114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Figure 15.1, top half.  Note that most points in the vote array are very dark, because they</a:t>
            </a:r>
          </a:p>
          <a:p>
            <a:pPr eaLnBrk="1" hangingPunct="1"/>
            <a:r>
              <a:rPr lang="en-US"/>
              <a:t>get only one vote.</a:t>
            </a:r>
          </a:p>
        </p:txBody>
      </p:sp>
    </p:spTree>
    <p:extLst>
      <p:ext uri="{BB962C8B-B14F-4D97-AF65-F5344CB8AC3E}">
        <p14:creationId xmlns:p14="http://schemas.microsoft.com/office/powerpoint/2010/main" val="1422255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5FB1B7-0581-4C25-8766-D8FC9FB5DD2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BDA8C-E750-47F1-ACB0-B8D35AA381A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5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62836-8A74-464F-A631-30DA8D631D5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63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ED516-33F9-4DD9-AFFA-667B71F1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736092-DC51-4361-B538-712D77CC8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57BD4-B2C1-4DBC-A144-7E882829A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F23F-C6D1-4433-9D9F-083897F81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4387-295F-439B-A3D0-0866E5125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E853-6969-4601-B59E-3B05C94036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E765E-37BD-4944-8A52-DC9B8034C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AF85-3975-4929-AB73-015B79339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6091F-1D79-4D8F-AA52-BBC1BB2C2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55402-2DDA-4778-9587-9A59E0E54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696B7-9575-44DB-B743-B1C1DF8FC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222A5A35-F03F-4389-BCAF-00317C26B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710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ebfi7qOFLu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ostatic.com/files/images/ss_hough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files/53d80b0393096ba4afe34f5b6515209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3.png"/><Relationship Id="rId7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650.png"/><Relationship Id="rId4" Type="http://schemas.openxmlformats.org/officeDocument/2006/relationships/image" Target="../media/image65.png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Voting and its applications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03ACBC2-250B-244C-2188-6813CF46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Recall:</a:t>
            </a:r>
          </a:p>
          <a:p>
            <a:endParaRPr lang="en-US" dirty="0"/>
          </a:p>
          <a:p>
            <a:r>
              <a:rPr lang="en-US" dirty="0"/>
              <a:t>	Idea:  vector quantization and voting</a:t>
            </a:r>
          </a:p>
          <a:p>
            <a:endParaRPr lang="en-US" dirty="0"/>
          </a:p>
          <a:p>
            <a:r>
              <a:rPr lang="en-US" dirty="0"/>
              <a:t>There are a variety of uses for voting</a:t>
            </a:r>
          </a:p>
        </p:txBody>
      </p:sp>
    </p:spTree>
    <p:extLst>
      <p:ext uri="{BB962C8B-B14F-4D97-AF65-F5344CB8AC3E}">
        <p14:creationId xmlns:p14="http://schemas.microsoft.com/office/powerpoint/2010/main" val="382600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Incorporating image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7699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/>
                <a:r>
                  <a:rPr lang="en-US" sz="2400" dirty="0"/>
                  <a:t>For each edge point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br>
                  <a:rPr lang="en-US" sz="2400" dirty="0"/>
                </a:b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gradient orientation at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2400" dirty="0">
                    <a:solidFill>
                      <a:srgbClr val="7030A0"/>
                    </a:solidFill>
                  </a:rPr>
                </a:br>
                <a:r>
                  <a:rPr lang="en-US" sz="240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en-US" sz="2400" dirty="0">
                    <a:solidFill>
                      <a:srgbClr val="7030A0"/>
                    </a:solidFill>
                  </a:rPr>
                </a:br>
                <a:r>
                  <a:rPr lang="en-US" sz="240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+= 1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>
                  <a:buFontTx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14376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980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 bwMode="auto">
          <a:xfrm rot="2789887">
            <a:off x="7315587" y="1550366"/>
            <a:ext cx="1283494" cy="373062"/>
          </a:xfrm>
          <a:prstGeom prst="rect">
            <a:avLst/>
          </a:prstGeo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676" name="Group 16"/>
          <p:cNvGrpSpPr>
            <a:grpSpLocks/>
          </p:cNvGrpSpPr>
          <p:nvPr/>
        </p:nvGrpSpPr>
        <p:grpSpPr bwMode="auto">
          <a:xfrm>
            <a:off x="8077200" y="1154112"/>
            <a:ext cx="2133600" cy="522288"/>
            <a:chOff x="4128" y="1399"/>
            <a:chExt cx="1344" cy="329"/>
          </a:xfrm>
        </p:grpSpPr>
        <p:grpSp>
          <p:nvGrpSpPr>
            <p:cNvPr id="28678" name="Group 4"/>
            <p:cNvGrpSpPr>
              <a:grpSpLocks/>
            </p:cNvGrpSpPr>
            <p:nvPr/>
          </p:nvGrpSpPr>
          <p:grpSpPr bwMode="auto">
            <a:xfrm>
              <a:off x="4128" y="1440"/>
              <a:ext cx="1344" cy="288"/>
              <a:chOff x="4128" y="1824"/>
              <a:chExt cx="1344" cy="288"/>
            </a:xfrm>
          </p:grpSpPr>
          <p:grpSp>
            <p:nvGrpSpPr>
              <p:cNvPr id="28684" name="Group 5"/>
              <p:cNvGrpSpPr>
                <a:grpSpLocks/>
              </p:cNvGrpSpPr>
              <p:nvPr/>
            </p:nvGrpSpPr>
            <p:grpSpPr bwMode="auto">
              <a:xfrm>
                <a:off x="4161" y="1824"/>
                <a:ext cx="1311" cy="255"/>
                <a:chOff x="4161" y="1824"/>
                <a:chExt cx="1311" cy="255"/>
              </a:xfrm>
            </p:grpSpPr>
            <p:pic>
              <p:nvPicPr>
                <p:cNvPr id="28687" name="Picture 9" descr="Edittex"/>
                <p:cNvPicPr>
                  <a:picLocks noChangeAspect="1" noChangeArrowheads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505" y="1824"/>
                  <a:ext cx="967" cy="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689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685" name="Oval 10"/>
              <p:cNvSpPr>
                <a:spLocks noChangeArrowheads="1"/>
              </p:cNvSpPr>
              <p:nvPr/>
            </p:nvSpPr>
            <p:spPr bwMode="auto">
              <a:xfrm>
                <a:off x="4128" y="206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4146" y="1399"/>
              <a:ext cx="306" cy="321"/>
              <a:chOff x="4152" y="1776"/>
              <a:chExt cx="306" cy="321"/>
            </a:xfrm>
          </p:grpSpPr>
          <p:sp>
            <p:nvSpPr>
              <p:cNvPr id="28681" name="Line 13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2" name="Freeform 14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683" name="Picture 15" descr="Edittex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80" name="Line 12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0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69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lum bright="66000" contrast="82000"/>
          </a:blip>
          <a:srcRect/>
          <a:stretch>
            <a:fillRect/>
          </a:stretch>
        </p:blipFill>
        <p:spPr bwMode="auto">
          <a:xfrm>
            <a:off x="1993900" y="1316038"/>
            <a:ext cx="8293100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638550" y="5576888"/>
            <a:ext cx="100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880350" y="5562601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votes</a:t>
            </a: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Basic illustration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2200" y="6243936"/>
            <a:ext cx="739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hlinkClick r:id="rId4"/>
              </a:rPr>
              <a:t>Hough transform demo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1863973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787775" y="1265238"/>
            <a:ext cx="1252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0"/>
              <a:t>Square </a:t>
            </a:r>
          </a:p>
        </p:txBody>
      </p:sp>
      <p:pic>
        <p:nvPicPr>
          <p:cNvPr id="19459" name="Picture 4" descr="c-repres-hghsq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20864"/>
            <a:ext cx="347345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7404100" y="1285875"/>
            <a:ext cx="104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2400" b="0"/>
              <a:t>Circle </a:t>
            </a:r>
          </a:p>
        </p:txBody>
      </p:sp>
      <p:pic>
        <p:nvPicPr>
          <p:cNvPr id="19461" name="Picture 6" descr="c-repres-hghccl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225" y="1816100"/>
            <a:ext cx="347345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shapes</a:t>
            </a:r>
          </a:p>
        </p:txBody>
      </p:sp>
    </p:spTree>
    <p:extLst>
      <p:ext uri="{BB962C8B-B14F-4D97-AF65-F5344CB8AC3E}">
        <p14:creationId xmlns:p14="http://schemas.microsoft.com/office/powerpoint/2010/main" val="343508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-repres-hghc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0200" y="1314450"/>
            <a:ext cx="345440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c-repres-imac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522414"/>
            <a:ext cx="4116388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Several lines</a:t>
            </a:r>
          </a:p>
        </p:txBody>
      </p:sp>
    </p:spTree>
    <p:extLst>
      <p:ext uri="{BB962C8B-B14F-4D97-AF65-F5344CB8AC3E}">
        <p14:creationId xmlns:p14="http://schemas.microsoft.com/office/powerpoint/2010/main" val="2088898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more complicated image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458914"/>
            <a:ext cx="83058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11049000" y="6400800"/>
            <a:ext cx="7521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>
                <a:hlinkClick r:id="rId4"/>
              </a:rPr>
              <a:t>Source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72598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1112839"/>
            <a:ext cx="81645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657600" y="510540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848600" y="5105401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votes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noise</a:t>
            </a:r>
          </a:p>
        </p:txBody>
      </p:sp>
      <p:sp>
        <p:nvSpPr>
          <p:cNvPr id="2253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096000" y="990600"/>
            <a:ext cx="4114800" cy="46482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68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1" y="1112839"/>
            <a:ext cx="8164513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657600" y="510540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7848600" y="5105401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votes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noise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09800" y="5562600"/>
            <a:ext cx="7772400" cy="685800"/>
          </a:xfrm>
        </p:spPr>
        <p:txBody>
          <a:bodyPr/>
          <a:lstStyle/>
          <a:p>
            <a:r>
              <a:rPr lang="en-US"/>
              <a:t>Peak gets fuzzy and hard to locate</a:t>
            </a:r>
          </a:p>
        </p:txBody>
      </p:sp>
    </p:spTree>
    <p:extLst>
      <p:ext uri="{BB962C8B-B14F-4D97-AF65-F5344CB8AC3E}">
        <p14:creationId xmlns:p14="http://schemas.microsoft.com/office/powerpoint/2010/main" val="371672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974850"/>
            <a:ext cx="5602288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Effect of noise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Number of votes for a line of 20 points with increasing noise:</a:t>
            </a:r>
          </a:p>
        </p:txBody>
      </p:sp>
    </p:spTree>
    <p:extLst>
      <p:ext uri="{BB962C8B-B14F-4D97-AF65-F5344CB8AC3E}">
        <p14:creationId xmlns:p14="http://schemas.microsoft.com/office/powerpoint/2010/main" val="651663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143001"/>
            <a:ext cx="83820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outliers</a:t>
            </a:r>
          </a:p>
        </p:txBody>
      </p:sp>
      <p:sp>
        <p:nvSpPr>
          <p:cNvPr id="2560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0" y="5638800"/>
            <a:ext cx="9144000" cy="1066800"/>
          </a:xfrm>
        </p:spPr>
        <p:txBody>
          <a:bodyPr/>
          <a:lstStyle/>
          <a:p>
            <a:pPr algn="ctr"/>
            <a:r>
              <a:rPr lang="en-US" dirty="0"/>
              <a:t>Uniform noise can lead to spurious peaks in the array</a:t>
            </a: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657600" y="5348288"/>
            <a:ext cx="121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features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7848600" y="53482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/>
              <a:t>votes</a:t>
            </a:r>
          </a:p>
        </p:txBody>
      </p:sp>
    </p:spTree>
    <p:extLst>
      <p:ext uri="{BB962C8B-B14F-4D97-AF65-F5344CB8AC3E}">
        <p14:creationId xmlns:p14="http://schemas.microsoft.com/office/powerpoint/2010/main" val="240576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074864"/>
            <a:ext cx="5513388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outliers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As the level of uniform noise increases, the maximum number of votes increases too:</a:t>
            </a:r>
          </a:p>
        </p:txBody>
      </p:sp>
    </p:spTree>
    <p:extLst>
      <p:ext uri="{BB962C8B-B14F-4D97-AF65-F5344CB8AC3E}">
        <p14:creationId xmlns:p14="http://schemas.microsoft.com/office/powerpoint/2010/main" val="2919811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5EE5-CE80-53C3-1DC9-A8666BDC7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 for lines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9BAE1-B667-A127-0994-442C4ADF94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0" indent="0"/>
                <a:endParaRPr lang="en-US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Data: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baseline="-25000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), …, 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baseline="-25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baseline="-25000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7030A0"/>
                  </a:solidFill>
                  <a:latin typeface="Times New Roman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Line equation: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i="1" dirty="0">
                  <a:solidFill>
                    <a:srgbClr val="7030A0"/>
                  </a:solidFill>
                  <a:latin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9BAE1-B667-A127-0994-442C4ADF94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EB454F5-9588-A77E-31C3-CCC88DA76B83}"/>
              </a:ext>
            </a:extLst>
          </p:cNvPr>
          <p:cNvSpPr txBox="1"/>
          <p:nvPr/>
        </p:nvSpPr>
        <p:spPr>
          <a:xfrm>
            <a:off x="4267200" y="4876800"/>
            <a:ext cx="268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Parameters of line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95CB3D9-8700-E0AC-9CEE-330C7DE3C84C}"/>
              </a:ext>
            </a:extLst>
          </p:cNvPr>
          <p:cNvCxnSpPr/>
          <p:nvPr/>
        </p:nvCxnSpPr>
        <p:spPr bwMode="auto">
          <a:xfrm flipV="1">
            <a:off x="4876800" y="3429000"/>
            <a:ext cx="0" cy="14478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51E55D-82BA-9FDF-570B-5434DF22A7F8}"/>
              </a:ext>
            </a:extLst>
          </p:cNvPr>
          <p:cNvCxnSpPr/>
          <p:nvPr/>
        </p:nvCxnSpPr>
        <p:spPr bwMode="auto">
          <a:xfrm flipV="1">
            <a:off x="6019800" y="3429000"/>
            <a:ext cx="0" cy="14478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657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Dealing with noise</a:t>
            </a:r>
          </a:p>
        </p:txBody>
      </p:sp>
      <p:sp>
        <p:nvSpPr>
          <p:cNvPr id="155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How to choose a good grid discretization?</a:t>
            </a:r>
          </a:p>
          <a:p>
            <a:pPr lvl="1"/>
            <a:r>
              <a:rPr lang="en-US" sz="2400" b="1" dirty="0"/>
              <a:t>Too coarse:</a:t>
            </a:r>
            <a:r>
              <a:rPr lang="en-US" sz="2400" dirty="0"/>
              <a:t> large votes obtained when too many different lines correspond to a single bucket</a:t>
            </a:r>
          </a:p>
          <a:p>
            <a:pPr lvl="1"/>
            <a:r>
              <a:rPr lang="en-US" sz="2400" b="1" dirty="0"/>
              <a:t>Too fine:</a:t>
            </a:r>
            <a:r>
              <a:rPr lang="en-US" sz="2400" dirty="0"/>
              <a:t> miss lines because some points that are not exactly collinear cast votes for different buckets</a:t>
            </a:r>
          </a:p>
          <a:p>
            <a:pPr>
              <a:buFontTx/>
              <a:buChar char="•"/>
            </a:pPr>
            <a:r>
              <a:rPr lang="en-US" dirty="0"/>
              <a:t>Increment neighboring bins (smoothing in accumulator array)</a:t>
            </a:r>
          </a:p>
          <a:p>
            <a:pPr>
              <a:buFontTx/>
              <a:buChar char="•"/>
            </a:pPr>
            <a:r>
              <a:rPr lang="en-US" dirty="0"/>
              <a:t>Try to get rid of irrelevant features </a:t>
            </a:r>
          </a:p>
          <a:p>
            <a:pPr lvl="1"/>
            <a:r>
              <a:rPr lang="en-US" sz="2400" dirty="0"/>
              <a:t>E.g., take only edge points with significant 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423436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4435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</a:t>
            </a:r>
          </a:p>
        </p:txBody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How many dimensions will the parameter space have?</a:t>
            </a:r>
          </a:p>
          <a:p>
            <a:pPr>
              <a:buFontTx/>
              <a:buChar char="•"/>
            </a:pPr>
            <a:r>
              <a:rPr lang="en-US" dirty="0"/>
              <a:t>Given an </a:t>
            </a:r>
            <a:r>
              <a:rPr lang="en-US" dirty="0" err="1"/>
              <a:t>unoriented</a:t>
            </a:r>
            <a:r>
              <a:rPr lang="en-US" dirty="0"/>
              <a:t> edge point, what are all possible bins that it can vote for?</a:t>
            </a:r>
          </a:p>
          <a:p>
            <a:pPr>
              <a:buFontTx/>
              <a:buChar char="•"/>
            </a:pPr>
            <a:r>
              <a:rPr lang="en-US" dirty="0"/>
              <a:t>What about an </a:t>
            </a:r>
            <a:r>
              <a:rPr lang="en-US" i="1" dirty="0"/>
              <a:t>oriented</a:t>
            </a:r>
            <a:r>
              <a:rPr lang="en-US" dirty="0"/>
              <a:t> edge point?</a:t>
            </a:r>
          </a:p>
        </p:txBody>
      </p:sp>
    </p:spTree>
    <p:extLst>
      <p:ext uri="{BB962C8B-B14F-4D97-AF65-F5344CB8AC3E}">
        <p14:creationId xmlns:p14="http://schemas.microsoft.com/office/powerpoint/2010/main" val="23913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683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 for circles </a:t>
            </a:r>
          </a:p>
        </p:txBody>
      </p:sp>
      <p:graphicFrame>
        <p:nvGraphicFramePr>
          <p:cNvPr id="8194" name="Object 25"/>
          <p:cNvGraphicFramePr>
            <a:graphicFrameLocks noGrp="1" noChangeAspect="1"/>
          </p:cNvGraphicFramePr>
          <p:nvPr>
            <p:ph sz="half" idx="1"/>
          </p:nvPr>
        </p:nvGraphicFramePr>
        <p:xfrm>
          <a:off x="3200400" y="3581401"/>
          <a:ext cx="1677988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280" imgH="203040" progId="Equation.3">
                  <p:embed/>
                </p:oleObj>
              </mc:Choice>
              <mc:Fallback>
                <p:oleObj name="Equation" r:id="rId3" imgW="1079280" imgH="203040" progId="Equation.3">
                  <p:embed/>
                  <p:pic>
                    <p:nvPicPr>
                      <p:cNvPr id="8194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581401"/>
                        <a:ext cx="1677988" cy="315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Line 7"/>
          <p:cNvSpPr>
            <a:spLocks noChangeShapeType="1"/>
          </p:cNvSpPr>
          <p:nvPr/>
        </p:nvSpPr>
        <p:spPr bwMode="auto">
          <a:xfrm flipV="1">
            <a:off x="2057400" y="2514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2057400" y="5791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199" name="Oval 9"/>
          <p:cNvSpPr>
            <a:spLocks noChangeArrowheads="1"/>
          </p:cNvSpPr>
          <p:nvPr/>
        </p:nvSpPr>
        <p:spPr bwMode="auto">
          <a:xfrm>
            <a:off x="3048000" y="2667000"/>
            <a:ext cx="1905000" cy="1905000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Text Box 10"/>
          <p:cNvSpPr txBox="1">
            <a:spLocks noChangeArrowheads="1"/>
          </p:cNvSpPr>
          <p:nvPr/>
        </p:nvSpPr>
        <p:spPr bwMode="auto">
          <a:xfrm>
            <a:off x="5089525" y="57038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2133600" y="23002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y</a:t>
            </a:r>
          </a:p>
        </p:txBody>
      </p:sp>
      <p:sp>
        <p:nvSpPr>
          <p:cNvPr id="8202" name="Freeform 13"/>
          <p:cNvSpPr>
            <a:spLocks/>
          </p:cNvSpPr>
          <p:nvPr/>
        </p:nvSpPr>
        <p:spPr bwMode="auto">
          <a:xfrm>
            <a:off x="3232150" y="3917950"/>
            <a:ext cx="609600" cy="1079500"/>
          </a:xfrm>
          <a:custGeom>
            <a:avLst/>
            <a:gdLst>
              <a:gd name="T0" fmla="*/ 0 w 384"/>
              <a:gd name="T1" fmla="*/ 2147483647 h 680"/>
              <a:gd name="T2" fmla="*/ 2147483647 w 384"/>
              <a:gd name="T3" fmla="*/ 0 h 680"/>
              <a:gd name="T4" fmla="*/ 0 60000 65536"/>
              <a:gd name="T5" fmla="*/ 0 60000 65536"/>
              <a:gd name="T6" fmla="*/ 0 w 384"/>
              <a:gd name="T7" fmla="*/ 0 h 680"/>
              <a:gd name="T8" fmla="*/ 384 w 384"/>
              <a:gd name="T9" fmla="*/ 680 h 6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4" h="680">
                <a:moveTo>
                  <a:pt x="0" y="680"/>
                </a:moveTo>
                <a:lnTo>
                  <a:pt x="384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3" name="Line 14"/>
          <p:cNvSpPr>
            <a:spLocks noChangeShapeType="1"/>
          </p:cNvSpPr>
          <p:nvPr/>
        </p:nvSpPr>
        <p:spPr bwMode="auto">
          <a:xfrm flipV="1">
            <a:off x="7848600" y="2286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4" name="Line 15"/>
          <p:cNvSpPr>
            <a:spLocks noChangeShapeType="1"/>
          </p:cNvSpPr>
          <p:nvPr/>
        </p:nvSpPr>
        <p:spPr bwMode="auto">
          <a:xfrm>
            <a:off x="7848600" y="4724400"/>
            <a:ext cx="243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5" name="Freeform 16"/>
          <p:cNvSpPr>
            <a:spLocks/>
          </p:cNvSpPr>
          <p:nvPr/>
        </p:nvSpPr>
        <p:spPr bwMode="auto">
          <a:xfrm>
            <a:off x="6881814" y="4716463"/>
            <a:ext cx="962025" cy="1524000"/>
          </a:xfrm>
          <a:custGeom>
            <a:avLst/>
            <a:gdLst>
              <a:gd name="T0" fmla="*/ 2147483647 w 606"/>
              <a:gd name="T1" fmla="*/ 0 h 960"/>
              <a:gd name="T2" fmla="*/ 0 w 606"/>
              <a:gd name="T3" fmla="*/ 2147483647 h 960"/>
              <a:gd name="T4" fmla="*/ 0 60000 65536"/>
              <a:gd name="T5" fmla="*/ 0 60000 65536"/>
              <a:gd name="T6" fmla="*/ 0 w 606"/>
              <a:gd name="T7" fmla="*/ 0 h 960"/>
              <a:gd name="T8" fmla="*/ 606 w 606"/>
              <a:gd name="T9" fmla="*/ 960 h 96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06" h="960">
                <a:moveTo>
                  <a:pt x="606" y="0"/>
                </a:moveTo>
                <a:lnTo>
                  <a:pt x="0" y="96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6" name="Text Box 17"/>
          <p:cNvSpPr txBox="1">
            <a:spLocks noChangeArrowheads="1"/>
          </p:cNvSpPr>
          <p:nvPr/>
        </p:nvSpPr>
        <p:spPr bwMode="auto">
          <a:xfrm>
            <a:off x="3429000" y="4495801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/>
              <a:t>(x,y)</a:t>
            </a: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10133013" y="46624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</a:p>
        </p:txBody>
      </p:sp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6704013" y="6186488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y</a:t>
            </a:r>
          </a:p>
        </p:txBody>
      </p:sp>
      <p:sp>
        <p:nvSpPr>
          <p:cNvPr id="8209" name="Text Box 21"/>
          <p:cNvSpPr txBox="1">
            <a:spLocks noChangeArrowheads="1"/>
          </p:cNvSpPr>
          <p:nvPr/>
        </p:nvSpPr>
        <p:spPr bwMode="auto">
          <a:xfrm>
            <a:off x="7924801" y="2133601"/>
            <a:ext cx="303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r</a:t>
            </a:r>
          </a:p>
        </p:txBody>
      </p:sp>
      <p:sp>
        <p:nvSpPr>
          <p:cNvPr id="8210" name="Line 23"/>
          <p:cNvSpPr>
            <a:spLocks noChangeShapeType="1"/>
          </p:cNvSpPr>
          <p:nvPr/>
        </p:nvSpPr>
        <p:spPr bwMode="auto">
          <a:xfrm flipV="1">
            <a:off x="8458200" y="2362200"/>
            <a:ext cx="1143000" cy="312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1" name="Line 24"/>
          <p:cNvSpPr>
            <a:spLocks noChangeShapeType="1"/>
          </p:cNvSpPr>
          <p:nvPr/>
        </p:nvSpPr>
        <p:spPr bwMode="auto">
          <a:xfrm flipH="1" flipV="1">
            <a:off x="7239000" y="2362200"/>
            <a:ext cx="1219200" cy="3124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8195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2438400" y="5094288"/>
          <a:ext cx="16764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280" imgH="203040" progId="Equation.3">
                  <p:embed/>
                </p:oleObj>
              </mc:Choice>
              <mc:Fallback>
                <p:oleObj name="Equation" r:id="rId5" imgW="1079280" imgH="203040" progId="Equation.3">
                  <p:embed/>
                  <p:pic>
                    <p:nvPicPr>
                      <p:cNvPr id="8195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094288"/>
                        <a:ext cx="1676400" cy="315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2" name="AutoShape 29"/>
          <p:cNvSpPr>
            <a:spLocks noChangeArrowheads="1"/>
          </p:cNvSpPr>
          <p:nvPr/>
        </p:nvSpPr>
        <p:spPr bwMode="auto">
          <a:xfrm>
            <a:off x="5791200" y="34290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Oval 12"/>
          <p:cNvSpPr>
            <a:spLocks noChangeArrowheads="1"/>
          </p:cNvSpPr>
          <p:nvPr/>
        </p:nvSpPr>
        <p:spPr bwMode="auto">
          <a:xfrm>
            <a:off x="3505200" y="4419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4" name="Oval 30"/>
          <p:cNvSpPr>
            <a:spLocks noChangeArrowheads="1"/>
          </p:cNvSpPr>
          <p:nvPr/>
        </p:nvSpPr>
        <p:spPr bwMode="auto">
          <a:xfrm>
            <a:off x="3827463" y="38385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5" name="Oval 31"/>
          <p:cNvSpPr>
            <a:spLocks noChangeArrowheads="1"/>
          </p:cNvSpPr>
          <p:nvPr/>
        </p:nvSpPr>
        <p:spPr bwMode="auto">
          <a:xfrm>
            <a:off x="3178175" y="49990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6" name="Oval 32"/>
          <p:cNvSpPr>
            <a:spLocks noChangeArrowheads="1"/>
          </p:cNvSpPr>
          <p:nvPr/>
        </p:nvSpPr>
        <p:spPr bwMode="auto">
          <a:xfrm>
            <a:off x="8415338" y="5410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Oval 33"/>
          <p:cNvSpPr>
            <a:spLocks noChangeArrowheads="1"/>
          </p:cNvSpPr>
          <p:nvPr/>
        </p:nvSpPr>
        <p:spPr bwMode="auto">
          <a:xfrm>
            <a:off x="88392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8" name="Oval 34"/>
          <p:cNvSpPr>
            <a:spLocks noChangeArrowheads="1"/>
          </p:cNvSpPr>
          <p:nvPr/>
        </p:nvSpPr>
        <p:spPr bwMode="auto">
          <a:xfrm>
            <a:off x="8001000" y="4343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9" name="Text Box 35"/>
          <p:cNvSpPr txBox="1">
            <a:spLocks noChangeArrowheads="1"/>
          </p:cNvSpPr>
          <p:nvPr/>
        </p:nvSpPr>
        <p:spPr bwMode="auto">
          <a:xfrm>
            <a:off x="2595564" y="1589088"/>
            <a:ext cx="22050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image space</a:t>
            </a:r>
          </a:p>
        </p:txBody>
      </p:sp>
      <p:sp>
        <p:nvSpPr>
          <p:cNvPr id="8220" name="Text Box 37"/>
          <p:cNvSpPr txBox="1">
            <a:spLocks noChangeArrowheads="1"/>
          </p:cNvSpPr>
          <p:nvPr/>
        </p:nvSpPr>
        <p:spPr bwMode="auto">
          <a:xfrm>
            <a:off x="6477000" y="1600201"/>
            <a:ext cx="40084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Hough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262945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transform: Pros and cons</a:t>
            </a:r>
          </a:p>
        </p:txBody>
      </p:sp>
      <p:sp>
        <p:nvSpPr>
          <p:cNvPr id="144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/>
            <a:r>
              <a:rPr lang="en-US" sz="2400" dirty="0"/>
              <a:t>Can deal with non-locality and occlusion</a:t>
            </a:r>
          </a:p>
          <a:p>
            <a:pPr lvl="1"/>
            <a:r>
              <a:rPr lang="en-US" sz="2400" dirty="0"/>
              <a:t>Can detect multiple instances of a model</a:t>
            </a:r>
          </a:p>
          <a:p>
            <a:pPr lvl="1"/>
            <a:r>
              <a:rPr lang="en-US" sz="2400" dirty="0"/>
              <a:t>Some robustness to noise: noise points unlikely to contribute consistently to any single bin</a:t>
            </a:r>
          </a:p>
          <a:p>
            <a:pPr lvl="1"/>
            <a:r>
              <a:rPr lang="en-US" sz="2400" dirty="0"/>
              <a:t>Leads to a surprisingly general strategy for shape localization </a:t>
            </a:r>
            <a:br>
              <a:rPr lang="en-US" sz="2400" dirty="0"/>
            </a:br>
            <a:r>
              <a:rPr lang="en-US" sz="2400" dirty="0"/>
              <a:t>(more on this next)</a:t>
            </a:r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/>
            <a:r>
              <a:rPr lang="en-US" sz="2400" dirty="0"/>
              <a:t>Complexity increases </a:t>
            </a:r>
            <a:r>
              <a:rPr lang="en-US" sz="2400" dirty="0">
                <a:solidFill>
                  <a:srgbClr val="C00000"/>
                </a:solidFill>
              </a:rPr>
              <a:t>exponentially</a:t>
            </a:r>
            <a:r>
              <a:rPr lang="en-US" sz="2400" dirty="0"/>
              <a:t> with the number of model parameters – in practice, not used beyond three or four dimensions</a:t>
            </a:r>
          </a:p>
          <a:p>
            <a:pPr lvl="1"/>
            <a:r>
              <a:rPr lang="en-US" sz="2400" dirty="0"/>
              <a:t>Non-target shapes can produce spurious peaks in parameter space</a:t>
            </a:r>
          </a:p>
          <a:p>
            <a:pPr lvl="1"/>
            <a:r>
              <a:rPr lang="en-US" sz="2400" dirty="0"/>
              <a:t>It’s hard to pick a good grid size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966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1795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</a:t>
            </a:r>
            <a:r>
              <a:rPr lang="en-US"/>
              <a:t>: Overview</a:t>
            </a:r>
            <a:endParaRPr lang="en-US" dirty="0"/>
          </a:p>
        </p:txBody>
      </p:sp>
      <p:sp>
        <p:nvSpPr>
          <p:cNvPr id="175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Least squares line fitting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Robust fitting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RANSAC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Hough transform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Generalized 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27734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DDA03-553C-2F8E-587C-94E54AA1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 level classification (and detection)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766C3-8728-4477-B0AA-3E952570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58EDB-87AC-9BF3-8E67-EB4DF9A7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1991597"/>
            <a:ext cx="12083143" cy="288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79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5359-7F8D-AEBF-69BF-0C054F8ED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 Find the 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9379C-1BE4-0F34-6075-4D3A7C130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pictures of book covers, and attach book name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find the book cover in some other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DE739-C1C7-FFA6-387A-FC23BFD1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0" y="914400"/>
            <a:ext cx="1854200" cy="287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EF39C-AF35-2D1A-E02C-F86D4A256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57600"/>
            <a:ext cx="29083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0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90052-545A-4994-8340-CBAFBD9F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do this with SSD; patches might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D2D8-6776-AFCC-7DE6-641C76EDE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Notice changes in color caused by changes in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0C9E9-5FB5-A82F-2227-97FDE140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6" y="1814192"/>
            <a:ext cx="11594348" cy="50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247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E7B28-8B29-0905-8FEF-DF266C253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C4E0-C837-AD95-9EFC-03A3671E8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Can’t do this with SSD; patches might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B4DD0-94F1-C824-7553-45050C8B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Notice changes in appearance caused by rotation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28FFC-EAF6-AF92-3AE9-DA7C57922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857" y="1715516"/>
            <a:ext cx="11799143" cy="520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F29F-6E57-BE62-CFF8-BF8441B96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Simplest patch algorithm (not much good)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9E3DD-0C5A-1CBE-6778-293F4C811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Make a tree of cover image patches (with labels)</a:t>
            </a:r>
          </a:p>
          <a:p>
            <a:endParaRPr lang="en-US" sz="2400" dirty="0"/>
          </a:p>
          <a:p>
            <a:r>
              <a:rPr lang="en-US" sz="2400" dirty="0"/>
              <a:t>For test image, pass patches down tree, vote</a:t>
            </a:r>
          </a:p>
          <a:p>
            <a:endParaRPr lang="en-US" sz="2400" dirty="0"/>
          </a:p>
          <a:p>
            <a:r>
              <a:rPr lang="en-US" sz="2400" dirty="0"/>
              <a:t>Vote how?:</a:t>
            </a:r>
          </a:p>
          <a:p>
            <a:r>
              <a:rPr lang="en-US" sz="2400" dirty="0"/>
              <a:t>		most common book in leaf</a:t>
            </a:r>
          </a:p>
          <a:p>
            <a:r>
              <a:rPr lang="en-US" sz="2400" dirty="0"/>
              <a:t>		one vote for each book in leaf</a:t>
            </a:r>
          </a:p>
          <a:p>
            <a:r>
              <a:rPr lang="en-US" sz="2400" dirty="0"/>
              <a:t>		vote for ANN patches label</a:t>
            </a:r>
          </a:p>
          <a:p>
            <a:r>
              <a:rPr lang="en-US" sz="2400" dirty="0"/>
              <a:t>Issues:   </a:t>
            </a:r>
          </a:p>
          <a:p>
            <a:r>
              <a:rPr lang="en-US" sz="2400" dirty="0"/>
              <a:t>		every patch votes, so there must be junk votes (easily fixed)</a:t>
            </a:r>
          </a:p>
          <a:p>
            <a:r>
              <a:rPr lang="en-US" sz="2400" dirty="0"/>
              <a:t>		tree doesn’t know you’re using it for labelling, may not be efficient</a:t>
            </a:r>
          </a:p>
          <a:p>
            <a:r>
              <a:rPr lang="en-US" sz="2400" dirty="0"/>
              <a:t>		rotation (perhaps insert patches at many rotations?)		</a:t>
            </a:r>
          </a:p>
        </p:txBody>
      </p:sp>
    </p:spTree>
    <p:extLst>
      <p:ext uri="{BB962C8B-B14F-4D97-AF65-F5344CB8AC3E}">
        <p14:creationId xmlns:p14="http://schemas.microsoft.com/office/powerpoint/2010/main" val="999835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Hough transform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Possibly the earliest voting scheme – but still useful!</a:t>
            </a:r>
          </a:p>
          <a:p>
            <a:pPr lvl="1"/>
            <a:r>
              <a:rPr lang="en-US" sz="2400" dirty="0"/>
              <a:t>Discretize parameter space into bins</a:t>
            </a:r>
          </a:p>
          <a:p>
            <a:pPr lvl="1"/>
            <a:r>
              <a:rPr lang="en-US" sz="2400" dirty="0"/>
              <a:t>For each feature point in the image, put a vote in every bin in the parameter space that could have generated this point</a:t>
            </a:r>
          </a:p>
          <a:p>
            <a:pPr lvl="1"/>
            <a:r>
              <a:rPr lang="en-US" sz="2400" dirty="0"/>
              <a:t>Find bins that have the most votes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" y="6367046"/>
            <a:ext cx="12191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en-US" sz="1600" b="0" dirty="0"/>
              <a:t>P.V.C. Hough, </a:t>
            </a:r>
            <a:r>
              <a:rPr lang="en-US" sz="1600" b="0" i="1" dirty="0">
                <a:hlinkClick r:id="rId3"/>
              </a:rPr>
              <a:t>Machine Analysis of Bubble Chamber Pictures</a:t>
            </a:r>
            <a:r>
              <a:rPr lang="en-US" sz="1600" b="0" i="1" dirty="0"/>
              <a:t>,</a:t>
            </a:r>
            <a:r>
              <a:rPr lang="en-US" sz="1600" b="0" dirty="0"/>
              <a:t> Proc. Int. Conf. High Energy Accelerators and Instrumentation, 1959 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819400" y="3581400"/>
            <a:ext cx="2514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791200" y="42672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CC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21351" name="Group 39"/>
          <p:cNvGraphicFramePr>
            <a:graphicFrameLocks noGrp="1"/>
          </p:cNvGraphicFramePr>
          <p:nvPr>
            <p:ph sz="half" idx="4294967295"/>
          </p:nvPr>
        </p:nvGraphicFramePr>
        <p:xfrm>
          <a:off x="7086600" y="3581400"/>
          <a:ext cx="2362200" cy="1981200"/>
        </p:xfrm>
        <a:graphic>
          <a:graphicData uri="http://schemas.openxmlformats.org/drawingml/2006/table">
            <a:tbl>
              <a:tblPr/>
              <a:tblGrid>
                <a:gridCol w="47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423" name="Oval 41"/>
          <p:cNvSpPr>
            <a:spLocks noChangeArrowheads="1"/>
          </p:cNvSpPr>
          <p:nvPr/>
        </p:nvSpPr>
        <p:spPr bwMode="auto">
          <a:xfrm>
            <a:off x="3429000" y="50292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4" name="Oval 42"/>
          <p:cNvSpPr>
            <a:spLocks noChangeArrowheads="1"/>
          </p:cNvSpPr>
          <p:nvPr/>
        </p:nvSpPr>
        <p:spPr bwMode="auto">
          <a:xfrm>
            <a:off x="3657600" y="48006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5" name="Oval 43"/>
          <p:cNvSpPr>
            <a:spLocks noChangeArrowheads="1"/>
          </p:cNvSpPr>
          <p:nvPr/>
        </p:nvSpPr>
        <p:spPr bwMode="auto">
          <a:xfrm>
            <a:off x="3962400" y="4572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6" name="Oval 44"/>
          <p:cNvSpPr>
            <a:spLocks noChangeArrowheads="1"/>
          </p:cNvSpPr>
          <p:nvPr/>
        </p:nvSpPr>
        <p:spPr bwMode="auto">
          <a:xfrm>
            <a:off x="4191000" y="4343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7" name="Oval 45"/>
          <p:cNvSpPr>
            <a:spLocks noChangeArrowheads="1"/>
          </p:cNvSpPr>
          <p:nvPr/>
        </p:nvSpPr>
        <p:spPr bwMode="auto">
          <a:xfrm>
            <a:off x="4419600" y="41910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8" name="Oval 46"/>
          <p:cNvSpPr>
            <a:spLocks noChangeArrowheads="1"/>
          </p:cNvSpPr>
          <p:nvPr/>
        </p:nvSpPr>
        <p:spPr bwMode="auto">
          <a:xfrm>
            <a:off x="4648200" y="3962400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29" name="Text Box 47"/>
          <p:cNvSpPr txBox="1">
            <a:spLocks noChangeArrowheads="1"/>
          </p:cNvSpPr>
          <p:nvPr/>
        </p:nvSpPr>
        <p:spPr bwMode="auto">
          <a:xfrm>
            <a:off x="3265488" y="5470526"/>
            <a:ext cx="1636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Image space</a:t>
            </a:r>
          </a:p>
        </p:txBody>
      </p:sp>
      <p:sp>
        <p:nvSpPr>
          <p:cNvPr id="16430" name="Text Box 48"/>
          <p:cNvSpPr txBox="1">
            <a:spLocks noChangeArrowheads="1"/>
          </p:cNvSpPr>
          <p:nvPr/>
        </p:nvSpPr>
        <p:spPr bwMode="auto">
          <a:xfrm>
            <a:off x="6858001" y="5546726"/>
            <a:ext cx="2906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Hough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755223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0C13B-E7CC-0288-B6F6-6360ABA1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interest points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A91FBC-8C15-65D0-236A-3069D05E8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Make a tree of cover image interest points (with labels)</a:t>
            </a:r>
          </a:p>
          <a:p>
            <a:r>
              <a:rPr lang="en-US" sz="2400" dirty="0"/>
              <a:t>	</a:t>
            </a:r>
            <a:r>
              <a:rPr lang="en-US" sz="2400" dirty="0">
                <a:solidFill>
                  <a:srgbClr val="FF0000"/>
                </a:solidFill>
              </a:rPr>
              <a:t>You can do this cause interest point descriptors are vectors of fixed length.  They’re nearby when interest points are similar.</a:t>
            </a:r>
            <a:endParaRPr lang="en-US" sz="2400" dirty="0"/>
          </a:p>
          <a:p>
            <a:r>
              <a:rPr lang="en-US" sz="2400" dirty="0"/>
              <a:t>For test image, pass interest points down tree, vote</a:t>
            </a:r>
          </a:p>
          <a:p>
            <a:endParaRPr lang="en-US" sz="2400" dirty="0"/>
          </a:p>
          <a:p>
            <a:r>
              <a:rPr lang="en-US" sz="2400" dirty="0"/>
              <a:t>Vote how?:</a:t>
            </a:r>
          </a:p>
          <a:p>
            <a:r>
              <a:rPr lang="en-US" sz="2400" dirty="0"/>
              <a:t>		most common book in leaf</a:t>
            </a:r>
          </a:p>
          <a:p>
            <a:r>
              <a:rPr lang="en-US" sz="2400" dirty="0"/>
              <a:t>		one vote for each book in leaf</a:t>
            </a:r>
          </a:p>
          <a:p>
            <a:r>
              <a:rPr lang="en-US" sz="2400" dirty="0"/>
              <a:t>		vote for ANN interest point label</a:t>
            </a:r>
          </a:p>
          <a:p>
            <a:r>
              <a:rPr lang="en-US" sz="2400" dirty="0"/>
              <a:t>Issues:   </a:t>
            </a:r>
          </a:p>
          <a:p>
            <a:r>
              <a:rPr lang="en-US" sz="2400" dirty="0"/>
              <a:t>		every patch votes, so there must be junk votes (easily fixed)</a:t>
            </a:r>
          </a:p>
          <a:p>
            <a:r>
              <a:rPr lang="en-US" sz="2400" dirty="0"/>
              <a:t>		tree doesn’t know you’re using it for labelling, may not be efficient</a:t>
            </a:r>
          </a:p>
          <a:p>
            <a:r>
              <a:rPr lang="en-US" sz="2400" dirty="0"/>
              <a:t>		</a:t>
            </a:r>
            <a:r>
              <a:rPr lang="en-US" sz="2400" strike="sngStrike" dirty="0"/>
              <a:t>rotation (perhaps insert patches at many rotations?)	</a:t>
            </a:r>
            <a:r>
              <a:rPr lang="en-US" sz="2400" dirty="0"/>
              <a:t>	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8716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84F70-6852-4C10-7AE3-0B5BEEF6E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4CBA-B67A-917C-A470-0774F40B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665D5-C833-5AA2-35F1-A7E5AD73C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Each interest point has a coordinate system, </a:t>
            </a:r>
          </a:p>
          <a:p>
            <a:r>
              <a:rPr lang="en-US" sz="2400" dirty="0"/>
              <a:t>	so it “knows” where the center of the book 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69F4A-4F2E-CF8B-A1DE-8D1D09DB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7" y="1855896"/>
            <a:ext cx="11675145" cy="498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49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2312F-0CFC-2937-4871-E729030D2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804B-7792-66BD-CE60-42FFCCF9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C984-8073-3981-86A5-3F53EAD6F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Allow an interest point to vote for a book only if another one agrees with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F1E1EB-46A1-C2ED-6835-E971C4E66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88255"/>
            <a:ext cx="9372600" cy="556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11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752ED-448C-12CF-1EB4-0FA79B2B4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1623-D7EB-092B-8C2F-B1102DAF8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1187F-95B4-2571-500E-39EC24C08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Allow an interest point to vote for a book only if another one agrees with center</a:t>
            </a:r>
          </a:p>
          <a:p>
            <a:endParaRPr lang="en-US" sz="2400" dirty="0"/>
          </a:p>
          <a:p>
            <a:r>
              <a:rPr lang="en-US" sz="2400" dirty="0"/>
              <a:t>How?</a:t>
            </a:r>
          </a:p>
          <a:p>
            <a:r>
              <a:rPr lang="en-US" sz="2400" dirty="0"/>
              <a:t>	build an accumulator array for book centers, </a:t>
            </a:r>
          </a:p>
          <a:p>
            <a:r>
              <a:rPr lang="en-US" sz="2400" dirty="0"/>
              <a:t>	accumulate votes</a:t>
            </a:r>
          </a:p>
          <a:p>
            <a:r>
              <a:rPr lang="en-US" sz="2400" dirty="0"/>
              <a:t>	scan it to check for “big” votes – do they agree on book label?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88BFB-16A3-1E2F-653A-0F73814A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388" y="4572000"/>
            <a:ext cx="384681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621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93CEB-E134-5069-0601-26486304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EC851-FEE5-D179-FBD5-62266A1A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patch votes – generalized 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8E971-2260-84F4-96FD-C1C4FAA0D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Interest points know other stuff – the outline of the book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27D39-7DBE-0389-009B-AB13208D0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49" y="1752600"/>
            <a:ext cx="11086422" cy="472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10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3513-B477-3797-2C3C-6B838DCA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now have…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CE3F8-ECAA-56FB-34A4-CAA285630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A primitive classifier</a:t>
            </a:r>
          </a:p>
          <a:p>
            <a:r>
              <a:rPr lang="en-US" sz="2400" dirty="0"/>
              <a:t>	What book is in this image?</a:t>
            </a:r>
          </a:p>
          <a:p>
            <a:endParaRPr lang="en-US" sz="2400" dirty="0"/>
          </a:p>
          <a:p>
            <a:r>
              <a:rPr lang="en-US" sz="2400" dirty="0"/>
              <a:t>A primitive detector</a:t>
            </a:r>
          </a:p>
          <a:p>
            <a:r>
              <a:rPr lang="en-US" sz="2400" dirty="0"/>
              <a:t>	What books are in this image, and where are they?</a:t>
            </a:r>
          </a:p>
          <a:p>
            <a:endParaRPr lang="en-US" sz="2400" dirty="0"/>
          </a:p>
          <a:p>
            <a:r>
              <a:rPr lang="en-US" sz="2400" dirty="0"/>
              <a:t>There are more accurate technologies, </a:t>
            </a:r>
          </a:p>
          <a:p>
            <a:r>
              <a:rPr lang="en-US" sz="2400" dirty="0"/>
              <a:t>	tend to be slower, require more compute</a:t>
            </a:r>
          </a:p>
          <a:p>
            <a:endParaRPr lang="en-US" sz="2400" dirty="0"/>
          </a:p>
          <a:p>
            <a:r>
              <a:rPr lang="en-US" sz="2400" dirty="0"/>
              <a:t>This one is extremely fast and very efficient, particularly with an improved tree</a:t>
            </a:r>
          </a:p>
        </p:txBody>
      </p:sp>
    </p:spTree>
    <p:extLst>
      <p:ext uri="{BB962C8B-B14F-4D97-AF65-F5344CB8AC3E}">
        <p14:creationId xmlns:p14="http://schemas.microsoft.com/office/powerpoint/2010/main" val="2737220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EA3A-346E-406F-54A1-F8C5CDAB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FA28-6BAA-8660-3079-6FC0C459B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Current construction:</a:t>
            </a:r>
          </a:p>
          <a:p>
            <a:r>
              <a:rPr lang="en-US" sz="2400" dirty="0"/>
              <a:t>	Hierarchical k-means</a:t>
            </a:r>
          </a:p>
          <a:p>
            <a:r>
              <a:rPr lang="en-US" sz="2400" dirty="0"/>
              <a:t>		This breaks up each node into leaves whose elements are close 	to one another.  </a:t>
            </a:r>
          </a:p>
          <a:p>
            <a:endParaRPr lang="en-US" sz="2400" dirty="0"/>
          </a:p>
          <a:p>
            <a:r>
              <a:rPr lang="en-US" sz="2400" dirty="0"/>
              <a:t>		But this isn’t what we want</a:t>
            </a:r>
          </a:p>
          <a:p>
            <a:endParaRPr lang="en-US" sz="2400" dirty="0"/>
          </a:p>
          <a:p>
            <a:r>
              <a:rPr lang="en-US" sz="2400" dirty="0"/>
              <a:t>	Decision tree:</a:t>
            </a:r>
          </a:p>
          <a:p>
            <a:r>
              <a:rPr lang="en-US" sz="2400" dirty="0"/>
              <a:t>		Break each node into leaves where leaves are “informative” about 	label</a:t>
            </a:r>
          </a:p>
          <a:p>
            <a:r>
              <a:rPr lang="en-US" sz="2400" dirty="0"/>
              <a:t>		</a:t>
            </a:r>
            <a:r>
              <a:rPr lang="en-US" sz="2400" dirty="0" err="1"/>
              <a:t>eg</a:t>
            </a:r>
            <a:r>
              <a:rPr lang="en-US" sz="2400" dirty="0"/>
              <a:t> in binary tree, labels on the left are all different from labels on the 	right</a:t>
            </a:r>
          </a:p>
        </p:txBody>
      </p:sp>
    </p:spTree>
    <p:extLst>
      <p:ext uri="{BB962C8B-B14F-4D97-AF65-F5344CB8AC3E}">
        <p14:creationId xmlns:p14="http://schemas.microsoft.com/office/powerpoint/2010/main" val="3572919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E29A5-782F-2783-FA1B-0975936B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EE19-2D50-74AA-E6B0-8DECE78C8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us:</a:t>
            </a:r>
          </a:p>
          <a:p>
            <a:r>
              <a:rPr lang="en-US" dirty="0"/>
              <a:t>	tree is now binary</a:t>
            </a:r>
          </a:p>
          <a:p>
            <a:r>
              <a:rPr lang="en-US" dirty="0"/>
              <a:t>	split is test a single dimension against a threshold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22C42-A9E2-7B63-6B39-9998FC76E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291" y="2642502"/>
            <a:ext cx="9163418" cy="4215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85D75-4CD0-C039-8506-CD3645E19CB1}"/>
              </a:ext>
            </a:extLst>
          </p:cNvPr>
          <p:cNvSpPr txBox="1"/>
          <p:nvPr/>
        </p:nvSpPr>
        <p:spPr>
          <a:xfrm>
            <a:off x="2133600" y="6096000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tree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9D0A16-CC65-D602-B8F5-6310BD1FD277}"/>
              </a:ext>
            </a:extLst>
          </p:cNvPr>
          <p:cNvSpPr txBox="1"/>
          <p:nvPr/>
        </p:nvSpPr>
        <p:spPr>
          <a:xfrm>
            <a:off x="10058400" y="5712767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cells in 2D</a:t>
            </a:r>
          </a:p>
        </p:txBody>
      </p:sp>
    </p:spTree>
    <p:extLst>
      <p:ext uri="{BB962C8B-B14F-4D97-AF65-F5344CB8AC3E}">
        <p14:creationId xmlns:p14="http://schemas.microsoft.com/office/powerpoint/2010/main" val="29378724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7EBF6-DD99-C5AD-6070-4E7BEDB4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randomized search for informative splits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04737-9802-BC5C-C21D-2FAD0053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Informative split:</a:t>
            </a:r>
          </a:p>
          <a:p>
            <a:r>
              <a:rPr lang="en-US" sz="2400" dirty="0"/>
              <a:t>	We know more about the likely label if we know which side we’re 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5E9E38-07A5-BAA1-CA6F-FEF81F944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346506"/>
            <a:ext cx="11616070" cy="44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67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4B06-EF38-A54B-90F9-EE5210DE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DDB11-78E3-9903-5048-8B85112B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F5757-3828-B4C2-4E6F-38FA55DC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47447"/>
            <a:ext cx="9067800" cy="61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1C12A-7D77-7040-B294-A2AB9CB7D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does a </a:t>
            </a:r>
            <a:r>
              <a:rPr lang="en-US" b="1" dirty="0"/>
              <a:t>line</a:t>
            </a:r>
            <a:r>
              <a:rPr lang="en-US" dirty="0"/>
              <a:t> in the image space correspond to?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poin</a:t>
            </a:r>
            <a:r>
              <a:rPr lang="en-US" sz="2400" dirty="0"/>
              <a:t>t in the parameter space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17E114-766A-4BC5-9DB1-BA2F81629555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917E114-766A-4BC5-9DB1-BA2F81629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2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F6BFFE-FD0A-4513-B592-41797BB7EA9D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F6BFFE-FD0A-4513-B592-41797BB7E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3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33318A-3DE5-4235-AEDB-93E4B55547B7}"/>
              </a:ext>
            </a:extLst>
          </p:cNvPr>
          <p:cNvCxnSpPr/>
          <p:nvPr/>
        </p:nvCxnSpPr>
        <p:spPr>
          <a:xfrm flipV="1">
            <a:off x="1734960" y="3150841"/>
            <a:ext cx="3822192" cy="1801368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E2E4A-7F9F-4E13-AA7C-13B983E06E13}"/>
                  </a:ext>
                </a:extLst>
              </p:cNvPr>
              <p:cNvSpPr txBox="1"/>
              <p:nvPr/>
            </p:nvSpPr>
            <p:spPr>
              <a:xfrm>
                <a:off x="3331316" y="4174202"/>
                <a:ext cx="25364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BE2E4A-7F9F-4E13-AA7C-13B983E06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316" y="4174202"/>
                <a:ext cx="2536400" cy="492443"/>
              </a:xfrm>
              <a:prstGeom prst="rect">
                <a:avLst/>
              </a:prstGeom>
              <a:blipFill>
                <a:blip r:embed="rId4"/>
                <a:stretch>
                  <a:fillRect l="-2488" r="-498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082480-8003-4EF6-89B3-63903162BA7C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082480-8003-4EF6-89B3-63903162B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5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19B2D8-4D9A-43CF-B7B4-CD90A37939D2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19B2D8-4D9A-43CF-B7B4-CD90A3793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6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>
            <a:extLst>
              <a:ext uri="{FF2B5EF4-FFF2-40B4-BE49-F238E27FC236}">
                <a16:creationId xmlns:a16="http://schemas.microsoft.com/office/drawing/2014/main" id="{F01D1D01-BF9A-41B9-B667-8DCAA6430C25}"/>
              </a:ext>
            </a:extLst>
          </p:cNvPr>
          <p:cNvSpPr/>
          <p:nvPr/>
        </p:nvSpPr>
        <p:spPr>
          <a:xfrm>
            <a:off x="7962304" y="4991144"/>
            <a:ext cx="280558" cy="28055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CC9261-A893-4FB4-9AC8-69A163D9B0EC}"/>
                  </a:ext>
                </a:extLst>
              </p:cNvPr>
              <p:cNvSpPr txBox="1"/>
              <p:nvPr/>
            </p:nvSpPr>
            <p:spPr>
              <a:xfrm>
                <a:off x="8242862" y="4404638"/>
                <a:ext cx="153939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CC9261-A893-4FB4-9AC8-69A163D9B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862" y="4404638"/>
                <a:ext cx="1539396" cy="492443"/>
              </a:xfrm>
              <a:prstGeom prst="rect">
                <a:avLst/>
              </a:prstGeom>
              <a:blipFill>
                <a:blip r:embed="rId7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5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4" grpId="0" animBg="1"/>
      <p:bldP spid="3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16C3B-84F5-2ED4-697B-961E79D18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4C9A5-E76C-B40A-3D3A-33D4CCF4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BE22-F282-2E88-78A1-3E5F17BE5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E0427-B09D-BD3D-30EB-D3CEE1E2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47447"/>
            <a:ext cx="9067800" cy="6110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658E5-FDE5-31D2-506E-02E5573E7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238" y="4152855"/>
            <a:ext cx="9220200" cy="269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8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ED164-5766-46A3-F33E-C7C391F47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65BC-41DF-264B-6098-42AFD8E64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84814-F888-7A21-38EC-B5F4E3881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DBE6C-3538-3B32-BDA0-AC41AE6C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9986"/>
            <a:ext cx="9067800" cy="6110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88E88-08FD-9F70-2879-72A09B37E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735" y="3429000"/>
            <a:ext cx="9067800" cy="913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9B4E00-7F9E-B26B-22EE-F6F365F21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735" y="4374134"/>
            <a:ext cx="10635779" cy="2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178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A5A06-E07E-11C0-CB2B-6D7BA0E0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entropy of a labelled pool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03809-7B20-4CC4-30A8-E92AA4AF1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Q: how much information do I need to supply to know the label of a randomly selected example?</a:t>
            </a:r>
          </a:p>
          <a:p>
            <a:r>
              <a:rPr lang="en-US" dirty="0"/>
              <a:t>A:  Entropy</a:t>
            </a:r>
          </a:p>
          <a:p>
            <a:r>
              <a:rPr lang="en-US" dirty="0"/>
              <a:t>		could be as small as 0 (all labels the same)</a:t>
            </a:r>
          </a:p>
          <a:p>
            <a:r>
              <a:rPr lang="en-US" dirty="0"/>
              <a:t>		</a:t>
            </a: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44582F-12D4-EC95-4AE9-AA30B157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9" y="3543300"/>
            <a:ext cx="11749361" cy="33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75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180A1-8255-4CF3-3938-2B4FC262C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split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6F051-AC1D-21AA-AF45-F2076968A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382C9-D112-92C4-737D-E1324FFAA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87897"/>
            <a:ext cx="9982200" cy="56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8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90E1-5B30-A608-4357-7890AB5DB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a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F63CF-FD6D-FDA6-4429-1C3380F73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7025E-E748-34F1-A555-3DF4E9249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8" y="1667676"/>
            <a:ext cx="11338302" cy="359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779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63BFC-629A-559B-55B5-02837244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 a split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6385-B234-440D-B3FA-6E3A55C56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F05B1-82F0-F26C-FB6A-F2273646D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43681"/>
            <a:ext cx="11616070" cy="44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60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AD99F-8D8F-C3B4-452C-C3F4AC72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FF2BE-6F54-3F40-1CF5-06DE5CF72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91208-EA9E-3279-8BA4-8A4D1688C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94921"/>
            <a:ext cx="8763000" cy="57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0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0A7E7-58B1-FE04-5481-190BD8CC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tree -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1B4E2-A218-EE24-EBCD-DC3CFBB28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CB5B3-836A-4ED0-CF3C-2EB3F28F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150" y="932404"/>
            <a:ext cx="9283700" cy="584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40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AA784-4CBD-3463-C1E9-F5C951F7A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A4971-8C56-B66A-C5C4-A71698ED6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Use this tree the same way you’d use the HKM tree</a:t>
            </a:r>
          </a:p>
          <a:p>
            <a:r>
              <a:rPr lang="en-US" sz="2400" dirty="0"/>
              <a:t>	pass interest points down, pick up votes at leaves</a:t>
            </a:r>
          </a:p>
          <a:p>
            <a:endParaRPr lang="en-US" sz="2400" dirty="0"/>
          </a:p>
          <a:p>
            <a:r>
              <a:rPr lang="en-US" sz="2400" dirty="0"/>
              <a:t>It isn’t spectacular, and it can’t be the best tree</a:t>
            </a:r>
          </a:p>
          <a:p>
            <a:r>
              <a:rPr lang="en-US" sz="2400" dirty="0"/>
              <a:t>	random components in construction</a:t>
            </a:r>
          </a:p>
          <a:p>
            <a:endParaRPr lang="en-US" sz="2400" dirty="0"/>
          </a:p>
          <a:p>
            <a:r>
              <a:rPr lang="en-US" sz="2400" dirty="0"/>
              <a:t>Idea:</a:t>
            </a:r>
          </a:p>
          <a:p>
            <a:r>
              <a:rPr lang="en-US" sz="2400" dirty="0"/>
              <a:t>	build multiple trees and vote over them, too – a decision forest</a:t>
            </a:r>
          </a:p>
          <a:p>
            <a:endParaRPr lang="en-US" sz="2400" dirty="0"/>
          </a:p>
          <a:p>
            <a:r>
              <a:rPr lang="en-US" sz="2400" dirty="0"/>
              <a:t>Variants:</a:t>
            </a:r>
          </a:p>
          <a:p>
            <a:r>
              <a:rPr lang="en-US" sz="2400" dirty="0"/>
              <a:t>	subsample training dataset and train each tree on a different sample (bagging)</a:t>
            </a:r>
          </a:p>
        </p:txBody>
      </p:sp>
    </p:spTree>
    <p:extLst>
      <p:ext uri="{BB962C8B-B14F-4D97-AF65-F5344CB8AC3E}">
        <p14:creationId xmlns:p14="http://schemas.microsoft.com/office/powerpoint/2010/main" val="363119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A73A-B725-6CCA-BD7D-6E601C811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8B3C4-8BAB-3051-50EE-71D191BED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Quite accurate classifiers that are fantastically fast at run-time</a:t>
            </a:r>
          </a:p>
          <a:p>
            <a:endParaRPr lang="en-US" dirty="0"/>
          </a:p>
          <a:p>
            <a:r>
              <a:rPr lang="en-US" dirty="0"/>
              <a:t>Can use very little compute</a:t>
            </a:r>
          </a:p>
          <a:p>
            <a:endParaRPr lang="en-US" dirty="0"/>
          </a:p>
          <a:p>
            <a:r>
              <a:rPr lang="en-US" dirty="0"/>
              <a:t>Used in consumer devices </a:t>
            </a:r>
          </a:p>
          <a:p>
            <a:r>
              <a:rPr lang="en-US" dirty="0"/>
              <a:t>	</a:t>
            </a:r>
            <a:r>
              <a:rPr lang="en-US" dirty="0" err="1"/>
              <a:t>eg</a:t>
            </a:r>
            <a:r>
              <a:rPr lang="en-US" dirty="0"/>
              <a:t> Kinect body configuration detection (now gone)</a:t>
            </a:r>
          </a:p>
        </p:txBody>
      </p:sp>
    </p:spTree>
    <p:extLst>
      <p:ext uri="{BB962C8B-B14F-4D97-AF65-F5344CB8AC3E}">
        <p14:creationId xmlns:p14="http://schemas.microsoft.com/office/powerpoint/2010/main" val="69222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62B0F25-2E35-AD40-8368-89A264844F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does a </a:t>
                </a:r>
                <a:r>
                  <a:rPr lang="en-US" b="1" dirty="0"/>
                  <a:t>point</a:t>
                </a:r>
                <a:r>
                  <a:rPr lang="en-US" dirty="0"/>
                  <a:t> in the image space correspond to?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</a:t>
                </a:r>
                <a:r>
                  <a:rPr lang="en-US" sz="2400" b="1" dirty="0"/>
                  <a:t>line</a:t>
                </a:r>
                <a:r>
                  <a:rPr lang="en-US" sz="2400" dirty="0"/>
                  <a:t> in the parameter space: all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that satisfy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862B0F25-2E35-AD40-8368-89A264844F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0EEBB63A-419D-4B26-B47D-619A1C59F03C}"/>
              </a:ext>
            </a:extLst>
          </p:cNvPr>
          <p:cNvSpPr/>
          <p:nvPr/>
        </p:nvSpPr>
        <p:spPr>
          <a:xfrm>
            <a:off x="1876771" y="5094731"/>
            <a:ext cx="280558" cy="2805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971EED-7B7C-44B0-917E-85E6D0B18190}"/>
                  </a:ext>
                </a:extLst>
              </p:cNvPr>
              <p:cNvSpPr txBox="1"/>
              <p:nvPr/>
            </p:nvSpPr>
            <p:spPr>
              <a:xfrm>
                <a:off x="8141695" y="3462888"/>
                <a:ext cx="28357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C971EED-7B7C-44B0-917E-85E6D0B18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695" y="3462888"/>
                <a:ext cx="2835776" cy="492443"/>
              </a:xfrm>
              <a:prstGeom prst="rect">
                <a:avLst/>
              </a:prstGeom>
              <a:blipFill>
                <a:blip r:embed="rId3"/>
                <a:stretch>
                  <a:fillRect r="-44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3CB32D-DEDF-48CF-AE9B-A2744B54F01C}"/>
              </a:ext>
            </a:extLst>
          </p:cNvPr>
          <p:cNvCxnSpPr>
            <a:cxnSpLocks/>
          </p:cNvCxnSpPr>
          <p:nvPr/>
        </p:nvCxnSpPr>
        <p:spPr>
          <a:xfrm>
            <a:off x="7795353" y="3849947"/>
            <a:ext cx="2117500" cy="1842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563B62-E9BB-4F8D-9173-2805F1DC872C}"/>
                  </a:ext>
                </a:extLst>
              </p:cNvPr>
              <p:cNvSpPr txBox="1"/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563B62-E9BB-4F8D-9173-2805F1DC8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F0BFB1-1857-7F4B-9567-AF7077B3B586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BF0BFB1-1857-7F4B-9567-AF7077B3B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5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205135-C1AD-774A-9DE4-29C58D123FEE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205135-C1AD-774A-9DE4-29C58D123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6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F1CD6ED-09CA-FF4A-BB15-23A518A8F17F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F1CD6ED-09CA-FF4A-BB15-23A518A8F1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7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EBB3B7-257D-AC41-A043-B591B41B17DF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0EBB3B7-257D-AC41-A043-B591B41B1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8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50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E2E0-5387-3B46-AE88-64B971F6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</a:t>
            </a:r>
            <a:r>
              <a:rPr lang="en-US" b="1" dirty="0"/>
              <a:t>two points </a:t>
            </a:r>
            <a:r>
              <a:rPr lang="en-US" dirty="0"/>
              <a:t>in the image space?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b="1" dirty="0"/>
              <a:t>point</a:t>
            </a:r>
            <a:r>
              <a:rPr lang="en-US" sz="2400" dirty="0"/>
              <a:t> in the parameter space, corresponding to the unique line that passes through both points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14271DBE-99C8-4121-920A-E134A008C0DA}"/>
              </a:ext>
            </a:extLst>
          </p:cNvPr>
          <p:cNvSpPr/>
          <p:nvPr/>
        </p:nvSpPr>
        <p:spPr>
          <a:xfrm>
            <a:off x="1876771" y="5094731"/>
            <a:ext cx="280558" cy="28055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B9ABF4-C1E0-4F6F-899D-E832AA60F966}"/>
                  </a:ext>
                </a:extLst>
              </p:cNvPr>
              <p:cNvSpPr txBox="1"/>
              <p:nvPr/>
            </p:nvSpPr>
            <p:spPr>
              <a:xfrm>
                <a:off x="8001000" y="3462888"/>
                <a:ext cx="283577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CB9ABF4-C1E0-4F6F-899D-E832AA60F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462888"/>
                <a:ext cx="2835776" cy="492443"/>
              </a:xfrm>
              <a:prstGeom prst="rect">
                <a:avLst/>
              </a:prstGeom>
              <a:blipFill>
                <a:blip r:embed="rId2"/>
                <a:stretch>
                  <a:fillRect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9F558EE-E216-4E5F-A804-BE316A26BCAE}"/>
              </a:ext>
            </a:extLst>
          </p:cNvPr>
          <p:cNvCxnSpPr>
            <a:cxnSpLocks/>
          </p:cNvCxnSpPr>
          <p:nvPr/>
        </p:nvCxnSpPr>
        <p:spPr>
          <a:xfrm>
            <a:off x="7795353" y="3849947"/>
            <a:ext cx="2117500" cy="18427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8A44F7-ACF8-453F-948C-94D931F1856E}"/>
                  </a:ext>
                </a:extLst>
              </p:cNvPr>
              <p:cNvSpPr txBox="1"/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28A44F7-ACF8-453F-948C-94D931F18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093" y="4952580"/>
                <a:ext cx="1417375" cy="492443"/>
              </a:xfrm>
              <a:prstGeom prst="rect">
                <a:avLst/>
              </a:prstGeom>
              <a:blipFill>
                <a:blip r:embed="rId3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Oval 42">
            <a:extLst>
              <a:ext uri="{FF2B5EF4-FFF2-40B4-BE49-F238E27FC236}">
                <a16:creationId xmlns:a16="http://schemas.microsoft.com/office/drawing/2014/main" id="{193D324D-F249-43B2-BA16-D81BCEA75265}"/>
              </a:ext>
            </a:extLst>
          </p:cNvPr>
          <p:cNvSpPr/>
          <p:nvPr/>
        </p:nvSpPr>
        <p:spPr>
          <a:xfrm>
            <a:off x="3309595" y="3689124"/>
            <a:ext cx="280558" cy="28055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18544D3-D42D-4F3F-B298-232464425DAD}"/>
                  </a:ext>
                </a:extLst>
              </p:cNvPr>
              <p:cNvSpPr txBox="1"/>
              <p:nvPr/>
            </p:nvSpPr>
            <p:spPr>
              <a:xfrm>
                <a:off x="9356212" y="4342390"/>
                <a:ext cx="281679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18544D3-D42D-4F3F-B298-232464425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212" y="4342390"/>
                <a:ext cx="2816797" cy="492443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1A8C03-395A-4BA5-84EE-6539BDE5B2A8}"/>
              </a:ext>
            </a:extLst>
          </p:cNvPr>
          <p:cNvCxnSpPr>
            <a:cxnSpLocks/>
          </p:cNvCxnSpPr>
          <p:nvPr/>
        </p:nvCxnSpPr>
        <p:spPr>
          <a:xfrm>
            <a:off x="7803372" y="4295410"/>
            <a:ext cx="2505591" cy="788762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325EA3-E8CA-4574-8A8D-89475799A772}"/>
                  </a:ext>
                </a:extLst>
              </p:cNvPr>
              <p:cNvSpPr txBox="1"/>
              <p:nvPr/>
            </p:nvSpPr>
            <p:spPr>
              <a:xfrm>
                <a:off x="3839918" y="3546973"/>
                <a:ext cx="13983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9325EA3-E8CA-4574-8A8D-89475799A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9918" y="3546973"/>
                <a:ext cx="1398395" cy="492443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6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7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8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9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979678-F026-F747-A3E6-943530CEFDE0}"/>
              </a:ext>
            </a:extLst>
          </p:cNvPr>
          <p:cNvCxnSpPr>
            <a:cxnSpLocks/>
          </p:cNvCxnSpPr>
          <p:nvPr/>
        </p:nvCxnSpPr>
        <p:spPr>
          <a:xfrm flipV="1">
            <a:off x="1632204" y="3225970"/>
            <a:ext cx="2439051" cy="240236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958EF1B-9235-3945-81FF-7255EDACD3CC}"/>
              </a:ext>
            </a:extLst>
          </p:cNvPr>
          <p:cNvSpPr/>
          <p:nvPr/>
        </p:nvSpPr>
        <p:spPr>
          <a:xfrm>
            <a:off x="8447626" y="4389609"/>
            <a:ext cx="280558" cy="28055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0" grpId="0"/>
      <p:bldP spid="44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B72B-0DF7-4A2A-A48F-239D3D87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Hough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E2E0-5387-3B46-AE88-64B971F6F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</a:t>
            </a:r>
            <a:r>
              <a:rPr lang="en-US" b="1" dirty="0"/>
              <a:t>many points </a:t>
            </a:r>
            <a:r>
              <a:rPr lang="en-US" dirty="0"/>
              <a:t>in the image space?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Plot all the lines in the parameter space and try to find a spot where a large number of them intersect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6707C-7D0F-4F6B-A987-3813B90F044A}"/>
              </a:ext>
            </a:extLst>
          </p:cNvPr>
          <p:cNvSpPr txBox="1"/>
          <p:nvPr/>
        </p:nvSpPr>
        <p:spPr>
          <a:xfrm>
            <a:off x="1447800" y="5969654"/>
            <a:ext cx="447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Image space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1B584-1FF2-4AD0-B26A-F565466B2320}"/>
              </a:ext>
            </a:extLst>
          </p:cNvPr>
          <p:cNvSpPr/>
          <p:nvPr/>
        </p:nvSpPr>
        <p:spPr>
          <a:xfrm>
            <a:off x="1447800" y="2673670"/>
            <a:ext cx="4477040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AB810-BF08-494E-86B1-FAA83D45B1A3}"/>
              </a:ext>
            </a:extLst>
          </p:cNvPr>
          <p:cNvSpPr txBox="1"/>
          <p:nvPr/>
        </p:nvSpPr>
        <p:spPr>
          <a:xfrm>
            <a:off x="7490982" y="5969654"/>
            <a:ext cx="325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Parameter 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4637DF-14DC-41DB-AE23-21E4800A361A}"/>
              </a:ext>
            </a:extLst>
          </p:cNvPr>
          <p:cNvCxnSpPr/>
          <p:nvPr/>
        </p:nvCxnSpPr>
        <p:spPr>
          <a:xfrm>
            <a:off x="1565799" y="2794225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9D29A5-7990-46AD-A31B-A6177DF7567F}"/>
              </a:ext>
            </a:extLst>
          </p:cNvPr>
          <p:cNvCxnSpPr>
            <a:cxnSpLocks/>
          </p:cNvCxnSpPr>
          <p:nvPr/>
        </p:nvCxnSpPr>
        <p:spPr>
          <a:xfrm flipH="1">
            <a:off x="1565799" y="5766025"/>
            <a:ext cx="4270248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A8CE769-E4E4-4C1E-A2D7-7AE260A7F69D}"/>
              </a:ext>
            </a:extLst>
          </p:cNvPr>
          <p:cNvSpPr/>
          <p:nvPr/>
        </p:nvSpPr>
        <p:spPr>
          <a:xfrm>
            <a:off x="7490982" y="2673670"/>
            <a:ext cx="3253218" cy="325198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BC843B-3C14-419E-BD0B-CABE6A98CD79}"/>
              </a:ext>
            </a:extLst>
          </p:cNvPr>
          <p:cNvCxnSpPr/>
          <p:nvPr/>
        </p:nvCxnSpPr>
        <p:spPr>
          <a:xfrm>
            <a:off x="7679180" y="2794098"/>
            <a:ext cx="0" cy="297180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598235-C403-4735-8BC3-4B07DBD365DF}"/>
              </a:ext>
            </a:extLst>
          </p:cNvPr>
          <p:cNvCxnSpPr>
            <a:cxnSpLocks/>
          </p:cNvCxnSpPr>
          <p:nvPr/>
        </p:nvCxnSpPr>
        <p:spPr>
          <a:xfrm flipH="1">
            <a:off x="7679180" y="5765898"/>
            <a:ext cx="3065020" cy="0"/>
          </a:xfrm>
          <a:prstGeom prst="straightConnector1">
            <a:avLst/>
          </a:prstGeom>
          <a:ln w="76200" cap="rnd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14271DBE-99C8-4121-920A-E134A008C0DA}"/>
              </a:ext>
            </a:extLst>
          </p:cNvPr>
          <p:cNvSpPr/>
          <p:nvPr/>
        </p:nvSpPr>
        <p:spPr>
          <a:xfrm>
            <a:off x="1929242" y="5094731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9F558EE-E216-4E5F-A804-BE316A26BCAE}"/>
              </a:ext>
            </a:extLst>
          </p:cNvPr>
          <p:cNvCxnSpPr>
            <a:cxnSpLocks/>
          </p:cNvCxnSpPr>
          <p:nvPr/>
        </p:nvCxnSpPr>
        <p:spPr>
          <a:xfrm>
            <a:off x="7795353" y="3849947"/>
            <a:ext cx="2117500" cy="184270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193D324D-F249-43B2-BA16-D81BCEA75265}"/>
              </a:ext>
            </a:extLst>
          </p:cNvPr>
          <p:cNvSpPr/>
          <p:nvPr/>
        </p:nvSpPr>
        <p:spPr>
          <a:xfrm>
            <a:off x="3309595" y="3657600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1A8C03-395A-4BA5-84EE-6539BDE5B2A8}"/>
              </a:ext>
            </a:extLst>
          </p:cNvPr>
          <p:cNvCxnSpPr>
            <a:cxnSpLocks/>
          </p:cNvCxnSpPr>
          <p:nvPr/>
        </p:nvCxnSpPr>
        <p:spPr>
          <a:xfrm>
            <a:off x="7843771" y="4364534"/>
            <a:ext cx="2465192" cy="71963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/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4F3C580-D247-9C4A-A6FB-80C14876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0390" y="2667127"/>
                <a:ext cx="338325" cy="523220"/>
              </a:xfrm>
              <a:prstGeom prst="rect">
                <a:avLst/>
              </a:prstGeom>
              <a:blipFill>
                <a:blip r:embed="rId2"/>
                <a:stretch>
                  <a:fillRect l="-7143" r="-17857" b="-119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/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0B10F0-14E1-FB40-BB26-E20407959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582" y="5123356"/>
                <a:ext cx="338325" cy="523220"/>
              </a:xfrm>
              <a:prstGeom prst="rect">
                <a:avLst/>
              </a:prstGeom>
              <a:blipFill>
                <a:blip r:embed="rId3"/>
                <a:stretch>
                  <a:fillRect r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/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EF2771D-0F5D-354E-BAA6-5FD2EE0E8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771" y="2667000"/>
                <a:ext cx="400412" cy="523220"/>
              </a:xfrm>
              <a:prstGeom prst="rect">
                <a:avLst/>
              </a:prstGeom>
              <a:blipFill>
                <a:blip r:embed="rId4"/>
                <a:stretch>
                  <a:fillRect l="-21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/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B6382AC-3B3F-AE41-9B68-1F6AEEB9B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6732" y="5123229"/>
                <a:ext cx="338325" cy="523220"/>
              </a:xfrm>
              <a:prstGeom prst="rect">
                <a:avLst/>
              </a:prstGeom>
              <a:blipFill>
                <a:blip r:embed="rId5"/>
                <a:stretch>
                  <a:fillRect l="-11111" r="-222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>
            <a:extLst>
              <a:ext uri="{FF2B5EF4-FFF2-40B4-BE49-F238E27FC236}">
                <a16:creationId xmlns:a16="http://schemas.microsoft.com/office/drawing/2014/main" id="{C83FAEA3-E985-0147-8CBF-91F7426AFCE0}"/>
              </a:ext>
            </a:extLst>
          </p:cNvPr>
          <p:cNvSpPr/>
          <p:nvPr/>
        </p:nvSpPr>
        <p:spPr>
          <a:xfrm>
            <a:off x="2397998" y="4814173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4A6FDEC-1EC0-D043-A3E8-B45E936C5A34}"/>
              </a:ext>
            </a:extLst>
          </p:cNvPr>
          <p:cNvSpPr/>
          <p:nvPr/>
        </p:nvSpPr>
        <p:spPr>
          <a:xfrm>
            <a:off x="2687287" y="4083976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EEE608-2522-534B-AC24-F07526FCB289}"/>
              </a:ext>
            </a:extLst>
          </p:cNvPr>
          <p:cNvSpPr/>
          <p:nvPr/>
        </p:nvSpPr>
        <p:spPr>
          <a:xfrm>
            <a:off x="4092666" y="3378754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4ED8E77-C0F3-D14D-A5F4-B039B15456A3}"/>
              </a:ext>
            </a:extLst>
          </p:cNvPr>
          <p:cNvSpPr/>
          <p:nvPr/>
        </p:nvSpPr>
        <p:spPr>
          <a:xfrm>
            <a:off x="4285684" y="2681829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F3809FE-6332-7E46-B342-36C97DEF967F}"/>
              </a:ext>
            </a:extLst>
          </p:cNvPr>
          <p:cNvSpPr/>
          <p:nvPr/>
        </p:nvSpPr>
        <p:spPr>
          <a:xfrm>
            <a:off x="4421442" y="4955901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5353252-8BA4-394E-92A5-F8CF8B73B43F}"/>
              </a:ext>
            </a:extLst>
          </p:cNvPr>
          <p:cNvSpPr/>
          <p:nvPr/>
        </p:nvSpPr>
        <p:spPr>
          <a:xfrm>
            <a:off x="5272024" y="3696950"/>
            <a:ext cx="280558" cy="28055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FF5666D-0406-8649-8CE4-290D5241DBA7}"/>
              </a:ext>
            </a:extLst>
          </p:cNvPr>
          <p:cNvCxnSpPr>
            <a:cxnSpLocks/>
          </p:cNvCxnSpPr>
          <p:nvPr/>
        </p:nvCxnSpPr>
        <p:spPr>
          <a:xfrm flipV="1">
            <a:off x="7979094" y="3886200"/>
            <a:ext cx="2417638" cy="81748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8F8E8B0-6C55-3E4F-8B5D-40D1289F66D4}"/>
              </a:ext>
            </a:extLst>
          </p:cNvPr>
          <p:cNvCxnSpPr>
            <a:cxnSpLocks/>
          </p:cNvCxnSpPr>
          <p:nvPr/>
        </p:nvCxnSpPr>
        <p:spPr>
          <a:xfrm flipV="1">
            <a:off x="7979094" y="2902577"/>
            <a:ext cx="1355435" cy="212601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976C42-F8BD-6A4C-BC9C-01FE3A678AE7}"/>
              </a:ext>
            </a:extLst>
          </p:cNvPr>
          <p:cNvCxnSpPr>
            <a:cxnSpLocks/>
          </p:cNvCxnSpPr>
          <p:nvPr/>
        </p:nvCxnSpPr>
        <p:spPr>
          <a:xfrm flipH="1">
            <a:off x="8163061" y="2733395"/>
            <a:ext cx="180394" cy="291305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14DD3AB-021F-F548-A2DC-0D8E777A6762}"/>
              </a:ext>
            </a:extLst>
          </p:cNvPr>
          <p:cNvCxnSpPr>
            <a:cxnSpLocks/>
          </p:cNvCxnSpPr>
          <p:nvPr/>
        </p:nvCxnSpPr>
        <p:spPr>
          <a:xfrm>
            <a:off x="8079448" y="3378754"/>
            <a:ext cx="2964665" cy="507446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C7C599F-879A-0D4C-A59A-F2154F2CD692}"/>
              </a:ext>
            </a:extLst>
          </p:cNvPr>
          <p:cNvCxnSpPr>
            <a:cxnSpLocks/>
          </p:cNvCxnSpPr>
          <p:nvPr/>
        </p:nvCxnSpPr>
        <p:spPr>
          <a:xfrm flipV="1">
            <a:off x="7843771" y="4189922"/>
            <a:ext cx="2648641" cy="378004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C11C17C-8E47-BB42-8D8E-C53CAAE3D2F5}"/>
              </a:ext>
            </a:extLst>
          </p:cNvPr>
          <p:cNvCxnSpPr>
            <a:cxnSpLocks/>
            <a:endCxn id="11" idx="3"/>
          </p:cNvCxnSpPr>
          <p:nvPr/>
        </p:nvCxnSpPr>
        <p:spPr>
          <a:xfrm>
            <a:off x="8846194" y="2752842"/>
            <a:ext cx="1898006" cy="1546818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6A299A61-CA06-844B-B498-5AB67A462FD4}"/>
              </a:ext>
            </a:extLst>
          </p:cNvPr>
          <p:cNvSpPr/>
          <p:nvPr/>
        </p:nvSpPr>
        <p:spPr bwMode="auto">
          <a:xfrm>
            <a:off x="8017044" y="4143942"/>
            <a:ext cx="679193" cy="679193"/>
          </a:xfrm>
          <a:prstGeom prst="ellipse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78E8865-1967-5240-8148-1D5DBC0741A4}"/>
              </a:ext>
            </a:extLst>
          </p:cNvPr>
          <p:cNvCxnSpPr>
            <a:cxnSpLocks/>
          </p:cNvCxnSpPr>
          <p:nvPr/>
        </p:nvCxnSpPr>
        <p:spPr>
          <a:xfrm flipV="1">
            <a:off x="1819027" y="2427120"/>
            <a:ext cx="3094294" cy="30249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1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-repres-hou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1" y="3548062"/>
            <a:ext cx="293846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14400"/>
                <a:ext cx="10668000" cy="5257800"/>
              </a:xfrm>
            </p:spPr>
            <p:txBody>
              <a:bodyPr/>
              <a:lstStyle/>
              <a:p>
                <a:pPr>
                  <a:buFontTx/>
                  <a:buChar char="•"/>
                </a:pPr>
                <a:r>
                  <a:rPr lang="en-US" dirty="0"/>
                  <a:t>In practice, we don’t want to use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dirty="0"/>
                  <a:t>space!</a:t>
                </a:r>
              </a:p>
              <a:p>
                <a:pPr lvl="1"/>
                <a:r>
                  <a:rPr lang="en-US" sz="2400" dirty="0"/>
                  <a:t>Unbounded parameter domains</a:t>
                </a:r>
              </a:p>
              <a:p>
                <a:pPr lvl="1"/>
                <a:r>
                  <a:rPr lang="en-US" sz="2400" dirty="0"/>
                  <a:t>Vertical lines require infinite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400" dirty="0"/>
              </a:p>
              <a:p>
                <a:pPr>
                  <a:buFontTx/>
                  <a:buChar char="•"/>
                </a:pPr>
                <a:r>
                  <a:rPr lang="en-US" dirty="0"/>
                  <a:t>Alternative: </a:t>
                </a:r>
                <a:r>
                  <a:rPr lang="en-US" i="1" dirty="0"/>
                  <a:t>polar representation</a:t>
                </a:r>
              </a:p>
              <a:p>
                <a:pPr lvl="1"/>
                <a:r>
                  <a:rPr lang="en-US" sz="2400" dirty="0"/>
                  <a:t>Each image point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:r>
                  <a:rPr lang="en-US" sz="2400" dirty="0"/>
                  <a:t>yields a </a:t>
                </a:r>
                <a:r>
                  <a:rPr lang="en-US" sz="2400" i="1" dirty="0"/>
                  <a:t>sinusoid</a:t>
                </a:r>
                <a:r>
                  <a:rPr lang="en-US" sz="2400" dirty="0"/>
                  <a:t> in the </a:t>
                </a:r>
                <a14:m>
                  <m:oMath xmlns:m="http://schemas.openxmlformats.org/officeDocument/2006/math">
                    <m:r>
                      <a:rPr lang="en-US" sz="240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𝜃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stem"/>
                      </a:rPr>
                      <m:t>,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𝜌</m:t>
                    </m:r>
                    <m:r>
                      <a:rPr lang="en-US" sz="2400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sym typeface="System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sym typeface="System"/>
                  </a:rPr>
                  <a:t> </a:t>
                </a:r>
                <a:r>
                  <a:rPr lang="en-US" sz="2400" dirty="0">
                    <a:sym typeface="System"/>
                  </a:rPr>
                  <a:t>parameter space </a:t>
                </a:r>
                <a:r>
                  <a:rPr lang="en-US" sz="2400" dirty="0"/>
                  <a:t> </a:t>
                </a:r>
              </a:p>
              <a:p>
                <a:pPr>
                  <a:buFontTx/>
                  <a:buChar char="•"/>
                </a:pPr>
                <a:endParaRPr lang="en-US" sz="2400" i="1" dirty="0"/>
              </a:p>
              <a:p>
                <a:pPr>
                  <a:buFontTx/>
                  <a:buChar char="•"/>
                </a:pPr>
                <a:endParaRPr lang="en-US" sz="3200" dirty="0"/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14400"/>
                <a:ext cx="10668000" cy="5257800"/>
              </a:xfrm>
              <a:blipFill>
                <a:blip r:embed="rId4"/>
                <a:stretch>
                  <a:fillRect l="-1071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Parameter space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946A2-55C1-5A41-8EC8-C37A0444D7FC}"/>
                  </a:ext>
                </a:extLst>
              </p:cNvPr>
              <p:cNvSpPr txBox="1"/>
              <p:nvPr/>
            </p:nvSpPr>
            <p:spPr>
              <a:xfrm>
                <a:off x="5105400" y="4546610"/>
                <a:ext cx="326711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b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3946A2-55C1-5A41-8EC8-C37A0444D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4546610"/>
                <a:ext cx="3267113" cy="430887"/>
              </a:xfrm>
              <a:prstGeom prst="rect">
                <a:avLst/>
              </a:prstGeom>
              <a:blipFill>
                <a:blip r:embed="rId5"/>
                <a:stretch>
                  <a:fillRect l="-388" t="-2857" r="-1550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9797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Algorithm 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914400" y="914400"/>
                <a:ext cx="9067800" cy="5562600"/>
              </a:xfrm>
            </p:spPr>
            <p:txBody>
              <a:bodyPr/>
              <a:lstStyle/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r>
                  <a:rPr lang="en-US" dirty="0"/>
                  <a:t>Initialize accumulator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to all zeros</a:t>
                </a:r>
              </a:p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r>
                  <a:rPr lang="en-US" dirty="0"/>
                  <a:t>For each feature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err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marL="933450" lvl="1" indent="-533400">
                  <a:lnSpc>
                    <a:spcPct val="90000"/>
                  </a:lnSpc>
                </a:pPr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0 </m:t>
                    </m:r>
                  </m:oMath>
                </a14:m>
                <a:r>
                  <a:rPr lang="en-US" sz="2400" dirty="0"/>
                  <a:t>to</a:t>
                </a:r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 marL="400050" lvl="1" indent="0">
                  <a:lnSpc>
                    <a:spcPct val="90000"/>
                  </a:lnSpc>
                  <a:buNone/>
                </a:pP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err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br>
                  <a:rPr lang="en-US" sz="2400" dirty="0">
                    <a:solidFill>
                      <a:srgbClr val="7030A0"/>
                    </a:solidFill>
                  </a:rPr>
                </a:br>
                <a:r>
                  <a:rPr lang="en-US" sz="2400" dirty="0">
                    <a:solidFill>
                      <a:srgbClr val="7030A0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+= 1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endParaRPr lang="en-US" dirty="0"/>
              </a:p>
              <a:p>
                <a:pPr marL="533400" indent="-533400">
                  <a:lnSpc>
                    <a:spcPct val="90000"/>
                  </a:lnSpc>
                  <a:buFontTx/>
                  <a:buChar char="•"/>
                </a:pPr>
                <a:r>
                  <a:rPr lang="en-US" dirty="0"/>
                  <a:t>Find the value(s)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is a local maximum (perform NMS on the accumulator array)</a:t>
                </a:r>
              </a:p>
              <a:p>
                <a:pPr marL="838200" lvl="1" indent="-381000">
                  <a:lnSpc>
                    <a:spcPct val="90000"/>
                  </a:lnSpc>
                </a:pPr>
                <a:r>
                  <a:rPr lang="en-US" sz="2800" dirty="0"/>
                  <a:t>The detected line in the image is given by </a:t>
                </a:r>
                <a:br>
                  <a:rPr lang="en-US" sz="2800" dirty="0"/>
                </a:b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l-GR" sz="2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𝜌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1" dirty="0" err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8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717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14400" y="914400"/>
                <a:ext cx="9067800" cy="5562600"/>
              </a:xfrm>
              <a:blipFill>
                <a:blip r:embed="rId4"/>
                <a:stretch>
                  <a:fillRect l="-1261" t="-2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1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701087" y="1006476"/>
          <a:ext cx="257651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460317" imgH="5815873" progId="Photoshop.Image.10">
                  <p:embed/>
                </p:oleObj>
              </mc:Choice>
              <mc:Fallback>
                <p:oleObj name="Image" r:id="rId5" imgW="5460317" imgH="5815873" progId="Photoshop.Image.10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1087" y="1006476"/>
                        <a:ext cx="2576513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Rectangle 6"/>
              <p:cNvSpPr>
                <a:spLocks noChangeArrowheads="1"/>
              </p:cNvSpPr>
              <p:nvPr/>
            </p:nvSpPr>
            <p:spPr bwMode="auto">
              <a:xfrm>
                <a:off x="9958387" y="3409890"/>
                <a:ext cx="406970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173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58387" y="3409890"/>
                <a:ext cx="406970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74" name="Rectangle 7"/>
              <p:cNvSpPr>
                <a:spLocks noChangeArrowheads="1"/>
              </p:cNvSpPr>
              <p:nvPr/>
            </p:nvSpPr>
            <p:spPr bwMode="auto">
              <a:xfrm>
                <a:off x="8610600" y="2046494"/>
                <a:ext cx="406971" cy="40011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US" sz="20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174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0600" y="2046494"/>
                <a:ext cx="406971" cy="400110"/>
              </a:xfrm>
              <a:prstGeom prst="rect">
                <a:avLst/>
              </a:prstGeom>
              <a:blipFill>
                <a:blip r:embed="rId8"/>
                <a:stretch>
                  <a:fillRect b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5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45744</TotalTime>
  <Words>1721</Words>
  <Application>Microsoft Macintosh PowerPoint</Application>
  <PresentationFormat>Widescreen</PresentationFormat>
  <Paragraphs>290</Paragraphs>
  <Slides>49</Slides>
  <Notes>19</Notes>
  <HiddenSlides>6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Cambria Math</vt:lpstr>
      <vt:lpstr>System</vt:lpstr>
      <vt:lpstr>Times New Roman</vt:lpstr>
      <vt:lpstr>Blank Presentation</vt:lpstr>
      <vt:lpstr>Image</vt:lpstr>
      <vt:lpstr>Equation</vt:lpstr>
      <vt:lpstr>Voting and its applications</vt:lpstr>
      <vt:lpstr>Voting for lines</vt:lpstr>
      <vt:lpstr>Hough transform</vt:lpstr>
      <vt:lpstr>Hough transform</vt:lpstr>
      <vt:lpstr>Hough transform</vt:lpstr>
      <vt:lpstr>Hough transform</vt:lpstr>
      <vt:lpstr>Hough transform</vt:lpstr>
      <vt:lpstr>Parameter space representation</vt:lpstr>
      <vt:lpstr>Algorithm outline</vt:lpstr>
      <vt:lpstr>Incorporating image gradients</vt:lpstr>
      <vt:lpstr>Basic illustration</vt:lpstr>
      <vt:lpstr>Other shapes</vt:lpstr>
      <vt:lpstr>Several lines</vt:lpstr>
      <vt:lpstr>A more complicated image</vt:lpstr>
      <vt:lpstr>Effect of noise</vt:lpstr>
      <vt:lpstr>Effect of noise</vt:lpstr>
      <vt:lpstr>Effect of noise</vt:lpstr>
      <vt:lpstr>Effect of outliers</vt:lpstr>
      <vt:lpstr>Effect of outliers</vt:lpstr>
      <vt:lpstr>Dealing with noise</vt:lpstr>
      <vt:lpstr>Hough transform for circles</vt:lpstr>
      <vt:lpstr>Hough transform for circles </vt:lpstr>
      <vt:lpstr>Hough transform: Pros and cons</vt:lpstr>
      <vt:lpstr>Fitting: Overview</vt:lpstr>
      <vt:lpstr>Instance level classification (and detection)</vt:lpstr>
      <vt:lpstr>Example:  Find the book</vt:lpstr>
      <vt:lpstr>Can’t do this with SSD; patches might work</vt:lpstr>
      <vt:lpstr>Can’t do this with SSD; patches might work</vt:lpstr>
      <vt:lpstr>Simplest patch algorithm (not much good)</vt:lpstr>
      <vt:lpstr>Using interest points</vt:lpstr>
      <vt:lpstr>Every patch votes – generalized Hough transform</vt:lpstr>
      <vt:lpstr>Every patch votes – generalized Hough transform</vt:lpstr>
      <vt:lpstr>Every patch votes – generalized Hough transform</vt:lpstr>
      <vt:lpstr>Every patch votes – generalized Hough transform</vt:lpstr>
      <vt:lpstr>We now have…</vt:lpstr>
      <vt:lpstr>The tree</vt:lpstr>
      <vt:lpstr>Decision trees</vt:lpstr>
      <vt:lpstr>Idea: randomized search for informative splits</vt:lpstr>
      <vt:lpstr>Harder case</vt:lpstr>
      <vt:lpstr>Harder case</vt:lpstr>
      <vt:lpstr>Harder case</vt:lpstr>
      <vt:lpstr>The entropy of a labelled pool of data</vt:lpstr>
      <vt:lpstr>What does a split do?</vt:lpstr>
      <vt:lpstr>Scoring a split</vt:lpstr>
      <vt:lpstr>Scoring a split</vt:lpstr>
      <vt:lpstr>Building a tree</vt:lpstr>
      <vt:lpstr>Building a tree - II</vt:lpstr>
      <vt:lpstr>Forests</vt:lpstr>
      <vt:lpstr>Why bother?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1250</cp:revision>
  <cp:lastPrinted>2025-09-24T14:41:31Z</cp:lastPrinted>
  <dcterms:created xsi:type="dcterms:W3CDTF">2004-08-29T23:15:23Z</dcterms:created>
  <dcterms:modified xsi:type="dcterms:W3CDTF">2025-09-25T16:46:18Z</dcterms:modified>
</cp:coreProperties>
</file>