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949" r:id="rId2"/>
    <p:sldId id="943" r:id="rId3"/>
    <p:sldId id="944" r:id="rId4"/>
    <p:sldId id="946" r:id="rId5"/>
    <p:sldId id="922" r:id="rId6"/>
    <p:sldId id="948" r:id="rId7"/>
    <p:sldId id="901" r:id="rId8"/>
    <p:sldId id="964" r:id="rId9"/>
    <p:sldId id="1022" r:id="rId10"/>
    <p:sldId id="1023" r:id="rId11"/>
    <p:sldId id="1024" r:id="rId12"/>
    <p:sldId id="923" r:id="rId13"/>
    <p:sldId id="1041" r:id="rId14"/>
    <p:sldId id="1042" r:id="rId15"/>
    <p:sldId id="1043" r:id="rId16"/>
    <p:sldId id="907" r:id="rId17"/>
    <p:sldId id="924" r:id="rId18"/>
    <p:sldId id="1044" r:id="rId19"/>
    <p:sldId id="1045" r:id="rId20"/>
    <p:sldId id="848" r:id="rId21"/>
    <p:sldId id="849" r:id="rId22"/>
    <p:sldId id="1046" r:id="rId23"/>
    <p:sldId id="850" r:id="rId24"/>
    <p:sldId id="1049" r:id="rId25"/>
    <p:sldId id="853" r:id="rId26"/>
    <p:sldId id="854" r:id="rId27"/>
    <p:sldId id="855" r:id="rId28"/>
    <p:sldId id="1048" r:id="rId29"/>
    <p:sldId id="1050" r:id="rId30"/>
    <p:sldId id="1047" r:id="rId31"/>
    <p:sldId id="1051" r:id="rId32"/>
    <p:sldId id="1054" r:id="rId33"/>
    <p:sldId id="1052" r:id="rId34"/>
    <p:sldId id="1053" r:id="rId35"/>
    <p:sldId id="1025" r:id="rId36"/>
    <p:sldId id="867" r:id="rId37"/>
    <p:sldId id="1026" r:id="rId38"/>
    <p:sldId id="950" r:id="rId39"/>
    <p:sldId id="951" r:id="rId40"/>
    <p:sldId id="952" r:id="rId41"/>
    <p:sldId id="953" r:id="rId42"/>
    <p:sldId id="954" r:id="rId43"/>
    <p:sldId id="955" r:id="rId44"/>
    <p:sldId id="956" r:id="rId45"/>
    <p:sldId id="957" r:id="rId46"/>
    <p:sldId id="958" r:id="rId47"/>
    <p:sldId id="959" r:id="rId48"/>
    <p:sldId id="869" r:id="rId49"/>
    <p:sldId id="1027" r:id="rId50"/>
    <p:sldId id="937" r:id="rId51"/>
    <p:sldId id="875" r:id="rId52"/>
    <p:sldId id="1055" r:id="rId53"/>
    <p:sldId id="1057" r:id="rId54"/>
    <p:sldId id="1056" r:id="rId55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4D4D4D"/>
    <a:srgbClr val="B2B2B2"/>
    <a:srgbClr val="808080"/>
    <a:srgbClr val="C0C0C0"/>
    <a:srgbClr val="29292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8" autoAdjust="0"/>
    <p:restoredTop sz="85646" autoAdjust="0"/>
  </p:normalViewPr>
  <p:slideViewPr>
    <p:cSldViewPr>
      <p:cViewPr varScale="1">
        <p:scale>
          <a:sx n="109" d="100"/>
          <a:sy n="109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039539-F413-4581-8009-DE9BBA32B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6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9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15953-31A5-4A49-A421-1E0FB08F4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15953-31A5-4A49-A421-1E0FB08F4F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F1B6A-C68C-4F8F-8D21-7FA9F62032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2836-BBC8-F7C1-119E-0713EE6CA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84EC538-8282-84FF-3C6F-7288C945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47C4191-9EA3-D2BA-2F19-9E2EF26E2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176F34E-13A5-7474-75B1-2EC6E1B5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D371-4129-4D99-8273-FDDCE58D84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16987-FEFA-4457-A8CF-FFF5E19407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D607-F0AE-3705-2602-2D1DA46E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4AB0142-52FC-FCEB-80DC-E3EE0DD1C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35BA1D4-5D94-08FD-B9C2-EEF924024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E4FD37A-834E-31B4-62B7-0587ACE0A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8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8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EADD7-6249-45D3-8B1D-8C5384BEE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1D1-4C9F-4402-ACFE-C02D5EC3E4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49BBD-CC78-4878-B2B0-C84274EA2B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0" tIns="48365" rIns="96730" bIns="48365" anchor="b"/>
          <a:lstStyle/>
          <a:p>
            <a:pPr algn="r"/>
            <a:fld id="{DF90736E-B8D3-409F-9692-429E6C860CE8}" type="slidenum">
              <a:rPr lang="en-US" sz="1300">
                <a:latin typeface="Calibri" pitchFamily="34" charset="0"/>
              </a:rPr>
              <a:pPr algn="r"/>
              <a:t>47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A177-E38C-46BD-9809-48F44DAC63D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00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92A7-E03E-419D-A5C5-5B162789E98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5BD38-4E92-48D4-BBCB-935A356359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CDC61-6830-40C4-AD4C-40F5285A0B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0606-CFFB-406E-AFFE-8C1495D0A1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DF7E1-9345-4569-AEA3-5B972B8565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31E66-3509-43DB-B31C-80811BBB2D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5822A5-3685-4802-A0F9-5B2B460C6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.sri.com/pubs/files/836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1"/>
            <a:ext cx="6034088" cy="41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Plugging back in: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8638" b="-1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6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B32260-8B99-7E45-99AD-09B4D9312067}"/>
              </a:ext>
            </a:extLst>
          </p:cNvPr>
          <p:cNvSpPr/>
          <p:nvPr/>
        </p:nvSpPr>
        <p:spPr bwMode="auto">
          <a:xfrm>
            <a:off x="6477000" y="3124200"/>
            <a:ext cx="4267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0492A-79EA-0943-90F4-16FF45CF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0492A-79EA-0943-90F4-16FF45CF8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0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Plugging back in: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)+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want to find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𝑈𝑁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Solution is given by the eigenvector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associated with the smallest eigenvalue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8638" b="-1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7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6F058-1741-D541-A08C-01983CB5579A}"/>
                  </a:ext>
                </a:extLst>
              </p:cNvPr>
              <p:cNvSpPr/>
              <p:nvPr/>
            </p:nvSpPr>
            <p:spPr>
              <a:xfrm>
                <a:off x="8118668" y="4572000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6F058-1741-D541-A08C-01983CB55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668" y="4572000"/>
                <a:ext cx="5453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39CA99-E1CC-7C48-872A-68E15000F9ED}"/>
                  </a:ext>
                </a:extLst>
              </p:cNvPr>
              <p:cNvSpPr/>
              <p:nvPr/>
            </p:nvSpPr>
            <p:spPr>
              <a:xfrm>
                <a:off x="9794961" y="4572000"/>
                <a:ext cx="5565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39CA99-E1CC-7C48-872A-68E15000F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961" y="4572000"/>
                <a:ext cx="5565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BD4BCB-EE07-4D42-B246-AED618E3C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BD4BCB-EE07-4D42-B246-AED618E3C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graphicFrame>
        <p:nvGraphicFramePr>
          <p:cNvPr id="819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97276" y="2786064"/>
          <a:ext cx="5241925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231746" imgH="3682540" progId="Photoshop.Image.10">
                  <p:embed/>
                </p:oleObj>
              </mc:Choice>
              <mc:Fallback>
                <p:oleObj name="Image" r:id="rId3" imgW="5231746" imgH="36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6" y="2786064"/>
                        <a:ext cx="5241925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8"/>
          <p:cNvSpPr>
            <a:spLocks noChangeShapeType="1"/>
          </p:cNvSpPr>
          <p:nvPr/>
        </p:nvSpPr>
        <p:spPr bwMode="auto">
          <a:xfrm flipV="1">
            <a:off x="6172200" y="3429000"/>
            <a:ext cx="6858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9"/>
              <p:cNvSpPr txBox="1">
                <a:spLocks noChangeArrowheads="1"/>
              </p:cNvSpPr>
              <p:nvPr/>
            </p:nvSpPr>
            <p:spPr bwMode="auto">
              <a:xfrm>
                <a:off x="6657061" y="3659856"/>
                <a:ext cx="213360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20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7061" y="3659856"/>
                <a:ext cx="2133601" cy="52322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759575" y="2348088"/>
            <a:ext cx="326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/>
              <a:t>second moment matrix</a:t>
            </a: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6172200" y="4648200"/>
            <a:ext cx="13716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83226" y="6477001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F&amp;P (2</a:t>
            </a:r>
            <a:r>
              <a:rPr lang="en-US" sz="1400" b="0" baseline="30000" dirty="0"/>
              <a:t>nd</a:t>
            </a:r>
            <a:r>
              <a:rPr lang="en-US" sz="1400" b="0" dirty="0"/>
              <a:t> ed.) sec. 22.1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2D16A5-3098-F142-BB1F-612872C99C27}"/>
                  </a:ext>
                </a:extLst>
              </p:cNvPr>
              <p:cNvSpPr/>
              <p:nvPr/>
            </p:nvSpPr>
            <p:spPr>
              <a:xfrm>
                <a:off x="4283077" y="1371775"/>
                <a:ext cx="7223123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2D16A5-3098-F142-BB1F-612872C9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77" y="1371775"/>
                <a:ext cx="7223123" cy="914225"/>
              </a:xfrm>
              <a:prstGeom prst="rect">
                <a:avLst/>
              </a:prstGeom>
              <a:blipFill>
                <a:blip r:embed="rId7"/>
                <a:stretch>
                  <a:fillRect t="-63889" b="-9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32BCEB-5217-0641-82A5-79C9995F370B}"/>
                  </a:ext>
                </a:extLst>
              </p:cNvPr>
              <p:cNvSpPr/>
              <p:nvPr/>
            </p:nvSpPr>
            <p:spPr>
              <a:xfrm>
                <a:off x="685800" y="1246941"/>
                <a:ext cx="3152401" cy="1120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32BCEB-5217-0641-82A5-79C9995F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46941"/>
                <a:ext cx="3152401" cy="1120371"/>
              </a:xfrm>
              <a:prstGeom prst="rect">
                <a:avLst/>
              </a:prstGeom>
              <a:blipFill>
                <a:blip r:embed="rId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70F7D2-0418-CE43-8B2C-885F8BBBE840}"/>
                  </a:ext>
                </a:extLst>
              </p:cNvPr>
              <p:cNvSpPr/>
              <p:nvPr/>
            </p:nvSpPr>
            <p:spPr>
              <a:xfrm>
                <a:off x="7597775" y="4701936"/>
                <a:ext cx="2585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70F7D2-0418-CE43-8B2C-885F8BBBE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775" y="4701936"/>
                <a:ext cx="2585451" cy="523220"/>
              </a:xfrm>
              <a:prstGeom prst="rect">
                <a:avLst/>
              </a:prstGeom>
              <a:blipFill>
                <a:blip r:embed="rId9"/>
                <a:stretch>
                  <a:fillRect r="-48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/>
      <p:bldP spid="8203" grpId="0"/>
      <p:bldP spid="8204" grpId="0" animBg="1"/>
      <p:bldP spid="8205" grpId="0" animBg="1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08FE-7821-02E8-60C7-8448A08D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Computing surface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3B6E-921A-EA73-D7C4-5C8E70C7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Assume at every pixel you have distance to the 3D point (depth)</a:t>
            </a:r>
          </a:p>
          <a:p>
            <a:endParaRPr lang="en-US" sz="2400" dirty="0"/>
          </a:p>
          <a:p>
            <a:r>
              <a:rPr lang="en-US" sz="2400" dirty="0"/>
              <a:t>	write:   d(</a:t>
            </a:r>
            <a:r>
              <a:rPr lang="en-US" sz="2400" dirty="0" err="1"/>
              <a:t>i</a:t>
            </a:r>
            <a:r>
              <a:rPr lang="en-US" sz="2400" dirty="0"/>
              <a:t>, j)</a:t>
            </a:r>
          </a:p>
          <a:p>
            <a:endParaRPr lang="en-US" sz="2400" dirty="0"/>
          </a:p>
          <a:p>
            <a:r>
              <a:rPr lang="en-US" sz="2400" dirty="0"/>
              <a:t>You would like to know the surface normal at each point.  </a:t>
            </a:r>
          </a:p>
          <a:p>
            <a:endParaRPr lang="en-US" sz="2400" dirty="0"/>
          </a:p>
          <a:p>
            <a:r>
              <a:rPr lang="en-US" sz="2400" dirty="0"/>
              <a:t>Strategy:  </a:t>
            </a:r>
          </a:p>
          <a:p>
            <a:r>
              <a:rPr lang="en-US" sz="2400" dirty="0"/>
              <a:t>	fit a plane to the a group of points in 3D</a:t>
            </a:r>
          </a:p>
          <a:p>
            <a:r>
              <a:rPr lang="en-US" sz="2400" dirty="0"/>
              <a:t>	use the normal of that plane</a:t>
            </a:r>
          </a:p>
        </p:txBody>
      </p:sp>
    </p:spTree>
    <p:extLst>
      <p:ext uri="{BB962C8B-B14F-4D97-AF65-F5344CB8AC3E}">
        <p14:creationId xmlns:p14="http://schemas.microsoft.com/office/powerpoint/2010/main" val="413479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CB94-4F41-5B90-A6C5-E32CB6B4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plane in 3D </a:t>
            </a:r>
            <a:r>
              <a:rPr lang="en-US" sz="2400" dirty="0"/>
              <a:t>(Very much like fitting a line in 2D)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73981-5FD3-E2FE-FEE5-DE066D717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Plane parametrization: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is the </a:t>
                </a:r>
                <a:r>
                  <a:rPr lang="en-US" sz="2400" i="1" dirty="0"/>
                  <a:t>unit normal </a:t>
                </a:r>
                <a:r>
                  <a:rPr lang="en-US" sz="2400" dirty="0"/>
                  <a:t>to the plane </a:t>
                </a:r>
                <a:br>
                  <a:rPr lang="en-US" sz="2400" dirty="0"/>
                </a:b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the distance between the line and </a:t>
                </a:r>
                <a:br>
                  <a:rPr lang="en-US" sz="2400" dirty="0"/>
                </a:br>
                <a:r>
                  <a:rPr lang="en-US" sz="2400" dirty="0"/>
                  <a:t>the origin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Perpendicular distance between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𝑧𝑖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dirty="0"/>
                  <a:t>and plane</a:t>
                </a:r>
                <a:br>
                  <a:rPr lang="en-US" dirty="0">
                    <a:latin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(assuming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Objective function: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73981-5FD3-E2FE-FEE5-DE066D717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2" b="-4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11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3922-F48D-A0EB-9166-4A31DBC89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82669A6-EC69-A235-5000-4D3A53F3D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etc</a:t>
                </a:r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Solution is given by the eigenvector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associated with the smallest eigenvalue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now U is 3x3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82669A6-EC69-A235-5000-4D3A53F3D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2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>
            <a:extLst>
              <a:ext uri="{FF2B5EF4-FFF2-40B4-BE49-F238E27FC236}">
                <a16:creationId xmlns:a16="http://schemas.microsoft.com/office/drawing/2014/main" id="{33E448B7-D0B5-BA5E-2754-3217E3D13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27E0F07-E897-1D45-19A5-0B9C10C501F4}"/>
                  </a:ext>
                </a:extLst>
              </p:cNvPr>
              <p:cNvSpPr/>
              <p:nvPr/>
            </p:nvSpPr>
            <p:spPr>
              <a:xfrm>
                <a:off x="3429000" y="990600"/>
                <a:ext cx="5086008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1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27E0F07-E897-1D45-19A5-0B9C10C50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5086008" cy="1268552"/>
              </a:xfrm>
              <a:prstGeom prst="rect">
                <a:avLst/>
              </a:prstGeom>
              <a:blipFill>
                <a:blip r:embed="rId4"/>
                <a:stretch>
                  <a:fillRect l="-9726" t="-106931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6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Least squares as likelihood maximization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464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Generative model</a:t>
            </a:r>
            <a:r>
              <a:rPr lang="en-US" sz="2400" dirty="0"/>
              <a:t>: line points are sampled independently and corrupted by Gaussian noise in the direction perpendicular to the line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062038"/>
            <a:ext cx="4038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0" y="3055164"/>
          <a:ext cx="2590800" cy="108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57200" progId="Equation.3">
                  <p:embed/>
                </p:oleObj>
              </mc:Choice>
              <mc:Fallback>
                <p:oleObj name="Equation" r:id="rId4" imgW="10918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55164"/>
                        <a:ext cx="2590800" cy="1085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9020176" y="24384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9267826" y="9906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ax+by=d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8621714" y="17526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u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v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8505826" y="2071688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0"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2895600" y="4784726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point on the line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768726" y="5089525"/>
            <a:ext cx="1808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/>
              <a:t>noise:</a:t>
            </a:r>
            <a:br>
              <a:rPr lang="en-US" sz="2000" b="0"/>
            </a:br>
            <a:r>
              <a:rPr lang="en-US" sz="2000" b="0"/>
              <a:t>sampled from </a:t>
            </a:r>
            <a:br>
              <a:rPr lang="en-US" sz="2000" b="0"/>
            </a:br>
            <a:r>
              <a:rPr lang="en-US" sz="2000" b="0"/>
              <a:t>zero-mean</a:t>
            </a:r>
            <a:br>
              <a:rPr lang="en-US" sz="2000" b="0"/>
            </a:br>
            <a:r>
              <a:rPr lang="en-US" sz="2000" b="0"/>
              <a:t>Gaussian with</a:t>
            </a:r>
            <a:br>
              <a:rPr lang="en-US" sz="2000" b="0"/>
            </a:br>
            <a:r>
              <a:rPr lang="en-US" sz="2000" b="0"/>
              <a:t>std. dev.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σ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5408614" y="4876801"/>
            <a:ext cx="114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/>
              <a:t>normal</a:t>
            </a:r>
            <a:br>
              <a:rPr lang="en-US" sz="2000" b="0"/>
            </a:br>
            <a:r>
              <a:rPr lang="en-US" sz="2000" b="0"/>
              <a:t>direction</a:t>
            </a: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V="1">
            <a:off x="3581400" y="41148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V="1">
            <a:off x="4648200" y="3810000"/>
            <a:ext cx="228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H="1" flipV="1">
            <a:off x="5334000" y="4114800"/>
            <a:ext cx="381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9"/>
          <p:cNvSpPr>
            <a:spLocks/>
          </p:cNvSpPr>
          <p:nvPr/>
        </p:nvSpPr>
        <p:spPr bwMode="auto">
          <a:xfrm>
            <a:off x="7721600" y="1122363"/>
            <a:ext cx="1430338" cy="1827212"/>
          </a:xfrm>
          <a:custGeom>
            <a:avLst/>
            <a:gdLst>
              <a:gd name="T0" fmla="*/ 2147483647 w 901"/>
              <a:gd name="T1" fmla="*/ 2147483647 h 1151"/>
              <a:gd name="T2" fmla="*/ 2147483647 w 901"/>
              <a:gd name="T3" fmla="*/ 2147483647 h 1151"/>
              <a:gd name="T4" fmla="*/ 2147483647 w 901"/>
              <a:gd name="T5" fmla="*/ 2147483647 h 1151"/>
              <a:gd name="T6" fmla="*/ 2147483647 w 901"/>
              <a:gd name="T7" fmla="*/ 2147483647 h 1151"/>
              <a:gd name="T8" fmla="*/ 2147483647 w 901"/>
              <a:gd name="T9" fmla="*/ 0 h 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1151"/>
              <a:gd name="T17" fmla="*/ 901 w 901"/>
              <a:gd name="T18" fmla="*/ 1151 h 1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1151">
                <a:moveTo>
                  <a:pt x="901" y="1151"/>
                </a:moveTo>
                <a:cubicBezTo>
                  <a:pt x="787" y="1066"/>
                  <a:pt x="673" y="981"/>
                  <a:pt x="533" y="930"/>
                </a:cubicBezTo>
                <a:cubicBezTo>
                  <a:pt x="392" y="880"/>
                  <a:pt x="116" y="925"/>
                  <a:pt x="58" y="847"/>
                </a:cubicBezTo>
                <a:cubicBezTo>
                  <a:pt x="0" y="769"/>
                  <a:pt x="163" y="605"/>
                  <a:pt x="187" y="464"/>
                </a:cubicBezTo>
                <a:cubicBezTo>
                  <a:pt x="211" y="323"/>
                  <a:pt x="200" y="97"/>
                  <a:pt x="20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Least squares as likelihood maximization</a:t>
            </a:r>
          </a:p>
        </p:txBody>
      </p:sp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1579564" y="4862514"/>
          <a:ext cx="9013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120" imgH="482400" progId="Equation.3">
                  <p:embed/>
                </p:oleObj>
              </mc:Choice>
              <mc:Fallback>
                <p:oleObj name="Equation" r:id="rId3" imgW="4686120" imgH="48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4" y="4862514"/>
                        <a:ext cx="9013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2041525" y="4383088"/>
            <a:ext cx="701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/>
              <a:t>Likelihood</a:t>
            </a:r>
            <a:r>
              <a:rPr lang="en-US" sz="2400" b="0"/>
              <a:t> of points given line parameters (</a:t>
            </a:r>
            <a:r>
              <a:rPr lang="en-US" sz="2400" b="0" i="1"/>
              <a:t>a</a:t>
            </a:r>
            <a:r>
              <a:rPr lang="en-US" sz="2400" b="0"/>
              <a:t>, </a:t>
            </a:r>
            <a:r>
              <a:rPr lang="en-US" sz="2400" b="0" i="1"/>
              <a:t>b</a:t>
            </a:r>
            <a:r>
              <a:rPr lang="en-US" sz="2400" b="0"/>
              <a:t>, </a:t>
            </a:r>
            <a:r>
              <a:rPr lang="en-US" sz="2400" b="0" i="1"/>
              <a:t>d</a:t>
            </a:r>
            <a:r>
              <a:rPr lang="en-US" sz="2400" b="0"/>
              <a:t>):</a:t>
            </a:r>
          </a:p>
        </p:txBody>
      </p:sp>
      <p:grpSp>
        <p:nvGrpSpPr>
          <p:cNvPr id="10253" name="Group 22"/>
          <p:cNvGrpSpPr>
            <a:grpSpLocks/>
          </p:cNvGrpSpPr>
          <p:nvPr/>
        </p:nvGrpSpPr>
        <p:grpSpPr bwMode="auto">
          <a:xfrm>
            <a:off x="1752600" y="5822950"/>
            <a:ext cx="8763000" cy="882650"/>
            <a:chOff x="144" y="3668"/>
            <a:chExt cx="5520" cy="556"/>
          </a:xfrm>
        </p:grpSpPr>
        <p:graphicFrame>
          <p:nvGraphicFramePr>
            <p:cNvPr id="10244" name="Object 17"/>
            <p:cNvGraphicFramePr>
              <a:graphicFrameLocks noChangeAspect="1"/>
            </p:cNvGraphicFramePr>
            <p:nvPr/>
          </p:nvGraphicFramePr>
          <p:xfrm>
            <a:off x="1507" y="3668"/>
            <a:ext cx="4157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225600" imgH="431640" progId="Equation.3">
                    <p:embed/>
                  </p:oleObj>
                </mc:Choice>
                <mc:Fallback>
                  <p:oleObj name="Equation" r:id="rId5" imgW="3225600" imgH="431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7" y="3668"/>
                          <a:ext cx="4157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20"/>
            <p:cNvSpPr txBox="1">
              <a:spLocks noChangeArrowheads="1"/>
            </p:cNvSpPr>
            <p:nvPr/>
          </p:nvSpPr>
          <p:spPr bwMode="auto">
            <a:xfrm>
              <a:off x="144" y="3792"/>
              <a:ext cx="1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/>
                <a:t>Log-likelihood: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062038"/>
            <a:ext cx="4038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020176" y="24384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9267826" y="9906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ax+by=d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621714" y="17526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u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v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505826" y="2071688"/>
            <a:ext cx="33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0"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721600" y="1122363"/>
            <a:ext cx="1430338" cy="1827212"/>
          </a:xfrm>
          <a:custGeom>
            <a:avLst/>
            <a:gdLst>
              <a:gd name="T0" fmla="*/ 2147483647 w 901"/>
              <a:gd name="T1" fmla="*/ 2147483647 h 1151"/>
              <a:gd name="T2" fmla="*/ 2147483647 w 901"/>
              <a:gd name="T3" fmla="*/ 2147483647 h 1151"/>
              <a:gd name="T4" fmla="*/ 2147483647 w 901"/>
              <a:gd name="T5" fmla="*/ 2147483647 h 1151"/>
              <a:gd name="T6" fmla="*/ 2147483647 w 901"/>
              <a:gd name="T7" fmla="*/ 2147483647 h 1151"/>
              <a:gd name="T8" fmla="*/ 2147483647 w 901"/>
              <a:gd name="T9" fmla="*/ 0 h 1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1151"/>
              <a:gd name="T17" fmla="*/ 901 w 901"/>
              <a:gd name="T18" fmla="*/ 1151 h 1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1151">
                <a:moveTo>
                  <a:pt x="901" y="1151"/>
                </a:moveTo>
                <a:cubicBezTo>
                  <a:pt x="787" y="1066"/>
                  <a:pt x="673" y="981"/>
                  <a:pt x="533" y="930"/>
                </a:cubicBezTo>
                <a:cubicBezTo>
                  <a:pt x="392" y="880"/>
                  <a:pt x="116" y="925"/>
                  <a:pt x="58" y="847"/>
                </a:cubicBezTo>
                <a:cubicBezTo>
                  <a:pt x="0" y="769"/>
                  <a:pt x="163" y="605"/>
                  <a:pt x="187" y="464"/>
                </a:cubicBezTo>
                <a:cubicBezTo>
                  <a:pt x="211" y="323"/>
                  <a:pt x="200" y="97"/>
                  <a:pt x="20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52600" y="9144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>
                <a:latin typeface="+mn-lt"/>
                <a:cs typeface="+mn-cs"/>
              </a:rPr>
              <a:t>Generative model</a:t>
            </a:r>
            <a:r>
              <a:rPr lang="en-US" sz="2400" b="0" kern="0">
                <a:latin typeface="+mn-lt"/>
                <a:cs typeface="+mn-cs"/>
              </a:rPr>
              <a:t>: line points are sampled independently and corrupted by Gaussian noise in the direction perpendicular to the line</a:t>
            </a:r>
            <a:endParaRPr lang="en-US" sz="2400" b="0" kern="0" dirty="0">
              <a:latin typeface="+mn-lt"/>
              <a:cs typeface="+mn-cs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048000" y="3055938"/>
          <a:ext cx="259080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57200" progId="Equation.3">
                  <p:embed/>
                </p:oleObj>
              </mc:Choice>
              <mc:Fallback>
                <p:oleObj name="Equation" r:id="rId8" imgW="10918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55938"/>
                        <a:ext cx="2590800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2520-8498-7052-E18E-F756FB07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close to line -&gt; TLS behaves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067A-3F7E-79F2-E33A-6CBE81F7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D49B7-2D39-EAFE-F7FA-0456F47D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66" y="942906"/>
            <a:ext cx="10057468" cy="59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3267-02B9-0467-A875-1EB8639F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errors – TLS behaves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35D9-F26C-6CBE-C373-2052F7D7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31085-EBA2-54A8-8F6D-3F20810F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8763000" cy="5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65532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We’ve learned how to detect edges, corners, blobs. Now what?</a:t>
            </a:r>
          </a:p>
          <a:p>
            <a:pPr>
              <a:buFontTx/>
              <a:buChar char="•"/>
            </a:pPr>
            <a:r>
              <a:rPr lang="en-US" dirty="0"/>
              <a:t>We would like to form a higher-level, more compact representation of the features in the image by grouping multiple features according to a simple model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3378269"/>
              </p:ext>
            </p:extLst>
          </p:nvPr>
        </p:nvGraphicFramePr>
        <p:xfrm>
          <a:off x="7543799" y="914401"/>
          <a:ext cx="3657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61905" imgH="7009524" progId="Photoshop.Image.10">
                  <p:embed/>
                </p:oleObj>
              </mc:Choice>
              <mc:Fallback>
                <p:oleObj name="Image" r:id="rId3" imgW="8761905" imgH="700952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99" y="914401"/>
                        <a:ext cx="3657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 descr="I_e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3" y="3962401"/>
            <a:ext cx="36528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5601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29EF7-12C8-5925-BA0E-306B4D41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96905CF-92CD-FFB4-8CD3-D36B8193B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Rectangle 3">
                <a:extLst>
                  <a:ext uri="{FF2B5EF4-FFF2-40B4-BE49-F238E27FC236}">
                    <a16:creationId xmlns:a16="http://schemas.microsoft.com/office/drawing/2014/main" id="{4B6EEA95-A363-5D1A-1B09-2840951A2E8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General approach: find model parameters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minimize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-2500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residual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w.r.t</a:t>
                </a:r>
                <a:r>
                  <a:rPr lang="en-US" sz="2400" dirty="0">
                    <a:cs typeface="Times New Roman" pitchFamily="18" charset="0"/>
                  </a:rPr>
                  <a:t>. model parameters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eg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for line,         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		residual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l-GR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cs typeface="Times New Roman" pitchFamily="18" charset="0"/>
                  </a:rPr>
                  <a:t>robust function</a:t>
                </a:r>
                <a:r>
                  <a:rPr lang="en-US" sz="2400" dirty="0"/>
                  <a:t> with scale parameter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pPr marL="0" indent="0"/>
                <a:endParaRPr lang="en-US" sz="2400" dirty="0">
                  <a:cs typeface="Times New Roman" pitchFamily="18" charset="0"/>
                </a:endParaRPr>
              </a:p>
              <a:p>
                <a:pPr marL="0" indent="0"/>
                <a:endParaRPr lang="en-US" sz="2400" dirty="0">
                  <a:cs typeface="Times New Roman" pitchFamily="18" charset="0"/>
                </a:endParaRPr>
              </a:p>
              <a:p>
                <a:pPr marL="0" indent="0"/>
                <a:r>
                  <a:rPr lang="en-US" sz="2400" dirty="0">
                    <a:cs typeface="Times New Roman" pitchFamily="18" charset="0"/>
                  </a:rPr>
                  <a:t>Notice that   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</a:p>
              <a:p>
                <a:pPr marL="0" indent="0"/>
                <a:r>
                  <a:rPr lang="en-US" sz="2400" dirty="0">
                    <a:cs typeface="Times New Roman" pitchFamily="18" charset="0"/>
                  </a:rPr>
                  <a:t>	would give the original least squares loss</a:t>
                </a:r>
              </a:p>
            </p:txBody>
          </p:sp>
        </mc:Choice>
        <mc:Fallback>
          <p:sp>
            <p:nvSpPr>
              <p:cNvPr id="12292" name="Rectangle 3">
                <a:extLst>
                  <a:ext uri="{FF2B5EF4-FFF2-40B4-BE49-F238E27FC236}">
                    <a16:creationId xmlns:a16="http://schemas.microsoft.com/office/drawing/2014/main" id="{4B6EEA95-A363-5D1A-1B09-2840951A2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2" t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77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436DB-3744-019A-9454-2B77E363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14400"/>
            <a:ext cx="7053698" cy="56880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E540-6906-27E4-9990-70D2F21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5D14-16E9-2C53-F0BE-3764C92D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D0277-0C3D-7FD0-3CAF-6DD42FE1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2" y="1647784"/>
            <a:ext cx="11612716" cy="3802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095D5-7505-884E-F26F-747F7B793880}"/>
              </a:ext>
            </a:extLst>
          </p:cNvPr>
          <p:cNvSpPr txBox="1"/>
          <p:nvPr/>
        </p:nvSpPr>
        <p:spPr>
          <a:xfrm>
            <a:off x="8763000" y="15240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5C853D-6985-3CBB-0B7E-F10517CE3611}"/>
              </a:ext>
            </a:extLst>
          </p:cNvPr>
          <p:cNvCxnSpPr>
            <a:cxnSpLocks/>
          </p:cNvCxnSpPr>
          <p:nvPr/>
        </p:nvCxnSpPr>
        <p:spPr bwMode="auto">
          <a:xfrm flipH="1">
            <a:off x="8153400" y="1905000"/>
            <a:ext cx="609600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4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1" y="6034089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2590801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81314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C63C-29E3-C024-5BB0-34445558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3CCB-AE3C-C330-A31D-696EB179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BDBC6-E127-545A-1FE4-9EAA6B5C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816936" cy="5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4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0767-2C2D-FBC6-AD63-0A3F9740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line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4424-0B85-2039-4FE4-982826E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4C91F-84E1-F1C9-F7AB-3E9348DB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2075"/>
            <a:ext cx="9601200" cy="59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9082088" y="6581776"/>
            <a:ext cx="1585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Source: K. Grauman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</a:t>
            </a:r>
            <a:r>
              <a:rPr lang="en-US" i="1" dirty="0"/>
              <a:t>parametric model </a:t>
            </a:r>
            <a:r>
              <a:rPr lang="en-US" dirty="0"/>
              <a:t>to represent a set of features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276" y="1965326"/>
            <a:ext cx="21621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1"/>
            <a:ext cx="29019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4" y="4648200"/>
            <a:ext cx="55959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476625" y="4205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lines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324600" y="4191001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simple model: circles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927600" y="6324601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complicated model: car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9A9-A432-4615-379B-9A70C29A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estimators – influence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574B-04C5-379D-D652-4AA89F06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32A12-4C2D-01B9-8307-779DE90E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7772400" cy="57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6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0555-74D1-4552-E5B2-DCECDE57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– iteratively reweighted 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D9D5-9F89-8B6E-42FD-0BE01200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Start with initial line </a:t>
            </a:r>
          </a:p>
          <a:p>
            <a:r>
              <a:rPr lang="en-US" dirty="0"/>
              <a:t>	get weights, scale from line</a:t>
            </a:r>
          </a:p>
          <a:p>
            <a:endParaRPr lang="en-US" dirty="0"/>
          </a:p>
          <a:p>
            <a:r>
              <a:rPr lang="en-US" dirty="0"/>
              <a:t>Iterate:</a:t>
            </a:r>
          </a:p>
          <a:p>
            <a:r>
              <a:rPr lang="en-US" dirty="0"/>
              <a:t>	estimate line using weights, scale</a:t>
            </a:r>
          </a:p>
          <a:p>
            <a:r>
              <a:rPr lang="en-US" dirty="0"/>
              <a:t>	estimate scale using line</a:t>
            </a:r>
          </a:p>
          <a:p>
            <a:r>
              <a:rPr lang="en-US" dirty="0"/>
              <a:t>	estimate weights using scale, line</a:t>
            </a:r>
          </a:p>
          <a:p>
            <a:endParaRPr lang="en-US" dirty="0"/>
          </a:p>
          <a:p>
            <a:r>
              <a:rPr lang="en-US" dirty="0"/>
              <a:t>We *know* that one stationary point is the true minimum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No other guarantees I’m aware of, but quite well behaved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13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B6B61-76BF-B314-6EA0-E83F7A6C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3FE3-A3A1-6A5B-6901-64518134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iteratively reweighted 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E0CC-4DC7-5BBC-6261-0EBC480F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Iterate:</a:t>
            </a:r>
          </a:p>
          <a:p>
            <a:r>
              <a:rPr lang="en-US" dirty="0"/>
              <a:t>	Initial line:</a:t>
            </a:r>
          </a:p>
          <a:p>
            <a:r>
              <a:rPr lang="en-US" dirty="0"/>
              <a:t>		Draw two points at random from dataset</a:t>
            </a:r>
          </a:p>
          <a:p>
            <a:r>
              <a:rPr lang="en-US" dirty="0"/>
              <a:t>		Pass line through them</a:t>
            </a:r>
          </a:p>
          <a:p>
            <a:r>
              <a:rPr lang="en-US" dirty="0"/>
              <a:t>	Fit line with IRLS</a:t>
            </a:r>
          </a:p>
          <a:p>
            <a:endParaRPr lang="en-US" dirty="0"/>
          </a:p>
          <a:p>
            <a:r>
              <a:rPr lang="en-US" dirty="0"/>
              <a:t>Use the best you encounter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92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7F77-AF92-AFE9-E4BD-9B7E3C61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756-BDE3-BF50-6BB7-B4FF96F0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D95E-B884-1CBF-BF6D-1E84ED01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313"/>
            <a:ext cx="11697123" cy="55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6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1D92-A6E6-A212-5D5F-0D80769C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 isn’t perfect…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C550-AB3D-6843-DF6F-8F579ADBE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1B7CE-5A25-B714-5AEA-311F192D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8687"/>
            <a:ext cx="10591800" cy="7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0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RANSAC</a:t>
            </a:r>
          </a:p>
        </p:txBody>
      </p:sp>
    </p:spTree>
    <p:extLst>
      <p:ext uri="{BB962C8B-B14F-4D97-AF65-F5344CB8AC3E}">
        <p14:creationId xmlns:p14="http://schemas.microsoft.com/office/powerpoint/2010/main" val="1102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schemes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Robust fitting can deal with a few outliers – what if we have very many?</a:t>
            </a:r>
          </a:p>
          <a:p>
            <a:pPr>
              <a:buFontTx/>
              <a:buChar char="•"/>
            </a:pPr>
            <a:r>
              <a:rPr lang="en-US" dirty="0"/>
              <a:t>Basic idea: let each point </a:t>
            </a:r>
            <a:r>
              <a:rPr lang="en-US" i="1" dirty="0"/>
              <a:t>vote</a:t>
            </a:r>
            <a:r>
              <a:rPr lang="en-US" dirty="0"/>
              <a:t> for all the models that are </a:t>
            </a:r>
            <a:br>
              <a:rPr lang="en-US" dirty="0"/>
            </a:br>
            <a:r>
              <a:rPr lang="en-US" dirty="0"/>
              <a:t>compatible with it</a:t>
            </a:r>
          </a:p>
          <a:p>
            <a:pPr lvl="1"/>
            <a:r>
              <a:rPr lang="en-US" sz="2400" dirty="0"/>
              <a:t>Hopefully the outliers will not vote consistently for any single model</a:t>
            </a:r>
          </a:p>
          <a:p>
            <a:pPr lvl="1"/>
            <a:r>
              <a:rPr lang="en-US" sz="2400" dirty="0"/>
              <a:t>The model that receives the most votes is the best fit to the image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9" descr="1">
            <a:extLst>
              <a:ext uri="{FF2B5EF4-FFF2-40B4-BE49-F238E27FC236}">
                <a16:creationId xmlns:a16="http://schemas.microsoft.com/office/drawing/2014/main" id="{F2615C9B-0C8D-5D46-ADDC-D316554D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4038600" cy="30254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Random sample consensus: very general framework for model fitting in the presence of outliers</a:t>
            </a:r>
          </a:p>
          <a:p>
            <a:pPr>
              <a:buFontTx/>
              <a:buChar char="•"/>
            </a:pPr>
            <a:r>
              <a:rPr lang="en-US" dirty="0"/>
              <a:t>Outline:</a:t>
            </a:r>
          </a:p>
          <a:p>
            <a:pPr lvl="1"/>
            <a:r>
              <a:rPr lang="en-US" sz="2400" dirty="0"/>
              <a:t>Randomly choose a small initial subset of points</a:t>
            </a:r>
          </a:p>
          <a:p>
            <a:pPr lvl="1"/>
            <a:r>
              <a:rPr lang="en-US" sz="2400" dirty="0"/>
              <a:t>Fit a model to that subset</a:t>
            </a:r>
          </a:p>
          <a:p>
            <a:pPr lvl="1"/>
            <a:r>
              <a:rPr lang="en-US" sz="2400" dirty="0"/>
              <a:t>Find all inlier points that are “close” to the model and reject the rest as outliers</a:t>
            </a:r>
          </a:p>
          <a:p>
            <a:pPr lvl="1"/>
            <a:r>
              <a:rPr lang="en-US" sz="2400" dirty="0"/>
              <a:t>Do this many times and choose the model with the most inliers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57200" y="6120825"/>
            <a:ext cx="1143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600" b="0" dirty="0"/>
              <a:t>M. </a:t>
            </a:r>
            <a:r>
              <a:rPr lang="en-US" sz="1600" b="0" dirty="0" err="1"/>
              <a:t>Fischler</a:t>
            </a:r>
            <a:r>
              <a:rPr lang="en-US" sz="1600" b="0" dirty="0"/>
              <a:t> and R. </a:t>
            </a:r>
            <a:r>
              <a:rPr lang="en-US" sz="1600" b="0" dirty="0" err="1"/>
              <a:t>Bolles</a:t>
            </a:r>
            <a:r>
              <a:rPr lang="en-US" sz="1600" b="0" dirty="0"/>
              <a:t>. </a:t>
            </a:r>
            <a:r>
              <a:rPr lang="en-US" sz="1600" b="0" dirty="0"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 sz="1600" b="0" dirty="0"/>
              <a:t>. Comm. of the ACM, Vol 24, pp 381-395, 1981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5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6664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6664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3687764" y="3529014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8632828" y="3340269"/>
            <a:ext cx="1890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Calibri" pitchFamily="34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Fitting: Challenges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0"/>
            <a:ext cx="777240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/>
              <a:t>Noise</a:t>
            </a:r>
            <a:r>
              <a:rPr lang="en-US" sz="2400"/>
              <a:t> in the measured feature locations</a:t>
            </a:r>
          </a:p>
          <a:p>
            <a:pPr>
              <a:buFontTx/>
              <a:buChar char="•"/>
            </a:pPr>
            <a:r>
              <a:rPr lang="en-US" sz="2400" b="1"/>
              <a:t>Extraneous data:</a:t>
            </a:r>
            <a:r>
              <a:rPr lang="en-US" sz="2400"/>
              <a:t> clutter (outliers), multiple lines</a:t>
            </a:r>
          </a:p>
          <a:p>
            <a:pPr>
              <a:buFontTx/>
              <a:buChar char="•"/>
            </a:pPr>
            <a:r>
              <a:rPr lang="en-US" sz="2400" b="1"/>
              <a:t>Missing data:</a:t>
            </a:r>
            <a:r>
              <a:rPr lang="en-US" sz="2400"/>
              <a:t> occlusions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55739"/>
            <a:ext cx="5410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038600" y="990600"/>
            <a:ext cx="377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/>
              <a:t>Case study: Line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555038" y="2617789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555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55038" y="2617789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555038" y="2617789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62400" y="1828800"/>
            <a:ext cx="4233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Calibri" pitchFamily="34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555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225" y="2503489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1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7383464" y="2820989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16312" y="6504802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R. </a:t>
            </a:r>
            <a:r>
              <a:rPr lang="en-US" sz="1200" b="0" dirty="0" err="1"/>
              <a:t>Raguram</a:t>
            </a:r>
            <a:endParaRPr lang="en-US" sz="1200" b="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33400" indent="-533400"/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times: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points uniformly at random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Fit model to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Find </a:t>
                </a:r>
                <a:r>
                  <a:rPr lang="en-US" i="1" dirty="0"/>
                  <a:t>inliers</a:t>
                </a:r>
                <a:r>
                  <a:rPr lang="en-US" dirty="0"/>
                  <a:t> to the model among the remaining points </a:t>
                </a:r>
                <a:br>
                  <a:rPr lang="en-US" dirty="0"/>
                </a:br>
                <a:r>
                  <a:rPr lang="en-US" dirty="0"/>
                  <a:t>(points whose distance or residual </a:t>
                </a:r>
                <a:r>
                  <a:rPr lang="en-US" dirty="0" err="1"/>
                  <a:t>w.r.t</a:t>
                </a:r>
                <a:r>
                  <a:rPr lang="en-US" dirty="0"/>
                  <a:t>. model is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33400" indent="-533400">
                  <a:buFontTx/>
                  <a:buChar char="•"/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or more inliers, accept the model and refit using all inliers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48" t="-1449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Choosing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Initial number of points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sz="2400" dirty="0"/>
                  <a:t>Typically minimum number needed to fit the model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Distance threshold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for inliers</a:t>
                </a:r>
              </a:p>
              <a:p>
                <a:pPr lvl="1"/>
                <a:r>
                  <a:rPr lang="en-US" sz="2400" dirty="0"/>
                  <a:t>Need suitable assumptions, e.g., given zero-mean Gaussian noise with std. dev.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l-GR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aseline="300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will give ~95% probability of capturing all inliers</a:t>
                </a:r>
                <a:endParaRPr lang="en-US" sz="2400" baseline="30000" dirty="0"/>
              </a:p>
              <a:p>
                <a:pPr>
                  <a:buFontTx/>
                  <a:buChar char="•"/>
                </a:pPr>
                <a:r>
                  <a:rPr lang="en-US" dirty="0"/>
                  <a:t>Consensus set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sz="2400" dirty="0"/>
                  <a:t>Should match expected inlier ratio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1587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  <a:blipFill>
                <a:blip r:embed="rId3"/>
                <a:stretch>
                  <a:fillRect l="-1049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5">
            <a:extLst>
              <a:ext uri="{FF2B5EF4-FFF2-40B4-BE49-F238E27FC236}">
                <a16:creationId xmlns:a16="http://schemas.microsoft.com/office/drawing/2014/main" id="{521A030B-3465-194D-8747-5BAF7284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400" y="6523892"/>
            <a:ext cx="228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Adapted from M. </a:t>
            </a:r>
            <a:r>
              <a:rPr lang="en-US" sz="1400" b="0" dirty="0" err="1"/>
              <a:t>Pollefeys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3810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  <a:r>
              <a:rPr lang="en-US"/>
              <a:t>: Overview</a:t>
            </a:r>
            <a:endParaRPr lang="en-US" dirty="0"/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Least squares line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Robust fitting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RANSAC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Choosing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99A0F-5FA9-544C-A9CA-B6DF9FE6A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Choosing the number of iterations (initial samples)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so that, with probability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(e.g. 99%), at least one initial sample is free from outliers </a:t>
                </a:r>
              </a:p>
              <a:p>
                <a:pPr lvl="1"/>
                <a:r>
                  <a:rPr lang="en-US" sz="2400" dirty="0"/>
                  <a:t>Assuming an outlier ratio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99A0F-5FA9-544C-A9CA-B6DF9FE6A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9610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96949"/>
              </p:ext>
            </p:extLst>
          </p:nvPr>
        </p:nvGraphicFramePr>
        <p:xfrm>
          <a:off x="1295400" y="3727609"/>
          <a:ext cx="5715000" cy="2679381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7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97" descr="ransac_iters">
            <a:extLst>
              <a:ext uri="{FF2B5EF4-FFF2-40B4-BE49-F238E27FC236}">
                <a16:creationId xmlns:a16="http://schemas.microsoft.com/office/drawing/2014/main" id="{EA152E68-F0C6-C741-A37F-763177BD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2766"/>
          <a:stretch>
            <a:fillRect/>
          </a:stretch>
        </p:blipFill>
        <p:spPr bwMode="auto">
          <a:xfrm>
            <a:off x="7391400" y="3695976"/>
            <a:ext cx="4114740" cy="27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5">
            <a:extLst>
              <a:ext uri="{FF2B5EF4-FFF2-40B4-BE49-F238E27FC236}">
                <a16:creationId xmlns:a16="http://schemas.microsoft.com/office/drawing/2014/main" id="{6681AB68-33A1-DA4B-9239-79D30053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663" y="6523892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Source: M. </a:t>
            </a:r>
            <a:r>
              <a:rPr lang="en-US" sz="1400" b="0" dirty="0" err="1"/>
              <a:t>Pollefeys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sz="2400" dirty="0"/>
              <a:t>Simple and general</a:t>
            </a:r>
          </a:p>
          <a:p>
            <a:pPr lvl="1"/>
            <a:r>
              <a:rPr lang="en-US" sz="2400" dirty="0"/>
              <a:t>Applicable to many different problems</a:t>
            </a:r>
          </a:p>
          <a:p>
            <a:pPr lvl="1"/>
            <a:r>
              <a:rPr lang="en-US" sz="2400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sz="2400" dirty="0"/>
              <a:t>Lots of parameters to set</a:t>
            </a:r>
          </a:p>
          <a:p>
            <a:pPr lvl="1"/>
            <a:r>
              <a:rPr lang="en-US" sz="2400" dirty="0"/>
              <a:t>Number of iterations grows </a:t>
            </a:r>
            <a:r>
              <a:rPr lang="en-US" sz="2400" dirty="0">
                <a:solidFill>
                  <a:srgbClr val="C00000"/>
                </a:solidFill>
              </a:rPr>
              <a:t>exponentially</a:t>
            </a:r>
            <a:r>
              <a:rPr lang="en-US" sz="2400" dirty="0"/>
              <a:t> as outlier ratio increases </a:t>
            </a:r>
          </a:p>
          <a:p>
            <a:pPr lvl="1"/>
            <a:r>
              <a:rPr lang="en-US" sz="2400" dirty="0"/>
              <a:t>Can’t always get a good initialization </a:t>
            </a:r>
            <a:br>
              <a:rPr lang="en-US" sz="2400" dirty="0"/>
            </a:br>
            <a:r>
              <a:rPr lang="en-US" sz="2400" dirty="0"/>
              <a:t>of the model based on the minimum </a:t>
            </a:r>
            <a:br>
              <a:rPr lang="en-US" sz="2400" dirty="0"/>
            </a:br>
            <a:r>
              <a:rPr lang="en-US" sz="2400" dirty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386414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C323-3EE0-3031-7D32-CA4307B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RANSAC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AF9E-41F4-B76D-5975-6CE73D04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fit many lines to a dataset:</a:t>
            </a:r>
          </a:p>
          <a:p>
            <a:endParaRPr lang="en-US" sz="2400" dirty="0"/>
          </a:p>
          <a:p>
            <a:r>
              <a:rPr lang="en-US" sz="2400" dirty="0"/>
              <a:t>	Iterate:</a:t>
            </a:r>
          </a:p>
          <a:p>
            <a:r>
              <a:rPr lang="en-US" sz="2400" dirty="0"/>
              <a:t>		Fit a line with RANSAC</a:t>
            </a:r>
          </a:p>
          <a:p>
            <a:r>
              <a:rPr lang="en-US" sz="2400" dirty="0"/>
              <a:t>			using IRLS (crucial!)</a:t>
            </a:r>
          </a:p>
          <a:p>
            <a:r>
              <a:rPr lang="en-US" sz="2400" dirty="0"/>
              <a:t>		Remove inliers from dataset</a:t>
            </a:r>
          </a:p>
          <a:p>
            <a:endParaRPr lang="en-US" sz="2400" dirty="0"/>
          </a:p>
          <a:p>
            <a:r>
              <a:rPr lang="en-US" sz="2400" dirty="0"/>
              <a:t>Q: when to stop?</a:t>
            </a:r>
          </a:p>
          <a:p>
            <a:r>
              <a:rPr lang="en-US" sz="2400" dirty="0"/>
              <a:t>A:  when you have the right number of lines</a:t>
            </a:r>
          </a:p>
          <a:p>
            <a:r>
              <a:rPr lang="en-US" sz="2400" dirty="0"/>
              <a:t>	when too little data is left</a:t>
            </a:r>
          </a:p>
          <a:p>
            <a:r>
              <a:rPr lang="en-US" sz="2400" dirty="0"/>
              <a:t>	when the last line has few inliers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F0505-3283-D0A3-1DD5-E66AC22B621E}"/>
              </a:ext>
            </a:extLst>
          </p:cNvPr>
          <p:cNvSpPr txBox="1"/>
          <p:nvPr/>
        </p:nvSpPr>
        <p:spPr>
          <a:xfrm>
            <a:off x="8382000" y="4724400"/>
            <a:ext cx="2342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Depends on </a:t>
            </a:r>
          </a:p>
          <a:p>
            <a:r>
              <a:rPr lang="en-US" dirty="0">
                <a:solidFill>
                  <a:srgbClr val="FF0000"/>
                </a:solidFill>
              </a:rPr>
              <a:t>application!</a:t>
            </a:r>
          </a:p>
        </p:txBody>
      </p:sp>
    </p:spTree>
    <p:extLst>
      <p:ext uri="{BB962C8B-B14F-4D97-AF65-F5344CB8AC3E}">
        <p14:creationId xmlns:p14="http://schemas.microsoft.com/office/powerpoint/2010/main" val="352090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43C0-7DD1-06CE-3A32-1FB69E18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 matters…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4F0E-AD0E-3D89-C31D-4A3747D5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D1E79-54C3-43BE-96A8-A5B52525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0" y="1752600"/>
            <a:ext cx="11835459" cy="49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D339-5F98-5B8D-F3F8-AED586F4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7AE3-8FF3-7C4C-100B-FFDC09E5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B0DDC-DE32-4860-A433-8149493B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1257300"/>
            <a:ext cx="6070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line fitting: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Data: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), …, 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Line equation: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minimize </a:t>
                </a:r>
                <a:br>
                  <a:rPr lang="en-US" dirty="0"/>
                </a:br>
                <a:endParaRPr lang="en-US" sz="1200" dirty="0"/>
              </a:p>
              <a:p>
                <a:pPr marL="0" indent="0"/>
                <a:r>
                  <a:rPr lang="en-US" b="0" dirty="0">
                    <a:solidFill>
                      <a:srgbClr val="7030A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sz="12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Equivalent to finding least-squares solution to:</a:t>
                </a:r>
              </a:p>
              <a:p>
                <a:pPr marL="0" indent="0"/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Solution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8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5797C4-5A14-0842-9045-A9403DB38BA8}"/>
                  </a:ext>
                </a:extLst>
              </p:cNvPr>
              <p:cNvSpPr txBox="1"/>
              <p:nvPr/>
            </p:nvSpPr>
            <p:spPr>
              <a:xfrm>
                <a:off x="5074928" y="5207913"/>
                <a:ext cx="34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5797C4-5A14-0842-9045-A9403DB3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8" y="5207913"/>
                <a:ext cx="347851" cy="430887"/>
              </a:xfrm>
              <a:prstGeom prst="rect">
                <a:avLst/>
              </a:prstGeom>
              <a:blipFill>
                <a:blip r:embed="rId4"/>
                <a:stretch>
                  <a:fillRect l="-17857" r="-1428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3E273E-4B30-F344-BADF-04514A6EB541}"/>
                  </a:ext>
                </a:extLst>
              </p:cNvPr>
              <p:cNvSpPr txBox="1"/>
              <p:nvPr/>
            </p:nvSpPr>
            <p:spPr>
              <a:xfrm>
                <a:off x="6021548" y="5207912"/>
                <a:ext cx="347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3E273E-4B30-F344-BADF-04514A6E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48" y="5207912"/>
                <a:ext cx="347851" cy="430887"/>
              </a:xfrm>
              <a:prstGeom prst="rect">
                <a:avLst/>
              </a:prstGeom>
              <a:blipFill>
                <a:blip r:embed="rId5"/>
                <a:stretch>
                  <a:fillRect l="-17241" r="-1379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31AC32-FAD2-D84B-A9B1-ADAB2EE8F308}"/>
                  </a:ext>
                </a:extLst>
              </p:cNvPr>
              <p:cNvSpPr txBox="1"/>
              <p:nvPr/>
            </p:nvSpPr>
            <p:spPr>
              <a:xfrm>
                <a:off x="7143024" y="5207911"/>
                <a:ext cx="324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31AC32-FAD2-D84B-A9B1-ADAB2EE8F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4" y="5207911"/>
                <a:ext cx="324576" cy="430887"/>
              </a:xfrm>
              <a:prstGeom prst="rect">
                <a:avLst/>
              </a:prstGeom>
              <a:blipFill>
                <a:blip r:embed="rId6"/>
                <a:stretch>
                  <a:fillRect l="-18519" r="-1481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2" name="Rectangle 9"/>
              <p:cNvSpPr>
                <a:spLocks noChangeArrowheads="1"/>
              </p:cNvSpPr>
              <p:nvPr/>
            </p:nvSpPr>
            <p:spPr bwMode="auto">
              <a:xfrm>
                <a:off x="8915401" y="1905000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8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5401" y="1905000"/>
                <a:ext cx="1138389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3" name="Rectangle 10"/>
              <p:cNvSpPr>
                <a:spLocks noChangeArrowheads="1"/>
              </p:cNvSpPr>
              <p:nvPr/>
            </p:nvSpPr>
            <p:spPr bwMode="auto">
              <a:xfrm>
                <a:off x="9677400" y="1066800"/>
                <a:ext cx="18073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8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7400" y="1066800"/>
                <a:ext cx="1807354" cy="461665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uiExpand="1" build="p"/>
      <p:bldP spid="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solution?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Slope-intercept parametrization fails for vertical lines</a:t>
            </a:r>
          </a:p>
          <a:p>
            <a:pPr>
              <a:buFontTx/>
              <a:buChar char="•"/>
            </a:pPr>
            <a:r>
              <a:rPr lang="en-US" dirty="0"/>
              <a:t>Solution is not equivariant </a:t>
            </a:r>
            <a:r>
              <a:rPr lang="en-US" dirty="0" err="1"/>
              <a:t>w.r.t</a:t>
            </a:r>
            <a:r>
              <a:rPr lang="en-US" dirty="0"/>
              <a:t>.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Line parametrization: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is the </a:t>
                </a:r>
                <a:r>
                  <a:rPr lang="en-US" sz="2400" i="1" dirty="0"/>
                  <a:t>unit normal </a:t>
                </a:r>
                <a:r>
                  <a:rPr lang="en-US" sz="2400" dirty="0"/>
                  <a:t>to the line </a:t>
                </a:r>
                <a:br>
                  <a:rPr lang="en-US" sz="2400" dirty="0"/>
                </a:b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the distance between the line and </a:t>
                </a:r>
                <a:br>
                  <a:rPr lang="en-US" sz="2400" dirty="0"/>
                </a:br>
                <a:r>
                  <a:rPr lang="en-US" sz="2400" dirty="0"/>
                  <a:t>the origin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Perpendicular distance between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dirty="0"/>
                  <a:t>and line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br>
                  <a:rPr lang="en-US" dirty="0">
                    <a:latin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Objective function: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37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Rectangle 7"/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first: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/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baseline="-25000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179653-3F88-094F-8651-75C4F6BA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362200"/>
                <a:ext cx="10363200" cy="3810000"/>
              </a:xfrm>
              <a:blipFill>
                <a:blip r:embed="rId3"/>
                <a:stretch>
                  <a:fillRect l="-110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/>
              <p:cNvSpPr>
                <a:spLocks noChangeArrowheads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-25000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6572" y="2143985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/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baseline="-25000" dirty="0" err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60634-1BE5-7D4B-A948-560A32105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90600"/>
                <a:ext cx="4257576" cy="1268552"/>
              </a:xfrm>
              <a:prstGeom prst="rect">
                <a:avLst/>
              </a:prstGeom>
              <a:blipFill>
                <a:blip r:embed="rId6"/>
                <a:stretch>
                  <a:fillRect l="-11607" t="-104950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0B7D2C-00D7-B24D-8C8C-C7CCFB356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0B7D2C-00D7-B24D-8C8C-C7CCFB356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961" y="888249"/>
                <a:ext cx="1901739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6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51065</TotalTime>
  <Words>1961</Words>
  <Application>Microsoft Macintosh PowerPoint</Application>
  <PresentationFormat>Widescreen</PresentationFormat>
  <Paragraphs>396</Paragraphs>
  <Slides>54</Slides>
  <Notes>39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Times New Roman</vt:lpstr>
      <vt:lpstr>Blank Presentation</vt:lpstr>
      <vt:lpstr>Image</vt:lpstr>
      <vt:lpstr>Equation</vt:lpstr>
      <vt:lpstr>Fitting</vt:lpstr>
      <vt:lpstr>Fitting</vt:lpstr>
      <vt:lpstr>Fitting</vt:lpstr>
      <vt:lpstr>Fitting: Challenges</vt:lpstr>
      <vt:lpstr>Fitting: Overview</vt:lpstr>
      <vt:lpstr>Least squares line fitting: First attempt</vt:lpstr>
      <vt:lpstr>Is this a good solution?</vt:lpstr>
      <vt:lpstr>Total least squares</vt:lpstr>
      <vt:lpstr>Total least squares</vt:lpstr>
      <vt:lpstr>Total least squares</vt:lpstr>
      <vt:lpstr>Total least squares</vt:lpstr>
      <vt:lpstr>Total least squares</vt:lpstr>
      <vt:lpstr>Application: Computing surface normals</vt:lpstr>
      <vt:lpstr>Fitting a plane in 3D (Very much like fitting a line in 2D) </vt:lpstr>
      <vt:lpstr>Total least squares</vt:lpstr>
      <vt:lpstr>Least squares as likelihood maximization</vt:lpstr>
      <vt:lpstr>Least squares as likelihood maximization</vt:lpstr>
      <vt:lpstr>Points close to line -&gt; TLS behaves well</vt:lpstr>
      <vt:lpstr>Large errors – TLS behaves badly</vt:lpstr>
      <vt:lpstr>Least squares: Robustness to noise</vt:lpstr>
      <vt:lpstr>Least squares: Robustness to noise</vt:lpstr>
      <vt:lpstr>Robust estimators</vt:lpstr>
      <vt:lpstr>Robust estimators</vt:lpstr>
      <vt:lpstr>The Huber loss</vt:lpstr>
      <vt:lpstr>Choosing the scale: Just right</vt:lpstr>
      <vt:lpstr>Choosing the scale: Too small</vt:lpstr>
      <vt:lpstr>Choosing the scale: Too large</vt:lpstr>
      <vt:lpstr>Finding the line</vt:lpstr>
      <vt:lpstr>Finding the line - II</vt:lpstr>
      <vt:lpstr>Robust estimators – influence functions</vt:lpstr>
      <vt:lpstr>Idea – iteratively reweighted least squares</vt:lpstr>
      <vt:lpstr>Starting iteratively reweighted least squares</vt:lpstr>
      <vt:lpstr>IRLS</vt:lpstr>
      <vt:lpstr>IRLS isn’t perfect…</vt:lpstr>
      <vt:lpstr>Fitting: Overview</vt:lpstr>
      <vt:lpstr>Voting schemes</vt:lpstr>
      <vt:lpstr>RANSAC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loop</vt:lpstr>
      <vt:lpstr>RANSAC: Choosing the parameters</vt:lpstr>
      <vt:lpstr>RANSAC: Choosing the parameters</vt:lpstr>
      <vt:lpstr>RANSAC pros and cons</vt:lpstr>
      <vt:lpstr>Incremental RANSAC</vt:lpstr>
      <vt:lpstr>IRLS matters…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1859</cp:revision>
  <cp:lastPrinted>2023-09-25T14:32:27Z</cp:lastPrinted>
  <dcterms:created xsi:type="dcterms:W3CDTF">2004-08-29T23:15:23Z</dcterms:created>
  <dcterms:modified xsi:type="dcterms:W3CDTF">2025-10-01T13:52:54Z</dcterms:modified>
</cp:coreProperties>
</file>