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778" r:id="rId2"/>
    <p:sldId id="779" r:id="rId3"/>
    <p:sldId id="780" r:id="rId4"/>
    <p:sldId id="782" r:id="rId5"/>
    <p:sldId id="781" r:id="rId6"/>
    <p:sldId id="783" r:id="rId7"/>
    <p:sldId id="784" r:id="rId8"/>
    <p:sldId id="785" r:id="rId9"/>
    <p:sldId id="786" r:id="rId10"/>
    <p:sldId id="787" r:id="rId11"/>
    <p:sldId id="788" r:id="rId12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69696"/>
    <a:srgbClr val="0000FF"/>
    <a:srgbClr val="4D4D4D"/>
    <a:srgbClr val="B2B2B2"/>
    <a:srgbClr val="808080"/>
    <a:srgbClr val="C0C0C0"/>
    <a:srgbClr val="777777"/>
    <a:srgbClr val="EAEAEA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9" autoAdjust="0"/>
    <p:restoredTop sz="86259" autoAdjust="0"/>
  </p:normalViewPr>
  <p:slideViewPr>
    <p:cSldViewPr>
      <p:cViewPr varScale="1">
        <p:scale>
          <a:sx n="110" d="100"/>
          <a:sy n="110" d="100"/>
        </p:scale>
        <p:origin x="1512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E3BA852F-F7CF-461F-ADF4-AD268D85E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06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C088CC75-E96A-4038-84CC-E95DF3078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67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ED516-33F9-4DD9-AFFA-667B71F1A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6092-DC51-4361-B538-712D77CC8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76200"/>
            <a:ext cx="25908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"/>
            <a:ext cx="756920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57BD4-B2C1-4DBC-A144-7E882829A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FF23F-C6D1-4433-9D9F-083897F81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74387-295F-439B-A3D0-0866E5125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914400"/>
            <a:ext cx="508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08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AE853-6969-4601-B59E-3B05C9403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E765E-37BD-4944-8A52-DC9B8034C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1AF85-3975-4929-AB73-015B79339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6091F-1D79-4D8F-AA52-BBC1BB2C2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55402-2DDA-4778-9587-9A59E0E54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696B7-9575-44DB-B743-B1C1DF8FC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14400"/>
            <a:ext cx="10363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222A5A35-F03F-4389-BCAF-00317C26B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914400" y="838200"/>
            <a:ext cx="10363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8382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Forming Mosaics of Images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03ACBC2-250B-244C-2188-6813CF46E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14400"/>
            <a:ext cx="10363200" cy="5257800"/>
          </a:xfrm>
        </p:spPr>
        <p:txBody>
          <a:bodyPr/>
          <a:lstStyle/>
          <a:p>
            <a:r>
              <a:rPr lang="en-US" sz="2400" dirty="0"/>
              <a:t>Idea:</a:t>
            </a:r>
          </a:p>
          <a:p>
            <a:r>
              <a:rPr lang="en-US" sz="2400" dirty="0"/>
              <a:t>	Given multiple images of a big thing, transform the images so matching bits lie on top of one another</a:t>
            </a:r>
          </a:p>
          <a:p>
            <a:r>
              <a:rPr lang="en-US" sz="2400" dirty="0"/>
              <a:t>	Combine these images to a single image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16A50E-AABD-3A12-22F7-70423A28B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2667000"/>
            <a:ext cx="7239000" cy="4036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00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08BB8-3428-922F-591E-9A08C8598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Bundle adjustment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16D05-D4F0-EEDE-5F88-8EB29510D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Register II to I, III to II, IV to III</a:t>
            </a:r>
          </a:p>
          <a:p>
            <a:r>
              <a:rPr lang="en-US" dirty="0"/>
              <a:t>	and discover IV doesn’t register well with II</a:t>
            </a:r>
          </a:p>
          <a:p>
            <a:r>
              <a:rPr lang="en-US" dirty="0"/>
              <a:t>Loop does not close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07CEEB-488C-568E-858C-37A2DEEFC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186" y="2368550"/>
            <a:ext cx="7517627" cy="441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240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582B8-013B-CD2C-2BDE-2AA58E907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there a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7215B-4C94-29CF-3D1E-80070EA31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Error = Cost(I, II)+Cost(I, III)+Cost(I, IV)+Cost(II, III)+</a:t>
            </a:r>
          </a:p>
          <a:p>
            <a:r>
              <a:rPr lang="en-US" sz="2400" dirty="0"/>
              <a:t>	Cost(II, IV)+Cost(III, IV)</a:t>
            </a:r>
          </a:p>
          <a:p>
            <a:endParaRPr lang="en-US" sz="2400" dirty="0"/>
          </a:p>
          <a:p>
            <a:r>
              <a:rPr lang="en-US" sz="2400" dirty="0"/>
              <a:t>Procedure DOESN’T deal with Cost(I, IV) or Cost(II, IV)</a:t>
            </a:r>
          </a:p>
          <a:p>
            <a:endParaRPr lang="en-US" sz="2400" dirty="0"/>
          </a:p>
          <a:p>
            <a:r>
              <a:rPr lang="en-US" sz="2400" dirty="0"/>
              <a:t>Idea:</a:t>
            </a:r>
          </a:p>
          <a:p>
            <a:r>
              <a:rPr lang="en-US" sz="2400" dirty="0"/>
              <a:t>	Build mosaic</a:t>
            </a:r>
          </a:p>
          <a:p>
            <a:r>
              <a:rPr lang="en-US" sz="2400" dirty="0"/>
              <a:t>	Now adjust one image at a time </a:t>
            </a:r>
            <a:r>
              <a:rPr lang="en-US" sz="2400"/>
              <a:t>to improve</a:t>
            </a:r>
          </a:p>
          <a:p>
            <a:endParaRPr lang="en-US" sz="2400" dirty="0"/>
          </a:p>
          <a:p>
            <a:r>
              <a:rPr lang="en-US" sz="2400" dirty="0"/>
              <a:t>Not ideal, more complex strategies may be needed.</a:t>
            </a:r>
          </a:p>
        </p:txBody>
      </p:sp>
    </p:spTree>
    <p:extLst>
      <p:ext uri="{BB962C8B-B14F-4D97-AF65-F5344CB8AC3E}">
        <p14:creationId xmlns:p14="http://schemas.microsoft.com/office/powerpoint/2010/main" val="382241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D56A4-1A5E-6330-59AB-73B60ED22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2DC81-8F5A-E6D8-79C2-9A08FD013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know how to translate</a:t>
            </a:r>
          </a:p>
          <a:p>
            <a:r>
              <a:rPr lang="en-US" dirty="0"/>
              <a:t>	(</a:t>
            </a:r>
            <a:r>
              <a:rPr lang="en-US" dirty="0" err="1"/>
              <a:t>eg</a:t>
            </a:r>
            <a:r>
              <a:rPr lang="en-US" dirty="0"/>
              <a:t> color separation exercises)</a:t>
            </a:r>
          </a:p>
          <a:p>
            <a:r>
              <a:rPr lang="en-US" dirty="0"/>
              <a:t>	later, other transformations</a:t>
            </a:r>
          </a:p>
        </p:txBody>
      </p:sp>
    </p:spTree>
    <p:extLst>
      <p:ext uri="{BB962C8B-B14F-4D97-AF65-F5344CB8AC3E}">
        <p14:creationId xmlns:p14="http://schemas.microsoft.com/office/powerpoint/2010/main" val="3862832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BF70-F1A9-A37A-8674-909F94B54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7B205-71F2-BF0F-E8EA-AF336A64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82DBD0-DD0A-239F-E8C5-A91343687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1227" y="3103618"/>
            <a:ext cx="7772400" cy="32918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24E76E-06A1-B59C-6363-B0E9CEF0D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078"/>
            <a:ext cx="5739559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728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DF00C-4924-E253-E45B-32D54C47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98AA6-F17F-426D-FB2E-EB63188D6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Start:</a:t>
            </a:r>
          </a:p>
          <a:p>
            <a:r>
              <a:rPr lang="en-US" sz="2400" dirty="0"/>
              <a:t>	Choose a root image (it isn’t translated)</a:t>
            </a:r>
          </a:p>
          <a:p>
            <a:r>
              <a:rPr lang="en-US" sz="2400" dirty="0"/>
              <a:t>		and set mosaic to contain root only</a:t>
            </a:r>
          </a:p>
          <a:p>
            <a:r>
              <a:rPr lang="en-US" sz="2400" dirty="0"/>
              <a:t>	All others get offset of zero</a:t>
            </a:r>
          </a:p>
          <a:p>
            <a:endParaRPr lang="en-US" sz="2400" dirty="0"/>
          </a:p>
          <a:p>
            <a:r>
              <a:rPr lang="en-US" sz="2400" dirty="0"/>
              <a:t>Iterate:</a:t>
            </a:r>
          </a:p>
          <a:p>
            <a:r>
              <a:rPr lang="en-US" sz="2400" dirty="0"/>
              <a:t>	Choose an image that has an overlap with images already in the mosaic</a:t>
            </a:r>
          </a:p>
          <a:p>
            <a:r>
              <a:rPr lang="en-US" sz="2400" dirty="0"/>
              <a:t>	Search for offset with best overlap between that image and mosaic</a:t>
            </a:r>
          </a:p>
          <a:p>
            <a:r>
              <a:rPr lang="en-US" sz="2400" dirty="0"/>
              <a:t>	Insert into mosaic at that offset</a:t>
            </a:r>
          </a:p>
          <a:p>
            <a:endParaRPr lang="en-US" sz="2400" dirty="0"/>
          </a:p>
          <a:p>
            <a:r>
              <a:rPr lang="en-US" sz="2400" dirty="0"/>
              <a:t>Summarize registered images into a single image</a:t>
            </a:r>
          </a:p>
        </p:txBody>
      </p:sp>
    </p:spTree>
    <p:extLst>
      <p:ext uri="{BB962C8B-B14F-4D97-AF65-F5344CB8AC3E}">
        <p14:creationId xmlns:p14="http://schemas.microsoft.com/office/powerpoint/2010/main" val="2045385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E93D2-21CD-236F-3EE8-EA76B8952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EDD69-E6D3-2F15-707A-D93084FEC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46E8B2-30D4-720B-71FA-5687E8ACF9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67" y="152400"/>
            <a:ext cx="11654933" cy="6429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984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B095D-CBDB-55B0-1E8B-F562189D7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mean gives ghostly trails on moving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2C38B-ADD9-625D-2F39-93E373112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F8434A-4B86-AC84-C13B-3C3F234144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911506"/>
            <a:ext cx="7772400" cy="585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35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8F07A-C4B7-4AC4-FAA5-C11745B3A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median removes moving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D4E-EC9E-5042-3CF8-0D646C22A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12DF57-BF53-5F96-1DD3-19FB767CB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787604"/>
            <a:ext cx="7848600" cy="5970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248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1C305-E780-F3F4-9007-570D2BC4C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different from median shows moving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5F1B7-B732-FABA-AA9C-B89F72EE9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268E92-3CCD-E0F4-86EA-E841CD3D8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835842"/>
            <a:ext cx="7620000" cy="592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004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87037-2A72-FB8C-0C7F-DCBE94E0A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31190-0329-EA4A-88B8-214BE7F62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interpolate the cost function, you could register with sub-pixel accuracy (bilinear won’t work)</a:t>
            </a:r>
          </a:p>
          <a:p>
            <a:endParaRPr lang="en-US" dirty="0"/>
          </a:p>
          <a:p>
            <a:r>
              <a:rPr lang="en-US" dirty="0"/>
              <a:t>Wider range of transformations</a:t>
            </a:r>
          </a:p>
          <a:p>
            <a:r>
              <a:rPr lang="en-US" dirty="0"/>
              <a:t>	but how to estimate </a:t>
            </a:r>
            <a:r>
              <a:rPr lang="en-US" dirty="0" err="1"/>
              <a:t>tx</a:t>
            </a:r>
            <a:r>
              <a:rPr lang="en-US" dirty="0"/>
              <a:t>?</a:t>
            </a:r>
          </a:p>
          <a:p>
            <a:r>
              <a:rPr lang="en-US" dirty="0"/>
              <a:t>	</a:t>
            </a:r>
          </a:p>
        </p:txBody>
      </p:sp>
      <p:pic>
        <p:nvPicPr>
          <p:cNvPr id="4" name="Picture 4" descr="image1">
            <a:extLst>
              <a:ext uri="{FF2B5EF4-FFF2-40B4-BE49-F238E27FC236}">
                <a16:creationId xmlns:a16="http://schemas.microsoft.com/office/drawing/2014/main" id="{7D10F1C5-A200-80CD-27E9-6728CDD5A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87471"/>
            <a:ext cx="2286000" cy="1654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image2">
            <a:extLst>
              <a:ext uri="{FF2B5EF4-FFF2-40B4-BE49-F238E27FC236}">
                <a16:creationId xmlns:a16="http://schemas.microsoft.com/office/drawing/2014/main" id="{AD49F49A-9947-9FD9-5F52-6AB0CA7B2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5181600"/>
            <a:ext cx="2286000" cy="1654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6" descr="homography">
            <a:extLst>
              <a:ext uri="{FF2B5EF4-FFF2-40B4-BE49-F238E27FC236}">
                <a16:creationId xmlns:a16="http://schemas.microsoft.com/office/drawing/2014/main" id="{EDE1D959-4BD2-5E28-827C-B6B3BC35F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7419" y="3085637"/>
            <a:ext cx="5691187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425621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</Template>
  <TotalTime>46020</TotalTime>
  <Words>294</Words>
  <Application>Microsoft Macintosh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Blank Presentation</vt:lpstr>
      <vt:lpstr>Forming Mosaics of Images</vt:lpstr>
      <vt:lpstr>Currently</vt:lpstr>
      <vt:lpstr>PowerPoint Presentation</vt:lpstr>
      <vt:lpstr>Procedure</vt:lpstr>
      <vt:lpstr>PowerPoint Presentation</vt:lpstr>
      <vt:lpstr>Using a mean gives ghostly trails on moving objects</vt:lpstr>
      <vt:lpstr>Using a median removes moving objects</vt:lpstr>
      <vt:lpstr>Most different from median shows moving objects</vt:lpstr>
      <vt:lpstr>Important variants</vt:lpstr>
      <vt:lpstr>Bundle adjustment</vt:lpstr>
      <vt:lpstr>Why is there a problem?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efros</dc:creator>
  <cp:lastModifiedBy>Forsyth, David Alexander</cp:lastModifiedBy>
  <cp:revision>1235</cp:revision>
  <cp:lastPrinted>2025-09-25T16:32:41Z</cp:lastPrinted>
  <dcterms:created xsi:type="dcterms:W3CDTF">2004-08-29T23:15:23Z</dcterms:created>
  <dcterms:modified xsi:type="dcterms:W3CDTF">2025-10-01T14:18:36Z</dcterms:modified>
</cp:coreProperties>
</file>