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778" r:id="rId2"/>
    <p:sldId id="779" r:id="rId3"/>
    <p:sldId id="831" r:id="rId4"/>
    <p:sldId id="780" r:id="rId5"/>
    <p:sldId id="833" r:id="rId6"/>
    <p:sldId id="834" r:id="rId7"/>
    <p:sldId id="835" r:id="rId8"/>
    <p:sldId id="1056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44" r:id="rId18"/>
    <p:sldId id="845" r:id="rId19"/>
    <p:sldId id="846" r:id="rId20"/>
    <p:sldId id="847" r:id="rId21"/>
    <p:sldId id="848" r:id="rId22"/>
    <p:sldId id="849" r:id="rId23"/>
    <p:sldId id="850" r:id="rId24"/>
    <p:sldId id="851" r:id="rId25"/>
    <p:sldId id="1051" r:id="rId26"/>
    <p:sldId id="852" r:id="rId27"/>
    <p:sldId id="1052" r:id="rId28"/>
    <p:sldId id="1053" r:id="rId29"/>
    <p:sldId id="1054" r:id="rId30"/>
    <p:sldId id="1055" r:id="rId31"/>
    <p:sldId id="1058" r:id="rId32"/>
    <p:sldId id="1057" r:id="rId33"/>
    <p:sldId id="1059" r:id="rId34"/>
    <p:sldId id="1060" r:id="rId35"/>
    <p:sldId id="1061" r:id="rId36"/>
    <p:sldId id="1062" r:id="rId37"/>
    <p:sldId id="1066" r:id="rId38"/>
    <p:sldId id="1070" r:id="rId39"/>
    <p:sldId id="1071" r:id="rId40"/>
    <p:sldId id="1069" r:id="rId41"/>
    <p:sldId id="1063" r:id="rId42"/>
    <p:sldId id="1068" r:id="rId43"/>
    <p:sldId id="1064" r:id="rId44"/>
    <p:sldId id="1065" r:id="rId45"/>
    <p:sldId id="1067" r:id="rId4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0000FF"/>
    <a:srgbClr val="4D4D4D"/>
    <a:srgbClr val="B2B2B2"/>
    <a:srgbClr val="808080"/>
    <a:srgbClr val="C0C0C0"/>
    <a:srgbClr val="777777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86259" autoAdjust="0"/>
  </p:normalViewPr>
  <p:slideViewPr>
    <p:cSldViewPr>
      <p:cViewPr varScale="1">
        <p:scale>
          <a:sx n="110" d="100"/>
          <a:sy n="110" d="100"/>
        </p:scale>
        <p:origin x="1512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3BA852F-F7CF-461F-ADF4-AD268D85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06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C088CC75-E96A-4038-84CC-E95DF3078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67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95369-6C52-4E07-9B80-0D0289295BF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D516-33F9-4DD9-AFFA-667B71F1A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36092-DC51-4361-B538-712D77CC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57BD4-B2C1-4DBC-A144-7E882829A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F23F-C6D1-4433-9D9F-083897F8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74387-295F-439B-A3D0-0866E5125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AE853-6969-4601-B59E-3B05C9403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65E-37BD-4944-8A52-DC9B8034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AF85-3975-4929-AB73-015B79339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6091F-1D79-4D8F-AA52-BBC1BB2C2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5402-2DDA-4778-9587-9A59E0E54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96B7-9575-44DB-B743-B1C1DF8FC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22A5A35-F03F-4389-BCAF-00317C26B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Registration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03ACBC2-250B-244C-2188-6813CF46E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363200" cy="5257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Compute the best transformation between two point clouds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Cases:</a:t>
            </a:r>
          </a:p>
          <a:p>
            <a:r>
              <a:rPr lang="en-US" dirty="0"/>
              <a:t>	You know which point in P corresponds to which in Q exactly</a:t>
            </a:r>
          </a:p>
          <a:p>
            <a:r>
              <a:rPr lang="en-US" dirty="0"/>
              <a:t>	You know correspondence, but with errors</a:t>
            </a:r>
          </a:p>
          <a:p>
            <a:r>
              <a:rPr lang="en-US" dirty="0"/>
              <a:t>	You don’t know correspondence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76FF4D-34DA-10E5-EE3A-777ECF3874F6}"/>
              </a:ext>
            </a:extLst>
          </p:cNvPr>
          <p:cNvSpPr txBox="1"/>
          <p:nvPr/>
        </p:nvSpPr>
        <p:spPr>
          <a:xfrm>
            <a:off x="5138953" y="2362200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Unstructured collections of points in N dimensions</a:t>
            </a:r>
          </a:p>
        </p:txBody>
      </p:sp>
    </p:spTree>
    <p:extLst>
      <p:ext uri="{BB962C8B-B14F-4D97-AF65-F5344CB8AC3E}">
        <p14:creationId xmlns:p14="http://schemas.microsoft.com/office/powerpoint/2010/main" val="3826005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C312-13DF-B47D-FB74-5E93E0DF3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B335-61AD-B12D-4949-3987FEDDB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E1FD7F-4C84-3D04-273D-DC2DDF23A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11351172" cy="353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99682-A530-2397-5E40-7F17B9A0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1676400"/>
            <a:ext cx="47752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5E0C77-3360-96D6-EFB3-A5B6266705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1005390"/>
            <a:ext cx="52324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50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224EE-B1BF-33AD-8A60-D02433C4F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translation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136C-9484-6BB6-93D6-6ACA80856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678BDF-349D-0227-6CF3-D54A73EF9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6632"/>
            <a:ext cx="11724065" cy="21844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7E78D3-E3D8-CB56-0379-B5FE41E1E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04" y="3543300"/>
            <a:ext cx="11777391" cy="313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7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7025-21B7-6E22-57F1-6E5C32D0F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  (compact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ACBB1-9F69-EB38-5366-B6CEBE9F8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3E7D92-709D-D5C3-F605-A31FD9C80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3" y="1902550"/>
            <a:ext cx="11081797" cy="31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7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B16F-4AAC-D178-A82A-12B81443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 (long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44569-4E8D-3AAD-0906-7D3019898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03AF3D-7FF4-F09A-3147-CDCA055E5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772" y="1066800"/>
            <a:ext cx="10210800" cy="533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1CFA1-CDF7-F429-D9B9-87B9E99B5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D0C0F-8554-3C43-BC25-1F428AC2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M (long form)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716D6-6270-C8AC-7A73-5106A21BC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B2A5EE-A64B-6BCA-CF2C-4FF8B5257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26120"/>
            <a:ext cx="11389723" cy="504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8D29C-ADC7-65BD-8CC7-39063A19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E96E1-7E98-D267-C9B5-FC72CDB66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interesting in 2D or 3D</a:t>
            </a:r>
          </a:p>
          <a:p>
            <a:r>
              <a:rPr lang="en-US" dirty="0"/>
              <a:t>The matrix is a rotation matrix</a:t>
            </a:r>
          </a:p>
          <a:p>
            <a:r>
              <a:rPr lang="en-US" dirty="0"/>
              <a:t>You can do this in closed form (not widely known)</a:t>
            </a:r>
          </a:p>
          <a:p>
            <a:endParaRPr lang="en-US" dirty="0"/>
          </a:p>
          <a:p>
            <a:r>
              <a:rPr lang="en-US" dirty="0"/>
              <a:t>Use centers of gravity, as above.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42CC3-261E-8F8B-9037-15220626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21" y="4038600"/>
            <a:ext cx="10162558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537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1CE38-6DEA-A061-37B1-74FA797FC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125C9-4F3E-8315-3CC9-C515CC41B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FEBF2A-8741-1F07-407E-3193C390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31" y="1066800"/>
            <a:ext cx="10997738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E67BA-1B86-D324-2040-C7CEC15D084F}"/>
              </a:ext>
            </a:extLst>
          </p:cNvPr>
          <p:cNvSpPr txBox="1"/>
          <p:nvPr/>
        </p:nvSpPr>
        <p:spPr>
          <a:xfrm>
            <a:off x="6141039" y="4186535"/>
            <a:ext cx="548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Terms not involving R, so of no interest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1E6527-8C8E-6273-F05D-48C070CCD2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210800" y="2933700"/>
            <a:ext cx="838200" cy="13335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64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1AA08-3326-FFA4-D65E-5CCACB5F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92D5-34AC-4DA0-B303-CB6604D2A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41F0A-3340-DAD4-7B97-1FA94C073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8" y="2819400"/>
            <a:ext cx="11718843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60E466-820A-219E-5658-5EB1DC39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78673"/>
            <a:ext cx="3140983" cy="74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85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F2988-CFEF-A860-0871-19702678E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est. well behaved under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18CA3-BD4B-F595-3837-1E11ADDC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0" y="914400"/>
            <a:ext cx="3581400" cy="5257800"/>
          </a:xfrm>
        </p:spPr>
        <p:txBody>
          <a:bodyPr/>
          <a:lstStyle/>
          <a:p>
            <a:r>
              <a:rPr lang="en-US" sz="2000" dirty="0"/>
              <a:t>Green triangles – target pts lying on gray rectangle</a:t>
            </a:r>
          </a:p>
          <a:p>
            <a:r>
              <a:rPr lang="en-US" sz="2000" dirty="0"/>
              <a:t>Red dots – source</a:t>
            </a:r>
          </a:p>
          <a:p>
            <a:r>
              <a:rPr lang="en-US" sz="2000" dirty="0"/>
              <a:t>	(target points transformed, then noise added)</a:t>
            </a:r>
          </a:p>
          <a:p>
            <a:r>
              <a:rPr lang="en-US" sz="2000" dirty="0"/>
              <a:t>Purple triangles – apply estimated transformation to red points</a:t>
            </a:r>
          </a:p>
          <a:p>
            <a:r>
              <a:rPr lang="en-US" sz="2000" dirty="0"/>
              <a:t>Gray rectangle – transformation applied to true rectangle underlying red points</a:t>
            </a:r>
          </a:p>
          <a:p>
            <a:endParaRPr lang="en-US" sz="2000" dirty="0"/>
          </a:p>
          <a:p>
            <a:r>
              <a:rPr lang="en-US" sz="2000" dirty="0"/>
              <a:t>Notice:  </a:t>
            </a:r>
          </a:p>
          <a:p>
            <a:r>
              <a:rPr lang="en-US" sz="2000" dirty="0"/>
              <a:t>	transformation is about right, not massively disrupted by noise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873433-6639-C3EF-BBD3-689EEC1D3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719342"/>
            <a:ext cx="7546938" cy="613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67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0DFBF-2D58-1AC0-E6EF-17814CBFC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465AA-9809-9588-AA9A-48E88FDD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Euclidean est. well behaved under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8CD5F-B311-C94E-D236-1F87013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200" y="914400"/>
            <a:ext cx="3581400" cy="5257800"/>
          </a:xfrm>
        </p:spPr>
        <p:txBody>
          <a:bodyPr/>
          <a:lstStyle/>
          <a:p>
            <a:r>
              <a:rPr lang="en-US" sz="2000" dirty="0"/>
              <a:t>Green triangles – target pts lying on gray rectangle</a:t>
            </a:r>
          </a:p>
          <a:p>
            <a:r>
              <a:rPr lang="en-US" sz="2000" dirty="0"/>
              <a:t>Red dots – source</a:t>
            </a:r>
          </a:p>
          <a:p>
            <a:r>
              <a:rPr lang="en-US" sz="2000" dirty="0"/>
              <a:t>	(target points transformed, then noise added)</a:t>
            </a:r>
          </a:p>
          <a:p>
            <a:r>
              <a:rPr lang="en-US" sz="2000" dirty="0"/>
              <a:t>Purple triangles – apply estimated transformation to red points</a:t>
            </a:r>
          </a:p>
          <a:p>
            <a:r>
              <a:rPr lang="en-US" sz="2000" dirty="0"/>
              <a:t>Gray rectangle – transformation applied to true rectangle underlying red points</a:t>
            </a:r>
          </a:p>
          <a:p>
            <a:endParaRPr lang="en-US" sz="2000" dirty="0"/>
          </a:p>
          <a:p>
            <a:r>
              <a:rPr lang="en-US" sz="2000" dirty="0"/>
              <a:t>Notice:  </a:t>
            </a:r>
          </a:p>
          <a:p>
            <a:r>
              <a:rPr lang="en-US" sz="2000" dirty="0"/>
              <a:t>	transformation is about right, only somewhat disrupted by noise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EFB743-0387-F936-8E73-5936B04D3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704088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7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87245-5CD9-AEE5-AD94-70A3E337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building image mosaics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2C6D9-4C13-707C-FA8D-D9B556716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Find interest points in image A and image B</a:t>
            </a:r>
          </a:p>
          <a:p>
            <a:endParaRPr lang="en-US" dirty="0"/>
          </a:p>
          <a:p>
            <a:r>
              <a:rPr lang="en-US" dirty="0"/>
              <a:t>Build correspondences:</a:t>
            </a:r>
          </a:p>
          <a:p>
            <a:r>
              <a:rPr lang="en-US" dirty="0"/>
              <a:t>	For each a in A find best matching b in B using descriptor</a:t>
            </a:r>
          </a:p>
          <a:p>
            <a:r>
              <a:rPr lang="en-US" dirty="0"/>
              <a:t>	For each b in B find best matching a in A using descriptor</a:t>
            </a:r>
          </a:p>
          <a:p>
            <a:r>
              <a:rPr lang="en-US" dirty="0"/>
              <a:t>	For consistent pairs, if descriptors are sufficiently similar</a:t>
            </a:r>
          </a:p>
          <a:p>
            <a:r>
              <a:rPr lang="en-US" dirty="0"/>
              <a:t>		declare correspondence</a:t>
            </a:r>
          </a:p>
          <a:p>
            <a:endParaRPr lang="en-US" dirty="0"/>
          </a:p>
          <a:p>
            <a:r>
              <a:rPr lang="en-US" dirty="0"/>
              <a:t>Notice: you should get many correspondences BUT some are wrong</a:t>
            </a:r>
          </a:p>
        </p:txBody>
      </p:sp>
    </p:spTree>
    <p:extLst>
      <p:ext uri="{BB962C8B-B14F-4D97-AF65-F5344CB8AC3E}">
        <p14:creationId xmlns:p14="http://schemas.microsoft.com/office/powerpoint/2010/main" val="577537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53FA4-DACF-CFFE-73A6-1B64DE9E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 – 2D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BEF9E-1AE3-F9FF-02EB-EDF013DE6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914D1-67C6-A285-1974-5EFE539E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62" y="1004439"/>
            <a:ext cx="10163537" cy="331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01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400C7-5AE3-C4D7-DFA2-8D99C5242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194E-FE30-6A59-0BD0-8ACE8745F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 – </a:t>
            </a:r>
            <a:r>
              <a:rPr lang="en-US" dirty="0" err="1"/>
              <a:t>dD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8FC8F-15A5-6B02-FAFE-187600FB0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FCFEB9-F887-EF92-5AC3-C719BC15A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59" y="1524000"/>
            <a:ext cx="11595526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28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8C3E8-888C-F4DA-D541-2A3D84C55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transformations - solving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77A274-C734-0B6B-333F-AEAE8FBF7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09" y="1771431"/>
            <a:ext cx="11648191" cy="33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2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81244-977F-15E6-BC65-2ABC94C66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start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82664-8289-47D4-760A-386433F3A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5CFC1-96ED-9A78-2E8B-1C295DB53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16640"/>
            <a:ext cx="9372600" cy="57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31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366E7-BCEE-F226-8404-FAF10D25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6BB06-87AD-87F0-F895-F0AD39F7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7650"/>
            <a:ext cx="7772400" cy="60441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74EFF5-6B65-91D6-27FA-116625FA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28" y="914400"/>
            <a:ext cx="3733800" cy="5486400"/>
          </a:xfrm>
        </p:spPr>
        <p:txBody>
          <a:bodyPr/>
          <a:lstStyle/>
          <a:p>
            <a:r>
              <a:rPr lang="en-US" sz="2000" dirty="0"/>
              <a:t>Green triangles – target pts lying on gray rectangle</a:t>
            </a:r>
          </a:p>
          <a:p>
            <a:r>
              <a:rPr lang="en-US" sz="2000" dirty="0"/>
              <a:t>Red dots – source</a:t>
            </a:r>
          </a:p>
          <a:p>
            <a:r>
              <a:rPr lang="en-US" sz="2000" dirty="0"/>
              <a:t>	(target points transformed, then noise added)</a:t>
            </a:r>
          </a:p>
          <a:p>
            <a:r>
              <a:rPr lang="en-US" sz="2000" dirty="0"/>
              <a:t>Red x – outliers on source</a:t>
            </a:r>
          </a:p>
          <a:p>
            <a:r>
              <a:rPr lang="en-US" sz="2000" dirty="0"/>
              <a:t>Gray rectangle – transformation applied to true rectangle underlying red points</a:t>
            </a:r>
          </a:p>
          <a:p>
            <a:endParaRPr lang="en-US" sz="2000" dirty="0"/>
          </a:p>
          <a:p>
            <a:r>
              <a:rPr lang="en-US" sz="2000" dirty="0"/>
              <a:t>Notice:  </a:t>
            </a:r>
          </a:p>
          <a:p>
            <a:r>
              <a:rPr lang="en-US" sz="2000" dirty="0"/>
              <a:t>	transformation is disrupted by outliers</a:t>
            </a:r>
          </a:p>
        </p:txBody>
      </p:sp>
    </p:spTree>
    <p:extLst>
      <p:ext uri="{BB962C8B-B14F-4D97-AF65-F5344CB8AC3E}">
        <p14:creationId xmlns:p14="http://schemas.microsoft.com/office/powerpoint/2010/main" val="479315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0555-74D1-4552-E5B2-DCECDE57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D9D5-9F89-8B6E-42FD-0BE01200F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Start with initial transformation </a:t>
            </a:r>
          </a:p>
          <a:p>
            <a:r>
              <a:rPr lang="en-US" dirty="0"/>
              <a:t>	get weights, scale from transformation</a:t>
            </a:r>
          </a:p>
          <a:p>
            <a:endParaRPr lang="en-US" dirty="0"/>
          </a:p>
          <a:p>
            <a:r>
              <a:rPr lang="en-US" dirty="0"/>
              <a:t>Iterate:</a:t>
            </a:r>
          </a:p>
          <a:p>
            <a:r>
              <a:rPr lang="en-US" dirty="0"/>
              <a:t>	estimate transformation using weights, scale</a:t>
            </a:r>
          </a:p>
          <a:p>
            <a:r>
              <a:rPr lang="en-US" dirty="0"/>
              <a:t>	estimate scale using transformation</a:t>
            </a:r>
          </a:p>
          <a:p>
            <a:r>
              <a:rPr lang="en-US" dirty="0"/>
              <a:t>	estimate weights using scale, transformation</a:t>
            </a:r>
          </a:p>
          <a:p>
            <a:endParaRPr lang="en-US" dirty="0"/>
          </a:p>
          <a:p>
            <a:r>
              <a:rPr lang="en-US" dirty="0"/>
              <a:t>We *know* that one stationary point is the true minimum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No other guarantees I’m aware of, but quite well behaved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313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83B8-874F-68C1-AF9B-13EF3B549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 applies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18E97-CF73-5FEC-21B2-30D4C238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9982200" cy="541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83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6E71D-8656-396B-2CC4-E14342B6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29FB6-24B1-D0AF-3742-E75868776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70B6F49-68A5-B4F9-72C4-0423686AB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28" y="914400"/>
            <a:ext cx="3733800" cy="5486400"/>
          </a:xfrm>
        </p:spPr>
        <p:txBody>
          <a:bodyPr/>
          <a:lstStyle/>
          <a:p>
            <a:r>
              <a:rPr lang="en-US" sz="2000" dirty="0"/>
              <a:t>Green triangles – target pts lying on gray rectangle</a:t>
            </a:r>
          </a:p>
          <a:p>
            <a:r>
              <a:rPr lang="en-US" sz="2000" dirty="0"/>
              <a:t>Red dots – source</a:t>
            </a:r>
          </a:p>
          <a:p>
            <a:r>
              <a:rPr lang="en-US" sz="2000" dirty="0"/>
              <a:t>	(target points transformed, then noise added)</a:t>
            </a:r>
          </a:p>
          <a:p>
            <a:r>
              <a:rPr lang="en-US" sz="2000" dirty="0"/>
              <a:t>Red x – outliers on source</a:t>
            </a:r>
          </a:p>
          <a:p>
            <a:r>
              <a:rPr lang="en-US" sz="2000" dirty="0"/>
              <a:t>Gray rectangle – transformation applied to true rectangle underlying red points</a:t>
            </a:r>
          </a:p>
          <a:p>
            <a:endParaRPr lang="en-US" sz="2000" dirty="0"/>
          </a:p>
          <a:p>
            <a:r>
              <a:rPr lang="en-US" sz="2000" dirty="0"/>
              <a:t>Notice:  </a:t>
            </a:r>
          </a:p>
          <a:p>
            <a:r>
              <a:rPr lang="en-US" sz="2000" dirty="0"/>
              <a:t>	transformation is NOT disrupted by outliers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985D1-751B-0EA7-5F40-8369F8AAF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2346"/>
            <a:ext cx="7094316" cy="607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3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14BD9-323E-7EAB-B5A9-2823624E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CEB6-E997-BC03-F947-5C5EA07F0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IRLS breaks down when there are too many outliers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958B5D-36EE-C28A-2B9D-AD94AF58C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28" y="914400"/>
            <a:ext cx="3733800" cy="5486400"/>
          </a:xfrm>
        </p:spPr>
        <p:txBody>
          <a:bodyPr/>
          <a:lstStyle/>
          <a:p>
            <a:r>
              <a:rPr lang="en-US" sz="2000" dirty="0"/>
              <a:t>Green triangles – target pts lying on gray rectangle</a:t>
            </a:r>
          </a:p>
          <a:p>
            <a:r>
              <a:rPr lang="en-US" sz="2000" dirty="0"/>
              <a:t>Red dots – source</a:t>
            </a:r>
          </a:p>
          <a:p>
            <a:r>
              <a:rPr lang="en-US" sz="2000" dirty="0"/>
              <a:t>	(target points transformed, then noise added)</a:t>
            </a:r>
          </a:p>
          <a:p>
            <a:r>
              <a:rPr lang="en-US" sz="2000" dirty="0"/>
              <a:t>Red x – outliers on source</a:t>
            </a:r>
          </a:p>
          <a:p>
            <a:r>
              <a:rPr lang="en-US" sz="2000" dirty="0"/>
              <a:t>Gray rectangle – transformation applied to true rectangle underlying red points</a:t>
            </a:r>
          </a:p>
          <a:p>
            <a:endParaRPr lang="en-US" sz="2000" dirty="0"/>
          </a:p>
          <a:p>
            <a:r>
              <a:rPr lang="en-US" sz="2000" dirty="0"/>
              <a:t>Notice:  </a:t>
            </a:r>
          </a:p>
          <a:p>
            <a:r>
              <a:rPr lang="en-US" sz="2000" dirty="0"/>
              <a:t>	transformation IS</a:t>
            </a:r>
          </a:p>
          <a:p>
            <a:r>
              <a:rPr lang="en-US" sz="2000" dirty="0"/>
              <a:t>	disrupted by outliers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8B835A-FC8D-E389-039F-13E5317A5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57" y="727751"/>
            <a:ext cx="7186914" cy="615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86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7AD2C-B9D6-5ACF-5401-E99568EE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680BC-4DE1-1630-89EE-78AA1D9A7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 to the rescue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E6CD560-1008-0A49-7C64-FFA10FED1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4428" y="914400"/>
            <a:ext cx="3733800" cy="5486400"/>
          </a:xfrm>
        </p:spPr>
        <p:txBody>
          <a:bodyPr/>
          <a:lstStyle/>
          <a:p>
            <a:r>
              <a:rPr lang="en-US" sz="2000" dirty="0"/>
              <a:t>Green triangles – target pts lying on gray rectangle</a:t>
            </a:r>
          </a:p>
          <a:p>
            <a:r>
              <a:rPr lang="en-US" sz="2000" dirty="0"/>
              <a:t>Red dots – source</a:t>
            </a:r>
          </a:p>
          <a:p>
            <a:r>
              <a:rPr lang="en-US" sz="2000" dirty="0"/>
              <a:t>	(target points transformed, then noise added)</a:t>
            </a:r>
          </a:p>
          <a:p>
            <a:r>
              <a:rPr lang="en-US" sz="2000" dirty="0"/>
              <a:t>Red x – outliers on source</a:t>
            </a:r>
          </a:p>
          <a:p>
            <a:r>
              <a:rPr lang="en-US" sz="2000" dirty="0"/>
              <a:t>Gray rectangle – transformation applied to true rectangle underlying red points</a:t>
            </a:r>
          </a:p>
          <a:p>
            <a:endParaRPr lang="en-US" sz="2000" dirty="0"/>
          </a:p>
          <a:p>
            <a:r>
              <a:rPr lang="en-US" sz="2000" dirty="0"/>
              <a:t>Notice:  </a:t>
            </a:r>
          </a:p>
          <a:p>
            <a:r>
              <a:rPr lang="en-US" sz="2000" dirty="0"/>
              <a:t>	transformation IS</a:t>
            </a:r>
          </a:p>
          <a:p>
            <a:r>
              <a:rPr lang="en-US" sz="2000" dirty="0"/>
              <a:t>	disrupted by outliers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11194-1EB3-E374-4A77-48DB3C821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7715250" cy="580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Recall…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 sz="2400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43200" y="3054351"/>
            <a:ext cx="4829175" cy="2970213"/>
            <a:chOff x="768" y="1924"/>
            <a:chExt cx="3042" cy="1871"/>
          </a:xfrm>
        </p:grpSpPr>
        <p:sp>
          <p:nvSpPr>
            <p:cNvPr id="28680" name="Text Box 15"/>
            <p:cNvSpPr txBox="1">
              <a:spLocks noChangeArrowheads="1"/>
            </p:cNvSpPr>
            <p:nvPr/>
          </p:nvSpPr>
          <p:spPr bwMode="auto">
            <a:xfrm>
              <a:off x="768" y="3504"/>
              <a:ext cx="11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dirty="0"/>
            </a:p>
          </p:txBody>
        </p:sp>
        <p:grpSp>
          <p:nvGrpSpPr>
            <p:cNvPr id="28681" name="Group 18"/>
            <p:cNvGrpSpPr>
              <a:grpSpLocks/>
            </p:cNvGrpSpPr>
            <p:nvPr/>
          </p:nvGrpSpPr>
          <p:grpSpPr bwMode="auto">
            <a:xfrm>
              <a:off x="2072" y="1924"/>
              <a:ext cx="1738" cy="954"/>
              <a:chOff x="2072" y="1924"/>
              <a:chExt cx="1738" cy="954"/>
            </a:xfrm>
          </p:grpSpPr>
          <p:sp>
            <p:nvSpPr>
              <p:cNvPr id="28682" name="Line 8"/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9"/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0"/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1"/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Line 12"/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7"/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04D1F-231F-93AD-E0F3-D87147BF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RANSAC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73463-E221-B9B3-9BC7-9CB168D21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Affine transformation:  d+1 correspondences in d dim</a:t>
            </a:r>
          </a:p>
          <a:p>
            <a:r>
              <a:rPr lang="en-US" dirty="0"/>
              <a:t>Projective transformation: d+2 correspondences in d dim</a:t>
            </a:r>
          </a:p>
          <a:p>
            <a:r>
              <a:rPr lang="en-US" dirty="0"/>
              <a:t>Euclidean:	</a:t>
            </a:r>
          </a:p>
          <a:p>
            <a:r>
              <a:rPr lang="en-US" dirty="0"/>
              <a:t>	use 2 for plane (2D)</a:t>
            </a:r>
          </a:p>
          <a:p>
            <a:r>
              <a:rPr lang="en-US" dirty="0"/>
              <a:t>	use 3 for 3D</a:t>
            </a:r>
          </a:p>
          <a:p>
            <a:r>
              <a:rPr lang="en-US" dirty="0"/>
              <a:t>BUT some such are obvious outliers</a:t>
            </a:r>
          </a:p>
          <a:p>
            <a:endParaRPr lang="en-US" dirty="0"/>
          </a:p>
          <a:p>
            <a:r>
              <a:rPr lang="en-US" dirty="0"/>
              <a:t>Key Issue: there can be a lot of outliers</a:t>
            </a:r>
          </a:p>
        </p:txBody>
      </p:sp>
    </p:spTree>
    <p:extLst>
      <p:ext uri="{BB962C8B-B14F-4D97-AF65-F5344CB8AC3E}">
        <p14:creationId xmlns:p14="http://schemas.microsoft.com/office/powerpoint/2010/main" val="145865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243F-E17C-16A5-A1F4-B6D21745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you don’t know correspondences?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B9A4-1AE3-3218-93F7-4429166F5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RANSAC isn’t usually enough</a:t>
            </a:r>
          </a:p>
        </p:txBody>
      </p:sp>
    </p:spTree>
    <p:extLst>
      <p:ext uri="{BB962C8B-B14F-4D97-AF65-F5344CB8AC3E}">
        <p14:creationId xmlns:p14="http://schemas.microsoft.com/office/powerpoint/2010/main" val="3880852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56F1-6DA4-49C2-3B76-4BBF28F5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produces very large quantities of outliers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74877-7873-0271-6824-0D3E4567C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Image A has N points</a:t>
            </a:r>
          </a:p>
          <a:p>
            <a:r>
              <a:rPr lang="en-US" dirty="0"/>
              <a:t>Image B has M points</a:t>
            </a:r>
          </a:p>
          <a:p>
            <a:endParaRPr lang="en-US" dirty="0"/>
          </a:p>
          <a:p>
            <a:r>
              <a:rPr lang="en-US" dirty="0"/>
              <a:t>Idea:  </a:t>
            </a:r>
          </a:p>
          <a:p>
            <a:r>
              <a:rPr lang="en-US" dirty="0"/>
              <a:t>	use every pair, and accept you have outliers</a:t>
            </a:r>
          </a:p>
          <a:p>
            <a:endParaRPr lang="en-US" dirty="0"/>
          </a:p>
          <a:p>
            <a:r>
              <a:rPr lang="en-US" dirty="0"/>
              <a:t>Problem:</a:t>
            </a:r>
          </a:p>
          <a:p>
            <a:r>
              <a:rPr lang="en-US" dirty="0"/>
              <a:t>	M N pairs</a:t>
            </a:r>
          </a:p>
          <a:p>
            <a:r>
              <a:rPr lang="en-US" dirty="0"/>
              <a:t>	but only at most min(M, N) are good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E6A757-6D0E-F682-0F91-B44BBBE06517}"/>
              </a:ext>
            </a:extLst>
          </p:cNvPr>
          <p:cNvSpPr txBox="1"/>
          <p:nvPr/>
        </p:nvSpPr>
        <p:spPr>
          <a:xfrm>
            <a:off x="9372600" y="3429000"/>
            <a:ext cx="2476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--  this is unwise!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B543B-9EBD-0C59-7FB1-D8A8AA5AE7FD}"/>
              </a:ext>
            </a:extLst>
          </p:cNvPr>
          <p:cNvSpPr txBox="1"/>
          <p:nvPr/>
        </p:nvSpPr>
        <p:spPr>
          <a:xfrm>
            <a:off x="152400" y="6112877"/>
            <a:ext cx="1108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 very important reason to care about interest points and descriptors</a:t>
            </a:r>
          </a:p>
        </p:txBody>
      </p:sp>
    </p:spTree>
    <p:extLst>
      <p:ext uri="{BB962C8B-B14F-4D97-AF65-F5344CB8AC3E}">
        <p14:creationId xmlns:p14="http://schemas.microsoft.com/office/powerpoint/2010/main" val="1880097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7D16-2493-96EC-8F7E-B86B90FF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Iterated closest points or ICP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5A4AA-F083-02AE-323B-BDE64E06C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Idea:</a:t>
            </a:r>
          </a:p>
          <a:p>
            <a:r>
              <a:rPr lang="en-US" dirty="0"/>
              <a:t>	If the transformation is nearly the identity, </a:t>
            </a:r>
          </a:p>
          <a:p>
            <a:r>
              <a:rPr lang="en-US" dirty="0"/>
              <a:t>		then nearest point is likely correspondence</a:t>
            </a:r>
          </a:p>
          <a:p>
            <a:endParaRPr lang="en-US" dirty="0"/>
          </a:p>
          <a:p>
            <a:r>
              <a:rPr lang="en-US" dirty="0"/>
              <a:t>Strategy:</a:t>
            </a:r>
          </a:p>
          <a:p>
            <a:r>
              <a:rPr lang="en-US" dirty="0"/>
              <a:t>	Start with good transformation </a:t>
            </a:r>
          </a:p>
          <a:p>
            <a:r>
              <a:rPr lang="en-US" dirty="0"/>
              <a:t>	Iterate:</a:t>
            </a:r>
          </a:p>
          <a:p>
            <a:r>
              <a:rPr lang="en-US" dirty="0"/>
              <a:t>		Estimate correspondences assuming </a:t>
            </a:r>
            <a:r>
              <a:rPr lang="en-US" dirty="0" err="1"/>
              <a:t>tx</a:t>
            </a:r>
            <a:r>
              <a:rPr lang="en-US" dirty="0"/>
              <a:t> is right</a:t>
            </a:r>
          </a:p>
          <a:p>
            <a:r>
              <a:rPr lang="en-US" dirty="0"/>
              <a:t>		Re-estimate </a:t>
            </a:r>
            <a:r>
              <a:rPr lang="en-US" dirty="0" err="1"/>
              <a:t>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914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80F24-8F5D-3A4B-BBCD-50C884B6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1B68-B505-BF0E-321E-413F63381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82DFF4-8460-C1E6-C353-983D27AD1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11579948" cy="86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261536-AE8D-486B-141F-7579F4FB1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33" y="2370674"/>
            <a:ext cx="10724010" cy="23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8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105-565A-F9E4-E5CE-A10B3802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converge quite fast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6DF4E-F735-F3F2-C185-BE9AA98B8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914400"/>
            <a:ext cx="2667000" cy="5410200"/>
          </a:xfrm>
        </p:spPr>
        <p:txBody>
          <a:bodyPr/>
          <a:lstStyle/>
          <a:p>
            <a:r>
              <a:rPr lang="en-US" sz="2400" dirty="0"/>
              <a:t>Red – target</a:t>
            </a:r>
          </a:p>
          <a:p>
            <a:r>
              <a:rPr lang="en-US" sz="2400" dirty="0"/>
              <a:t>Green – source</a:t>
            </a:r>
          </a:p>
          <a:p>
            <a:r>
              <a:rPr lang="en-US" sz="2400" dirty="0"/>
              <a:t>Purple – running points</a:t>
            </a:r>
          </a:p>
          <a:p>
            <a:endParaRPr lang="en-US" sz="2400" dirty="0"/>
          </a:p>
          <a:p>
            <a:r>
              <a:rPr lang="en-US" sz="2400" dirty="0"/>
              <a:t>Green at 0 -&gt; Purple at 0 – initial transformation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A038C-8987-383C-02F0-A4888FCAF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40664"/>
            <a:ext cx="7637734" cy="605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2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85BFF-F258-AD6E-BEC9-BC57A7D4F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49EA-D1BD-C0AA-DF61-4E0EDD5B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 doesn’t always converge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7E817-EF70-554D-E2DA-9D579F6C8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914400"/>
            <a:ext cx="2667000" cy="5410200"/>
          </a:xfrm>
        </p:spPr>
        <p:txBody>
          <a:bodyPr/>
          <a:lstStyle/>
          <a:p>
            <a:r>
              <a:rPr lang="en-US" sz="2400" dirty="0"/>
              <a:t>Red – target</a:t>
            </a:r>
          </a:p>
          <a:p>
            <a:r>
              <a:rPr lang="en-US" sz="2400" dirty="0"/>
              <a:t>Green – source</a:t>
            </a:r>
          </a:p>
          <a:p>
            <a:r>
              <a:rPr lang="en-US" sz="2400" dirty="0"/>
              <a:t>Purple – running points</a:t>
            </a:r>
          </a:p>
          <a:p>
            <a:endParaRPr lang="en-US" sz="2400" dirty="0"/>
          </a:p>
          <a:p>
            <a:r>
              <a:rPr lang="en-US" sz="2400" dirty="0"/>
              <a:t>Green at 0 -&gt; Purple at 0 – initial transformation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72ADB2-1140-BDCB-8CF1-5F4561395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46760"/>
            <a:ext cx="754380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75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6C2D1-9EF8-4336-CCDD-A191F2D8C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7B3B-AA52-D92B-B631-1D39C0DF5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have to do an awful lot of nearest neighbors</a:t>
            </a:r>
          </a:p>
          <a:p>
            <a:r>
              <a:rPr lang="en-US" dirty="0"/>
              <a:t>	particularly if the point cloud is big</a:t>
            </a:r>
          </a:p>
          <a:p>
            <a:r>
              <a:rPr lang="en-US" dirty="0"/>
              <a:t>	subsample the point cloud</a:t>
            </a:r>
          </a:p>
          <a:p>
            <a:r>
              <a:rPr lang="en-US" dirty="0"/>
              <a:t>	approximate nearest neighbors</a:t>
            </a:r>
          </a:p>
          <a:p>
            <a:endParaRPr lang="en-US" dirty="0"/>
          </a:p>
          <a:p>
            <a:r>
              <a:rPr lang="en-US" dirty="0"/>
              <a:t>There are still robustness issues</a:t>
            </a:r>
          </a:p>
          <a:p>
            <a:r>
              <a:rPr lang="en-US" dirty="0"/>
              <a:t>Ideas:</a:t>
            </a:r>
          </a:p>
          <a:p>
            <a:r>
              <a:rPr lang="en-US" dirty="0"/>
              <a:t>	drop correspondences for large distances</a:t>
            </a:r>
          </a:p>
          <a:p>
            <a:r>
              <a:rPr lang="en-US" dirty="0"/>
              <a:t>	use IRLS at each round</a:t>
            </a:r>
          </a:p>
        </p:txBody>
      </p:sp>
    </p:spTree>
    <p:extLst>
      <p:ext uri="{BB962C8B-B14F-4D97-AF65-F5344CB8AC3E}">
        <p14:creationId xmlns:p14="http://schemas.microsoft.com/office/powerpoint/2010/main" val="3999579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3D860-04FB-B25F-15E1-B2166F87C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D04EF-D8BD-C4C3-B80B-2C25E4C8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92598-518F-9FE8-62B8-1E2CE3C62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the two point clouds are big, resample</a:t>
            </a:r>
          </a:p>
          <a:p>
            <a:r>
              <a:rPr lang="en-US" dirty="0"/>
              <a:t>	Choose some number N of points that is acceptable</a:t>
            </a:r>
          </a:p>
          <a:p>
            <a:r>
              <a:rPr lang="en-US" dirty="0"/>
              <a:t>	Draw N points uniformly and at random from point clouds</a:t>
            </a:r>
          </a:p>
          <a:p>
            <a:r>
              <a:rPr lang="en-US" dirty="0"/>
              <a:t>		Do this with replacement, because its easier</a:t>
            </a:r>
          </a:p>
        </p:txBody>
      </p:sp>
    </p:spTree>
    <p:extLst>
      <p:ext uri="{BB962C8B-B14F-4D97-AF65-F5344CB8AC3E}">
        <p14:creationId xmlns:p14="http://schemas.microsoft.com/office/powerpoint/2010/main" val="2263001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3F43C-4533-48EE-164A-E05571D18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B628-044D-E78D-1745-D142EAA8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nearest neighbors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1B5F-2081-FDC7-E0A0-C716E7481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ISSUE:</a:t>
            </a:r>
          </a:p>
          <a:p>
            <a:r>
              <a:rPr lang="en-US" dirty="0"/>
              <a:t>	do you build a new tree for every iteration?</a:t>
            </a:r>
          </a:p>
          <a:p>
            <a:endParaRPr lang="en-US" dirty="0"/>
          </a:p>
          <a:p>
            <a:r>
              <a:rPr lang="en-US" dirty="0"/>
              <a:t>Strategies:</a:t>
            </a:r>
          </a:p>
          <a:p>
            <a:r>
              <a:rPr lang="en-US" dirty="0"/>
              <a:t>	Space is almost always 2D or 3D, so you can grid it</a:t>
            </a:r>
          </a:p>
          <a:p>
            <a:r>
              <a:rPr lang="en-US" dirty="0"/>
              <a:t>	It is easy to test what grid bin a point falls in (truncate, round)</a:t>
            </a:r>
          </a:p>
          <a:p>
            <a:r>
              <a:rPr lang="en-US" dirty="0"/>
              <a:t>	Build a big enough grid and use that</a:t>
            </a:r>
          </a:p>
        </p:txBody>
      </p:sp>
    </p:spTree>
    <p:extLst>
      <p:ext uri="{BB962C8B-B14F-4D97-AF65-F5344CB8AC3E}">
        <p14:creationId xmlns:p14="http://schemas.microsoft.com/office/powerpoint/2010/main" val="131117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0A6D-4BD3-4D03-C513-D1451EB8D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8634-7CF0-7C82-3AAB-71F44A312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 produces point clouds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C5F91-52B4-5F68-4E3D-369222186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7772400" cy="539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83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D716F-1D4E-0073-F19E-24F8F267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6B7D0-A946-8EE2-188C-FDAFFF4E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ICP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3030-88B8-199D-8DBA-1E0B763F7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have to do an awful lot of nearest neighbors</a:t>
            </a:r>
          </a:p>
          <a:p>
            <a:r>
              <a:rPr lang="en-US" dirty="0"/>
              <a:t>	particularly if the point cloud is big</a:t>
            </a:r>
          </a:p>
          <a:p>
            <a:r>
              <a:rPr lang="en-US" dirty="0"/>
              <a:t>	subsample the point cloud</a:t>
            </a:r>
          </a:p>
          <a:p>
            <a:r>
              <a:rPr lang="en-US" dirty="0"/>
              <a:t>	approximate nearest neighbors</a:t>
            </a:r>
          </a:p>
          <a:p>
            <a:endParaRPr lang="en-US" dirty="0"/>
          </a:p>
          <a:p>
            <a:r>
              <a:rPr lang="en-US" dirty="0"/>
              <a:t>There are still robustness issues</a:t>
            </a:r>
          </a:p>
          <a:p>
            <a:r>
              <a:rPr lang="en-US" dirty="0"/>
              <a:t>Ideas:</a:t>
            </a:r>
          </a:p>
          <a:p>
            <a:r>
              <a:rPr lang="en-US" dirty="0"/>
              <a:t>	drop correspondences for large distances</a:t>
            </a:r>
          </a:p>
          <a:p>
            <a:r>
              <a:rPr lang="en-US" dirty="0"/>
              <a:t>	use IRLS at each round</a:t>
            </a:r>
          </a:p>
        </p:txBody>
      </p:sp>
    </p:spTree>
    <p:extLst>
      <p:ext uri="{BB962C8B-B14F-4D97-AF65-F5344CB8AC3E}">
        <p14:creationId xmlns:p14="http://schemas.microsoft.com/office/powerpoint/2010/main" val="36184454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3D6AF-693E-B7AA-1DC4-8EE72972E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76B26-9CA6-DB8A-2E18-177D8220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Uneven sampling creates ICP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2AF1-6037-5773-54C3-20B40699B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600" y="914400"/>
            <a:ext cx="2667000" cy="5410200"/>
          </a:xfrm>
        </p:spPr>
        <p:txBody>
          <a:bodyPr/>
          <a:lstStyle/>
          <a:p>
            <a:r>
              <a:rPr lang="en-US" sz="2400" dirty="0"/>
              <a:t>Red – target</a:t>
            </a:r>
          </a:p>
          <a:p>
            <a:r>
              <a:rPr lang="en-US" sz="2400" dirty="0"/>
              <a:t>Green – source</a:t>
            </a:r>
          </a:p>
          <a:p>
            <a:r>
              <a:rPr lang="en-US" sz="2400" dirty="0"/>
              <a:t>Purple – running points</a:t>
            </a:r>
          </a:p>
          <a:p>
            <a:endParaRPr lang="en-US" sz="2400" dirty="0"/>
          </a:p>
          <a:p>
            <a:r>
              <a:rPr lang="en-US" sz="2400" dirty="0"/>
              <a:t>Green at 0 -&gt; Purple at 0 – initial transformation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42C1E2-1FC7-B429-F78D-C81994C6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11125200" cy="629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34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85982-8ADD-B187-A625-B265E5DD7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Stratifying a sample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6ADAE-8A8C-670F-4DFC-29584CD9F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Cut the space into even bins</a:t>
            </a:r>
          </a:p>
          <a:p>
            <a:r>
              <a:rPr lang="en-US" dirty="0"/>
              <a:t>	for example, a grid</a:t>
            </a:r>
          </a:p>
          <a:p>
            <a:endParaRPr lang="en-US" dirty="0"/>
          </a:p>
          <a:p>
            <a:r>
              <a:rPr lang="en-US" dirty="0"/>
              <a:t>Read points into bins</a:t>
            </a:r>
          </a:p>
          <a:p>
            <a:endParaRPr lang="en-US" dirty="0"/>
          </a:p>
          <a:p>
            <a:r>
              <a:rPr lang="en-US" dirty="0"/>
              <a:t>Resample by:</a:t>
            </a:r>
          </a:p>
          <a:p>
            <a:r>
              <a:rPr lang="en-US" dirty="0"/>
              <a:t>	Iterate:</a:t>
            </a:r>
          </a:p>
          <a:p>
            <a:r>
              <a:rPr lang="en-US" dirty="0"/>
              <a:t>		Choose a bin uniformly and at random</a:t>
            </a:r>
          </a:p>
          <a:p>
            <a:r>
              <a:rPr lang="en-US" dirty="0"/>
              <a:t>		Choose a point from that bin uniformly and at random</a:t>
            </a:r>
          </a:p>
        </p:txBody>
      </p:sp>
    </p:spTree>
    <p:extLst>
      <p:ext uri="{BB962C8B-B14F-4D97-AF65-F5344CB8AC3E}">
        <p14:creationId xmlns:p14="http://schemas.microsoft.com/office/powerpoint/2010/main" val="921925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DB316-439F-40DE-E431-298F478F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for LIDAR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ACCB7-C03E-FC11-0659-FFDE59D70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B1DC5-5202-3CB1-FC9B-44FD79DA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33" y="1495171"/>
            <a:ext cx="11496067" cy="3838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A10715-47D2-AF39-3322-34E0396D2D2E}"/>
              </a:ext>
            </a:extLst>
          </p:cNvPr>
          <p:cNvSpPr txBox="1"/>
          <p:nvPr/>
        </p:nvSpPr>
        <p:spPr>
          <a:xfrm>
            <a:off x="522305" y="547228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B283D2-371D-4C56-BFAD-B8EBBFA16D7F}"/>
              </a:ext>
            </a:extLst>
          </p:cNvPr>
          <p:cNvSpPr txBox="1"/>
          <p:nvPr/>
        </p:nvSpPr>
        <p:spPr>
          <a:xfrm>
            <a:off x="4267200" y="5472288"/>
            <a:ext cx="3011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Vehicle observations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E14FC-7288-AEC6-E029-551C86C7FF13}"/>
              </a:ext>
            </a:extLst>
          </p:cNvPr>
          <p:cNvSpPr txBox="1"/>
          <p:nvPr/>
        </p:nvSpPr>
        <p:spPr>
          <a:xfrm>
            <a:off x="8001000" y="5362829"/>
            <a:ext cx="3179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Stratified resample of </a:t>
            </a:r>
          </a:p>
          <a:p>
            <a:r>
              <a:rPr lang="en-US" dirty="0"/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18600878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3245-A40A-4E4D-6264-86197B828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Biasing by normal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586BF-6DA3-C37B-20EC-9EF92A39B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Resample the point cloud so that there are about the same number of points with each normal</a:t>
            </a:r>
          </a:p>
          <a:p>
            <a:endParaRPr lang="en-US" dirty="0"/>
          </a:p>
          <a:p>
            <a:r>
              <a:rPr lang="en-US" dirty="0"/>
              <a:t>	How?</a:t>
            </a:r>
          </a:p>
          <a:p>
            <a:r>
              <a:rPr lang="en-US" dirty="0"/>
              <a:t>		cut the unit sphere into bins, </a:t>
            </a:r>
          </a:p>
          <a:p>
            <a:r>
              <a:rPr lang="en-US" dirty="0"/>
              <a:t>		read points into bins</a:t>
            </a:r>
          </a:p>
          <a:p>
            <a:r>
              <a:rPr lang="en-US" dirty="0"/>
              <a:t>		resample by:</a:t>
            </a:r>
          </a:p>
          <a:p>
            <a:r>
              <a:rPr lang="en-US" dirty="0"/>
              <a:t>			sample bin uniformly and at random</a:t>
            </a:r>
          </a:p>
          <a:p>
            <a:r>
              <a:rPr lang="en-US" dirty="0"/>
              <a:t>			sample points in bin uniformly and at random</a:t>
            </a:r>
          </a:p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155862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1E887-A97D-2DE5-FAC0-654EA5CDB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F1DBA-24EB-3E8E-22FD-07855A2DF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Biasing by normal can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8634-402F-533D-43D2-315203CB5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4A8FFE-534B-6439-AD95-8F08803D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2" y="1444596"/>
            <a:ext cx="11725328" cy="396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D742-B2DC-1A79-7EEB-8904F58E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LIDAR observations registered to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BA212-0714-3BA5-6F44-AD6A381F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8D0B1-9FDA-E1FC-48FC-B3EF7095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77" y="990600"/>
            <a:ext cx="10911646" cy="56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2D0B-C870-9204-2A17-1864F056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Yield your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80868-C128-B709-A1D1-A87AD49A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72D52-E79B-0878-6B66-3AE18104F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6324600" cy="694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9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A265-92C1-6CD8-8BED-92C5FA20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Registering meshes to LIDAR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DB132-89AC-ACBF-8470-375CF9A2F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have a CAD model of a car</a:t>
            </a:r>
          </a:p>
          <a:p>
            <a:r>
              <a:rPr lang="en-US" dirty="0"/>
              <a:t>	(large triangular mesh)</a:t>
            </a:r>
          </a:p>
          <a:p>
            <a:endParaRPr lang="en-US" dirty="0"/>
          </a:p>
          <a:p>
            <a:r>
              <a:rPr lang="en-US" dirty="0"/>
              <a:t>Where is this car in LIDAR data?</a:t>
            </a:r>
          </a:p>
          <a:p>
            <a:r>
              <a:rPr lang="en-US" dirty="0"/>
              <a:t>	registration problem</a:t>
            </a:r>
          </a:p>
          <a:p>
            <a:endParaRPr lang="en-US" dirty="0"/>
          </a:p>
          <a:p>
            <a:r>
              <a:rPr lang="en-US" dirty="0"/>
              <a:t>How is a mesh a point cloud?</a:t>
            </a:r>
          </a:p>
          <a:p>
            <a:r>
              <a:rPr lang="en-US" dirty="0"/>
              <a:t>	sample points on the mesh</a:t>
            </a:r>
          </a:p>
          <a:p>
            <a:r>
              <a:rPr lang="en-US"/>
              <a:t>	vertices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6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BA36-BF82-2F45-E4EC-C065501E8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E9845-07C8-B071-A18D-EA501776B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Very like line fitting and line fitting recipes apply</a:t>
            </a:r>
          </a:p>
          <a:p>
            <a:endParaRPr lang="en-US" dirty="0"/>
          </a:p>
          <a:p>
            <a:r>
              <a:rPr lang="en-US" dirty="0"/>
              <a:t>The objects we are working with are now corresponding pairs</a:t>
            </a:r>
          </a:p>
          <a:p>
            <a:r>
              <a:rPr lang="en-US" dirty="0"/>
              <a:t>	(point in A, point in B)</a:t>
            </a:r>
          </a:p>
          <a:p>
            <a:endParaRPr lang="en-US" dirty="0"/>
          </a:p>
          <a:p>
            <a:r>
              <a:rPr lang="en-US" dirty="0"/>
              <a:t>Outliers are usually correspondences that are wrong</a:t>
            </a:r>
          </a:p>
          <a:p>
            <a:r>
              <a:rPr lang="en-US" dirty="0"/>
              <a:t>	there could be lots</a:t>
            </a:r>
          </a:p>
        </p:txBody>
      </p:sp>
    </p:spTree>
    <p:extLst>
      <p:ext uri="{BB962C8B-B14F-4D97-AF65-F5344CB8AC3E}">
        <p14:creationId xmlns:p14="http://schemas.microsoft.com/office/powerpoint/2010/main" val="3041975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0D26A-D90C-FFF4-8358-8D4FB4FA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least squares, affine </a:t>
            </a:r>
            <a:r>
              <a:rPr lang="en-US" dirty="0" err="1"/>
              <a:t>tx</a:t>
            </a:r>
            <a:r>
              <a:rPr lang="en-US" dirty="0"/>
              <a:t>, known </a:t>
            </a:r>
            <a:r>
              <a:rPr lang="en-US" dirty="0" err="1"/>
              <a:t>csp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84993-C25D-449B-ECE6-BED6A47BD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6ED37F-4564-9702-AC63-56AF6932E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368" y="949897"/>
            <a:ext cx="11557263" cy="52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7149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46286</TotalTime>
  <Words>1280</Words>
  <Application>Microsoft Macintosh PowerPoint</Application>
  <PresentationFormat>Widescreen</PresentationFormat>
  <Paragraphs>254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Times New Roman</vt:lpstr>
      <vt:lpstr>Blank Presentation</vt:lpstr>
      <vt:lpstr>Registration</vt:lpstr>
      <vt:lpstr>Application: building image mosaics</vt:lpstr>
      <vt:lpstr>Recall…</vt:lpstr>
      <vt:lpstr>LIDAR produces point clouds</vt:lpstr>
      <vt:lpstr>LIDAR observations registered to map</vt:lpstr>
      <vt:lpstr>Yield your location</vt:lpstr>
      <vt:lpstr>Registering meshes to LIDAR</vt:lpstr>
      <vt:lpstr>General remarks</vt:lpstr>
      <vt:lpstr>Weighted least squares, affine tx, known csp</vt:lpstr>
      <vt:lpstr>Solving for translation</vt:lpstr>
      <vt:lpstr>Solving for translation</vt:lpstr>
      <vt:lpstr>Finding M  (compact form)</vt:lpstr>
      <vt:lpstr>Finding M (long form)</vt:lpstr>
      <vt:lpstr>Finding M (long form)</vt:lpstr>
      <vt:lpstr>Euclidean motion</vt:lpstr>
      <vt:lpstr>Euclidean motion</vt:lpstr>
      <vt:lpstr>Euclidean motion</vt:lpstr>
      <vt:lpstr>Euclidean est. well behaved under noise</vt:lpstr>
      <vt:lpstr>Euclidean est. well behaved under noise</vt:lpstr>
      <vt:lpstr>Projective transformations – 2D</vt:lpstr>
      <vt:lpstr>Projective transformations – dD</vt:lpstr>
      <vt:lpstr>Projective transformations - solving</vt:lpstr>
      <vt:lpstr>A start point</vt:lpstr>
      <vt:lpstr>Outliers</vt:lpstr>
      <vt:lpstr>IRLS</vt:lpstr>
      <vt:lpstr>IRLS applies</vt:lpstr>
      <vt:lpstr>Outliers</vt:lpstr>
      <vt:lpstr>IRLS breaks down when there are too many outliers</vt:lpstr>
      <vt:lpstr>RANSAC to the rescue</vt:lpstr>
      <vt:lpstr>RANSAC</vt:lpstr>
      <vt:lpstr>What if you don’t know correspondences?</vt:lpstr>
      <vt:lpstr>Registration produces very large quantities of outliers</vt:lpstr>
      <vt:lpstr>Iterated closest points or ICP</vt:lpstr>
      <vt:lpstr>ICP</vt:lpstr>
      <vt:lpstr>Can converge quite fast</vt:lpstr>
      <vt:lpstr>ICP doesn’t always converge</vt:lpstr>
      <vt:lpstr>ICP Issues</vt:lpstr>
      <vt:lpstr>Resampling</vt:lpstr>
      <vt:lpstr>Approximate nearest neighbors</vt:lpstr>
      <vt:lpstr>ICP Issues</vt:lpstr>
      <vt:lpstr>Uneven sampling creates ICP problems</vt:lpstr>
      <vt:lpstr>Stratifying a sample </vt:lpstr>
      <vt:lpstr>Issue for LIDAR</vt:lpstr>
      <vt:lpstr>Biasing by normal can help</vt:lpstr>
      <vt:lpstr>Biasing by normal can help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Forsyth, David Alexander</cp:lastModifiedBy>
  <cp:revision>1269</cp:revision>
  <cp:lastPrinted>2025-10-01T15:22:02Z</cp:lastPrinted>
  <dcterms:created xsi:type="dcterms:W3CDTF">2004-08-29T23:15:23Z</dcterms:created>
  <dcterms:modified xsi:type="dcterms:W3CDTF">2025-10-07T22:25:12Z</dcterms:modified>
</cp:coreProperties>
</file>