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778" r:id="rId2"/>
    <p:sldId id="1092" r:id="rId3"/>
    <p:sldId id="1072" r:id="rId4"/>
    <p:sldId id="1073" r:id="rId5"/>
    <p:sldId id="1074" r:id="rId6"/>
    <p:sldId id="1080" r:id="rId7"/>
    <p:sldId id="1084" r:id="rId8"/>
    <p:sldId id="1083" r:id="rId9"/>
    <p:sldId id="1079" r:id="rId10"/>
    <p:sldId id="1081" r:id="rId11"/>
    <p:sldId id="1075" r:id="rId12"/>
    <p:sldId id="1077" r:id="rId13"/>
    <p:sldId id="1078" r:id="rId14"/>
    <p:sldId id="1082" r:id="rId15"/>
    <p:sldId id="1076" r:id="rId16"/>
    <p:sldId id="1085" r:id="rId17"/>
    <p:sldId id="1087" r:id="rId18"/>
    <p:sldId id="1089" r:id="rId19"/>
    <p:sldId id="1086" r:id="rId20"/>
    <p:sldId id="1088" r:id="rId21"/>
    <p:sldId id="1090" r:id="rId22"/>
    <p:sldId id="1091" r:id="rId23"/>
    <p:sldId id="1093" r:id="rId24"/>
    <p:sldId id="1094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2" r:id="rId33"/>
    <p:sldId id="1103" r:id="rId34"/>
    <p:sldId id="1104" r:id="rId35"/>
    <p:sldId id="1105" r:id="rId36"/>
    <p:sldId id="1106" r:id="rId37"/>
    <p:sldId id="1107" r:id="rId38"/>
    <p:sldId id="1108" r:id="rId39"/>
    <p:sldId id="1109" r:id="rId40"/>
    <p:sldId id="1110" r:id="rId41"/>
    <p:sldId id="1111" r:id="rId42"/>
    <p:sldId id="1112" r:id="rId43"/>
    <p:sldId id="1113" r:id="rId44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6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Image representations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r>
              <a:rPr lang="en-US" sz="2400" dirty="0"/>
              <a:t>Idea:</a:t>
            </a:r>
          </a:p>
          <a:p>
            <a:r>
              <a:rPr lang="en-US" sz="2400" dirty="0"/>
              <a:t>	Filter banks + </a:t>
            </a:r>
            <a:r>
              <a:rPr lang="en-US" sz="2400" dirty="0" err="1"/>
              <a:t>ReLU</a:t>
            </a:r>
            <a:r>
              <a:rPr lang="en-US" sz="2400" dirty="0"/>
              <a:t> yield scores for many different patterns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You can compose this, so patterns of patterns of …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if the filters are well chosen, you could use the representation to:</a:t>
            </a:r>
          </a:p>
          <a:p>
            <a:r>
              <a:rPr lang="en-US" sz="2400" dirty="0"/>
              <a:t>		denoise images</a:t>
            </a:r>
          </a:p>
          <a:p>
            <a:r>
              <a:rPr lang="en-US" sz="2400" dirty="0"/>
              <a:t>		find edges</a:t>
            </a:r>
          </a:p>
          <a:p>
            <a:r>
              <a:rPr lang="en-US" sz="2400" dirty="0"/>
              <a:t>		find interest points</a:t>
            </a:r>
          </a:p>
          <a:p>
            <a:r>
              <a:rPr lang="en-US" sz="2400" dirty="0"/>
              <a:t>		classify images…</a:t>
            </a:r>
          </a:p>
          <a:p>
            <a:r>
              <a:rPr lang="en-US" sz="2400" dirty="0"/>
              <a:t>	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8E4B-C99A-4520-D27E-E0ECA397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DB7C-14EA-CFE5-8EA1-D5227FEA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far across/down to go to the next pixel?</a:t>
            </a:r>
          </a:p>
          <a:p>
            <a:endParaRPr lang="en-US" dirty="0"/>
          </a:p>
          <a:p>
            <a:r>
              <a:rPr lang="en-US" dirty="0"/>
              <a:t>Stride  1:  what we’re used to</a:t>
            </a:r>
          </a:p>
          <a:p>
            <a:endParaRPr lang="en-US" dirty="0"/>
          </a:p>
          <a:p>
            <a:r>
              <a:rPr lang="en-US" dirty="0"/>
              <a:t>Stride 2: place the kernel on every second pixel</a:t>
            </a:r>
          </a:p>
        </p:txBody>
      </p:sp>
    </p:spTree>
    <p:extLst>
      <p:ext uri="{BB962C8B-B14F-4D97-AF65-F5344CB8AC3E}">
        <p14:creationId xmlns:p14="http://schemas.microsoft.com/office/powerpoint/2010/main" val="145624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002D-BE03-10DD-C3CE-6544DD0E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8FCB4-F1F4-024E-B382-AD31AC2D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06" y="1676400"/>
            <a:ext cx="9982200" cy="50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40F0B-3DFB-69C2-9DE8-C67B92975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0C85-5A7F-7563-0CE7-9AFA5F36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FB8D0-D1D9-8DFF-EA40-49FC6106B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9982200" cy="5015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37C69-DD9C-4164-3AA8-FEF08E03B8F5}"/>
              </a:ext>
            </a:extLst>
          </p:cNvPr>
          <p:cNvSpPr txBox="1"/>
          <p:nvPr/>
        </p:nvSpPr>
        <p:spPr>
          <a:xfrm>
            <a:off x="6781800" y="5715000"/>
            <a:ext cx="2084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number </a:t>
            </a:r>
          </a:p>
          <a:p>
            <a:r>
              <a:rPr lang="en-US" dirty="0"/>
              <a:t>of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C1B7C-559D-6733-C607-BA1C681F72C8}"/>
              </a:ext>
            </a:extLst>
          </p:cNvPr>
          <p:cNvSpPr txBox="1"/>
          <p:nvPr/>
        </p:nvSpPr>
        <p:spPr>
          <a:xfrm>
            <a:off x="9862176" y="5188803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number </a:t>
            </a:r>
          </a:p>
          <a:p>
            <a:r>
              <a:rPr lang="en-US" dirty="0"/>
              <a:t>of features</a:t>
            </a:r>
          </a:p>
        </p:txBody>
      </p:sp>
    </p:spTree>
    <p:extLst>
      <p:ext uri="{BB962C8B-B14F-4D97-AF65-F5344CB8AC3E}">
        <p14:creationId xmlns:p14="http://schemas.microsoft.com/office/powerpoint/2010/main" val="340142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914C-7035-3DC3-A178-898F6BE4D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4E83-E986-9546-E1CD-77DF50A2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3D7A0-EDF7-3049-7CE9-B3451C734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50220"/>
            <a:ext cx="6705600" cy="3368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875106-E1FE-54D9-2D13-8E9D284171E8}"/>
              </a:ext>
            </a:extLst>
          </p:cNvPr>
          <p:cNvSpPr txBox="1"/>
          <p:nvPr/>
        </p:nvSpPr>
        <p:spPr>
          <a:xfrm>
            <a:off x="6781800" y="2362200"/>
            <a:ext cx="48061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size will be determined by:</a:t>
            </a:r>
          </a:p>
          <a:p>
            <a:r>
              <a:rPr lang="en-US" dirty="0"/>
              <a:t>	input size,</a:t>
            </a:r>
          </a:p>
          <a:p>
            <a:r>
              <a:rPr lang="en-US" dirty="0"/>
              <a:t>	kernel size,</a:t>
            </a:r>
          </a:p>
          <a:p>
            <a:r>
              <a:rPr lang="en-US" dirty="0"/>
              <a:t>	padding,</a:t>
            </a:r>
          </a:p>
          <a:p>
            <a:r>
              <a:rPr lang="en-US" dirty="0"/>
              <a:t>	stride,</a:t>
            </a:r>
          </a:p>
        </p:txBody>
      </p:sp>
    </p:spTree>
    <p:extLst>
      <p:ext uri="{BB962C8B-B14F-4D97-AF65-F5344CB8AC3E}">
        <p14:creationId xmlns:p14="http://schemas.microsoft.com/office/powerpoint/2010/main" val="82516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022D-CC46-BE77-0AEA-60434ECB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ReLU</a:t>
            </a:r>
            <a:r>
              <a:rPr lang="en-US" dirty="0"/>
              <a:t> operates on data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113F5-61B1-B87D-6419-A87934B7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Trivially – just </a:t>
            </a:r>
            <a:r>
              <a:rPr lang="en-US" dirty="0" err="1"/>
              <a:t>ReLU</a:t>
            </a:r>
            <a:r>
              <a:rPr lang="en-US" dirty="0"/>
              <a:t> at each location</a:t>
            </a:r>
          </a:p>
        </p:txBody>
      </p:sp>
    </p:spTree>
    <p:extLst>
      <p:ext uri="{BB962C8B-B14F-4D97-AF65-F5344CB8AC3E}">
        <p14:creationId xmlns:p14="http://schemas.microsoft.com/office/powerpoint/2010/main" val="345228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640D-1A0C-7ECC-8BC6-12603B19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simple encoder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149B4-E311-9280-E703-0208738C2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7772400" cy="2754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4B8DE-20D0-5680-3249-DF5286E674E7}"/>
              </a:ext>
            </a:extLst>
          </p:cNvPr>
          <p:cNvSpPr txBox="1"/>
          <p:nvPr/>
        </p:nvSpPr>
        <p:spPr>
          <a:xfrm>
            <a:off x="888357" y="5255567"/>
            <a:ext cx="1106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number of features, output number of features, kernel size, padding, stride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4E82E3-6E92-E890-FE86-43E9ED42917D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0000" y="4419600"/>
            <a:ext cx="0" cy="685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6A53E1-00AB-E697-CDBC-57694E22E5A2}"/>
              </a:ext>
            </a:extLst>
          </p:cNvPr>
          <p:cNvSpPr txBox="1"/>
          <p:nvPr/>
        </p:nvSpPr>
        <p:spPr>
          <a:xfrm>
            <a:off x="4114800" y="91216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3A6D0D-08DD-58F0-14D1-0FFA1E3B8E25}"/>
              </a:ext>
            </a:extLst>
          </p:cNvPr>
          <p:cNvCxnSpPr>
            <a:cxnSpLocks/>
          </p:cNvCxnSpPr>
          <p:nvPr/>
        </p:nvCxnSpPr>
        <p:spPr bwMode="auto">
          <a:xfrm>
            <a:off x="4267200" y="1371600"/>
            <a:ext cx="0" cy="45496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7175731-6D84-9C62-E168-3DD32A2E679C}"/>
              </a:ext>
            </a:extLst>
          </p:cNvPr>
          <p:cNvSpPr txBox="1"/>
          <p:nvPr/>
        </p:nvSpPr>
        <p:spPr>
          <a:xfrm>
            <a:off x="9067800" y="2790688"/>
            <a:ext cx="3211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Patterns of patterns of</a:t>
            </a:r>
          </a:p>
          <a:p>
            <a:r>
              <a:rPr lang="en-US" dirty="0"/>
              <a:t>patterns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8AA28B-0629-ADEA-DE5D-FF8C88374EC7}"/>
              </a:ext>
            </a:extLst>
          </p:cNvPr>
          <p:cNvCxnSpPr>
            <a:cxnSpLocks/>
          </p:cNvCxnSpPr>
          <p:nvPr/>
        </p:nvCxnSpPr>
        <p:spPr bwMode="auto">
          <a:xfrm>
            <a:off x="2514600" y="1865474"/>
            <a:ext cx="65532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0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8F46-2716-389E-0269-240FC676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data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495A-FDDB-3639-9469-A81002B36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90EFD-2188-42FB-38F8-7AB799B0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069030"/>
            <a:ext cx="8305800" cy="571277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BFBCCE-B04A-E376-6117-FB2AE09B86B2}"/>
              </a:ext>
            </a:extLst>
          </p:cNvPr>
          <p:cNvCxnSpPr>
            <a:cxnSpLocks/>
          </p:cNvCxnSpPr>
          <p:nvPr/>
        </p:nvCxnSpPr>
        <p:spPr bwMode="auto">
          <a:xfrm>
            <a:off x="2286000" y="3962400"/>
            <a:ext cx="65532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E90602-6960-5F8E-444B-43A05285718F}"/>
              </a:ext>
            </a:extLst>
          </p:cNvPr>
          <p:cNvSpPr txBox="1"/>
          <p:nvPr/>
        </p:nvSpPr>
        <p:spPr>
          <a:xfrm>
            <a:off x="6726741" y="988367"/>
            <a:ext cx="486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features x </a:t>
            </a:r>
            <a:r>
              <a:rPr lang="en-US" dirty="0" err="1"/>
              <a:t>Xdim</a:t>
            </a:r>
            <a:r>
              <a:rPr lang="en-US" dirty="0"/>
              <a:t> x </a:t>
            </a:r>
            <a:r>
              <a:rPr lang="en-US" dirty="0" err="1"/>
              <a:t>Ydim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8ED36A-4987-F848-DFBC-762BF0C0DC86}"/>
              </a:ext>
            </a:extLst>
          </p:cNvPr>
          <p:cNvCxnSpPr/>
          <p:nvPr/>
        </p:nvCxnSpPr>
        <p:spPr bwMode="auto">
          <a:xfrm>
            <a:off x="8839200" y="1447800"/>
            <a:ext cx="0" cy="1143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93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5DAC-DA5F-100E-1D4C-6274C786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DB311-AA40-5F53-3FBC-50D89615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a value in the feature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7E201-2FDD-D759-EB55-3BDBEFDD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34598"/>
            <a:ext cx="7772400" cy="51195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592446-F494-0980-DE6E-3B9520BE8B53}"/>
              </a:ext>
            </a:extLst>
          </p:cNvPr>
          <p:cNvCxnSpPr>
            <a:cxnSpLocks/>
          </p:cNvCxnSpPr>
          <p:nvPr/>
        </p:nvCxnSpPr>
        <p:spPr bwMode="auto">
          <a:xfrm>
            <a:off x="2362200" y="1728811"/>
            <a:ext cx="65532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48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03CD-8F0C-D06D-9D68-379D9694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B51E-977E-28B6-4C83-B35CA5EC7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Want:</a:t>
            </a:r>
          </a:p>
          <a:p>
            <a:r>
              <a:rPr lang="en-US" dirty="0"/>
              <a:t>	map </a:t>
            </a:r>
            <a:r>
              <a:rPr lang="en-US" dirty="0" err="1"/>
              <a:t>rep’n</a:t>
            </a:r>
            <a:r>
              <a:rPr lang="en-US" dirty="0"/>
              <a:t> (patterns of patterns of patterns…) to image</a:t>
            </a:r>
          </a:p>
          <a:p>
            <a:endParaRPr lang="en-US" dirty="0"/>
          </a:p>
          <a:p>
            <a:r>
              <a:rPr lang="en-US" dirty="0"/>
              <a:t>Have:</a:t>
            </a:r>
          </a:p>
          <a:p>
            <a:r>
              <a:rPr lang="en-US" dirty="0"/>
              <a:t>	If </a:t>
            </a:r>
            <a:r>
              <a:rPr lang="en-US" dirty="0" err="1"/>
              <a:t>rep’n</a:t>
            </a:r>
            <a:r>
              <a:rPr lang="en-US" dirty="0"/>
              <a:t> is filter outputs, convolution is enough</a:t>
            </a:r>
          </a:p>
          <a:p>
            <a:r>
              <a:rPr lang="en-US" dirty="0"/>
              <a:t>	</a:t>
            </a:r>
            <a:r>
              <a:rPr lang="en-US" dirty="0" err="1"/>
              <a:t>Rep’n</a:t>
            </a:r>
            <a:r>
              <a:rPr lang="en-US" dirty="0"/>
              <a:t> is spatially smaller than image 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</a:t>
            </a:r>
            <a:r>
              <a:rPr lang="en-US" dirty="0" err="1"/>
              <a:t>Filter+ReLU+upsample</a:t>
            </a:r>
            <a:r>
              <a:rPr lang="en-US" dirty="0"/>
              <a:t> on occasion might do it</a:t>
            </a:r>
          </a:p>
        </p:txBody>
      </p:sp>
    </p:spTree>
    <p:extLst>
      <p:ext uri="{BB962C8B-B14F-4D97-AF65-F5344CB8AC3E}">
        <p14:creationId xmlns:p14="http://schemas.microsoft.com/office/powerpoint/2010/main" val="395255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CDEE-00FF-49A0-9ECC-FDDACDAD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decoder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FE651-342F-0772-ABE8-C06350D7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123950"/>
            <a:ext cx="6375400" cy="461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0DF08-6308-3B04-CCBF-4C6B9C8A7038}"/>
              </a:ext>
            </a:extLst>
          </p:cNvPr>
          <p:cNvSpPr txBox="1"/>
          <p:nvPr/>
        </p:nvSpPr>
        <p:spPr>
          <a:xfrm>
            <a:off x="762000" y="6097735"/>
            <a:ext cx="1106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number of features, output number of features, kernel size, padding, stride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F740A2-F36B-01C3-113B-D361FA5B35C4}"/>
              </a:ext>
            </a:extLst>
          </p:cNvPr>
          <p:cNvCxnSpPr>
            <a:cxnSpLocks/>
          </p:cNvCxnSpPr>
          <p:nvPr/>
        </p:nvCxnSpPr>
        <p:spPr bwMode="auto">
          <a:xfrm flipV="1">
            <a:off x="7391400" y="5411935"/>
            <a:ext cx="0" cy="685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F7674A-59AA-D423-C756-239EA3F24EDD}"/>
              </a:ext>
            </a:extLst>
          </p:cNvPr>
          <p:cNvSpPr txBox="1"/>
          <p:nvPr/>
        </p:nvSpPr>
        <p:spPr>
          <a:xfrm>
            <a:off x="5486400" y="273138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6858BA-1A5C-0BB1-B112-DF8030F96383}"/>
              </a:ext>
            </a:extLst>
          </p:cNvPr>
          <p:cNvCxnSpPr>
            <a:cxnSpLocks/>
          </p:cNvCxnSpPr>
          <p:nvPr/>
        </p:nvCxnSpPr>
        <p:spPr bwMode="auto">
          <a:xfrm>
            <a:off x="5638800" y="3130551"/>
            <a:ext cx="0" cy="45496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DC5B92-42EC-B72C-ABA5-628A3E35FA92}"/>
              </a:ext>
            </a:extLst>
          </p:cNvPr>
          <p:cNvSpPr txBox="1"/>
          <p:nvPr/>
        </p:nvSpPr>
        <p:spPr>
          <a:xfrm>
            <a:off x="9426454" y="1803418"/>
            <a:ext cx="3211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Patterns of patterns of</a:t>
            </a:r>
          </a:p>
          <a:p>
            <a:r>
              <a:rPr lang="en-US" dirty="0"/>
              <a:t>patterns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C4E2D-BED9-50B1-A9EA-73CE404D5FE0}"/>
              </a:ext>
            </a:extLst>
          </p:cNvPr>
          <p:cNvSpPr txBox="1"/>
          <p:nvPr/>
        </p:nvSpPr>
        <p:spPr>
          <a:xfrm>
            <a:off x="6803949" y="2788841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Upsample</a:t>
            </a:r>
            <a:r>
              <a:rPr lang="en-US" dirty="0"/>
              <a:t> by 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AB2065-25CC-BFB9-CCF4-CE4A7E7C53E6}"/>
              </a:ext>
            </a:extLst>
          </p:cNvPr>
          <p:cNvCxnSpPr>
            <a:cxnSpLocks/>
          </p:cNvCxnSpPr>
          <p:nvPr/>
        </p:nvCxnSpPr>
        <p:spPr bwMode="auto">
          <a:xfrm>
            <a:off x="6934200" y="3201516"/>
            <a:ext cx="0" cy="45496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997735-B1E9-9D7D-340D-F05729727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3048000" y="1128133"/>
            <a:ext cx="637845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7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63112-7A30-FAA4-787B-0A90F768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4784-4C1E-CA60-D627-76BECCEF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Learned Image Representations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A501F4-F398-AC92-9B69-A8E4C46F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Filtering an image and applying a </a:t>
            </a:r>
            <a:r>
              <a:rPr lang="en-US" dirty="0" err="1"/>
              <a:t>ReLU</a:t>
            </a:r>
            <a:r>
              <a:rPr lang="en-US" dirty="0"/>
              <a:t> produces a simple pattern detector</a:t>
            </a:r>
          </a:p>
          <a:p>
            <a:r>
              <a:rPr lang="en-US" dirty="0"/>
              <a:t>	It is also, roughly, invertible</a:t>
            </a:r>
          </a:p>
          <a:p>
            <a:r>
              <a:rPr lang="en-US" dirty="0"/>
              <a:t>		Reconstruct filter responses from </a:t>
            </a:r>
            <a:r>
              <a:rPr lang="en-US" dirty="0" err="1"/>
              <a:t>ReLU</a:t>
            </a:r>
            <a:r>
              <a:rPr lang="en-US" dirty="0"/>
              <a:t> outputs</a:t>
            </a:r>
          </a:p>
          <a:p>
            <a:r>
              <a:rPr lang="en-US" dirty="0"/>
              <a:t>		Reconstruct image from responses (conv. Theorem)</a:t>
            </a:r>
          </a:p>
          <a:p>
            <a:endParaRPr lang="en-US" dirty="0"/>
          </a:p>
          <a:p>
            <a:r>
              <a:rPr lang="en-US" dirty="0"/>
              <a:t>Notice: </a:t>
            </a:r>
          </a:p>
          <a:p>
            <a:r>
              <a:rPr lang="en-US" dirty="0"/>
              <a:t>	Last step of reconstruction is filtering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0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8781-7033-1749-ABFC-41E7F238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03E78-AA46-B060-2661-063DE5A36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With the right choice of filters in encoder and decoder</a:t>
            </a:r>
          </a:p>
          <a:p>
            <a:r>
              <a:rPr lang="en-US" dirty="0"/>
              <a:t>	a decoder could reconstruct an image from an encoders </a:t>
            </a:r>
            <a:r>
              <a:rPr lang="en-US" dirty="0" err="1"/>
              <a:t>rep’n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rep’n</a:t>
            </a:r>
            <a:r>
              <a:rPr lang="en-US" dirty="0"/>
              <a:t> is overcomplete, and “sees” the image at many scales</a:t>
            </a:r>
          </a:p>
          <a:p>
            <a:r>
              <a:rPr lang="en-US" dirty="0"/>
              <a:t>	so the pair should be able to denoise</a:t>
            </a:r>
          </a:p>
          <a:p>
            <a:endParaRPr lang="en-US" dirty="0"/>
          </a:p>
          <a:p>
            <a:r>
              <a:rPr lang="en-US" dirty="0"/>
              <a:t>But what is the right choice of filters?</a:t>
            </a:r>
          </a:p>
        </p:txBody>
      </p:sp>
    </p:spTree>
    <p:extLst>
      <p:ext uri="{BB962C8B-B14F-4D97-AF65-F5344CB8AC3E}">
        <p14:creationId xmlns:p14="http://schemas.microsoft.com/office/powerpoint/2010/main" val="397142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3681-5833-A154-8A8E-57252868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64FB7-48F3-92E8-5F7D-00F156E3D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Procedure:</a:t>
            </a:r>
          </a:p>
          <a:p>
            <a:r>
              <a:rPr lang="en-US" dirty="0"/>
              <a:t>	find many training pairs (noisy image, clean image)</a:t>
            </a:r>
          </a:p>
          <a:p>
            <a:r>
              <a:rPr lang="en-US" dirty="0"/>
              <a:t>	adjust filters so that </a:t>
            </a:r>
          </a:p>
          <a:p>
            <a:r>
              <a:rPr lang="en-US" dirty="0"/>
              <a:t>		Decode(Encode(noisy image)) is close to clean image</a:t>
            </a:r>
          </a:p>
          <a:p>
            <a:r>
              <a:rPr lang="en-US" dirty="0"/>
              <a:t>	on average, over pairs</a:t>
            </a:r>
          </a:p>
          <a:p>
            <a:r>
              <a:rPr lang="en-US" dirty="0"/>
              <a:t>	hope that this generalizes to new images</a:t>
            </a:r>
          </a:p>
          <a:p>
            <a:endParaRPr lang="en-US" dirty="0"/>
          </a:p>
          <a:p>
            <a:r>
              <a:rPr lang="en-US" dirty="0"/>
              <a:t>Result:</a:t>
            </a:r>
          </a:p>
          <a:p>
            <a:r>
              <a:rPr lang="en-US" dirty="0"/>
              <a:t>	Denoising autoencoder</a:t>
            </a:r>
          </a:p>
        </p:txBody>
      </p:sp>
    </p:spTree>
    <p:extLst>
      <p:ext uri="{BB962C8B-B14F-4D97-AF65-F5344CB8AC3E}">
        <p14:creationId xmlns:p14="http://schemas.microsoft.com/office/powerpoint/2010/main" val="107254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6CC7C-E299-B8AD-7964-9AF2E57A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AC14-BDDB-18F9-DFF7-6BE2C6D7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many training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B8F5-A673-3184-5D13-8EDE7C3FB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 noise – system might ”cheat”</a:t>
            </a:r>
          </a:p>
          <a:p>
            <a:r>
              <a:rPr lang="en-US" dirty="0"/>
              <a:t>	Produce a representation that isn’t useful</a:t>
            </a:r>
          </a:p>
          <a:p>
            <a:endParaRPr lang="en-US" dirty="0"/>
          </a:p>
          <a:p>
            <a:r>
              <a:rPr lang="en-US" dirty="0"/>
              <a:t>What noise should you use?</a:t>
            </a:r>
          </a:p>
          <a:p>
            <a:r>
              <a:rPr lang="en-US" dirty="0"/>
              <a:t>	Options:</a:t>
            </a:r>
          </a:p>
          <a:p>
            <a:r>
              <a:rPr lang="en-US" dirty="0"/>
              <a:t>		Gaussian (but a fairly simple filter will deal with this)</a:t>
            </a:r>
          </a:p>
          <a:p>
            <a:r>
              <a:rPr lang="en-US" dirty="0"/>
              <a:t>		Poisson (median filter)</a:t>
            </a:r>
          </a:p>
          <a:p>
            <a:r>
              <a:rPr lang="en-US" dirty="0"/>
              <a:t>		knock out blocks of pixels (more challenging, and helpful)</a:t>
            </a:r>
          </a:p>
          <a:p>
            <a:r>
              <a:rPr lang="en-US" dirty="0"/>
              <a:t>		etc.</a:t>
            </a:r>
          </a:p>
        </p:txBody>
      </p:sp>
    </p:spTree>
    <p:extLst>
      <p:ext uri="{BB962C8B-B14F-4D97-AF65-F5344CB8AC3E}">
        <p14:creationId xmlns:p14="http://schemas.microsoft.com/office/powerpoint/2010/main" val="3798498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3524A-706C-F4A1-4BD2-492B68D44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84F4-C394-DD64-C404-04A16B0C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the filters: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325DF-DCAF-9186-E0F4-422736AF0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F0E68-4E76-DE50-C4FB-BAF9F0AE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1123696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166A-72DA-E9F4-70CB-737A725D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the filters: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28847-38B9-BA1B-12EE-AD63F7650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048B6-BD0A-3A68-27A9-FE9DE251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54" y="1142343"/>
            <a:ext cx="10820400" cy="47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82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43F9-BA6E-5C9E-95E9-A22A2BB0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the filters: optimization problem, but weird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97E3D-311F-3B13-39B1-2056D203F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r>
              <a:rPr lang="en-US" dirty="0"/>
              <a:t>	The cost function is very hard to evaluate (N is big)</a:t>
            </a:r>
          </a:p>
          <a:p>
            <a:r>
              <a:rPr lang="en-US" dirty="0"/>
              <a:t>	There are lots of parameters (millions-billions) </a:t>
            </a:r>
          </a:p>
          <a:p>
            <a:r>
              <a:rPr lang="en-US" dirty="0"/>
              <a:t>		so no newton’s method</a:t>
            </a:r>
          </a:p>
          <a:p>
            <a:r>
              <a:rPr lang="en-US" dirty="0"/>
              <a:t>	You don’t actually want an optimum</a:t>
            </a:r>
          </a:p>
          <a:p>
            <a:r>
              <a:rPr lang="en-US" dirty="0"/>
              <a:t>		you want a set of filters that </a:t>
            </a:r>
            <a:r>
              <a:rPr lang="en-US" dirty="0">
                <a:solidFill>
                  <a:srgbClr val="FF0000"/>
                </a:solidFill>
              </a:rPr>
              <a:t>works well on other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D81C6-3EBD-01C7-794E-1FF3B312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47800"/>
            <a:ext cx="352425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1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4261-566F-7F56-BA11-0E1EC8D8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497B2-3CA1-FA74-EB01-DC48667B0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Loss is a population mean</a:t>
            </a:r>
          </a:p>
          <a:p>
            <a:r>
              <a:rPr lang="en-US" dirty="0"/>
              <a:t>	you can estimate this quite well with a sample mean</a:t>
            </a:r>
          </a:p>
          <a:p>
            <a:r>
              <a:rPr lang="en-US" dirty="0"/>
              <a:t>		draw a small batch, average over that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86C45-FB22-BFEF-56F7-6A97EC495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47800"/>
            <a:ext cx="352425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1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2C72-1810-C771-82B1-FAE46B83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1EE6-6466-6674-B33B-5829AFE8D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FFFB7-E702-2EEC-4FDF-DF7877B9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9525000" cy="54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3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FCD5-94C2-01E2-F921-B88334EC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7D172-8440-4186-9B68-F7A07A3A2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big a step?</a:t>
            </a:r>
          </a:p>
          <a:p>
            <a:r>
              <a:rPr lang="en-US" dirty="0"/>
              <a:t>	Line search</a:t>
            </a:r>
          </a:p>
          <a:p>
            <a:r>
              <a:rPr lang="en-US" dirty="0"/>
              <a:t>		you can’t – N is too big</a:t>
            </a:r>
          </a:p>
          <a:p>
            <a:r>
              <a:rPr lang="en-US" dirty="0"/>
              <a:t>	Fixed length</a:t>
            </a:r>
          </a:p>
          <a:p>
            <a:r>
              <a:rPr lang="en-US" dirty="0"/>
              <a:t>		too big (doesn’t settle down) </a:t>
            </a:r>
          </a:p>
          <a:p>
            <a:r>
              <a:rPr lang="en-US" dirty="0"/>
              <a:t>		too small (no progress)</a:t>
            </a:r>
          </a:p>
          <a:p>
            <a:r>
              <a:rPr lang="en-US" dirty="0"/>
              <a:t>	Learning rate schedule</a:t>
            </a:r>
          </a:p>
          <a:p>
            <a:r>
              <a:rPr lang="en-US" dirty="0"/>
              <a:t>		start biggish, take steps, make smaller</a:t>
            </a:r>
          </a:p>
          <a:p>
            <a:r>
              <a:rPr lang="en-US" dirty="0"/>
              <a:t>		how big is biggish? try	</a:t>
            </a:r>
          </a:p>
          <a:p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E3B74-6BED-197A-4E07-6345F7BA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425450"/>
            <a:ext cx="3962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05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6031-8429-04A7-2BC6-14347007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gradient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1A16-A185-7D3A-CB25-B6507500A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B3A60-859F-4BFB-2E9D-410644782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7519"/>
            <a:ext cx="4177726" cy="1273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D7675-76D4-63B1-9AF5-A78A76C44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11304"/>
            <a:ext cx="7772400" cy="2958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BEBBD-1ED2-AE96-9572-3C069E937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183548"/>
            <a:ext cx="5562600" cy="33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CB78-927B-C16C-5BB2-761546F4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apply many different pattern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3332-C5C8-6B22-B7EA-5A4EAB0E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an overcomplete representation</a:t>
            </a:r>
          </a:p>
          <a:p>
            <a:r>
              <a:rPr lang="en-US" dirty="0"/>
              <a:t>	redundant information</a:t>
            </a:r>
          </a:p>
          <a:p>
            <a:r>
              <a:rPr lang="en-US" dirty="0"/>
              <a:t>		one local image patch is scored against many different 	patterns</a:t>
            </a:r>
          </a:p>
          <a:p>
            <a:endParaRPr lang="en-US" dirty="0"/>
          </a:p>
          <a:p>
            <a:r>
              <a:rPr lang="en-US" dirty="0"/>
              <a:t>		downside:</a:t>
            </a:r>
          </a:p>
          <a:p>
            <a:r>
              <a:rPr lang="en-US" dirty="0"/>
              <a:t>			representation is larger</a:t>
            </a:r>
          </a:p>
          <a:p>
            <a:r>
              <a:rPr lang="en-US" dirty="0"/>
              <a:t>		upside:</a:t>
            </a:r>
          </a:p>
          <a:p>
            <a:r>
              <a:rPr lang="en-US" dirty="0"/>
              <a:t>			you can recover image despite some errors in 			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016942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1A3D-5191-7428-775E-491D8563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from chain rule (Backpropagation)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8AD9-D0F9-83E8-1EB4-9234FA1CA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3FE80-1DE6-D916-43CF-7D387F07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553200" cy="5487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82C91-5817-442E-EE12-67813CD791CA}"/>
              </a:ext>
            </a:extLst>
          </p:cNvPr>
          <p:cNvSpPr txBox="1"/>
          <p:nvPr/>
        </p:nvSpPr>
        <p:spPr>
          <a:xfrm>
            <a:off x="6324600" y="1337101"/>
            <a:ext cx="3983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Derivatives of layer outputs </a:t>
            </a:r>
          </a:p>
          <a:p>
            <a:r>
              <a:rPr lang="en-US" dirty="0"/>
              <a:t>with respect to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31B7B-ED86-0518-AAF4-742C32F16E6B}"/>
              </a:ext>
            </a:extLst>
          </p:cNvPr>
          <p:cNvSpPr txBox="1"/>
          <p:nvPr/>
        </p:nvSpPr>
        <p:spPr>
          <a:xfrm>
            <a:off x="7239000" y="2320498"/>
            <a:ext cx="3983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Derivatives of layer outputs </a:t>
            </a:r>
          </a:p>
          <a:p>
            <a:r>
              <a:rPr lang="en-US" dirty="0"/>
              <a:t>with respect to inputs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8A3862-08A2-56B5-E610-2418D2E596F9}"/>
              </a:ext>
            </a:extLst>
          </p:cNvPr>
          <p:cNvCxnSpPr/>
          <p:nvPr/>
        </p:nvCxnSpPr>
        <p:spPr bwMode="auto">
          <a:xfrm flipH="1">
            <a:off x="5715000" y="1676400"/>
            <a:ext cx="533400" cy="228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8F8E84-8936-51C8-D36F-5FF97F49DB4B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 flipV="1">
            <a:off x="5981700" y="2705099"/>
            <a:ext cx="1257300" cy="3089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85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1050-93A2-66DA-276A-9D47C75C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 – the L2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C8BD-50FC-C5B3-7D5B-7E2410DE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6D1C5-0E0A-78EA-C97C-016834D3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66455"/>
            <a:ext cx="11658600" cy="33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74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A9EE-18F7-0D3F-AC05-AE52F74A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 loss creates blur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A0D1B-31F2-740A-CFB0-F0944272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Sharp edge in the wrong place (red) is expensive</a:t>
            </a:r>
          </a:p>
          <a:p>
            <a:r>
              <a:rPr lang="en-US" dirty="0"/>
              <a:t>Compared to blurry edge in about the right place (blue)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6CC57-ACF6-FB11-D985-A7A044E2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885463"/>
            <a:ext cx="71882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3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F253-8A57-5479-E1D4-8CDE5A61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C3CD4-8406-73CD-2CB7-99D18BFCA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87CB8-0C55-52B5-9EE3-F5A19814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57" y="0"/>
            <a:ext cx="6564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75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E872-7EDF-63C0-3FCC-CA2EF83D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CD838-F548-7F43-241E-82366FED9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</a:t>
            </a:r>
          </a:p>
          <a:p>
            <a:r>
              <a:rPr lang="en-US" dirty="0"/>
              <a:t>	penalize absolute value of residual</a:t>
            </a:r>
          </a:p>
          <a:p>
            <a:r>
              <a:rPr lang="en-US" dirty="0"/>
              <a:t>We saw the L1 norm in denoising</a:t>
            </a:r>
          </a:p>
          <a:p>
            <a:r>
              <a:rPr lang="en-US" dirty="0"/>
              <a:t>Square of a small number is very small; absolute value of small number isn’t</a:t>
            </a:r>
          </a:p>
          <a:p>
            <a:r>
              <a:rPr lang="en-US" dirty="0"/>
              <a:t>Tends to discourage blurring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43B2A-75C2-F34F-877D-B1387AA7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7663"/>
            <a:ext cx="11506200" cy="26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9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36B1-9533-96EF-54DE-9E7B7838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C79AF-49EB-6757-75D2-EEA935887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0AF41-EEE0-39A3-F664-98C7DA76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6200"/>
            <a:ext cx="9840614" cy="63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53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1651-BB71-5DEC-F144-CCBA6979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 Losses and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7249-2F0B-5B77-5D40-056CA60A6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L1 loss, L2 loss DON’T:</a:t>
            </a:r>
          </a:p>
          <a:p>
            <a:r>
              <a:rPr lang="en-US" dirty="0"/>
              <a:t>	Force values to be non-negative</a:t>
            </a:r>
          </a:p>
          <a:p>
            <a:r>
              <a:rPr lang="en-US" dirty="0"/>
              <a:t>	Force values to be less than 1</a:t>
            </a:r>
          </a:p>
          <a:p>
            <a:endParaRPr lang="en-US" dirty="0"/>
          </a:p>
          <a:p>
            <a:r>
              <a:rPr lang="en-US" dirty="0"/>
              <a:t>(VERY BAD) Idea: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51015-EB36-77B3-0DF4-9D45BA48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48000"/>
            <a:ext cx="7772400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85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166FB-F0C7-A115-5D88-6D999E0A8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AC39-E06F-3F31-9E7B-872C5452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 Losses and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1DACA-D36C-05C6-DC57-9412220FC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Bad, because it supplies no gradient</a:t>
            </a:r>
          </a:p>
          <a:p>
            <a:r>
              <a:rPr lang="en-US" dirty="0"/>
              <a:t>	Pixel is +</a:t>
            </a:r>
            <a:r>
              <a:rPr lang="en-US" dirty="0" err="1"/>
              <a:t>ve</a:t>
            </a:r>
            <a:r>
              <a:rPr lang="en-US" dirty="0"/>
              <a:t>:  loss and gradient are zero</a:t>
            </a:r>
          </a:p>
          <a:p>
            <a:r>
              <a:rPr lang="en-US" dirty="0"/>
              <a:t>	Pixel is –</a:t>
            </a:r>
            <a:r>
              <a:rPr lang="en-US" dirty="0" err="1"/>
              <a:t>ve</a:t>
            </a:r>
            <a:r>
              <a:rPr lang="en-US" dirty="0"/>
              <a:t>:  loss is 1, gradient is zero – no information about 	how to change filters</a:t>
            </a:r>
          </a:p>
          <a:p>
            <a:r>
              <a:rPr lang="en-US" dirty="0"/>
              <a:t>CF L1 loss:</a:t>
            </a:r>
          </a:p>
          <a:p>
            <a:r>
              <a:rPr lang="en-US" dirty="0"/>
              <a:t>	Pixel value too large:  gradient pushes it down</a:t>
            </a:r>
          </a:p>
          <a:p>
            <a:r>
              <a:rPr lang="en-US" dirty="0"/>
              <a:t>	Pixel value too small:  gradient pushes it up</a:t>
            </a:r>
          </a:p>
          <a:p>
            <a:r>
              <a:rPr lang="en-US" dirty="0"/>
              <a:t>	Pixel value just right:   non-differentiability doesn’t matter</a:t>
            </a:r>
          </a:p>
          <a:p>
            <a:r>
              <a:rPr lang="en-US" dirty="0"/>
              <a:t>		never happens</a:t>
            </a:r>
          </a:p>
          <a:p>
            <a:r>
              <a:rPr lang="en-US" dirty="0"/>
              <a:t>		choose -1&lt;= gradient &lt;=1:  everything works fine</a:t>
            </a:r>
          </a:p>
        </p:txBody>
      </p:sp>
    </p:spTree>
    <p:extLst>
      <p:ext uri="{BB962C8B-B14F-4D97-AF65-F5344CB8AC3E}">
        <p14:creationId xmlns:p14="http://schemas.microsoft.com/office/powerpoint/2010/main" val="468444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B59C-9328-57FF-80E3-95C7FB7B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Cheating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C96E-A3A8-6C4B-0B28-CB537D77B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Stochastic gradient descent is a very effective search</a:t>
            </a:r>
          </a:p>
          <a:p>
            <a:r>
              <a:rPr lang="en-US" dirty="0"/>
              <a:t>	Astonishing, but true</a:t>
            </a:r>
          </a:p>
          <a:p>
            <a:r>
              <a:rPr lang="en-US" dirty="0"/>
              <a:t>	It might find a solution you don’t expect and don’t want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33FCB-88CD-2928-4461-2D43D8BD6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8000"/>
            <a:ext cx="7772400" cy="35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9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88C4-F893-F2D7-8D12-B062A3C0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Cheating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1D34-232A-8786-7650-ED7EB8AD2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Cheating example above won’t denoise</a:t>
            </a:r>
          </a:p>
          <a:p>
            <a:endParaRPr lang="en-US" dirty="0"/>
          </a:p>
          <a:p>
            <a:r>
              <a:rPr lang="en-US" dirty="0"/>
              <a:t>It is important to train representation to denoise images</a:t>
            </a:r>
          </a:p>
          <a:p>
            <a:endParaRPr lang="en-US" dirty="0"/>
          </a:p>
          <a:p>
            <a:r>
              <a:rPr lang="en-US" dirty="0"/>
              <a:t>(Noisy, clean) pairs will produce something useful</a:t>
            </a:r>
          </a:p>
          <a:p>
            <a:endParaRPr lang="en-US" dirty="0"/>
          </a:p>
          <a:p>
            <a:r>
              <a:rPr lang="en-US" dirty="0"/>
              <a:t>(clean, clean) pairs won’t!</a:t>
            </a:r>
          </a:p>
        </p:txBody>
      </p:sp>
    </p:spTree>
    <p:extLst>
      <p:ext uri="{BB962C8B-B14F-4D97-AF65-F5344CB8AC3E}">
        <p14:creationId xmlns:p14="http://schemas.microsoft.com/office/powerpoint/2010/main" val="427333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305D-4E73-695C-9B63-AADC9642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for many different </a:t>
            </a:r>
            <a:r>
              <a:rPr lang="en-US" dirty="0" err="1"/>
              <a:t>filters+ReLUs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70F58-875D-4A33-8F5A-D0CEEF58E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  least squares:   find the image that produces the representation closest to the one observed</a:t>
            </a:r>
          </a:p>
          <a:p>
            <a:endParaRPr lang="en-US" dirty="0"/>
          </a:p>
          <a:p>
            <a:r>
              <a:rPr lang="en-US" dirty="0"/>
              <a:t>Now imagine input image is noisy:</a:t>
            </a:r>
          </a:p>
          <a:p>
            <a:r>
              <a:rPr lang="en-US" dirty="0"/>
              <a:t>	The least squares reconstruction might not be</a:t>
            </a:r>
          </a:p>
          <a:p>
            <a:r>
              <a:rPr lang="en-US" dirty="0"/>
              <a:t>	(with some care and some luck)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Build device that can accept noisy image, produce clean</a:t>
            </a:r>
          </a:p>
          <a:p>
            <a:r>
              <a:rPr lang="en-US" dirty="0"/>
              <a:t>	Denoising autoencoder</a:t>
            </a:r>
          </a:p>
        </p:txBody>
      </p:sp>
    </p:spTree>
    <p:extLst>
      <p:ext uri="{BB962C8B-B14F-4D97-AF65-F5344CB8AC3E}">
        <p14:creationId xmlns:p14="http://schemas.microsoft.com/office/powerpoint/2010/main" val="1390540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A8BF-9940-382D-608B-9EC90A39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EF9C1-4C0D-22BA-3138-3CC3A856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no particular interest in denoising training images</a:t>
            </a:r>
          </a:p>
          <a:p>
            <a:r>
              <a:rPr lang="en-US" dirty="0"/>
              <a:t>We want to denoise new images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r>
              <a:rPr lang="en-US" dirty="0"/>
              <a:t>	Data augmentation: make training dataset look bigger</a:t>
            </a:r>
          </a:p>
          <a:p>
            <a:r>
              <a:rPr lang="en-US" dirty="0"/>
              <a:t>	Regularization: make it hard to choose filters that are 	specialized</a:t>
            </a:r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6498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3981-83F1-2179-3BC7-E11DD7EDC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7A98-DA58-D8AF-89B2-3F4CC876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Data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1029-C336-E9EF-2AC8-5F664F20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to many learned systems</a:t>
            </a:r>
          </a:p>
          <a:p>
            <a:endParaRPr lang="en-US" dirty="0"/>
          </a:p>
          <a:p>
            <a:r>
              <a:rPr lang="en-US" dirty="0"/>
              <a:t>For now:</a:t>
            </a:r>
          </a:p>
          <a:p>
            <a:r>
              <a:rPr lang="en-US" dirty="0"/>
              <a:t>	A left/right flipped image is still an image</a:t>
            </a:r>
          </a:p>
          <a:p>
            <a:r>
              <a:rPr lang="en-US" dirty="0"/>
              <a:t>	An up/down flipped image is still an image</a:t>
            </a:r>
          </a:p>
          <a:p>
            <a:r>
              <a:rPr lang="en-US" dirty="0"/>
              <a:t>	An image crop is still an image</a:t>
            </a:r>
          </a:p>
          <a:p>
            <a:r>
              <a:rPr lang="en-US" dirty="0"/>
              <a:t>	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forming a batch, randomly</a:t>
            </a:r>
          </a:p>
          <a:p>
            <a:r>
              <a:rPr lang="en-US" dirty="0"/>
              <a:t>	crop, flip, etc. images		</a:t>
            </a:r>
          </a:p>
        </p:txBody>
      </p:sp>
    </p:spTree>
    <p:extLst>
      <p:ext uri="{BB962C8B-B14F-4D97-AF65-F5344CB8AC3E}">
        <p14:creationId xmlns:p14="http://schemas.microsoft.com/office/powerpoint/2010/main" val="3995457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8DC0-61AD-6DDB-13F0-4EE423BD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C625-1B07-E856-D289-1AC05ABC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 filters with small coefficients to filters with large </a:t>
            </a:r>
            <a:r>
              <a:rPr lang="en-US" dirty="0" err="1"/>
              <a:t>coeffs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 filter with large </a:t>
            </a:r>
            <a:r>
              <a:rPr lang="en-US" dirty="0" err="1"/>
              <a:t>coeffs</a:t>
            </a:r>
            <a:r>
              <a:rPr lang="en-US" dirty="0"/>
              <a:t> that works well on training data might produce an unexpected large response on new data</a:t>
            </a:r>
          </a:p>
          <a:p>
            <a:endParaRPr lang="en-US" dirty="0"/>
          </a:p>
          <a:p>
            <a:r>
              <a:rPr lang="en-US" dirty="0"/>
              <a:t>Discourage filters with large </a:t>
            </a:r>
            <a:r>
              <a:rPr lang="en-US" dirty="0" err="1"/>
              <a:t>coeffs</a:t>
            </a:r>
            <a:r>
              <a:rPr lang="en-US" dirty="0"/>
              <a:t> by penalizing loss</a:t>
            </a:r>
          </a:p>
          <a:p>
            <a:endParaRPr lang="en-US" dirty="0"/>
          </a:p>
          <a:p>
            <a:r>
              <a:rPr lang="en-US" dirty="0"/>
              <a:t>	(cost of error on batch) + scale*(penalty for large </a:t>
            </a:r>
            <a:r>
              <a:rPr lang="en-US" dirty="0" err="1"/>
              <a:t>coeffs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Known as weight decay</a:t>
            </a:r>
          </a:p>
          <a:p>
            <a:r>
              <a:rPr lang="en-US" dirty="0"/>
              <a:t>	API will do this for you if you ask</a:t>
            </a:r>
          </a:p>
        </p:txBody>
      </p:sp>
    </p:spTree>
    <p:extLst>
      <p:ext uri="{BB962C8B-B14F-4D97-AF65-F5344CB8AC3E}">
        <p14:creationId xmlns:p14="http://schemas.microsoft.com/office/powerpoint/2010/main" val="4186965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F6FD-4B55-D792-73DB-6CBF23905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DF23-275C-9FAB-CF22-BAE8EB5E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032E-DEAB-A44A-1146-42E430506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choose scale?</a:t>
            </a:r>
          </a:p>
          <a:p>
            <a:endParaRPr lang="en-US" dirty="0"/>
          </a:p>
          <a:p>
            <a:r>
              <a:rPr lang="en-US" dirty="0"/>
              <a:t>Train for many different choices</a:t>
            </a:r>
          </a:p>
          <a:p>
            <a:r>
              <a:rPr lang="en-US" dirty="0"/>
              <a:t>Evaluate each on held out data to choose</a:t>
            </a:r>
          </a:p>
          <a:p>
            <a:r>
              <a:rPr lang="en-US" dirty="0"/>
              <a:t>Now re-train using the best value </a:t>
            </a:r>
          </a:p>
          <a:p>
            <a:r>
              <a:rPr lang="en-US" dirty="0"/>
              <a:t>Evaluate the result on new dataset</a:t>
            </a:r>
          </a:p>
        </p:txBody>
      </p:sp>
    </p:spTree>
    <p:extLst>
      <p:ext uri="{BB962C8B-B14F-4D97-AF65-F5344CB8AC3E}">
        <p14:creationId xmlns:p14="http://schemas.microsoft.com/office/powerpoint/2010/main" val="135382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0BE80-F246-95D1-F3D6-E1150648D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4E97-432E-6C70-D3A6-3E0D0DC8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Learned Image Representations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2D50B0-27D0-1CF3-B206-6680D4EB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It might be possible to produce an image representation from a lot of filters</a:t>
            </a:r>
          </a:p>
          <a:p>
            <a:endParaRPr lang="en-US" dirty="0"/>
          </a:p>
          <a:p>
            <a:r>
              <a:rPr lang="en-US" dirty="0"/>
              <a:t>	AND reconstruct the image from the representation using a lot more filters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3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26AE-B9B1-BC84-CD8E-41C8D094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convolution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E880D-3F06-11B1-B8C6-4E978010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75368"/>
            <a:ext cx="7924800" cy="4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5CB63-95C2-C1BD-DA59-E7FA71EF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Convolution + </a:t>
            </a:r>
            <a:r>
              <a:rPr lang="en-US" dirty="0" err="1"/>
              <a:t>ReLU</a:t>
            </a:r>
            <a:r>
              <a:rPr lang="en-US" dirty="0"/>
              <a:t> = pattern detector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CDB95-9AB9-293C-21C6-0684AA4F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7527"/>
            <a:ext cx="10591800" cy="45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6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7959-975F-88C4-3B65-55525B0E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Multi-channel Convolution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BF9B1-CAE8-D24E-39D9-2A9CF84D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371600"/>
            <a:ext cx="9372600" cy="45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0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B816-6369-4BDC-7EAE-0095B41D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padding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93F45-F814-30FA-C882-5F03B750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1B636-CF60-B801-D6C8-0A6ADCBA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16125"/>
            <a:ext cx="8617757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33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50107</TotalTime>
  <Words>1335</Words>
  <Application>Microsoft Macintosh PowerPoint</Application>
  <PresentationFormat>Widescreen</PresentationFormat>
  <Paragraphs>265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Times New Roman</vt:lpstr>
      <vt:lpstr>Blank Presentation</vt:lpstr>
      <vt:lpstr>Image representations</vt:lpstr>
      <vt:lpstr>Learned Image Representations</vt:lpstr>
      <vt:lpstr>Now apply many different pattern detectors</vt:lpstr>
      <vt:lpstr>Reconstruction for many different filters+ReLUs</vt:lpstr>
      <vt:lpstr>Learned Image Representations</vt:lpstr>
      <vt:lpstr>Recall convolution</vt:lpstr>
      <vt:lpstr>Recall Convolution + ReLU = pattern detector</vt:lpstr>
      <vt:lpstr>Recall Multi-channel Convolution </vt:lpstr>
      <vt:lpstr>Recall padding</vt:lpstr>
      <vt:lpstr>Stride</vt:lpstr>
      <vt:lpstr>Convolutional Layers</vt:lpstr>
      <vt:lpstr>Convolutional Layers</vt:lpstr>
      <vt:lpstr>Convolutional Layers</vt:lpstr>
      <vt:lpstr>ReLU operates on data block</vt:lpstr>
      <vt:lpstr>A very simple encoder</vt:lpstr>
      <vt:lpstr>As data blocks</vt:lpstr>
      <vt:lpstr>Receptive fields</vt:lpstr>
      <vt:lpstr>Decoding</vt:lpstr>
      <vt:lpstr>A decoder</vt:lpstr>
      <vt:lpstr>Big idea</vt:lpstr>
      <vt:lpstr>Learning the filters</vt:lpstr>
      <vt:lpstr>Find many training pairs</vt:lpstr>
      <vt:lpstr>Adjusting the filters: notation</vt:lpstr>
      <vt:lpstr>Adjusting the filters: loss</vt:lpstr>
      <vt:lpstr>Adjusting the filters: optimization problem, but weird</vt:lpstr>
      <vt:lpstr>Stochastic gradient descent</vt:lpstr>
      <vt:lpstr>Stochastic gradient descent</vt:lpstr>
      <vt:lpstr>Stochastic gradient descent</vt:lpstr>
      <vt:lpstr>Evaluating the gradient</vt:lpstr>
      <vt:lpstr>Recursion from chain rule (Backpropagation)</vt:lpstr>
      <vt:lpstr>Losses – the L2 loss</vt:lpstr>
      <vt:lpstr>L2 loss creates blur</vt:lpstr>
      <vt:lpstr>PowerPoint Presentation</vt:lpstr>
      <vt:lpstr>L1 loss</vt:lpstr>
      <vt:lpstr>L1 loss</vt:lpstr>
      <vt:lpstr>General ideas:  Losses and Gradients</vt:lpstr>
      <vt:lpstr>General ideas:  Losses and Gradients</vt:lpstr>
      <vt:lpstr>General ideas: Cheating</vt:lpstr>
      <vt:lpstr>General ideas: Cheating</vt:lpstr>
      <vt:lpstr>General ideas: Generalization</vt:lpstr>
      <vt:lpstr>General ideas: Data Augmentation</vt:lpstr>
      <vt:lpstr>General ideas:  Regularization</vt:lpstr>
      <vt:lpstr>General ideas:  Regularization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1308</cp:revision>
  <cp:lastPrinted>2025-10-08T14:33:16Z</cp:lastPrinted>
  <dcterms:created xsi:type="dcterms:W3CDTF">2004-08-29T23:15:23Z</dcterms:created>
  <dcterms:modified xsi:type="dcterms:W3CDTF">2025-10-10T14:31:29Z</dcterms:modified>
</cp:coreProperties>
</file>