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778" r:id="rId2"/>
    <p:sldId id="780" r:id="rId3"/>
    <p:sldId id="781" r:id="rId4"/>
    <p:sldId id="784" r:id="rId5"/>
    <p:sldId id="782" r:id="rId6"/>
    <p:sldId id="785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94" r:id="rId15"/>
    <p:sldId id="795" r:id="rId16"/>
    <p:sldId id="793" r:id="rId17"/>
    <p:sldId id="796" r:id="rId18"/>
    <p:sldId id="797" r:id="rId19"/>
    <p:sldId id="798" r:id="rId20"/>
    <p:sldId id="1112" r:id="rId21"/>
    <p:sldId id="779" r:id="rId22"/>
    <p:sldId id="1113" r:id="rId23"/>
    <p:sldId id="1114" r:id="rId24"/>
    <p:sldId id="1115" r:id="rId25"/>
    <p:sldId id="1118" r:id="rId26"/>
    <p:sldId id="1117" r:id="rId27"/>
    <p:sldId id="1119" r:id="rId28"/>
    <p:sldId id="1120" r:id="rId29"/>
    <p:sldId id="1121" r:id="rId30"/>
    <p:sldId id="1122" r:id="rId3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r>
              <a:rPr lang="en-US" sz="2400" dirty="0"/>
              <a:t>Build an encoder and a decoder to:</a:t>
            </a:r>
          </a:p>
          <a:p>
            <a:endParaRPr lang="en-US" sz="2400" dirty="0"/>
          </a:p>
          <a:p>
            <a:r>
              <a:rPr lang="en-US" sz="2400" dirty="0"/>
              <a:t>	Accept noisy image, produce clean version</a:t>
            </a:r>
          </a:p>
          <a:p>
            <a:endParaRPr lang="en-US" sz="2400" dirty="0"/>
          </a:p>
          <a:p>
            <a:r>
              <a:rPr lang="en-US" sz="2400" dirty="0"/>
              <a:t>By:</a:t>
            </a:r>
          </a:p>
          <a:p>
            <a:endParaRPr lang="en-US" sz="2400" dirty="0"/>
          </a:p>
          <a:p>
            <a:r>
              <a:rPr lang="en-US" sz="2400" dirty="0"/>
              <a:t>	Constructing loss</a:t>
            </a:r>
          </a:p>
          <a:p>
            <a:r>
              <a:rPr lang="en-US" sz="2400" dirty="0"/>
              <a:t>	Applying various tricks for good behavior</a:t>
            </a:r>
          </a:p>
          <a:p>
            <a:r>
              <a:rPr lang="en-US" sz="2400" dirty="0"/>
              <a:t>	Adam/SGD/something to get minimal loss on training data		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exploit this machinery to classify image; running </a:t>
            </a:r>
            <a:r>
              <a:rPr lang="en-US" sz="2400" dirty="0" err="1"/>
              <a:t>eg</a:t>
            </a:r>
            <a:r>
              <a:rPr lang="en-US" sz="2400" dirty="0"/>
              <a:t> is real vs denoised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4DBE-93A8-2307-A11A-7E5DF07D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6E651-6553-150D-5DB6-348B2B831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B3BCE-714C-9983-3C78-4DFA17FB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160625"/>
            <a:ext cx="6705600" cy="599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EF90A-7D79-785B-C9F6-59F57CCC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914400"/>
            <a:ext cx="6477000" cy="5279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62E34-C5D5-DBE5-549C-27239CB8807B}"/>
              </a:ext>
            </a:extLst>
          </p:cNvPr>
          <p:cNvSpPr/>
          <p:nvPr/>
        </p:nvSpPr>
        <p:spPr bwMode="auto">
          <a:xfrm>
            <a:off x="8915400" y="1447800"/>
            <a:ext cx="1066800" cy="3505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0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7E1B-6577-A8B5-B4BD-9C32A659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a,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39E41-C494-5E16-BAE5-30B0F9D0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430952"/>
            <a:ext cx="7315200" cy="1185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3D8C5-28FC-739B-FA75-1E885925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11" y="3276600"/>
            <a:ext cx="10521156" cy="28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0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9C2E0-1D8B-0300-76A4-545F43AC5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34AE-A49D-1992-9628-9848B6E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a, b - 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0F69E-75CE-A871-0F33-AA818CD4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52" y="1219200"/>
            <a:ext cx="10560560" cy="3353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70A2B-F899-1403-4719-EFFD153AAC64}"/>
              </a:ext>
            </a:extLst>
          </p:cNvPr>
          <p:cNvSpPr txBox="1"/>
          <p:nvPr/>
        </p:nvSpPr>
        <p:spPr>
          <a:xfrm>
            <a:off x="921152" y="4572201"/>
            <a:ext cx="7175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a, b to maximize log-likelihood </a:t>
            </a:r>
          </a:p>
          <a:p>
            <a:r>
              <a:rPr lang="en-US" dirty="0"/>
              <a:t>	equivalently minimize negative log-likelihood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3218A-3CE6-1CDF-7EEB-413B559DAE3F}"/>
              </a:ext>
            </a:extLst>
          </p:cNvPr>
          <p:cNvSpPr txBox="1"/>
          <p:nvPr/>
        </p:nvSpPr>
        <p:spPr>
          <a:xfrm>
            <a:off x="3810000" y="5638800"/>
            <a:ext cx="3600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85471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532A-B30C-9B2B-5FE2-9FD84975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F6BF-EDD0-0D6C-3604-572230419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56A5A-8E48-FC9B-AAFA-47A25DA3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7" y="914400"/>
            <a:ext cx="11769486" cy="5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2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0427-6209-750D-03DB-7FC19EAD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entropy between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DF789-2D76-78C9-5891-E2E58EF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they’re the same, entropy of that </a:t>
            </a:r>
            <a:r>
              <a:rPr lang="en-US" dirty="0" err="1"/>
              <a:t>dist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different, bigger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0B0BE-A8B7-9F5D-4AE7-897E0AED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1164791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4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9642-C475-0221-EF7C-F0188470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entropy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222F7-237F-CBBE-D6D8-E95BFC01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8BE4A-83C1-134F-91B5-6C6FDC74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04" y="914399"/>
            <a:ext cx="8520248" cy="59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87F5-B0DB-1981-A13C-60C45A7F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loss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AA714-F496-D643-7BEA-79F624E7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5" y="1524000"/>
            <a:ext cx="10936290" cy="41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7B0D-EDBA-5C0B-AF1F-A566A3B0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1198-951C-1742-74BE-5D1197914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D4FA4-5851-DD9D-75A7-349C0A83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57601"/>
            <a:ext cx="9898173" cy="3993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A9-D78B-9620-9198-867C95635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54737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9ADE-56E8-411D-1930-B5B5DD95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 vs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407C-59AC-2E89-88F5-854CFC99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2E4C4-A3ED-724A-5FFA-22D0C642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7" y="914400"/>
            <a:ext cx="11769486" cy="5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09ED-CAA0-6C71-3945-1CEE3990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should </a:t>
            </a:r>
            <a:r>
              <a:rPr lang="en-US" dirty="0" err="1"/>
              <a:t>x_i</a:t>
            </a:r>
            <a:r>
              <a:rPr lang="en-US" dirty="0"/>
              <a:t>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5FD7A-4313-2F6C-DDAF-56620A92A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r>
              <a:rPr lang="en-US" dirty="0"/>
              <a:t>	get it from an encoder</a:t>
            </a:r>
          </a:p>
          <a:p>
            <a:r>
              <a:rPr lang="en-US" dirty="0"/>
              <a:t>		what encoder?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train encoder to produce </a:t>
            </a:r>
            <a:r>
              <a:rPr lang="en-US" dirty="0" err="1"/>
              <a:t>x_i</a:t>
            </a:r>
            <a:r>
              <a:rPr lang="en-US" dirty="0"/>
              <a:t> so that classification is best</a:t>
            </a:r>
          </a:p>
          <a:p>
            <a:endParaRPr lang="en-US" dirty="0"/>
          </a:p>
          <a:p>
            <a:r>
              <a:rPr lang="en-US" dirty="0"/>
              <a:t>Issue:</a:t>
            </a:r>
          </a:p>
          <a:p>
            <a:r>
              <a:rPr lang="en-US" dirty="0"/>
              <a:t>	get from encoder output to vector without too much drama</a:t>
            </a:r>
          </a:p>
        </p:txBody>
      </p:sp>
    </p:spTree>
    <p:extLst>
      <p:ext uri="{BB962C8B-B14F-4D97-AF65-F5344CB8AC3E}">
        <p14:creationId xmlns:p14="http://schemas.microsoft.com/office/powerpoint/2010/main" val="359168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B2CB-6F7F-EA86-EEBF-9AA728E0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6418-3C5A-AC74-A8FD-92DABB02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feature representation and apply a label</a:t>
            </a:r>
          </a:p>
          <a:p>
            <a:r>
              <a:rPr lang="en-US" dirty="0"/>
              <a:t>	</a:t>
            </a:r>
            <a:r>
              <a:rPr lang="en-US" dirty="0" err="1"/>
              <a:t>eg</a:t>
            </a:r>
            <a:r>
              <a:rPr lang="en-US" dirty="0"/>
              <a:t> credit card transaction (valid/fraud)</a:t>
            </a:r>
          </a:p>
          <a:p>
            <a:endParaRPr lang="en-US" dirty="0"/>
          </a:p>
          <a:p>
            <a:r>
              <a:rPr lang="en-US" dirty="0"/>
              <a:t>By some procedure</a:t>
            </a:r>
          </a:p>
          <a:p>
            <a:r>
              <a:rPr lang="en-US" dirty="0"/>
              <a:t>	usually, constructed out of training data</a:t>
            </a:r>
          </a:p>
          <a:p>
            <a:r>
              <a:rPr lang="en-US" dirty="0"/>
              <a:t>	crucial point:</a:t>
            </a:r>
          </a:p>
          <a:p>
            <a:r>
              <a:rPr lang="en-US" dirty="0"/>
              <a:t>		classifier should work well on future data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Hugely useful, very broad idea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3004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3E557-239A-78D1-B9D7-566D6CB66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8A90-1192-6FBF-75D6-76DD9D7F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autoencoder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5AFC25-94E0-143F-8FF3-84C20E89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40168"/>
            <a:ext cx="9918401" cy="39255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5F9F11-BCBA-7232-D562-CDC251AC41C8}"/>
              </a:ext>
            </a:extLst>
          </p:cNvPr>
          <p:cNvCxnSpPr/>
          <p:nvPr/>
        </p:nvCxnSpPr>
        <p:spPr bwMode="auto">
          <a:xfrm>
            <a:off x="5486400" y="2667000"/>
            <a:ext cx="0" cy="1905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C823989-12D0-4207-31DD-F53CC223A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722553"/>
            <a:ext cx="2133750" cy="944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80262D-0309-FDD6-34BE-EB3B031BB619}"/>
              </a:ext>
            </a:extLst>
          </p:cNvPr>
          <p:cNvSpPr txBox="1"/>
          <p:nvPr/>
        </p:nvSpPr>
        <p:spPr>
          <a:xfrm>
            <a:off x="8991600" y="1524000"/>
            <a:ext cx="281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FxMxN</a:t>
            </a:r>
            <a:r>
              <a:rPr lang="en-US" dirty="0"/>
              <a:t>) block</a:t>
            </a:r>
          </a:p>
          <a:p>
            <a:r>
              <a:rPr lang="en-US" dirty="0"/>
              <a:t>not Fx1 vector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6BFEAB-00DF-4DCA-B8AD-4ACDED58F412}"/>
              </a:ext>
            </a:extLst>
          </p:cNvPr>
          <p:cNvCxnSpPr/>
          <p:nvPr/>
        </p:nvCxnSpPr>
        <p:spPr bwMode="auto">
          <a:xfrm flipH="1">
            <a:off x="7467750" y="2057400"/>
            <a:ext cx="11428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4CEB-BE5F-A352-D74B-FBF643C6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60A4-83F7-196C-3B3A-2DC3BCF8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DF7B1-E207-CC9B-FB90-A9822DBC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10363200" cy="54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5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8D58-5722-E615-ADED-86B6F9F1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FACFF-3B81-2B7A-348B-5A69E79B8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46153-7CC4-81FA-565C-D7A96D20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" y="990600"/>
            <a:ext cx="10444480" cy="55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6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97A8-8F77-2E17-FBED-B84FF790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simple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82AF-C0E0-7021-1C66-AF6483F58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FE31D-CFBE-DD80-2C0D-483DA100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2100"/>
            <a:ext cx="1138604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6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3398-7BFA-C8CA-53EA-0FB91CFA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very simple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904DC-405C-3249-F653-8090CFA8C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65D96-733A-C116-9076-F68EFA26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09" y="2202677"/>
            <a:ext cx="11092891" cy="24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0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E3B0D-90A9-F621-A87C-3D499BE93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5D57-44C2-782A-D18D-D41D73A2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very simple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73987-C18F-E7BD-020D-56E35804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Example case:</a:t>
            </a:r>
          </a:p>
          <a:p>
            <a:endParaRPr lang="en-US" sz="2400" dirty="0"/>
          </a:p>
          <a:p>
            <a:r>
              <a:rPr lang="en-US" sz="2400" dirty="0"/>
              <a:t>	- is image just an image, or the output of a denoiser?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7FB29-9932-2C01-D266-E2732678C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395031"/>
            <a:ext cx="9220200" cy="446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33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AEE17-4E26-C42B-6403-D37FBD58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3078-598A-F5A5-7D09-CD2336B2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very simple classifier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B5081-FE75-AC99-0BCA-E797215F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72630"/>
            <a:ext cx="10363200" cy="5299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704E1-F373-1CBA-D51A-9C58CEC552BF}"/>
              </a:ext>
            </a:extLst>
          </p:cNvPr>
          <p:cNvSpPr txBox="1"/>
          <p:nvPr/>
        </p:nvSpPr>
        <p:spPr>
          <a:xfrm>
            <a:off x="1981200" y="5983137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AD8F0-9858-118D-C88C-469E4F35A26E}"/>
              </a:ext>
            </a:extLst>
          </p:cNvPr>
          <p:cNvSpPr txBox="1"/>
          <p:nvPr/>
        </p:nvSpPr>
        <p:spPr>
          <a:xfrm>
            <a:off x="7239000" y="5983136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examples</a:t>
            </a:r>
          </a:p>
        </p:txBody>
      </p:sp>
    </p:spTree>
    <p:extLst>
      <p:ext uri="{BB962C8B-B14F-4D97-AF65-F5344CB8AC3E}">
        <p14:creationId xmlns:p14="http://schemas.microsoft.com/office/powerpoint/2010/main" val="36603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C8955-A939-1D9C-F8A4-3C80B2457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879203"/>
            <a:ext cx="8764191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05C3E-1AD7-BC75-D50A-05096013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651FF-36E1-E0BC-BADE-EEAF39CE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two classes:</a:t>
            </a:r>
          </a:p>
          <a:p>
            <a:endParaRPr lang="en-US" dirty="0"/>
          </a:p>
          <a:p>
            <a:r>
              <a:rPr lang="en-US" dirty="0"/>
              <a:t>Evaluation:</a:t>
            </a:r>
          </a:p>
          <a:p>
            <a:r>
              <a:rPr lang="en-US" dirty="0"/>
              <a:t>	Accuracy/Error rate</a:t>
            </a:r>
          </a:p>
          <a:p>
            <a:r>
              <a:rPr lang="en-US" dirty="0"/>
              <a:t>		FP/FN is not helpful</a:t>
            </a:r>
          </a:p>
          <a:p>
            <a:r>
              <a:rPr lang="en-US" dirty="0"/>
              <a:t>	Class confusion matrix</a:t>
            </a:r>
          </a:p>
        </p:txBody>
      </p:sp>
    </p:spTree>
    <p:extLst>
      <p:ext uri="{BB962C8B-B14F-4D97-AF65-F5344CB8AC3E}">
        <p14:creationId xmlns:p14="http://schemas.microsoft.com/office/powerpoint/2010/main" val="3863735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36A56D-B34C-E7B1-AC43-7B1BC677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A159-BA57-6E96-795D-4E4BE308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7804-E187-1B08-080D-3DAB82F3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Always:</a:t>
            </a:r>
          </a:p>
          <a:p>
            <a:endParaRPr lang="en-US" sz="2400" dirty="0"/>
          </a:p>
          <a:p>
            <a:r>
              <a:rPr lang="en-US" sz="2400" dirty="0"/>
              <a:t>	evaluate on data not used to train</a:t>
            </a:r>
          </a:p>
          <a:p>
            <a:r>
              <a:rPr lang="en-US" sz="2400" dirty="0"/>
              <a:t>		(otherwise evaluation is biased optimistic)</a:t>
            </a:r>
          </a:p>
          <a:p>
            <a:endParaRPr lang="en-US" sz="2400" dirty="0"/>
          </a:p>
          <a:p>
            <a:r>
              <a:rPr lang="en-US" sz="2400" dirty="0"/>
              <a:t>	compare to baselines</a:t>
            </a:r>
          </a:p>
          <a:p>
            <a:r>
              <a:rPr lang="en-US" sz="2400" dirty="0"/>
              <a:t>		(reasonable alternatives)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compare accuracy to chance</a:t>
            </a:r>
          </a:p>
          <a:p>
            <a:r>
              <a:rPr lang="en-US" sz="2400" dirty="0"/>
              <a:t>		if there are K classes evenly distributed</a:t>
            </a:r>
          </a:p>
          <a:p>
            <a:r>
              <a:rPr lang="en-US" sz="2400" dirty="0"/>
              <a:t>			1/K</a:t>
            </a:r>
          </a:p>
          <a:p>
            <a:r>
              <a:rPr lang="en-US" sz="2400" dirty="0"/>
              <a:t>		otherwise error rate if you choose most common class			</a:t>
            </a:r>
          </a:p>
        </p:txBody>
      </p:sp>
    </p:spTree>
    <p:extLst>
      <p:ext uri="{BB962C8B-B14F-4D97-AF65-F5344CB8AC3E}">
        <p14:creationId xmlns:p14="http://schemas.microsoft.com/office/powerpoint/2010/main" val="3286512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095D-802B-7D08-D83A-5775C157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pragmatics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797B-0337-5EE9-8899-E9638C06C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K classes, predict a K dimensional vector</a:t>
            </a:r>
          </a:p>
          <a:p>
            <a:r>
              <a:rPr lang="en-US" dirty="0"/>
              <a:t>	score vector</a:t>
            </a:r>
          </a:p>
          <a:p>
            <a:r>
              <a:rPr lang="en-US" dirty="0"/>
              <a:t>	apply matrix to x add vector</a:t>
            </a:r>
          </a:p>
          <a:p>
            <a:endParaRPr lang="en-US" dirty="0"/>
          </a:p>
          <a:p>
            <a:r>
              <a:rPr lang="en-US" dirty="0"/>
              <a:t>Predict the class with the largest score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2090-88E8-5E7A-C11F-6C1EBC7F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93F7-BD75-C122-194C-D3F389248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Accuracy:</a:t>
            </a:r>
          </a:p>
          <a:p>
            <a:r>
              <a:rPr lang="en-US" dirty="0"/>
              <a:t>	fraction of classification attempts that result in right label</a:t>
            </a:r>
          </a:p>
          <a:p>
            <a:endParaRPr lang="en-US" dirty="0"/>
          </a:p>
          <a:p>
            <a:r>
              <a:rPr lang="en-US" dirty="0"/>
              <a:t>Error rate:</a:t>
            </a:r>
          </a:p>
          <a:p>
            <a:r>
              <a:rPr lang="en-US" dirty="0"/>
              <a:t>	fraction of classification attempts that result in wrong label</a:t>
            </a:r>
          </a:p>
          <a:p>
            <a:endParaRPr lang="en-US" dirty="0"/>
          </a:p>
          <a:p>
            <a:r>
              <a:rPr lang="en-US" dirty="0"/>
              <a:t>Bayes error:</a:t>
            </a:r>
          </a:p>
          <a:p>
            <a:r>
              <a:rPr lang="en-US" dirty="0"/>
              <a:t>	error rate that the very best possible classifier makes</a:t>
            </a:r>
          </a:p>
          <a:p>
            <a:r>
              <a:rPr lang="en-US" dirty="0"/>
              <a:t>	usually, very hard to know</a:t>
            </a:r>
          </a:p>
        </p:txBody>
      </p:sp>
    </p:spTree>
    <p:extLst>
      <p:ext uri="{BB962C8B-B14F-4D97-AF65-F5344CB8AC3E}">
        <p14:creationId xmlns:p14="http://schemas.microsoft.com/office/powerpoint/2010/main" val="134452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1649-DC66-3E4D-5E4A-C2F8DB53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3106-5C2A-58BE-212F-F1F10E90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3F85E-087E-D322-06DC-19EBE8CE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5B8E-D008-8DFF-6976-DB58A4F1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7168-4BC0-8335-4CC9-5A4B1C3C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One class is boring:</a:t>
            </a:r>
          </a:p>
          <a:p>
            <a:r>
              <a:rPr lang="en-US" sz="2400" dirty="0"/>
              <a:t>Binary classifiers:</a:t>
            </a:r>
          </a:p>
          <a:p>
            <a:r>
              <a:rPr lang="en-US" sz="2400" dirty="0"/>
              <a:t>	Two classes (yes/no; real/denoise; valid/fraud) etc.</a:t>
            </a:r>
          </a:p>
          <a:p>
            <a:r>
              <a:rPr lang="en-US" sz="2400" dirty="0"/>
              <a:t>	Error rate never greater than 50%</a:t>
            </a:r>
          </a:p>
          <a:p>
            <a:endParaRPr lang="en-US" sz="2400" dirty="0"/>
          </a:p>
          <a:p>
            <a:r>
              <a:rPr lang="en-US" sz="2400" dirty="0"/>
              <a:t>	False positive rate = fraction of negative examples labelled positive 	(Type I error rate)</a:t>
            </a:r>
          </a:p>
          <a:p>
            <a:endParaRPr lang="en-US" sz="2400" dirty="0"/>
          </a:p>
          <a:p>
            <a:r>
              <a:rPr lang="en-US" sz="2400" dirty="0"/>
              <a:t>	False positive rate = fraction of negative examples labelled positive 	(Type II error rate)</a:t>
            </a:r>
          </a:p>
          <a:p>
            <a:endParaRPr lang="en-US" sz="2400" dirty="0"/>
          </a:p>
          <a:p>
            <a:r>
              <a:rPr lang="en-US" sz="2400" dirty="0"/>
              <a:t>	Error rates interact!</a:t>
            </a:r>
          </a:p>
        </p:txBody>
      </p:sp>
    </p:spTree>
    <p:extLst>
      <p:ext uri="{BB962C8B-B14F-4D97-AF65-F5344CB8AC3E}">
        <p14:creationId xmlns:p14="http://schemas.microsoft.com/office/powerpoint/2010/main" val="311997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8AB95-A705-E475-5335-31B6778A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3712-C78D-7A9B-7FB1-E1E6FC1F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9E63-2D46-0502-E999-CC77EC0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Always:</a:t>
            </a:r>
          </a:p>
          <a:p>
            <a:endParaRPr lang="en-US" sz="2400" dirty="0"/>
          </a:p>
          <a:p>
            <a:r>
              <a:rPr lang="en-US" sz="2400" dirty="0"/>
              <a:t>	evaluate on data not used to train</a:t>
            </a:r>
          </a:p>
          <a:p>
            <a:r>
              <a:rPr lang="en-US" sz="2400" dirty="0"/>
              <a:t>		(otherwise evaluation is biased optimistic)</a:t>
            </a:r>
          </a:p>
          <a:p>
            <a:endParaRPr lang="en-US" sz="2400" dirty="0"/>
          </a:p>
          <a:p>
            <a:r>
              <a:rPr lang="en-US" sz="2400" dirty="0"/>
              <a:t>	compare to baselines</a:t>
            </a:r>
          </a:p>
          <a:p>
            <a:r>
              <a:rPr lang="en-US" sz="2400" dirty="0"/>
              <a:t>		(reasonable alternatives)</a:t>
            </a:r>
          </a:p>
          <a:p>
            <a:endParaRPr lang="en-US" sz="2400" dirty="0"/>
          </a:p>
          <a:p>
            <a:r>
              <a:rPr lang="en-US" sz="2400" dirty="0"/>
              <a:t>	report TP rate and FP rate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815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6348-3807-8DF2-E625-8FF313BA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error, test error,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77D6-DF5C-9440-D7BB-9B2A7C3E2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5163A-A2DB-B59B-FE90-527BDEAF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22" y="914400"/>
            <a:ext cx="9898755" cy="53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9E39-A2C4-23BB-0BDD-8DC7C0F8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error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4931-E48E-CADE-246B-110ABBE4B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18230-50C3-F5D9-A682-00F7CA4C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74" y="914400"/>
            <a:ext cx="10363200" cy="57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C91C-6D4F-E864-C8D4-CE403098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F611-1C7E-9591-C679-5C7261EE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92D0D-649B-A58B-5E84-13DFFFF35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" y="2019300"/>
            <a:ext cx="1195851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7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C679-8214-6C87-7CDD-6CC21EAC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classifier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D7E5D-4231-AB50-B9FE-14617E8B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3631"/>
            <a:ext cx="10785819" cy="49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77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54819</TotalTime>
  <Words>578</Words>
  <Application>Microsoft Macintosh PowerPoint</Application>
  <PresentationFormat>Widescreen</PresentationFormat>
  <Paragraphs>137</Paragraphs>
  <Slides>30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Blank Presentation</vt:lpstr>
      <vt:lpstr>Last block:</vt:lpstr>
      <vt:lpstr>Classification</vt:lpstr>
      <vt:lpstr>Evaluating classification</vt:lpstr>
      <vt:lpstr>Evaluating classification</vt:lpstr>
      <vt:lpstr>Evaluating classification</vt:lpstr>
      <vt:lpstr>Train error, test error, overfitting</vt:lpstr>
      <vt:lpstr>Estimating error rate</vt:lpstr>
      <vt:lpstr>Cross validation</vt:lpstr>
      <vt:lpstr>A linear classifier</vt:lpstr>
      <vt:lpstr>The decision boundary</vt:lpstr>
      <vt:lpstr>Choosing a, b</vt:lpstr>
      <vt:lpstr>Choosing a, b - II</vt:lpstr>
      <vt:lpstr>Logistic regression</vt:lpstr>
      <vt:lpstr>Cross entropy between distributions</vt:lpstr>
      <vt:lpstr>Cross entropy loss</vt:lpstr>
      <vt:lpstr>Logistic loss</vt:lpstr>
      <vt:lpstr>Hinge loss</vt:lpstr>
      <vt:lpstr>Hinge loss vs logistic regression</vt:lpstr>
      <vt:lpstr>But what should x_i be?</vt:lpstr>
      <vt:lpstr>Deeper autoencoder</vt:lpstr>
      <vt:lpstr>Pooling</vt:lpstr>
      <vt:lpstr>Fully connected layers</vt:lpstr>
      <vt:lpstr>Very simple classifier</vt:lpstr>
      <vt:lpstr>Training the very simple classifier</vt:lpstr>
      <vt:lpstr>Training the very simple classifier</vt:lpstr>
      <vt:lpstr>Training the very simple classifier</vt:lpstr>
      <vt:lpstr>Multiclass classification</vt:lpstr>
      <vt:lpstr>Evaluating classification</vt:lpstr>
      <vt:lpstr>Multiclass classification pragmatics</vt:lpstr>
      <vt:lpstr>Multiclass Loss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1372</cp:revision>
  <cp:lastPrinted>2025-10-10T15:30:08Z</cp:lastPrinted>
  <dcterms:created xsi:type="dcterms:W3CDTF">2004-08-29T23:15:23Z</dcterms:created>
  <dcterms:modified xsi:type="dcterms:W3CDTF">2025-10-13T23:17:47Z</dcterms:modified>
</cp:coreProperties>
</file>