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778" r:id="rId2"/>
    <p:sldId id="1107" r:id="rId3"/>
    <p:sldId id="779" r:id="rId4"/>
    <p:sldId id="1090" r:id="rId5"/>
    <p:sldId id="780" r:id="rId6"/>
    <p:sldId id="781" r:id="rId7"/>
    <p:sldId id="1095" r:id="rId8"/>
    <p:sldId id="1102" r:id="rId9"/>
    <p:sldId id="1104" r:id="rId10"/>
    <p:sldId id="1103" r:id="rId11"/>
    <p:sldId id="1111" r:id="rId12"/>
    <p:sldId id="1108" r:id="rId13"/>
    <p:sldId id="1109" r:id="rId14"/>
    <p:sldId id="1110" r:id="rId1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r>
              <a:rPr lang="en-US" sz="2400" dirty="0"/>
              <a:t>Build an encoder and a decoder to:</a:t>
            </a:r>
          </a:p>
          <a:p>
            <a:endParaRPr lang="en-US" sz="2400" dirty="0"/>
          </a:p>
          <a:p>
            <a:r>
              <a:rPr lang="en-US" sz="2400" dirty="0"/>
              <a:t>	Accept noisy image, produce clean version</a:t>
            </a:r>
          </a:p>
          <a:p>
            <a:endParaRPr lang="en-US" sz="2400" dirty="0"/>
          </a:p>
          <a:p>
            <a:r>
              <a:rPr lang="en-US" sz="2400" dirty="0"/>
              <a:t>By:</a:t>
            </a:r>
          </a:p>
          <a:p>
            <a:endParaRPr lang="en-US" sz="2400" dirty="0"/>
          </a:p>
          <a:p>
            <a:r>
              <a:rPr lang="en-US" sz="2400" dirty="0"/>
              <a:t>	Constructing loss</a:t>
            </a:r>
          </a:p>
          <a:p>
            <a:r>
              <a:rPr lang="en-US" sz="2400" dirty="0"/>
              <a:t>	Applying SGD to get minimal loss on training data	</a:t>
            </a:r>
          </a:p>
          <a:p>
            <a:endParaRPr lang="en-US" sz="2400" dirty="0"/>
          </a:p>
          <a:p>
            <a:r>
              <a:rPr lang="en-US" sz="2400" dirty="0"/>
              <a:t>Using various tricks to get good behavior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E0D4-8E04-431B-6F3B-5C014E80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B769-2E7A-F8FC-7B74-69A0EC8D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depth predictor predict?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C19F-4130-397E-B999-F6E0AB89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Disparity = (1/depth)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2EF4F-2E65-021D-D863-76117C62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3" y="2209800"/>
            <a:ext cx="9381977" cy="42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B70C-7EA7-7886-7776-663CAE50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F831A-F41D-582A-7BAC-6D1A0390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1008742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E96-DC3C-3B21-EA06-8D1AC03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predictors work really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886F-3B94-6AF6-BED7-D8D58328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71883-E266-AFCC-E331-CFED30B6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5" y="1015045"/>
            <a:ext cx="11720515" cy="46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1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9555-4345-A0C3-DFA4-AC94894D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depth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A166-425D-40AE-2E78-F4A74A26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Absrel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Delta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76331-6C2B-EF6F-6AF1-C605B48F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86045"/>
            <a:ext cx="9068765" cy="3167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84CEC-9B9C-E979-8529-223EC5B9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92260"/>
            <a:ext cx="8610600" cy="14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416-99B5-BD9C-31AD-E243CA7E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B1CE-D951-DF05-0C43-D422A9A1F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Generally, faster is less accurate </a:t>
            </a:r>
          </a:p>
          <a:p>
            <a:r>
              <a:rPr lang="en-US" dirty="0"/>
              <a:t>	(good sign that payoff makes sense)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B1A7-6E09-7A2C-9DA6-0F6DBC5C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19" y="1981200"/>
            <a:ext cx="11845519" cy="12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FD64-CB9D-7C6B-AFDB-70E2DC39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D22D-962C-1996-C219-A7739FE5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UNET</a:t>
            </a:r>
          </a:p>
          <a:p>
            <a:endParaRPr lang="en-US" dirty="0"/>
          </a:p>
          <a:p>
            <a:r>
              <a:rPr lang="en-US" dirty="0"/>
              <a:t>Depth prediction</a:t>
            </a:r>
          </a:p>
          <a:p>
            <a:endParaRPr lang="en-US" dirty="0"/>
          </a:p>
          <a:p>
            <a:r>
              <a:rPr lang="en-US" dirty="0"/>
              <a:t>Depth and normal are related</a:t>
            </a:r>
          </a:p>
          <a:p>
            <a:endParaRPr lang="en-US" dirty="0"/>
          </a:p>
          <a:p>
            <a:r>
              <a:rPr lang="en-US" dirty="0"/>
              <a:t>Normal Prediction</a:t>
            </a:r>
          </a:p>
          <a:p>
            <a:endParaRPr lang="en-US" dirty="0"/>
          </a:p>
          <a:p>
            <a:r>
              <a:rPr lang="en-US" dirty="0"/>
              <a:t>Equivariance</a:t>
            </a:r>
          </a:p>
          <a:p>
            <a:endParaRPr lang="en-US" dirty="0"/>
          </a:p>
          <a:p>
            <a:r>
              <a:rPr lang="en-US" dirty="0"/>
              <a:t>Other predictors</a:t>
            </a:r>
          </a:p>
        </p:txBody>
      </p:sp>
    </p:spTree>
    <p:extLst>
      <p:ext uri="{BB962C8B-B14F-4D97-AF65-F5344CB8AC3E}">
        <p14:creationId xmlns:p14="http://schemas.microsoft.com/office/powerpoint/2010/main" val="313515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9F4D-4A51-A85C-F936-09F66E5E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change what the decoder does…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40CB-B63D-5C8E-B859-2F73FA58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”image like” thing</a:t>
            </a:r>
          </a:p>
          <a:p>
            <a:r>
              <a:rPr lang="en-US" sz="2400" dirty="0"/>
              <a:t>	may have the same resolution as the image</a:t>
            </a:r>
          </a:p>
          <a:p>
            <a:r>
              <a:rPr lang="en-US" sz="2400" dirty="0"/>
              <a:t>	continuous</a:t>
            </a:r>
          </a:p>
          <a:p>
            <a:r>
              <a:rPr lang="en-US" sz="2400" dirty="0"/>
              <a:t>	lots of examples</a:t>
            </a:r>
          </a:p>
          <a:p>
            <a:r>
              <a:rPr lang="en-US" sz="2400" dirty="0"/>
              <a:t>	can be predicted from an image (but how do we know?)</a:t>
            </a:r>
          </a:p>
          <a:p>
            <a:endParaRPr lang="en-US" sz="2400" dirty="0"/>
          </a:p>
          <a:p>
            <a:r>
              <a:rPr lang="en-US" sz="2400" dirty="0"/>
              <a:t>Examples:</a:t>
            </a:r>
          </a:p>
          <a:p>
            <a:r>
              <a:rPr lang="en-US" sz="2400" dirty="0"/>
              <a:t>	depth</a:t>
            </a:r>
          </a:p>
          <a:p>
            <a:r>
              <a:rPr lang="en-US" sz="2400" dirty="0"/>
              <a:t>	normal</a:t>
            </a:r>
          </a:p>
          <a:p>
            <a:r>
              <a:rPr lang="en-US" sz="2400" dirty="0"/>
              <a:t>	defogged image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superresolution</a:t>
            </a:r>
            <a:endParaRPr lang="en-US" sz="2400" dirty="0"/>
          </a:p>
          <a:p>
            <a:r>
              <a:rPr lang="en-US" sz="2400" dirty="0"/>
              <a:t>	lots of others..</a:t>
            </a:r>
          </a:p>
        </p:txBody>
      </p:sp>
    </p:spTree>
    <p:extLst>
      <p:ext uri="{BB962C8B-B14F-4D97-AF65-F5344CB8AC3E}">
        <p14:creationId xmlns:p14="http://schemas.microsoft.com/office/powerpoint/2010/main" val="6933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681-5833-A154-8A8E-57252868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recipe, depth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4FB7-48F3-92E8-5F7D-00F156E3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Procedure:</a:t>
            </a:r>
          </a:p>
          <a:p>
            <a:r>
              <a:rPr lang="en-US" sz="2400" dirty="0"/>
              <a:t>	find many training pairs (image, depth)</a:t>
            </a:r>
          </a:p>
          <a:p>
            <a:r>
              <a:rPr lang="en-US" sz="2400" dirty="0"/>
              <a:t>	adjust filters so that </a:t>
            </a:r>
          </a:p>
          <a:p>
            <a:r>
              <a:rPr lang="en-US" sz="2400" dirty="0"/>
              <a:t>		Decode(Encode(image)) is close to depth</a:t>
            </a:r>
          </a:p>
          <a:p>
            <a:r>
              <a:rPr lang="en-US" sz="2400" dirty="0"/>
              <a:t>	on average, over pairs</a:t>
            </a:r>
          </a:p>
          <a:p>
            <a:r>
              <a:rPr lang="en-US" sz="2400" dirty="0"/>
              <a:t>	hope that this generalizes to new images</a:t>
            </a:r>
          </a:p>
          <a:p>
            <a:endParaRPr lang="en-US" sz="2400" dirty="0"/>
          </a:p>
          <a:p>
            <a:r>
              <a:rPr lang="en-US" sz="2400" dirty="0"/>
              <a:t>Result:</a:t>
            </a:r>
          </a:p>
          <a:p>
            <a:r>
              <a:rPr lang="en-US" sz="2400" dirty="0"/>
              <a:t>	Single image depth predictor</a:t>
            </a:r>
          </a:p>
        </p:txBody>
      </p:sp>
    </p:spTree>
    <p:extLst>
      <p:ext uri="{BB962C8B-B14F-4D97-AF65-F5344CB8AC3E}">
        <p14:creationId xmlns:p14="http://schemas.microsoft.com/office/powerpoint/2010/main" val="107254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D1E2-A2FA-D9A3-4D2B-D3E71BF7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U-Net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B0AE-6746-5F40-236F-71737E4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Originally</a:t>
            </a:r>
          </a:p>
          <a:p>
            <a:r>
              <a:rPr lang="en-US" dirty="0"/>
              <a:t>	a particular architecture</a:t>
            </a:r>
          </a:p>
          <a:p>
            <a:r>
              <a:rPr lang="en-US" dirty="0"/>
              <a:t>Increasingly</a:t>
            </a:r>
          </a:p>
          <a:p>
            <a:r>
              <a:rPr lang="en-US" dirty="0"/>
              <a:t>	an encoder followed by a decoder</a:t>
            </a:r>
          </a:p>
        </p:txBody>
      </p:sp>
    </p:spTree>
    <p:extLst>
      <p:ext uri="{BB962C8B-B14F-4D97-AF65-F5344CB8AC3E}">
        <p14:creationId xmlns:p14="http://schemas.microsoft.com/office/powerpoint/2010/main" val="322893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7C87-1AE5-19ED-E73B-8472BEBA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U-net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5566-ABBB-1F2E-6824-2E618D24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7A55-4958-F94F-516B-273BFBDC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188"/>
            <a:ext cx="8915400" cy="5856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1449D-324A-7DBC-2DEA-3C69FF0ADF96}"/>
              </a:ext>
            </a:extLst>
          </p:cNvPr>
          <p:cNvSpPr txBox="1"/>
          <p:nvPr/>
        </p:nvSpPr>
        <p:spPr>
          <a:xfrm>
            <a:off x="9088852" y="1447800"/>
            <a:ext cx="201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doesn’t </a:t>
            </a:r>
          </a:p>
          <a:p>
            <a:r>
              <a:rPr lang="en-US" dirty="0"/>
              <a:t>have to be a </a:t>
            </a:r>
          </a:p>
          <a:p>
            <a:r>
              <a:rPr lang="en-US" dirty="0"/>
              <a:t>segmentation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9478EC-907E-6155-1321-34B8DD4159B9}"/>
              </a:ext>
            </a:extLst>
          </p:cNvPr>
          <p:cNvCxnSpPr>
            <a:cxnSpLocks/>
          </p:cNvCxnSpPr>
          <p:nvPr/>
        </p:nvCxnSpPr>
        <p:spPr bwMode="auto">
          <a:xfrm flipH="1">
            <a:off x="8229600" y="2286000"/>
            <a:ext cx="685800" cy="152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1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7E70-83F3-9388-632D-2134D3B7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7586-7F27-DD53-8BD2-775ADD14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single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916C-5B90-1F47-CAC7-F8D2E58C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5560-209B-F8F8-39B2-7B477D1C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26557"/>
            <a:ext cx="7150100" cy="297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5AD8F-BC6C-3A1A-7A2D-38D247BAE1CB}"/>
              </a:ext>
            </a:extLst>
          </p:cNvPr>
          <p:cNvSpPr txBox="1"/>
          <p:nvPr/>
        </p:nvSpPr>
        <p:spPr>
          <a:xfrm>
            <a:off x="7239000" y="4724400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example from NYUV2</a:t>
            </a:r>
          </a:p>
        </p:txBody>
      </p:sp>
    </p:spTree>
    <p:extLst>
      <p:ext uri="{BB962C8B-B14F-4D97-AF65-F5344CB8AC3E}">
        <p14:creationId xmlns:p14="http://schemas.microsoft.com/office/powerpoint/2010/main" val="19006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42FC-CA13-3887-2DC4-F15FEC3A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depth predictor predict?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2F19-B74A-97C8-CAF3-6AF5A538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Absolute depth:</a:t>
            </a:r>
          </a:p>
          <a:p>
            <a:r>
              <a:rPr lang="en-US" dirty="0"/>
              <a:t>	Might be very difficult to get right</a:t>
            </a:r>
          </a:p>
          <a:p>
            <a:r>
              <a:rPr lang="en-US" dirty="0"/>
              <a:t>		compare:</a:t>
            </a:r>
          </a:p>
          <a:p>
            <a:r>
              <a:rPr lang="en-US" dirty="0"/>
              <a:t>			zoomed picture of a doll-house room </a:t>
            </a:r>
          </a:p>
          <a:p>
            <a:r>
              <a:rPr lang="en-US" dirty="0"/>
              <a:t>			picture of real room</a:t>
            </a:r>
          </a:p>
          <a:p>
            <a:endParaRPr lang="en-US" dirty="0"/>
          </a:p>
          <a:p>
            <a:r>
              <a:rPr lang="en-US" dirty="0"/>
              <a:t>Relative depth:</a:t>
            </a:r>
          </a:p>
          <a:p>
            <a:r>
              <a:rPr lang="en-US" dirty="0"/>
              <a:t>	depth up to per-image scale</a:t>
            </a:r>
          </a:p>
          <a:p>
            <a:r>
              <a:rPr lang="en-US" dirty="0"/>
              <a:t>	more likely to get this right, but harder to use</a:t>
            </a:r>
          </a:p>
        </p:txBody>
      </p:sp>
    </p:spTree>
    <p:extLst>
      <p:ext uri="{BB962C8B-B14F-4D97-AF65-F5344CB8AC3E}">
        <p14:creationId xmlns:p14="http://schemas.microsoft.com/office/powerpoint/2010/main" val="32822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142A-F82B-75AC-5025-F93C2A86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and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3C3C-309A-6A5E-542E-4E17BB29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Nearby objects are more interesting than distant ones</a:t>
            </a:r>
          </a:p>
          <a:p>
            <a:r>
              <a:rPr lang="en-US" sz="2400" dirty="0"/>
              <a:t>	you collide with them first</a:t>
            </a:r>
          </a:p>
          <a:p>
            <a:endParaRPr lang="en-US" sz="2400" dirty="0"/>
          </a:p>
          <a:p>
            <a:r>
              <a:rPr lang="en-US" sz="2400" dirty="0"/>
              <a:t>Want smaller error in small depths than in large depths</a:t>
            </a:r>
          </a:p>
          <a:p>
            <a:r>
              <a:rPr lang="en-US" sz="2400" dirty="0"/>
              <a:t>	squared error tends to yield small errors in large predictions</a:t>
            </a:r>
          </a:p>
          <a:p>
            <a:endParaRPr lang="en-US" sz="2400" dirty="0"/>
          </a:p>
          <a:p>
            <a:r>
              <a:rPr lang="en-US" sz="2400" dirty="0"/>
              <a:t>Relative error = error/(true value)</a:t>
            </a:r>
          </a:p>
          <a:p>
            <a:endParaRPr lang="en-US" sz="2400" dirty="0"/>
          </a:p>
          <a:p>
            <a:r>
              <a:rPr lang="en-US" sz="2400" dirty="0"/>
              <a:t>Want smaller relative error in small depths, too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3412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54968</TotalTime>
  <Words>359</Words>
  <Application>Microsoft Macintosh PowerPoint</Application>
  <PresentationFormat>Widescreen</PresentationFormat>
  <Paragraphs>105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Blank Presentation</vt:lpstr>
      <vt:lpstr>Last blocks:</vt:lpstr>
      <vt:lpstr>Order</vt:lpstr>
      <vt:lpstr>Now change what the decoder does…</vt:lpstr>
      <vt:lpstr>New recipe, depth case</vt:lpstr>
      <vt:lpstr>The U-Net</vt:lpstr>
      <vt:lpstr>The original U-net</vt:lpstr>
      <vt:lpstr>Depth from single image</vt:lpstr>
      <vt:lpstr>What should a depth predictor predict?</vt:lpstr>
      <vt:lpstr>Scale and error</vt:lpstr>
      <vt:lpstr>What should a depth predictor predict?</vt:lpstr>
      <vt:lpstr>Losses</vt:lpstr>
      <vt:lpstr>Depth predictors work really well</vt:lpstr>
      <vt:lpstr>Evaluating depth predictions</vt:lpstr>
      <vt:lpstr>Rough SOTA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1367</cp:revision>
  <cp:lastPrinted>2025-10-10T15:30:08Z</cp:lastPrinted>
  <dcterms:created xsi:type="dcterms:W3CDTF">2004-08-29T23:15:23Z</dcterms:created>
  <dcterms:modified xsi:type="dcterms:W3CDTF">2025-10-13T23:24:25Z</dcterms:modified>
</cp:coreProperties>
</file>