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778" r:id="rId2"/>
    <p:sldId id="1107" r:id="rId3"/>
    <p:sldId id="1106" r:id="rId4"/>
    <p:sldId id="1098" r:id="rId5"/>
    <p:sldId id="1096" r:id="rId6"/>
    <p:sldId id="1097" r:id="rId7"/>
    <p:sldId id="1134" r:id="rId8"/>
    <p:sldId id="1099" r:id="rId9"/>
    <p:sldId id="1101" r:id="rId10"/>
    <p:sldId id="1112" r:id="rId11"/>
    <p:sldId id="1113" r:id="rId12"/>
    <p:sldId id="1105" r:id="rId13"/>
    <p:sldId id="1114" r:id="rId14"/>
    <p:sldId id="1115" r:id="rId15"/>
    <p:sldId id="1116" r:id="rId16"/>
    <p:sldId id="1118" r:id="rId17"/>
    <p:sldId id="1117" r:id="rId18"/>
    <p:sldId id="1119" r:id="rId19"/>
    <p:sldId id="1100" r:id="rId20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69696"/>
    <a:srgbClr val="0000FF"/>
    <a:srgbClr val="4D4D4D"/>
    <a:srgbClr val="B2B2B2"/>
    <a:srgbClr val="808080"/>
    <a:srgbClr val="C0C0C0"/>
    <a:srgbClr val="777777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2" autoAdjust="0"/>
    <p:restoredTop sz="86259" autoAdjust="0"/>
  </p:normalViewPr>
  <p:slideViewPr>
    <p:cSldViewPr>
      <p:cViewPr varScale="1">
        <p:scale>
          <a:sx n="110" d="100"/>
          <a:sy n="110" d="100"/>
        </p:scale>
        <p:origin x="1512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E3BA852F-F7CF-461F-ADF4-AD268D85E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06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C088CC75-E96A-4038-84CC-E95DF3078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67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342CE-FEE0-5F4E-B879-9762BB88D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814BD6-A8E6-73A2-A312-1B165D17A8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C425B6-653B-509C-3759-5C2B26D809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AFC90-68E2-A231-1214-8201F21BDD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88CC75-E96A-4038-84CC-E95DF30784A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45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6CCCC-1688-299B-12E3-92A742849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13F3C8-0611-6A8C-1D36-031501488A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8C916E-EB1F-34FF-3F11-B6CFE4781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AD912-3190-D44B-7468-266998958C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88CC75-E96A-4038-84CC-E95DF30784A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5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ED516-33F9-4DD9-AFFA-667B71F1A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36092-DC51-4361-B538-712D77CC8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57BD4-B2C1-4DBC-A144-7E882829A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F23F-C6D1-4433-9D9F-083897F81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74387-295F-439B-A3D0-0866E5125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AE853-6969-4601-B59E-3B05C9403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E765E-37BD-4944-8A52-DC9B8034C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1AF85-3975-4929-AB73-015B79339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6091F-1D79-4D8F-AA52-BBC1BB2C2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55402-2DDA-4778-9587-9A59E0E54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696B7-9575-44DB-B743-B1C1DF8FC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222A5A35-F03F-4389-BCAF-00317C26B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Last blocks: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3ACBC2-250B-244C-2188-6813CF46E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14400"/>
            <a:ext cx="10363200" cy="5257800"/>
          </a:xfrm>
        </p:spPr>
        <p:txBody>
          <a:bodyPr/>
          <a:lstStyle/>
          <a:p>
            <a:r>
              <a:rPr lang="en-US" sz="2400" dirty="0"/>
              <a:t>Build an encoder and a decoder to:</a:t>
            </a:r>
          </a:p>
          <a:p>
            <a:endParaRPr lang="en-US" sz="2400" dirty="0"/>
          </a:p>
          <a:p>
            <a:r>
              <a:rPr lang="en-US" sz="2400" dirty="0"/>
              <a:t>	Accept noisy image, produce clean version</a:t>
            </a:r>
          </a:p>
          <a:p>
            <a:endParaRPr lang="en-US" sz="2400" dirty="0"/>
          </a:p>
          <a:p>
            <a:r>
              <a:rPr lang="en-US" sz="2400" dirty="0"/>
              <a:t>By:</a:t>
            </a:r>
          </a:p>
          <a:p>
            <a:endParaRPr lang="en-US" sz="2400" dirty="0"/>
          </a:p>
          <a:p>
            <a:r>
              <a:rPr lang="en-US" sz="2400" dirty="0"/>
              <a:t>	Constructing loss</a:t>
            </a:r>
          </a:p>
          <a:p>
            <a:r>
              <a:rPr lang="en-US" sz="2400" dirty="0"/>
              <a:t>	Applying SGD to get minimal loss on training data	</a:t>
            </a:r>
          </a:p>
          <a:p>
            <a:endParaRPr lang="en-US" sz="2400" dirty="0"/>
          </a:p>
          <a:p>
            <a:r>
              <a:rPr lang="en-US" sz="2400" dirty="0"/>
              <a:t>Using various tricks to get good behavior	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6005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CAFBC-3761-4C75-EA01-216BB10F7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– building in a confidence score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0A546-EB28-2EDB-BBB7-2EB000472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829E9-D1E6-EE4B-8F5D-17722D537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00998"/>
            <a:ext cx="11125200" cy="492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18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B5CA-164F-4A3D-A867-BF12CA74C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Rough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A2DC7-CD26-EDE5-621B-7F82C0044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dirty="0" err="1"/>
              <a:t>normals</a:t>
            </a:r>
            <a:r>
              <a:rPr lang="en-US" dirty="0"/>
              <a:t> associated with similar patches are similar</a:t>
            </a:r>
          </a:p>
          <a:p>
            <a:r>
              <a:rPr lang="en-US" dirty="0"/>
              <a:t>	k can be big</a:t>
            </a:r>
          </a:p>
          <a:p>
            <a:endParaRPr lang="en-US" dirty="0"/>
          </a:p>
          <a:p>
            <a:r>
              <a:rPr lang="en-US" dirty="0"/>
              <a:t>If they’re not</a:t>
            </a:r>
          </a:p>
          <a:p>
            <a:r>
              <a:rPr lang="en-US" dirty="0"/>
              <a:t>	k must be small</a:t>
            </a:r>
          </a:p>
          <a:p>
            <a:endParaRPr lang="en-US" dirty="0"/>
          </a:p>
          <a:p>
            <a:r>
              <a:rPr lang="en-US" dirty="0"/>
              <a:t>Result: you can estimate 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CEABB1-1E2C-E182-5839-529E1D2CB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38" y="1219200"/>
            <a:ext cx="10315575" cy="73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3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35C8D-96A8-9594-C13F-0BE49D74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normal predictors predict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39F56-83C4-652F-CB59-36D7A09C8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207D48-A304-1C96-9D3C-5D6A46843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07" y="2882930"/>
            <a:ext cx="12020554" cy="16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08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F13E-E24C-3D9B-0740-2F8BEA973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predictors work really well too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1C22-0453-80D2-C222-6A6CEFE14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63991-253D-8505-FAC9-894B86F76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11277600" cy="454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08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4E92E-6B85-4FF0-2F52-AC4B3852E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normal predictors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DCC69-D279-A81E-98DC-ECDA60C12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50914D-E62C-D3B1-BCA4-969CC5B0B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15" y="2442991"/>
            <a:ext cx="11580571" cy="113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40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B2149-7BD1-9898-1FCE-C4A7C40E3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59F2F-2ABC-2CB1-C620-9A4FF00E7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2B1FD-3F21-E386-9899-808A02A40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210B1-37C3-7999-9A5A-38396E111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9800"/>
            <a:ext cx="1110615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98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1FE5B-2E8E-EE65-095E-7AE0AFA2B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FA2DC-E963-D9F8-D283-AC7F35E8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all this work? 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17D0C-A2E1-A48F-1D55-440668FD9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E74EA-2C6B-0460-ED8E-636659871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94" y="1752600"/>
            <a:ext cx="10629901" cy="396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51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7FCF0-6418-5F30-109F-EBAEEB36E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all this work? 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04649-DAAC-E5BA-504F-26243648D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Texture deformations are a cue to </a:t>
            </a:r>
            <a:r>
              <a:rPr lang="en-US" dirty="0" err="1"/>
              <a:t>normals</a:t>
            </a:r>
            <a:endParaRPr lang="en-US" dirty="0"/>
          </a:p>
          <a:p>
            <a:r>
              <a:rPr lang="en-US" dirty="0"/>
              <a:t>	(archaic term: shape from texture)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DE9B5-2A63-92F1-12D7-6EEAABC0F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17145"/>
            <a:ext cx="10134600" cy="452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74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2419-563A-D765-DD14-3DC9497B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and normal are linked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FFCA0-73D6-65C3-CBDB-260067A5D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You can predict normal from depth</a:t>
            </a:r>
          </a:p>
          <a:p>
            <a:endParaRPr lang="en-US" dirty="0"/>
          </a:p>
          <a:p>
            <a:r>
              <a:rPr lang="en-US" dirty="0"/>
              <a:t>You can predict depth from normal (next slide)</a:t>
            </a:r>
          </a:p>
          <a:p>
            <a:endParaRPr lang="en-US" dirty="0"/>
          </a:p>
          <a:p>
            <a:r>
              <a:rPr lang="en-US" dirty="0"/>
              <a:t>Idea:</a:t>
            </a:r>
          </a:p>
          <a:p>
            <a:r>
              <a:rPr lang="en-US" dirty="0"/>
              <a:t>	train depth and normal predictors together </a:t>
            </a:r>
          </a:p>
          <a:p>
            <a:r>
              <a:rPr lang="en-US" dirty="0"/>
              <a:t>		with a consistency loss</a:t>
            </a:r>
          </a:p>
          <a:p>
            <a:r>
              <a:rPr lang="en-US" dirty="0"/>
              <a:t>	improvements manifest</a:t>
            </a:r>
          </a:p>
        </p:txBody>
      </p:sp>
    </p:spTree>
    <p:extLst>
      <p:ext uri="{BB962C8B-B14F-4D97-AF65-F5344CB8AC3E}">
        <p14:creationId xmlns:p14="http://schemas.microsoft.com/office/powerpoint/2010/main" val="2378952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09BDF-BECA-4BC3-4671-D2A048ACD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D4BED-B65C-8E6C-7B15-8FA5023E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from normal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E378F-E6B7-2F04-E5A6-F473251DE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6AAD76-4BAA-DF8E-B23D-436245427831}"/>
              </a:ext>
            </a:extLst>
          </p:cNvPr>
          <p:cNvSpPr txBox="1"/>
          <p:nvPr/>
        </p:nvSpPr>
        <p:spPr>
          <a:xfrm>
            <a:off x="7239000" y="4724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8D78EE-6ADE-535F-F836-A5EBDA4D7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914400"/>
            <a:ext cx="10591800" cy="544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74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BFD64-CB9D-7C6B-AFDB-70E2DC39F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7D22D-962C-1996-C219-A7739FE50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UNET</a:t>
            </a:r>
          </a:p>
          <a:p>
            <a:endParaRPr lang="en-US" dirty="0"/>
          </a:p>
          <a:p>
            <a:r>
              <a:rPr lang="en-US" dirty="0"/>
              <a:t>Depth prediction</a:t>
            </a:r>
          </a:p>
          <a:p>
            <a:endParaRPr lang="en-US" dirty="0"/>
          </a:p>
          <a:p>
            <a:r>
              <a:rPr lang="en-US" dirty="0"/>
              <a:t>Depth and normal are related</a:t>
            </a:r>
          </a:p>
          <a:p>
            <a:endParaRPr lang="en-US" dirty="0"/>
          </a:p>
          <a:p>
            <a:r>
              <a:rPr lang="en-US" dirty="0"/>
              <a:t>Normal Prediction</a:t>
            </a:r>
          </a:p>
          <a:p>
            <a:endParaRPr lang="en-US" dirty="0"/>
          </a:p>
          <a:p>
            <a:r>
              <a:rPr lang="en-US" dirty="0"/>
              <a:t>Equivariance</a:t>
            </a:r>
          </a:p>
          <a:p>
            <a:endParaRPr lang="en-US" dirty="0"/>
          </a:p>
          <a:p>
            <a:r>
              <a:rPr lang="en-US" dirty="0"/>
              <a:t>Other predictors</a:t>
            </a:r>
          </a:p>
        </p:txBody>
      </p:sp>
    </p:spTree>
    <p:extLst>
      <p:ext uri="{BB962C8B-B14F-4D97-AF65-F5344CB8AC3E}">
        <p14:creationId xmlns:p14="http://schemas.microsoft.com/office/powerpoint/2010/main" val="313515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C8C74-AF13-DF3B-5098-5C74DC61A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B6CDB-ED99-D219-F01C-D080E0F3C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recipe, normal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8AF88-977D-C188-55DB-EE58B26C0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Procedure:</a:t>
            </a:r>
          </a:p>
          <a:p>
            <a:r>
              <a:rPr lang="en-US" sz="2400" dirty="0"/>
              <a:t>	find many training pairs (image, normal)</a:t>
            </a:r>
          </a:p>
          <a:p>
            <a:r>
              <a:rPr lang="en-US" sz="2400" dirty="0"/>
              <a:t>	adjust filters so that </a:t>
            </a:r>
          </a:p>
          <a:p>
            <a:r>
              <a:rPr lang="en-US" sz="2400" dirty="0"/>
              <a:t>		Decode(Encode(image)) is close to normal</a:t>
            </a:r>
          </a:p>
          <a:p>
            <a:r>
              <a:rPr lang="en-US" sz="2400" dirty="0"/>
              <a:t>	on average, over pairs</a:t>
            </a:r>
          </a:p>
          <a:p>
            <a:r>
              <a:rPr lang="en-US" sz="2400" dirty="0"/>
              <a:t>	hope that this generalizes to new images</a:t>
            </a:r>
          </a:p>
          <a:p>
            <a:endParaRPr lang="en-US" sz="2400" dirty="0"/>
          </a:p>
          <a:p>
            <a:r>
              <a:rPr lang="en-US" sz="2400" dirty="0"/>
              <a:t>Result:</a:t>
            </a:r>
          </a:p>
          <a:p>
            <a:r>
              <a:rPr lang="en-US" sz="2400" dirty="0"/>
              <a:t>	Single image normal predictor</a:t>
            </a:r>
          </a:p>
        </p:txBody>
      </p:sp>
    </p:spTree>
    <p:extLst>
      <p:ext uri="{BB962C8B-B14F-4D97-AF65-F5344CB8AC3E}">
        <p14:creationId xmlns:p14="http://schemas.microsoft.com/office/powerpoint/2010/main" val="263770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00521-7562-E217-2198-558DFECCB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C30FE-B9B1-994C-E593-91759A922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from depth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9F186-52E4-3D9F-27F3-ECC1DF209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For training:</a:t>
            </a:r>
          </a:p>
          <a:p>
            <a:r>
              <a:rPr lang="en-US" dirty="0"/>
              <a:t>	If you have depth data, fit a plane locally</a:t>
            </a:r>
          </a:p>
          <a:p>
            <a:r>
              <a:rPr lang="en-US" dirty="0"/>
              <a:t>		use the plane’s normal</a:t>
            </a:r>
          </a:p>
          <a:p>
            <a:endParaRPr lang="en-US" dirty="0"/>
          </a:p>
          <a:p>
            <a:r>
              <a:rPr lang="en-US" dirty="0"/>
              <a:t>Alternative:</a:t>
            </a:r>
          </a:p>
          <a:p>
            <a:r>
              <a:rPr lang="en-US" dirty="0"/>
              <a:t>	geometric reasoning</a:t>
            </a:r>
          </a:p>
        </p:txBody>
      </p:sp>
    </p:spTree>
    <p:extLst>
      <p:ext uri="{BB962C8B-B14F-4D97-AF65-F5344CB8AC3E}">
        <p14:creationId xmlns:p14="http://schemas.microsoft.com/office/powerpoint/2010/main" val="250283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EE4DD-21A8-FAAE-7F42-7414F0264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E8372-ACF7-5160-2896-12EFE3529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Geometrical model (for now)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4248A-F5AB-9D96-B7D9-0908B6B6E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At (x, y) in image, depth is f(x, y)</a:t>
            </a:r>
          </a:p>
          <a:p>
            <a:r>
              <a:rPr lang="en-US" dirty="0"/>
              <a:t>	We see a surface (x, y, f(x, y))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39E1D-23E2-2D70-50B3-DB5BE7FE5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914400"/>
            <a:ext cx="7772400" cy="405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2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EA24A-5EFC-F6B2-8742-7AD39E00E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C205B-6FB0-6AFB-34B7-807542DD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from depth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88FF7-0935-271D-CF19-10D144952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254E8F-2B06-DDB7-C91A-357AD0128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00819"/>
            <a:ext cx="9906000" cy="598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27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D3B6F-BAE8-E9E7-DE07-A6A727458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from depth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569CC-205D-2DB4-0402-CD340B321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that derivatives =&gt; noise problems =&gt; smoothing</a:t>
            </a:r>
          </a:p>
          <a:p>
            <a:r>
              <a:rPr lang="en-US" dirty="0"/>
              <a:t>Notice also that there is noise in measured depths</a:t>
            </a:r>
          </a:p>
          <a:p>
            <a:r>
              <a:rPr lang="en-US" dirty="0"/>
              <a:t>	(property of depth cameras)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6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90DF7-4341-272F-6E8B-AE9F90631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ABFA1-9F76-0288-EEF1-A5A93550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and depth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85899-C6EC-7E73-FFBD-4257F01F1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70DBA8-5914-06C5-4118-C9816AF3A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914400"/>
            <a:ext cx="7150100" cy="29762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00A8B2-81FD-4C0D-32F3-25E01CBF4ECA}"/>
              </a:ext>
            </a:extLst>
          </p:cNvPr>
          <p:cNvSpPr txBox="1"/>
          <p:nvPr/>
        </p:nvSpPr>
        <p:spPr>
          <a:xfrm>
            <a:off x="7239000" y="4724400"/>
            <a:ext cx="3898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example from NYUV2</a:t>
            </a:r>
          </a:p>
        </p:txBody>
      </p:sp>
    </p:spTree>
    <p:extLst>
      <p:ext uri="{BB962C8B-B14F-4D97-AF65-F5344CB8AC3E}">
        <p14:creationId xmlns:p14="http://schemas.microsoft.com/office/powerpoint/2010/main" val="3657247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BCA59-5A45-752F-987A-7916B3E89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4A4DA-E635-4C71-6A1B-B473BB425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estimates from depth data can be shaky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B776E-931C-3A01-9D8E-DB9CDDA00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05855-2BF2-37C0-FC61-85535E625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9" y="1600200"/>
            <a:ext cx="11874348" cy="405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284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54969</TotalTime>
  <Words>348</Words>
  <Application>Microsoft Macintosh PowerPoint</Application>
  <PresentationFormat>Widescreen</PresentationFormat>
  <Paragraphs>95</Paragraphs>
  <Slides>19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Times New Roman</vt:lpstr>
      <vt:lpstr>Blank Presentation</vt:lpstr>
      <vt:lpstr>Last blocks:</vt:lpstr>
      <vt:lpstr>Order</vt:lpstr>
      <vt:lpstr>New recipe, normal case</vt:lpstr>
      <vt:lpstr>Normal from depth</vt:lpstr>
      <vt:lpstr>Geometrical model (for now)</vt:lpstr>
      <vt:lpstr>Normal from depth</vt:lpstr>
      <vt:lpstr>Normal from depth</vt:lpstr>
      <vt:lpstr>Image and depth</vt:lpstr>
      <vt:lpstr>Normal estimates from depth data can be shaky</vt:lpstr>
      <vt:lpstr>Loss – building in a confidence score</vt:lpstr>
      <vt:lpstr>Rough story</vt:lpstr>
      <vt:lpstr>What normal predictors predict</vt:lpstr>
      <vt:lpstr>Normal predictors work really well too</vt:lpstr>
      <vt:lpstr>Evaluating normal predictors</vt:lpstr>
      <vt:lpstr>SOTA</vt:lpstr>
      <vt:lpstr>Why does all this work?  I</vt:lpstr>
      <vt:lpstr>Why does all this work?  II</vt:lpstr>
      <vt:lpstr>Depth and normal are linked</vt:lpstr>
      <vt:lpstr>Depth from normal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Forsyth, David Alexander</cp:lastModifiedBy>
  <cp:revision>1367</cp:revision>
  <cp:lastPrinted>2025-10-10T15:30:08Z</cp:lastPrinted>
  <dcterms:created xsi:type="dcterms:W3CDTF">2004-08-29T23:15:23Z</dcterms:created>
  <dcterms:modified xsi:type="dcterms:W3CDTF">2025-10-13T23:25:29Z</dcterms:modified>
</cp:coreProperties>
</file>