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1123" r:id="rId2"/>
    <p:sldId id="1126" r:id="rId3"/>
    <p:sldId id="1124" r:id="rId4"/>
    <p:sldId id="1127" r:id="rId5"/>
    <p:sldId id="1128" r:id="rId6"/>
    <p:sldId id="1125" r:id="rId7"/>
    <p:sldId id="1129" r:id="rId8"/>
    <p:sldId id="1131" r:id="rId9"/>
    <p:sldId id="1130" r:id="rId10"/>
    <p:sldId id="1132" r:id="rId11"/>
    <p:sldId id="1133" r:id="rId12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3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052D-EF4E-C532-5F92-CFAC427C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image to image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4D308-75DF-1208-2F21-083B22EB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Generally, it’s worth trying anything with</a:t>
            </a:r>
          </a:p>
          <a:p>
            <a:r>
              <a:rPr lang="en-US" sz="2400" dirty="0"/>
              <a:t>	image in – image like thing out</a:t>
            </a:r>
          </a:p>
          <a:p>
            <a:endParaRPr lang="en-US" sz="2400" dirty="0"/>
          </a:p>
          <a:p>
            <a:r>
              <a:rPr lang="en-US" sz="2400" dirty="0"/>
              <a:t>Cases here:</a:t>
            </a:r>
          </a:p>
          <a:p>
            <a:r>
              <a:rPr lang="en-US" sz="2400" dirty="0"/>
              <a:t>	Denoising (did this); </a:t>
            </a:r>
            <a:r>
              <a:rPr lang="en-US" sz="2400" dirty="0" err="1"/>
              <a:t>superresolution</a:t>
            </a:r>
            <a:r>
              <a:rPr lang="en-US" sz="2400" dirty="0"/>
              <a:t>; defogging</a:t>
            </a:r>
          </a:p>
          <a:p>
            <a:endParaRPr lang="en-US" sz="2400" dirty="0"/>
          </a:p>
          <a:p>
            <a:r>
              <a:rPr lang="en-US" sz="2400" dirty="0"/>
              <a:t>Other possibilities:</a:t>
            </a:r>
          </a:p>
          <a:p>
            <a:r>
              <a:rPr lang="en-US" sz="2400" dirty="0"/>
              <a:t>	Fix underwater pix; </a:t>
            </a:r>
            <a:r>
              <a:rPr lang="en-US" sz="2400" dirty="0" err="1"/>
              <a:t>derain</a:t>
            </a:r>
            <a:r>
              <a:rPr lang="en-US" sz="2400" dirty="0"/>
              <a:t>; fix color balance; change lighting (?)</a:t>
            </a:r>
          </a:p>
          <a:p>
            <a:r>
              <a:rPr lang="en-US" sz="2400" dirty="0"/>
              <a:t>	</a:t>
            </a:r>
          </a:p>
          <a:p>
            <a:r>
              <a:rPr lang="en-US" sz="2400" dirty="0"/>
              <a:t>Recipe needs changing for...</a:t>
            </a:r>
          </a:p>
          <a:p>
            <a:r>
              <a:rPr lang="en-US" sz="2400" dirty="0"/>
              <a:t>	Edges; semantic segmentation (coming up)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580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AA71-5E5D-5D7A-E9E4-341336AB1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40FC-B7A5-3D0C-98A0-E34244AB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(image of real scene with no fog, image of same scene w/fog)</a:t>
            </a:r>
          </a:p>
          <a:p>
            <a:r>
              <a:rPr lang="en-US" sz="2400" dirty="0"/>
              <a:t>	is very hard to get.</a:t>
            </a:r>
          </a:p>
          <a:p>
            <a:r>
              <a:rPr lang="en-US" sz="2400" dirty="0"/>
              <a:t>	you can get them, but hard to get one and very hard to get many</a:t>
            </a:r>
          </a:p>
          <a:p>
            <a:endParaRPr lang="en-US" sz="2400" dirty="0"/>
          </a:p>
          <a:p>
            <a:r>
              <a:rPr lang="en-US" sz="2400" dirty="0"/>
              <a:t>Simulation is straightforward</a:t>
            </a:r>
          </a:p>
          <a:p>
            <a:endParaRPr lang="en-US" sz="2400" dirty="0"/>
          </a:p>
          <a:p>
            <a:r>
              <a:rPr lang="en-US" sz="2400" dirty="0"/>
              <a:t>(image no fog, image with sim fog)</a:t>
            </a:r>
          </a:p>
          <a:p>
            <a:r>
              <a:rPr lang="en-US" sz="2400" dirty="0"/>
              <a:t>	is easy to get, and works</a:t>
            </a:r>
          </a:p>
          <a:p>
            <a:endParaRPr lang="en-US" sz="2400" dirty="0"/>
          </a:p>
          <a:p>
            <a:r>
              <a:rPr lang="en-US" sz="2400" dirty="0"/>
              <a:t>Evaluation</a:t>
            </a:r>
          </a:p>
          <a:p>
            <a:r>
              <a:rPr lang="en-US" sz="2400" dirty="0"/>
              <a:t>	usually, PSNR on simulated images, sometimes PSNR on real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57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07C61-B3D8-27DA-AE10-67F8538E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2E1C-DA2C-C211-4F66-B8F6E570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4C870A-8B0B-28C2-6529-8870303ED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57" y="1059414"/>
            <a:ext cx="10778654" cy="4895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56DAF1-5971-0DE0-077C-F4B4C89778A8}"/>
              </a:ext>
            </a:extLst>
          </p:cNvPr>
          <p:cNvSpPr txBox="1"/>
          <p:nvPr/>
        </p:nvSpPr>
        <p:spPr>
          <a:xfrm>
            <a:off x="36653" y="4377374"/>
            <a:ext cx="2515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real foggy</a:t>
            </a:r>
          </a:p>
          <a:p>
            <a:r>
              <a:rPr lang="en-US" dirty="0"/>
              <a:t>image so original</a:t>
            </a:r>
          </a:p>
          <a:p>
            <a:r>
              <a:rPr lang="en-US" dirty="0"/>
              <a:t>is unknown</a:t>
            </a:r>
          </a:p>
        </p:txBody>
      </p:sp>
    </p:spTree>
    <p:extLst>
      <p:ext uri="{BB962C8B-B14F-4D97-AF65-F5344CB8AC3E}">
        <p14:creationId xmlns:p14="http://schemas.microsoft.com/office/powerpoint/2010/main" val="9153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4A3BF-50A3-9E82-2996-458B4506D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D8AF-0127-F455-ED58-47B9FBB1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C065-E870-D83E-352F-0235E8D5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33" y="941408"/>
            <a:ext cx="10363200" cy="5257800"/>
          </a:xfrm>
        </p:spPr>
        <p:txBody>
          <a:bodyPr/>
          <a:lstStyle/>
          <a:p>
            <a:r>
              <a:rPr lang="en-US" sz="2400" dirty="0"/>
              <a:t>Take low res image, make high res image:</a:t>
            </a:r>
          </a:p>
          <a:p>
            <a:r>
              <a:rPr lang="en-US" sz="2400" dirty="0"/>
              <a:t>	Baseline: </a:t>
            </a:r>
            <a:r>
              <a:rPr lang="en-US" sz="2400" dirty="0" err="1"/>
              <a:t>upsample</a:t>
            </a:r>
            <a:r>
              <a:rPr lang="en-US" sz="2400" dirty="0"/>
              <a:t> and interpolate</a:t>
            </a:r>
          </a:p>
          <a:p>
            <a:r>
              <a:rPr lang="en-US" sz="2400" dirty="0"/>
              <a:t>Possibly:</a:t>
            </a:r>
          </a:p>
          <a:p>
            <a:r>
              <a:rPr lang="en-US" sz="2400" dirty="0"/>
              <a:t>	Build network for each of 1.5xupsample, 2xupsample,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Ideally, network ”doesn’t know”</a:t>
            </a:r>
          </a:p>
          <a:p>
            <a:r>
              <a:rPr lang="en-US" sz="2400" dirty="0"/>
              <a:t>by how much you are </a:t>
            </a:r>
            <a:r>
              <a:rPr lang="en-US" sz="2400" dirty="0" err="1"/>
              <a:t>upsampling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Fully convolutional u-net helps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29D45-B178-056F-88A1-6C2A2B7F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163908"/>
            <a:ext cx="10795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A38F2A-6ECE-B580-63AC-71F390CA7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066" y="3187861"/>
            <a:ext cx="5861100" cy="30316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21A072-F49A-92ED-ACA5-13FD732E70D6}"/>
              </a:ext>
            </a:extLst>
          </p:cNvPr>
          <p:cNvSpPr txBox="1"/>
          <p:nvPr/>
        </p:nvSpPr>
        <p:spPr>
          <a:xfrm>
            <a:off x="8487100" y="6027003"/>
            <a:ext cx="2871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was trained for</a:t>
            </a:r>
          </a:p>
          <a:p>
            <a:r>
              <a:rPr lang="en-US" dirty="0"/>
              <a:t>2x </a:t>
            </a:r>
            <a:r>
              <a:rPr lang="en-US" dirty="0" err="1"/>
              <a:t>upsampling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E5AD-7AE4-1E0D-772C-3EA8983A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C899-59C5-C9F7-EA19-E5A2326BF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33" y="941408"/>
            <a:ext cx="10363200" cy="5257800"/>
          </a:xfrm>
        </p:spPr>
        <p:txBody>
          <a:bodyPr/>
          <a:lstStyle/>
          <a:p>
            <a:r>
              <a:rPr lang="en-US" sz="2400" dirty="0"/>
              <a:t>In: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Upsampled</a:t>
            </a:r>
            <a:r>
              <a:rPr lang="en-US" sz="2400" dirty="0"/>
              <a:t>, interpolated low resolution image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Out:</a:t>
            </a:r>
          </a:p>
          <a:p>
            <a:r>
              <a:rPr lang="en-US" sz="2400" dirty="0"/>
              <a:t>	estimated residual </a:t>
            </a:r>
          </a:p>
          <a:p>
            <a:r>
              <a:rPr lang="en-US" sz="2400" dirty="0"/>
              <a:t>		True high-res image-</a:t>
            </a:r>
            <a:r>
              <a:rPr lang="en-US" sz="2400" dirty="0" err="1"/>
              <a:t>upsampled</a:t>
            </a:r>
            <a:r>
              <a:rPr lang="en-US" sz="2400" dirty="0"/>
              <a:t> interpolated low res</a:t>
            </a:r>
          </a:p>
          <a:p>
            <a:endParaRPr lang="en-US" sz="2400" dirty="0"/>
          </a:p>
          <a:p>
            <a:r>
              <a:rPr lang="en-US" sz="2400" dirty="0"/>
              <a:t>Est true image: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6E780-BD40-927F-20B9-3A161242D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1600200"/>
            <a:ext cx="1828800" cy="72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1B498-6F8D-01D4-C658-6324A556B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256192"/>
            <a:ext cx="3549650" cy="66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E99B38-6E83-73AF-338A-DD80BEB7B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0" y="3614792"/>
            <a:ext cx="762000" cy="9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1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111E-A938-7D5C-73DF-0034B508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725D6-AC7E-EC7A-E3C0-28ADD5B0C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438F3-01C5-C53E-06D9-494048365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4247"/>
            <a:ext cx="8534400" cy="60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09DD-07C3-D3F8-C315-FAC7CFBD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EFA95-7901-7054-A7AD-15C9367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Superresolution</a:t>
            </a:r>
            <a:r>
              <a:rPr lang="en-US" dirty="0"/>
              <a:t>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A2A3-8C90-372B-7CA7-ACCF05485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C713AF-897C-445B-83DC-0BB21F72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67755"/>
            <a:ext cx="7557304" cy="596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E6622-5D94-D1C0-C9C1-CAFEB0C9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0D5F-4F00-BFCF-833A-F6D043123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on L1/L2 loss</a:t>
            </a:r>
          </a:p>
          <a:p>
            <a:r>
              <a:rPr lang="en-US" dirty="0"/>
              <a:t>	perhaps some more stuff, later...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E7F4F-5CE4-D07D-E45D-2BEB12EC6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419600"/>
            <a:ext cx="11632223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044F4-F52C-89B2-7362-449F998D5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15367-AFD0-ED0C-17B2-8CA5F800B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Fog scatters light out of and into the ray from surface to eye</a:t>
            </a:r>
          </a:p>
          <a:p>
            <a:r>
              <a:rPr lang="en-US" sz="2400" dirty="0"/>
              <a:t>	results:  </a:t>
            </a:r>
          </a:p>
          <a:p>
            <a:r>
              <a:rPr lang="en-US" sz="2400" dirty="0"/>
              <a:t>		distant surfaces experience color shift, depending on depth</a:t>
            </a:r>
          </a:p>
          <a:p>
            <a:r>
              <a:rPr lang="en-US" sz="2400" dirty="0"/>
              <a:t>		image is blurred, blurring depends on depth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8085A-3D90-A841-7D68-6595F6D60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6" y="685800"/>
            <a:ext cx="10363200" cy="384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3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24DF9-BD23-7A9B-970B-2E25ED7C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701C-070B-C223-F071-6D0B8862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defogging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FD79-E450-87CE-99EC-A4A9A1131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(Doesn’t cover blurring, but..)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F89B3-DB2F-502C-A6C0-FFDE75AAA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801"/>
            <a:ext cx="5146876" cy="19088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F5D91-9840-C783-CB7D-A28AE0004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283375"/>
            <a:ext cx="6869235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83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F7E83-E94B-8E0D-E590-81F493A3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Amusing fact – you can recover depth from fog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679D-99C9-C097-DFF8-A90962C8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066B7-8F1E-C970-2594-1B55EE658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145772"/>
            <a:ext cx="11506200" cy="45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435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54972</TotalTime>
  <Words>312</Words>
  <Application>Microsoft Macintosh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Blank Presentation</vt:lpstr>
      <vt:lpstr>Further image to image mapping</vt:lpstr>
      <vt:lpstr>Superresolution</vt:lpstr>
      <vt:lpstr>Superresolution</vt:lpstr>
      <vt:lpstr>Superresolution works</vt:lpstr>
      <vt:lpstr>Superresolution works</vt:lpstr>
      <vt:lpstr>Training and evaluation</vt:lpstr>
      <vt:lpstr>Defogging</vt:lpstr>
      <vt:lpstr>Model of defogging</vt:lpstr>
      <vt:lpstr>Amusing fact – you can recover depth from fog</vt:lpstr>
      <vt:lpstr>Data is hard!</vt:lpstr>
      <vt:lpstr>Defogging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1367</cp:revision>
  <cp:lastPrinted>2025-10-10T15:30:08Z</cp:lastPrinted>
  <dcterms:created xsi:type="dcterms:W3CDTF">2004-08-29T23:15:23Z</dcterms:created>
  <dcterms:modified xsi:type="dcterms:W3CDTF">2025-10-13T23:26:50Z</dcterms:modified>
</cp:coreProperties>
</file>