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778" r:id="rId2"/>
    <p:sldId id="779" r:id="rId3"/>
    <p:sldId id="780" r:id="rId4"/>
    <p:sldId id="781" r:id="rId5"/>
    <p:sldId id="783" r:id="rId6"/>
    <p:sldId id="782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1099" r:id="rId15"/>
    <p:sldId id="791" r:id="rId16"/>
    <p:sldId id="1100" r:id="rId17"/>
    <p:sldId id="1101" r:id="rId18"/>
    <p:sldId id="1102" r:id="rId19"/>
    <p:sldId id="1103" r:id="rId20"/>
    <p:sldId id="1104" r:id="rId21"/>
    <p:sldId id="1105" r:id="rId22"/>
    <p:sldId id="1106" r:id="rId23"/>
    <p:sldId id="1107" r:id="rId24"/>
    <p:sldId id="1108" r:id="rId25"/>
    <p:sldId id="1109" r:id="rId26"/>
    <p:sldId id="1113" r:id="rId27"/>
    <p:sldId id="1111" r:id="rId28"/>
    <p:sldId id="1112" r:id="rId29"/>
    <p:sldId id="1110" r:id="rId30"/>
    <p:sldId id="1114" r:id="rId3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r>
              <a:rPr lang="en-US" sz="2400" dirty="0"/>
              <a:t>Build an encoder and a decoder to:</a:t>
            </a:r>
          </a:p>
          <a:p>
            <a:endParaRPr lang="en-US" sz="2400" dirty="0"/>
          </a:p>
          <a:p>
            <a:r>
              <a:rPr lang="en-US" sz="2400" dirty="0"/>
              <a:t>	Accept noisy image, produce clean version</a:t>
            </a:r>
          </a:p>
          <a:p>
            <a:endParaRPr lang="en-US" sz="2400" dirty="0"/>
          </a:p>
          <a:p>
            <a:r>
              <a:rPr lang="en-US" sz="2400" dirty="0"/>
              <a:t>By:</a:t>
            </a:r>
          </a:p>
          <a:p>
            <a:endParaRPr lang="en-US" sz="2400" dirty="0"/>
          </a:p>
          <a:p>
            <a:r>
              <a:rPr lang="en-US" sz="2400" dirty="0"/>
              <a:t>	Constructing loss</a:t>
            </a:r>
          </a:p>
          <a:p>
            <a:r>
              <a:rPr lang="en-US" sz="2400" dirty="0"/>
              <a:t>	Applying SGD to get minimal loss on training data	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6799-6193-1B15-276A-DEE36FB9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1BBE-D270-4D36-B4E0-060CE4A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Connections: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7B9F7-804D-61FC-3B37-13FAD76A1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CFAD5-DD47-9967-7518-5091E6FC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95836"/>
            <a:ext cx="9601200" cy="46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2776-069B-E4B0-1C8B-1B6BB4A9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1C93-47F3-5FD7-24FA-521CE184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8AEAA-AA8C-4E62-43DB-4DB73860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5" y="1348361"/>
            <a:ext cx="10744195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A4FD5-5AE3-CBFA-4E7F-074D51AD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9" y="2186560"/>
            <a:ext cx="11112656" cy="25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1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3022-0857-86B1-ACDF-EC71D192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5A91C-3501-1B4D-B657-0175E5362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80471-6F3B-F320-68A9-0A595E00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21667"/>
            <a:ext cx="9220200" cy="59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3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8822-393A-B3A4-5800-674AEAF4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8FA3-663B-71B2-3002-441DC17F8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But we don’t know the mean and standard deviation!</a:t>
            </a:r>
          </a:p>
          <a:p>
            <a:r>
              <a:rPr lang="en-US" sz="2400" dirty="0"/>
              <a:t>And it keeps changing during training anyhow!</a:t>
            </a:r>
          </a:p>
          <a:p>
            <a:endParaRPr lang="en-US" sz="2400" dirty="0"/>
          </a:p>
          <a:p>
            <a:r>
              <a:rPr lang="en-US" sz="2400" dirty="0"/>
              <a:t>Strategy:</a:t>
            </a:r>
          </a:p>
          <a:p>
            <a:r>
              <a:rPr lang="en-US" sz="2400" dirty="0"/>
              <a:t>	Use the mean and standard deviation of the last batch at training time</a:t>
            </a:r>
          </a:p>
          <a:p>
            <a:r>
              <a:rPr lang="en-US" sz="2400" dirty="0"/>
              <a:t>	At test time, use constants (last seen mean/</a:t>
            </a:r>
            <a:r>
              <a:rPr lang="en-US" sz="2400" dirty="0" err="1"/>
              <a:t>sd</a:t>
            </a:r>
            <a:r>
              <a:rPr lang="en-US" sz="2400" dirty="0"/>
              <a:t>)</a:t>
            </a:r>
          </a:p>
          <a:p>
            <a:r>
              <a:rPr lang="en-US" sz="2400" dirty="0"/>
              <a:t>	API looks after this housekeeping</a:t>
            </a:r>
          </a:p>
          <a:p>
            <a:endParaRPr lang="en-US" sz="2400" dirty="0"/>
          </a:p>
          <a:p>
            <a:r>
              <a:rPr lang="en-US" sz="2400" dirty="0"/>
              <a:t>Landmine:</a:t>
            </a:r>
          </a:p>
          <a:p>
            <a:r>
              <a:rPr lang="en-US" sz="2400" dirty="0"/>
              <a:t>	You have to tell the networks when you switch from train to test</a:t>
            </a:r>
          </a:p>
          <a:p>
            <a:r>
              <a:rPr lang="en-US" sz="2400" dirty="0"/>
              <a:t>	If you don’t they work badly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829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6031-8429-04A7-2BC6-14347007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gradient can present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1A16-A185-7D3A-CB25-B6507500A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B3A60-859F-4BFB-2E9D-41064478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274" y="1812947"/>
            <a:ext cx="4177726" cy="1273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0D7675-76D4-63B1-9AF5-A78A76C4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11304"/>
            <a:ext cx="7772400" cy="295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BEBBD-1ED2-AE96-9572-3C069E93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183548"/>
            <a:ext cx="5562600" cy="33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4BB5-D42A-8AB4-26A0-4C7579EE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Residual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0426C-4F26-F3FF-DDA6-1DF4D97A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Idea:</a:t>
            </a:r>
          </a:p>
          <a:p>
            <a:r>
              <a:rPr lang="en-US" sz="2400" dirty="0"/>
              <a:t>	Allow information to skip layers so there is always some reliable gradient</a:t>
            </a:r>
          </a:p>
          <a:p>
            <a:endParaRPr lang="en-US" sz="2400" dirty="0"/>
          </a:p>
          <a:p>
            <a:r>
              <a:rPr lang="en-US" sz="2400" dirty="0"/>
              <a:t>Procedure:</a:t>
            </a:r>
          </a:p>
          <a:p>
            <a:r>
              <a:rPr lang="en-US" sz="2400" dirty="0"/>
              <a:t>	For some layers, add input to output</a:t>
            </a:r>
          </a:p>
          <a:p>
            <a:r>
              <a:rPr lang="en-US" sz="2400" dirty="0"/>
              <a:t>		Issue: output might be a different size</a:t>
            </a:r>
          </a:p>
          <a:p>
            <a:r>
              <a:rPr lang="en-US" sz="2400" dirty="0"/>
              <a:t>		Response: use a projection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450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7B67-A93B-0FCC-1B1A-21150E7D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connections: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CD3E-63EC-D481-2E27-4D369914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178E-27A6-4BF0-CAAC-86F46AB0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5" y="1066800"/>
            <a:ext cx="9982200" cy="53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C652A-8567-23EF-24FD-5ED6B375E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3DE3-FBD9-EED8-2735-A7D67497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connections: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71E8-707D-6109-FA54-54A6FE04F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843C-8242-6E4B-6626-A0BC352BD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3355"/>
            <a:ext cx="11125200" cy="52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619B-ACAF-0B25-D5CE-E14A29F8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blocks for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56B9-3FEE-63DF-7771-EE4A49968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                                                     in, scale, out, stride are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4A5E6-F490-4CE4-7EFC-056E3B83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4381500" cy="386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88163-669F-13CD-1CE3-54931D896E88}"/>
              </a:ext>
            </a:extLst>
          </p:cNvPr>
          <p:cNvSpPr txBox="1"/>
          <p:nvPr/>
        </p:nvSpPr>
        <p:spPr>
          <a:xfrm>
            <a:off x="2209800" y="1260980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layer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02D246-1F68-AE74-E625-C71AF72571F2}"/>
              </a:ext>
            </a:extLst>
          </p:cNvPr>
          <p:cNvCxnSpPr>
            <a:cxnSpLocks/>
          </p:cNvCxnSpPr>
          <p:nvPr/>
        </p:nvCxnSpPr>
        <p:spPr bwMode="auto">
          <a:xfrm>
            <a:off x="2743200" y="1722645"/>
            <a:ext cx="0" cy="40948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341089-374B-4B80-B95B-5A6D6D9E4B06}"/>
              </a:ext>
            </a:extLst>
          </p:cNvPr>
          <p:cNvSpPr txBox="1"/>
          <p:nvPr/>
        </p:nvSpPr>
        <p:spPr>
          <a:xfrm>
            <a:off x="3765789" y="591471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DC588D-3B26-B768-ACC8-1F50B34370EE}"/>
              </a:ext>
            </a:extLst>
          </p:cNvPr>
          <p:cNvCxnSpPr>
            <a:cxnSpLocks/>
          </p:cNvCxnSpPr>
          <p:nvPr/>
        </p:nvCxnSpPr>
        <p:spPr bwMode="auto">
          <a:xfrm flipV="1">
            <a:off x="3962400" y="4419600"/>
            <a:ext cx="0" cy="1447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6A40D3-95C8-6D8B-58E4-91F523374728}"/>
              </a:ext>
            </a:extLst>
          </p:cNvPr>
          <p:cNvSpPr txBox="1"/>
          <p:nvPr/>
        </p:nvSpPr>
        <p:spPr>
          <a:xfrm>
            <a:off x="347241" y="5795834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 normalization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DC3780-BFE7-4DA1-FBA6-445DB6E0EB3F}"/>
              </a:ext>
            </a:extLst>
          </p:cNvPr>
          <p:cNvCxnSpPr>
            <a:cxnSpLocks/>
          </p:cNvCxnSpPr>
          <p:nvPr/>
        </p:nvCxnSpPr>
        <p:spPr bwMode="auto">
          <a:xfrm flipV="1">
            <a:off x="2971800" y="5378224"/>
            <a:ext cx="0" cy="47035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98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814F7-C8BE-C6BB-BB06-465CC3A83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C877D-83A5-64E3-A003-E8E8682E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80548"/>
            <a:ext cx="3556000" cy="3238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FF70D7-0416-8959-BB26-C8690A0F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blocks for decoder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D78-2D02-EAAE-BEBF-AB5DE8D8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                                                     in, scale, out are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5235E-756F-2775-6116-4088CB1F301A}"/>
              </a:ext>
            </a:extLst>
          </p:cNvPr>
          <p:cNvSpPr txBox="1"/>
          <p:nvPr/>
        </p:nvSpPr>
        <p:spPr>
          <a:xfrm>
            <a:off x="2209800" y="1260980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layer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E3D6CE-058B-FE1C-F289-0215D2DFFE0E}"/>
              </a:ext>
            </a:extLst>
          </p:cNvPr>
          <p:cNvCxnSpPr>
            <a:cxnSpLocks/>
          </p:cNvCxnSpPr>
          <p:nvPr/>
        </p:nvCxnSpPr>
        <p:spPr bwMode="auto">
          <a:xfrm>
            <a:off x="2743200" y="1722645"/>
            <a:ext cx="0" cy="79195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579318-1CE1-59A5-F9EE-8D22C9DC7B03}"/>
              </a:ext>
            </a:extLst>
          </p:cNvPr>
          <p:cNvSpPr txBox="1"/>
          <p:nvPr/>
        </p:nvSpPr>
        <p:spPr>
          <a:xfrm>
            <a:off x="3276600" y="6332254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31C76E-CE05-C0B6-D0AA-D4782E769FB2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6600" y="4928582"/>
            <a:ext cx="0" cy="1447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03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4FFA-5AE7-112A-D96F-47BE1F59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2BBB1-172E-FF7B-902A-D9BC73B27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a great deal of housekeeping:</a:t>
            </a:r>
          </a:p>
          <a:p>
            <a:endParaRPr lang="en-US" sz="2400" dirty="0"/>
          </a:p>
          <a:p>
            <a:r>
              <a:rPr lang="en-US" sz="2400" dirty="0"/>
              <a:t>	If you build your own from scratch, you will suffer (but learn) </a:t>
            </a:r>
          </a:p>
          <a:p>
            <a:r>
              <a:rPr lang="en-US" sz="2400" dirty="0"/>
              <a:t>		and it won’t work all that well (missing tricks)</a:t>
            </a:r>
          </a:p>
          <a:p>
            <a:endParaRPr lang="en-US" sz="2400" dirty="0"/>
          </a:p>
          <a:p>
            <a:r>
              <a:rPr lang="en-US" sz="2400" dirty="0"/>
              <a:t>	Use an API (list in notes)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Build from someone else’s code (</a:t>
            </a:r>
            <a:r>
              <a:rPr lang="en-US" sz="2400" dirty="0" err="1"/>
              <a:t>Github</a:t>
            </a:r>
            <a:r>
              <a:rPr lang="en-US" sz="2400" dirty="0"/>
              <a:t>, </a:t>
            </a:r>
            <a:r>
              <a:rPr lang="en-US" sz="2400" dirty="0" err="1"/>
              <a:t>Huggingface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60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10DB-85A1-F48B-A5E7-59EFE816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these blocks...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79AE-26C5-62EA-D4F6-034344DE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E7B75-AE5D-31B7-F926-9D2EF481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1219200"/>
            <a:ext cx="3187700" cy="336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07B9BC-8917-C7B9-F2F3-91A7E21E375C}"/>
              </a:ext>
            </a:extLst>
          </p:cNvPr>
          <p:cNvSpPr txBox="1"/>
          <p:nvPr/>
        </p:nvSpPr>
        <p:spPr>
          <a:xfrm>
            <a:off x="3239698" y="4662749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 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789B5-909A-840E-B091-157D2F1AE03C}"/>
              </a:ext>
            </a:extLst>
          </p:cNvPr>
          <p:cNvSpPr txBox="1"/>
          <p:nvPr/>
        </p:nvSpPr>
        <p:spPr>
          <a:xfrm>
            <a:off x="5376822" y="526226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2DFE4-8916-BED7-DE77-27A10E7A835C}"/>
              </a:ext>
            </a:extLst>
          </p:cNvPr>
          <p:cNvSpPr txBox="1"/>
          <p:nvPr/>
        </p:nvSpPr>
        <p:spPr>
          <a:xfrm>
            <a:off x="7032065" y="4813995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layer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F79986-B4BA-E505-4531-5089994B5E91}"/>
              </a:ext>
            </a:extLst>
          </p:cNvPr>
          <p:cNvCxnSpPr>
            <a:cxnSpLocks/>
          </p:cNvCxnSpPr>
          <p:nvPr/>
        </p:nvCxnSpPr>
        <p:spPr bwMode="auto">
          <a:xfrm flipV="1">
            <a:off x="5181600" y="4302904"/>
            <a:ext cx="0" cy="47035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823021-EC00-47E6-5E44-044B0293736A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0800" y="4427573"/>
            <a:ext cx="0" cy="8160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63CB03-2A20-72C9-F216-CA34C1A63D0F}"/>
              </a:ext>
            </a:extLst>
          </p:cNvPr>
          <p:cNvCxnSpPr>
            <a:cxnSpLocks/>
          </p:cNvCxnSpPr>
          <p:nvPr/>
        </p:nvCxnSpPr>
        <p:spPr bwMode="auto">
          <a:xfrm flipV="1">
            <a:off x="7315200" y="4427573"/>
            <a:ext cx="0" cy="47035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28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B88F-6ADF-B6D0-2F55-4CB62E53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2F77-4BA0-2D16-FF2C-53CA196D2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Actually, gradient descent is a bad idea....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0744B-3091-B34D-CEE9-2EFBD773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29" y="1828800"/>
            <a:ext cx="1104211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4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BFBC-3A50-0962-35E4-2C8B93C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is bad,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7B97-4D83-3039-08E6-89242E11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1B6F0-B97C-4F4D-4C80-DD1049706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41222"/>
            <a:ext cx="9601200" cy="57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CFD2-0D8A-5269-65F3-E7FA08D1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and translating function doesn’t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C2F7-9C9F-AB44-972C-9D4EB3BA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44545-81BF-74E7-7560-1E9A6E79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72647"/>
            <a:ext cx="8382000" cy="59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9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1EA8-2C4F-70A8-8E08-56A8F4C5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CFD7-EBB7-E780-5F0B-F57769CC0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sign of variables, gradients are a sign of trouble.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A558F-CAB0-B1AE-A24A-BF8689DC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291" y="2628900"/>
            <a:ext cx="4673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9337-8C3D-D157-5958-51D1B775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349FD-138C-ADC6-EF50-BF0D2380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44782"/>
            <a:ext cx="9525000" cy="56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4B78-84E0-EE34-FB22-C7739E63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variety of other optimization tricks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1DE5-A30D-F05F-2559-3094F57F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RMSProp</a:t>
            </a:r>
            <a:endParaRPr lang="en-US" dirty="0"/>
          </a:p>
          <a:p>
            <a:r>
              <a:rPr lang="en-US" dirty="0" err="1"/>
              <a:t>AdaGrad</a:t>
            </a:r>
            <a:endParaRPr lang="en-US" dirty="0"/>
          </a:p>
          <a:p>
            <a:r>
              <a:rPr lang="en-US" dirty="0"/>
              <a:t>Adam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Adam is favored.</a:t>
            </a:r>
          </a:p>
          <a:p>
            <a:endParaRPr lang="en-US" dirty="0"/>
          </a:p>
          <a:p>
            <a:r>
              <a:rPr lang="en-US" dirty="0"/>
              <a:t>Experience:</a:t>
            </a:r>
          </a:p>
          <a:p>
            <a:r>
              <a:rPr lang="en-US" dirty="0"/>
              <a:t>	Adam is best for fast descent and quite good models</a:t>
            </a:r>
          </a:p>
          <a:p>
            <a:r>
              <a:rPr lang="en-US" dirty="0"/>
              <a:t>	SGD for robust models, but slow</a:t>
            </a:r>
          </a:p>
          <a:p>
            <a:r>
              <a:rPr lang="en-US" dirty="0"/>
              <a:t>		(Adam for papers, SGD for production models)</a:t>
            </a:r>
          </a:p>
        </p:txBody>
      </p:sp>
    </p:spTree>
    <p:extLst>
      <p:ext uri="{BB962C8B-B14F-4D97-AF65-F5344CB8AC3E}">
        <p14:creationId xmlns:p14="http://schemas.microsoft.com/office/powerpoint/2010/main" val="323429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3CC52-A67C-2739-B17E-86ABEC6F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F0F6-12B8-1D43-2032-D7CB99CC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C607-22F7-42A9-546E-9C37CE5BE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6B90-8B89-8CBF-1F26-4EFA10F97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150" y="1219200"/>
            <a:ext cx="3187700" cy="336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4BACBD-7286-8B53-787D-F1654701D8AF}"/>
              </a:ext>
            </a:extLst>
          </p:cNvPr>
          <p:cNvSpPr txBox="1"/>
          <p:nvPr/>
        </p:nvSpPr>
        <p:spPr>
          <a:xfrm>
            <a:off x="3239698" y="4662749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 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01748-4C67-F015-98DB-4DF85569B7FA}"/>
              </a:ext>
            </a:extLst>
          </p:cNvPr>
          <p:cNvSpPr txBox="1"/>
          <p:nvPr/>
        </p:nvSpPr>
        <p:spPr>
          <a:xfrm>
            <a:off x="5376822" y="526226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FC686-2CD2-9E0D-BDF5-6BD273904632}"/>
              </a:ext>
            </a:extLst>
          </p:cNvPr>
          <p:cNvSpPr txBox="1"/>
          <p:nvPr/>
        </p:nvSpPr>
        <p:spPr>
          <a:xfrm>
            <a:off x="7032065" y="4813995"/>
            <a:ext cx="280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Convolutional layer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FDD94F-25D3-B14F-08EF-A5D80E908C26}"/>
              </a:ext>
            </a:extLst>
          </p:cNvPr>
          <p:cNvCxnSpPr>
            <a:cxnSpLocks/>
          </p:cNvCxnSpPr>
          <p:nvPr/>
        </p:nvCxnSpPr>
        <p:spPr bwMode="auto">
          <a:xfrm flipV="1">
            <a:off x="5181600" y="4302904"/>
            <a:ext cx="0" cy="47035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AC4CEA-E79E-4BD6-BC10-DC9B886D93C9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0800" y="4427573"/>
            <a:ext cx="0" cy="81603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50CD13-0662-5BE0-B542-BE865B58FF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315200" y="4427573"/>
            <a:ext cx="0" cy="47035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37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3E557-239A-78D1-B9D7-566D6CB66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08A90-1192-6FBF-75D6-76DD9D7F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51D0C-1545-3EFB-A16B-0AA3FCD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AFC25-94E0-143F-8FF3-84C20E89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9" y="1676400"/>
            <a:ext cx="11759602" cy="46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7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5F99-B394-BD01-F4B1-41FB5529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8036-8E9D-6EEC-D59C-2B1B7141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Notice:</a:t>
            </a:r>
          </a:p>
          <a:p>
            <a:r>
              <a:rPr lang="en-US" sz="2400" dirty="0"/>
              <a:t>	skip helps, a lot</a:t>
            </a:r>
          </a:p>
          <a:p>
            <a:r>
              <a:rPr lang="en-US" sz="2400" dirty="0"/>
              <a:t>	deep helps a little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8A384-4E5E-8048-4EC3-554CE382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9803"/>
            <a:ext cx="8153400" cy="66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AD22-F647-7376-9C63-38DA5BB7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tricks: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CC3E5-6ADA-754A-439E-0E329033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Scales and color</a:t>
            </a:r>
          </a:p>
          <a:p>
            <a:endParaRPr lang="en-US" dirty="0"/>
          </a:p>
          <a:p>
            <a:r>
              <a:rPr lang="en-US" dirty="0"/>
              <a:t>Blurred outputs and skip connections</a:t>
            </a:r>
          </a:p>
          <a:p>
            <a:endParaRPr lang="en-US" dirty="0"/>
          </a:p>
          <a:p>
            <a:r>
              <a:rPr lang="en-US" dirty="0"/>
              <a:t>Bad gradients and residual connections</a:t>
            </a:r>
          </a:p>
          <a:p>
            <a:endParaRPr lang="en-US" dirty="0"/>
          </a:p>
          <a:p>
            <a:r>
              <a:rPr lang="en-US" dirty="0"/>
              <a:t>Optimization tricks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38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3588C-B641-4F4F-84B2-BE641D29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FDA1-CCEB-6414-EF45-478F20DD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BAC4-7206-C908-B087-9C4F0AD82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Notice:</a:t>
            </a:r>
          </a:p>
          <a:p>
            <a:r>
              <a:rPr lang="en-US" sz="2400" dirty="0"/>
              <a:t>	skip helps, a lot</a:t>
            </a:r>
          </a:p>
          <a:p>
            <a:r>
              <a:rPr lang="en-US" sz="2400" dirty="0"/>
              <a:t>	deep helps a little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4310E-ED12-B681-2023-B38E030E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34" y="-76200"/>
            <a:ext cx="765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7D41-2980-41DC-546E-05F702EC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and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F35C-1799-6E92-948A-8F989923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scales:</a:t>
            </a:r>
          </a:p>
          <a:p>
            <a:r>
              <a:rPr lang="en-US" dirty="0"/>
              <a:t>	Helpful to scale, offset pixel values so that mean is zero and 	standard deviation is one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Output scales:</a:t>
            </a:r>
          </a:p>
          <a:p>
            <a:r>
              <a:rPr lang="en-US" dirty="0"/>
              <a:t>	Real pixels are in range [0, 1]</a:t>
            </a:r>
          </a:p>
          <a:p>
            <a:r>
              <a:rPr lang="en-US" dirty="0"/>
              <a:t>	How do we force output to be like this?</a:t>
            </a:r>
          </a:p>
          <a:p>
            <a:r>
              <a:rPr lang="en-US" dirty="0"/>
              <a:t>		Options:</a:t>
            </a:r>
          </a:p>
          <a:p>
            <a:r>
              <a:rPr lang="en-US" dirty="0"/>
              <a:t>			map value to range</a:t>
            </a:r>
          </a:p>
          <a:p>
            <a:r>
              <a:rPr lang="en-US" dirty="0"/>
              <a:t>			penalize over/under</a:t>
            </a:r>
          </a:p>
          <a:p>
            <a:r>
              <a:rPr lang="en-US" dirty="0"/>
              <a:t>			bit of both</a:t>
            </a:r>
          </a:p>
        </p:txBody>
      </p:sp>
    </p:spTree>
    <p:extLst>
      <p:ext uri="{BB962C8B-B14F-4D97-AF65-F5344CB8AC3E}">
        <p14:creationId xmlns:p14="http://schemas.microsoft.com/office/powerpoint/2010/main" val="260060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27A1-1F78-5007-2F34-18C109C4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to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490F-509A-0BFE-E3EC-4AEABCFC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Terrible idea: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NO GRADIENT when you need 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7261C-D929-7180-2CCB-D63D0C83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35993"/>
            <a:ext cx="7772400" cy="15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9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471B-C117-39A3-BDEF-8C69B170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to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F477-AFE5-BDCC-A75F-AE867A46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Sigmoid: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but this creates gradient problems when output close to zero 	or one</a:t>
            </a:r>
          </a:p>
          <a:p>
            <a:endParaRPr lang="en-US" dirty="0"/>
          </a:p>
          <a:p>
            <a:r>
              <a:rPr lang="en-US" dirty="0"/>
              <a:t>Tanh:</a:t>
            </a:r>
          </a:p>
          <a:p>
            <a:r>
              <a:rPr lang="en-US" dirty="0"/>
              <a:t>		x -&gt; [-1, 1] and easy to get to [0, 1]</a:t>
            </a:r>
          </a:p>
          <a:p>
            <a:r>
              <a:rPr lang="en-US" dirty="0"/>
              <a:t>		similar gradient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E3DB9-022C-9531-4F04-12B2960A6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76714"/>
            <a:ext cx="3130550" cy="8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C9D9-C861-0498-48A9-A6BDAE2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E75B6F-1CED-39DB-28F6-62DD99956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416175"/>
            <a:ext cx="9460785" cy="14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8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7A80-51DD-2D63-0F33-A362BFF0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02F2-81ED-80E1-707E-D2294C64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11457-3129-1D6C-77F2-9841D99C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07" y="1994276"/>
            <a:ext cx="11328993" cy="28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9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D2CA-4707-38EC-C013-F3F8BDE3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Connections: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4058-894E-6777-A68A-0BBE5BD1C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AFCDD-2765-C379-09C1-FCC1980F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1030"/>
            <a:ext cx="11811000" cy="381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7151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55730</TotalTime>
  <Words>566</Words>
  <Application>Microsoft Macintosh PowerPoint</Application>
  <PresentationFormat>Widescreen</PresentationFormat>
  <Paragraphs>133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Blank Presentation</vt:lpstr>
      <vt:lpstr>Last block:</vt:lpstr>
      <vt:lpstr>Housekeeping</vt:lpstr>
      <vt:lpstr>Missing tricks:</vt:lpstr>
      <vt:lpstr>Scale and color</vt:lpstr>
      <vt:lpstr>Value to range</vt:lpstr>
      <vt:lpstr>Value to range</vt:lpstr>
      <vt:lpstr>Penalties</vt:lpstr>
      <vt:lpstr>Combination</vt:lpstr>
      <vt:lpstr>Skip Connections:</vt:lpstr>
      <vt:lpstr>Skip Connections:</vt:lpstr>
      <vt:lpstr>Normalization:</vt:lpstr>
      <vt:lpstr>Batch normalization</vt:lpstr>
      <vt:lpstr>Batch normalization</vt:lpstr>
      <vt:lpstr>Evaluating the gradient can present problems</vt:lpstr>
      <vt:lpstr>Residual connections</vt:lpstr>
      <vt:lpstr>Residual connections: Simple example</vt:lpstr>
      <vt:lpstr>Residual connections: Simple example</vt:lpstr>
      <vt:lpstr>Residual blocks for encoder</vt:lpstr>
      <vt:lpstr>Residual blocks for decoder</vt:lpstr>
      <vt:lpstr>Composing these blocks...</vt:lpstr>
      <vt:lpstr>Optimization</vt:lpstr>
      <vt:lpstr>Gradient is bad, algebra</vt:lpstr>
      <vt:lpstr>Rotating and translating function doesn’t help</vt:lpstr>
      <vt:lpstr>PowerPoint Presentation</vt:lpstr>
      <vt:lpstr>Momentum</vt:lpstr>
      <vt:lpstr>A variety of other optimization tricks available</vt:lpstr>
      <vt:lpstr>Shallow autoencoder</vt:lpstr>
      <vt:lpstr>Deeper autoencoder</vt:lpstr>
      <vt:lpstr>Example</vt:lpstr>
      <vt:lpstr>Detail windows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1332</cp:revision>
  <cp:lastPrinted>2025-10-10T15:30:08Z</cp:lastPrinted>
  <dcterms:created xsi:type="dcterms:W3CDTF">2004-08-29T23:15:23Z</dcterms:created>
  <dcterms:modified xsi:type="dcterms:W3CDTF">2025-10-14T15:35:23Z</dcterms:modified>
</cp:coreProperties>
</file>