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712" r:id="rId4"/>
    <p:sldId id="714" r:id="rId5"/>
    <p:sldId id="709" r:id="rId6"/>
    <p:sldId id="711" r:id="rId7"/>
    <p:sldId id="934" r:id="rId8"/>
    <p:sldId id="935" r:id="rId9"/>
    <p:sldId id="936" r:id="rId10"/>
    <p:sldId id="429" r:id="rId11"/>
    <p:sldId id="941" r:id="rId12"/>
    <p:sldId id="940" r:id="rId13"/>
    <p:sldId id="942" r:id="rId14"/>
    <p:sldId id="943" r:id="rId15"/>
    <p:sldId id="944" r:id="rId16"/>
    <p:sldId id="939" r:id="rId17"/>
    <p:sldId id="946" r:id="rId18"/>
    <p:sldId id="947" r:id="rId19"/>
    <p:sldId id="945" r:id="rId20"/>
    <p:sldId id="852" r:id="rId21"/>
    <p:sldId id="1363" r:id="rId22"/>
    <p:sldId id="1364" r:id="rId23"/>
    <p:sldId id="1365" r:id="rId24"/>
    <p:sldId id="1366" r:id="rId25"/>
    <p:sldId id="1367" r:id="rId26"/>
    <p:sldId id="1368" r:id="rId27"/>
    <p:sldId id="1360" r:id="rId28"/>
    <p:sldId id="1369" r:id="rId29"/>
    <p:sldId id="1354" r:id="rId30"/>
    <p:sldId id="1359" r:id="rId31"/>
    <p:sldId id="1361" r:id="rId3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6C27F03-5076-4B4C-8F15-3D43E7252517}">
          <p14:sldIdLst>
            <p14:sldId id="256"/>
            <p14:sldId id="257"/>
          </p14:sldIdLst>
        </p14:section>
        <p14:section name="Homogenous coordinates" id="{A4FEDACE-DBC6-9D43-8FCE-0CE61D3FE0FE}">
          <p14:sldIdLst>
            <p14:sldId id="712"/>
            <p14:sldId id="714"/>
            <p14:sldId id="709"/>
            <p14:sldId id="711"/>
          </p14:sldIdLst>
        </p14:section>
        <p14:section name="Camera Matrices" id="{5E2FE6EB-3D10-D046-8AFA-26B500EC7004}">
          <p14:sldIdLst>
            <p14:sldId id="934"/>
            <p14:sldId id="935"/>
            <p14:sldId id="936"/>
            <p14:sldId id="429"/>
            <p14:sldId id="941"/>
            <p14:sldId id="940"/>
            <p14:sldId id="942"/>
            <p14:sldId id="943"/>
            <p14:sldId id="944"/>
            <p14:sldId id="939"/>
          </p14:sldIdLst>
        </p14:section>
        <p14:section name="Fitting" id="{7E2D6B48-589D-ED4F-839C-BE922A1DFDFA}">
          <p14:sldIdLst>
            <p14:sldId id="946"/>
            <p14:sldId id="947"/>
            <p14:sldId id="945"/>
          </p14:sldIdLst>
        </p14:section>
        <p14:section name="The geometry of pairs of cameras" id="{4B7D1939-EC34-2048-96AF-2FAECBF360D0}">
          <p14:sldIdLst>
            <p14:sldId id="852"/>
            <p14:sldId id="1363"/>
            <p14:sldId id="1364"/>
            <p14:sldId id="1365"/>
            <p14:sldId id="1366"/>
            <p14:sldId id="1367"/>
            <p14:sldId id="1368"/>
            <p14:sldId id="1360"/>
            <p14:sldId id="1369"/>
            <p14:sldId id="1354"/>
            <p14:sldId id="1359"/>
            <p14:sldId id="136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6"/>
    <p:restoredTop sz="95342"/>
  </p:normalViewPr>
  <p:slideViewPr>
    <p:cSldViewPr snapToGrid="0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F42EF-F78F-E744-BFC5-EA1C27A382E7}" type="datetimeFigureOut">
              <a:rPr lang="en-US" smtClean="0"/>
              <a:t>7/14/26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0AC75-0D93-5042-ACD4-484F366B9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8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E4D3DE-CD7F-4DA0-A64E-ADBBBFE82CE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76500" y="541338"/>
            <a:ext cx="4800600" cy="270033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8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FCBF8-2D88-43C4-AAEF-0B05F4A1372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0" y="411163"/>
            <a:ext cx="3657600" cy="20574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5BD38-4E92-48D4-BBCB-935A356359A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0" y="411163"/>
            <a:ext cx="3657600" cy="20574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B6CE8-3257-A668-4B9E-370201000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F1BF38-B884-6B62-60C5-3B1EBCF16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C7CE5-281A-0135-0536-A8348C89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361E-C038-AE4A-97B7-051961A2FAFB}" type="datetimeFigureOut">
              <a:rPr lang="en-US" smtClean="0"/>
              <a:t>7/14/26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F8877-B181-4B2A-CD68-3F5C4BC7E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C802A-517C-6BEF-07F1-543DBF3FE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EFD1-CFA3-F347-9ED3-42557C7E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9CF1-6B70-777F-2227-6A741937A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5CBC91-C13A-7C8C-D148-7BDB49FF0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A079B-6CC9-CD46-882A-D6D832D7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361E-C038-AE4A-97B7-051961A2FAFB}" type="datetimeFigureOut">
              <a:rPr lang="en-US" smtClean="0"/>
              <a:t>7/14/26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CE63F-307B-494F-BA78-D508EB9F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1226E-5EF5-8DA8-8467-C280A8FD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EFD1-CFA3-F347-9ED3-42557C7E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5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C3CC2F-11EF-AB80-DCE8-6C214E4918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FD281-C0B2-2738-3CD8-2CE0F7270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4344B-4AAE-8CBF-C61E-191E7478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361E-C038-AE4A-97B7-051961A2FAFB}" type="datetimeFigureOut">
              <a:rPr lang="en-US" smtClean="0"/>
              <a:t>7/14/26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52113-D5D7-A7F9-8E3E-45FF3DB14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E33E1-E062-7A8D-F55C-8116A918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EFD1-CFA3-F347-9ED3-42557C7E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2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72F07-3A40-B2D6-8507-29906E904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AE8FA-4AC2-72ED-66BE-96629B9E9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C2E7A-0B4D-BDF7-5EF7-9B7263831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361E-C038-AE4A-97B7-051961A2FAFB}" type="datetimeFigureOut">
              <a:rPr lang="en-US" smtClean="0"/>
              <a:t>7/14/26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1F93B-9D25-1138-85A0-5C04EB46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73D2F-3FFF-404F-5C49-94B489D4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EFD1-CFA3-F347-9ED3-42557C7E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5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E97F1-348A-07FC-AC25-327AB61AC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D3218-CB38-3D8B-0A21-2CE2E89A5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25B02-BC01-2F19-53E8-67D77E2A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361E-C038-AE4A-97B7-051961A2FAFB}" type="datetimeFigureOut">
              <a:rPr lang="en-US" smtClean="0"/>
              <a:t>7/14/26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617A1-1D96-6808-3946-AA124DC06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3B8D8-48FB-5F0E-6743-6C672FEE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EFD1-CFA3-F347-9ED3-42557C7E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3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3C484-2015-06E8-2572-4995C5679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4E7F5-5E18-83FE-E2E0-65A14C864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4BA2D-1283-5CA3-5A00-5464A2C07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D6F13-9333-E1CA-6937-A3971507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361E-C038-AE4A-97B7-051961A2FAFB}" type="datetimeFigureOut">
              <a:rPr lang="en-US" smtClean="0"/>
              <a:t>7/14/26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EE1C04-A51D-3998-5164-36E79374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2DDD18-1F2D-457D-265D-BCDB716C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EFD1-CFA3-F347-9ED3-42557C7E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63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CFE5C-7933-A6A1-B0B9-250C336A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D43CE-99EB-5024-6A24-3ADD6D9CC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84DF2-B452-45E8-98F3-CD0A8F7A2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EF8730-F5A5-2540-D443-62D7053B4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877E57-AA50-2CB0-1647-26258644D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1ECD39-200C-D221-62C3-35857FFD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361E-C038-AE4A-97B7-051961A2FAFB}" type="datetimeFigureOut">
              <a:rPr lang="en-US" smtClean="0"/>
              <a:t>7/14/26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E58D00-7022-7339-24CA-B63BBF148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C4F048-C71D-EA2F-6F37-4BAF366C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EFD1-CFA3-F347-9ED3-42557C7E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68FAB-67D7-F16D-B581-F000AE527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06289D-E25E-A97A-3949-C97B5BD1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361E-C038-AE4A-97B7-051961A2FAFB}" type="datetimeFigureOut">
              <a:rPr lang="en-US" smtClean="0"/>
              <a:t>7/14/26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C04668-9111-2CB2-C8B0-692754D93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6061DD-017D-12E2-F3DB-72FFAB86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EFD1-CFA3-F347-9ED3-42557C7E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5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3EDC96-47F8-B48A-E345-2C769E91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361E-C038-AE4A-97B7-051961A2FAFB}" type="datetimeFigureOut">
              <a:rPr lang="en-US" smtClean="0"/>
              <a:t>7/14/26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DCF3B-2F07-7ACA-B914-7CEAF509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35171-CAB5-5F4B-7CD3-87B524D2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EFD1-CFA3-F347-9ED3-42557C7E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8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746B5-F592-9B29-6C36-91ABA5397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6CE5C-7798-880F-CD0A-BD9752950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F575A-18C4-7C81-E681-F87A0BC084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088921-4D09-5BC8-9C94-805F4EFE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361E-C038-AE4A-97B7-051961A2FAFB}" type="datetimeFigureOut">
              <a:rPr lang="en-US" smtClean="0"/>
              <a:t>7/14/26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17C02-B977-50E3-4FC2-9231BE10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C31B8-9F71-A4B5-08E5-998CAFD9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EFD1-CFA3-F347-9ED3-42557C7E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9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F9DB-8EBD-C229-5AC7-62BB9523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C0DEE5-CEF7-912E-9545-A85A75F02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10796-61FE-7DAB-76EA-7098D0F19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D6DAB-8CCA-B38B-C8B4-D11ADC74E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361E-C038-AE4A-97B7-051961A2FAFB}" type="datetimeFigureOut">
              <a:rPr lang="en-US" smtClean="0"/>
              <a:t>7/14/26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71320-A50D-64A0-B52D-D883CAFC3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1E15C-8580-60A4-C549-87B3A2B7C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DEFD1-CFA3-F347-9ED3-42557C7E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07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69D721-495F-5A63-F5C5-7F27BBC0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ED854-0133-DED5-A50C-86BC6D72B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91A59-A058-AF07-FC75-D4873CC01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97361E-C038-AE4A-97B7-051961A2FAFB}" type="datetimeFigureOut">
              <a:rPr lang="en-US" smtClean="0"/>
              <a:t>7/14/26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C8B8F-5EE5-03F9-5180-5B12073C79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883FF-4757-FFE1-8934-759A2B114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5DEFD1-CFA3-F347-9ED3-42557C7E5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3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CECA-BF50-469A-C7C3-DAB87DB992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Geometry and Physics</a:t>
            </a:r>
            <a:br>
              <a:rPr lang="en-US" dirty="0"/>
            </a:br>
            <a:r>
              <a:rPr lang="en-US" dirty="0"/>
              <a:t>(at a run)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83F54A-43CC-1300-8838-164E6D86DA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Forsyth, University of Illinois at Urbana Champaign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F1EE67-8E1B-F13D-05F6-8EA758EDF99F}"/>
              </a:ext>
            </a:extLst>
          </p:cNvPr>
          <p:cNvSpPr txBox="1"/>
          <p:nvPr/>
        </p:nvSpPr>
        <p:spPr>
          <a:xfrm>
            <a:off x="1989438" y="5770605"/>
            <a:ext cx="5988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SOME APPLICATION SLIDES MISSING</a:t>
            </a:r>
          </a:p>
        </p:txBody>
      </p:sp>
    </p:spTree>
    <p:extLst>
      <p:ext uri="{BB962C8B-B14F-4D97-AF65-F5344CB8AC3E}">
        <p14:creationId xmlns:p14="http://schemas.microsoft.com/office/powerpoint/2010/main" val="352119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Canonical camera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C38B2B-4874-0A47-B98F-B44B37AD0A9A}"/>
              </a:ext>
            </a:extLst>
          </p:cNvPr>
          <p:cNvSpPr/>
          <p:nvPr/>
        </p:nvSpPr>
        <p:spPr bwMode="auto">
          <a:xfrm>
            <a:off x="3709416" y="2592324"/>
            <a:ext cx="114300" cy="114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45A63-6BD5-EF48-80B5-A1FC1A30E3DF}"/>
              </a:ext>
            </a:extLst>
          </p:cNvPr>
          <p:cNvSpPr/>
          <p:nvPr/>
        </p:nvSpPr>
        <p:spPr bwMode="auto">
          <a:xfrm>
            <a:off x="4655820" y="2722626"/>
            <a:ext cx="114300" cy="1143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8E82A1-2891-DEE8-6035-C197A8F60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450" y="1485900"/>
            <a:ext cx="60071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36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6935-FF85-C1C1-C32C-4DCD4300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62" y="2961108"/>
            <a:ext cx="10515600" cy="1325563"/>
          </a:xfrm>
        </p:spPr>
        <p:txBody>
          <a:bodyPr/>
          <a:lstStyle/>
          <a:p>
            <a:r>
              <a:rPr lang="en-US" dirty="0"/>
              <a:t>Actual camera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18C060C-CC75-F365-343C-291BF1E7F86E}"/>
              </a:ext>
            </a:extLst>
          </p:cNvPr>
          <p:cNvGrpSpPr/>
          <p:nvPr/>
        </p:nvGrpSpPr>
        <p:grpSpPr>
          <a:xfrm rot="20129443">
            <a:off x="9136051" y="434366"/>
            <a:ext cx="2692895" cy="2280840"/>
            <a:chOff x="5410200" y="1463040"/>
            <a:chExt cx="2895600" cy="2011680"/>
          </a:xfrm>
        </p:grpSpPr>
        <p:pic>
          <p:nvPicPr>
            <p:cNvPr id="6" name="Picture 3" descr="fig5">
              <a:extLst>
                <a:ext uri="{FF2B5EF4-FFF2-40B4-BE49-F238E27FC236}">
                  <a16:creationId xmlns:a16="http://schemas.microsoft.com/office/drawing/2014/main" id="{7BD56045-9841-B24C-B067-1A31316B8C1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41890" t="19840" r="-713" b="-4322"/>
            <a:stretch/>
          </p:blipFill>
          <p:spPr bwMode="auto">
            <a:xfrm>
              <a:off x="5562600" y="1463040"/>
              <a:ext cx="2743200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8E9A313-9BAC-0ECA-0BCA-E5591CCB2065}"/>
                </a:ext>
              </a:extLst>
            </p:cNvPr>
            <p:cNvSpPr/>
            <p:nvPr/>
          </p:nvSpPr>
          <p:spPr bwMode="auto">
            <a:xfrm>
              <a:off x="5410200" y="1600200"/>
              <a:ext cx="3048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A629AB2-7557-19DA-1B46-1D2E445AF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249" y="4941392"/>
            <a:ext cx="4597400" cy="1651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A7CC6A-3B41-2EC5-B496-57D910347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59" y="157355"/>
            <a:ext cx="3764090" cy="24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98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C28C-1385-BCCB-8C15-E477C77F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60E3C-63E8-78A9-FC77-B5E8C6E96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93708-86D0-1035-A8DF-D784CBE49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938" y="2621500"/>
            <a:ext cx="8363607" cy="42365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EF233CC-A011-68D1-D5C7-72D9BB309B5A}"/>
              </a:ext>
            </a:extLst>
          </p:cNvPr>
          <p:cNvGrpSpPr/>
          <p:nvPr/>
        </p:nvGrpSpPr>
        <p:grpSpPr>
          <a:xfrm rot="20129443">
            <a:off x="9073762" y="281947"/>
            <a:ext cx="2692895" cy="2280840"/>
            <a:chOff x="5410200" y="1463040"/>
            <a:chExt cx="2895600" cy="2011680"/>
          </a:xfrm>
        </p:grpSpPr>
        <p:pic>
          <p:nvPicPr>
            <p:cNvPr id="7" name="Picture 3" descr="fig5">
              <a:extLst>
                <a:ext uri="{FF2B5EF4-FFF2-40B4-BE49-F238E27FC236}">
                  <a16:creationId xmlns:a16="http://schemas.microsoft.com/office/drawing/2014/main" id="{088FA487-8676-61E6-D5F2-AC89188E83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41890" t="19840" r="-713" b="-4322"/>
            <a:stretch/>
          </p:blipFill>
          <p:spPr bwMode="auto">
            <a:xfrm>
              <a:off x="5562600" y="1463040"/>
              <a:ext cx="2743200" cy="201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7E8F53A-DB95-7C91-3389-83E5BF7C82DF}"/>
                </a:ext>
              </a:extLst>
            </p:cNvPr>
            <p:cNvSpPr/>
            <p:nvPr/>
          </p:nvSpPr>
          <p:spPr bwMode="auto">
            <a:xfrm>
              <a:off x="5410200" y="1600200"/>
              <a:ext cx="3048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ECC583F-AF19-5D0B-062F-34A329B90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9468" y="4695250"/>
            <a:ext cx="1104900" cy="63500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337F46-3883-9FF9-A311-325339C2B160}"/>
              </a:ext>
            </a:extLst>
          </p:cNvPr>
          <p:cNvCxnSpPr>
            <a:cxnSpLocks/>
          </p:cNvCxnSpPr>
          <p:nvPr/>
        </p:nvCxnSpPr>
        <p:spPr>
          <a:xfrm flipV="1">
            <a:off x="6096000" y="4078014"/>
            <a:ext cx="0" cy="934736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F1641DE-17D8-F4E5-8C82-FEDD7F0E4A10}"/>
              </a:ext>
            </a:extLst>
          </p:cNvPr>
          <p:cNvCxnSpPr/>
          <p:nvPr/>
        </p:nvCxnSpPr>
        <p:spPr>
          <a:xfrm>
            <a:off x="6096000" y="5012750"/>
            <a:ext cx="305851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529E2C4-D2AF-7AA7-93EE-1241457D8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434" y="4936"/>
            <a:ext cx="3764090" cy="24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50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6A494-3366-D03B-7F07-69DFFC66F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Extrinsics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E2AC0-CFF8-BDE9-D1AF-67B5E93E5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0" y="2772083"/>
            <a:ext cx="7772400" cy="3404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B1C792-C3CC-7D91-8DC7-6D97BE282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152" y="1008857"/>
            <a:ext cx="4470400" cy="1498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2B5811-68A3-4856-1E89-483CE5F3BD41}"/>
              </a:ext>
            </a:extLst>
          </p:cNvPr>
          <p:cNvSpPr txBox="1"/>
          <p:nvPr/>
        </p:nvSpPr>
        <p:spPr>
          <a:xfrm>
            <a:off x="8169770" y="2507457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Extrinsics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2C245A-064C-CF94-741A-1AA5E7898373}"/>
              </a:ext>
            </a:extLst>
          </p:cNvPr>
          <p:cNvCxnSpPr/>
          <p:nvPr/>
        </p:nvCxnSpPr>
        <p:spPr>
          <a:xfrm flipV="1">
            <a:off x="8744607" y="1758158"/>
            <a:ext cx="0" cy="606671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061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0E58F-7FE7-7AC5-0572-2610DE99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5AB44-7111-934E-F328-370F38F26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745" y="3899339"/>
            <a:ext cx="8945902" cy="2154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EC7202-7AC1-C16C-1C32-8BDAF3D20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950" y="1690689"/>
            <a:ext cx="4470400" cy="1498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28728B-06E9-A473-4B66-28451C8358E5}"/>
              </a:ext>
            </a:extLst>
          </p:cNvPr>
          <p:cNvSpPr txBox="1"/>
          <p:nvPr/>
        </p:nvSpPr>
        <p:spPr>
          <a:xfrm>
            <a:off x="6574440" y="753662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Intrinsics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927F60-AAF6-C7C8-1A83-23D04AFCE382}"/>
              </a:ext>
            </a:extLst>
          </p:cNvPr>
          <p:cNvCxnSpPr>
            <a:cxnSpLocks/>
          </p:cNvCxnSpPr>
          <p:nvPr/>
        </p:nvCxnSpPr>
        <p:spPr>
          <a:xfrm>
            <a:off x="7210096" y="1122995"/>
            <a:ext cx="0" cy="56769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588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62EEA-31E9-91C2-2E1A-3711277EB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A98A1-4422-61AB-2F11-675B86889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720" y="2205768"/>
            <a:ext cx="8801032" cy="353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18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AAFD4-6C78-FF52-A22C-1666E3A62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C2E68-ADBA-8B7A-6412-E7554C7A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did </a:t>
            </a:r>
            <a:r>
              <a:rPr lang="en-US"/>
              <a:t>not discuss...</a:t>
            </a:r>
            <a:endParaRPr lang="en-US" dirty="0"/>
          </a:p>
        </p:txBody>
      </p:sp>
      <p:pic>
        <p:nvPicPr>
          <p:cNvPr id="4" name="Picture 6" descr="fig6">
            <a:extLst>
              <a:ext uri="{FF2B5EF4-FFF2-40B4-BE49-F238E27FC236}">
                <a16:creationId xmlns:a16="http://schemas.microsoft.com/office/drawing/2014/main" id="{C9959178-0135-0EA0-07AA-255FB5C94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8595" y="3903660"/>
            <a:ext cx="47053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ig6">
            <a:extLst>
              <a:ext uri="{FF2B5EF4-FFF2-40B4-BE49-F238E27FC236}">
                <a16:creationId xmlns:a16="http://schemas.microsoft.com/office/drawing/2014/main" id="{F23E3CD6-1288-2C76-E5A5-540464975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9469" y="2007393"/>
            <a:ext cx="2109787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fig6">
            <a:extLst>
              <a:ext uri="{FF2B5EF4-FFF2-40B4-BE49-F238E27FC236}">
                <a16:creationId xmlns:a16="http://schemas.microsoft.com/office/drawing/2014/main" id="{5F3714CB-D1B6-086E-A51C-0C24D0553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9544" y="2002632"/>
            <a:ext cx="21240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629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</a:t>
            </a:r>
          </a:p>
        </p:txBody>
      </p:sp>
      <p:sp>
        <p:nvSpPr>
          <p:cNvPr id="159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4914900" cy="42291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Form a higher level, more compact representation of the image features</a:t>
            </a:r>
          </a:p>
          <a:p>
            <a:pPr>
              <a:buFontTx/>
              <a:buChar char="•"/>
            </a:pPr>
            <a:r>
              <a:rPr lang="en-US" dirty="0"/>
              <a:t>Model case:</a:t>
            </a:r>
          </a:p>
          <a:p>
            <a:pPr lvl="1">
              <a:buFontTx/>
              <a:buChar char="•"/>
            </a:pPr>
            <a:r>
              <a:rPr lang="en-US" dirty="0"/>
              <a:t>fit a line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F194306-08AD-F82E-4749-BACA041B9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9356" y="2785242"/>
            <a:ext cx="5667470" cy="392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Fitting: Challenges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1350" y="4857750"/>
            <a:ext cx="5829300" cy="12573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1800" b="1"/>
              <a:t>Noise</a:t>
            </a:r>
            <a:r>
              <a:rPr lang="en-US" sz="1800"/>
              <a:t> in the measured feature locations</a:t>
            </a:r>
          </a:p>
          <a:p>
            <a:pPr>
              <a:buFontTx/>
              <a:buChar char="•"/>
            </a:pPr>
            <a:r>
              <a:rPr lang="en-US" sz="1800" b="1"/>
              <a:t>Extraneous data:</a:t>
            </a:r>
            <a:r>
              <a:rPr lang="en-US" sz="1800"/>
              <a:t> clutter (outliers), multiple lines</a:t>
            </a:r>
          </a:p>
          <a:p>
            <a:pPr>
              <a:buFontTx/>
              <a:buChar char="•"/>
            </a:pPr>
            <a:r>
              <a:rPr lang="en-US" sz="1800" b="1"/>
              <a:t>Missing data:</a:t>
            </a:r>
            <a:r>
              <a:rPr lang="en-US" sz="1800"/>
              <a:t> occlusions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1949055"/>
            <a:ext cx="4057650" cy="280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556234" y="1600200"/>
            <a:ext cx="28271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Case study: Line detection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EC16-15FA-5DA7-8D1D-8B6BA9821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– some crucial facts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00AC1-DAA5-B48B-A90C-D3367D043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37638" cy="4351338"/>
          </a:xfrm>
        </p:spPr>
        <p:txBody>
          <a:bodyPr/>
          <a:lstStyle/>
          <a:p>
            <a:r>
              <a:rPr lang="en-US" dirty="0"/>
              <a:t>Some parametric model explains data</a:t>
            </a:r>
          </a:p>
          <a:p>
            <a:pPr lvl="1"/>
            <a:r>
              <a:rPr lang="en-US" dirty="0"/>
              <a:t>example:  line fitting, explain points by line</a:t>
            </a:r>
          </a:p>
          <a:p>
            <a:pPr lvl="1"/>
            <a:r>
              <a:rPr lang="en-US" dirty="0"/>
              <a:t>an error/loss measures how well</a:t>
            </a:r>
          </a:p>
          <a:p>
            <a:r>
              <a:rPr lang="en-US" dirty="0"/>
              <a:t>Fitting: find the parameters</a:t>
            </a:r>
          </a:p>
          <a:p>
            <a:pPr lvl="1"/>
            <a:r>
              <a:rPr lang="en-US" dirty="0"/>
              <a:t>noise – total least squares</a:t>
            </a:r>
          </a:p>
          <a:p>
            <a:pPr lvl="1"/>
            <a:r>
              <a:rPr lang="en-US" dirty="0"/>
              <a:t>outliers – RANSAC</a:t>
            </a:r>
          </a:p>
          <a:p>
            <a:r>
              <a:rPr lang="en-US" dirty="0"/>
              <a:t>These methods are highly effective</a:t>
            </a:r>
          </a:p>
          <a:p>
            <a:pPr lvl="1"/>
            <a:r>
              <a:rPr lang="en-US" dirty="0"/>
              <a:t>but there isn’t time for detail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8B5FD3-8014-7EBB-0502-069004856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168" y="3534338"/>
            <a:ext cx="5609897" cy="320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296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FF702-2D9C-EE53-68C8-1B5B1198D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41233-3AD0-508C-1500-37EC7AA9D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Geometry</a:t>
            </a:r>
          </a:p>
          <a:p>
            <a:pPr lvl="1"/>
            <a:r>
              <a:rPr lang="en-US" dirty="0"/>
              <a:t>camera model</a:t>
            </a:r>
          </a:p>
          <a:p>
            <a:pPr lvl="1"/>
            <a:r>
              <a:rPr lang="en-US" dirty="0"/>
              <a:t>multi camera relations</a:t>
            </a:r>
          </a:p>
          <a:p>
            <a:r>
              <a:rPr lang="en-US" dirty="0"/>
              <a:t>Fitting:</a:t>
            </a:r>
          </a:p>
          <a:p>
            <a:pPr lvl="1"/>
            <a:r>
              <a:rPr lang="en-US" dirty="0"/>
              <a:t>correspondence is reliable</a:t>
            </a:r>
          </a:p>
          <a:p>
            <a:pPr lvl="1"/>
            <a:r>
              <a:rPr lang="en-US" dirty="0"/>
              <a:t>yields robust fundamental matrix estimation</a:t>
            </a:r>
          </a:p>
          <a:p>
            <a:r>
              <a:rPr lang="en-US" dirty="0"/>
              <a:t>Physics:</a:t>
            </a:r>
          </a:p>
          <a:p>
            <a:pPr lvl="1"/>
            <a:r>
              <a:rPr lang="en-US" dirty="0"/>
              <a:t>relegated to notes</a:t>
            </a:r>
          </a:p>
          <a:p>
            <a:r>
              <a:rPr lang="en-US" dirty="0"/>
              <a:t>Yields</a:t>
            </a:r>
          </a:p>
          <a:p>
            <a:pPr lvl="1"/>
            <a:r>
              <a:rPr lang="en-US" dirty="0"/>
              <a:t>Mosaics</a:t>
            </a:r>
          </a:p>
          <a:p>
            <a:pPr lvl="1"/>
            <a:r>
              <a:rPr lang="en-US" dirty="0"/>
              <a:t>3D reconstructions</a:t>
            </a:r>
          </a:p>
          <a:p>
            <a:pPr lvl="1"/>
            <a:r>
              <a:rPr lang="en-US" dirty="0"/>
              <a:t>Odometry</a:t>
            </a:r>
          </a:p>
          <a:p>
            <a:pPr lvl="1"/>
            <a:r>
              <a:rPr lang="en-US" dirty="0"/>
              <a:t>SLAM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184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1A143-057D-3048-BBE7-CEFD6C560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views of the same 3D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6D4D4-38E2-7247-9777-FE73D51A1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543050"/>
            <a:ext cx="4400550" cy="3943350"/>
          </a:xfrm>
        </p:spPr>
        <p:txBody>
          <a:bodyPr/>
          <a:lstStyle/>
          <a:p>
            <a:pPr marL="342900" indent="-342900"/>
            <a:r>
              <a:rPr lang="en-US" dirty="0"/>
              <a:t>Because:</a:t>
            </a:r>
          </a:p>
          <a:p>
            <a:pPr marL="800100" lvl="1" indent="-342900"/>
            <a:r>
              <a:rPr lang="en-US" dirty="0"/>
              <a:t>You have two</a:t>
            </a:r>
          </a:p>
          <a:p>
            <a:pPr marL="1100138" lvl="2" indent="-342900"/>
            <a:r>
              <a:rPr lang="en-US" dirty="0"/>
              <a:t>Eyes</a:t>
            </a:r>
          </a:p>
          <a:p>
            <a:pPr marL="1100138" lvl="2" indent="-342900"/>
            <a:r>
              <a:rPr lang="en-US" dirty="0"/>
              <a:t>Cameras</a:t>
            </a:r>
          </a:p>
          <a:p>
            <a:pPr marL="800100" lvl="1" indent="-342900"/>
            <a:r>
              <a:rPr lang="en-US" dirty="0"/>
              <a:t>OR the camera moves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3A4834-5080-5341-8F61-2BD91A028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1" y="1568370"/>
            <a:ext cx="3611301" cy="424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19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38FE-F5C9-7130-8B75-B72D6BF6D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8E844-82E8-8F77-E3C4-7CD691CDE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40953-3C22-3B7E-75C2-A3B50D5FC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993" y="31756"/>
            <a:ext cx="7430814" cy="684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66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E9BEC-A104-0B10-5018-FBF398779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01816-4CA8-577D-09A1-BE3A742C7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D0A39-DB2C-593F-7955-A6C8C6E19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04FE37-94B2-C409-446B-59BFB96D3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993" y="31756"/>
            <a:ext cx="7252138" cy="6678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3A0937-DB66-63DE-E196-073373C79A8B}"/>
              </a:ext>
            </a:extLst>
          </p:cNvPr>
          <p:cNvSpPr txBox="1"/>
          <p:nvPr/>
        </p:nvSpPr>
        <p:spPr>
          <a:xfrm>
            <a:off x="3499945" y="512000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Epipole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07D009-F0A7-FA68-0D6D-383DF10F4037}"/>
              </a:ext>
            </a:extLst>
          </p:cNvPr>
          <p:cNvSpPr txBox="1"/>
          <p:nvPr/>
        </p:nvSpPr>
        <p:spPr>
          <a:xfrm>
            <a:off x="8150773" y="5120007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Epipole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48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CFC5A-5513-6EE3-B2CF-D713E4A07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FB4A2-73D9-C446-CE9A-EFFF5F8E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8886D-0EDB-82F7-DB5D-5A759F97A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ECA09F-5B26-EBDD-4B51-58D856D63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45" y="1"/>
            <a:ext cx="7252138" cy="66783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212FB3-6667-217A-EC84-EBFBD586FE09}"/>
              </a:ext>
            </a:extLst>
          </p:cNvPr>
          <p:cNvSpPr txBox="1"/>
          <p:nvPr/>
        </p:nvSpPr>
        <p:spPr>
          <a:xfrm>
            <a:off x="6884277" y="788662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Epipolar</a:t>
            </a:r>
            <a:r>
              <a:rPr lang="en-US" dirty="0">
                <a:solidFill>
                  <a:srgbClr val="FF0000"/>
                </a:solidFill>
              </a:rPr>
              <a:t> plane</a:t>
            </a:r>
          </a:p>
          <a:p>
            <a:r>
              <a:rPr lang="en-US" dirty="0">
                <a:solidFill>
                  <a:srgbClr val="FF0000"/>
                </a:solidFill>
              </a:rPr>
              <a:t>  spans X, f_1, f_2</a:t>
            </a:r>
          </a:p>
        </p:txBody>
      </p:sp>
    </p:spTree>
    <p:extLst>
      <p:ext uri="{BB962C8B-B14F-4D97-AF65-F5344CB8AC3E}">
        <p14:creationId xmlns:p14="http://schemas.microsoft.com/office/powerpoint/2010/main" val="1136921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09F26-A42F-5474-BF86-67CBD0319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8F2C0-035B-D36F-57B9-BDE29EA52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B6687-3479-097A-FA4F-F3A03744B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7B7A7-8B5D-42EA-EAAE-5E6EDA180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45" y="1"/>
            <a:ext cx="7252138" cy="6678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D3C2BC-F8A3-6989-334F-49C0EE888DFC}"/>
              </a:ext>
            </a:extLst>
          </p:cNvPr>
          <p:cNvSpPr txBox="1"/>
          <p:nvPr/>
        </p:nvSpPr>
        <p:spPr>
          <a:xfrm>
            <a:off x="6211615" y="213361"/>
            <a:ext cx="44650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Anything in image 2 that matches x_1 MUST</a:t>
            </a:r>
          </a:p>
          <a:p>
            <a:r>
              <a:rPr lang="en-US" dirty="0">
                <a:solidFill>
                  <a:srgbClr val="FF0000"/>
                </a:solidFill>
              </a:rPr>
              <a:t>      - lie on </a:t>
            </a:r>
            <a:r>
              <a:rPr lang="en-US" dirty="0" err="1">
                <a:solidFill>
                  <a:srgbClr val="FF0000"/>
                </a:solidFill>
              </a:rPr>
              <a:t>epipolar</a:t>
            </a:r>
            <a:r>
              <a:rPr lang="en-US" dirty="0">
                <a:solidFill>
                  <a:srgbClr val="FF0000"/>
                </a:solidFill>
              </a:rPr>
              <a:t> plane</a:t>
            </a:r>
          </a:p>
          <a:p>
            <a:r>
              <a:rPr lang="en-US" dirty="0">
                <a:solidFill>
                  <a:srgbClr val="FF0000"/>
                </a:solidFill>
              </a:rPr>
              <a:t>	   (cause it is in ray f_1 to X)</a:t>
            </a:r>
          </a:p>
          <a:p>
            <a:r>
              <a:rPr lang="en-US" dirty="0">
                <a:solidFill>
                  <a:srgbClr val="FF0000"/>
                </a:solidFill>
              </a:rPr>
              <a:t>      - lie on intersection of </a:t>
            </a:r>
            <a:r>
              <a:rPr lang="en-US" dirty="0" err="1">
                <a:solidFill>
                  <a:srgbClr val="FF0000"/>
                </a:solidFill>
              </a:rPr>
              <a:t>epipolar</a:t>
            </a:r>
            <a:r>
              <a:rPr lang="en-US" dirty="0">
                <a:solidFill>
                  <a:srgbClr val="FF0000"/>
                </a:solidFill>
              </a:rPr>
              <a:t> plane </a:t>
            </a:r>
          </a:p>
          <a:p>
            <a:r>
              <a:rPr lang="en-US" dirty="0">
                <a:solidFill>
                  <a:srgbClr val="FF0000"/>
                </a:solidFill>
              </a:rPr>
              <a:t>	and image plane 2</a:t>
            </a:r>
          </a:p>
        </p:txBody>
      </p:sp>
    </p:spTree>
    <p:extLst>
      <p:ext uri="{BB962C8B-B14F-4D97-AF65-F5344CB8AC3E}">
        <p14:creationId xmlns:p14="http://schemas.microsoft.com/office/powerpoint/2010/main" val="4114783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07290-D571-0B2E-AEC0-5B7392651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C10C7-7F6F-C358-EE36-A78EF0C76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001B8-168A-8BAD-D260-195A39FAF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4CF145-CD0E-C950-3F78-95EC7CF37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45" y="1"/>
            <a:ext cx="7252138" cy="66783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453BFB-A7CA-6B3A-3C36-BDC9D163FDD2}"/>
              </a:ext>
            </a:extLst>
          </p:cNvPr>
          <p:cNvSpPr txBox="1"/>
          <p:nvPr/>
        </p:nvSpPr>
        <p:spPr>
          <a:xfrm>
            <a:off x="6891974" y="1074769"/>
            <a:ext cx="3959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Epipolar</a:t>
            </a:r>
            <a:r>
              <a:rPr lang="en-US" dirty="0">
                <a:solidFill>
                  <a:srgbClr val="FF0000"/>
                </a:solidFill>
              </a:rPr>
              <a:t> line in image 2 corresponding</a:t>
            </a:r>
          </a:p>
          <a:p>
            <a:r>
              <a:rPr lang="en-US" dirty="0">
                <a:solidFill>
                  <a:srgbClr val="FF0000"/>
                </a:solidFill>
              </a:rPr>
              <a:t>to x_1 in image 1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D30EB7-950A-98B7-1A07-B3738D1BEE19}"/>
              </a:ext>
            </a:extLst>
          </p:cNvPr>
          <p:cNvCxnSpPr>
            <a:cxnSpLocks/>
          </p:cNvCxnSpPr>
          <p:nvPr/>
        </p:nvCxnSpPr>
        <p:spPr>
          <a:xfrm flipH="1">
            <a:off x="8996856" y="1475404"/>
            <a:ext cx="84083" cy="120473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578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4C6F5-94A0-9D1E-1025-DB01AF112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59389-F889-E224-3C94-9752F7A8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7D758-C213-0761-1BA2-530CD7EE5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3B5DCA-E1B7-893A-ED12-4560E016D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545" y="1"/>
            <a:ext cx="7252138" cy="6678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F2A127-D1D6-42C1-2E24-182F5B7FA9F5}"/>
              </a:ext>
            </a:extLst>
          </p:cNvPr>
          <p:cNvSpPr txBox="1"/>
          <p:nvPr/>
        </p:nvSpPr>
        <p:spPr>
          <a:xfrm>
            <a:off x="1571516" y="357872"/>
            <a:ext cx="3959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Epipolar</a:t>
            </a:r>
            <a:r>
              <a:rPr lang="en-US" dirty="0">
                <a:solidFill>
                  <a:srgbClr val="FF0000"/>
                </a:solidFill>
              </a:rPr>
              <a:t> line in image 1 corresponding</a:t>
            </a:r>
          </a:p>
          <a:p>
            <a:r>
              <a:rPr lang="en-US" dirty="0">
                <a:solidFill>
                  <a:srgbClr val="FF0000"/>
                </a:solidFill>
              </a:rPr>
              <a:t>to x_2 in image 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256E893-5BE3-A119-74F5-8803CEE7F5C6}"/>
              </a:ext>
            </a:extLst>
          </p:cNvPr>
          <p:cNvCxnSpPr>
            <a:cxnSpLocks/>
          </p:cNvCxnSpPr>
          <p:nvPr/>
        </p:nvCxnSpPr>
        <p:spPr>
          <a:xfrm flipH="1">
            <a:off x="3394842" y="730520"/>
            <a:ext cx="407679" cy="1340019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112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07E1-FD5E-D601-66E0-4BF472DA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</a:t>
            </a:r>
            <a:r>
              <a:rPr lang="en-US" dirty="0" err="1"/>
              <a:t>epipoles</a:t>
            </a:r>
            <a:r>
              <a:rPr lang="en-US" dirty="0"/>
              <a:t> and </a:t>
            </a:r>
            <a:r>
              <a:rPr lang="en-US" dirty="0" err="1"/>
              <a:t>epipolar</a:t>
            </a:r>
            <a:r>
              <a:rPr lang="en-US" dirty="0"/>
              <a:t>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EF88-99AC-BD6C-846A-0B838554B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1608E6-37E4-8F90-94EC-9BBEE8B16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5" y="2207644"/>
            <a:ext cx="11863159" cy="344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02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A318C-3EA9-1545-F226-5549DFFBF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52CF80-F4BD-8E96-53F4-04D60E920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5" y="110848"/>
            <a:ext cx="5289570" cy="4871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696D41-B60A-54C9-B150-0A60B41F7C02}"/>
              </a:ext>
            </a:extLst>
          </p:cNvPr>
          <p:cNvSpPr txBox="1"/>
          <p:nvPr/>
        </p:nvSpPr>
        <p:spPr>
          <a:xfrm>
            <a:off x="5760983" y="3135530"/>
            <a:ext cx="614329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Conclude:</a:t>
            </a:r>
          </a:p>
          <a:p>
            <a:r>
              <a:rPr lang="en-US" sz="2800" dirty="0">
                <a:solidFill>
                  <a:srgbClr val="FF0000"/>
                </a:solidFill>
              </a:rPr>
              <a:t>	x_1, x_2 and focal points are coplanar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It follows there is a matrix F such that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	x_1^T F x_2 =0</a:t>
            </a:r>
          </a:p>
        </p:txBody>
      </p:sp>
    </p:spTree>
    <p:extLst>
      <p:ext uri="{BB962C8B-B14F-4D97-AF65-F5344CB8AC3E}">
        <p14:creationId xmlns:p14="http://schemas.microsoft.com/office/powerpoint/2010/main" val="2538013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608E8-197C-4F4B-4E11-C6FBCEE46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matrix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FA017-EECC-7A94-4375-C6A4121AB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72" y="2091560"/>
            <a:ext cx="11590140" cy="34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4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FDA7A-3BA4-28DD-F284-D30D5C915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E23A2-D451-4E98-158B-038BAF5F7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Add an extra coordinate and use an equivalence relation</a:t>
            </a:r>
          </a:p>
          <a:p>
            <a:r>
              <a:rPr lang="en-US" dirty="0"/>
              <a:t>for 2D</a:t>
            </a:r>
          </a:p>
          <a:p>
            <a:pPr lvl="1"/>
            <a:r>
              <a:rPr lang="en-US" dirty="0"/>
              <a:t>equivalence relation</a:t>
            </a:r>
            <a:br>
              <a:rPr lang="en-US" dirty="0"/>
            </a:br>
            <a:r>
              <a:rPr lang="en-US" dirty="0"/>
              <a:t>k*(X,Y,Z) is the same as                    (X,Y,Z) </a:t>
            </a:r>
          </a:p>
          <a:p>
            <a:r>
              <a:rPr lang="en-US" dirty="0"/>
              <a:t>for 3D</a:t>
            </a:r>
          </a:p>
          <a:p>
            <a:pPr lvl="1"/>
            <a:r>
              <a:rPr lang="en-US" dirty="0"/>
              <a:t>equivalence relation</a:t>
            </a:r>
            <a:br>
              <a:rPr lang="en-US" dirty="0"/>
            </a:br>
            <a:r>
              <a:rPr lang="en-US" dirty="0"/>
              <a:t>k*(X,Y,Z,T) is the same as                    (X,Y,Z,T)</a:t>
            </a:r>
          </a:p>
          <a:p>
            <a:r>
              <a:rPr lang="en-US" dirty="0"/>
              <a:t>“Ordinary” or “non-homogeneous” coordinates </a:t>
            </a:r>
          </a:p>
          <a:p>
            <a:pPr lvl="1"/>
            <a:r>
              <a:rPr lang="en-US" dirty="0"/>
              <a:t>properly called affine coordinates</a:t>
            </a:r>
          </a:p>
          <a:p>
            <a:pPr lvl="1"/>
            <a:r>
              <a:rPr lang="en-US" dirty="0"/>
              <a:t>in 3D, affine -&gt; homogeneous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 3D, homogeneous to affine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latex-image-1.pdf" descr="latex-image-1.pdf">
            <a:extLst>
              <a:ext uri="{FF2B5EF4-FFF2-40B4-BE49-F238E27FC236}">
                <a16:creationId xmlns:a16="http://schemas.microsoft.com/office/drawing/2014/main" id="{7BCD2A03-6348-95C0-8E70-D8FB3CF85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065" y="4880936"/>
            <a:ext cx="2491383" cy="24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atex-image-1.pdf" descr="latex-image-1.pdf">
            <a:extLst>
              <a:ext uri="{FF2B5EF4-FFF2-40B4-BE49-F238E27FC236}">
                <a16:creationId xmlns:a16="http://schemas.microsoft.com/office/drawing/2014/main" id="{FDFCD289-D723-036D-5849-92472E1F9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488" y="5463649"/>
            <a:ext cx="2846339" cy="5826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06458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E986B-48A8-3770-5D52-90E502ED4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1A3AD-07FF-678B-9761-E4C1065CAC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1E993-585F-27D1-23DA-2E6B3AABE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44656"/>
            <a:ext cx="7772400" cy="396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56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ECAA7-86A3-EAF0-7389-7956B381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E04AD-70F1-751F-6C2E-2977A5EAB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F822A-D8F6-5295-FA1A-273C24E0C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078" y="2585546"/>
            <a:ext cx="8875845" cy="295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17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94BA1-669C-5FC9-0254-8D34F550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93058-C47B-5598-4D15-12CB1E63F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Notice (0, 0, 0, 0) is meaningless (HC’s for 3D)</a:t>
            </a:r>
          </a:p>
          <a:p>
            <a:pPr lvl="1"/>
            <a:r>
              <a:rPr lang="en-US" dirty="0"/>
              <a:t>also (0, 0, 0) in 2D</a:t>
            </a:r>
          </a:p>
          <a:p>
            <a:r>
              <a:rPr lang="en-US" dirty="0"/>
              <a:t>Basic notion</a:t>
            </a:r>
          </a:p>
          <a:p>
            <a:pPr lvl="1"/>
            <a:r>
              <a:rPr lang="en-US" dirty="0"/>
              <a:t>Possible to represent points “at infinity” by careful use of zero</a:t>
            </a:r>
          </a:p>
          <a:p>
            <a:pPr lvl="1"/>
            <a:r>
              <a:rPr lang="en-US" dirty="0"/>
              <a:t>Where parallel lines intersect</a:t>
            </a:r>
          </a:p>
          <a:p>
            <a:pPr lvl="2"/>
            <a:r>
              <a:rPr lang="en-US" dirty="0" err="1"/>
              <a:t>eg</a:t>
            </a: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Where parallel planes intersect (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Can write the action of a perspective camera as a matrix</a:t>
            </a:r>
          </a:p>
          <a:p>
            <a:endParaRPr lang="en-US" dirty="0"/>
          </a:p>
        </p:txBody>
      </p:sp>
      <p:pic>
        <p:nvPicPr>
          <p:cNvPr id="4" name="latex-image-1.pdf" descr="latex-image-1.pdf">
            <a:extLst>
              <a:ext uri="{FF2B5EF4-FFF2-40B4-BE49-F238E27FC236}">
                <a16:creationId xmlns:a16="http://schemas.microsoft.com/office/drawing/2014/main" id="{05954C05-B29F-87E2-3F06-F6EFA94A8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438" y="3767213"/>
            <a:ext cx="1366243" cy="247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atex-image-1.pdf" descr="latex-image-1.pdf">
            <a:extLst>
              <a:ext uri="{FF2B5EF4-FFF2-40B4-BE49-F238E27FC236}">
                <a16:creationId xmlns:a16="http://schemas.microsoft.com/office/drawing/2014/main" id="{428934C2-2E0D-B5CC-76EA-01014625E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858" y="3767213"/>
            <a:ext cx="2652118" cy="2477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and">
            <a:extLst>
              <a:ext uri="{FF2B5EF4-FFF2-40B4-BE49-F238E27FC236}">
                <a16:creationId xmlns:a16="http://schemas.microsoft.com/office/drawing/2014/main" id="{09E7EC38-3C6D-38AA-FE60-5EE239D10850}"/>
              </a:ext>
            </a:extLst>
          </p:cNvPr>
          <p:cNvSpPr txBox="1"/>
          <p:nvPr/>
        </p:nvSpPr>
        <p:spPr>
          <a:xfrm>
            <a:off x="5645637" y="3755056"/>
            <a:ext cx="349054" cy="272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/>
          <a:p>
            <a:pPr>
              <a:lnSpc>
                <a:spcPts val="1688"/>
              </a:lnSpc>
              <a:defRPr sz="1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24" dirty="0"/>
              <a:t>and</a:t>
            </a:r>
            <a:r>
              <a:rPr sz="949" dirty="0"/>
              <a:t> </a:t>
            </a:r>
          </a:p>
        </p:txBody>
      </p:sp>
      <p:sp>
        <p:nvSpPr>
          <p:cNvPr id="7" name="intersect at">
            <a:extLst>
              <a:ext uri="{FF2B5EF4-FFF2-40B4-BE49-F238E27FC236}">
                <a16:creationId xmlns:a16="http://schemas.microsoft.com/office/drawing/2014/main" id="{BC20781F-9E9F-2F18-D9A9-DCCEC08EE8B6}"/>
              </a:ext>
            </a:extLst>
          </p:cNvPr>
          <p:cNvSpPr txBox="1"/>
          <p:nvPr/>
        </p:nvSpPr>
        <p:spPr>
          <a:xfrm>
            <a:off x="4128853" y="4177657"/>
            <a:ext cx="898884" cy="404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>
              <a:lnSpc>
                <a:spcPts val="3200"/>
              </a:lnSpc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sz="1424"/>
              <a:t>intersect at </a:t>
            </a:r>
          </a:p>
        </p:txBody>
      </p:sp>
      <p:pic>
        <p:nvPicPr>
          <p:cNvPr id="8" name="latex-image-1.pdf" descr="latex-image-1.pdf">
            <a:extLst>
              <a:ext uri="{FF2B5EF4-FFF2-40B4-BE49-F238E27FC236}">
                <a16:creationId xmlns:a16="http://schemas.microsoft.com/office/drawing/2014/main" id="{FB1EB768-F010-A39F-60BF-167F5F652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134" y="4274270"/>
            <a:ext cx="1111747" cy="2477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7788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1721-6F09-B2FB-0247-15720B032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see the point at infinity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46744-78AF-5E0E-1FEE-5A55A8D9F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C0D7E-61F6-85B4-E9F8-A9C8A8261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78770"/>
            <a:ext cx="7715250" cy="396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0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54A66-233C-19C1-5807-F1F2BF3DD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see the line at infinity, too!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371EA-7E86-A79C-7F57-E5EF5F00A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EACBEC-9772-0884-1254-7BF19E00B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543051"/>
            <a:ext cx="6800850" cy="435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13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B5352-B0EC-BCA6-3BDC-FB9A41760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0143A7-D003-5EF3-AE56-4646E208C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118" y="1413924"/>
            <a:ext cx="6540897" cy="507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7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58A2-B9B9-1A3F-DC32-500CA90A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0F3E3-0FD5-3773-6A6B-9702735EF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in focal length is just a scaling </a:t>
            </a:r>
          </a:p>
          <a:p>
            <a:pPr lvl="1"/>
            <a:r>
              <a:rPr lang="en-US" dirty="0"/>
              <a:t>deal with this later</a:t>
            </a:r>
          </a:p>
          <a:p>
            <a:pPr lvl="1"/>
            <a:r>
              <a:rPr lang="en-US" dirty="0"/>
              <a:t>currently, f=1</a:t>
            </a:r>
          </a:p>
          <a:p>
            <a:r>
              <a:rPr lang="en-US" dirty="0"/>
              <a:t>Now turn into homogenous coordinates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A2559-CACC-B3D1-7D86-F4E9A13D9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155" y="4632106"/>
            <a:ext cx="3530600" cy="2197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16CBB8-1B67-423A-1509-AB67BB387DE8}"/>
              </a:ext>
            </a:extLst>
          </p:cNvPr>
          <p:cNvSpPr txBox="1"/>
          <p:nvPr/>
        </p:nvSpPr>
        <p:spPr>
          <a:xfrm>
            <a:off x="5623034" y="5433849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A924A2-AC63-D0A5-D46A-BD856BBC0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819" y="4793015"/>
            <a:ext cx="4102100" cy="1651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2A522B-8FF2-E8A3-194D-F1082B70B1BF}"/>
              </a:ext>
            </a:extLst>
          </p:cNvPr>
          <p:cNvSpPr txBox="1"/>
          <p:nvPr/>
        </p:nvSpPr>
        <p:spPr>
          <a:xfrm>
            <a:off x="1921423" y="412783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Affine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00713C-1C06-8ADA-3DFA-623D418D6E7A}"/>
              </a:ext>
            </a:extLst>
          </p:cNvPr>
          <p:cNvSpPr txBox="1"/>
          <p:nvPr/>
        </p:nvSpPr>
        <p:spPr>
          <a:xfrm>
            <a:off x="3626070" y="4127838"/>
            <a:ext cx="152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Homogenous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25D66F-DA9F-2BBB-6C0F-B930B821905A}"/>
              </a:ext>
            </a:extLst>
          </p:cNvPr>
          <p:cNvSpPr txBox="1"/>
          <p:nvPr/>
        </p:nvSpPr>
        <p:spPr>
          <a:xfrm>
            <a:off x="7217486" y="423879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Affine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FA596F-3605-40AD-09AA-D7FF1BDF6C87}"/>
              </a:ext>
            </a:extLst>
          </p:cNvPr>
          <p:cNvSpPr txBox="1"/>
          <p:nvPr/>
        </p:nvSpPr>
        <p:spPr>
          <a:xfrm>
            <a:off x="8922133" y="4238796"/>
            <a:ext cx="152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Homogenous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AE28E6-7C2E-E17D-23F7-AEE418BF4068}"/>
              </a:ext>
            </a:extLst>
          </p:cNvPr>
          <p:cNvSpPr txBox="1"/>
          <p:nvPr/>
        </p:nvSpPr>
        <p:spPr>
          <a:xfrm>
            <a:off x="2683169" y="3869464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3D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F234B8-F479-F0A8-4A5A-7A44FF7D6D59}"/>
              </a:ext>
            </a:extLst>
          </p:cNvPr>
          <p:cNvSpPr txBox="1"/>
          <p:nvPr/>
        </p:nvSpPr>
        <p:spPr>
          <a:xfrm>
            <a:off x="8165022" y="3943172"/>
            <a:ext cx="980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Camera</a:t>
            </a:r>
          </a:p>
        </p:txBody>
      </p:sp>
    </p:spTree>
    <p:extLst>
      <p:ext uri="{BB962C8B-B14F-4D97-AF65-F5344CB8AC3E}">
        <p14:creationId xmlns:p14="http://schemas.microsoft.com/office/powerpoint/2010/main" val="42008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EBB4-8141-220C-BE92-6564402E8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perspective camera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B148D-1E2F-157D-B82B-F4F9FEAAB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53A6B1-30E8-CC69-A36C-4036F4259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588" y="1574893"/>
            <a:ext cx="8012825" cy="499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18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11609</TotalTime>
  <Words>529</Words>
  <Application>Microsoft Macintosh PowerPoint</Application>
  <PresentationFormat>Widescreen</PresentationFormat>
  <Paragraphs>118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Aptos</vt:lpstr>
      <vt:lpstr>Aptos Display</vt:lpstr>
      <vt:lpstr>Arial</vt:lpstr>
      <vt:lpstr>Office Theme</vt:lpstr>
      <vt:lpstr>Geometry and Physics (at a run)</vt:lpstr>
      <vt:lpstr>Main points</vt:lpstr>
      <vt:lpstr>Homogeneous coordinates</vt:lpstr>
      <vt:lpstr>Homogeneous coordinates</vt:lpstr>
      <vt:lpstr>You can see the point at infinity</vt:lpstr>
      <vt:lpstr>You can see the line at infinity, too!</vt:lpstr>
      <vt:lpstr>Recall</vt:lpstr>
      <vt:lpstr>Notice:</vt:lpstr>
      <vt:lpstr>The perspective camera matrix</vt:lpstr>
      <vt:lpstr>Canonical camera</vt:lpstr>
      <vt:lpstr>Actual camera</vt:lpstr>
      <vt:lpstr>PowerPoint Presentation</vt:lpstr>
      <vt:lpstr>Extrinsics</vt:lpstr>
      <vt:lpstr>Intrinsics</vt:lpstr>
      <vt:lpstr>Intrinsics</vt:lpstr>
      <vt:lpstr>I did not discuss...</vt:lpstr>
      <vt:lpstr>Fitting</vt:lpstr>
      <vt:lpstr>Fitting: Challenges</vt:lpstr>
      <vt:lpstr>Fitting – some crucial facts of life</vt:lpstr>
      <vt:lpstr>Two views of the same 3D scene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Interpreting epipoles and epipolar lines</vt:lpstr>
      <vt:lpstr>PowerPoint Presentation</vt:lpstr>
      <vt:lpstr>The fundamental matrix</vt:lpstr>
      <vt:lpstr>PowerPoint Presentation</vt:lpstr>
      <vt:lpstr>The fundamental matrix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29</cp:revision>
  <cp:lastPrinted>2026-07-15T16:21:32Z</cp:lastPrinted>
  <dcterms:created xsi:type="dcterms:W3CDTF">2026-07-06T20:33:53Z</dcterms:created>
  <dcterms:modified xsi:type="dcterms:W3CDTF">2026-07-15T23:34:15Z</dcterms:modified>
</cp:coreProperties>
</file>