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sldIdLst>
    <p:sldId id="256" r:id="rId2"/>
    <p:sldId id="257" r:id="rId3"/>
    <p:sldId id="1093" r:id="rId4"/>
    <p:sldId id="1130" r:id="rId5"/>
    <p:sldId id="1129" r:id="rId6"/>
    <p:sldId id="1094" r:id="rId7"/>
    <p:sldId id="778" r:id="rId8"/>
    <p:sldId id="1096" r:id="rId9"/>
    <p:sldId id="1097" r:id="rId10"/>
    <p:sldId id="1098" r:id="rId11"/>
    <p:sldId id="1099" r:id="rId12"/>
    <p:sldId id="1100" r:id="rId13"/>
    <p:sldId id="1092" r:id="rId14"/>
    <p:sldId id="1089" r:id="rId15"/>
    <p:sldId id="1086" r:id="rId16"/>
    <p:sldId id="1088" r:id="rId17"/>
    <p:sldId id="1073" r:id="rId18"/>
    <p:sldId id="1090" r:id="rId19"/>
    <p:sldId id="1101" r:id="rId20"/>
    <p:sldId id="1102" r:id="rId21"/>
    <p:sldId id="1103" r:id="rId22"/>
    <p:sldId id="1138" r:id="rId23"/>
    <p:sldId id="1139" r:id="rId24"/>
    <p:sldId id="1125" r:id="rId25"/>
    <p:sldId id="1104" r:id="rId26"/>
    <p:sldId id="1105" r:id="rId27"/>
    <p:sldId id="1108" r:id="rId28"/>
    <p:sldId id="1110" r:id="rId29"/>
    <p:sldId id="1114" r:id="rId30"/>
    <p:sldId id="1118" r:id="rId31"/>
    <p:sldId id="1117" r:id="rId32"/>
    <p:sldId id="1123" r:id="rId33"/>
    <p:sldId id="1124" r:id="rId34"/>
    <p:sldId id="258" r:id="rId35"/>
    <p:sldId id="264" r:id="rId36"/>
    <p:sldId id="274" r:id="rId37"/>
    <p:sldId id="275" r:id="rId38"/>
    <p:sldId id="272" r:id="rId39"/>
    <p:sldId id="1132" r:id="rId40"/>
    <p:sldId id="1140" r:id="rId41"/>
    <p:sldId id="266" r:id="rId42"/>
    <p:sldId id="1133" r:id="rId43"/>
    <p:sldId id="815" r:id="rId44"/>
    <p:sldId id="817" r:id="rId45"/>
    <p:sldId id="821" r:id="rId46"/>
    <p:sldId id="1131" r:id="rId47"/>
    <p:sldId id="299" r:id="rId48"/>
    <p:sldId id="301" r:id="rId49"/>
    <p:sldId id="294" r:id="rId50"/>
    <p:sldId id="1134" r:id="rId51"/>
    <p:sldId id="297" r:id="rId52"/>
    <p:sldId id="292" r:id="rId53"/>
    <p:sldId id="1135" r:id="rId54"/>
    <p:sldId id="1136" r:id="rId55"/>
    <p:sldId id="300" r:id="rId56"/>
    <p:sldId id="298" r:id="rId57"/>
    <p:sldId id="296" r:id="rId58"/>
    <p:sldId id="259" r:id="rId59"/>
    <p:sldId id="265" r:id="rId60"/>
    <p:sldId id="267" r:id="rId61"/>
    <p:sldId id="268" r:id="rId62"/>
    <p:sldId id="1137" r:id="rId63"/>
    <p:sldId id="1127" r:id="rId64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1C5BE12-D014-E64D-AE46-B7E440CEDC3E}">
          <p14:sldIdLst>
            <p14:sldId id="256"/>
            <p14:sldId id="257"/>
          </p14:sldIdLst>
        </p14:section>
        <p14:section name="Convencode" id="{67ED1D67-0438-594A-B25F-3D849CDC45E6}">
          <p14:sldIdLst>
            <p14:sldId id="1093"/>
            <p14:sldId id="1130"/>
            <p14:sldId id="1129"/>
            <p14:sldId id="1094"/>
            <p14:sldId id="778"/>
            <p14:sldId id="1096"/>
            <p14:sldId id="1097"/>
            <p14:sldId id="1098"/>
            <p14:sldId id="1099"/>
            <p14:sldId id="1100"/>
            <p14:sldId id="1092"/>
          </p14:sldIdLst>
        </p14:section>
        <p14:section name="Convdecode" id="{026423BA-0708-D449-979F-657F6D99E473}">
          <p14:sldIdLst>
            <p14:sldId id="1089"/>
            <p14:sldId id="1086"/>
            <p14:sldId id="1088"/>
            <p14:sldId id="1073"/>
            <p14:sldId id="1090"/>
            <p14:sldId id="1101"/>
            <p14:sldId id="1102"/>
            <p14:sldId id="1103"/>
            <p14:sldId id="1138"/>
            <p14:sldId id="1139"/>
            <p14:sldId id="1125"/>
          </p14:sldIdLst>
        </p14:section>
        <p14:section name="DepthNormalfromImage" id="{0C50C67A-B304-7A4D-BC26-58414DF4E660}">
          <p14:sldIdLst>
            <p14:sldId id="1104"/>
            <p14:sldId id="1105"/>
            <p14:sldId id="1108"/>
            <p14:sldId id="1110"/>
            <p14:sldId id="1114"/>
            <p14:sldId id="1118"/>
            <p14:sldId id="1117"/>
            <p14:sldId id="1123"/>
          </p14:sldIdLst>
        </p14:section>
        <p14:section name="Classifiers" id="{7C029C80-7015-0D48-9CD2-40EDCECA71CA}">
          <p14:sldIdLst>
            <p14:sldId id="1124"/>
            <p14:sldId id="258"/>
            <p14:sldId id="264"/>
            <p14:sldId id="274"/>
            <p14:sldId id="275"/>
            <p14:sldId id="272"/>
            <p14:sldId id="1132"/>
            <p14:sldId id="1140"/>
            <p14:sldId id="266"/>
          </p14:sldIdLst>
        </p14:section>
        <p14:section name="SemanticSegmentation" id="{67997ADE-A8C8-F84F-B206-6E3C8FFF6008}">
          <p14:sldIdLst>
            <p14:sldId id="1133"/>
            <p14:sldId id="815"/>
            <p14:sldId id="817"/>
            <p14:sldId id="821"/>
          </p14:sldIdLst>
        </p14:section>
        <p14:section name="ImageClassification" id="{B77611F5-4305-B643-9FF6-8162E3448C23}">
          <p14:sldIdLst>
            <p14:sldId id="1131"/>
            <p14:sldId id="299"/>
            <p14:sldId id="301"/>
            <p14:sldId id="294"/>
            <p14:sldId id="1134"/>
            <p14:sldId id="297"/>
            <p14:sldId id="292"/>
          </p14:sldIdLst>
        </p14:section>
        <p14:section name="Detection" id="{ECFAB3CD-DEFC-5443-B6E8-04FACB41A468}">
          <p14:sldIdLst>
            <p14:sldId id="1135"/>
            <p14:sldId id="1136"/>
            <p14:sldId id="300"/>
            <p14:sldId id="298"/>
            <p14:sldId id="296"/>
            <p14:sldId id="259"/>
            <p14:sldId id="265"/>
            <p14:sldId id="267"/>
            <p14:sldId id="268"/>
            <p14:sldId id="1137"/>
            <p14:sldId id="1127"/>
          </p14:sldIdLst>
        </p14:section>
        <p14:section name="Lagniappe: Computational Photography" id="{02823D66-364D-074A-B4A1-A956F050B7E0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5342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5F42EF-F78F-E744-BFC5-EA1C27A382E7}" type="datetimeFigureOut">
              <a:rPr lang="en-US" smtClean="0"/>
              <a:t>7/14/26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50AC75-0D93-5042-ACD4-484F366B9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381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C74F9-F590-0DE4-D555-6C5FDB42B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F80B57-F529-2B32-7500-C7A271370B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00989B-1437-9B09-0EB0-7795715F88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C6697F-7328-2020-23EA-C613C9B35F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88CC75-E96A-4038-84CC-E95DF30784A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585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B6CE8-3257-A668-4B9E-3702010006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F1BF38-B884-6B62-60C5-3B1EBCF163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C7CE5-281A-0135-0536-A8348C89F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361E-C038-AE4A-97B7-051961A2FAFB}" type="datetimeFigureOut">
              <a:rPr lang="en-US" smtClean="0"/>
              <a:t>7/14/26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F8877-B181-4B2A-CD68-3F5C4BC7E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C802A-517C-6BEF-07F1-543DBF3FE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EFD1-CFA3-F347-9ED3-42557C7E5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7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E9CF1-6B70-777F-2227-6A741937A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5CBC91-C13A-7C8C-D148-7BDB49FF0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A079B-6CC9-CD46-882A-D6D832D75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361E-C038-AE4A-97B7-051961A2FAFB}" type="datetimeFigureOut">
              <a:rPr lang="en-US" smtClean="0"/>
              <a:t>7/14/26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CE63F-307B-494F-BA78-D508EB9F8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1226E-5EF5-8DA8-8467-C280A8FDA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EFD1-CFA3-F347-9ED3-42557C7E5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857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C3CC2F-11EF-AB80-DCE8-6C214E4918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FD281-C0B2-2738-3CD8-2CE0F7270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14344B-4AAE-8CBF-C61E-191E7478B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361E-C038-AE4A-97B7-051961A2FAFB}" type="datetimeFigureOut">
              <a:rPr lang="en-US" smtClean="0"/>
              <a:t>7/14/26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352113-D5D7-A7F9-8E3E-45FF3DB14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E33E1-E062-7A8D-F55C-8116A9181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EFD1-CFA3-F347-9ED3-42557C7E5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820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750">
                <a:solidFill>
                  <a:srgbClr val="0042AA"/>
                </a:solidFill>
              </a:rPr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buChar char="-"/>
            </a:lvl2pPr>
            <a:lvl3pPr>
              <a:defRPr sz="1575"/>
            </a:lvl3pPr>
            <a:lvl4pPr marL="278924" indent="-138906">
              <a:buChar char="-"/>
              <a:defRPr sz="1575"/>
            </a:lvl4pPr>
            <a:lvl5pPr>
              <a:defRPr sz="1575"/>
            </a:lvl5pPr>
          </a:lstStyle>
          <a:p>
            <a:pPr lvl="0">
              <a:defRPr sz="1800"/>
            </a:pPr>
            <a:r>
              <a:rPr sz="2100"/>
              <a:t>Body Level One</a:t>
            </a:r>
          </a:p>
          <a:p>
            <a:pPr lvl="1">
              <a:defRPr sz="1800"/>
            </a:pPr>
            <a:r>
              <a:rPr sz="2100"/>
              <a:t>Body Level Two</a:t>
            </a:r>
          </a:p>
          <a:p>
            <a:pPr lvl="2">
              <a:defRPr sz="1800"/>
            </a:pPr>
            <a:r>
              <a:rPr sz="1575"/>
              <a:t>Body Level Three</a:t>
            </a:r>
          </a:p>
          <a:p>
            <a:pPr lvl="3">
              <a:defRPr sz="1800"/>
            </a:pPr>
            <a:r>
              <a:rPr sz="1575"/>
              <a:t>Body Level Four</a:t>
            </a:r>
          </a:p>
          <a:p>
            <a:pPr lvl="4">
              <a:defRPr sz="1800"/>
            </a:pPr>
            <a:r>
              <a:rPr sz="1575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84630373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72F07-3A40-B2D6-8507-29906E904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AE8FA-4AC2-72ED-66BE-96629B9E9B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C2E7A-0B4D-BDF7-5EF7-9B7263831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361E-C038-AE4A-97B7-051961A2FAFB}" type="datetimeFigureOut">
              <a:rPr lang="en-US" smtClean="0"/>
              <a:t>7/14/26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1F93B-9D25-1138-85A0-5C04EB46F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73D2F-3FFF-404F-5C49-94B489D4E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EFD1-CFA3-F347-9ED3-42557C7E5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558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E97F1-348A-07FC-AC25-327AB61AC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FD3218-CB38-3D8B-0A21-2CE2E89A5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825B02-BC01-2F19-53E8-67D77E2A9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361E-C038-AE4A-97B7-051961A2FAFB}" type="datetimeFigureOut">
              <a:rPr lang="en-US" smtClean="0"/>
              <a:t>7/14/26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617A1-1D96-6808-3946-AA124DC06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3B8D8-48FB-5F0E-6743-6C672FEEF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EFD1-CFA3-F347-9ED3-42557C7E5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35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3C484-2015-06E8-2572-4995C5679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4E7F5-5E18-83FE-E2E0-65A14C8643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E4BA2D-1283-5CA3-5A00-5464A2C071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3D6F13-9333-E1CA-6937-A3971507F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361E-C038-AE4A-97B7-051961A2FAFB}" type="datetimeFigureOut">
              <a:rPr lang="en-US" smtClean="0"/>
              <a:t>7/14/26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EE1C04-A51D-3998-5164-36E793745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2DDD18-1F2D-457D-265D-BCDB716CD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EFD1-CFA3-F347-9ED3-42557C7E5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063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CFE5C-7933-A6A1-B0B9-250C336A4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FD43CE-99EB-5024-6A24-3ADD6D9CCF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284DF2-B452-45E8-98F3-CD0A8F7A2F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F8730-F5A5-2540-D443-62D7053B41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877E57-AA50-2CB0-1647-26258644D1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1ECD39-200C-D221-62C3-35857FFDC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361E-C038-AE4A-97B7-051961A2FAFB}" type="datetimeFigureOut">
              <a:rPr lang="en-US" smtClean="0"/>
              <a:t>7/14/26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E58D00-7022-7339-24CA-B63BBF148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C4F048-C71D-EA2F-6F37-4BAF366C4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EFD1-CFA3-F347-9ED3-42557C7E5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51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68FAB-67D7-F16D-B581-F000AE527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06289D-E25E-A97A-3949-C97B5BD17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361E-C038-AE4A-97B7-051961A2FAFB}" type="datetimeFigureOut">
              <a:rPr lang="en-US" smtClean="0"/>
              <a:t>7/14/26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C04668-9111-2CB2-C8B0-692754D93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6061DD-017D-12E2-F3DB-72FFAB863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EFD1-CFA3-F347-9ED3-42557C7E5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50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3EDC96-47F8-B48A-E345-2C769E91D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361E-C038-AE4A-97B7-051961A2FAFB}" type="datetimeFigureOut">
              <a:rPr lang="en-US" smtClean="0"/>
              <a:t>7/14/26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0DCF3B-2F07-7ACA-B914-7CEAF5092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335171-CAB5-5F4B-7CD3-87B524D20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EFD1-CFA3-F347-9ED3-42557C7E5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82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746B5-F592-9B29-6C36-91ABA5397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6CE5C-7798-880F-CD0A-BD9752950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F575A-18C4-7C81-E681-F87A0BC084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088921-4D09-5BC8-9C94-805F4EFE4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361E-C038-AE4A-97B7-051961A2FAFB}" type="datetimeFigureOut">
              <a:rPr lang="en-US" smtClean="0"/>
              <a:t>7/14/26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417C02-B977-50E3-4FC2-9231BE107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1C31B8-9F71-A4B5-08E5-998CAFD9B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EFD1-CFA3-F347-9ED3-42557C7E5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97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DF9DB-8EBD-C229-5AC7-62BB95231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C0DEE5-CEF7-912E-9545-A85A75F027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310796-61FE-7DAB-76EA-7098D0F198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DD6DAB-8CCA-B38B-C8B4-D11ADC74E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361E-C038-AE4A-97B7-051961A2FAFB}" type="datetimeFigureOut">
              <a:rPr lang="en-US" smtClean="0"/>
              <a:t>7/14/26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71320-A50D-64A0-B52D-D883CAFC3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21E15C-8580-60A4-C549-87B3A2B7C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EFD1-CFA3-F347-9ED3-42557C7E5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007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69D721-495F-5A63-F5C5-7F27BBC0B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EED854-0133-DED5-A50C-86BC6D72B5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91A59-A058-AF07-FC75-D4873CC018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97361E-C038-AE4A-97B7-051961A2FAFB}" type="datetimeFigureOut">
              <a:rPr lang="en-US" smtClean="0"/>
              <a:t>7/14/26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C8B8F-5EE5-03F9-5180-5B12073C79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883FF-4757-FFE1-8934-759A2B1146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5DEFD1-CFA3-F347-9ED3-42557C7E5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639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05.04838.pdf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tamaraberg.com/papers/sirion_wacv2017.pdf" TargetMode="External"/><Relationship Id="rId4" Type="http://schemas.openxmlformats.org/officeDocument/2006/relationships/image" Target="../media/image3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ECA-BF50-469A-C7C3-DAB87DB992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Regression and Classification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83F54A-43CC-1300-8838-164E6D86DA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D.A. Forsyth, University of Illinois at Urbana Champaign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F1EE67-8E1B-F13D-05F6-8EA758EDF99F}"/>
              </a:ext>
            </a:extLst>
          </p:cNvPr>
          <p:cNvSpPr txBox="1"/>
          <p:nvPr/>
        </p:nvSpPr>
        <p:spPr>
          <a:xfrm>
            <a:off x="1989438" y="5770605"/>
            <a:ext cx="5988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SOME APPLICATION SLIDES MISSING</a:t>
            </a:r>
          </a:p>
        </p:txBody>
      </p:sp>
    </p:spTree>
    <p:extLst>
      <p:ext uri="{BB962C8B-B14F-4D97-AF65-F5344CB8AC3E}">
        <p14:creationId xmlns:p14="http://schemas.microsoft.com/office/powerpoint/2010/main" val="352119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5EAF63-8C0A-4C02-7D46-618EC7F35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935EA-57DE-DD72-46CB-A0F40D23E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very simple encoder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B28217-5EBC-6D16-90F8-B91DF38FD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50" y="2228851"/>
            <a:ext cx="5829300" cy="20660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D8FCC6-BE2D-C032-38E3-033A56EBC25A}"/>
              </a:ext>
            </a:extLst>
          </p:cNvPr>
          <p:cNvSpPr txBox="1"/>
          <p:nvPr/>
        </p:nvSpPr>
        <p:spPr>
          <a:xfrm>
            <a:off x="2190268" y="4798925"/>
            <a:ext cx="61354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Input number of features, output number of features, kernel size, padding, stride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A7F86F7-8D33-9EE4-FF49-FF4E2412C6D3}"/>
              </a:ext>
            </a:extLst>
          </p:cNvPr>
          <p:cNvCxnSpPr>
            <a:cxnSpLocks/>
          </p:cNvCxnSpPr>
          <p:nvPr/>
        </p:nvCxnSpPr>
        <p:spPr bwMode="auto">
          <a:xfrm flipV="1">
            <a:off x="4381500" y="4171950"/>
            <a:ext cx="0" cy="51435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23A1102-4AB8-B4DB-1075-EA1E55FAE377}"/>
              </a:ext>
            </a:extLst>
          </p:cNvPr>
          <p:cNvSpPr txBox="1"/>
          <p:nvPr/>
        </p:nvSpPr>
        <p:spPr>
          <a:xfrm>
            <a:off x="4610102" y="1541376"/>
            <a:ext cx="5801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ReLU</a:t>
            </a:r>
            <a:endParaRPr lang="en-US" sz="135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EE0E1D3-E586-3DC5-EFF3-D34E79054CAA}"/>
              </a:ext>
            </a:extLst>
          </p:cNvPr>
          <p:cNvCxnSpPr>
            <a:cxnSpLocks/>
          </p:cNvCxnSpPr>
          <p:nvPr/>
        </p:nvCxnSpPr>
        <p:spPr bwMode="auto">
          <a:xfrm>
            <a:off x="4724400" y="1885952"/>
            <a:ext cx="0" cy="34122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44A02C3-6BF0-9CEE-082F-7EB927F78936}"/>
              </a:ext>
            </a:extLst>
          </p:cNvPr>
          <p:cNvSpPr txBox="1"/>
          <p:nvPr/>
        </p:nvSpPr>
        <p:spPr>
          <a:xfrm>
            <a:off x="8324850" y="2950268"/>
            <a:ext cx="183960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Patterns of patterns of</a:t>
            </a:r>
          </a:p>
          <a:p>
            <a:r>
              <a:rPr lang="en-US" sz="1350" dirty="0"/>
              <a:t>patterns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B6121C1-985A-5559-BAE4-A71A06F7E075}"/>
              </a:ext>
            </a:extLst>
          </p:cNvPr>
          <p:cNvCxnSpPr>
            <a:cxnSpLocks/>
          </p:cNvCxnSpPr>
          <p:nvPr/>
        </p:nvCxnSpPr>
        <p:spPr bwMode="auto">
          <a:xfrm>
            <a:off x="3409950" y="2256356"/>
            <a:ext cx="4914900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441F015-0FE8-3E88-178D-EDDA5C1A101D}"/>
              </a:ext>
            </a:extLst>
          </p:cNvPr>
          <p:cNvSpPr txBox="1"/>
          <p:nvPr/>
        </p:nvSpPr>
        <p:spPr>
          <a:xfrm>
            <a:off x="4267199" y="5997874"/>
            <a:ext cx="5583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BUT what filters/patterns should we use?</a:t>
            </a:r>
          </a:p>
        </p:txBody>
      </p:sp>
    </p:spTree>
    <p:extLst>
      <p:ext uri="{BB962C8B-B14F-4D97-AF65-F5344CB8AC3E}">
        <p14:creationId xmlns:p14="http://schemas.microsoft.com/office/powerpoint/2010/main" val="3809748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68915-F2E0-C225-505C-0D81D7840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8EDD5-DAA4-E6E0-1D35-9D3DC31B8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tensors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5AB81-6654-CE30-1748-0CC60DEC9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2AA2EF-6BD2-C3BA-DB3B-726DB315D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659022"/>
            <a:ext cx="6229350" cy="4284578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6DE6FFF-C581-E14F-9FEB-A0F2F2F44009}"/>
              </a:ext>
            </a:extLst>
          </p:cNvPr>
          <p:cNvCxnSpPr>
            <a:cxnSpLocks/>
          </p:cNvCxnSpPr>
          <p:nvPr/>
        </p:nvCxnSpPr>
        <p:spPr bwMode="auto">
          <a:xfrm>
            <a:off x="3238500" y="3829050"/>
            <a:ext cx="4914900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4832419-425F-06B0-BD92-0393060364F2}"/>
              </a:ext>
            </a:extLst>
          </p:cNvPr>
          <p:cNvSpPr txBox="1"/>
          <p:nvPr/>
        </p:nvSpPr>
        <p:spPr>
          <a:xfrm>
            <a:off x="6569056" y="1598525"/>
            <a:ext cx="26767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Number of features x </a:t>
            </a:r>
            <a:r>
              <a:rPr lang="en-US" sz="1350" dirty="0" err="1"/>
              <a:t>Xdim</a:t>
            </a:r>
            <a:r>
              <a:rPr lang="en-US" sz="1350" dirty="0"/>
              <a:t> x </a:t>
            </a:r>
            <a:r>
              <a:rPr lang="en-US" sz="1350" dirty="0" err="1"/>
              <a:t>Ydim</a:t>
            </a:r>
            <a:endParaRPr lang="en-US" sz="135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6736486-2F0E-BFD1-41F4-89D193317C42}"/>
              </a:ext>
            </a:extLst>
          </p:cNvPr>
          <p:cNvCxnSpPr/>
          <p:nvPr/>
        </p:nvCxnSpPr>
        <p:spPr bwMode="auto">
          <a:xfrm>
            <a:off x="8153400" y="1943100"/>
            <a:ext cx="0" cy="85725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9823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9F33C-2C78-5209-FB12-B860E2CF2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E7165-CC04-5399-0BD3-AA291FECA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Receptive fields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69238-0677-6390-EF49-8070189F4D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Support for a value in the feature map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FBD243-5794-01E7-191E-32125CB6A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50" y="2665538"/>
            <a:ext cx="5829300" cy="383965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936F259-3793-86E2-5F1C-F13E61F14C33}"/>
              </a:ext>
            </a:extLst>
          </p:cNvPr>
          <p:cNvCxnSpPr>
            <a:cxnSpLocks/>
          </p:cNvCxnSpPr>
          <p:nvPr/>
        </p:nvCxnSpPr>
        <p:spPr bwMode="auto">
          <a:xfrm>
            <a:off x="3337692" y="2542741"/>
            <a:ext cx="4914900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856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63112-7A30-FAA4-787B-0A90F768A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C4784-4C1E-CA60-D627-76BECCEFB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914400"/>
            <a:ext cx="7772400" cy="628650"/>
          </a:xfrm>
        </p:spPr>
        <p:txBody>
          <a:bodyPr wrap="square" anchor="ctr">
            <a:normAutofit fontScale="90000"/>
          </a:bodyPr>
          <a:lstStyle/>
          <a:p>
            <a:r>
              <a:rPr lang="en-US" dirty="0"/>
              <a:t>Images from codes - Decoding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2614BF-8063-2F87-790D-574682C800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Idea:</a:t>
            </a:r>
          </a:p>
          <a:p>
            <a:pPr lvl="1"/>
            <a:r>
              <a:rPr lang="en-US" dirty="0"/>
              <a:t>Code likely (roughly) invertible</a:t>
            </a:r>
          </a:p>
          <a:p>
            <a:pPr lvl="2"/>
            <a:r>
              <a:rPr lang="en-US" dirty="0"/>
              <a:t>Reconstruct filter responses from </a:t>
            </a:r>
            <a:r>
              <a:rPr lang="en-US" dirty="0" err="1"/>
              <a:t>ReLU</a:t>
            </a:r>
            <a:r>
              <a:rPr lang="en-US" dirty="0"/>
              <a:t> outputs</a:t>
            </a:r>
          </a:p>
          <a:p>
            <a:pPr lvl="2"/>
            <a:r>
              <a:rPr lang="en-US" dirty="0"/>
              <a:t>Reconstruct image from responses (conv. Theorem)</a:t>
            </a:r>
          </a:p>
          <a:p>
            <a:r>
              <a:rPr lang="en-US" dirty="0"/>
              <a:t>Decode by:</a:t>
            </a:r>
          </a:p>
          <a:p>
            <a:pPr lvl="1"/>
            <a:r>
              <a:rPr lang="en-US" dirty="0"/>
              <a:t>Place down instances of detected patterns</a:t>
            </a:r>
          </a:p>
          <a:p>
            <a:pPr lvl="1"/>
            <a:r>
              <a:rPr lang="en-US" dirty="0"/>
              <a:t>This is filtering</a:t>
            </a:r>
          </a:p>
          <a:p>
            <a:pPr lvl="1"/>
            <a:r>
              <a:rPr lang="en-US" dirty="0"/>
              <a:t>Use a </a:t>
            </a:r>
            <a:r>
              <a:rPr lang="en-US" dirty="0" err="1"/>
              <a:t>ReLU</a:t>
            </a:r>
            <a:r>
              <a:rPr lang="en-US" dirty="0"/>
              <a:t> to prevent negative values accumulating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43A79F-7503-630B-C3F1-C44EFFD8634F}"/>
              </a:ext>
            </a:extLst>
          </p:cNvPr>
          <p:cNvSpPr txBox="1"/>
          <p:nvPr/>
        </p:nvSpPr>
        <p:spPr>
          <a:xfrm>
            <a:off x="4267199" y="5997874"/>
            <a:ext cx="5583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BUT what filters/patterns should we use?</a:t>
            </a:r>
          </a:p>
        </p:txBody>
      </p:sp>
    </p:spTree>
    <p:extLst>
      <p:ext uri="{BB962C8B-B14F-4D97-AF65-F5344CB8AC3E}">
        <p14:creationId xmlns:p14="http://schemas.microsoft.com/office/powerpoint/2010/main" val="2651802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B03CD-8F0C-D06D-9D68-379D9694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0B51E-977E-28B6-4C83-B35CA5EC77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Want:</a:t>
            </a:r>
          </a:p>
          <a:p>
            <a:pPr lvl="1"/>
            <a:r>
              <a:rPr lang="en-US" dirty="0"/>
              <a:t>map </a:t>
            </a:r>
            <a:r>
              <a:rPr lang="en-US" dirty="0" err="1"/>
              <a:t>rep’n</a:t>
            </a:r>
            <a:r>
              <a:rPr lang="en-US" dirty="0"/>
              <a:t> (patterns of patterns of patterns…) to image</a:t>
            </a:r>
          </a:p>
          <a:p>
            <a:endParaRPr lang="en-US" dirty="0"/>
          </a:p>
          <a:p>
            <a:r>
              <a:rPr lang="en-US" dirty="0"/>
              <a:t>Have:</a:t>
            </a:r>
          </a:p>
          <a:p>
            <a:pPr lvl="1"/>
            <a:r>
              <a:rPr lang="en-US" dirty="0"/>
              <a:t>If </a:t>
            </a:r>
            <a:r>
              <a:rPr lang="en-US" dirty="0" err="1"/>
              <a:t>rep’n</a:t>
            </a:r>
            <a:r>
              <a:rPr lang="en-US" dirty="0"/>
              <a:t> is filter outputs, convolution is enough</a:t>
            </a:r>
          </a:p>
          <a:p>
            <a:pPr lvl="1"/>
            <a:r>
              <a:rPr lang="en-US" dirty="0" err="1"/>
              <a:t>Rep’n</a:t>
            </a:r>
            <a:r>
              <a:rPr lang="en-US" dirty="0"/>
              <a:t> is spatially smaller than image </a:t>
            </a:r>
          </a:p>
          <a:p>
            <a:endParaRPr lang="en-US" dirty="0"/>
          </a:p>
          <a:p>
            <a:r>
              <a:rPr lang="en-US" dirty="0"/>
              <a:t>Idea:</a:t>
            </a:r>
          </a:p>
          <a:p>
            <a:pPr lvl="1"/>
            <a:r>
              <a:rPr lang="en-US" dirty="0" err="1"/>
              <a:t>Filter+ReLU+upsample</a:t>
            </a:r>
            <a:r>
              <a:rPr lang="en-US" dirty="0"/>
              <a:t> on occasion might do it</a:t>
            </a:r>
          </a:p>
        </p:txBody>
      </p:sp>
    </p:spTree>
    <p:extLst>
      <p:ext uri="{BB962C8B-B14F-4D97-AF65-F5344CB8AC3E}">
        <p14:creationId xmlns:p14="http://schemas.microsoft.com/office/powerpoint/2010/main" val="3952550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B4493A-B0F3-0AD4-5A09-9F9E3BC54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080" y="1766324"/>
            <a:ext cx="4783841" cy="33253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9FCDEE-00FF-49A0-9ECC-FDDACDAD3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decoder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70DF08-6308-3B04-CCBF-4C6B9C8A7038}"/>
              </a:ext>
            </a:extLst>
          </p:cNvPr>
          <p:cNvSpPr txBox="1"/>
          <p:nvPr/>
        </p:nvSpPr>
        <p:spPr>
          <a:xfrm>
            <a:off x="2095500" y="5430551"/>
            <a:ext cx="61354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Input number of features, output number of features, kernel size, padding, stride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9F740A2-F36B-01C3-113B-D361FA5B35C4}"/>
              </a:ext>
            </a:extLst>
          </p:cNvPr>
          <p:cNvCxnSpPr>
            <a:cxnSpLocks/>
          </p:cNvCxnSpPr>
          <p:nvPr/>
        </p:nvCxnSpPr>
        <p:spPr bwMode="auto">
          <a:xfrm flipV="1">
            <a:off x="7067550" y="4916201"/>
            <a:ext cx="0" cy="51435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AF7674A-59AA-D423-C756-239EA3F24EDD}"/>
              </a:ext>
            </a:extLst>
          </p:cNvPr>
          <p:cNvSpPr txBox="1"/>
          <p:nvPr/>
        </p:nvSpPr>
        <p:spPr>
          <a:xfrm>
            <a:off x="5638802" y="2905785"/>
            <a:ext cx="5801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ReLU</a:t>
            </a:r>
            <a:endParaRPr lang="en-US" sz="135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46858BA-1A5C-0BB1-B112-DF8030F96383}"/>
              </a:ext>
            </a:extLst>
          </p:cNvPr>
          <p:cNvCxnSpPr>
            <a:cxnSpLocks/>
          </p:cNvCxnSpPr>
          <p:nvPr/>
        </p:nvCxnSpPr>
        <p:spPr bwMode="auto">
          <a:xfrm>
            <a:off x="5753100" y="3205165"/>
            <a:ext cx="0" cy="34122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5DC5B92-42EC-B72C-ABA5-628A3E35FA92}"/>
              </a:ext>
            </a:extLst>
          </p:cNvPr>
          <p:cNvSpPr txBox="1"/>
          <p:nvPr/>
        </p:nvSpPr>
        <p:spPr>
          <a:xfrm>
            <a:off x="8593840" y="2209815"/>
            <a:ext cx="183960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Patterns of patterns of</a:t>
            </a:r>
          </a:p>
          <a:p>
            <a:r>
              <a:rPr lang="en-US" sz="1350" dirty="0"/>
              <a:t>patterns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CC4E2D-BED9-50B1-A9EA-73CE404D5FE0}"/>
              </a:ext>
            </a:extLst>
          </p:cNvPr>
          <p:cNvSpPr txBox="1"/>
          <p:nvPr/>
        </p:nvSpPr>
        <p:spPr>
          <a:xfrm>
            <a:off x="6626963" y="2948881"/>
            <a:ext cx="129548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Upsample</a:t>
            </a:r>
            <a:r>
              <a:rPr lang="en-US" sz="1350" dirty="0"/>
              <a:t> by 2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7AB2065-25CC-BFB9-CCF4-CE4A7E7C53E6}"/>
              </a:ext>
            </a:extLst>
          </p:cNvPr>
          <p:cNvCxnSpPr>
            <a:cxnSpLocks/>
          </p:cNvCxnSpPr>
          <p:nvPr/>
        </p:nvCxnSpPr>
        <p:spPr bwMode="auto">
          <a:xfrm>
            <a:off x="6724650" y="3258389"/>
            <a:ext cx="0" cy="34122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B997735-B1E9-9D7D-340D-F05729727C54}"/>
              </a:ext>
            </a:extLst>
          </p:cNvPr>
          <p:cNvCxnSpPr>
            <a:cxnSpLocks/>
          </p:cNvCxnSpPr>
          <p:nvPr/>
        </p:nvCxnSpPr>
        <p:spPr bwMode="auto">
          <a:xfrm flipH="1">
            <a:off x="3810001" y="1703350"/>
            <a:ext cx="4783841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51766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D8781-7033-1749-ABFC-41E7F238B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idea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03E78-AA46-B060-2661-063DE5A36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With the right choice of filters</a:t>
            </a:r>
          </a:p>
          <a:p>
            <a:pPr lvl="1"/>
            <a:r>
              <a:rPr lang="en-US" dirty="0"/>
              <a:t>a decoder could reconstruct an image from an encoders </a:t>
            </a:r>
            <a:r>
              <a:rPr lang="en-US" dirty="0" err="1"/>
              <a:t>rep’n</a:t>
            </a:r>
            <a:endParaRPr lang="en-US" dirty="0"/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dirty="0" err="1"/>
              <a:t>rep’n</a:t>
            </a:r>
            <a:r>
              <a:rPr lang="en-US" dirty="0"/>
              <a:t> is overcomplete</a:t>
            </a:r>
          </a:p>
          <a:p>
            <a:pPr lvl="1"/>
            <a:r>
              <a:rPr lang="en-US" dirty="0"/>
              <a:t>“sees” the image at many scales</a:t>
            </a:r>
          </a:p>
          <a:p>
            <a:pPr lvl="1"/>
            <a:r>
              <a:rPr lang="en-US" dirty="0"/>
              <a:t>so the pair should be able to denoise</a:t>
            </a:r>
          </a:p>
          <a:p>
            <a:endParaRPr lang="en-US" dirty="0"/>
          </a:p>
          <a:p>
            <a:r>
              <a:rPr lang="en-US" dirty="0"/>
              <a:t>But what is the right choice of filters?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FB352D-6E04-A9DB-E9E6-B0B5CDA3932A}"/>
              </a:ext>
            </a:extLst>
          </p:cNvPr>
          <p:cNvSpPr txBox="1"/>
          <p:nvPr/>
        </p:nvSpPr>
        <p:spPr>
          <a:xfrm>
            <a:off x="4719143" y="6262042"/>
            <a:ext cx="4966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Choose filters/patterns that denoise</a:t>
            </a:r>
          </a:p>
        </p:txBody>
      </p:sp>
    </p:spTree>
    <p:extLst>
      <p:ext uri="{BB962C8B-B14F-4D97-AF65-F5344CB8AC3E}">
        <p14:creationId xmlns:p14="http://schemas.microsoft.com/office/powerpoint/2010/main" val="3971424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C305D-4E73-695C-9B63-AADC9642A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Denoising Autoencoder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70F58-875D-4A33-8F5A-D0CEEF58E6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Now imagine input image is noisy:</a:t>
            </a:r>
          </a:p>
          <a:p>
            <a:pPr lvl="1"/>
            <a:r>
              <a:rPr lang="en-US" dirty="0"/>
              <a:t>The reconstruction might not be</a:t>
            </a:r>
          </a:p>
          <a:p>
            <a:pPr lvl="2"/>
            <a:r>
              <a:rPr lang="en-US" dirty="0"/>
              <a:t>(with some care and some luck)</a:t>
            </a:r>
          </a:p>
          <a:p>
            <a:endParaRPr lang="en-US" dirty="0"/>
          </a:p>
          <a:p>
            <a:r>
              <a:rPr lang="en-US" dirty="0"/>
              <a:t>Idea:</a:t>
            </a:r>
          </a:p>
          <a:p>
            <a:pPr lvl="1"/>
            <a:r>
              <a:rPr lang="en-US" dirty="0"/>
              <a:t>Build device that can accept noisy image, produce clean</a:t>
            </a:r>
          </a:p>
          <a:p>
            <a:pPr lvl="1"/>
            <a:r>
              <a:rPr lang="en-US" dirty="0"/>
              <a:t>Denoising autoencoder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844F3B-ED36-5A2E-6A2B-1E52BFD9EE85}"/>
              </a:ext>
            </a:extLst>
          </p:cNvPr>
          <p:cNvSpPr txBox="1"/>
          <p:nvPr/>
        </p:nvSpPr>
        <p:spPr>
          <a:xfrm>
            <a:off x="1870840" y="6176964"/>
            <a:ext cx="7314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Helps choose filters/patterns – the ones that denoise</a:t>
            </a:r>
          </a:p>
        </p:txBody>
      </p:sp>
    </p:spTree>
    <p:extLst>
      <p:ext uri="{BB962C8B-B14F-4D97-AF65-F5344CB8AC3E}">
        <p14:creationId xmlns:p14="http://schemas.microsoft.com/office/powerpoint/2010/main" val="3874248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B3681-5833-A154-8A8E-572528688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the filters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64FB7-48F3-92E8-5F7D-00F156E3D6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Procedure:</a:t>
            </a:r>
          </a:p>
          <a:p>
            <a:pPr lvl="1"/>
            <a:r>
              <a:rPr lang="en-US" dirty="0"/>
              <a:t>find many training pairs (noisy image, clean image)</a:t>
            </a:r>
          </a:p>
          <a:p>
            <a:pPr lvl="1"/>
            <a:r>
              <a:rPr lang="en-US" dirty="0"/>
              <a:t>adjust filters so that </a:t>
            </a:r>
          </a:p>
          <a:p>
            <a:pPr lvl="1"/>
            <a:r>
              <a:rPr lang="en-US" dirty="0"/>
              <a:t>Decode(Encode(noisy image)) is close to clean image</a:t>
            </a:r>
          </a:p>
          <a:p>
            <a:pPr lvl="2"/>
            <a:r>
              <a:rPr lang="en-US" dirty="0"/>
              <a:t>on average, over pairs</a:t>
            </a:r>
          </a:p>
          <a:p>
            <a:pPr lvl="2"/>
            <a:r>
              <a:rPr lang="en-US" dirty="0"/>
              <a:t>hope that this generalizes to new images</a:t>
            </a:r>
          </a:p>
          <a:p>
            <a:r>
              <a:rPr lang="en-US" dirty="0"/>
              <a:t>Result:</a:t>
            </a:r>
          </a:p>
          <a:p>
            <a:pPr lvl="1"/>
            <a:r>
              <a:rPr lang="en-US" dirty="0"/>
              <a:t>Denoising autoencoder</a:t>
            </a:r>
          </a:p>
          <a:p>
            <a:pPr lvl="1"/>
            <a:r>
              <a:rPr lang="en-US" dirty="0"/>
              <a:t>Encoder has codes that represent images well</a:t>
            </a:r>
          </a:p>
          <a:p>
            <a:pPr lvl="1"/>
            <a:r>
              <a:rPr lang="en-US" dirty="0"/>
              <a:t>Opens the door to a lot of procedures</a:t>
            </a:r>
          </a:p>
        </p:txBody>
      </p:sp>
    </p:spTree>
    <p:extLst>
      <p:ext uri="{BB962C8B-B14F-4D97-AF65-F5344CB8AC3E}">
        <p14:creationId xmlns:p14="http://schemas.microsoft.com/office/powerpoint/2010/main" val="1072541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343F9-BA6E-5C9E-95E9-A22A2BB09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Adjusting the filters: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97E3D-311F-3B13-39B1-2056D203F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Optimization problem, but weird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Issues:</a:t>
            </a:r>
          </a:p>
          <a:p>
            <a:pPr lvl="1"/>
            <a:r>
              <a:rPr lang="en-US" dirty="0"/>
              <a:t>The cost function is very hard to evaluate (N is big)</a:t>
            </a:r>
          </a:p>
          <a:p>
            <a:pPr lvl="1"/>
            <a:r>
              <a:rPr lang="en-US" dirty="0"/>
              <a:t>There are lots of parameters (millions-billions) </a:t>
            </a:r>
          </a:p>
          <a:p>
            <a:pPr lvl="2"/>
            <a:r>
              <a:rPr lang="en-US" dirty="0"/>
              <a:t>so no newton’s method</a:t>
            </a:r>
          </a:p>
          <a:p>
            <a:pPr lvl="1"/>
            <a:r>
              <a:rPr lang="en-US" dirty="0"/>
              <a:t>You don’t actually want an optimum</a:t>
            </a:r>
          </a:p>
          <a:p>
            <a:pPr lvl="2"/>
            <a:r>
              <a:rPr lang="en-US" dirty="0"/>
              <a:t>you want a set of filters that </a:t>
            </a:r>
            <a:r>
              <a:rPr lang="en-US" dirty="0">
                <a:solidFill>
                  <a:srgbClr val="FF0000"/>
                </a:solidFill>
              </a:rPr>
              <a:t>works well on other images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2D81C6-3EBD-01C7-794E-1FF3B3128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843" y="2982354"/>
            <a:ext cx="3349842" cy="89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712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1A1B3-09C4-3124-6E69-25FC5BFEC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F12B4-3842-3EA9-F61C-C9BA234984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You can learn comprehensive image encodings</a:t>
            </a:r>
          </a:p>
          <a:p>
            <a:r>
              <a:rPr lang="en-US" dirty="0"/>
              <a:t>Regression:</a:t>
            </a:r>
          </a:p>
          <a:p>
            <a:pPr lvl="1"/>
            <a:r>
              <a:rPr lang="en-US" dirty="0"/>
              <a:t>You can learn to decode these into </a:t>
            </a:r>
          </a:p>
          <a:p>
            <a:pPr lvl="2"/>
            <a:r>
              <a:rPr lang="en-US" dirty="0"/>
              <a:t>denoised images</a:t>
            </a:r>
          </a:p>
          <a:p>
            <a:pPr lvl="2"/>
            <a:r>
              <a:rPr lang="en-US" dirty="0"/>
              <a:t>other good stuff (depth, normal, etc.)</a:t>
            </a:r>
          </a:p>
          <a:p>
            <a:r>
              <a:rPr lang="en-US" dirty="0"/>
              <a:t>Classification:</a:t>
            </a:r>
          </a:p>
          <a:p>
            <a:pPr lvl="1"/>
            <a:r>
              <a:rPr lang="en-US" dirty="0"/>
              <a:t>You can decode into categories</a:t>
            </a:r>
          </a:p>
          <a:p>
            <a:pPr lvl="2"/>
            <a:r>
              <a:rPr lang="en-US" dirty="0"/>
              <a:t>per pixel</a:t>
            </a:r>
          </a:p>
          <a:p>
            <a:pPr lvl="2"/>
            <a:r>
              <a:rPr lang="en-US" dirty="0"/>
              <a:t>per image</a:t>
            </a:r>
          </a:p>
          <a:p>
            <a:r>
              <a:rPr lang="en-US" dirty="0"/>
              <a:t>Detection</a:t>
            </a:r>
          </a:p>
          <a:p>
            <a:pPr lvl="1"/>
            <a:r>
              <a:rPr lang="en-US" dirty="0"/>
              <a:t>is basically lots of classification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6171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74261-566F-7F56-BA11-0E1EC8D8B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497B2-3CA1-FA74-EB01-DC48667B0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Loss is a population mean</a:t>
            </a:r>
          </a:p>
          <a:p>
            <a:pPr lvl="1"/>
            <a:r>
              <a:rPr lang="en-US" dirty="0"/>
              <a:t>you can estimate this quite well with a sample mean</a:t>
            </a:r>
          </a:p>
          <a:p>
            <a:pPr lvl="1"/>
            <a:r>
              <a:rPr lang="en-US" dirty="0"/>
              <a:t>draw a small batch, average over that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686C45-FB22-BFEF-56F7-6A97EC495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4344" y="1825625"/>
            <a:ext cx="3589733" cy="95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512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DFCD5-94C2-01E2-F921-B88334EC8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7D172-8440-4186-9B68-F7A07A3A2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How big a step?</a:t>
            </a:r>
          </a:p>
          <a:p>
            <a:pPr lvl="1"/>
            <a:r>
              <a:rPr lang="en-US" dirty="0"/>
              <a:t>Line search</a:t>
            </a:r>
          </a:p>
          <a:p>
            <a:pPr lvl="2"/>
            <a:r>
              <a:rPr lang="en-US" dirty="0"/>
              <a:t>you can’t – N is too big</a:t>
            </a:r>
          </a:p>
          <a:p>
            <a:pPr lvl="1"/>
            <a:r>
              <a:rPr lang="en-US" dirty="0"/>
              <a:t>Fixed length</a:t>
            </a:r>
          </a:p>
          <a:p>
            <a:pPr lvl="2"/>
            <a:r>
              <a:rPr lang="en-US" dirty="0"/>
              <a:t>too big (doesn’t settle down) </a:t>
            </a:r>
          </a:p>
          <a:p>
            <a:pPr lvl="2"/>
            <a:r>
              <a:rPr lang="en-US" dirty="0"/>
              <a:t>too small (no progress)</a:t>
            </a:r>
          </a:p>
          <a:p>
            <a:pPr lvl="1"/>
            <a:r>
              <a:rPr lang="en-US" dirty="0"/>
              <a:t>Learning rate schedule</a:t>
            </a:r>
          </a:p>
          <a:p>
            <a:pPr lvl="2"/>
            <a:r>
              <a:rPr lang="en-US" dirty="0"/>
              <a:t>start biggish, take steps, make smaller</a:t>
            </a:r>
          </a:p>
          <a:p>
            <a:pPr lvl="2"/>
            <a:r>
              <a:rPr lang="en-US" dirty="0"/>
              <a:t>how big is biggish? try	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CE3B74-6BED-197A-4E07-6345F7BA3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8685" y="1537638"/>
            <a:ext cx="2971800" cy="733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052DDE-3F68-16A4-3123-044AB16D66B4}"/>
              </a:ext>
            </a:extLst>
          </p:cNvPr>
          <p:cNvSpPr txBox="1"/>
          <p:nvPr/>
        </p:nvSpPr>
        <p:spPr>
          <a:xfrm>
            <a:off x="584619" y="6019512"/>
            <a:ext cx="110227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Rich range of improvements, variants, modifications available</a:t>
            </a:r>
          </a:p>
        </p:txBody>
      </p:sp>
    </p:spTree>
    <p:extLst>
      <p:ext uri="{BB962C8B-B14F-4D97-AF65-F5344CB8AC3E}">
        <p14:creationId xmlns:p14="http://schemas.microsoft.com/office/powerpoint/2010/main" val="34151053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C6236-DC5F-EE7C-F6DD-49F303EB1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Transformers: better encoders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2B9EB-0588-5323-CAD4-F3D4735F0C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Architecture:</a:t>
            </a:r>
          </a:p>
          <a:p>
            <a:pPr lvl="1"/>
            <a:r>
              <a:rPr lang="en-US" dirty="0"/>
              <a:t>Accepts</a:t>
            </a:r>
          </a:p>
          <a:p>
            <a:pPr lvl="2"/>
            <a:r>
              <a:rPr lang="en-US" dirty="0"/>
              <a:t>one or more streams of tokens</a:t>
            </a:r>
          </a:p>
          <a:p>
            <a:pPr lvl="3"/>
            <a:r>
              <a:rPr lang="en-US" dirty="0"/>
              <a:t>very often fixed length</a:t>
            </a:r>
          </a:p>
          <a:p>
            <a:pPr lvl="1"/>
            <a:r>
              <a:rPr lang="en-US" dirty="0"/>
              <a:t>Produces</a:t>
            </a:r>
          </a:p>
          <a:p>
            <a:pPr lvl="2"/>
            <a:r>
              <a:rPr lang="en-US" dirty="0"/>
              <a:t>stream of tokens</a:t>
            </a:r>
          </a:p>
          <a:p>
            <a:pPr lvl="2"/>
            <a:r>
              <a:rPr lang="en-US" dirty="0"/>
              <a:t>OR single learned token</a:t>
            </a:r>
          </a:p>
          <a:p>
            <a:pPr lvl="1"/>
            <a:r>
              <a:rPr lang="en-US" dirty="0"/>
              <a:t>Origins in NLP</a:t>
            </a:r>
          </a:p>
          <a:p>
            <a:pPr lvl="1"/>
            <a:r>
              <a:rPr lang="en-US" dirty="0"/>
              <a:t>Apply to images by </a:t>
            </a:r>
          </a:p>
          <a:p>
            <a:pPr lvl="2"/>
            <a:r>
              <a:rPr lang="en-US" dirty="0"/>
              <a:t>tokenizing image</a:t>
            </a:r>
          </a:p>
          <a:p>
            <a:pPr lvl="2"/>
            <a:r>
              <a:rPr lang="en-US" dirty="0"/>
              <a:t>getting clever about decoding</a:t>
            </a:r>
          </a:p>
        </p:txBody>
      </p:sp>
    </p:spTree>
    <p:extLst>
      <p:ext uri="{BB962C8B-B14F-4D97-AF65-F5344CB8AC3E}">
        <p14:creationId xmlns:p14="http://schemas.microsoft.com/office/powerpoint/2010/main" val="36391360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40511-8BCE-F410-A552-65893836B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C803E-6A0B-E48B-1113-9D844235D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Transformers: better encoders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3E5B5-4951-F24D-8A21-2EBACDBCF4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Inductive bias </a:t>
            </a:r>
          </a:p>
          <a:p>
            <a:pPr lvl="1"/>
            <a:r>
              <a:rPr lang="en-US" dirty="0"/>
              <a:t>Convolution, </a:t>
            </a:r>
            <a:r>
              <a:rPr lang="en-US" dirty="0" err="1"/>
              <a:t>etc</a:t>
            </a:r>
            <a:r>
              <a:rPr lang="en-US" dirty="0"/>
              <a:t> has inductive bias</a:t>
            </a:r>
          </a:p>
          <a:p>
            <a:pPr lvl="2"/>
            <a:r>
              <a:rPr lang="en-US" dirty="0"/>
              <a:t>mostly, pixels depend on nearby pixels</a:t>
            </a:r>
          </a:p>
          <a:p>
            <a:pPr lvl="1"/>
            <a:r>
              <a:rPr lang="en-US" dirty="0"/>
              <a:t>Transformers seem not to</a:t>
            </a:r>
          </a:p>
          <a:p>
            <a:pPr lvl="2"/>
            <a:r>
              <a:rPr lang="en-US" dirty="0"/>
              <a:t>or rather, it hasn’t made a nuisance of itself</a:t>
            </a:r>
          </a:p>
          <a:p>
            <a:r>
              <a:rPr lang="en-US" dirty="0"/>
              <a:t>Features:</a:t>
            </a:r>
          </a:p>
          <a:p>
            <a:pPr lvl="1"/>
            <a:r>
              <a:rPr lang="en-US" dirty="0"/>
              <a:t>Admit training in the absence of labels, outputs,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Every token communicates with every other</a:t>
            </a:r>
          </a:p>
          <a:p>
            <a:r>
              <a:rPr lang="en-US" dirty="0"/>
              <a:t>Strong evidence of better encoders</a:t>
            </a:r>
          </a:p>
          <a:p>
            <a:r>
              <a:rPr lang="en-US" dirty="0"/>
              <a:t>Issue:</a:t>
            </a:r>
          </a:p>
          <a:p>
            <a:pPr lvl="1"/>
            <a:r>
              <a:rPr lang="en-US" dirty="0"/>
              <a:t>vilely inefficient (this is why electricity/RAM/disk are now so expensive)</a:t>
            </a:r>
          </a:p>
          <a:p>
            <a:pPr lvl="1"/>
            <a:r>
              <a:rPr lang="en-US" dirty="0"/>
              <a:t>massive, expensive training demands</a:t>
            </a:r>
          </a:p>
          <a:p>
            <a:pPr lvl="1"/>
            <a:r>
              <a:rPr lang="en-US" dirty="0"/>
              <a:t>many/most vision transformers are fine-tuned from  published weights</a:t>
            </a:r>
          </a:p>
        </p:txBody>
      </p:sp>
    </p:spTree>
    <p:extLst>
      <p:ext uri="{BB962C8B-B14F-4D97-AF65-F5344CB8AC3E}">
        <p14:creationId xmlns:p14="http://schemas.microsoft.com/office/powerpoint/2010/main" val="22662334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50D90-3A0D-0FCF-FF38-B80E1CF3B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key idea remains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0C309-72FB-A6AB-AD5E-FC7718EFEA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good stuff from images by encoding then decoding</a:t>
            </a:r>
          </a:p>
          <a:p>
            <a:pPr lvl="1"/>
            <a:r>
              <a:rPr lang="en-US" dirty="0"/>
              <a:t>but the plumbing is different...</a:t>
            </a:r>
          </a:p>
          <a:p>
            <a:pPr lvl="2"/>
            <a:r>
              <a:rPr lang="en-US" dirty="0"/>
              <a:t>different enough to affect the price of electricity/RAM/disk</a:t>
            </a:r>
          </a:p>
        </p:txBody>
      </p:sp>
    </p:spTree>
    <p:extLst>
      <p:ext uri="{BB962C8B-B14F-4D97-AF65-F5344CB8AC3E}">
        <p14:creationId xmlns:p14="http://schemas.microsoft.com/office/powerpoint/2010/main" val="4218976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47E70-83F3-9388-632D-2134D3B7E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17586-7F27-DD53-8BD2-775ADD14B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from single image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B916C-5B90-1F47-CAC7-F8D2E58CD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CD5560-209B-F8F8-39B2-7B477D1CA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93423"/>
            <a:ext cx="10515600" cy="43771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65AD8F-BC6C-3A1A-7A2D-38D247BAE1CB}"/>
              </a:ext>
            </a:extLst>
          </p:cNvPr>
          <p:cNvSpPr txBox="1"/>
          <p:nvPr/>
        </p:nvSpPr>
        <p:spPr>
          <a:xfrm>
            <a:off x="8794409" y="6149975"/>
            <a:ext cx="21623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Data example from NYUV2</a:t>
            </a:r>
          </a:p>
        </p:txBody>
      </p:sp>
    </p:spTree>
    <p:extLst>
      <p:ext uri="{BB962C8B-B14F-4D97-AF65-F5344CB8AC3E}">
        <p14:creationId xmlns:p14="http://schemas.microsoft.com/office/powerpoint/2010/main" val="1900642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F42FC-CA13-3887-2DC4-F15FEC3A3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and what?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22F19-B74A-97C8-CAF3-6AF5A53816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How: easy</a:t>
            </a:r>
          </a:p>
          <a:p>
            <a:pPr lvl="1"/>
            <a:r>
              <a:rPr lang="en-US" dirty="0"/>
              <a:t>Get many pairs (image, depth), make decoder produce depth</a:t>
            </a:r>
          </a:p>
          <a:p>
            <a:pPr lvl="1"/>
            <a:endParaRPr lang="en-US" dirty="0"/>
          </a:p>
          <a:p>
            <a:r>
              <a:rPr lang="en-US" dirty="0"/>
              <a:t>What: </a:t>
            </a:r>
          </a:p>
          <a:p>
            <a:pPr lvl="1"/>
            <a:r>
              <a:rPr lang="en-US" dirty="0"/>
              <a:t>Absolute depth:</a:t>
            </a:r>
          </a:p>
          <a:p>
            <a:pPr lvl="2"/>
            <a:r>
              <a:rPr lang="en-US" dirty="0"/>
              <a:t>Might be very difficult to get right</a:t>
            </a:r>
          </a:p>
          <a:p>
            <a:pPr lvl="3"/>
            <a:r>
              <a:rPr lang="en-US" dirty="0"/>
              <a:t>compare:</a:t>
            </a:r>
          </a:p>
          <a:p>
            <a:pPr lvl="4"/>
            <a:r>
              <a:rPr lang="en-US" dirty="0"/>
              <a:t>zoomed picture of a doll-house room </a:t>
            </a:r>
          </a:p>
          <a:p>
            <a:pPr lvl="4"/>
            <a:r>
              <a:rPr lang="en-US" dirty="0"/>
              <a:t>picture of real room</a:t>
            </a:r>
          </a:p>
          <a:p>
            <a:endParaRPr lang="en-US" dirty="0"/>
          </a:p>
          <a:p>
            <a:pPr lvl="1"/>
            <a:r>
              <a:rPr lang="en-US" dirty="0"/>
              <a:t>Relative depth:</a:t>
            </a:r>
          </a:p>
          <a:p>
            <a:pPr lvl="2"/>
            <a:r>
              <a:rPr lang="en-US" dirty="0"/>
              <a:t>depth up to per-image scale</a:t>
            </a:r>
          </a:p>
          <a:p>
            <a:pPr lvl="2"/>
            <a:r>
              <a:rPr lang="en-US" dirty="0"/>
              <a:t>more likely to get this right, but harder to use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2248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F1E96-DC3C-3B21-EA06-8D1AC0313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predictors work really well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6886F-3B94-6AF6-BED7-D8D5832849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B71883-E266-AFCC-E331-CFED30B64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79" y="1618534"/>
            <a:ext cx="11704084" cy="469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105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BCA59-5A45-752F-987A-7916B3E89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4A4DA-E635-4C71-6A1B-B473BB425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estimates from depth data are shaky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B776E-931C-3A01-9D8E-DB9CDDA00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805855-2BF2-37C0-FC61-85535E625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14" y="1950072"/>
            <a:ext cx="12010772" cy="410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28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5F13E-E24C-3D9B-0740-2F8BEA973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predictors work really well too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E1C22-0453-80D2-C222-6A6CEFE14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063991-253D-8505-FAC9-894B86F76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97" y="1683597"/>
            <a:ext cx="11514405" cy="463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908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CFB4E-C234-D6EC-CCB6-A063E5343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30645-B555-A603-7A3D-53DB169CF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B73C21-0EF1-F4D9-F172-50F14C401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450" y="2038777"/>
            <a:ext cx="5943600" cy="307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586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1FE5B-2E8E-EE65-095E-7AE0AFA2B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FA2DC-E963-D9F8-D283-AC7F35E8A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all this work? 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17D0C-A2E1-A48F-1D55-440668FD97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3E74EA-2C6B-0460-ED8E-636659871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971" y="2171701"/>
            <a:ext cx="7972426" cy="297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512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7FCF0-6418-5F30-109F-EBAEEB36E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all this work? 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04649-DAAC-E5BA-504F-26243648D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Texture deformations are a cue to </a:t>
            </a:r>
            <a:r>
              <a:rPr lang="en-US" dirty="0" err="1"/>
              <a:t>normals</a:t>
            </a:r>
            <a:endParaRPr lang="en-US" dirty="0"/>
          </a:p>
          <a:p>
            <a:pPr lvl="1"/>
            <a:r>
              <a:rPr lang="en-US" dirty="0"/>
              <a:t>(archaic term: shape from texture)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2DE9B5-2A63-92F1-12D7-6EEAABC0F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655" y="2840413"/>
            <a:ext cx="8828690" cy="394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745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7052D-EF4E-C532-5F92-CFAC427C5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image to image mapping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4D308-75DF-1208-2F21-083B22EB5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Generally, it’s worth trying anything with</a:t>
            </a:r>
          </a:p>
          <a:p>
            <a:pPr lvl="1"/>
            <a:r>
              <a:rPr lang="en-US" dirty="0"/>
              <a:t>image in – image like thing out</a:t>
            </a:r>
          </a:p>
          <a:p>
            <a:r>
              <a:rPr lang="en-US" sz="2400" dirty="0"/>
              <a:t>Cases here:</a:t>
            </a:r>
          </a:p>
          <a:p>
            <a:pPr lvl="1"/>
            <a:r>
              <a:rPr lang="en-US" dirty="0"/>
              <a:t>Denoising (did this); </a:t>
            </a:r>
            <a:r>
              <a:rPr lang="en-US" dirty="0" err="1"/>
              <a:t>superresolution</a:t>
            </a:r>
            <a:r>
              <a:rPr lang="en-US" dirty="0"/>
              <a:t>; defogging</a:t>
            </a:r>
          </a:p>
          <a:p>
            <a:r>
              <a:rPr lang="en-US" sz="2400" dirty="0"/>
              <a:t>Other possibilities:</a:t>
            </a:r>
          </a:p>
          <a:p>
            <a:pPr lvl="1"/>
            <a:r>
              <a:rPr lang="en-US" dirty="0"/>
              <a:t>Fix underwater pix; </a:t>
            </a:r>
            <a:r>
              <a:rPr lang="en-US" dirty="0" err="1"/>
              <a:t>derain</a:t>
            </a:r>
            <a:r>
              <a:rPr lang="en-US" dirty="0"/>
              <a:t>; fix color balance; change lighting (?)	</a:t>
            </a:r>
          </a:p>
          <a:p>
            <a:r>
              <a:rPr lang="en-US" sz="2400" dirty="0"/>
              <a:t>Recipe needs changing for...</a:t>
            </a:r>
          </a:p>
          <a:p>
            <a:pPr lvl="1"/>
            <a:r>
              <a:rPr lang="en-US" dirty="0"/>
              <a:t>Edges; semantic segmentation (coming up)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635808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1B725-15AB-FD21-2228-524619C2B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classifier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5457B-3CA1-9E30-3AFA-71B0134B8F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Any procedure that </a:t>
            </a:r>
          </a:p>
          <a:p>
            <a:pPr lvl="1"/>
            <a:r>
              <a:rPr lang="en-US" dirty="0"/>
              <a:t>accepts a set of features</a:t>
            </a:r>
          </a:p>
          <a:p>
            <a:pPr lvl="1"/>
            <a:r>
              <a:rPr lang="en-US" dirty="0"/>
              <a:t>produces a class</a:t>
            </a:r>
          </a:p>
          <a:p>
            <a:pPr lvl="1"/>
            <a:endParaRPr lang="en-US" dirty="0"/>
          </a:p>
          <a:p>
            <a:r>
              <a:rPr lang="en-US" dirty="0"/>
              <a:t>Hugely useful and general idea</a:t>
            </a:r>
          </a:p>
          <a:p>
            <a:pPr lvl="1"/>
            <a:r>
              <a:rPr lang="en-US" dirty="0"/>
              <a:t>Credit card transaction (good/fraud)</a:t>
            </a:r>
          </a:p>
          <a:p>
            <a:pPr lvl="1"/>
            <a:r>
              <a:rPr lang="en-US" dirty="0"/>
              <a:t>Should I download this code (secure/insecure)</a:t>
            </a:r>
          </a:p>
          <a:p>
            <a:pPr lvl="1"/>
            <a:endParaRPr lang="en-US" dirty="0"/>
          </a:p>
          <a:p>
            <a:r>
              <a:rPr lang="en-US" dirty="0"/>
              <a:t>Number of classes could be big:</a:t>
            </a:r>
          </a:p>
          <a:p>
            <a:pPr lvl="1"/>
            <a:r>
              <a:rPr lang="en-US" dirty="0"/>
              <a:t>Doctor (well, cold, flu, ... measles, ... etc.)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6778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71106-011C-DD5E-90DF-0E0D508F7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Summaries of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872F9A-F27B-01D1-927D-9259CD8C5C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Error rate:</a:t>
            </a:r>
          </a:p>
          <a:p>
            <a:pPr lvl="1"/>
            <a:r>
              <a:rPr lang="en-US" dirty="0"/>
              <a:t>fraction of classification attempts with wrong answer</a:t>
            </a:r>
          </a:p>
          <a:p>
            <a:r>
              <a:rPr lang="en-US" dirty="0"/>
              <a:t>Accuracy:</a:t>
            </a:r>
          </a:p>
          <a:p>
            <a:pPr lvl="1"/>
            <a:r>
              <a:rPr lang="en-US" dirty="0"/>
              <a:t>fraction of classification attempts with right answer</a:t>
            </a:r>
          </a:p>
          <a:p>
            <a:pPr lvl="1"/>
            <a:endParaRPr lang="en-US" dirty="0"/>
          </a:p>
          <a:p>
            <a:r>
              <a:rPr lang="en-US" dirty="0"/>
              <a:t>Very best error rate</a:t>
            </a:r>
          </a:p>
          <a:p>
            <a:pPr lvl="1"/>
            <a:r>
              <a:rPr lang="en-US" dirty="0"/>
              <a:t>Bayes error rate</a:t>
            </a:r>
          </a:p>
          <a:p>
            <a:pPr lvl="1"/>
            <a:r>
              <a:rPr lang="en-US" dirty="0"/>
              <a:t>Usually, larger than zero </a:t>
            </a:r>
          </a:p>
          <a:p>
            <a:pPr lvl="2"/>
            <a:r>
              <a:rPr lang="en-US" dirty="0"/>
              <a:t>example: alien tries to determine sex from height</a:t>
            </a:r>
          </a:p>
          <a:p>
            <a:pPr lvl="1"/>
            <a:r>
              <a:rPr lang="en-US" dirty="0"/>
              <a:t>Usually, very hard to know accurately</a:t>
            </a:r>
          </a:p>
        </p:txBody>
      </p:sp>
    </p:spTree>
    <p:extLst>
      <p:ext uri="{BB962C8B-B14F-4D97-AF65-F5344CB8AC3E}">
        <p14:creationId xmlns:p14="http://schemas.microsoft.com/office/powerpoint/2010/main" val="37204300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6412D-F881-95EB-0425-A3F490AE3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Simple, two-class linear classifier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09987-0DDB-272C-6402-3C5FB4364C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Assume each data item is (feature vector, label)</a:t>
            </a:r>
          </a:p>
          <a:p>
            <a:pPr lvl="1"/>
            <a:r>
              <a:rPr lang="en-US" dirty="0" err="1"/>
              <a:t>fv</a:t>
            </a:r>
            <a:r>
              <a:rPr lang="en-US" dirty="0"/>
              <a:t> is 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CF72E5-4B1D-BEBF-884D-503A0BCDF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588" y="2780270"/>
            <a:ext cx="11214758" cy="365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564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3FED4-8D1C-24FA-A8D5-93E2F582F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issue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0FA46-F74B-5BF9-4D1B-B4E9BE551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Take the block of features from the encoder</a:t>
            </a:r>
          </a:p>
          <a:p>
            <a:pPr lvl="1"/>
            <a:r>
              <a:rPr lang="en-US" dirty="0"/>
              <a:t>turn them into a vector of fixed size</a:t>
            </a:r>
          </a:p>
          <a:p>
            <a:pPr lvl="1"/>
            <a:r>
              <a:rPr lang="en-US" dirty="0"/>
              <a:t>(this will mean classifier accepts images of fixed size)</a:t>
            </a:r>
          </a:p>
          <a:p>
            <a:r>
              <a:rPr lang="en-US" dirty="0"/>
              <a:t>Typically:</a:t>
            </a:r>
          </a:p>
          <a:p>
            <a:pPr lvl="1"/>
            <a:r>
              <a:rPr lang="en-US" dirty="0"/>
              <a:t>ensure block shrinks spatially as it moves along encoder</a:t>
            </a:r>
          </a:p>
          <a:p>
            <a:pPr lvl="2"/>
            <a:r>
              <a:rPr lang="en-US" dirty="0"/>
              <a:t>by stride or pooling</a:t>
            </a:r>
          </a:p>
          <a:p>
            <a:pPr lvl="1"/>
            <a:r>
              <a:rPr lang="en-US" dirty="0"/>
              <a:t>when it is small enough, straighten into vector</a:t>
            </a:r>
          </a:p>
          <a:p>
            <a:r>
              <a:rPr lang="en-US" dirty="0"/>
              <a:t>Pooling:</a:t>
            </a:r>
          </a:p>
          <a:p>
            <a:pPr lvl="1"/>
            <a:r>
              <a:rPr lang="en-US" dirty="0"/>
              <a:t>make a data block smaller by max/average within fixed size windows (usually 2x2)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2643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FBCEE-A610-018F-583A-F098D44E2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6B0D6-6776-F5CE-A920-DEFA4689B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Fully connected layers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5D901-9A11-172E-0190-8906095BC3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Vector describes the whole image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8551CC-BDD5-EE22-7735-8C4504F9F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2406431"/>
            <a:ext cx="7756734" cy="20979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4A3150-DD9F-7C21-0BC3-2A5083F57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50" y="4589133"/>
            <a:ext cx="7756735" cy="44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3012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2089E-B82D-84BD-B92D-753969F3A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image classifier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FFA5D-FDBF-B773-E736-25DE0AAA0E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8CC288-077F-05C6-78B6-F65497DAE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912" y="2028498"/>
            <a:ext cx="8954099" cy="283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923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F9944-928B-C988-DAEA-3458DA128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Image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694B2-5778-3839-B067-10FE454D5A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Classify an image into one of two classes by</a:t>
            </a:r>
          </a:p>
          <a:p>
            <a:pPr lvl="1"/>
            <a:r>
              <a:rPr lang="en-US" sz="3600" dirty="0"/>
              <a:t>Stack some pooling, FC layers on an encoder</a:t>
            </a:r>
          </a:p>
          <a:p>
            <a:pPr lvl="1"/>
            <a:r>
              <a:rPr lang="en-US" sz="3600" dirty="0"/>
              <a:t>Adjust result into a vector</a:t>
            </a:r>
          </a:p>
          <a:p>
            <a:pPr lvl="1"/>
            <a:r>
              <a:rPr lang="en-US" sz="3600" dirty="0"/>
              <a:t>Pass to linear classifier</a:t>
            </a:r>
          </a:p>
          <a:p>
            <a:r>
              <a:rPr lang="en-US" sz="3600" dirty="0"/>
              <a:t>Learn </a:t>
            </a:r>
            <a:r>
              <a:rPr lang="en-US" sz="3600" dirty="0">
                <a:solidFill>
                  <a:srgbClr val="FF0000"/>
                </a:solidFill>
              </a:rPr>
              <a:t>all parameters</a:t>
            </a:r>
            <a:r>
              <a:rPr lang="en-US" sz="3600" dirty="0"/>
              <a:t> with SGD and various losses </a:t>
            </a:r>
          </a:p>
          <a:p>
            <a:pPr lvl="2"/>
            <a:r>
              <a:rPr lang="en-US" sz="3200" dirty="0"/>
              <a:t>to get training examples right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144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DD818-24E2-5C27-9E0D-EB5057379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8D00E-BB77-FC9B-461F-D4BA135AE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Multi-channel Convolution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BF611B-C80B-5A37-50B8-0779C756A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275" y="1885951"/>
            <a:ext cx="7029450" cy="34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547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4FC45-B7C3-4D43-1811-E02E587B0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Multiclass classification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A57B99-5210-1EE8-F019-7471C5128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25423"/>
            <a:ext cx="10364524" cy="486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7602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EEAAF-6B49-BE70-AB03-CC1014B05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Interpreting the score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644F7-61A9-5399-80C2-73AF28133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E5F264-9E9B-7566-19BD-B95ED54ED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562" y="365125"/>
            <a:ext cx="10878520" cy="17108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67B832-B7EA-979F-3B34-56D9FDC78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51" y="2976887"/>
            <a:ext cx="8671868" cy="383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2661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9547B-5B78-E424-30B3-5EB71C4E2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872EA-9129-F19B-A7B8-10A683ADD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F6EE0-64AE-32B0-639C-5F6E6CA04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3600" dirty="0"/>
              <a:t>Simple Image Classification</a:t>
            </a:r>
          </a:p>
          <a:p>
            <a:pPr lvl="1"/>
            <a:r>
              <a:rPr lang="en-US" sz="3200" dirty="0"/>
              <a:t>Classify an image into one of two classes by</a:t>
            </a:r>
          </a:p>
          <a:p>
            <a:pPr lvl="2"/>
            <a:r>
              <a:rPr lang="en-US" sz="3200" dirty="0"/>
              <a:t>Stack some pooling, FC layers on an encoder</a:t>
            </a:r>
          </a:p>
          <a:p>
            <a:pPr lvl="2"/>
            <a:r>
              <a:rPr lang="en-US" sz="3200" dirty="0"/>
              <a:t>Adjust result into a vector</a:t>
            </a:r>
          </a:p>
          <a:p>
            <a:pPr lvl="2"/>
            <a:r>
              <a:rPr lang="en-US" sz="3200" dirty="0"/>
              <a:t>Pass to linear classifier</a:t>
            </a:r>
          </a:p>
          <a:p>
            <a:pPr lvl="1"/>
            <a:r>
              <a:rPr lang="en-US" sz="3200" dirty="0"/>
              <a:t>Learn </a:t>
            </a:r>
            <a:r>
              <a:rPr lang="en-US" sz="3200" dirty="0">
                <a:solidFill>
                  <a:srgbClr val="FF0000"/>
                </a:solidFill>
              </a:rPr>
              <a:t>all parameters</a:t>
            </a:r>
            <a:r>
              <a:rPr lang="en-US" sz="3200" dirty="0"/>
              <a:t> with SGD and various losses </a:t>
            </a:r>
          </a:p>
          <a:p>
            <a:pPr lvl="2"/>
            <a:r>
              <a:rPr lang="en-US" sz="3200" dirty="0"/>
              <a:t>to get training examples right</a:t>
            </a:r>
          </a:p>
          <a:p>
            <a:r>
              <a:rPr lang="en-US" sz="3200" dirty="0"/>
              <a:t>Simple image regression:</a:t>
            </a:r>
          </a:p>
          <a:p>
            <a:pPr lvl="1"/>
            <a:r>
              <a:rPr lang="en-US" sz="3200" dirty="0"/>
              <a:t>Build U-Net</a:t>
            </a:r>
          </a:p>
          <a:p>
            <a:pPr lvl="2"/>
            <a:r>
              <a:rPr lang="en-US" sz="3200" dirty="0"/>
              <a:t>input is image</a:t>
            </a:r>
          </a:p>
          <a:p>
            <a:pPr lvl="2"/>
            <a:r>
              <a:rPr lang="en-US" sz="3200" dirty="0"/>
              <a:t>output is image-like thing (</a:t>
            </a:r>
            <a:r>
              <a:rPr lang="en-US" sz="3200" dirty="0" err="1"/>
              <a:t>depth,normal</a:t>
            </a:r>
            <a:r>
              <a:rPr lang="en-US" sz="3200" dirty="0"/>
              <a:t>, </a:t>
            </a:r>
            <a:r>
              <a:rPr lang="en-US" sz="3200" dirty="0" err="1"/>
              <a:t>etc</a:t>
            </a:r>
            <a:r>
              <a:rPr lang="en-US" sz="3200" dirty="0"/>
              <a:t>)</a:t>
            </a:r>
          </a:p>
          <a:p>
            <a:pPr lvl="2"/>
            <a:r>
              <a:rPr lang="en-US" sz="3200" dirty="0"/>
              <a:t>train to produce the right answer</a:t>
            </a:r>
          </a:p>
          <a:p>
            <a:r>
              <a:rPr lang="en-US" sz="4000" dirty="0">
                <a:solidFill>
                  <a:srgbClr val="FF0000"/>
                </a:solidFill>
              </a:rPr>
              <a:t>Merge these to produce class scores at each pixel</a:t>
            </a:r>
          </a:p>
          <a:p>
            <a:pPr lvl="1"/>
            <a:r>
              <a:rPr lang="en-US" sz="3600" dirty="0"/>
              <a:t>rather than a depth...</a:t>
            </a:r>
            <a:endParaRPr lang="en-US" sz="4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4136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D75DE-67CF-877D-67A3-FA54C4FD0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segmentation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73BEC-2ED9-AABC-BC6A-2B3659F89D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Label pixels in images with labels taken from a vocabulary</a:t>
            </a:r>
          </a:p>
          <a:p>
            <a:endParaRPr lang="en-US" dirty="0"/>
          </a:p>
          <a:p>
            <a:r>
              <a:rPr lang="en-US" dirty="0"/>
              <a:t>Notice there are two kinds of label</a:t>
            </a:r>
          </a:p>
          <a:p>
            <a:pPr lvl="1"/>
            <a:r>
              <a:rPr lang="en-US" dirty="0"/>
              <a:t>“things” == count nouns == what you can count</a:t>
            </a:r>
          </a:p>
          <a:p>
            <a:pPr lvl="2"/>
            <a:r>
              <a:rPr lang="en-US" dirty="0"/>
              <a:t>car, pedestrian, bike, dog, ...</a:t>
            </a:r>
          </a:p>
          <a:p>
            <a:pPr lvl="1"/>
            <a:r>
              <a:rPr lang="en-US" dirty="0"/>
              <a:t>“stuff” == mass nouns == others</a:t>
            </a:r>
          </a:p>
          <a:p>
            <a:pPr lvl="2"/>
            <a:r>
              <a:rPr lang="en-US" dirty="0"/>
              <a:t>grass, sky, water, cloud, ...</a:t>
            </a:r>
          </a:p>
        </p:txBody>
      </p:sp>
    </p:spTree>
    <p:extLst>
      <p:ext uri="{BB962C8B-B14F-4D97-AF65-F5344CB8AC3E}">
        <p14:creationId xmlns:p14="http://schemas.microsoft.com/office/powerpoint/2010/main" val="26474916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28F35-1584-FC3B-6617-ED7CA8420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segmentation on Kitti (labelled data)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72A88-962A-C484-2072-07C67E184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096FCD-AA6C-C89E-A54C-3FA3518FA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799" y="1683999"/>
            <a:ext cx="7829550" cy="349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59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F6648-9706-BD30-C911-722FD4543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MS-</a:t>
            </a:r>
            <a:r>
              <a:rPr lang="en-US" dirty="0" err="1"/>
              <a:t>CoCo</a:t>
            </a:r>
            <a:r>
              <a:rPr lang="en-US"/>
              <a:t> dataset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2CBC0-0CDB-C07A-1210-A8EE651AC3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3D1FC8-BDDF-74EA-6B36-361C4774B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1810484"/>
            <a:ext cx="8972550" cy="367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9934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02FE7-4983-E753-19AC-3070C37B1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2ECE4-A1A7-D6AF-F52F-183926E79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39E2C-07CF-96D1-9172-3A5481C666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Label image by:</a:t>
            </a:r>
          </a:p>
          <a:p>
            <a:pPr lvl="1"/>
            <a:r>
              <a:rPr lang="en-US" dirty="0"/>
              <a:t>Insert image into encoder</a:t>
            </a:r>
          </a:p>
          <a:p>
            <a:pPr lvl="1"/>
            <a:r>
              <a:rPr lang="en-US" dirty="0"/>
              <a:t>apply multiclass classifier</a:t>
            </a:r>
          </a:p>
          <a:p>
            <a:r>
              <a:rPr lang="en-US" dirty="0"/>
              <a:t>Variants:</a:t>
            </a:r>
          </a:p>
          <a:p>
            <a:pPr lvl="1"/>
            <a:r>
              <a:rPr lang="en-US" dirty="0"/>
              <a:t>complexity and training process for encoder</a:t>
            </a:r>
          </a:p>
          <a:p>
            <a:pPr lvl="1"/>
            <a:r>
              <a:rPr lang="en-US" dirty="0"/>
              <a:t>how encoder is trained</a:t>
            </a:r>
          </a:p>
          <a:p>
            <a:pPr lvl="2"/>
            <a:r>
              <a:rPr lang="en-US" dirty="0"/>
              <a:t>using labels from your dataset is one of many options</a:t>
            </a:r>
          </a:p>
          <a:p>
            <a:pPr lvl="1"/>
            <a:r>
              <a:rPr lang="en-US" dirty="0"/>
              <a:t>what kinds of label are predicted</a:t>
            </a:r>
          </a:p>
          <a:p>
            <a:r>
              <a:rPr lang="en-US" dirty="0"/>
              <a:t>What are the labels?</a:t>
            </a:r>
          </a:p>
        </p:txBody>
      </p:sp>
    </p:spTree>
    <p:extLst>
      <p:ext uri="{BB962C8B-B14F-4D97-AF65-F5344CB8AC3E}">
        <p14:creationId xmlns:p14="http://schemas.microsoft.com/office/powerpoint/2010/main" val="42863020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F5634-0CAE-68BE-8319-3BCF13C68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Recipes for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7B22F-CF2F-E0A0-580E-24F91DAE2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Cheap and cheerful</a:t>
            </a:r>
          </a:p>
          <a:p>
            <a:pPr lvl="1"/>
            <a:r>
              <a:rPr lang="en-US" dirty="0"/>
              <a:t>obtain small encoder</a:t>
            </a:r>
          </a:p>
          <a:p>
            <a:pPr lvl="2"/>
            <a:r>
              <a:rPr lang="en-US" dirty="0"/>
              <a:t>likely, small </a:t>
            </a:r>
            <a:r>
              <a:rPr lang="en-US" dirty="0" err="1"/>
              <a:t>ResNet</a:t>
            </a:r>
            <a:r>
              <a:rPr lang="en-US" dirty="0"/>
              <a:t>, possibly pre-trained on ImageNet</a:t>
            </a:r>
          </a:p>
          <a:p>
            <a:pPr lvl="1"/>
            <a:r>
              <a:rPr lang="en-US" dirty="0"/>
              <a:t>Train this on your labels</a:t>
            </a:r>
          </a:p>
          <a:p>
            <a:pPr lvl="2"/>
            <a:r>
              <a:rPr lang="en-US" dirty="0"/>
              <a:t>possibly fine-tuning encoder</a:t>
            </a:r>
          </a:p>
          <a:p>
            <a:pPr lvl="3"/>
            <a:r>
              <a:rPr lang="en-US" dirty="0"/>
              <a:t>small learning rate for encoder, bigger for linear classifier</a:t>
            </a:r>
          </a:p>
          <a:p>
            <a:r>
              <a:rPr lang="en-US" dirty="0"/>
              <a:t>Luxury high performance</a:t>
            </a:r>
          </a:p>
          <a:p>
            <a:pPr lvl="1"/>
            <a:r>
              <a:rPr lang="en-US" dirty="0"/>
              <a:t>obtain large encoder</a:t>
            </a:r>
          </a:p>
          <a:p>
            <a:pPr lvl="2"/>
            <a:r>
              <a:rPr lang="en-US" dirty="0"/>
              <a:t>very likely transformer, heavily pretrained</a:t>
            </a:r>
          </a:p>
          <a:p>
            <a:pPr lvl="1"/>
            <a:r>
              <a:rPr lang="en-US" dirty="0"/>
              <a:t>fine-tune on your labels</a:t>
            </a:r>
          </a:p>
          <a:p>
            <a:r>
              <a:rPr lang="en-US" dirty="0"/>
              <a:t>Large specialized</a:t>
            </a:r>
          </a:p>
          <a:p>
            <a:pPr lvl="1"/>
            <a:r>
              <a:rPr lang="en-US" dirty="0" err="1"/>
              <a:t>eg</a:t>
            </a:r>
            <a:r>
              <a:rPr lang="en-US" dirty="0"/>
              <a:t> fine-grained recognition</a:t>
            </a:r>
          </a:p>
          <a:p>
            <a:pPr lvl="1"/>
            <a:r>
              <a:rPr lang="en-US" dirty="0"/>
              <a:t>architectures and processes quite varied</a:t>
            </a:r>
          </a:p>
        </p:txBody>
      </p:sp>
    </p:spTree>
    <p:extLst>
      <p:ext uri="{BB962C8B-B14F-4D97-AF65-F5344CB8AC3E}">
        <p14:creationId xmlns:p14="http://schemas.microsoft.com/office/powerpoint/2010/main" val="8418139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A146C-FA17-7F0C-E1A9-CC8260547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label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DE695-1238-301E-6375-75B007BFB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1E759E-57AC-FE60-D413-210C408F4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440" y="2060576"/>
            <a:ext cx="8107911" cy="27368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09D8C2-EFD7-EB88-64DF-2F5B43CB1551}"/>
              </a:ext>
            </a:extLst>
          </p:cNvPr>
          <p:cNvSpPr txBox="1"/>
          <p:nvPr/>
        </p:nvSpPr>
        <p:spPr>
          <a:xfrm>
            <a:off x="1797014" y="6348249"/>
            <a:ext cx="8334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credit:  Figure 3 of </a:t>
            </a:r>
            <a:r>
              <a:rPr lang="en-US" i="1" dirty="0"/>
              <a:t>Fine-Grained Image Analysis with Deep</a:t>
            </a:r>
            <a:r>
              <a:rPr lang="en-US" dirty="0"/>
              <a:t> </a:t>
            </a:r>
            <a:r>
              <a:rPr lang="en-US" i="1" dirty="0"/>
              <a:t>Learning: A Survey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8703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EDB19-F709-66D2-3190-503C8D67B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label:  category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D4669-0E48-5A36-B77A-F5DADE239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the category of the “main object”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6406A7-5F70-E9FE-0471-8D6EAF74C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242" y="2506662"/>
            <a:ext cx="521118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33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A328E-8730-4830-483C-18A8174FC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ReLU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DCBBC9-E978-1A45-3151-04C59E7824A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76600" y="2655942"/>
                <a:ext cx="6487510" cy="1800444"/>
              </a:xfrm>
            </p:spPr>
            <p:txBody>
              <a:bodyPr>
                <a:noAutofit/>
              </a:bodyPr>
              <a:lstStyle/>
              <a:p>
                <a:endParaRPr lang="en-US" sz="3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           </m:t>
                                </m:r>
                                <m:r>
                                  <m:rPr>
                                    <m:nor/>
                                  </m:rPr>
                                  <a:rPr lang="en-US" sz="3600" b="0" i="0" smtClean="0">
                                    <a:latin typeface="Cambria Math" panose="02040503050406030204" pitchFamily="18" charset="0"/>
                                  </a:rPr>
                                  <m:t>if</m:t>
                                </m:r>
                                <m:r>
                                  <m:rPr>
                                    <m:nor/>
                                  </m:rPr>
                                  <a:rPr lang="en-US" sz="36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3600" b="0" i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  <m:r>
                                  <m:rPr>
                                    <m:nor/>
                                  </m:rPr>
                                  <a:rPr lang="en-US" sz="3600" b="0" i="0" smtClean="0">
                                    <a:latin typeface="Cambria Math" panose="02040503050406030204" pitchFamily="18" charset="0"/>
                                  </a:rPr>
                                  <m:t>&gt;0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0 </m:t>
                                </m:r>
                                <m:r>
                                  <m:rPr>
                                    <m:nor/>
                                  </m:rPr>
                                  <a:rPr lang="en-US" sz="3600" b="0" i="0" smtClean="0"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  <m:r>
                                  <m:rPr>
                                    <m:nor/>
                                  </m:rPr>
                                  <a:rPr lang="en-US" sz="3600" b="0" i="0" smtClean="0">
                                    <a:latin typeface="Cambria Math" panose="02040503050406030204" pitchFamily="18" charset="0"/>
                                  </a:rPr>
                                  <m:t>otherwise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DCBBC9-E978-1A45-3151-04C59E7824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76600" y="2655942"/>
                <a:ext cx="6487510" cy="1800444"/>
              </a:xfrm>
              <a:blipFill>
                <a:blip r:embed="rId2"/>
                <a:stretch>
                  <a:fillRect t="-131690" b="-217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87049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C4790-960B-7510-C4AB-6A3CB6C10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types of label...</a:t>
            </a:r>
          </a:p>
        </p:txBody>
      </p:sp>
      <p:pic>
        <p:nvPicPr>
          <p:cNvPr id="4" name="Picture 3" descr="Screen Shot 2017-11-08 at 5.49.59 PM.png">
            <a:extLst>
              <a:ext uri="{FF2B5EF4-FFF2-40B4-BE49-F238E27FC236}">
                <a16:creationId xmlns:a16="http://schemas.microsoft.com/office/drawing/2014/main" id="{8559FD80-4A68-C846-4EE6-C35085A60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186" y="1996966"/>
            <a:ext cx="5085789" cy="38255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75425B-D232-F0AB-5D9C-D3D58033F98F}"/>
              </a:ext>
            </a:extLst>
          </p:cNvPr>
          <p:cNvSpPr txBox="1"/>
          <p:nvPr/>
        </p:nvSpPr>
        <p:spPr>
          <a:xfrm>
            <a:off x="8684862" y="5708432"/>
            <a:ext cx="1329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Vo et al. (2017)</a:t>
            </a:r>
            <a:endParaRPr lang="en-US" sz="1400" dirty="0"/>
          </a:p>
        </p:txBody>
      </p:sp>
      <p:pic>
        <p:nvPicPr>
          <p:cNvPr id="6" name="Picture 5" descr="Screen Shot 2017-11-08 at 5.52.23 PM.png">
            <a:extLst>
              <a:ext uri="{FF2B5EF4-FFF2-40B4-BE49-F238E27FC236}">
                <a16:creationId xmlns:a16="http://schemas.microsoft.com/office/drawing/2014/main" id="{0E033E14-0D22-C591-A39C-9BADE62DAF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4389"/>
          <a:stretch/>
        </p:blipFill>
        <p:spPr>
          <a:xfrm>
            <a:off x="1432352" y="2143700"/>
            <a:ext cx="4149573" cy="36788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DA5B20-9068-1EAA-5E54-6CE8FC6F7651}"/>
              </a:ext>
            </a:extLst>
          </p:cNvPr>
          <p:cNvSpPr txBox="1"/>
          <p:nvPr/>
        </p:nvSpPr>
        <p:spPr>
          <a:xfrm>
            <a:off x="2048914" y="5765685"/>
            <a:ext cx="32046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5"/>
              </a:rPr>
              <a:t>Vittayakorn et al. (2017)</a:t>
            </a:r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AC39CA-C71E-3C05-FB08-DC8420BB3208}"/>
              </a:ext>
            </a:extLst>
          </p:cNvPr>
          <p:cNvSpPr txBox="1"/>
          <p:nvPr/>
        </p:nvSpPr>
        <p:spPr>
          <a:xfrm>
            <a:off x="1432352" y="1892797"/>
            <a:ext cx="2674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Date prediction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D32C73-4AE1-DDCC-8CB6-870F45D6F6CA}"/>
              </a:ext>
            </a:extLst>
          </p:cNvPr>
          <p:cNvSpPr txBox="1"/>
          <p:nvPr/>
        </p:nvSpPr>
        <p:spPr>
          <a:xfrm>
            <a:off x="6675623" y="1803316"/>
            <a:ext cx="2674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Location prediction</a:t>
            </a:r>
          </a:p>
        </p:txBody>
      </p:sp>
    </p:spTree>
    <p:extLst>
      <p:ext uri="{BB962C8B-B14F-4D97-AF65-F5344CB8AC3E}">
        <p14:creationId xmlns:p14="http://schemas.microsoft.com/office/powerpoint/2010/main" val="25124729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36A24-A12F-8331-7A7C-3298F9821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Fine grained category recognition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32D5DA-2988-36D7-9290-9168EB65EA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EA55A2-C614-9E5D-0241-DFDA575C6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923" y="1690689"/>
            <a:ext cx="5618621" cy="465754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F508B73-702B-0E72-38D7-F47EBEC6277B}"/>
              </a:ext>
            </a:extLst>
          </p:cNvPr>
          <p:cNvCxnSpPr/>
          <p:nvPr/>
        </p:nvCxnSpPr>
        <p:spPr>
          <a:xfrm>
            <a:off x="3862338" y="1690689"/>
            <a:ext cx="0" cy="4004442"/>
          </a:xfrm>
          <a:prstGeom prst="straightConnector1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DD0E7F5-3759-0694-7336-3872ACE31E47}"/>
              </a:ext>
            </a:extLst>
          </p:cNvPr>
          <p:cNvCxnSpPr/>
          <p:nvPr/>
        </p:nvCxnSpPr>
        <p:spPr>
          <a:xfrm>
            <a:off x="3851828" y="1690691"/>
            <a:ext cx="4663966" cy="0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139347C-E9DD-2B8A-C56A-F9CFC51E40FA}"/>
              </a:ext>
            </a:extLst>
          </p:cNvPr>
          <p:cNvSpPr txBox="1"/>
          <p:nvPr/>
        </p:nvSpPr>
        <p:spPr>
          <a:xfrm>
            <a:off x="5331159" y="1278049"/>
            <a:ext cx="2273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within class variation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613B39-2C78-26BD-5FC0-9006FDE0C552}"/>
              </a:ext>
            </a:extLst>
          </p:cNvPr>
          <p:cNvSpPr txBox="1"/>
          <p:nvPr/>
        </p:nvSpPr>
        <p:spPr>
          <a:xfrm rot="16200000">
            <a:off x="2244696" y="3390625"/>
            <a:ext cx="2531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between class variation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B83C8B-D79A-A31D-4A0D-F9717CF5421E}"/>
              </a:ext>
            </a:extLst>
          </p:cNvPr>
          <p:cNvSpPr txBox="1"/>
          <p:nvPr/>
        </p:nvSpPr>
        <p:spPr>
          <a:xfrm>
            <a:off x="1797014" y="6348249"/>
            <a:ext cx="8334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credit:  Figure 4 of </a:t>
            </a:r>
            <a:r>
              <a:rPr lang="en-US" i="1" dirty="0"/>
              <a:t>Fine-Grained Image Analysis with Deep</a:t>
            </a:r>
            <a:r>
              <a:rPr lang="en-US" dirty="0"/>
              <a:t> </a:t>
            </a:r>
            <a:r>
              <a:rPr lang="en-US" i="1" dirty="0"/>
              <a:t>Learning: A Survey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8172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OA - rough summa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SO</a:t>
            </a:r>
            <a:r>
              <a:rPr lang="en-US" dirty="0"/>
              <a:t>T</a:t>
            </a:r>
            <a:r>
              <a:rPr dirty="0"/>
              <a:t>A - rough summary</a:t>
            </a:r>
          </a:p>
        </p:txBody>
      </p:sp>
      <p:sp>
        <p:nvSpPr>
          <p:cNvPr id="177" name="Very high accuracy with 1000’s of classe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/>
              <a:t>Very high accuracy with 1000’s of classes</a:t>
            </a:r>
          </a:p>
          <a:p>
            <a:pPr lvl="1"/>
            <a:r>
              <a:rPr dirty="0"/>
              <a:t>Using </a:t>
            </a:r>
          </a:p>
          <a:p>
            <a:pPr lvl="2"/>
            <a:r>
              <a:rPr dirty="0"/>
              <a:t>very deep residual networks</a:t>
            </a:r>
          </a:p>
          <a:p>
            <a:pPr lvl="2"/>
            <a:r>
              <a:rPr dirty="0"/>
              <a:t>alternative feature construction methods</a:t>
            </a:r>
          </a:p>
          <a:p>
            <a:r>
              <a:rPr dirty="0"/>
              <a:t>Challenges</a:t>
            </a:r>
          </a:p>
          <a:p>
            <a:pPr lvl="1"/>
            <a:r>
              <a:rPr dirty="0"/>
              <a:t>tough with little training data</a:t>
            </a:r>
            <a:endParaRPr lang="en-US" dirty="0"/>
          </a:p>
          <a:p>
            <a:pPr lvl="2"/>
            <a:r>
              <a:rPr lang="en-US" dirty="0"/>
              <a:t>use a pretrained encoder and a classifier</a:t>
            </a:r>
          </a:p>
          <a:p>
            <a:pPr lvl="2"/>
            <a:r>
              <a:rPr lang="en-US" dirty="0"/>
              <a:t>link to language (later)</a:t>
            </a:r>
            <a:endParaRPr dirty="0"/>
          </a:p>
          <a:p>
            <a:pPr lvl="1"/>
            <a:r>
              <a:rPr lang="en-US" dirty="0"/>
              <a:t>sufficient </a:t>
            </a:r>
            <a:r>
              <a:rPr dirty="0"/>
              <a:t>change in dataset presents problems</a:t>
            </a:r>
            <a:endParaRPr lang="en-US" dirty="0"/>
          </a:p>
          <a:p>
            <a:r>
              <a:rPr lang="en-US" dirty="0"/>
              <a:t>FGVC works really well</a:t>
            </a:r>
          </a:p>
          <a:p>
            <a:pPr lvl="1"/>
            <a:r>
              <a:rPr lang="en-US" dirty="0"/>
              <a:t>see Merlin </a:t>
            </a:r>
            <a:r>
              <a:rPr lang="en-US" dirty="0" err="1"/>
              <a:t>BirdID</a:t>
            </a:r>
            <a:r>
              <a:rPr lang="en-US" dirty="0"/>
              <a:t>, iNaturalist, etc.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3581385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815CF-119C-DD38-3771-F6AE2B950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vs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03E87-028B-20BC-EBB5-A3177730D7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Classification:</a:t>
            </a:r>
          </a:p>
          <a:p>
            <a:pPr lvl="1"/>
            <a:r>
              <a:rPr lang="en-US" dirty="0"/>
              <a:t>there is an X in this image</a:t>
            </a:r>
          </a:p>
          <a:p>
            <a:pPr lvl="2"/>
            <a:r>
              <a:rPr lang="en-US" dirty="0"/>
              <a:t>what</a:t>
            </a:r>
          </a:p>
          <a:p>
            <a:r>
              <a:rPr lang="en-US" dirty="0"/>
              <a:t>Detection:</a:t>
            </a:r>
          </a:p>
          <a:p>
            <a:pPr lvl="1"/>
            <a:r>
              <a:rPr lang="en-US" dirty="0"/>
              <a:t>there is an X HERE in this image</a:t>
            </a:r>
          </a:p>
          <a:p>
            <a:pPr lvl="2"/>
            <a:r>
              <a:rPr lang="en-US" dirty="0"/>
              <a:t>what AND where</a:t>
            </a:r>
          </a:p>
          <a:p>
            <a:r>
              <a:rPr lang="en-US" dirty="0"/>
              <a:t>Key issues</a:t>
            </a:r>
          </a:p>
          <a:p>
            <a:pPr lvl="1"/>
            <a:r>
              <a:rPr lang="en-US" dirty="0"/>
              <a:t>how to specify where</a:t>
            </a:r>
          </a:p>
          <a:p>
            <a:pPr lvl="1"/>
            <a:r>
              <a:rPr lang="en-US" dirty="0"/>
              <a:t>relationship between what and where</a:t>
            </a:r>
          </a:p>
          <a:p>
            <a:pPr lvl="1"/>
            <a:r>
              <a:rPr lang="en-US" dirty="0"/>
              <a:t>efficiency,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evaluation</a:t>
            </a:r>
          </a:p>
          <a:p>
            <a:pPr lvl="2"/>
            <a:r>
              <a:rPr lang="en-US" dirty="0"/>
              <a:t>surprisingly fiddly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7913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89FB7-D6EC-D10F-E7DE-7D9E9334E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FAA00-2B56-95FF-518C-30F570DBDD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F1F7E5-BDD2-5706-EFA9-F81FAF4F7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807" y="1662539"/>
            <a:ext cx="8410435" cy="45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271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7047E-7C32-C551-4612-C6583AF8B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AEFA0-B5C1-A015-7CCA-AF36F2B363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control the number of boxes checked</a:t>
            </a:r>
          </a:p>
          <a:p>
            <a:r>
              <a:rPr lang="en-US" dirty="0"/>
              <a:t>to manage the classifier</a:t>
            </a:r>
          </a:p>
          <a:p>
            <a:pPr lvl="1"/>
            <a:r>
              <a:rPr lang="en-US" dirty="0"/>
              <a:t>may see lots of negatives</a:t>
            </a:r>
          </a:p>
          <a:p>
            <a:pPr lvl="1"/>
            <a:r>
              <a:rPr lang="en-US" dirty="0"/>
              <a:t>must be willing to respond when box isn’t precise</a:t>
            </a:r>
          </a:p>
          <a:p>
            <a:r>
              <a:rPr lang="en-US" dirty="0"/>
              <a:t>to manage high-scoring boxes</a:t>
            </a:r>
          </a:p>
          <a:p>
            <a:pPr lvl="1"/>
            <a:r>
              <a:rPr lang="en-US" dirty="0"/>
              <a:t>non-maximum suppression</a:t>
            </a:r>
          </a:p>
          <a:p>
            <a:r>
              <a:rPr lang="en-US" dirty="0"/>
              <a:t>to refine boxes</a:t>
            </a:r>
          </a:p>
        </p:txBody>
      </p:sp>
    </p:spTree>
    <p:extLst>
      <p:ext uri="{BB962C8B-B14F-4D97-AF65-F5344CB8AC3E}">
        <p14:creationId xmlns:p14="http://schemas.microsoft.com/office/powerpoint/2010/main" val="19689707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260D1-695E-FD09-B28F-5ED559DA4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helpful points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D8A4B1-CF39-D0A5-05CB-9F184C3257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Correlated scores</a:t>
            </a:r>
          </a:p>
          <a:p>
            <a:pPr lvl="1"/>
            <a:r>
              <a:rPr lang="en-US" dirty="0"/>
              <a:t>boxes overlap, so box scores are correlated</a:t>
            </a:r>
          </a:p>
          <a:p>
            <a:endParaRPr lang="en-US" dirty="0"/>
          </a:p>
          <a:p>
            <a:r>
              <a:rPr lang="en-US" dirty="0"/>
              <a:t>Extrapolating box scores</a:t>
            </a:r>
          </a:p>
          <a:p>
            <a:pPr lvl="1"/>
            <a:r>
              <a:rPr lang="en-US" dirty="0"/>
              <a:t>manageable, because they are correlated</a:t>
            </a:r>
          </a:p>
          <a:p>
            <a:pPr lvl="1"/>
            <a:r>
              <a:rPr lang="en-US" dirty="0"/>
              <a:t>bounding box regression</a:t>
            </a:r>
          </a:p>
          <a:p>
            <a:endParaRPr lang="en-US" dirty="0"/>
          </a:p>
          <a:p>
            <a:r>
              <a:rPr lang="en-US" dirty="0"/>
              <a:t>Worthwhile windows</a:t>
            </a:r>
          </a:p>
          <a:p>
            <a:pPr lvl="1"/>
            <a:r>
              <a:rPr lang="en-US" dirty="0"/>
              <a:t>surprisingly, you can tell whether a box contains an object, even without specifying the object</a:t>
            </a:r>
          </a:p>
          <a:p>
            <a:pPr lvl="1"/>
            <a:r>
              <a:rPr lang="en-US" dirty="0"/>
              <a:t>means you can reduce the number of boxes you show to classifier</a:t>
            </a:r>
          </a:p>
        </p:txBody>
      </p:sp>
    </p:spTree>
    <p:extLst>
      <p:ext uri="{BB962C8B-B14F-4D97-AF65-F5344CB8AC3E}">
        <p14:creationId xmlns:p14="http://schemas.microsoft.com/office/powerpoint/2010/main" val="3963005633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wo thread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Two threads</a:t>
            </a:r>
          </a:p>
        </p:txBody>
      </p:sp>
      <p:sp>
        <p:nvSpPr>
          <p:cNvPr id="189" name="Localize then classify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YOLO: Localize while classifying</a:t>
            </a:r>
          </a:p>
          <a:p>
            <a:pPr lvl="1"/>
            <a:r>
              <a:rPr lang="en-US" dirty="0"/>
              <a:t>in parallel, score</a:t>
            </a:r>
          </a:p>
          <a:p>
            <a:pPr lvl="2"/>
            <a:r>
              <a:rPr lang="en-US" dirty="0"/>
              <a:t>boxes for “goodness of box”</a:t>
            </a:r>
          </a:p>
          <a:p>
            <a:pPr lvl="2"/>
            <a:r>
              <a:rPr lang="en-US" dirty="0"/>
              <a:t>boxes for “what is in it”</a:t>
            </a:r>
          </a:p>
          <a:p>
            <a:pPr lvl="1"/>
            <a:r>
              <a:rPr lang="en-US" dirty="0"/>
              <a:t>combine</a:t>
            </a:r>
          </a:p>
          <a:p>
            <a:r>
              <a:rPr dirty="0"/>
              <a:t>Localize then classify</a:t>
            </a:r>
          </a:p>
          <a:p>
            <a:pPr lvl="1"/>
            <a:r>
              <a:rPr dirty="0"/>
              <a:t>find boxes that likely contain objects</a:t>
            </a:r>
          </a:p>
          <a:p>
            <a:pPr lvl="1"/>
            <a:r>
              <a:rPr dirty="0"/>
              <a:t>decide what is in the box</a:t>
            </a:r>
          </a:p>
          <a:p>
            <a:endParaRPr dirty="0"/>
          </a:p>
        </p:txBody>
      </p:sp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CDB2F-3CF3-C59C-6B66-FADCF67E8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0236D-8FA7-42DB-3829-A88060126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5052760"/>
            <a:ext cx="7886700" cy="112420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Original caption: “</a:t>
            </a:r>
            <a:r>
              <a:rPr lang="en-US" i="1" dirty="0"/>
              <a:t>YOLO running on sample artwork and natural images from the internet. It is mostly accurate although it does think one person is an airplane”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CD3224-69D0-1905-58C9-C5C2C5941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29711"/>
            <a:ext cx="9149833" cy="3823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855686-0BCD-CEAE-8E5A-AD7AFB316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250" y="6346824"/>
            <a:ext cx="53975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829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DC833-30AE-5C9D-3E62-4808F6D42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MaskRCNN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D1A1B8-D1A2-41DB-46FA-42F832262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904" y="1892135"/>
            <a:ext cx="8525641" cy="4765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C0006A-DEA1-08BB-1617-2C338A9A5A1D}"/>
              </a:ext>
            </a:extLst>
          </p:cNvPr>
          <p:cNvSpPr txBox="1"/>
          <p:nvPr/>
        </p:nvSpPr>
        <p:spPr>
          <a:xfrm>
            <a:off x="6843473" y="6176963"/>
            <a:ext cx="2677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Choose some RPN boxes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D0A2F6-A872-9B26-E954-F9173306FCF4}"/>
              </a:ext>
            </a:extLst>
          </p:cNvPr>
          <p:cNvSpPr txBox="1"/>
          <p:nvPr/>
        </p:nvSpPr>
        <p:spPr>
          <a:xfrm>
            <a:off x="7482631" y="4450092"/>
            <a:ext cx="17266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Cut out feature </a:t>
            </a:r>
          </a:p>
          <a:p>
            <a:r>
              <a:rPr lang="en-US" dirty="0">
                <a:solidFill>
                  <a:srgbClr val="FF0000"/>
                </a:solidFill>
              </a:rPr>
              <a:t>map region for </a:t>
            </a:r>
          </a:p>
          <a:p>
            <a:r>
              <a:rPr lang="en-US" dirty="0">
                <a:solidFill>
                  <a:srgbClr val="FF0000"/>
                </a:solidFill>
              </a:rPr>
              <a:t>box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CF3D23-322E-0F2F-0E9D-CFD19A95DF95}"/>
              </a:ext>
            </a:extLst>
          </p:cNvPr>
          <p:cNvSpPr txBox="1"/>
          <p:nvPr/>
        </p:nvSpPr>
        <p:spPr>
          <a:xfrm>
            <a:off x="5308962" y="2896735"/>
            <a:ext cx="2071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Adjust feature map</a:t>
            </a:r>
          </a:p>
          <a:p>
            <a:r>
              <a:rPr lang="en-US" dirty="0">
                <a:solidFill>
                  <a:srgbClr val="FF0000"/>
                </a:solidFill>
              </a:rPr>
              <a:t>region to fixed size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8DE99A-E74D-74DC-77D6-147FD58B74A2}"/>
              </a:ext>
            </a:extLst>
          </p:cNvPr>
          <p:cNvSpPr txBox="1"/>
          <p:nvPr/>
        </p:nvSpPr>
        <p:spPr>
          <a:xfrm>
            <a:off x="7882760" y="1690689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New stuff</a:t>
            </a:r>
          </a:p>
        </p:txBody>
      </p:sp>
    </p:spTree>
    <p:extLst>
      <p:ext uri="{BB962C8B-B14F-4D97-AF65-F5344CB8AC3E}">
        <p14:creationId xmlns:p14="http://schemas.microsoft.com/office/powerpoint/2010/main" val="2505702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0ED19-861D-B954-0412-6EA058E0F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45C82B-9D4D-670B-D6FE-F58A03E90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337" y="0"/>
            <a:ext cx="896815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6E9CF4-827A-FD5F-8E1E-EA6F33223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573517"/>
            <a:ext cx="6180083" cy="3174124"/>
          </a:xfrm>
        </p:spPr>
        <p:txBody>
          <a:bodyPr>
            <a:noAutofit/>
          </a:bodyPr>
          <a:lstStyle/>
          <a:p>
            <a:r>
              <a:rPr lang="en-US" dirty="0"/>
              <a:t>MC Convolution + </a:t>
            </a:r>
            <a:r>
              <a:rPr lang="en-US" dirty="0" err="1"/>
              <a:t>ReLU</a:t>
            </a:r>
            <a:r>
              <a:rPr lang="en-US" dirty="0"/>
              <a:t> = Simple pattern detector</a:t>
            </a:r>
          </a:p>
        </p:txBody>
      </p:sp>
    </p:spTree>
    <p:extLst>
      <p:ext uri="{BB962C8B-B14F-4D97-AF65-F5344CB8AC3E}">
        <p14:creationId xmlns:p14="http://schemas.microsoft.com/office/powerpoint/2010/main" val="5538905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CE047-7450-A17A-801D-4CDBB2663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 with masks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3CEC48-B49E-7F7C-5BAD-01955C994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5108028"/>
            <a:ext cx="7886700" cy="1068935"/>
          </a:xfrm>
        </p:spPr>
        <p:txBody>
          <a:bodyPr/>
          <a:lstStyle/>
          <a:p>
            <a:r>
              <a:rPr lang="en-US" dirty="0"/>
              <a:t>Evaluation: </a:t>
            </a:r>
          </a:p>
          <a:p>
            <a:pPr lvl="1"/>
            <a:r>
              <a:rPr lang="en-US" dirty="0"/>
              <a:t>you can compute </a:t>
            </a:r>
            <a:r>
              <a:rPr lang="en-US" dirty="0" err="1"/>
              <a:t>IoU</a:t>
            </a:r>
            <a:r>
              <a:rPr lang="en-US" dirty="0"/>
              <a:t> for masks, too...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DA4D19-146D-C35F-88EB-AFBC9C98A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377" y="1784592"/>
            <a:ext cx="8815416" cy="332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686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46D5A-CD13-27B2-5D7B-AB7E0BCA5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0641C-7E29-730C-597D-324636A21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more stuff from ROI</a:t>
            </a:r>
          </a:p>
          <a:p>
            <a:pPr lvl="1"/>
            <a:r>
              <a:rPr lang="en-US" dirty="0" err="1"/>
              <a:t>eg</a:t>
            </a:r>
            <a:r>
              <a:rPr lang="en-US" dirty="0"/>
              <a:t> body </a:t>
            </a:r>
            <a:r>
              <a:rPr lang="en-US" dirty="0" err="1"/>
              <a:t>keypoints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Bolt onto a semantic </a:t>
            </a:r>
            <a:r>
              <a:rPr lang="en-US" dirty="0" err="1"/>
              <a:t>segmenter</a:t>
            </a:r>
            <a:endParaRPr lang="en-US" dirty="0"/>
          </a:p>
          <a:p>
            <a:pPr lvl="1"/>
            <a:r>
              <a:rPr lang="en-US" dirty="0"/>
              <a:t>to get panoptic segmentation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C4D326-8FF5-3AE9-B166-939977EF5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966" y="2684531"/>
            <a:ext cx="7772400" cy="224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290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AD006-B3A6-BEBD-A6A8-ECA51CC9E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DETR – detection by transformer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FF6DA-07B7-ECEF-84CF-C2D6F9EBA5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prediction head</a:t>
            </a:r>
          </a:p>
          <a:p>
            <a:pPr lvl="1"/>
            <a:r>
              <a:rPr lang="en-US" dirty="0"/>
              <a:t>accepts output token</a:t>
            </a:r>
          </a:p>
          <a:p>
            <a:pPr lvl="1"/>
            <a:r>
              <a:rPr lang="en-US" dirty="0"/>
              <a:t>produces</a:t>
            </a:r>
          </a:p>
          <a:p>
            <a:pPr lvl="2"/>
            <a:r>
              <a:rPr lang="en-US" dirty="0"/>
              <a:t>no object OR</a:t>
            </a:r>
          </a:p>
          <a:p>
            <a:pPr lvl="2"/>
            <a:r>
              <a:rPr lang="en-US" dirty="0"/>
              <a:t>class scores, box location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r>
              <a:rPr lang="en-US" dirty="0"/>
              <a:t>Training (roughly!)</a:t>
            </a:r>
          </a:p>
          <a:p>
            <a:pPr lvl="1"/>
            <a:r>
              <a:rPr lang="en-US" dirty="0"/>
              <a:t>Find large number of images with boxes, classes</a:t>
            </a:r>
          </a:p>
          <a:p>
            <a:pPr lvl="1"/>
            <a:r>
              <a:rPr lang="en-US" dirty="0"/>
              <a:t>Loss is min over matchings </a:t>
            </a:r>
          </a:p>
          <a:p>
            <a:pPr lvl="2"/>
            <a:r>
              <a:rPr lang="en-US" dirty="0"/>
              <a:t>from predicted tokens to image boxes </a:t>
            </a:r>
          </a:p>
          <a:p>
            <a:pPr lvl="3"/>
            <a:r>
              <a:rPr lang="en-US" dirty="0"/>
              <a:t>box </a:t>
            </a:r>
            <a:r>
              <a:rPr lang="en-US" dirty="0" err="1"/>
              <a:t>loss+class</a:t>
            </a:r>
            <a:r>
              <a:rPr lang="en-US" dirty="0"/>
              <a:t> loss</a:t>
            </a:r>
          </a:p>
          <a:p>
            <a:pPr lvl="1"/>
            <a:r>
              <a:rPr lang="en-US" dirty="0"/>
              <a:t>Use weighted bipartite graph matching to match</a:t>
            </a:r>
          </a:p>
          <a:p>
            <a:pPr lvl="1"/>
            <a:r>
              <a:rPr lang="en-US" dirty="0"/>
              <a:t>Descent on this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CEEDDD-3DEC-E83F-7AE0-38D7A9653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688" y="1172478"/>
            <a:ext cx="4095312" cy="28288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235131-1272-2DD1-2F22-1F0E8111E49A}"/>
              </a:ext>
            </a:extLst>
          </p:cNvPr>
          <p:cNvSpPr txBox="1"/>
          <p:nvPr/>
        </p:nvSpPr>
        <p:spPr>
          <a:xfrm>
            <a:off x="1536395" y="6488668"/>
            <a:ext cx="7327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End-to-End Object Detection with Transformers </a:t>
            </a:r>
            <a:r>
              <a:rPr lang="en-US" dirty="0"/>
              <a:t>Carion et al, 2020</a:t>
            </a:r>
          </a:p>
        </p:txBody>
      </p:sp>
    </p:spTree>
    <p:extLst>
      <p:ext uri="{BB962C8B-B14F-4D97-AF65-F5344CB8AC3E}">
        <p14:creationId xmlns:p14="http://schemas.microsoft.com/office/powerpoint/2010/main" val="28015585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1E8DE-FBBA-8F91-D8B0-4DB6412D6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detectors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2869B3-FD68-3AF4-8456-64C3B6AABB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Compare detected boxes w ground truth boxes</a:t>
            </a:r>
          </a:p>
          <a:p>
            <a:r>
              <a:rPr lang="en-US" dirty="0"/>
              <a:t>Favor</a:t>
            </a:r>
          </a:p>
          <a:p>
            <a:pPr lvl="1"/>
            <a:r>
              <a:rPr lang="en-US" dirty="0"/>
              <a:t>right number of boxes with right label in right place</a:t>
            </a:r>
          </a:p>
          <a:p>
            <a:r>
              <a:rPr lang="en-US" dirty="0"/>
              <a:t>Penalize</a:t>
            </a:r>
          </a:p>
          <a:p>
            <a:pPr lvl="1"/>
            <a:r>
              <a:rPr lang="en-US" dirty="0"/>
              <a:t>awful lot of boxes</a:t>
            </a:r>
          </a:p>
          <a:p>
            <a:pPr lvl="1"/>
            <a:r>
              <a:rPr lang="en-US" dirty="0"/>
              <a:t>multiple detections of the same thing</a:t>
            </a:r>
          </a:p>
          <a:p>
            <a:r>
              <a:rPr lang="en-US" dirty="0"/>
              <a:t>Strategy</a:t>
            </a:r>
          </a:p>
          <a:p>
            <a:pPr lvl="1"/>
            <a:r>
              <a:rPr lang="en-US" dirty="0"/>
              <a:t>Detector makes a ranked list of boxes</a:t>
            </a:r>
          </a:p>
          <a:p>
            <a:pPr lvl="1"/>
            <a:r>
              <a:rPr lang="en-US" dirty="0"/>
              <a:t>GT is a list of boxes</a:t>
            </a:r>
          </a:p>
          <a:p>
            <a:pPr lvl="1"/>
            <a:r>
              <a:rPr lang="en-US" dirty="0"/>
              <a:t>Mark detector boxes with relevant/irrelevant</a:t>
            </a:r>
          </a:p>
          <a:p>
            <a:pPr lvl="1"/>
            <a:r>
              <a:rPr lang="en-US" dirty="0"/>
              <a:t>summarize lists</a:t>
            </a:r>
          </a:p>
        </p:txBody>
      </p:sp>
    </p:spTree>
    <p:extLst>
      <p:ext uri="{BB962C8B-B14F-4D97-AF65-F5344CB8AC3E}">
        <p14:creationId xmlns:p14="http://schemas.microsoft.com/office/powerpoint/2010/main" val="51857533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914400"/>
            <a:ext cx="7772400" cy="628650"/>
          </a:xfrm>
        </p:spPr>
        <p:txBody>
          <a:bodyPr wrap="square" anchor="ctr">
            <a:normAutofit fontScale="90000"/>
          </a:bodyPr>
          <a:lstStyle/>
          <a:p>
            <a:r>
              <a:rPr lang="en-US" dirty="0"/>
              <a:t>Image representations - Encoding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FBCF0A-82B5-685D-0D73-388291F9E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Idea:</a:t>
            </a:r>
          </a:p>
          <a:p>
            <a:pPr lvl="1"/>
            <a:r>
              <a:rPr lang="en-US" dirty="0"/>
              <a:t>Filter banks + </a:t>
            </a:r>
            <a:r>
              <a:rPr lang="en-US" dirty="0" err="1"/>
              <a:t>ReLU</a:t>
            </a:r>
            <a:r>
              <a:rPr lang="en-US" dirty="0"/>
              <a:t> yield scores for many different patterns</a:t>
            </a:r>
          </a:p>
          <a:p>
            <a:endParaRPr lang="en-US" dirty="0"/>
          </a:p>
          <a:p>
            <a:r>
              <a:rPr lang="en-US" dirty="0"/>
              <a:t>Idea:</a:t>
            </a:r>
          </a:p>
          <a:p>
            <a:pPr lvl="1"/>
            <a:r>
              <a:rPr lang="en-US" dirty="0"/>
              <a:t>You can compose this, so patterns of patterns of …</a:t>
            </a:r>
          </a:p>
          <a:p>
            <a:pPr lvl="1"/>
            <a:r>
              <a:rPr lang="en-US" dirty="0"/>
              <a:t>Result: a code that describes the image</a:t>
            </a:r>
          </a:p>
          <a:p>
            <a:endParaRPr lang="en-US" dirty="0"/>
          </a:p>
          <a:p>
            <a:r>
              <a:rPr lang="en-US" dirty="0"/>
              <a:t>Idea:</a:t>
            </a:r>
          </a:p>
          <a:p>
            <a:pPr lvl="1"/>
            <a:r>
              <a:rPr lang="en-US" dirty="0"/>
              <a:t>if filters are well chosen, you could use the representation to:</a:t>
            </a:r>
          </a:p>
          <a:p>
            <a:pPr lvl="2"/>
            <a:r>
              <a:rPr lang="en-US" dirty="0"/>
              <a:t>denoise images</a:t>
            </a:r>
          </a:p>
          <a:p>
            <a:pPr lvl="2"/>
            <a:r>
              <a:rPr lang="en-US" dirty="0"/>
              <a:t>find edges</a:t>
            </a:r>
          </a:p>
          <a:p>
            <a:pPr lvl="2"/>
            <a:r>
              <a:rPr lang="en-US" dirty="0"/>
              <a:t>find interest points</a:t>
            </a:r>
          </a:p>
          <a:p>
            <a:pPr lvl="2"/>
            <a:r>
              <a:rPr lang="en-US" dirty="0"/>
              <a:t>classify images…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5A4CA8-013E-2687-165F-FA239C718784}"/>
              </a:ext>
            </a:extLst>
          </p:cNvPr>
          <p:cNvSpPr txBox="1"/>
          <p:nvPr/>
        </p:nvSpPr>
        <p:spPr>
          <a:xfrm>
            <a:off x="4267199" y="5997874"/>
            <a:ext cx="5583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BUT what filters/patterns should we use?</a:t>
            </a:r>
          </a:p>
        </p:txBody>
      </p:sp>
    </p:spTree>
    <p:extLst>
      <p:ext uri="{BB962C8B-B14F-4D97-AF65-F5344CB8AC3E}">
        <p14:creationId xmlns:p14="http://schemas.microsoft.com/office/powerpoint/2010/main" val="3826005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449B5-9EB2-09C4-B96B-236473D18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79A0A-A76B-BDBF-810F-0E9908C7F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Layers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203971-371C-0341-31F8-2621E983D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2114551"/>
            <a:ext cx="7486650" cy="37614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5C9CF6-87C7-EA7C-18D7-EDFE02060AAC}"/>
              </a:ext>
            </a:extLst>
          </p:cNvPr>
          <p:cNvSpPr txBox="1"/>
          <p:nvPr/>
        </p:nvSpPr>
        <p:spPr>
          <a:xfrm>
            <a:off x="6610350" y="5143502"/>
            <a:ext cx="12330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Input number </a:t>
            </a:r>
          </a:p>
          <a:p>
            <a:r>
              <a:rPr lang="en-US" sz="1350" dirty="0"/>
              <a:t>of features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A961C7-6BDB-70A5-8E82-DB35D37AFF6E}"/>
              </a:ext>
            </a:extLst>
          </p:cNvPr>
          <p:cNvSpPr txBox="1"/>
          <p:nvPr/>
        </p:nvSpPr>
        <p:spPr>
          <a:xfrm>
            <a:off x="8920632" y="4748854"/>
            <a:ext cx="13708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Output number </a:t>
            </a:r>
          </a:p>
          <a:p>
            <a:r>
              <a:rPr lang="en-US" sz="1350" dirty="0"/>
              <a:t>of features</a:t>
            </a:r>
          </a:p>
        </p:txBody>
      </p:sp>
    </p:spTree>
    <p:extLst>
      <p:ext uri="{BB962C8B-B14F-4D97-AF65-F5344CB8AC3E}">
        <p14:creationId xmlns:p14="http://schemas.microsoft.com/office/powerpoint/2010/main" val="1145605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23212-A65D-17C6-CE50-F49E3AECB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1FEC3-AEAA-18FF-7821-3A7458A02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ReLU</a:t>
            </a:r>
            <a:r>
              <a:rPr lang="en-US" dirty="0"/>
              <a:t> operates on tensor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BD85C-2C87-83A0-9123-9D5C4E6DC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Trivially – just </a:t>
            </a:r>
            <a:r>
              <a:rPr lang="en-US" dirty="0" err="1"/>
              <a:t>ReLU</a:t>
            </a:r>
            <a:r>
              <a:rPr lang="en-US" dirty="0"/>
              <a:t> at each location</a:t>
            </a:r>
          </a:p>
        </p:txBody>
      </p:sp>
    </p:spTree>
    <p:extLst>
      <p:ext uri="{BB962C8B-B14F-4D97-AF65-F5344CB8AC3E}">
        <p14:creationId xmlns:p14="http://schemas.microsoft.com/office/powerpoint/2010/main" val="38444618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11618</TotalTime>
  <Words>2042</Words>
  <Application>Microsoft Macintosh PowerPoint</Application>
  <PresentationFormat>Widescreen</PresentationFormat>
  <Paragraphs>425</Paragraphs>
  <Slides>63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8" baseType="lpstr">
      <vt:lpstr>Aptos</vt:lpstr>
      <vt:lpstr>Aptos Display</vt:lpstr>
      <vt:lpstr>Arial</vt:lpstr>
      <vt:lpstr>Cambria Math</vt:lpstr>
      <vt:lpstr>Office Theme</vt:lpstr>
      <vt:lpstr>Regression and Classification </vt:lpstr>
      <vt:lpstr>Main points</vt:lpstr>
      <vt:lpstr>Convolution</vt:lpstr>
      <vt:lpstr>Multi-channel Convolution </vt:lpstr>
      <vt:lpstr>ReLU</vt:lpstr>
      <vt:lpstr>MC Convolution + ReLU = Simple pattern detector</vt:lpstr>
      <vt:lpstr>Image representations - Encoding</vt:lpstr>
      <vt:lpstr>Convolutional Layers</vt:lpstr>
      <vt:lpstr>ReLU operates on tensor</vt:lpstr>
      <vt:lpstr>A very simple encoder</vt:lpstr>
      <vt:lpstr>As tensors</vt:lpstr>
      <vt:lpstr>Receptive fields</vt:lpstr>
      <vt:lpstr>Images from codes - Decoding</vt:lpstr>
      <vt:lpstr>Decoding</vt:lpstr>
      <vt:lpstr>A decoder</vt:lpstr>
      <vt:lpstr>Big idea</vt:lpstr>
      <vt:lpstr>Denoising Autoencoder</vt:lpstr>
      <vt:lpstr>Learning the filters</vt:lpstr>
      <vt:lpstr>Adjusting the filters:</vt:lpstr>
      <vt:lpstr>Stochastic gradient descent</vt:lpstr>
      <vt:lpstr>Stochastic gradient descent</vt:lpstr>
      <vt:lpstr>Transformers: better encoders</vt:lpstr>
      <vt:lpstr>Transformers: better encoders</vt:lpstr>
      <vt:lpstr>The key idea remains</vt:lpstr>
      <vt:lpstr>Depth from single image</vt:lpstr>
      <vt:lpstr>How and what?</vt:lpstr>
      <vt:lpstr>Depth predictors work really well</vt:lpstr>
      <vt:lpstr>Normal estimates from depth data are shaky</vt:lpstr>
      <vt:lpstr>Normal predictors work really well too</vt:lpstr>
      <vt:lpstr>Why does all this work?  I</vt:lpstr>
      <vt:lpstr>Why does all this work?  II</vt:lpstr>
      <vt:lpstr>Further image to image mapping</vt:lpstr>
      <vt:lpstr>A classifier</vt:lpstr>
      <vt:lpstr>Summaries of performance</vt:lpstr>
      <vt:lpstr>Simple, two-class linear classifier</vt:lpstr>
      <vt:lpstr>Practical issue</vt:lpstr>
      <vt:lpstr>Fully connected layers</vt:lpstr>
      <vt:lpstr>A simple image classifier</vt:lpstr>
      <vt:lpstr>Simple Image Classification</vt:lpstr>
      <vt:lpstr>Multiclass classification</vt:lpstr>
      <vt:lpstr>Interpreting the score</vt:lpstr>
      <vt:lpstr>Ideas</vt:lpstr>
      <vt:lpstr>Semantic segmentation</vt:lpstr>
      <vt:lpstr>Semantic segmentation on Kitti (labelled data)</vt:lpstr>
      <vt:lpstr>MS-CoCo dataset</vt:lpstr>
      <vt:lpstr>Image classification </vt:lpstr>
      <vt:lpstr>Recipes for cases</vt:lpstr>
      <vt:lpstr>Types of label</vt:lpstr>
      <vt:lpstr>Types of label:  category</vt:lpstr>
      <vt:lpstr>Other types of label...</vt:lpstr>
      <vt:lpstr>Fine grained category recognition</vt:lpstr>
      <vt:lpstr>SOTA - rough summary</vt:lpstr>
      <vt:lpstr>Classification vs detection</vt:lpstr>
      <vt:lpstr>Basic architecture</vt:lpstr>
      <vt:lpstr>Need..</vt:lpstr>
      <vt:lpstr>Three helpful points</vt:lpstr>
      <vt:lpstr>Two threads</vt:lpstr>
      <vt:lpstr>PowerPoint Presentation</vt:lpstr>
      <vt:lpstr>MaskRCNN</vt:lpstr>
      <vt:lpstr>Detection with masks</vt:lpstr>
      <vt:lpstr>Variants</vt:lpstr>
      <vt:lpstr>DETR – detection by transformer</vt:lpstr>
      <vt:lpstr>Evaluating detectors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Forsyth, David Alexander</dc:creator>
  <cp:lastModifiedBy>Forsyth, David Alexander</cp:lastModifiedBy>
  <cp:revision>34</cp:revision>
  <cp:lastPrinted>2026-07-15T16:21:15Z</cp:lastPrinted>
  <dcterms:created xsi:type="dcterms:W3CDTF">2026-07-06T20:33:53Z</dcterms:created>
  <dcterms:modified xsi:type="dcterms:W3CDTF">2026-07-15T23:21:41Z</dcterms:modified>
</cp:coreProperties>
</file>