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7" r:id="rId2"/>
    <p:sldId id="258" r:id="rId3"/>
    <p:sldId id="1373" r:id="rId4"/>
    <p:sldId id="261" r:id="rId5"/>
    <p:sldId id="1374" r:id="rId6"/>
    <p:sldId id="1375" r:id="rId7"/>
    <p:sldId id="1371" r:id="rId8"/>
    <p:sldId id="1372" r:id="rId9"/>
    <p:sldId id="905" r:id="rId10"/>
    <p:sldId id="492" r:id="rId11"/>
    <p:sldId id="909" r:id="rId12"/>
    <p:sldId id="2963" r:id="rId13"/>
    <p:sldId id="2964" r:id="rId14"/>
    <p:sldId id="441" r:id="rId15"/>
    <p:sldId id="920" r:id="rId16"/>
    <p:sldId id="921" r:id="rId17"/>
    <p:sldId id="2965" r:id="rId18"/>
    <p:sldId id="269" r:id="rId19"/>
    <p:sldId id="2955" r:id="rId20"/>
    <p:sldId id="2956" r:id="rId21"/>
    <p:sldId id="259" r:id="rId22"/>
    <p:sldId id="260" r:id="rId23"/>
    <p:sldId id="2957" r:id="rId24"/>
    <p:sldId id="262" r:id="rId25"/>
    <p:sldId id="263" r:id="rId26"/>
    <p:sldId id="264" r:id="rId27"/>
    <p:sldId id="265" r:id="rId28"/>
    <p:sldId id="266" r:id="rId29"/>
    <p:sldId id="267" r:id="rId30"/>
    <p:sldId id="270" r:id="rId31"/>
    <p:sldId id="268" r:id="rId32"/>
    <p:sldId id="272" r:id="rId33"/>
    <p:sldId id="271" r:id="rId34"/>
    <p:sldId id="273" r:id="rId35"/>
    <p:sldId id="2958" r:id="rId36"/>
    <p:sldId id="2962" r:id="rId37"/>
    <p:sldId id="2959" r:id="rId38"/>
    <p:sldId id="2960" r:id="rId39"/>
    <p:sldId id="2961" r:id="rId40"/>
    <p:sldId id="839" r:id="rId41"/>
    <p:sldId id="1370" r:id="rId42"/>
    <p:sldId id="870" r:id="rId43"/>
    <p:sldId id="871" r:id="rId44"/>
    <p:sldId id="858" r:id="rId45"/>
    <p:sldId id="2966" r:id="rId46"/>
    <p:sldId id="1177" r:id="rId47"/>
    <p:sldId id="1200" r:id="rId48"/>
    <p:sldId id="1199" r:id="rId49"/>
    <p:sldId id="1204" r:id="rId50"/>
    <p:sldId id="1182" r:id="rId51"/>
    <p:sldId id="1183" r:id="rId52"/>
    <p:sldId id="1184" r:id="rId53"/>
    <p:sldId id="1185" r:id="rId54"/>
    <p:sldId id="1202" r:id="rId55"/>
    <p:sldId id="1186" r:id="rId56"/>
    <p:sldId id="521" r:id="rId57"/>
    <p:sldId id="1198" r:id="rId58"/>
    <p:sldId id="343" r:id="rId59"/>
    <p:sldId id="328" r:id="rId60"/>
    <p:sldId id="371" r:id="rId61"/>
    <p:sldId id="2967" r:id="rId62"/>
    <p:sldId id="1278" r:id="rId63"/>
    <p:sldId id="1214" r:id="rId64"/>
    <p:sldId id="1219" r:id="rId65"/>
    <p:sldId id="1257" r:id="rId66"/>
    <p:sldId id="1232" r:id="rId67"/>
    <p:sldId id="1253" r:id="rId68"/>
    <p:sldId id="1270" r:id="rId69"/>
    <p:sldId id="1271" r:id="rId70"/>
    <p:sldId id="1272" r:id="rId71"/>
    <p:sldId id="1274" r:id="rId72"/>
    <p:sldId id="1273" r:id="rId73"/>
    <p:sldId id="1276" r:id="rId74"/>
    <p:sldId id="1275" r:id="rId75"/>
    <p:sldId id="1251" r:id="rId76"/>
    <p:sldId id="1252" r:id="rId77"/>
    <p:sldId id="1254" r:id="rId78"/>
    <p:sldId id="2968" r:id="rId79"/>
    <p:sldId id="2937" r:id="rId80"/>
    <p:sldId id="2794" r:id="rId81"/>
    <p:sldId id="2938" r:id="rId82"/>
    <p:sldId id="2795" r:id="rId83"/>
    <p:sldId id="2940" r:id="rId84"/>
    <p:sldId id="2941" r:id="rId85"/>
    <p:sldId id="2942" r:id="rId86"/>
    <p:sldId id="2943" r:id="rId87"/>
    <p:sldId id="2945" r:id="rId88"/>
    <p:sldId id="2946" r:id="rId89"/>
    <p:sldId id="2947" r:id="rId90"/>
    <p:sldId id="2949" r:id="rId91"/>
    <p:sldId id="2950" r:id="rId92"/>
    <p:sldId id="2951" r:id="rId93"/>
    <p:sldId id="2952" r:id="rId94"/>
    <p:sldId id="2953" r:id="rId95"/>
    <p:sldId id="2954" r:id="rId9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6AA651-B902-7641-ACEC-D1B957495F2B}">
          <p14:sldIdLst>
            <p14:sldId id="257"/>
            <p14:sldId id="258"/>
          </p14:sldIdLst>
        </p14:section>
        <p14:section name="Calibration" id="{862199CA-5414-D545-AFF0-31DA2394B3F3}">
          <p14:sldIdLst>
            <p14:sldId id="1373"/>
            <p14:sldId id="261"/>
          </p14:sldIdLst>
        </p14:section>
        <p14:section name="Triangulation" id="{AC41B18A-D775-924D-AE36-D3DC166071DF}">
          <p14:sldIdLst>
            <p14:sldId id="1374"/>
            <p14:sldId id="1375"/>
          </p14:sldIdLst>
        </p14:section>
        <p14:section name="Stereo" id="{10DDF531-A4CF-8841-BB9B-484EA055BC72}">
          <p14:sldIdLst>
            <p14:sldId id="1371"/>
            <p14:sldId id="1372"/>
            <p14:sldId id="905"/>
            <p14:sldId id="492"/>
            <p14:sldId id="909"/>
            <p14:sldId id="2963"/>
            <p14:sldId id="2964"/>
            <p14:sldId id="441"/>
            <p14:sldId id="920"/>
            <p14:sldId id="921"/>
            <p14:sldId id="2965"/>
          </p14:sldIdLst>
        </p14:section>
        <p14:section name="Optic Flow" id="{5B7F2BA2-46B1-F544-A15B-1BE9BA62D4F6}">
          <p14:sldIdLst>
            <p14:sldId id="269"/>
            <p14:sldId id="2955"/>
            <p14:sldId id="2956"/>
            <p14:sldId id="259"/>
            <p14:sldId id="260"/>
            <p14:sldId id="2957"/>
            <p14:sldId id="262"/>
            <p14:sldId id="263"/>
            <p14:sldId id="264"/>
            <p14:sldId id="265"/>
            <p14:sldId id="266"/>
            <p14:sldId id="267"/>
            <p14:sldId id="270"/>
            <p14:sldId id="268"/>
            <p14:sldId id="272"/>
            <p14:sldId id="271"/>
            <p14:sldId id="273"/>
          </p14:sldIdLst>
        </p14:section>
        <p14:section name="Learned Flow and Stereo Estimates" id="{CA2CCA11-1F3C-B44C-BA23-9560A6BBDC23}">
          <p14:sldIdLst>
            <p14:sldId id="2958"/>
            <p14:sldId id="2962"/>
            <p14:sldId id="2959"/>
            <p14:sldId id="2960"/>
            <p14:sldId id="2961"/>
          </p14:sldIdLst>
        </p14:section>
        <p14:section name="Fundamental matrix estimation" id="{73AB27B2-8A8B-7542-9F18-1ABA325D7D63}">
          <p14:sldIdLst>
            <p14:sldId id="839"/>
            <p14:sldId id="1370"/>
            <p14:sldId id="870"/>
            <p14:sldId id="871"/>
          </p14:sldIdLst>
        </p14:section>
        <p14:section name="Odometry" id="{1D0EFE03-2798-E84A-A347-65B9FAC93DE1}">
          <p14:sldIdLst>
            <p14:sldId id="858"/>
            <p14:sldId id="2966"/>
          </p14:sldIdLst>
        </p14:section>
        <p14:section name="Structure from motion" id="{6F674099-C887-FD4F-BCB6-9EB23518A19D}">
          <p14:sldIdLst>
            <p14:sldId id="1177"/>
            <p14:sldId id="1200"/>
            <p14:sldId id="1199"/>
            <p14:sldId id="1204"/>
            <p14:sldId id="1182"/>
            <p14:sldId id="1183"/>
            <p14:sldId id="1184"/>
            <p14:sldId id="1185"/>
            <p14:sldId id="1202"/>
            <p14:sldId id="1186"/>
            <p14:sldId id="521"/>
            <p14:sldId id="1198"/>
          </p14:sldIdLst>
        </p14:section>
        <p14:section name="SLAM" id="{622C16C1-16CB-9943-9CBA-2FA7EF7986C0}">
          <p14:sldIdLst>
            <p14:sldId id="343"/>
            <p14:sldId id="328"/>
            <p14:sldId id="371"/>
          </p14:sldIdLst>
        </p14:section>
        <p14:section name="MultiViewStereo" id="{E5DBB660-DFDE-5145-B1F2-CFB8266678B3}">
          <p14:sldIdLst>
            <p14:sldId id="2967"/>
            <p14:sldId id="1278"/>
            <p14:sldId id="1214"/>
            <p14:sldId id="1219"/>
            <p14:sldId id="1257"/>
            <p14:sldId id="1232"/>
            <p14:sldId id="1253"/>
            <p14:sldId id="1270"/>
            <p14:sldId id="1271"/>
            <p14:sldId id="1272"/>
            <p14:sldId id="1274"/>
            <p14:sldId id="1273"/>
            <p14:sldId id="1276"/>
            <p14:sldId id="1275"/>
            <p14:sldId id="1251"/>
            <p14:sldId id="1252"/>
            <p14:sldId id="1254"/>
          </p14:sldIdLst>
        </p14:section>
        <p14:section name="Tracking" id="{E8609921-93D5-FC4B-9A3B-CE376DA0FA7A}">
          <p14:sldIdLst>
            <p14:sldId id="2968"/>
            <p14:sldId id="2937"/>
            <p14:sldId id="2794"/>
            <p14:sldId id="2938"/>
            <p14:sldId id="2795"/>
            <p14:sldId id="2940"/>
            <p14:sldId id="2941"/>
            <p14:sldId id="2942"/>
            <p14:sldId id="2943"/>
            <p14:sldId id="2945"/>
            <p14:sldId id="2946"/>
            <p14:sldId id="2947"/>
            <p14:sldId id="2949"/>
            <p14:sldId id="2950"/>
            <p14:sldId id="2951"/>
            <p14:sldId id="2952"/>
            <p14:sldId id="2953"/>
            <p14:sldId id="29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342"/>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270FA4B-15E6-CF40-90FB-0FD61D3136BE}" type="datetimeFigureOut">
              <a:rPr lang="en-US" smtClean="0"/>
              <a:t>7/14/26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8477DD1-45E4-2843-A21B-AC936F4DC0B8}" type="slidenum">
              <a:rPr lang="en-US" smtClean="0"/>
              <a:t>‹#›</a:t>
            </a:fld>
            <a:endParaRPr lang="en-US"/>
          </a:p>
        </p:txBody>
      </p:sp>
    </p:spTree>
    <p:extLst>
      <p:ext uri="{BB962C8B-B14F-4D97-AF65-F5344CB8AC3E}">
        <p14:creationId xmlns:p14="http://schemas.microsoft.com/office/powerpoint/2010/main" val="220171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9</a:t>
            </a:fld>
            <a:endParaRPr lang="en-US"/>
          </a:p>
        </p:txBody>
      </p:sp>
      <p:sp>
        <p:nvSpPr>
          <p:cNvPr id="60419" name="Rectangle 2"/>
          <p:cNvSpPr>
            <a:spLocks noGrp="1" noRot="1" noChangeAspect="1" noChangeArrowheads="1" noTextEdit="1"/>
          </p:cNvSpPr>
          <p:nvPr>
            <p:ph type="sldImg"/>
          </p:nvPr>
        </p:nvSpPr>
        <p:spPr>
          <a:xfrm>
            <a:off x="2478088" y="541338"/>
            <a:ext cx="4800600" cy="2700337"/>
          </a:xfrm>
          <a:ln w="12700" cap="flat">
            <a:solidFill>
              <a:schemeClr val="tx1"/>
            </a:solidFill>
          </a:ln>
        </p:spPr>
      </p:sp>
      <p:sp>
        <p:nvSpPr>
          <p:cNvPr id="60420" name="Rectangle 3"/>
          <p:cNvSpPr>
            <a:spLocks noGrp="1" noChangeArrowheads="1"/>
          </p:cNvSpPr>
          <p:nvPr>
            <p:ph type="body" idx="1"/>
          </p:nvPr>
        </p:nvSpPr>
        <p:spPr>
          <a:xfrm>
            <a:off x="1299634" y="3420667"/>
            <a:ext cx="7154333" cy="3239690"/>
          </a:xfrm>
          <a:noFill/>
          <a:ln/>
        </p:spPr>
        <p:txBody>
          <a:bodyPr lIns="108242" tIns="54121" rIns="108242" bIns="54121"/>
          <a:lstStyle/>
          <a:p>
            <a:endParaRPr lang="en-US"/>
          </a:p>
        </p:txBody>
      </p:sp>
    </p:spTree>
    <p:extLst>
      <p:ext uri="{BB962C8B-B14F-4D97-AF65-F5344CB8AC3E}">
        <p14:creationId xmlns:p14="http://schemas.microsoft.com/office/powerpoint/2010/main" val="147038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10</a:t>
            </a:fld>
            <a:endParaRPr lang="en-US"/>
          </a:p>
        </p:txBody>
      </p:sp>
      <p:sp>
        <p:nvSpPr>
          <p:cNvPr id="61443" name="Rectangle 2"/>
          <p:cNvSpPr>
            <a:spLocks noGrp="1" noRot="1" noChangeAspect="1" noChangeArrowheads="1" noTextEdit="1"/>
          </p:cNvSpPr>
          <p:nvPr>
            <p:ph type="sldImg"/>
          </p:nvPr>
        </p:nvSpPr>
        <p:spPr>
          <a:xfrm>
            <a:off x="2466975" y="538163"/>
            <a:ext cx="4779963" cy="2689225"/>
          </a:xfrm>
          <a:ln/>
        </p:spPr>
      </p:sp>
      <p:sp>
        <p:nvSpPr>
          <p:cNvPr id="614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4367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11</a:t>
            </a:fld>
            <a:endParaRPr lang="en-US"/>
          </a:p>
        </p:txBody>
      </p:sp>
      <p:sp>
        <p:nvSpPr>
          <p:cNvPr id="61443" name="Rectangle 2"/>
          <p:cNvSpPr>
            <a:spLocks noGrp="1" noRot="1" noChangeAspect="1" noChangeArrowheads="1" noTextEdit="1"/>
          </p:cNvSpPr>
          <p:nvPr>
            <p:ph type="sldImg"/>
          </p:nvPr>
        </p:nvSpPr>
        <p:spPr>
          <a:xfrm>
            <a:off x="2466975" y="538163"/>
            <a:ext cx="4779963" cy="2689225"/>
          </a:xfrm>
          <a:ln/>
        </p:spPr>
      </p:sp>
      <p:sp>
        <p:nvSpPr>
          <p:cNvPr id="614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2771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14</a:t>
            </a:fld>
            <a:endParaRPr lang="en-US"/>
          </a:p>
        </p:txBody>
      </p:sp>
      <p:sp>
        <p:nvSpPr>
          <p:cNvPr id="66563" name="Rectangle 2"/>
          <p:cNvSpPr>
            <a:spLocks noGrp="1" noRot="1" noChangeAspect="1" noChangeArrowheads="1" noTextEdit="1"/>
          </p:cNvSpPr>
          <p:nvPr>
            <p:ph type="sldImg"/>
          </p:nvPr>
        </p:nvSpPr>
        <p:spPr>
          <a:xfrm>
            <a:off x="2466975" y="538163"/>
            <a:ext cx="4779963" cy="2689225"/>
          </a:xfrm>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511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2D2A9-AA8B-704B-BA84-E7CAF2841608}" type="slidenum">
              <a:rPr lang="en-US" smtClean="0"/>
              <a:t>41</a:t>
            </a:fld>
            <a:endParaRPr lang="en-US"/>
          </a:p>
        </p:txBody>
      </p:sp>
    </p:spTree>
    <p:extLst>
      <p:ext uri="{BB962C8B-B14F-4D97-AF65-F5344CB8AC3E}">
        <p14:creationId xmlns:p14="http://schemas.microsoft.com/office/powerpoint/2010/main" val="145124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D8F4-CA22-AB18-7C3A-4876551F73BE}"/>
            </a:ext>
          </a:extLst>
        </p:cNvPr>
        <p:cNvGrpSpPr/>
        <p:nvPr/>
      </p:nvGrpSpPr>
      <p:grpSpPr>
        <a:xfrm>
          <a:off x="0" y="0"/>
          <a:ext cx="0" cy="0"/>
          <a:chOff x="0" y="0"/>
          <a:chExt cx="0" cy="0"/>
        </a:xfrm>
      </p:grpSpPr>
      <p:sp>
        <p:nvSpPr>
          <p:cNvPr id="48130" name="Rectangle 1031">
            <a:extLst>
              <a:ext uri="{FF2B5EF4-FFF2-40B4-BE49-F238E27FC236}">
                <a16:creationId xmlns:a16="http://schemas.microsoft.com/office/drawing/2014/main" id="{E0BB7491-66F9-CB43-C503-25D566E553FE}"/>
              </a:ext>
            </a:extLst>
          </p:cNvPr>
          <p:cNvSpPr>
            <a:spLocks noGrp="1" noChangeArrowheads="1"/>
          </p:cNvSpPr>
          <p:nvPr>
            <p:ph type="sldNum" sz="quarter" idx="5"/>
          </p:nvPr>
        </p:nvSpPr>
        <p:spPr>
          <a:noFill/>
        </p:spPr>
        <p:txBody>
          <a:bodyPr/>
          <a:lstStyle/>
          <a:p>
            <a:fld id="{74FB3A22-89C2-42F9-B09E-37FF8B6BD3F8}" type="slidenum">
              <a:rPr lang="en-US" smtClean="0"/>
              <a:pPr/>
              <a:t>46</a:t>
            </a:fld>
            <a:endParaRPr lang="en-US"/>
          </a:p>
        </p:txBody>
      </p:sp>
      <p:sp>
        <p:nvSpPr>
          <p:cNvPr id="48131" name="Rectangle 2">
            <a:extLst>
              <a:ext uri="{FF2B5EF4-FFF2-40B4-BE49-F238E27FC236}">
                <a16:creationId xmlns:a16="http://schemas.microsoft.com/office/drawing/2014/main" id="{21FE9B09-3E59-D2F8-2EF2-957485236FFF}"/>
              </a:ext>
            </a:extLst>
          </p:cNvPr>
          <p:cNvSpPr>
            <a:spLocks noGrp="1" noRot="1" noChangeAspect="1" noChangeArrowheads="1" noTextEdit="1"/>
          </p:cNvSpPr>
          <p:nvPr>
            <p:ph type="sldImg"/>
          </p:nvPr>
        </p:nvSpPr>
        <p:spPr>
          <a:xfrm>
            <a:off x="2466975" y="538163"/>
            <a:ext cx="4779963" cy="2689225"/>
          </a:xfrm>
          <a:ln/>
        </p:spPr>
      </p:sp>
      <p:sp>
        <p:nvSpPr>
          <p:cNvPr id="48132" name="Rectangle 3">
            <a:extLst>
              <a:ext uri="{FF2B5EF4-FFF2-40B4-BE49-F238E27FC236}">
                <a16:creationId xmlns:a16="http://schemas.microsoft.com/office/drawing/2014/main" id="{A9174DC3-2F0B-166D-38B4-BD966DFC35DC}"/>
              </a:ext>
            </a:extLst>
          </p:cNvPr>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0667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xfrm>
            <a:off x="2466975" y="538163"/>
            <a:ext cx="4779963" cy="26892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extLst>
      <p:ext uri="{BB962C8B-B14F-4D97-AF65-F5344CB8AC3E}">
        <p14:creationId xmlns:p14="http://schemas.microsoft.com/office/powerpoint/2010/main" val="422417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B217-FBDA-4512-2F63-CC72ABAAEF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269CE7-559F-5981-7220-7A4F77A2C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C634BA-9A01-1EEF-CCB7-654351F130A2}"/>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C6322BE6-9E92-6791-677A-30A50A4A2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504CD-1D5D-E9DE-5933-A192A41D0265}"/>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422418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75FA-4C98-9778-7108-9F4C4AD50E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6AF49C-F880-31EE-369F-A1DA172FE2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8E030-6D1C-2A8E-AC48-C2708657D942}"/>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0BA669CC-C44E-0F1D-63D3-5A5ACA4E9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EF2DC-176E-A76C-67C5-FFCADDA0A582}"/>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7122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AE6754-0A49-3E3A-831F-88F47F6F95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18177-68AE-8DB8-B7A7-852E74890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B81BB-3EC1-2B8F-8F5F-0E36DE0ABDAD}"/>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3D15B4BE-DF1A-2B5E-BF98-1ABCB329C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E5E43-86EB-274F-2856-208EF5555E03}"/>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418894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ADDD-7101-792E-4CE2-C9001BA3C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F28976-A521-D401-CD76-DD5CA25B80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27351-1E92-CAD0-7FF4-3CFE04067838}"/>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BD510E70-87F1-4B88-D345-65DC8FE9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EC54B-3324-423F-3804-F55365379B80}"/>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35884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F95-D77F-C222-4E28-267AA5016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F75A5-52B6-132F-DDA0-C462E45D20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0A910-F9E6-BCA7-520C-A2B634E2E9CC}"/>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F50E002A-D00F-FD79-5288-38590825A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F7A9D-B060-F7AB-25B3-55842488E9B7}"/>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298803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B3D2-80BE-D6B7-928C-92B6F5F32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DBC7C1-56E1-953D-EF6B-80CDF7FA1F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9BA5B4-B8C5-8141-CFA5-F9B54C47A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9BC3E9-4547-2D87-F104-32050AF1CDD0}"/>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6" name="Footer Placeholder 5">
            <a:extLst>
              <a:ext uri="{FF2B5EF4-FFF2-40B4-BE49-F238E27FC236}">
                <a16:creationId xmlns:a16="http://schemas.microsoft.com/office/drawing/2014/main" id="{3AEA72FC-D14C-60C6-BCE0-BBD126160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27442-5448-1657-067D-398C23794771}"/>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4551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D155-21D5-E2EF-54A5-5FC23A2005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41DE8-BE73-7323-934A-7A7046DB28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90537A-F6E0-0C40-40C4-3E6D312C9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61561-577C-859F-88B5-48D707724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A67DA-7B60-B3E6-117F-AD17136F9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F28BAF-D45F-ED12-F6C2-9E9248C06DF4}"/>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8" name="Footer Placeholder 7">
            <a:extLst>
              <a:ext uri="{FF2B5EF4-FFF2-40B4-BE49-F238E27FC236}">
                <a16:creationId xmlns:a16="http://schemas.microsoft.com/office/drawing/2014/main" id="{0D59B31F-48F1-547B-9680-EA4831E95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A1D53-5FDC-7E49-1F24-FE61A4F607E9}"/>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363269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A4359-9DB3-EA8D-1EC4-4CD9EECA4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156B9F-FDA8-DF19-5B70-2F6C8DF9B217}"/>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4" name="Footer Placeholder 3">
            <a:extLst>
              <a:ext uri="{FF2B5EF4-FFF2-40B4-BE49-F238E27FC236}">
                <a16:creationId xmlns:a16="http://schemas.microsoft.com/office/drawing/2014/main" id="{93A7F818-53BD-33C7-D186-1D377DCB2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F7B47-03E9-577D-E401-388483999FC6}"/>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297078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7F8FA-4CCC-0A57-F249-6A8780053D56}"/>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3" name="Footer Placeholder 2">
            <a:extLst>
              <a:ext uri="{FF2B5EF4-FFF2-40B4-BE49-F238E27FC236}">
                <a16:creationId xmlns:a16="http://schemas.microsoft.com/office/drawing/2014/main" id="{F5D3EE23-F1FC-6B39-C33F-9F84561F3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24FC9-B03B-FCEF-F4CC-ECBA94C7A76D}"/>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336491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507E-435B-FA83-21F1-213D465CF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63898E-E82B-A9A0-E6C0-1845B49AC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A9A605-7A29-1A3B-42CB-F9B70ECBA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85B052-2293-D08A-0AFE-36E17BB6C5EF}"/>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6" name="Footer Placeholder 5">
            <a:extLst>
              <a:ext uri="{FF2B5EF4-FFF2-40B4-BE49-F238E27FC236}">
                <a16:creationId xmlns:a16="http://schemas.microsoft.com/office/drawing/2014/main" id="{EC85DD57-C2E2-250B-43F6-704937C84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5D36DC-67EA-48B7-3501-2634BCB5471D}"/>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350767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4681-52DB-9FCA-7959-E1D2A7901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7A0B9A-E2F4-B326-F73D-6F56D85E9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774EF2-C760-C1C4-E3FC-C29AF994B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407660-1FD2-F7D3-CBBF-3F8FA7ACA502}"/>
              </a:ext>
            </a:extLst>
          </p:cNvPr>
          <p:cNvSpPr>
            <a:spLocks noGrp="1"/>
          </p:cNvSpPr>
          <p:nvPr>
            <p:ph type="dt" sz="half" idx="10"/>
          </p:nvPr>
        </p:nvSpPr>
        <p:spPr/>
        <p:txBody>
          <a:bodyPr/>
          <a:lstStyle/>
          <a:p>
            <a:fld id="{93134BFD-470E-984E-ADB6-1FA2375C1D71}" type="datetimeFigureOut">
              <a:rPr lang="en-US" smtClean="0"/>
              <a:t>7/14/26</a:t>
            </a:fld>
            <a:endParaRPr lang="en-US"/>
          </a:p>
        </p:txBody>
      </p:sp>
      <p:sp>
        <p:nvSpPr>
          <p:cNvPr id="6" name="Footer Placeholder 5">
            <a:extLst>
              <a:ext uri="{FF2B5EF4-FFF2-40B4-BE49-F238E27FC236}">
                <a16:creationId xmlns:a16="http://schemas.microsoft.com/office/drawing/2014/main" id="{103182D9-42BC-C9DE-3B10-F0E961C98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BFF3F-4230-6EA0-8C9E-5448E2956F0D}"/>
              </a:ext>
            </a:extLst>
          </p:cNvPr>
          <p:cNvSpPr>
            <a:spLocks noGrp="1"/>
          </p:cNvSpPr>
          <p:nvPr>
            <p:ph type="sldNum" sz="quarter" idx="12"/>
          </p:nvPr>
        </p:nvSpPr>
        <p:spPr/>
        <p:txBody>
          <a:bodyPr/>
          <a:lstStyle/>
          <a:p>
            <a:fld id="{F7057DF4-8461-3540-BBD5-F4228B959AAF}" type="slidenum">
              <a:rPr lang="en-US" smtClean="0"/>
              <a:t>‹#›</a:t>
            </a:fld>
            <a:endParaRPr lang="en-US"/>
          </a:p>
        </p:txBody>
      </p:sp>
    </p:spTree>
    <p:extLst>
      <p:ext uri="{BB962C8B-B14F-4D97-AF65-F5344CB8AC3E}">
        <p14:creationId xmlns:p14="http://schemas.microsoft.com/office/powerpoint/2010/main" val="414178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0D135-E7FD-F1DD-A169-8B9A839F6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C2787E-92C0-7B6A-6FDF-2102D9123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E52B3-E2B7-B352-398D-1AE1E003A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134BFD-470E-984E-ADB6-1FA2375C1D71}" type="datetimeFigureOut">
              <a:rPr lang="en-US" smtClean="0"/>
              <a:t>7/14/26</a:t>
            </a:fld>
            <a:endParaRPr lang="en-US"/>
          </a:p>
        </p:txBody>
      </p:sp>
      <p:sp>
        <p:nvSpPr>
          <p:cNvPr id="5" name="Footer Placeholder 4">
            <a:extLst>
              <a:ext uri="{FF2B5EF4-FFF2-40B4-BE49-F238E27FC236}">
                <a16:creationId xmlns:a16="http://schemas.microsoft.com/office/drawing/2014/main" id="{776089A8-22DE-5D25-1B65-50B76BE69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75D54A-3654-1A05-B5B9-7B0505B3C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057DF4-8461-3540-BBD5-F4228B959AAF}" type="slidenum">
              <a:rPr lang="en-US" smtClean="0"/>
              <a:t>‹#›</a:t>
            </a:fld>
            <a:endParaRPr lang="en-US"/>
          </a:p>
        </p:txBody>
      </p:sp>
    </p:spTree>
    <p:extLst>
      <p:ext uri="{BB962C8B-B14F-4D97-AF65-F5344CB8AC3E}">
        <p14:creationId xmlns:p14="http://schemas.microsoft.com/office/powerpoint/2010/main" val="103586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10.png"/><Relationship Id="rId7"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10" Type="http://schemas.openxmlformats.org/officeDocument/2006/relationships/image" Target="../media/image210.png"/><Relationship Id="rId4" Type="http://schemas.openxmlformats.org/officeDocument/2006/relationships/image" Target="../media/image150.png"/><Relationship Id="rId9" Type="http://schemas.openxmlformats.org/officeDocument/2006/relationships/image" Target="../media/image2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7" Type="http://schemas.openxmlformats.org/officeDocument/2006/relationships/hyperlink" Target="https://en.wikipedia.org/wiki/Structure_from_motion%23Structure_from_motion_software_toolboxes"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colmap.github.io/"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CECA-BF50-469A-C7C3-DAB87DB992E8}"/>
              </a:ext>
            </a:extLst>
          </p:cNvPr>
          <p:cNvSpPr>
            <a:spLocks noGrp="1"/>
          </p:cNvSpPr>
          <p:nvPr>
            <p:ph type="ctrTitle"/>
          </p:nvPr>
        </p:nvSpPr>
        <p:spPr/>
        <p:txBody>
          <a:bodyPr>
            <a:normAutofit fontScale="90000"/>
          </a:bodyPr>
          <a:lstStyle/>
          <a:p>
            <a:r>
              <a:rPr lang="en-US" dirty="0"/>
              <a:t>The Uses of Correspondence,</a:t>
            </a:r>
            <a:br>
              <a:rPr lang="en-US" dirty="0"/>
            </a:br>
            <a:r>
              <a:rPr lang="en-US" dirty="0"/>
              <a:t>or elementary 3D, tracking, </a:t>
            </a:r>
            <a:r>
              <a:rPr lang="en-US" dirty="0" err="1"/>
              <a:t>etc</a:t>
            </a:r>
            <a:br>
              <a:rPr lang="en-US" dirty="0"/>
            </a:br>
            <a:endParaRPr lang="en-US" dirty="0"/>
          </a:p>
        </p:txBody>
      </p:sp>
      <p:sp>
        <p:nvSpPr>
          <p:cNvPr id="3" name="Subtitle 2">
            <a:extLst>
              <a:ext uri="{FF2B5EF4-FFF2-40B4-BE49-F238E27FC236}">
                <a16:creationId xmlns:a16="http://schemas.microsoft.com/office/drawing/2014/main" id="{5B83F54A-43CC-1300-8838-164E6D86DAB7}"/>
              </a:ext>
            </a:extLst>
          </p:cNvPr>
          <p:cNvSpPr>
            <a:spLocks noGrp="1"/>
          </p:cNvSpPr>
          <p:nvPr>
            <p:ph type="subTitle" idx="1"/>
          </p:nvPr>
        </p:nvSpPr>
        <p:spPr/>
        <p:txBody>
          <a:bodyPr/>
          <a:lstStyle/>
          <a:p>
            <a:r>
              <a:rPr lang="en-US" dirty="0"/>
              <a:t>D.A. Forsyth, University of Illinois at Urbana Champaign</a:t>
            </a:r>
          </a:p>
        </p:txBody>
      </p:sp>
      <p:sp>
        <p:nvSpPr>
          <p:cNvPr id="4" name="TextBox 3">
            <a:extLst>
              <a:ext uri="{FF2B5EF4-FFF2-40B4-BE49-F238E27FC236}">
                <a16:creationId xmlns:a16="http://schemas.microsoft.com/office/drawing/2014/main" id="{EEF1EE67-8E1B-F13D-05F6-8EA758EDF99F}"/>
              </a:ext>
            </a:extLst>
          </p:cNvPr>
          <p:cNvSpPr txBox="1"/>
          <p:nvPr/>
        </p:nvSpPr>
        <p:spPr>
          <a:xfrm>
            <a:off x="1989438" y="5770605"/>
            <a:ext cx="5988178" cy="523220"/>
          </a:xfrm>
          <a:prstGeom prst="rect">
            <a:avLst/>
          </a:prstGeom>
          <a:noFill/>
        </p:spPr>
        <p:txBody>
          <a:bodyPr wrap="none" rtlCol="0">
            <a:spAutoFit/>
          </a:bodyPr>
          <a:lstStyle/>
          <a:p>
            <a:r>
              <a:rPr lang="en-US" sz="2800"/>
              <a:t>SOME APPLICATION SLIDES MISSING</a:t>
            </a:r>
          </a:p>
        </p:txBody>
      </p:sp>
    </p:spTree>
    <p:extLst>
      <p:ext uri="{BB962C8B-B14F-4D97-AF65-F5344CB8AC3E}">
        <p14:creationId xmlns:p14="http://schemas.microsoft.com/office/powerpoint/2010/main" val="35211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100" dirty="0"/>
              <a:t>Before rectification:</a:t>
            </a:r>
          </a:p>
        </p:txBody>
      </p:sp>
      <p:pic>
        <p:nvPicPr>
          <p:cNvPr id="3" name="Picture 2">
            <a:extLst>
              <a:ext uri="{FF2B5EF4-FFF2-40B4-BE49-F238E27FC236}">
                <a16:creationId xmlns:a16="http://schemas.microsoft.com/office/drawing/2014/main" id="{626DE314-91B5-AF4E-B0DA-C8CBD359D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81" y="2285614"/>
            <a:ext cx="8858250" cy="3554111"/>
          </a:xfrm>
          <a:prstGeom prst="rect">
            <a:avLst/>
          </a:prstGeom>
        </p:spPr>
      </p:pic>
      <p:sp>
        <p:nvSpPr>
          <p:cNvPr id="6" name="TextBox 5">
            <a:extLst>
              <a:ext uri="{FF2B5EF4-FFF2-40B4-BE49-F238E27FC236}">
                <a16:creationId xmlns:a16="http://schemas.microsoft.com/office/drawing/2014/main" id="{21921E21-E378-F340-8AA4-1A9401146AAA}"/>
              </a:ext>
            </a:extLst>
          </p:cNvPr>
          <p:cNvSpPr txBox="1"/>
          <p:nvPr/>
        </p:nvSpPr>
        <p:spPr>
          <a:xfrm>
            <a:off x="9616939" y="5712767"/>
            <a:ext cx="971741" cy="253916"/>
          </a:xfrm>
          <a:prstGeom prst="rect">
            <a:avLst/>
          </a:prstGeom>
          <a:noFill/>
        </p:spPr>
        <p:txBody>
          <a:bodyPr wrap="none" rtlCol="0">
            <a:spAutoFit/>
          </a:bodyPr>
          <a:lstStyle/>
          <a:p>
            <a:r>
              <a:rPr lang="en-US" sz="1050" dirty="0">
                <a:hlinkClick r:id="rId4"/>
              </a:rPr>
              <a:t>Image source</a:t>
            </a:r>
            <a:endParaRPr lang="en-US" sz="1050" dirty="0"/>
          </a:p>
        </p:txBody>
      </p:sp>
    </p:spTree>
    <p:extLst>
      <p:ext uri="{BB962C8B-B14F-4D97-AF65-F5344CB8AC3E}">
        <p14:creationId xmlns:p14="http://schemas.microsoft.com/office/powerpoint/2010/main" val="373342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100" dirty="0"/>
              <a:t>After rectification:</a:t>
            </a:r>
          </a:p>
        </p:txBody>
      </p:sp>
      <p:pic>
        <p:nvPicPr>
          <p:cNvPr id="5" name="Picture 4">
            <a:extLst>
              <a:ext uri="{FF2B5EF4-FFF2-40B4-BE49-F238E27FC236}">
                <a16:creationId xmlns:a16="http://schemas.microsoft.com/office/drawing/2014/main" id="{C90E79AD-3D4D-B14F-81A4-404A682A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20" y="2176463"/>
            <a:ext cx="8921799" cy="4000500"/>
          </a:xfrm>
          <a:prstGeom prst="rect">
            <a:avLst/>
          </a:prstGeom>
        </p:spPr>
      </p:pic>
      <p:sp>
        <p:nvSpPr>
          <p:cNvPr id="6" name="TextBox 5">
            <a:extLst>
              <a:ext uri="{FF2B5EF4-FFF2-40B4-BE49-F238E27FC236}">
                <a16:creationId xmlns:a16="http://schemas.microsoft.com/office/drawing/2014/main" id="{EDD77D0C-E84F-8546-9880-43571ADB8133}"/>
              </a:ext>
            </a:extLst>
          </p:cNvPr>
          <p:cNvSpPr txBox="1"/>
          <p:nvPr/>
        </p:nvSpPr>
        <p:spPr>
          <a:xfrm>
            <a:off x="9616939" y="5712767"/>
            <a:ext cx="971741" cy="253916"/>
          </a:xfrm>
          <a:prstGeom prst="rect">
            <a:avLst/>
          </a:prstGeom>
          <a:noFill/>
        </p:spPr>
        <p:txBody>
          <a:bodyPr wrap="none" rtlCol="0">
            <a:spAutoFit/>
          </a:bodyPr>
          <a:lstStyle/>
          <a:p>
            <a:r>
              <a:rPr lang="en-US" sz="1050" dirty="0">
                <a:hlinkClick r:id="rId4"/>
              </a:rPr>
              <a:t>Image source</a:t>
            </a:r>
            <a:endParaRPr lang="en-US" sz="1050" dirty="0"/>
          </a:p>
        </p:txBody>
      </p:sp>
    </p:spTree>
    <p:extLst>
      <p:ext uri="{BB962C8B-B14F-4D97-AF65-F5344CB8AC3E}">
        <p14:creationId xmlns:p14="http://schemas.microsoft.com/office/powerpoint/2010/main" val="87288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37F5-44D0-73F4-EBDB-9B49E35F9238}"/>
              </a:ext>
            </a:extLst>
          </p:cNvPr>
          <p:cNvSpPr>
            <a:spLocks noGrp="1"/>
          </p:cNvSpPr>
          <p:nvPr>
            <p:ph type="title"/>
          </p:nvPr>
        </p:nvSpPr>
        <p:spPr/>
        <p:txBody>
          <a:bodyPr/>
          <a:lstStyle/>
          <a:p>
            <a:r>
              <a:rPr lang="en-US" dirty="0"/>
              <a:t>Disparity and baseline</a:t>
            </a:r>
          </a:p>
        </p:txBody>
      </p:sp>
      <p:sp>
        <p:nvSpPr>
          <p:cNvPr id="3" name="Content Placeholder 2">
            <a:extLst>
              <a:ext uri="{FF2B5EF4-FFF2-40B4-BE49-F238E27FC236}">
                <a16:creationId xmlns:a16="http://schemas.microsoft.com/office/drawing/2014/main" id="{A88C2BB1-DB83-09AC-0F44-13193A4D74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14DC0E-5FB3-B6B7-19F8-AEB9F4BE98AF}"/>
              </a:ext>
            </a:extLst>
          </p:cNvPr>
          <p:cNvPicPr>
            <a:picLocks noChangeAspect="1"/>
          </p:cNvPicPr>
          <p:nvPr/>
        </p:nvPicPr>
        <p:blipFill>
          <a:blip r:embed="rId2"/>
          <a:stretch>
            <a:fillRect/>
          </a:stretch>
        </p:blipFill>
        <p:spPr>
          <a:xfrm>
            <a:off x="593242" y="1690688"/>
            <a:ext cx="10443211" cy="4351338"/>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FE46FE0-62C6-BBC6-2AC7-D355763FBF0B}"/>
                  </a:ext>
                </a:extLst>
              </p:cNvPr>
              <p:cNvSpPr txBox="1"/>
              <p:nvPr/>
            </p:nvSpPr>
            <p:spPr>
              <a:xfrm>
                <a:off x="4188372" y="4982646"/>
                <a:ext cx="625365"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𝐵</m:t>
                      </m:r>
                    </m:oMath>
                  </m:oMathPara>
                </a14:m>
                <a:endParaRPr lang="en-US" sz="2400" dirty="0"/>
              </a:p>
            </p:txBody>
          </p:sp>
        </mc:Choice>
        <mc:Fallback>
          <p:sp>
            <p:nvSpPr>
              <p:cNvPr id="6" name="TextBox 5">
                <a:extLst>
                  <a:ext uri="{FF2B5EF4-FFF2-40B4-BE49-F238E27FC236}">
                    <a16:creationId xmlns:a16="http://schemas.microsoft.com/office/drawing/2014/main" id="{9FE46FE0-62C6-BBC6-2AC7-D355763FBF0B}"/>
                  </a:ext>
                </a:extLst>
              </p:cNvPr>
              <p:cNvSpPr txBox="1">
                <a:spLocks noRot="1" noChangeAspect="1" noMove="1" noResize="1" noEditPoints="1" noAdjustHandles="1" noChangeArrowheads="1" noChangeShapeType="1" noTextEdit="1"/>
              </p:cNvSpPr>
              <p:nvPr/>
            </p:nvSpPr>
            <p:spPr>
              <a:xfrm>
                <a:off x="4188372" y="4982646"/>
                <a:ext cx="625365" cy="369332"/>
              </a:xfrm>
              <a:prstGeom prst="rect">
                <a:avLst/>
              </a:prstGeom>
              <a:blipFill>
                <a:blip r:embed="rId3"/>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63063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E28F-18A5-B813-832A-62E8094B704D}"/>
              </a:ext>
            </a:extLst>
          </p:cNvPr>
          <p:cNvSpPr>
            <a:spLocks noGrp="1"/>
          </p:cNvSpPr>
          <p:nvPr>
            <p:ph type="title"/>
          </p:nvPr>
        </p:nvSpPr>
        <p:spPr/>
        <p:txBody>
          <a:bodyPr/>
          <a:lstStyle/>
          <a:p>
            <a:r>
              <a:rPr lang="en-US" dirty="0"/>
              <a:t>Disparity and baseline</a:t>
            </a:r>
          </a:p>
        </p:txBody>
      </p:sp>
      <p:sp>
        <p:nvSpPr>
          <p:cNvPr id="3" name="Content Placeholder 2">
            <a:extLst>
              <a:ext uri="{FF2B5EF4-FFF2-40B4-BE49-F238E27FC236}">
                <a16:creationId xmlns:a16="http://schemas.microsoft.com/office/drawing/2014/main" id="{01CAD690-68A4-8EE1-23AB-FD73116129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E51DF9-41FC-395E-255A-D241E3817088}"/>
              </a:ext>
            </a:extLst>
          </p:cNvPr>
          <p:cNvPicPr>
            <a:picLocks noChangeAspect="1"/>
          </p:cNvPicPr>
          <p:nvPr/>
        </p:nvPicPr>
        <p:blipFill>
          <a:blip r:embed="rId2"/>
          <a:stretch>
            <a:fillRect/>
          </a:stretch>
        </p:blipFill>
        <p:spPr>
          <a:xfrm>
            <a:off x="735084" y="3111062"/>
            <a:ext cx="10968112" cy="2625068"/>
          </a:xfrm>
          <a:prstGeom prst="rect">
            <a:avLst/>
          </a:prstGeom>
        </p:spPr>
      </p:pic>
      <p:pic>
        <p:nvPicPr>
          <p:cNvPr id="5" name="Picture 4">
            <a:extLst>
              <a:ext uri="{FF2B5EF4-FFF2-40B4-BE49-F238E27FC236}">
                <a16:creationId xmlns:a16="http://schemas.microsoft.com/office/drawing/2014/main" id="{6A43DEAF-F258-18C5-264F-498F409C4235}"/>
              </a:ext>
            </a:extLst>
          </p:cNvPr>
          <p:cNvPicPr>
            <a:picLocks noChangeAspect="1"/>
          </p:cNvPicPr>
          <p:nvPr/>
        </p:nvPicPr>
        <p:blipFill>
          <a:blip r:embed="rId3"/>
          <a:stretch>
            <a:fillRect/>
          </a:stretch>
        </p:blipFill>
        <p:spPr>
          <a:xfrm>
            <a:off x="6621176" y="-197454"/>
            <a:ext cx="5663309" cy="2359712"/>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8BBCDCC-83B0-A1D6-60EC-F2BEC242AD66}"/>
                  </a:ext>
                </a:extLst>
              </p:cNvPr>
              <p:cNvSpPr txBox="1"/>
              <p:nvPr/>
            </p:nvSpPr>
            <p:spPr>
              <a:xfrm>
                <a:off x="8597852" y="1509713"/>
                <a:ext cx="322731"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𝐵</m:t>
                      </m:r>
                    </m:oMath>
                  </m:oMathPara>
                </a14:m>
                <a:endParaRPr lang="en-US" sz="2400" dirty="0"/>
              </a:p>
            </p:txBody>
          </p:sp>
        </mc:Choice>
        <mc:Fallback>
          <p:sp>
            <p:nvSpPr>
              <p:cNvPr id="6" name="TextBox 5">
                <a:extLst>
                  <a:ext uri="{FF2B5EF4-FFF2-40B4-BE49-F238E27FC236}">
                    <a16:creationId xmlns:a16="http://schemas.microsoft.com/office/drawing/2014/main" id="{78BBCDCC-83B0-A1D6-60EC-F2BEC242AD66}"/>
                  </a:ext>
                </a:extLst>
              </p:cNvPr>
              <p:cNvSpPr txBox="1">
                <a:spLocks noRot="1" noChangeAspect="1" noMove="1" noResize="1" noEditPoints="1" noAdjustHandles="1" noChangeArrowheads="1" noChangeShapeType="1" noTextEdit="1"/>
              </p:cNvSpPr>
              <p:nvPr/>
            </p:nvSpPr>
            <p:spPr>
              <a:xfrm>
                <a:off x="8597852" y="1509713"/>
                <a:ext cx="322731" cy="369332"/>
              </a:xfrm>
              <a:prstGeom prst="rect">
                <a:avLst/>
              </a:prstGeom>
              <a:blipFill>
                <a:blip r:embed="rId4"/>
                <a:stretch>
                  <a:fillRect l="-11111" r="-11111" b="-6897"/>
                </a:stretch>
              </a:blipFill>
            </p:spPr>
            <p:txBody>
              <a:bodyPr/>
              <a:lstStyle/>
              <a:p>
                <a:r>
                  <a:rPr lang="en-US">
                    <a:noFill/>
                  </a:rPr>
                  <a:t> </a:t>
                </a:r>
              </a:p>
            </p:txBody>
          </p:sp>
        </mc:Fallback>
      </mc:AlternateContent>
    </p:spTree>
    <p:extLst>
      <p:ext uri="{BB962C8B-B14F-4D97-AF65-F5344CB8AC3E}">
        <p14:creationId xmlns:p14="http://schemas.microsoft.com/office/powerpoint/2010/main" val="413844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Basic stereo recipe</a:t>
            </a:r>
          </a:p>
        </p:txBody>
      </p:sp>
      <p:pic>
        <p:nvPicPr>
          <p:cNvPr id="28675" name="Picture 3" descr="lincoln_full"/>
          <p:cNvPicPr>
            <a:picLocks noChangeAspect="1" noChangeArrowheads="1"/>
          </p:cNvPicPr>
          <p:nvPr/>
        </p:nvPicPr>
        <p:blipFill>
          <a:blip r:embed="rId3" cstate="print"/>
          <a:srcRect/>
          <a:stretch>
            <a:fillRect/>
          </a:stretch>
        </p:blipFill>
        <p:spPr bwMode="auto">
          <a:xfrm>
            <a:off x="4210050" y="1657352"/>
            <a:ext cx="3771900" cy="2174081"/>
          </a:xfrm>
          <a:prstGeom prst="rect">
            <a:avLst/>
          </a:prstGeom>
          <a:noFill/>
          <a:ln w="9525">
            <a:noFill/>
            <a:miter lim="800000"/>
            <a:headEnd/>
            <a:tailEnd/>
          </a:ln>
        </p:spPr>
      </p:pic>
      <p:sp>
        <p:nvSpPr>
          <p:cNvPr id="731140" name="Line 4"/>
          <p:cNvSpPr>
            <a:spLocks noChangeShapeType="1"/>
          </p:cNvSpPr>
          <p:nvPr/>
        </p:nvSpPr>
        <p:spPr bwMode="auto">
          <a:xfrm>
            <a:off x="6096000" y="3200400"/>
            <a:ext cx="1885950" cy="0"/>
          </a:xfrm>
          <a:prstGeom prst="line">
            <a:avLst/>
          </a:prstGeom>
          <a:noFill/>
          <a:ln w="28575">
            <a:solidFill>
              <a:srgbClr val="00FFFF"/>
            </a:solidFill>
            <a:round/>
            <a:headEnd/>
            <a:tailEnd/>
          </a:ln>
        </p:spPr>
        <p:txBody>
          <a:bodyPr/>
          <a:lstStyle/>
          <a:p>
            <a:endParaRPr lang="en-US" sz="1350"/>
          </a:p>
        </p:txBody>
      </p:sp>
      <p:grpSp>
        <p:nvGrpSpPr>
          <p:cNvPr id="2" name="Group 5"/>
          <p:cNvGrpSpPr>
            <a:grpSpLocks/>
          </p:cNvGrpSpPr>
          <p:nvPr/>
        </p:nvGrpSpPr>
        <p:grpSpPr bwMode="auto">
          <a:xfrm>
            <a:off x="5181600" y="3086100"/>
            <a:ext cx="228600" cy="2286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sz="1350"/>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sz="1350"/>
            </a:p>
          </p:txBody>
        </p:sp>
      </p:grpSp>
      <mc:AlternateContent xmlns:mc="http://schemas.openxmlformats.org/markup-compatibility/2006" xmlns:a14="http://schemas.microsoft.com/office/drawing/2010/main">
        <mc:Choice Requires="a14">
          <p:sp>
            <p:nvSpPr>
              <p:cNvPr id="731147" name="Rectangle 11"/>
              <p:cNvSpPr>
                <a:spLocks noGrp="1" noChangeArrowheads="1"/>
              </p:cNvSpPr>
              <p:nvPr>
                <p:ph type="body" idx="1"/>
              </p:nvPr>
            </p:nvSpPr>
            <p:spPr>
              <a:xfrm>
                <a:off x="2895600" y="3943350"/>
                <a:ext cx="6515100" cy="1828800"/>
              </a:xfrm>
            </p:spPr>
            <p:txBody>
              <a:bodyPr>
                <a:normAutofit fontScale="70000" lnSpcReduction="20000"/>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14:m>
                  <m:oMath xmlns:m="http://schemas.openxmlformats.org/officeDocument/2006/math">
                    <m:r>
                      <a:rPr lang="en-US" b="0" i="1" dirty="0" smtClean="0">
                        <a:solidFill>
                          <a:srgbClr val="7030A0"/>
                        </a:solidFill>
                        <a:latin typeface="Cambria Math" panose="02040503050406030204" pitchFamily="18" charset="0"/>
                      </a:rPr>
                      <m:t>𝑥</m:t>
                    </m:r>
                  </m:oMath>
                </a14:m>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endParaRPr lang="en-US" dirty="0">
                  <a:highlight>
                    <a:srgbClr val="FFFF00"/>
                  </a:highlight>
                </a:endParaRPr>
              </a:p>
              <a:p>
                <a:pPr lvl="1"/>
                <a:r>
                  <a:rPr lang="en-US" dirty="0"/>
                  <a:t>Examine all pixels on the </a:t>
                </a:r>
                <a:r>
                  <a:rPr lang="en-US" dirty="0" err="1"/>
                  <a:t>scanline</a:t>
                </a:r>
                <a:r>
                  <a:rPr lang="en-US" dirty="0"/>
                  <a:t> and </a:t>
                </a:r>
                <a:r>
                  <a:rPr lang="en-US" dirty="0">
                    <a:highlight>
                      <a:srgbClr val="FFFF00"/>
                    </a:highlight>
                  </a:rPr>
                  <a:t>pick the best match </a:t>
                </a:r>
                <a14:m>
                  <m:oMath xmlns:m="http://schemas.openxmlformats.org/officeDocument/2006/math">
                    <m:r>
                      <a:rPr lang="en-US" b="0" i="1" dirty="0" smtClean="0">
                        <a:solidFill>
                          <a:srgbClr val="7030A0"/>
                        </a:solidFill>
                        <a:highlight>
                          <a:srgbClr val="FFFF00"/>
                        </a:highlight>
                        <a:latin typeface="Cambria Math" panose="02040503050406030204" pitchFamily="18" charset="0"/>
                      </a:rPr>
                      <m:t>𝑥</m:t>
                    </m:r>
                    <m:r>
                      <a:rPr lang="en-US" b="0" i="1" dirty="0" smtClean="0">
                        <a:solidFill>
                          <a:srgbClr val="7030A0"/>
                        </a:solidFill>
                        <a:latin typeface="Cambria Math" panose="02040503050406030204" pitchFamily="18" charset="0"/>
                      </a:rPr>
                      <m:t>′</m:t>
                    </m:r>
                  </m:oMath>
                </a14:m>
                <a:endParaRPr lang="en-US" dirty="0">
                  <a:solidFill>
                    <a:srgbClr val="0066FF"/>
                  </a:solidFill>
                </a:endParaRPr>
              </a:p>
              <a:p>
                <a:pPr lvl="1"/>
                <a:r>
                  <a:rPr lang="en-US" dirty="0"/>
                  <a:t>Triangulate the matches to get depth information</a:t>
                </a:r>
                <a:br>
                  <a:rPr lang="en-US" dirty="0"/>
                </a:br>
                <a:endParaRPr lang="en-US" dirty="0"/>
              </a:p>
            </p:txBody>
          </p:sp>
        </mc:Choice>
        <mc:Fallback xmlns="">
          <p:sp>
            <p:nvSpPr>
              <p:cNvPr id="731147" name="Rectangle 11"/>
              <p:cNvSpPr>
                <a:spLocks noGrp="1" noRot="1" noChangeAspect="1" noMove="1" noResize="1" noEditPoints="1" noAdjustHandles="1" noChangeArrowheads="1" noChangeShapeType="1" noTextEdit="1"/>
              </p:cNvSpPr>
              <p:nvPr>
                <p:ph type="body" idx="1"/>
              </p:nvPr>
            </p:nvSpPr>
            <p:spPr>
              <a:xfrm>
                <a:off x="2895600" y="3943350"/>
                <a:ext cx="6515100" cy="1828800"/>
              </a:xfrm>
              <a:blipFill>
                <a:blip r:embed="rId4"/>
                <a:stretch>
                  <a:fillRect l="-973" t="-6207"/>
                </a:stretch>
              </a:blipFill>
            </p:spPr>
            <p:txBody>
              <a:bodyPr/>
              <a:lstStyle/>
              <a:p>
                <a:r>
                  <a:rPr lang="en-US">
                    <a:noFill/>
                  </a:rPr>
                  <a:t> </a:t>
                </a:r>
              </a:p>
            </p:txBody>
          </p:sp>
        </mc:Fallback>
      </mc:AlternateContent>
      <p:grpSp>
        <p:nvGrpSpPr>
          <p:cNvPr id="5" name="Group 15"/>
          <p:cNvGrpSpPr>
            <a:grpSpLocks/>
          </p:cNvGrpSpPr>
          <p:nvPr/>
        </p:nvGrpSpPr>
        <p:grpSpPr bwMode="auto">
          <a:xfrm>
            <a:off x="6953250" y="3086100"/>
            <a:ext cx="228600" cy="2286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sz="1350"/>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sz="1350"/>
            </a:p>
          </p:txBody>
        </p:sp>
      </p:grpSp>
      <p:sp>
        <p:nvSpPr>
          <p:cNvPr id="4" name="TextBox 3">
            <a:extLst>
              <a:ext uri="{FF2B5EF4-FFF2-40B4-BE49-F238E27FC236}">
                <a16:creationId xmlns:a16="http://schemas.microsoft.com/office/drawing/2014/main" id="{452A3D88-1184-2C51-53BA-AFD6295832A3}"/>
              </a:ext>
            </a:extLst>
          </p:cNvPr>
          <p:cNvSpPr txBox="1"/>
          <p:nvPr/>
        </p:nvSpPr>
        <p:spPr>
          <a:xfrm>
            <a:off x="6127778" y="5772150"/>
            <a:ext cx="4491614" cy="923330"/>
          </a:xfrm>
          <a:prstGeom prst="rect">
            <a:avLst/>
          </a:prstGeom>
          <a:noFill/>
        </p:spPr>
        <p:txBody>
          <a:bodyPr wrap="none" rtlCol="0">
            <a:spAutoFit/>
          </a:bodyPr>
          <a:lstStyle/>
          <a:p>
            <a:r>
              <a:rPr lang="en-US" dirty="0"/>
              <a:t>Hard to pick the best match </a:t>
            </a:r>
          </a:p>
          <a:p>
            <a:r>
              <a:rPr lang="en-US" dirty="0"/>
              <a:t>	--might be far away</a:t>
            </a:r>
          </a:p>
          <a:p>
            <a:r>
              <a:rPr lang="en-US" dirty="0"/>
              <a:t>	– some points don’t have matches</a:t>
            </a:r>
          </a:p>
        </p:txBody>
      </p:sp>
    </p:spTree>
    <p:extLst>
      <p:ext uri="{BB962C8B-B14F-4D97-AF65-F5344CB8AC3E}">
        <p14:creationId xmlns:p14="http://schemas.microsoft.com/office/powerpoint/2010/main" val="324846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90" name="Line 3">
            <a:extLst>
              <a:ext uri="{FF2B5EF4-FFF2-40B4-BE49-F238E27FC236}">
                <a16:creationId xmlns:a16="http://schemas.microsoft.com/office/drawing/2014/main" id="{4BC76F45-C278-6F4B-B4ED-9D510A9A34F8}"/>
              </a:ext>
            </a:extLst>
          </p:cNvPr>
          <p:cNvSpPr>
            <a:spLocks noChangeShapeType="1"/>
          </p:cNvSpPr>
          <p:nvPr/>
        </p:nvSpPr>
        <p:spPr bwMode="auto">
          <a:xfrm flipH="1">
            <a:off x="3298033" y="2308625"/>
            <a:ext cx="969169" cy="16597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591" name="Line 4">
            <a:extLst>
              <a:ext uri="{FF2B5EF4-FFF2-40B4-BE49-F238E27FC236}">
                <a16:creationId xmlns:a16="http://schemas.microsoft.com/office/drawing/2014/main" id="{F33A6319-2BC1-9344-9FC8-AB7389D3792D}"/>
              </a:ext>
            </a:extLst>
          </p:cNvPr>
          <p:cNvSpPr>
            <a:spLocks noChangeShapeType="1"/>
          </p:cNvSpPr>
          <p:nvPr/>
        </p:nvSpPr>
        <p:spPr bwMode="auto">
          <a:xfrm flipH="1">
            <a:off x="3298033" y="2480075"/>
            <a:ext cx="1254919" cy="14882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592" name="Line 5">
            <a:extLst>
              <a:ext uri="{FF2B5EF4-FFF2-40B4-BE49-F238E27FC236}">
                <a16:creationId xmlns:a16="http://schemas.microsoft.com/office/drawing/2014/main" id="{78586680-41FD-E94A-B872-A4412C3D8A5E}"/>
              </a:ext>
            </a:extLst>
          </p:cNvPr>
          <p:cNvSpPr>
            <a:spLocks noChangeShapeType="1"/>
          </p:cNvSpPr>
          <p:nvPr/>
        </p:nvSpPr>
        <p:spPr bwMode="auto">
          <a:xfrm flipH="1" flipV="1">
            <a:off x="3752850" y="2365772"/>
            <a:ext cx="1143000" cy="16002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593" name="Line 6">
            <a:extLst>
              <a:ext uri="{FF2B5EF4-FFF2-40B4-BE49-F238E27FC236}">
                <a16:creationId xmlns:a16="http://schemas.microsoft.com/office/drawing/2014/main" id="{42120F76-D53E-7242-8874-23D555DCB7C4}"/>
              </a:ext>
            </a:extLst>
          </p:cNvPr>
          <p:cNvSpPr>
            <a:spLocks noChangeShapeType="1"/>
          </p:cNvSpPr>
          <p:nvPr/>
        </p:nvSpPr>
        <p:spPr bwMode="auto">
          <a:xfrm flipH="1" flipV="1">
            <a:off x="3581400" y="2651522"/>
            <a:ext cx="1314450" cy="131445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594" name="Rectangle 7">
            <a:extLst>
              <a:ext uri="{FF2B5EF4-FFF2-40B4-BE49-F238E27FC236}">
                <a16:creationId xmlns:a16="http://schemas.microsoft.com/office/drawing/2014/main" id="{954A3A47-BBD0-F145-8E0E-52E489AFFEF4}"/>
              </a:ext>
            </a:extLst>
          </p:cNvPr>
          <p:cNvSpPr>
            <a:spLocks noGrp="1" noChangeArrowheads="1"/>
          </p:cNvSpPr>
          <p:nvPr>
            <p:ph type="title"/>
          </p:nvPr>
        </p:nvSpPr>
        <p:spPr/>
        <p:txBody>
          <a:bodyPr/>
          <a:lstStyle/>
          <a:p>
            <a:pPr eaLnBrk="1" hangingPunct="1"/>
            <a:r>
              <a:rPr lang="en-US" altLang="en-US" dirty="0"/>
              <a:t>Effect of baseline on stereo results</a:t>
            </a:r>
          </a:p>
        </p:txBody>
      </p:sp>
      <p:sp>
        <p:nvSpPr>
          <p:cNvPr id="67596" name="Oval 9">
            <a:extLst>
              <a:ext uri="{FF2B5EF4-FFF2-40B4-BE49-F238E27FC236}">
                <a16:creationId xmlns:a16="http://schemas.microsoft.com/office/drawing/2014/main" id="{5925615D-3E73-2D4D-879E-DBBB3A25F6D7}"/>
              </a:ext>
            </a:extLst>
          </p:cNvPr>
          <p:cNvSpPr>
            <a:spLocks noChangeArrowheads="1"/>
          </p:cNvSpPr>
          <p:nvPr/>
        </p:nvSpPr>
        <p:spPr bwMode="auto">
          <a:xfrm>
            <a:off x="3295650" y="3908822"/>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67597" name="Oval 10">
            <a:extLst>
              <a:ext uri="{FF2B5EF4-FFF2-40B4-BE49-F238E27FC236}">
                <a16:creationId xmlns:a16="http://schemas.microsoft.com/office/drawing/2014/main" id="{604C85F5-EA24-1347-865E-42D0EBDA13EA}"/>
              </a:ext>
            </a:extLst>
          </p:cNvPr>
          <p:cNvSpPr>
            <a:spLocks noChangeArrowheads="1"/>
          </p:cNvSpPr>
          <p:nvPr/>
        </p:nvSpPr>
        <p:spPr bwMode="auto">
          <a:xfrm>
            <a:off x="4838700" y="3908822"/>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67598" name="Line 11">
            <a:extLst>
              <a:ext uri="{FF2B5EF4-FFF2-40B4-BE49-F238E27FC236}">
                <a16:creationId xmlns:a16="http://schemas.microsoft.com/office/drawing/2014/main" id="{A1A5AF99-F578-0C41-B427-0E8A770690C6}"/>
              </a:ext>
            </a:extLst>
          </p:cNvPr>
          <p:cNvSpPr>
            <a:spLocks noChangeShapeType="1"/>
          </p:cNvSpPr>
          <p:nvPr/>
        </p:nvSpPr>
        <p:spPr bwMode="auto">
          <a:xfrm>
            <a:off x="2952750" y="3680222"/>
            <a:ext cx="74295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599" name="Line 12">
            <a:extLst>
              <a:ext uri="{FF2B5EF4-FFF2-40B4-BE49-F238E27FC236}">
                <a16:creationId xmlns:a16="http://schemas.microsoft.com/office/drawing/2014/main" id="{61B8D38D-D8F2-A740-91E2-7301AAF9427D}"/>
              </a:ext>
            </a:extLst>
          </p:cNvPr>
          <p:cNvSpPr>
            <a:spLocks noChangeShapeType="1"/>
          </p:cNvSpPr>
          <p:nvPr/>
        </p:nvSpPr>
        <p:spPr bwMode="auto">
          <a:xfrm>
            <a:off x="4495800" y="3680222"/>
            <a:ext cx="74295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1" name="Line 14">
            <a:extLst>
              <a:ext uri="{FF2B5EF4-FFF2-40B4-BE49-F238E27FC236}">
                <a16:creationId xmlns:a16="http://schemas.microsoft.com/office/drawing/2014/main" id="{142B9305-B83F-8347-852F-D51EFF63D614}"/>
              </a:ext>
            </a:extLst>
          </p:cNvPr>
          <p:cNvSpPr>
            <a:spLocks noChangeShapeType="1"/>
          </p:cNvSpPr>
          <p:nvPr/>
        </p:nvSpPr>
        <p:spPr bwMode="auto">
          <a:xfrm flipH="1">
            <a:off x="7467600" y="2251472"/>
            <a:ext cx="685800" cy="1714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2" name="Line 15">
            <a:extLst>
              <a:ext uri="{FF2B5EF4-FFF2-40B4-BE49-F238E27FC236}">
                <a16:creationId xmlns:a16="http://schemas.microsoft.com/office/drawing/2014/main" id="{54F27120-57DB-2049-97F1-05CB3BBC8360}"/>
              </a:ext>
            </a:extLst>
          </p:cNvPr>
          <p:cNvSpPr>
            <a:spLocks noChangeShapeType="1"/>
          </p:cNvSpPr>
          <p:nvPr/>
        </p:nvSpPr>
        <p:spPr bwMode="auto">
          <a:xfrm>
            <a:off x="7239000" y="3680222"/>
            <a:ext cx="74295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3" name="Line 16">
            <a:extLst>
              <a:ext uri="{FF2B5EF4-FFF2-40B4-BE49-F238E27FC236}">
                <a16:creationId xmlns:a16="http://schemas.microsoft.com/office/drawing/2014/main" id="{3604064D-A17C-264C-8ABA-F194CB9AF9B0}"/>
              </a:ext>
            </a:extLst>
          </p:cNvPr>
          <p:cNvSpPr>
            <a:spLocks noChangeShapeType="1"/>
          </p:cNvSpPr>
          <p:nvPr/>
        </p:nvSpPr>
        <p:spPr bwMode="auto">
          <a:xfrm>
            <a:off x="7581900" y="3680222"/>
            <a:ext cx="74295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4" name="Line 17">
            <a:extLst>
              <a:ext uri="{FF2B5EF4-FFF2-40B4-BE49-F238E27FC236}">
                <a16:creationId xmlns:a16="http://schemas.microsoft.com/office/drawing/2014/main" id="{6E6F8493-C680-1149-B683-A7A3CFBE66DA}"/>
              </a:ext>
            </a:extLst>
          </p:cNvPr>
          <p:cNvSpPr>
            <a:spLocks noChangeShapeType="1"/>
          </p:cNvSpPr>
          <p:nvPr/>
        </p:nvSpPr>
        <p:spPr bwMode="auto">
          <a:xfrm flipH="1">
            <a:off x="7467600" y="2137172"/>
            <a:ext cx="342900" cy="182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5" name="Line 18">
            <a:extLst>
              <a:ext uri="{FF2B5EF4-FFF2-40B4-BE49-F238E27FC236}">
                <a16:creationId xmlns:a16="http://schemas.microsoft.com/office/drawing/2014/main" id="{D0C7BD1E-16D7-7F44-95CF-A868E2BCE711}"/>
              </a:ext>
            </a:extLst>
          </p:cNvPr>
          <p:cNvSpPr>
            <a:spLocks noChangeShapeType="1"/>
          </p:cNvSpPr>
          <p:nvPr/>
        </p:nvSpPr>
        <p:spPr bwMode="auto">
          <a:xfrm flipH="1" flipV="1">
            <a:off x="7648576" y="2137172"/>
            <a:ext cx="333374" cy="18288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6" name="Line 19">
            <a:extLst>
              <a:ext uri="{FF2B5EF4-FFF2-40B4-BE49-F238E27FC236}">
                <a16:creationId xmlns:a16="http://schemas.microsoft.com/office/drawing/2014/main" id="{4094E7D9-8DA7-224A-8E5B-6F0E86AD0E45}"/>
              </a:ext>
            </a:extLst>
          </p:cNvPr>
          <p:cNvSpPr>
            <a:spLocks noChangeShapeType="1"/>
          </p:cNvSpPr>
          <p:nvPr/>
        </p:nvSpPr>
        <p:spPr bwMode="auto">
          <a:xfrm flipH="1" flipV="1">
            <a:off x="7296150" y="2251472"/>
            <a:ext cx="685800" cy="17145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7607" name="Oval 20">
            <a:extLst>
              <a:ext uri="{FF2B5EF4-FFF2-40B4-BE49-F238E27FC236}">
                <a16:creationId xmlns:a16="http://schemas.microsoft.com/office/drawing/2014/main" id="{3ED4FA86-CE9A-2D45-99F6-CBBE75919833}"/>
              </a:ext>
            </a:extLst>
          </p:cNvPr>
          <p:cNvSpPr>
            <a:spLocks noChangeArrowheads="1"/>
          </p:cNvSpPr>
          <p:nvPr/>
        </p:nvSpPr>
        <p:spPr bwMode="auto">
          <a:xfrm>
            <a:off x="3998119" y="2920604"/>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67608" name="Oval 21">
            <a:extLst>
              <a:ext uri="{FF2B5EF4-FFF2-40B4-BE49-F238E27FC236}">
                <a16:creationId xmlns:a16="http://schemas.microsoft.com/office/drawing/2014/main" id="{61633288-B551-184C-A824-854EC98289E9}"/>
              </a:ext>
            </a:extLst>
          </p:cNvPr>
          <p:cNvSpPr>
            <a:spLocks noChangeArrowheads="1"/>
          </p:cNvSpPr>
          <p:nvPr/>
        </p:nvSpPr>
        <p:spPr bwMode="auto">
          <a:xfrm>
            <a:off x="7696200" y="3028950"/>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67609" name="Oval 22">
            <a:extLst>
              <a:ext uri="{FF2B5EF4-FFF2-40B4-BE49-F238E27FC236}">
                <a16:creationId xmlns:a16="http://schemas.microsoft.com/office/drawing/2014/main" id="{43896F1A-FE5E-8846-8A9C-A0FDC9326C10}"/>
              </a:ext>
            </a:extLst>
          </p:cNvPr>
          <p:cNvSpPr>
            <a:spLocks noChangeArrowheads="1"/>
          </p:cNvSpPr>
          <p:nvPr/>
        </p:nvSpPr>
        <p:spPr bwMode="auto">
          <a:xfrm>
            <a:off x="7452122" y="3908822"/>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67610" name="Oval 23">
            <a:extLst>
              <a:ext uri="{FF2B5EF4-FFF2-40B4-BE49-F238E27FC236}">
                <a16:creationId xmlns:a16="http://schemas.microsoft.com/office/drawing/2014/main" id="{453A6895-3C49-6F44-A19A-5142A8F2561B}"/>
              </a:ext>
            </a:extLst>
          </p:cNvPr>
          <p:cNvSpPr>
            <a:spLocks noChangeArrowheads="1"/>
          </p:cNvSpPr>
          <p:nvPr/>
        </p:nvSpPr>
        <p:spPr bwMode="auto">
          <a:xfrm>
            <a:off x="7949804" y="3908822"/>
            <a:ext cx="57150" cy="5715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sz="1800"/>
          </a:p>
        </p:txBody>
      </p:sp>
      <p:sp>
        <p:nvSpPr>
          <p:cNvPr id="33" name="Rectangle 4">
            <a:extLst>
              <a:ext uri="{FF2B5EF4-FFF2-40B4-BE49-F238E27FC236}">
                <a16:creationId xmlns:a16="http://schemas.microsoft.com/office/drawing/2014/main" id="{06F81EF0-27D4-A04D-BCE7-A8FBD31165E1}"/>
              </a:ext>
            </a:extLst>
          </p:cNvPr>
          <p:cNvSpPr txBox="1">
            <a:spLocks noChangeArrowheads="1"/>
          </p:cNvSpPr>
          <p:nvPr/>
        </p:nvSpPr>
        <p:spPr bwMode="auto">
          <a:xfrm>
            <a:off x="2724151" y="4274345"/>
            <a:ext cx="3591307" cy="1828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1800" kern="0" dirty="0"/>
              <a:t>Larger baseline</a:t>
            </a:r>
          </a:p>
          <a:p>
            <a:pPr lvl="2">
              <a:buFont typeface="Times New Roman" pitchFamily="18" charset="0"/>
              <a:buChar char="+"/>
            </a:pPr>
            <a:r>
              <a:rPr lang="en-US" kern="0" dirty="0"/>
              <a:t> </a:t>
            </a:r>
            <a:r>
              <a:rPr lang="en-US" sz="1650" kern="0" dirty="0"/>
              <a:t>Smaller triangulation error</a:t>
            </a:r>
          </a:p>
          <a:p>
            <a:pPr lvl="2"/>
            <a:r>
              <a:rPr lang="en-US" sz="1650" kern="0" dirty="0"/>
              <a:t> Matching is more difficult</a:t>
            </a:r>
          </a:p>
        </p:txBody>
      </p:sp>
      <p:sp>
        <p:nvSpPr>
          <p:cNvPr id="34" name="Rectangle 4">
            <a:extLst>
              <a:ext uri="{FF2B5EF4-FFF2-40B4-BE49-F238E27FC236}">
                <a16:creationId xmlns:a16="http://schemas.microsoft.com/office/drawing/2014/main" id="{CB9302B2-9063-C14A-956B-76788245C83D}"/>
              </a:ext>
            </a:extLst>
          </p:cNvPr>
          <p:cNvSpPr txBox="1">
            <a:spLocks noChangeArrowheads="1"/>
          </p:cNvSpPr>
          <p:nvPr/>
        </p:nvSpPr>
        <p:spPr bwMode="auto">
          <a:xfrm>
            <a:off x="6315458" y="4265043"/>
            <a:ext cx="4029933" cy="1828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1800" kern="0" dirty="0"/>
              <a:t>Smaller baseline</a:t>
            </a:r>
          </a:p>
          <a:p>
            <a:pPr lvl="2"/>
            <a:r>
              <a:rPr lang="en-US" sz="1650" kern="0" dirty="0"/>
              <a:t> Higher triangulation error</a:t>
            </a:r>
          </a:p>
          <a:p>
            <a:pPr lvl="2">
              <a:buFont typeface="Times New Roman" pitchFamily="18" charset="0"/>
              <a:buChar char="+"/>
            </a:pPr>
            <a:r>
              <a:rPr lang="en-US" sz="1650" kern="0" dirty="0"/>
              <a:t> Matching is easier</a:t>
            </a:r>
          </a:p>
        </p:txBody>
      </p:sp>
    </p:spTree>
    <p:extLst>
      <p:ext uri="{BB962C8B-B14F-4D97-AF65-F5344CB8AC3E}">
        <p14:creationId xmlns:p14="http://schemas.microsoft.com/office/powerpoint/2010/main" val="3487601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871-5FC9-BDCA-75DC-45859F974CAA}"/>
              </a:ext>
            </a:extLst>
          </p:cNvPr>
          <p:cNvSpPr>
            <a:spLocks noGrp="1"/>
          </p:cNvSpPr>
          <p:nvPr>
            <p:ph type="title"/>
          </p:nvPr>
        </p:nvSpPr>
        <p:spPr/>
        <p:txBody>
          <a:bodyPr/>
          <a:lstStyle/>
          <a:p>
            <a:r>
              <a:rPr lang="en-US" dirty="0"/>
              <a:t>Some points don’t have matches</a:t>
            </a:r>
          </a:p>
        </p:txBody>
      </p:sp>
      <p:pic>
        <p:nvPicPr>
          <p:cNvPr id="4" name="Picture 3">
            <a:extLst>
              <a:ext uri="{FF2B5EF4-FFF2-40B4-BE49-F238E27FC236}">
                <a16:creationId xmlns:a16="http://schemas.microsoft.com/office/drawing/2014/main" id="{7A598815-8FE7-67EB-A4BE-C6906B736F87}"/>
              </a:ext>
            </a:extLst>
          </p:cNvPr>
          <p:cNvPicPr>
            <a:picLocks noChangeAspect="1"/>
          </p:cNvPicPr>
          <p:nvPr/>
        </p:nvPicPr>
        <p:blipFill>
          <a:blip r:embed="rId2"/>
          <a:stretch>
            <a:fillRect/>
          </a:stretch>
        </p:blipFill>
        <p:spPr>
          <a:xfrm>
            <a:off x="2381250" y="1864403"/>
            <a:ext cx="4605338" cy="4068180"/>
          </a:xfrm>
          <a:prstGeom prst="rect">
            <a:avLst/>
          </a:prstGeom>
        </p:spPr>
      </p:pic>
      <p:sp>
        <p:nvSpPr>
          <p:cNvPr id="5" name="TextBox 4">
            <a:extLst>
              <a:ext uri="{FF2B5EF4-FFF2-40B4-BE49-F238E27FC236}">
                <a16:creationId xmlns:a16="http://schemas.microsoft.com/office/drawing/2014/main" id="{D9AC0310-1411-917C-EA7B-ED4039B45E9D}"/>
              </a:ext>
            </a:extLst>
          </p:cNvPr>
          <p:cNvSpPr txBox="1"/>
          <p:nvPr/>
        </p:nvSpPr>
        <p:spPr>
          <a:xfrm>
            <a:off x="7353301" y="2400301"/>
            <a:ext cx="3125822" cy="1131079"/>
          </a:xfrm>
          <a:prstGeom prst="rect">
            <a:avLst/>
          </a:prstGeom>
          <a:noFill/>
        </p:spPr>
        <p:txBody>
          <a:bodyPr wrap="square" rtlCol="0">
            <a:spAutoFit/>
          </a:bodyPr>
          <a:lstStyle/>
          <a:p>
            <a:r>
              <a:rPr lang="en-US" sz="1350" dirty="0"/>
              <a:t>This is a depth cue, though not much used directly</a:t>
            </a:r>
          </a:p>
          <a:p>
            <a:endParaRPr lang="en-US" sz="1350" dirty="0"/>
          </a:p>
          <a:p>
            <a:r>
              <a:rPr lang="en-US" sz="1350" dirty="0"/>
              <a:t>Effect sometimes known as </a:t>
            </a:r>
          </a:p>
          <a:p>
            <a:r>
              <a:rPr lang="en-US" sz="1350" dirty="0"/>
              <a:t>Da Vinci stereopsis</a:t>
            </a:r>
          </a:p>
        </p:txBody>
      </p:sp>
    </p:spTree>
    <p:extLst>
      <p:ext uri="{BB962C8B-B14F-4D97-AF65-F5344CB8AC3E}">
        <p14:creationId xmlns:p14="http://schemas.microsoft.com/office/powerpoint/2010/main" val="184011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2C59-F3CA-03F4-E4E4-53FEAEAB7764}"/>
              </a:ext>
            </a:extLst>
          </p:cNvPr>
          <p:cNvSpPr>
            <a:spLocks noGrp="1"/>
          </p:cNvSpPr>
          <p:nvPr>
            <p:ph type="title"/>
          </p:nvPr>
        </p:nvSpPr>
        <p:spPr/>
        <p:txBody>
          <a:bodyPr/>
          <a:lstStyle/>
          <a:p>
            <a:r>
              <a:rPr lang="en-US" dirty="0"/>
              <a:t>Stereo as optimization</a:t>
            </a:r>
          </a:p>
        </p:txBody>
      </p:sp>
      <p:sp>
        <p:nvSpPr>
          <p:cNvPr id="3" name="Content Placeholder 2">
            <a:extLst>
              <a:ext uri="{FF2B5EF4-FFF2-40B4-BE49-F238E27FC236}">
                <a16:creationId xmlns:a16="http://schemas.microsoft.com/office/drawing/2014/main" id="{FC7FBEFD-5728-C5C9-45BF-24753320039D}"/>
              </a:ext>
            </a:extLst>
          </p:cNvPr>
          <p:cNvSpPr>
            <a:spLocks noGrp="1"/>
          </p:cNvSpPr>
          <p:nvPr>
            <p:ph idx="1"/>
          </p:nvPr>
        </p:nvSpPr>
        <p:spPr/>
        <p:txBody>
          <a:bodyPr/>
          <a:lstStyle/>
          <a:p>
            <a:r>
              <a:rPr lang="en-US" dirty="0"/>
              <a:t>Depth =&gt; Disparity =&gt; Matches</a:t>
            </a:r>
          </a:p>
          <a:p>
            <a:endParaRPr lang="en-US" dirty="0"/>
          </a:p>
          <a:p>
            <a:r>
              <a:rPr lang="en-US" dirty="0"/>
              <a:t>Search for disparities such that</a:t>
            </a:r>
          </a:p>
          <a:p>
            <a:pPr lvl="1"/>
            <a:r>
              <a:rPr lang="en-US" dirty="0"/>
              <a:t>Matches are good</a:t>
            </a:r>
          </a:p>
          <a:p>
            <a:pPr lvl="1"/>
            <a:r>
              <a:rPr lang="en-US" dirty="0"/>
              <a:t>Disparities meet various constraints</a:t>
            </a:r>
          </a:p>
          <a:p>
            <a:pPr lvl="1"/>
            <a:r>
              <a:rPr lang="en-US" dirty="0"/>
              <a:t>Depth map is “like” real depth map</a:t>
            </a:r>
          </a:p>
          <a:p>
            <a:endParaRPr lang="en-US" dirty="0"/>
          </a:p>
          <a:p>
            <a:r>
              <a:rPr lang="en-US" dirty="0"/>
              <a:t>Highly developed, effective theory</a:t>
            </a:r>
          </a:p>
          <a:p>
            <a:pPr lvl="1"/>
            <a:endParaRPr lang="en-US" dirty="0"/>
          </a:p>
        </p:txBody>
      </p:sp>
    </p:spTree>
    <p:extLst>
      <p:ext uri="{BB962C8B-B14F-4D97-AF65-F5344CB8AC3E}">
        <p14:creationId xmlns:p14="http://schemas.microsoft.com/office/powerpoint/2010/main" val="3760177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EACF-A27D-9C38-B8D2-6D037A033287}"/>
              </a:ext>
            </a:extLst>
          </p:cNvPr>
          <p:cNvSpPr>
            <a:spLocks noGrp="1"/>
          </p:cNvSpPr>
          <p:nvPr>
            <p:ph type="title"/>
          </p:nvPr>
        </p:nvSpPr>
        <p:spPr/>
        <p:txBody>
          <a:bodyPr/>
          <a:lstStyle/>
          <a:p>
            <a:r>
              <a:rPr lang="en-US" dirty="0"/>
              <a:t>Optical flow</a:t>
            </a:r>
          </a:p>
        </p:txBody>
      </p:sp>
      <p:sp>
        <p:nvSpPr>
          <p:cNvPr id="3" name="Content Placeholder 2">
            <a:extLst>
              <a:ext uri="{FF2B5EF4-FFF2-40B4-BE49-F238E27FC236}">
                <a16:creationId xmlns:a16="http://schemas.microsoft.com/office/drawing/2014/main" id="{27313450-BA22-0EAB-AFA4-67FB77B1A15F}"/>
              </a:ext>
            </a:extLst>
          </p:cNvPr>
          <p:cNvSpPr>
            <a:spLocks noGrp="1"/>
          </p:cNvSpPr>
          <p:nvPr>
            <p:ph idx="1"/>
          </p:nvPr>
        </p:nvSpPr>
        <p:spPr/>
        <p:txBody>
          <a:bodyPr>
            <a:normAutofit fontScale="92500" lnSpcReduction="10000"/>
          </a:bodyPr>
          <a:lstStyle/>
          <a:p>
            <a:r>
              <a:rPr lang="en-US" dirty="0"/>
              <a:t>Given two images of any scene</a:t>
            </a:r>
          </a:p>
          <a:p>
            <a:pPr lvl="1"/>
            <a:r>
              <a:rPr lang="en-US" dirty="0"/>
              <a:t>where stuff could move</a:t>
            </a:r>
          </a:p>
          <a:p>
            <a:r>
              <a:rPr lang="en-US" dirty="0"/>
              <a:t>Build a field of arrows</a:t>
            </a:r>
          </a:p>
          <a:p>
            <a:pPr lvl="1"/>
            <a:r>
              <a:rPr lang="en-US" dirty="0"/>
              <a:t>tail at pixel</a:t>
            </a:r>
          </a:p>
          <a:p>
            <a:pPr lvl="1"/>
            <a:r>
              <a:rPr lang="en-US" dirty="0"/>
              <a:t>head at new location of surface behind pixel</a:t>
            </a:r>
          </a:p>
          <a:p>
            <a:pPr lvl="2"/>
            <a:r>
              <a:rPr lang="en-US" dirty="0"/>
              <a:t> in next frame</a:t>
            </a:r>
          </a:p>
          <a:p>
            <a:r>
              <a:rPr lang="en-US" dirty="0"/>
              <a:t>Uses</a:t>
            </a:r>
          </a:p>
          <a:p>
            <a:pPr lvl="1"/>
            <a:r>
              <a:rPr lang="en-US" dirty="0"/>
              <a:t>inference about your motion (</a:t>
            </a:r>
            <a:r>
              <a:rPr lang="en-US" dirty="0" err="1"/>
              <a:t>egomotion</a:t>
            </a:r>
            <a:r>
              <a:rPr lang="en-US" dirty="0"/>
              <a:t>)</a:t>
            </a:r>
          </a:p>
          <a:p>
            <a:pPr lvl="1"/>
            <a:r>
              <a:rPr lang="en-US" dirty="0"/>
              <a:t>inference about motion in the world</a:t>
            </a:r>
          </a:p>
          <a:p>
            <a:pPr lvl="1"/>
            <a:r>
              <a:rPr lang="en-US" dirty="0"/>
              <a:t>inference about depth</a:t>
            </a:r>
          </a:p>
          <a:p>
            <a:pPr lvl="1"/>
            <a:r>
              <a:rPr lang="en-US" dirty="0"/>
              <a:t>segmentation</a:t>
            </a:r>
          </a:p>
          <a:p>
            <a:pPr lvl="1"/>
            <a:r>
              <a:rPr lang="en-US" dirty="0"/>
              <a:t>compression</a:t>
            </a:r>
          </a:p>
        </p:txBody>
      </p:sp>
    </p:spTree>
    <p:extLst>
      <p:ext uri="{BB962C8B-B14F-4D97-AF65-F5344CB8AC3E}">
        <p14:creationId xmlns:p14="http://schemas.microsoft.com/office/powerpoint/2010/main" val="2407914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F9D5-2D78-8A23-E26B-3F0A6065F7CC}"/>
              </a:ext>
            </a:extLst>
          </p:cNvPr>
          <p:cNvSpPr>
            <a:spLocks noGrp="1"/>
          </p:cNvSpPr>
          <p:nvPr>
            <p:ph type="title"/>
          </p:nvPr>
        </p:nvSpPr>
        <p:spPr/>
        <p:txBody>
          <a:bodyPr/>
          <a:lstStyle/>
          <a:p>
            <a:r>
              <a:rPr lang="en-US" dirty="0"/>
              <a:t>Time to contact example</a:t>
            </a:r>
          </a:p>
        </p:txBody>
      </p:sp>
      <p:sp>
        <p:nvSpPr>
          <p:cNvPr id="3" name="Content Placeholder 2">
            <a:extLst>
              <a:ext uri="{FF2B5EF4-FFF2-40B4-BE49-F238E27FC236}">
                <a16:creationId xmlns:a16="http://schemas.microsoft.com/office/drawing/2014/main" id="{5AE8B090-7CE1-0030-BB1F-3821CF9B25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31568A-62D4-E0F7-0972-ADE42AE6B161}"/>
              </a:ext>
            </a:extLst>
          </p:cNvPr>
          <p:cNvPicPr>
            <a:picLocks noChangeAspect="1"/>
          </p:cNvPicPr>
          <p:nvPr/>
        </p:nvPicPr>
        <p:blipFill>
          <a:blip r:embed="rId2"/>
          <a:stretch>
            <a:fillRect/>
          </a:stretch>
        </p:blipFill>
        <p:spPr>
          <a:xfrm>
            <a:off x="2522482" y="1690689"/>
            <a:ext cx="6929602" cy="4986474"/>
          </a:xfrm>
          <a:prstGeom prst="rect">
            <a:avLst/>
          </a:prstGeom>
        </p:spPr>
      </p:pic>
    </p:spTree>
    <p:extLst>
      <p:ext uri="{BB962C8B-B14F-4D97-AF65-F5344CB8AC3E}">
        <p14:creationId xmlns:p14="http://schemas.microsoft.com/office/powerpoint/2010/main" val="280204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3B9C-86C9-3422-20E3-DC5039AB7862}"/>
              </a:ext>
            </a:extLst>
          </p:cNvPr>
          <p:cNvSpPr>
            <a:spLocks noGrp="1"/>
          </p:cNvSpPr>
          <p:nvPr>
            <p:ph type="title"/>
          </p:nvPr>
        </p:nvSpPr>
        <p:spPr/>
        <p:txBody>
          <a:bodyPr/>
          <a:lstStyle/>
          <a:p>
            <a:r>
              <a:rPr lang="en-US" dirty="0"/>
              <a:t>Main points</a:t>
            </a:r>
          </a:p>
        </p:txBody>
      </p:sp>
      <p:sp>
        <p:nvSpPr>
          <p:cNvPr id="3" name="Content Placeholder 2">
            <a:extLst>
              <a:ext uri="{FF2B5EF4-FFF2-40B4-BE49-F238E27FC236}">
                <a16:creationId xmlns:a16="http://schemas.microsoft.com/office/drawing/2014/main" id="{2B965D44-74B3-659F-9B76-6CB3325B9D69}"/>
              </a:ext>
            </a:extLst>
          </p:cNvPr>
          <p:cNvSpPr>
            <a:spLocks noGrp="1"/>
          </p:cNvSpPr>
          <p:nvPr>
            <p:ph idx="1"/>
          </p:nvPr>
        </p:nvSpPr>
        <p:spPr/>
        <p:txBody>
          <a:bodyPr/>
          <a:lstStyle/>
          <a:p>
            <a:r>
              <a:rPr lang="en-US" dirty="0"/>
              <a:t>Matching locations across images reveals</a:t>
            </a:r>
          </a:p>
          <a:p>
            <a:pPr lvl="1"/>
            <a:r>
              <a:rPr lang="en-US" dirty="0"/>
              <a:t>how you have moved; the shape of things; what else is  moving</a:t>
            </a:r>
          </a:p>
          <a:p>
            <a:r>
              <a:rPr lang="en-US" dirty="0"/>
              <a:t>Low compute matching for scattered points is very powerful</a:t>
            </a:r>
          </a:p>
          <a:p>
            <a:pPr lvl="1"/>
            <a:r>
              <a:rPr lang="en-US" dirty="0"/>
              <a:t>Structure from motion or SLAM</a:t>
            </a:r>
          </a:p>
          <a:p>
            <a:r>
              <a:rPr lang="en-US" dirty="0"/>
              <a:t>You can fill in shape information</a:t>
            </a:r>
          </a:p>
          <a:p>
            <a:r>
              <a:rPr lang="en-US" dirty="0"/>
              <a:t>High compute matching yields very dense information</a:t>
            </a:r>
          </a:p>
          <a:p>
            <a:pPr lvl="1"/>
            <a:r>
              <a:rPr lang="en-US" dirty="0"/>
              <a:t>but requires some thought about network structure</a:t>
            </a:r>
          </a:p>
          <a:p>
            <a:endParaRPr lang="en-US" dirty="0"/>
          </a:p>
        </p:txBody>
      </p:sp>
    </p:spTree>
    <p:extLst>
      <p:ext uri="{BB962C8B-B14F-4D97-AF65-F5344CB8AC3E}">
        <p14:creationId xmlns:p14="http://schemas.microsoft.com/office/powerpoint/2010/main" val="955227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B85E-E295-05DE-CABD-1B46975DF1F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C22660-5DBC-8C1C-ACC8-0F51B5515F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4B9814-E304-79BF-B5E4-CCEA1648387F}"/>
              </a:ext>
            </a:extLst>
          </p:cNvPr>
          <p:cNvPicPr>
            <a:picLocks noChangeAspect="1"/>
          </p:cNvPicPr>
          <p:nvPr/>
        </p:nvPicPr>
        <p:blipFill>
          <a:blip r:embed="rId2"/>
          <a:stretch>
            <a:fillRect/>
          </a:stretch>
        </p:blipFill>
        <p:spPr>
          <a:xfrm>
            <a:off x="2209800" y="1290868"/>
            <a:ext cx="7772400" cy="4276265"/>
          </a:xfrm>
          <a:prstGeom prst="rect">
            <a:avLst/>
          </a:prstGeom>
        </p:spPr>
      </p:pic>
    </p:spTree>
    <p:extLst>
      <p:ext uri="{BB962C8B-B14F-4D97-AF65-F5344CB8AC3E}">
        <p14:creationId xmlns:p14="http://schemas.microsoft.com/office/powerpoint/2010/main" val="387969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1728-E738-EAC1-4B5F-C525B740E6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4E243-B821-B877-43E2-16CEB0FBFE5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1F49CAF-E624-1957-6953-06D6FACEE5C8}"/>
              </a:ext>
            </a:extLst>
          </p:cNvPr>
          <p:cNvPicPr>
            <a:picLocks noChangeAspect="1"/>
          </p:cNvPicPr>
          <p:nvPr/>
        </p:nvPicPr>
        <p:blipFill>
          <a:blip r:embed="rId2"/>
          <a:stretch>
            <a:fillRect/>
          </a:stretch>
        </p:blipFill>
        <p:spPr>
          <a:xfrm>
            <a:off x="2209800" y="1289250"/>
            <a:ext cx="7772400" cy="4279501"/>
          </a:xfrm>
          <a:prstGeom prst="rect">
            <a:avLst/>
          </a:prstGeom>
        </p:spPr>
      </p:pic>
    </p:spTree>
    <p:extLst>
      <p:ext uri="{BB962C8B-B14F-4D97-AF65-F5344CB8AC3E}">
        <p14:creationId xmlns:p14="http://schemas.microsoft.com/office/powerpoint/2010/main" val="381521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20B58-64F4-CB73-0103-F358638F5B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09A540-96BF-B3F7-E81D-4CED989019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1277BB-5632-7EEA-CA49-03D202E04C8B}"/>
              </a:ext>
            </a:extLst>
          </p:cNvPr>
          <p:cNvPicPr>
            <a:picLocks noChangeAspect="1"/>
          </p:cNvPicPr>
          <p:nvPr/>
        </p:nvPicPr>
        <p:blipFill>
          <a:blip r:embed="rId2"/>
          <a:stretch>
            <a:fillRect/>
          </a:stretch>
        </p:blipFill>
        <p:spPr>
          <a:xfrm>
            <a:off x="3333750" y="1022350"/>
            <a:ext cx="5524500" cy="4813300"/>
          </a:xfrm>
          <a:prstGeom prst="rect">
            <a:avLst/>
          </a:prstGeom>
        </p:spPr>
      </p:pic>
    </p:spTree>
    <p:extLst>
      <p:ext uri="{BB962C8B-B14F-4D97-AF65-F5344CB8AC3E}">
        <p14:creationId xmlns:p14="http://schemas.microsoft.com/office/powerpoint/2010/main" val="11796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BEA-B428-DF25-4B18-E5EDC3FE96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B559A7-1368-E1A0-F19B-56F88EF842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6B9A99-EBCB-BB0E-0271-76C85D6127EC}"/>
              </a:ext>
            </a:extLst>
          </p:cNvPr>
          <p:cNvPicPr>
            <a:picLocks noChangeAspect="1"/>
          </p:cNvPicPr>
          <p:nvPr/>
        </p:nvPicPr>
        <p:blipFill>
          <a:blip r:embed="rId2"/>
          <a:stretch>
            <a:fillRect/>
          </a:stretch>
        </p:blipFill>
        <p:spPr>
          <a:xfrm>
            <a:off x="2952750" y="685800"/>
            <a:ext cx="6286500" cy="5486400"/>
          </a:xfrm>
          <a:prstGeom prst="rect">
            <a:avLst/>
          </a:prstGeom>
        </p:spPr>
      </p:pic>
    </p:spTree>
    <p:extLst>
      <p:ext uri="{BB962C8B-B14F-4D97-AF65-F5344CB8AC3E}">
        <p14:creationId xmlns:p14="http://schemas.microsoft.com/office/powerpoint/2010/main" val="226235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0C3D-BC60-4BDD-93F7-4E6F78E60D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6B5E24-A5FC-AF4A-88AB-976C014467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7F35C2-EC85-557A-BB5D-165E895E21D4}"/>
              </a:ext>
            </a:extLst>
          </p:cNvPr>
          <p:cNvPicPr>
            <a:picLocks noChangeAspect="1"/>
          </p:cNvPicPr>
          <p:nvPr/>
        </p:nvPicPr>
        <p:blipFill>
          <a:blip r:embed="rId2"/>
          <a:stretch>
            <a:fillRect/>
          </a:stretch>
        </p:blipFill>
        <p:spPr>
          <a:xfrm>
            <a:off x="4927600" y="2413000"/>
            <a:ext cx="2336800" cy="2032000"/>
          </a:xfrm>
          <a:prstGeom prst="rect">
            <a:avLst/>
          </a:prstGeom>
        </p:spPr>
      </p:pic>
    </p:spTree>
    <p:extLst>
      <p:ext uri="{BB962C8B-B14F-4D97-AF65-F5344CB8AC3E}">
        <p14:creationId xmlns:p14="http://schemas.microsoft.com/office/powerpoint/2010/main" val="3025581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44F2-AFA9-408C-14C0-ABE69608D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963C6-900B-DB6C-A59F-3DBEE9CD32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1D4DF3-701C-5ED9-8415-217D2C9ACB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1D777-5402-E334-3ECE-404AD8DD7E17}"/>
              </a:ext>
            </a:extLst>
          </p:cNvPr>
          <p:cNvPicPr>
            <a:picLocks noChangeAspect="1"/>
          </p:cNvPicPr>
          <p:nvPr/>
        </p:nvPicPr>
        <p:blipFill>
          <a:blip r:embed="rId2"/>
          <a:stretch>
            <a:fillRect/>
          </a:stretch>
        </p:blipFill>
        <p:spPr>
          <a:xfrm>
            <a:off x="2952750" y="685800"/>
            <a:ext cx="6286500" cy="5486400"/>
          </a:xfrm>
          <a:prstGeom prst="rect">
            <a:avLst/>
          </a:prstGeom>
        </p:spPr>
      </p:pic>
    </p:spTree>
    <p:extLst>
      <p:ext uri="{BB962C8B-B14F-4D97-AF65-F5344CB8AC3E}">
        <p14:creationId xmlns:p14="http://schemas.microsoft.com/office/powerpoint/2010/main" val="2907991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02A3-CC50-BDA4-DEB0-64FB16D48A45}"/>
              </a:ext>
            </a:extLst>
          </p:cNvPr>
          <p:cNvSpPr>
            <a:spLocks noGrp="1"/>
          </p:cNvSpPr>
          <p:nvPr>
            <p:ph type="title"/>
          </p:nvPr>
        </p:nvSpPr>
        <p:spPr/>
        <p:txBody>
          <a:bodyPr/>
          <a:lstStyle/>
          <a:p>
            <a:r>
              <a:rPr lang="en-US" dirty="0"/>
              <a:t>Flow fields reveal your motion</a:t>
            </a:r>
          </a:p>
        </p:txBody>
      </p:sp>
      <p:sp>
        <p:nvSpPr>
          <p:cNvPr id="3" name="Content Placeholder 2">
            <a:extLst>
              <a:ext uri="{FF2B5EF4-FFF2-40B4-BE49-F238E27FC236}">
                <a16:creationId xmlns:a16="http://schemas.microsoft.com/office/drawing/2014/main" id="{22AD09E8-6883-6547-369A-E9F2936309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532F74-01CA-F698-AFC3-21FD9D9B7438}"/>
              </a:ext>
            </a:extLst>
          </p:cNvPr>
          <p:cNvPicPr>
            <a:picLocks noChangeAspect="1"/>
          </p:cNvPicPr>
          <p:nvPr/>
        </p:nvPicPr>
        <p:blipFill>
          <a:blip r:embed="rId2"/>
          <a:stretch>
            <a:fillRect/>
          </a:stretch>
        </p:blipFill>
        <p:spPr>
          <a:xfrm>
            <a:off x="1524000" y="2515250"/>
            <a:ext cx="8998826" cy="2972089"/>
          </a:xfrm>
          <a:prstGeom prst="rect">
            <a:avLst/>
          </a:prstGeom>
        </p:spPr>
      </p:pic>
    </p:spTree>
    <p:extLst>
      <p:ext uri="{BB962C8B-B14F-4D97-AF65-F5344CB8AC3E}">
        <p14:creationId xmlns:p14="http://schemas.microsoft.com/office/powerpoint/2010/main" val="3782362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0FDE-5258-E074-9A85-D6CC9F7844F4}"/>
              </a:ext>
            </a:extLst>
          </p:cNvPr>
          <p:cNvSpPr>
            <a:spLocks noGrp="1"/>
          </p:cNvSpPr>
          <p:nvPr>
            <p:ph type="title"/>
          </p:nvPr>
        </p:nvSpPr>
        <p:spPr/>
        <p:txBody>
          <a:bodyPr/>
          <a:lstStyle/>
          <a:p>
            <a:r>
              <a:rPr lang="en-US" dirty="0"/>
              <a:t>Flow fields reveal your motion</a:t>
            </a:r>
          </a:p>
        </p:txBody>
      </p:sp>
      <p:sp>
        <p:nvSpPr>
          <p:cNvPr id="3" name="Content Placeholder 2">
            <a:extLst>
              <a:ext uri="{FF2B5EF4-FFF2-40B4-BE49-F238E27FC236}">
                <a16:creationId xmlns:a16="http://schemas.microsoft.com/office/drawing/2014/main" id="{E146F389-3A8F-B16F-6C4D-0C089F52A9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9974CA-2BFC-915E-5E9C-047D5E2FFC1A}"/>
              </a:ext>
            </a:extLst>
          </p:cNvPr>
          <p:cNvPicPr>
            <a:picLocks noChangeAspect="1"/>
          </p:cNvPicPr>
          <p:nvPr/>
        </p:nvPicPr>
        <p:blipFill>
          <a:blip r:embed="rId2"/>
          <a:stretch>
            <a:fillRect/>
          </a:stretch>
        </p:blipFill>
        <p:spPr>
          <a:xfrm>
            <a:off x="1579468" y="2312277"/>
            <a:ext cx="9097734" cy="2217682"/>
          </a:xfrm>
          <a:prstGeom prst="rect">
            <a:avLst/>
          </a:prstGeom>
        </p:spPr>
      </p:pic>
    </p:spTree>
    <p:extLst>
      <p:ext uri="{BB962C8B-B14F-4D97-AF65-F5344CB8AC3E}">
        <p14:creationId xmlns:p14="http://schemas.microsoft.com/office/powerpoint/2010/main" val="196710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F35C-DEDE-AD03-D640-68013DC8A75B}"/>
              </a:ext>
            </a:extLst>
          </p:cNvPr>
          <p:cNvSpPr>
            <a:spLocks noGrp="1"/>
          </p:cNvSpPr>
          <p:nvPr>
            <p:ph type="title"/>
          </p:nvPr>
        </p:nvSpPr>
        <p:spPr/>
        <p:txBody>
          <a:bodyPr/>
          <a:lstStyle/>
          <a:p>
            <a:r>
              <a:rPr lang="en-US" dirty="0"/>
              <a:t>Flow fields reveal shape</a:t>
            </a:r>
          </a:p>
        </p:txBody>
      </p:sp>
      <p:sp>
        <p:nvSpPr>
          <p:cNvPr id="3" name="Content Placeholder 2">
            <a:extLst>
              <a:ext uri="{FF2B5EF4-FFF2-40B4-BE49-F238E27FC236}">
                <a16:creationId xmlns:a16="http://schemas.microsoft.com/office/drawing/2014/main" id="{AEB4F127-9435-D1C1-AC23-03D076F855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377544-065E-3A3E-4119-764E6D6D7594}"/>
              </a:ext>
            </a:extLst>
          </p:cNvPr>
          <p:cNvPicPr>
            <a:picLocks noChangeAspect="1"/>
          </p:cNvPicPr>
          <p:nvPr/>
        </p:nvPicPr>
        <p:blipFill>
          <a:blip r:embed="rId2"/>
          <a:stretch>
            <a:fillRect/>
          </a:stretch>
        </p:blipFill>
        <p:spPr>
          <a:xfrm>
            <a:off x="1524000" y="2179885"/>
            <a:ext cx="8755174" cy="4132014"/>
          </a:xfrm>
          <a:prstGeom prst="rect">
            <a:avLst/>
          </a:prstGeom>
        </p:spPr>
      </p:pic>
    </p:spTree>
    <p:extLst>
      <p:ext uri="{BB962C8B-B14F-4D97-AF65-F5344CB8AC3E}">
        <p14:creationId xmlns:p14="http://schemas.microsoft.com/office/powerpoint/2010/main" val="849652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C60C-676C-7A9F-A5AF-744C92BDEC24}"/>
              </a:ext>
            </a:extLst>
          </p:cNvPr>
          <p:cNvSpPr>
            <a:spLocks noGrp="1"/>
          </p:cNvSpPr>
          <p:nvPr>
            <p:ph type="title"/>
          </p:nvPr>
        </p:nvSpPr>
        <p:spPr/>
        <p:txBody>
          <a:bodyPr/>
          <a:lstStyle/>
          <a:p>
            <a:r>
              <a:rPr lang="en-US" dirty="0"/>
              <a:t>Flow fields reveal segmentation</a:t>
            </a:r>
          </a:p>
        </p:txBody>
      </p:sp>
      <p:sp>
        <p:nvSpPr>
          <p:cNvPr id="3" name="Content Placeholder 2">
            <a:extLst>
              <a:ext uri="{FF2B5EF4-FFF2-40B4-BE49-F238E27FC236}">
                <a16:creationId xmlns:a16="http://schemas.microsoft.com/office/drawing/2014/main" id="{9C126DDC-1E85-C071-5690-E6D7F4C244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0255D7-F663-3CBE-844E-7743824B4C04}"/>
              </a:ext>
            </a:extLst>
          </p:cNvPr>
          <p:cNvPicPr>
            <a:picLocks noChangeAspect="1"/>
          </p:cNvPicPr>
          <p:nvPr/>
        </p:nvPicPr>
        <p:blipFill>
          <a:blip r:embed="rId2"/>
          <a:stretch>
            <a:fillRect/>
          </a:stretch>
        </p:blipFill>
        <p:spPr>
          <a:xfrm>
            <a:off x="1524001" y="1890637"/>
            <a:ext cx="8852885" cy="4221314"/>
          </a:xfrm>
          <a:prstGeom prst="rect">
            <a:avLst/>
          </a:prstGeom>
        </p:spPr>
      </p:pic>
    </p:spTree>
    <p:extLst>
      <p:ext uri="{BB962C8B-B14F-4D97-AF65-F5344CB8AC3E}">
        <p14:creationId xmlns:p14="http://schemas.microsoft.com/office/powerpoint/2010/main" val="146676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00F0-1012-F60E-C7A4-DBC52C5E2FFC}"/>
              </a:ext>
            </a:extLst>
          </p:cNvPr>
          <p:cNvSpPr>
            <a:spLocks noGrp="1"/>
          </p:cNvSpPr>
          <p:nvPr>
            <p:ph type="title"/>
          </p:nvPr>
        </p:nvSpPr>
        <p:spPr/>
        <p:txBody>
          <a:bodyPr/>
          <a:lstStyle/>
          <a:p>
            <a:r>
              <a:rPr lang="en-US" dirty="0"/>
              <a:t>Calibration</a:t>
            </a:r>
          </a:p>
        </p:txBody>
      </p:sp>
      <p:sp>
        <p:nvSpPr>
          <p:cNvPr id="3" name="Content Placeholder 2">
            <a:extLst>
              <a:ext uri="{FF2B5EF4-FFF2-40B4-BE49-F238E27FC236}">
                <a16:creationId xmlns:a16="http://schemas.microsoft.com/office/drawing/2014/main" id="{2B797CB6-6D44-A0DE-119C-B86E6317752D}"/>
              </a:ext>
            </a:extLst>
          </p:cNvPr>
          <p:cNvSpPr>
            <a:spLocks noGrp="1"/>
          </p:cNvSpPr>
          <p:nvPr>
            <p:ph idx="1"/>
          </p:nvPr>
        </p:nvSpPr>
        <p:spPr/>
        <p:txBody>
          <a:bodyPr>
            <a:normAutofit/>
          </a:bodyPr>
          <a:lstStyle/>
          <a:p>
            <a:r>
              <a:rPr lang="en-US" dirty="0"/>
              <a:t>Procedure</a:t>
            </a:r>
          </a:p>
          <a:p>
            <a:pPr lvl="1"/>
            <a:r>
              <a:rPr lang="en-US" dirty="0"/>
              <a:t>View N known reference points in 3D</a:t>
            </a:r>
          </a:p>
          <a:p>
            <a:pPr lvl="1"/>
            <a:r>
              <a:rPr lang="en-US" dirty="0"/>
              <a:t>Obtain locations in image plane</a:t>
            </a:r>
          </a:p>
          <a:p>
            <a:pPr lvl="1"/>
            <a:r>
              <a:rPr lang="en-US" dirty="0"/>
              <a:t>Produce </a:t>
            </a:r>
          </a:p>
          <a:p>
            <a:pPr lvl="2"/>
            <a:r>
              <a:rPr lang="en-US" dirty="0"/>
              <a:t>Camera intrinsics and </a:t>
            </a:r>
            <a:r>
              <a:rPr lang="en-US" dirty="0" err="1"/>
              <a:t>extrinsics</a:t>
            </a:r>
            <a:endParaRPr lang="en-US" dirty="0"/>
          </a:p>
          <a:p>
            <a:r>
              <a:rPr lang="en-US" dirty="0"/>
              <a:t>Why</a:t>
            </a:r>
          </a:p>
          <a:p>
            <a:pPr lvl="1"/>
            <a:r>
              <a:rPr lang="en-US" dirty="0"/>
              <a:t>recovering intrinsics for future use</a:t>
            </a:r>
          </a:p>
          <a:p>
            <a:pPr lvl="1"/>
            <a:r>
              <a:rPr lang="en-US" dirty="0"/>
              <a:t>where is an object/camera in the camera/world frame?</a:t>
            </a:r>
          </a:p>
          <a:p>
            <a:r>
              <a:rPr lang="en-US" dirty="0"/>
              <a:t>How</a:t>
            </a:r>
          </a:p>
          <a:p>
            <a:pPr lvl="1"/>
            <a:r>
              <a:rPr lang="en-US" dirty="0"/>
              <a:t>Optimization: minimize reprojection error</a:t>
            </a:r>
          </a:p>
        </p:txBody>
      </p:sp>
    </p:spTree>
    <p:extLst>
      <p:ext uri="{BB962C8B-B14F-4D97-AF65-F5344CB8AC3E}">
        <p14:creationId xmlns:p14="http://schemas.microsoft.com/office/powerpoint/2010/main" val="871305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9FFC-C993-14B1-A14D-7569894C9A67}"/>
              </a:ext>
            </a:extLst>
          </p:cNvPr>
          <p:cNvSpPr>
            <a:spLocks noGrp="1"/>
          </p:cNvSpPr>
          <p:nvPr>
            <p:ph type="title"/>
          </p:nvPr>
        </p:nvSpPr>
        <p:spPr/>
        <p:txBody>
          <a:bodyPr/>
          <a:lstStyle/>
          <a:p>
            <a:r>
              <a:rPr lang="en-US" dirty="0"/>
              <a:t>Why estimating flow is hard</a:t>
            </a:r>
          </a:p>
        </p:txBody>
      </p:sp>
      <p:sp>
        <p:nvSpPr>
          <p:cNvPr id="3" name="Content Placeholder 2">
            <a:extLst>
              <a:ext uri="{FF2B5EF4-FFF2-40B4-BE49-F238E27FC236}">
                <a16:creationId xmlns:a16="http://schemas.microsoft.com/office/drawing/2014/main" id="{53CAB718-11C3-8C15-4E53-6DD41EF94037}"/>
              </a:ext>
            </a:extLst>
          </p:cNvPr>
          <p:cNvSpPr>
            <a:spLocks noGrp="1"/>
          </p:cNvSpPr>
          <p:nvPr>
            <p:ph idx="1"/>
          </p:nvPr>
        </p:nvSpPr>
        <p:spPr/>
        <p:txBody>
          <a:bodyPr/>
          <a:lstStyle/>
          <a:p>
            <a:r>
              <a:rPr lang="en-US" dirty="0"/>
              <a:t>Flow is ambiguous at most points</a:t>
            </a:r>
          </a:p>
          <a:p>
            <a:pPr lvl="1"/>
            <a:r>
              <a:rPr lang="en-US" dirty="0"/>
              <a:t>the aperture problem</a:t>
            </a:r>
          </a:p>
          <a:p>
            <a:r>
              <a:rPr lang="en-US" dirty="0"/>
              <a:t>You must interpolate</a:t>
            </a:r>
          </a:p>
          <a:p>
            <a:pPr lvl="1"/>
            <a:r>
              <a:rPr lang="en-US" dirty="0"/>
              <a:t>but there are discontinuities</a:t>
            </a:r>
          </a:p>
          <a:p>
            <a:r>
              <a:rPr lang="en-US" dirty="0"/>
              <a:t>Flow is not defined everywhere</a:t>
            </a:r>
          </a:p>
          <a:p>
            <a:pPr lvl="1"/>
            <a:r>
              <a:rPr lang="en-US" dirty="0"/>
              <a:t>some things are visible only in one frame</a:t>
            </a:r>
          </a:p>
          <a:p>
            <a:r>
              <a:rPr lang="en-US" dirty="0"/>
              <a:t>Some objects move by large amounts</a:t>
            </a:r>
          </a:p>
          <a:p>
            <a:r>
              <a:rPr lang="en-US" dirty="0"/>
              <a:t>Motion blurring complicates estimation</a:t>
            </a:r>
          </a:p>
        </p:txBody>
      </p:sp>
    </p:spTree>
    <p:extLst>
      <p:ext uri="{BB962C8B-B14F-4D97-AF65-F5344CB8AC3E}">
        <p14:creationId xmlns:p14="http://schemas.microsoft.com/office/powerpoint/2010/main" val="1740743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29C7-2A30-22B0-47A1-E3437FB0E224}"/>
              </a:ext>
            </a:extLst>
          </p:cNvPr>
          <p:cNvSpPr>
            <a:spLocks noGrp="1"/>
          </p:cNvSpPr>
          <p:nvPr>
            <p:ph type="title"/>
          </p:nvPr>
        </p:nvSpPr>
        <p:spPr/>
        <p:txBody>
          <a:bodyPr/>
          <a:lstStyle/>
          <a:p>
            <a:r>
              <a:rPr lang="en-US" dirty="0"/>
              <a:t>The aperture problem</a:t>
            </a:r>
          </a:p>
        </p:txBody>
      </p:sp>
      <p:sp>
        <p:nvSpPr>
          <p:cNvPr id="3" name="Content Placeholder 2">
            <a:extLst>
              <a:ext uri="{FF2B5EF4-FFF2-40B4-BE49-F238E27FC236}">
                <a16:creationId xmlns:a16="http://schemas.microsoft.com/office/drawing/2014/main" id="{A435400C-2813-C002-F50C-F160A9EED7A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BE73B10-2C9B-A62A-4C78-3885E076D64B}"/>
              </a:ext>
            </a:extLst>
          </p:cNvPr>
          <p:cNvPicPr>
            <a:picLocks noChangeAspect="1"/>
          </p:cNvPicPr>
          <p:nvPr/>
        </p:nvPicPr>
        <p:blipFill>
          <a:blip r:embed="rId2"/>
          <a:stretch>
            <a:fillRect/>
          </a:stretch>
        </p:blipFill>
        <p:spPr>
          <a:xfrm>
            <a:off x="2017986" y="2374899"/>
            <a:ext cx="8441840" cy="2649046"/>
          </a:xfrm>
          <a:prstGeom prst="rect">
            <a:avLst/>
          </a:prstGeom>
        </p:spPr>
      </p:pic>
    </p:spTree>
    <p:extLst>
      <p:ext uri="{BB962C8B-B14F-4D97-AF65-F5344CB8AC3E}">
        <p14:creationId xmlns:p14="http://schemas.microsoft.com/office/powerpoint/2010/main" val="502083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48751-E89E-F3B5-FDA4-42857CBBF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049B0-8318-7E08-B735-0B5D898E4B98}"/>
              </a:ext>
            </a:extLst>
          </p:cNvPr>
          <p:cNvSpPr>
            <a:spLocks noGrp="1"/>
          </p:cNvSpPr>
          <p:nvPr>
            <p:ph type="title"/>
          </p:nvPr>
        </p:nvSpPr>
        <p:spPr/>
        <p:txBody>
          <a:bodyPr/>
          <a:lstStyle/>
          <a:p>
            <a:r>
              <a:rPr lang="en-US" dirty="0"/>
              <a:t>Flow is often discontinuous</a:t>
            </a:r>
          </a:p>
        </p:txBody>
      </p:sp>
      <p:sp>
        <p:nvSpPr>
          <p:cNvPr id="3" name="Content Placeholder 2">
            <a:extLst>
              <a:ext uri="{FF2B5EF4-FFF2-40B4-BE49-F238E27FC236}">
                <a16:creationId xmlns:a16="http://schemas.microsoft.com/office/drawing/2014/main" id="{51B07BD5-2CEE-3F4A-6171-9A8EBD4370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45FEDB-A27D-A243-E572-9D39FE09F221}"/>
              </a:ext>
            </a:extLst>
          </p:cNvPr>
          <p:cNvPicPr>
            <a:picLocks noChangeAspect="1"/>
          </p:cNvPicPr>
          <p:nvPr/>
        </p:nvPicPr>
        <p:blipFill>
          <a:blip r:embed="rId2"/>
          <a:stretch>
            <a:fillRect/>
          </a:stretch>
        </p:blipFill>
        <p:spPr>
          <a:xfrm>
            <a:off x="1524001" y="1890637"/>
            <a:ext cx="8852885" cy="4221314"/>
          </a:xfrm>
          <a:prstGeom prst="rect">
            <a:avLst/>
          </a:prstGeom>
        </p:spPr>
      </p:pic>
    </p:spTree>
    <p:extLst>
      <p:ext uri="{BB962C8B-B14F-4D97-AF65-F5344CB8AC3E}">
        <p14:creationId xmlns:p14="http://schemas.microsoft.com/office/powerpoint/2010/main" val="3598396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E4E3-C626-7C06-A937-6E72CB0FD78F}"/>
              </a:ext>
            </a:extLst>
          </p:cNvPr>
          <p:cNvSpPr>
            <a:spLocks noGrp="1"/>
          </p:cNvSpPr>
          <p:nvPr>
            <p:ph type="title"/>
          </p:nvPr>
        </p:nvSpPr>
        <p:spPr/>
        <p:txBody>
          <a:bodyPr/>
          <a:lstStyle/>
          <a:p>
            <a:r>
              <a:rPr lang="en-US" dirty="0"/>
              <a:t>Flow is not defined everywhere</a:t>
            </a:r>
          </a:p>
        </p:txBody>
      </p:sp>
      <p:sp>
        <p:nvSpPr>
          <p:cNvPr id="3" name="Content Placeholder 2">
            <a:extLst>
              <a:ext uri="{FF2B5EF4-FFF2-40B4-BE49-F238E27FC236}">
                <a16:creationId xmlns:a16="http://schemas.microsoft.com/office/drawing/2014/main" id="{27EC9387-D0C5-CEF2-755F-964F978C0FE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8CABE9-5A2F-CB8B-9932-F7A5E3F8DF3C}"/>
              </a:ext>
            </a:extLst>
          </p:cNvPr>
          <p:cNvPicPr>
            <a:picLocks noChangeAspect="1"/>
          </p:cNvPicPr>
          <p:nvPr/>
        </p:nvPicPr>
        <p:blipFill>
          <a:blip r:embed="rId2"/>
          <a:stretch>
            <a:fillRect/>
          </a:stretch>
        </p:blipFill>
        <p:spPr>
          <a:xfrm>
            <a:off x="1520665" y="2071216"/>
            <a:ext cx="8800494" cy="4421658"/>
          </a:xfrm>
          <a:prstGeom prst="rect">
            <a:avLst/>
          </a:prstGeom>
        </p:spPr>
      </p:pic>
    </p:spTree>
    <p:extLst>
      <p:ext uri="{BB962C8B-B14F-4D97-AF65-F5344CB8AC3E}">
        <p14:creationId xmlns:p14="http://schemas.microsoft.com/office/powerpoint/2010/main" val="3508893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533F-1A9B-951A-C544-4496A93FBD98}"/>
              </a:ext>
            </a:extLst>
          </p:cNvPr>
          <p:cNvSpPr>
            <a:spLocks noGrp="1"/>
          </p:cNvSpPr>
          <p:nvPr>
            <p:ph type="title"/>
          </p:nvPr>
        </p:nvSpPr>
        <p:spPr/>
        <p:txBody>
          <a:bodyPr/>
          <a:lstStyle/>
          <a:p>
            <a:r>
              <a:rPr lang="en-US" dirty="0"/>
              <a:t>Large movements and motion blur</a:t>
            </a:r>
          </a:p>
        </p:txBody>
      </p:sp>
      <p:sp>
        <p:nvSpPr>
          <p:cNvPr id="3" name="Content Placeholder 2">
            <a:extLst>
              <a:ext uri="{FF2B5EF4-FFF2-40B4-BE49-F238E27FC236}">
                <a16:creationId xmlns:a16="http://schemas.microsoft.com/office/drawing/2014/main" id="{F589345E-1554-A30F-D6B1-2CC80A3EB1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416C63-820E-A8A1-65BD-6DDBC78DCE12}"/>
              </a:ext>
            </a:extLst>
          </p:cNvPr>
          <p:cNvPicPr>
            <a:picLocks noChangeAspect="1"/>
          </p:cNvPicPr>
          <p:nvPr/>
        </p:nvPicPr>
        <p:blipFill>
          <a:blip r:embed="rId2"/>
          <a:stretch>
            <a:fillRect/>
          </a:stretch>
        </p:blipFill>
        <p:spPr>
          <a:xfrm>
            <a:off x="1566400" y="2971366"/>
            <a:ext cx="9101600" cy="1071793"/>
          </a:xfrm>
          <a:prstGeom prst="rect">
            <a:avLst/>
          </a:prstGeom>
        </p:spPr>
      </p:pic>
    </p:spTree>
    <p:extLst>
      <p:ext uri="{BB962C8B-B14F-4D97-AF65-F5344CB8AC3E}">
        <p14:creationId xmlns:p14="http://schemas.microsoft.com/office/powerpoint/2010/main" val="128493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680E4-8F79-B9CD-7CDB-95958CDED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EDD98-C3F2-21A8-329A-58FEB4FEB492}"/>
              </a:ext>
            </a:extLst>
          </p:cNvPr>
          <p:cNvSpPr>
            <a:spLocks noGrp="1"/>
          </p:cNvSpPr>
          <p:nvPr>
            <p:ph type="title"/>
          </p:nvPr>
        </p:nvSpPr>
        <p:spPr/>
        <p:txBody>
          <a:bodyPr/>
          <a:lstStyle/>
          <a:p>
            <a:r>
              <a:rPr lang="en-US" dirty="0"/>
              <a:t>Learned flow and stereo estimates</a:t>
            </a:r>
          </a:p>
        </p:txBody>
      </p:sp>
      <p:sp>
        <p:nvSpPr>
          <p:cNvPr id="3" name="Content Placeholder 2">
            <a:extLst>
              <a:ext uri="{FF2B5EF4-FFF2-40B4-BE49-F238E27FC236}">
                <a16:creationId xmlns:a16="http://schemas.microsoft.com/office/drawing/2014/main" id="{5A1774D5-2539-AEFE-1C50-D22798D5941E}"/>
              </a:ext>
            </a:extLst>
          </p:cNvPr>
          <p:cNvSpPr>
            <a:spLocks noGrp="1"/>
          </p:cNvSpPr>
          <p:nvPr>
            <p:ph idx="1"/>
          </p:nvPr>
        </p:nvSpPr>
        <p:spPr/>
        <p:txBody>
          <a:bodyPr>
            <a:normAutofit lnSpcReduction="10000"/>
          </a:bodyPr>
          <a:lstStyle/>
          <a:p>
            <a:r>
              <a:rPr lang="en-US" dirty="0"/>
              <a:t>You might</a:t>
            </a:r>
          </a:p>
          <a:p>
            <a:pPr lvl="1"/>
            <a:r>
              <a:rPr lang="en-US" dirty="0"/>
              <a:t>pass two images into encoder/decoder network</a:t>
            </a:r>
          </a:p>
          <a:p>
            <a:pPr lvl="1"/>
            <a:r>
              <a:rPr lang="en-US" dirty="0"/>
              <a:t>hope to get stereo/flow at the output</a:t>
            </a:r>
          </a:p>
          <a:p>
            <a:pPr lvl="1"/>
            <a:r>
              <a:rPr lang="en-US" dirty="0"/>
              <a:t>This doesn’t work, because</a:t>
            </a:r>
          </a:p>
          <a:p>
            <a:pPr lvl="2"/>
            <a:r>
              <a:rPr lang="en-US" dirty="0"/>
              <a:t>you need to compare possibly distant locations</a:t>
            </a:r>
          </a:p>
          <a:p>
            <a:pPr lvl="3"/>
            <a:r>
              <a:rPr lang="en-US" dirty="0"/>
              <a:t>to identify correspondences</a:t>
            </a:r>
          </a:p>
          <a:p>
            <a:pPr lvl="2"/>
            <a:r>
              <a:rPr lang="en-US" dirty="0"/>
              <a:t>and impose structure</a:t>
            </a:r>
          </a:p>
          <a:p>
            <a:pPr lvl="3"/>
            <a:r>
              <a:rPr lang="en-US" dirty="0"/>
              <a:t>to avoid implausible flow/disparity fields</a:t>
            </a:r>
          </a:p>
          <a:p>
            <a:r>
              <a:rPr lang="en-US" dirty="0"/>
              <a:t>Cost volume</a:t>
            </a:r>
          </a:p>
          <a:p>
            <a:pPr lvl="1"/>
            <a:r>
              <a:rPr lang="en-US" dirty="0"/>
              <a:t>a tensor that compares locations</a:t>
            </a:r>
          </a:p>
          <a:p>
            <a:r>
              <a:rPr lang="en-US" dirty="0"/>
              <a:t>You can fuse single image depth information with stereo/flow</a:t>
            </a:r>
          </a:p>
          <a:p>
            <a:endParaRPr lang="en-US" dirty="0"/>
          </a:p>
        </p:txBody>
      </p:sp>
    </p:spTree>
    <p:extLst>
      <p:ext uri="{BB962C8B-B14F-4D97-AF65-F5344CB8AC3E}">
        <p14:creationId xmlns:p14="http://schemas.microsoft.com/office/powerpoint/2010/main" val="3777766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C281C-1349-CE82-1A01-8758B6C193E3}"/>
              </a:ext>
            </a:extLst>
          </p:cNvPr>
          <p:cNvSpPr>
            <a:spLocks noGrp="1"/>
          </p:cNvSpPr>
          <p:nvPr>
            <p:ph type="title"/>
          </p:nvPr>
        </p:nvSpPr>
        <p:spPr/>
        <p:txBody>
          <a:bodyPr/>
          <a:lstStyle/>
          <a:p>
            <a:r>
              <a:rPr lang="en-US" dirty="0"/>
              <a:t>Flow and stereo are related, but different</a:t>
            </a:r>
          </a:p>
        </p:txBody>
      </p:sp>
      <p:sp>
        <p:nvSpPr>
          <p:cNvPr id="3" name="Content Placeholder 2">
            <a:extLst>
              <a:ext uri="{FF2B5EF4-FFF2-40B4-BE49-F238E27FC236}">
                <a16:creationId xmlns:a16="http://schemas.microsoft.com/office/drawing/2014/main" id="{B880BAF4-22A0-035A-1C3C-E7EB47255FB7}"/>
              </a:ext>
            </a:extLst>
          </p:cNvPr>
          <p:cNvSpPr>
            <a:spLocks noGrp="1"/>
          </p:cNvSpPr>
          <p:nvPr>
            <p:ph idx="1"/>
          </p:nvPr>
        </p:nvSpPr>
        <p:spPr/>
        <p:txBody>
          <a:bodyPr>
            <a:normAutofit lnSpcReduction="10000"/>
          </a:bodyPr>
          <a:lstStyle/>
          <a:p>
            <a:r>
              <a:rPr lang="en-US" dirty="0"/>
              <a:t>In each</a:t>
            </a:r>
          </a:p>
          <a:p>
            <a:pPr lvl="1"/>
            <a:r>
              <a:rPr lang="en-US" dirty="0"/>
              <a:t>you must find what matches between images</a:t>
            </a:r>
          </a:p>
          <a:p>
            <a:pPr lvl="1"/>
            <a:r>
              <a:rPr lang="en-US" dirty="0"/>
              <a:t>matches will have the same color (mostly)</a:t>
            </a:r>
          </a:p>
          <a:p>
            <a:pPr lvl="1"/>
            <a:r>
              <a:rPr lang="en-US" dirty="0"/>
              <a:t>The core computation is matching from image to image</a:t>
            </a:r>
          </a:p>
          <a:p>
            <a:r>
              <a:rPr lang="en-US" dirty="0"/>
              <a:t>Stereo</a:t>
            </a:r>
          </a:p>
          <a:p>
            <a:pPr lvl="1"/>
            <a:r>
              <a:rPr lang="en-US" dirty="0"/>
              <a:t>two views of a static scene</a:t>
            </a:r>
          </a:p>
          <a:p>
            <a:pPr lvl="2"/>
            <a:r>
              <a:rPr lang="en-US" dirty="0"/>
              <a:t> </a:t>
            </a:r>
            <a:r>
              <a:rPr lang="en-US" dirty="0" err="1"/>
              <a:t>epipolar</a:t>
            </a:r>
            <a:r>
              <a:rPr lang="en-US" dirty="0"/>
              <a:t> geometry applies</a:t>
            </a:r>
          </a:p>
          <a:p>
            <a:pPr lvl="2"/>
            <a:r>
              <a:rPr lang="en-US" dirty="0"/>
              <a:t>strong constraints on what can match</a:t>
            </a:r>
          </a:p>
          <a:p>
            <a:r>
              <a:rPr lang="en-US" dirty="0"/>
              <a:t>Optical flow</a:t>
            </a:r>
          </a:p>
          <a:p>
            <a:pPr lvl="1"/>
            <a:r>
              <a:rPr lang="en-US" dirty="0"/>
              <a:t>things could move</a:t>
            </a:r>
          </a:p>
          <a:p>
            <a:pPr lvl="2"/>
            <a:r>
              <a:rPr lang="en-US" dirty="0"/>
              <a:t>flow structure isn’t obliged to meet </a:t>
            </a:r>
            <a:r>
              <a:rPr lang="en-US" dirty="0" err="1"/>
              <a:t>epipolar</a:t>
            </a:r>
            <a:r>
              <a:rPr lang="en-US" dirty="0"/>
              <a:t> constraints</a:t>
            </a:r>
          </a:p>
          <a:p>
            <a:pPr lvl="1"/>
            <a:endParaRPr lang="en-US" dirty="0"/>
          </a:p>
        </p:txBody>
      </p:sp>
    </p:spTree>
    <p:extLst>
      <p:ext uri="{BB962C8B-B14F-4D97-AF65-F5344CB8AC3E}">
        <p14:creationId xmlns:p14="http://schemas.microsoft.com/office/powerpoint/2010/main" val="3140469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D194-FEE7-4391-89C0-E82489AA70DE}"/>
              </a:ext>
            </a:extLst>
          </p:cNvPr>
          <p:cNvSpPr>
            <a:spLocks noGrp="1"/>
          </p:cNvSpPr>
          <p:nvPr>
            <p:ph type="title"/>
          </p:nvPr>
        </p:nvSpPr>
        <p:spPr/>
        <p:txBody>
          <a:bodyPr/>
          <a:lstStyle/>
          <a:p>
            <a:r>
              <a:rPr lang="en-US" dirty="0" err="1"/>
              <a:t>Flownet</a:t>
            </a:r>
            <a:endParaRPr lang="en-US" dirty="0"/>
          </a:p>
        </p:txBody>
      </p:sp>
      <p:sp>
        <p:nvSpPr>
          <p:cNvPr id="3" name="Content Placeholder 2">
            <a:extLst>
              <a:ext uri="{FF2B5EF4-FFF2-40B4-BE49-F238E27FC236}">
                <a16:creationId xmlns:a16="http://schemas.microsoft.com/office/drawing/2014/main" id="{7F00460B-D497-0D51-94A8-E525D18827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D25C3A-376E-6F4A-B92E-889D94541FBF}"/>
              </a:ext>
            </a:extLst>
          </p:cNvPr>
          <p:cNvPicPr>
            <a:picLocks noChangeAspect="1"/>
          </p:cNvPicPr>
          <p:nvPr/>
        </p:nvPicPr>
        <p:blipFill>
          <a:blip r:embed="rId2"/>
          <a:stretch>
            <a:fillRect/>
          </a:stretch>
        </p:blipFill>
        <p:spPr>
          <a:xfrm>
            <a:off x="998483" y="1324043"/>
            <a:ext cx="9984828" cy="5354501"/>
          </a:xfrm>
          <a:prstGeom prst="rect">
            <a:avLst/>
          </a:prstGeom>
        </p:spPr>
      </p:pic>
      <p:sp>
        <p:nvSpPr>
          <p:cNvPr id="5" name="TextBox 4">
            <a:extLst>
              <a:ext uri="{FF2B5EF4-FFF2-40B4-BE49-F238E27FC236}">
                <a16:creationId xmlns:a16="http://schemas.microsoft.com/office/drawing/2014/main" id="{2A254E08-4B0F-5727-2DDC-ED2A30252E5A}"/>
              </a:ext>
            </a:extLst>
          </p:cNvPr>
          <p:cNvSpPr txBox="1"/>
          <p:nvPr/>
        </p:nvSpPr>
        <p:spPr>
          <a:xfrm>
            <a:off x="3710152" y="6236837"/>
            <a:ext cx="1859805" cy="461665"/>
          </a:xfrm>
          <a:prstGeom prst="rect">
            <a:avLst/>
          </a:prstGeom>
          <a:noFill/>
        </p:spPr>
        <p:txBody>
          <a:bodyPr wrap="none" rtlCol="0">
            <a:spAutoFit/>
          </a:bodyPr>
          <a:lstStyle/>
          <a:p>
            <a:r>
              <a:rPr lang="en-US" sz="2400" dirty="0">
                <a:solidFill>
                  <a:srgbClr val="FF0000"/>
                </a:solidFill>
              </a:rPr>
              <a:t>Cost volume</a:t>
            </a:r>
          </a:p>
        </p:txBody>
      </p:sp>
    </p:spTree>
    <p:extLst>
      <p:ext uri="{BB962C8B-B14F-4D97-AF65-F5344CB8AC3E}">
        <p14:creationId xmlns:p14="http://schemas.microsoft.com/office/powerpoint/2010/main" val="921332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7C1F-0B7A-CD3C-2D46-9819F95A7474}"/>
              </a:ext>
            </a:extLst>
          </p:cNvPr>
          <p:cNvSpPr>
            <a:spLocks noGrp="1"/>
          </p:cNvSpPr>
          <p:nvPr>
            <p:ph type="title"/>
          </p:nvPr>
        </p:nvSpPr>
        <p:spPr/>
        <p:txBody>
          <a:bodyPr/>
          <a:lstStyle/>
          <a:p>
            <a:r>
              <a:rPr lang="en-US" dirty="0"/>
              <a:t>Stereo with cost volumes and residuals</a:t>
            </a:r>
          </a:p>
        </p:txBody>
      </p:sp>
      <p:sp>
        <p:nvSpPr>
          <p:cNvPr id="3" name="Content Placeholder 2">
            <a:extLst>
              <a:ext uri="{FF2B5EF4-FFF2-40B4-BE49-F238E27FC236}">
                <a16:creationId xmlns:a16="http://schemas.microsoft.com/office/drawing/2014/main" id="{5707C238-0FE1-94AD-106E-0FCA81FDAE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0DBBCD-627E-1826-1012-EC34B6A88777}"/>
              </a:ext>
            </a:extLst>
          </p:cNvPr>
          <p:cNvPicPr>
            <a:picLocks noChangeAspect="1"/>
          </p:cNvPicPr>
          <p:nvPr/>
        </p:nvPicPr>
        <p:blipFill>
          <a:blip r:embed="rId2"/>
          <a:stretch>
            <a:fillRect/>
          </a:stretch>
        </p:blipFill>
        <p:spPr>
          <a:xfrm>
            <a:off x="128752" y="1263289"/>
            <a:ext cx="7806558" cy="5500075"/>
          </a:xfrm>
          <a:prstGeom prst="rect">
            <a:avLst/>
          </a:prstGeom>
        </p:spPr>
      </p:pic>
    </p:spTree>
    <p:extLst>
      <p:ext uri="{BB962C8B-B14F-4D97-AF65-F5344CB8AC3E}">
        <p14:creationId xmlns:p14="http://schemas.microsoft.com/office/powerpoint/2010/main" val="2893028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5E45-C6CA-C821-A57E-84235D199B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FAEC18-7AFE-0748-B0BC-1A3A2B8869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0147AD6-BD3D-FC0E-F9CF-EED41C7CBA51}"/>
              </a:ext>
            </a:extLst>
          </p:cNvPr>
          <p:cNvPicPr>
            <a:picLocks noChangeAspect="1"/>
          </p:cNvPicPr>
          <p:nvPr/>
        </p:nvPicPr>
        <p:blipFill>
          <a:blip r:embed="rId2"/>
          <a:stretch>
            <a:fillRect/>
          </a:stretch>
        </p:blipFill>
        <p:spPr>
          <a:xfrm>
            <a:off x="1173891" y="125207"/>
            <a:ext cx="9650627" cy="6742845"/>
          </a:xfrm>
          <a:prstGeom prst="rect">
            <a:avLst/>
          </a:prstGeom>
        </p:spPr>
      </p:pic>
    </p:spTree>
    <p:extLst>
      <p:ext uri="{BB962C8B-B14F-4D97-AF65-F5344CB8AC3E}">
        <p14:creationId xmlns:p14="http://schemas.microsoft.com/office/powerpoint/2010/main" val="306432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4B5E-F249-0B4B-4506-9E1912927652}"/>
              </a:ext>
            </a:extLst>
          </p:cNvPr>
          <p:cNvSpPr>
            <a:spLocks noGrp="1"/>
          </p:cNvSpPr>
          <p:nvPr>
            <p:ph type="title"/>
          </p:nvPr>
        </p:nvSpPr>
        <p:spPr/>
        <p:txBody>
          <a:bodyPr/>
          <a:lstStyle/>
          <a:p>
            <a:r>
              <a:rPr lang="en-US" dirty="0"/>
              <a:t>Strategies</a:t>
            </a:r>
          </a:p>
        </p:txBody>
      </p:sp>
      <p:sp>
        <p:nvSpPr>
          <p:cNvPr id="3" name="Content Placeholder 2">
            <a:extLst>
              <a:ext uri="{FF2B5EF4-FFF2-40B4-BE49-F238E27FC236}">
                <a16:creationId xmlns:a16="http://schemas.microsoft.com/office/drawing/2014/main" id="{B15262D0-3609-FF06-7C6A-C2A95387792D}"/>
              </a:ext>
            </a:extLst>
          </p:cNvPr>
          <p:cNvSpPr>
            <a:spLocks noGrp="1"/>
          </p:cNvSpPr>
          <p:nvPr>
            <p:ph idx="1"/>
          </p:nvPr>
        </p:nvSpPr>
        <p:spPr/>
        <p:txBody>
          <a:bodyPr/>
          <a:lstStyle/>
          <a:p>
            <a:r>
              <a:rPr lang="en-US" dirty="0"/>
              <a:t>Chuck it into an optimizer and run</a:t>
            </a:r>
          </a:p>
          <a:p>
            <a:pPr lvl="1"/>
            <a:r>
              <a:rPr lang="en-US" dirty="0"/>
              <a:t>AAARGH!</a:t>
            </a:r>
          </a:p>
          <a:p>
            <a:r>
              <a:rPr lang="en-US" dirty="0"/>
              <a:t>Find a good start point</a:t>
            </a:r>
          </a:p>
          <a:p>
            <a:pPr lvl="1"/>
            <a:r>
              <a:rPr lang="en-US" dirty="0"/>
              <a:t>all works out</a:t>
            </a:r>
          </a:p>
          <a:p>
            <a:r>
              <a:rPr lang="en-US" dirty="0"/>
              <a:t>Variants</a:t>
            </a:r>
          </a:p>
          <a:p>
            <a:pPr lvl="1"/>
            <a:r>
              <a:rPr lang="en-US"/>
              <a:t>Different point locations; points on plane; etc., etc.</a:t>
            </a:r>
          </a:p>
          <a:p>
            <a:pPr marL="0" indent="0">
              <a:buNone/>
            </a:pPr>
            <a:endParaRPr lang="en-US" dirty="0"/>
          </a:p>
        </p:txBody>
      </p:sp>
    </p:spTree>
    <p:extLst>
      <p:ext uri="{BB962C8B-B14F-4D97-AF65-F5344CB8AC3E}">
        <p14:creationId xmlns:p14="http://schemas.microsoft.com/office/powerpoint/2010/main" val="1828407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5B19-5F20-8BE3-6593-2943C41DD81D}"/>
              </a:ext>
            </a:extLst>
          </p:cNvPr>
          <p:cNvSpPr>
            <a:spLocks noGrp="1"/>
          </p:cNvSpPr>
          <p:nvPr>
            <p:ph type="title"/>
          </p:nvPr>
        </p:nvSpPr>
        <p:spPr/>
        <p:txBody>
          <a:bodyPr/>
          <a:lstStyle/>
          <a:p>
            <a:r>
              <a:rPr lang="en-US" dirty="0"/>
              <a:t>Estimating a fundamental matrix</a:t>
            </a:r>
          </a:p>
        </p:txBody>
      </p:sp>
      <p:sp>
        <p:nvSpPr>
          <p:cNvPr id="3" name="Content Placeholder 2">
            <a:extLst>
              <a:ext uri="{FF2B5EF4-FFF2-40B4-BE49-F238E27FC236}">
                <a16:creationId xmlns:a16="http://schemas.microsoft.com/office/drawing/2014/main" id="{B03425BD-7FA9-20AC-EA04-F86B95D51FF1}"/>
              </a:ext>
            </a:extLst>
          </p:cNvPr>
          <p:cNvSpPr>
            <a:spLocks noGrp="1"/>
          </p:cNvSpPr>
          <p:nvPr>
            <p:ph idx="1"/>
          </p:nvPr>
        </p:nvSpPr>
        <p:spPr/>
        <p:txBody>
          <a:bodyPr>
            <a:normAutofit lnSpcReduction="10000"/>
          </a:bodyPr>
          <a:lstStyle/>
          <a:p>
            <a:r>
              <a:rPr lang="en-US" dirty="0"/>
              <a:t>If you know 8 (7) correspondences </a:t>
            </a:r>
          </a:p>
          <a:p>
            <a:pPr lvl="1"/>
            <a:r>
              <a:rPr lang="en-US" dirty="0"/>
              <a:t>you can get fundamental matrix</a:t>
            </a:r>
          </a:p>
          <a:p>
            <a:pPr lvl="1"/>
            <a:r>
              <a:rPr lang="en-US" dirty="0"/>
              <a:t>but you don’t know exactly</a:t>
            </a:r>
          </a:p>
          <a:p>
            <a:r>
              <a:rPr lang="en-US" dirty="0"/>
              <a:t>Strategy (RANSAC):</a:t>
            </a:r>
          </a:p>
          <a:p>
            <a:pPr lvl="1"/>
            <a:r>
              <a:rPr lang="en-US" dirty="0"/>
              <a:t>use interest point descriptors to find matches (most, but not all, are right)</a:t>
            </a:r>
          </a:p>
          <a:p>
            <a:pPr lvl="1"/>
            <a:r>
              <a:rPr lang="en-US" dirty="0"/>
              <a:t>iterate:</a:t>
            </a:r>
          </a:p>
          <a:p>
            <a:pPr lvl="2"/>
            <a:r>
              <a:rPr lang="en-US" dirty="0"/>
              <a:t>choose 8 (7) at random</a:t>
            </a:r>
          </a:p>
          <a:p>
            <a:pPr lvl="3"/>
            <a:r>
              <a:rPr lang="en-US" dirty="0"/>
              <a:t>fit FM using optimization problem</a:t>
            </a:r>
          </a:p>
          <a:p>
            <a:pPr lvl="3"/>
            <a:r>
              <a:rPr lang="en-US" dirty="0"/>
              <a:t>check what others agree</a:t>
            </a:r>
          </a:p>
          <a:p>
            <a:pPr lvl="1"/>
            <a:r>
              <a:rPr lang="en-US" dirty="0"/>
              <a:t>take the best</a:t>
            </a:r>
          </a:p>
          <a:p>
            <a:r>
              <a:rPr lang="en-US" dirty="0"/>
              <a:t>Care in formulating the optimization problem is rewarded!</a:t>
            </a:r>
          </a:p>
        </p:txBody>
      </p:sp>
    </p:spTree>
    <p:extLst>
      <p:ext uri="{BB962C8B-B14F-4D97-AF65-F5344CB8AC3E}">
        <p14:creationId xmlns:p14="http://schemas.microsoft.com/office/powerpoint/2010/main" val="2800570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4028-4BDF-33E8-6FD3-AD73A6894CA7}"/>
              </a:ext>
            </a:extLst>
          </p:cNvPr>
          <p:cNvSpPr>
            <a:spLocks noGrp="1"/>
          </p:cNvSpPr>
          <p:nvPr>
            <p:ph type="title"/>
          </p:nvPr>
        </p:nvSpPr>
        <p:spPr/>
        <p:txBody>
          <a:bodyPr/>
          <a:lstStyle/>
          <a:p>
            <a:r>
              <a:rPr lang="en-US" dirty="0"/>
              <a:t>Fundamental vs essential matrix</a:t>
            </a:r>
          </a:p>
        </p:txBody>
      </p:sp>
      <p:sp>
        <p:nvSpPr>
          <p:cNvPr id="3" name="Content Placeholder 2">
            <a:extLst>
              <a:ext uri="{FF2B5EF4-FFF2-40B4-BE49-F238E27FC236}">
                <a16:creationId xmlns:a16="http://schemas.microsoft.com/office/drawing/2014/main" id="{DE266BC4-4AF7-43B0-3B5D-69A7D823505F}"/>
              </a:ext>
            </a:extLst>
          </p:cNvPr>
          <p:cNvSpPr>
            <a:spLocks noGrp="1"/>
          </p:cNvSpPr>
          <p:nvPr>
            <p:ph idx="1"/>
          </p:nvPr>
        </p:nvSpPr>
        <p:spPr/>
        <p:txBody>
          <a:bodyPr/>
          <a:lstStyle/>
          <a:p>
            <a:r>
              <a:rPr lang="en-US" dirty="0"/>
              <a:t>Fundamental matrix is a geometric concept</a:t>
            </a:r>
          </a:p>
          <a:p>
            <a:pPr lvl="1"/>
            <a:r>
              <a:rPr lang="en-US" dirty="0"/>
              <a:t>true whatever the coordinate system</a:t>
            </a:r>
          </a:p>
          <a:p>
            <a:r>
              <a:rPr lang="en-US" dirty="0"/>
              <a:t>Essential matrix</a:t>
            </a:r>
          </a:p>
          <a:p>
            <a:pPr lvl="1"/>
            <a:r>
              <a:rPr lang="en-US" dirty="0"/>
              <a:t>what happens in coordinates</a:t>
            </a:r>
          </a:p>
        </p:txBody>
      </p:sp>
    </p:spTree>
    <p:extLst>
      <p:ext uri="{BB962C8B-B14F-4D97-AF65-F5344CB8AC3E}">
        <p14:creationId xmlns:p14="http://schemas.microsoft.com/office/powerpoint/2010/main" val="1637692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1346-B5EC-06BA-848F-43E20359F853}"/>
              </a:ext>
            </a:extLst>
          </p:cNvPr>
          <p:cNvSpPr>
            <a:spLocks noGrp="1"/>
          </p:cNvSpPr>
          <p:nvPr>
            <p:ph type="title"/>
          </p:nvPr>
        </p:nvSpPr>
        <p:spPr/>
        <p:txBody>
          <a:bodyPr/>
          <a:lstStyle/>
          <a:p>
            <a:r>
              <a:rPr lang="en-US" dirty="0"/>
              <a:t>The essential matrix</a:t>
            </a:r>
          </a:p>
        </p:txBody>
      </p:sp>
      <p:sp>
        <p:nvSpPr>
          <p:cNvPr id="3" name="Content Placeholder 2">
            <a:extLst>
              <a:ext uri="{FF2B5EF4-FFF2-40B4-BE49-F238E27FC236}">
                <a16:creationId xmlns:a16="http://schemas.microsoft.com/office/drawing/2014/main" id="{32890625-C296-B8AA-C761-66726924A38D}"/>
              </a:ext>
            </a:extLst>
          </p:cNvPr>
          <p:cNvSpPr>
            <a:spLocks noGrp="1"/>
          </p:cNvSpPr>
          <p:nvPr>
            <p:ph idx="1"/>
          </p:nvPr>
        </p:nvSpPr>
        <p:spPr>
          <a:xfrm>
            <a:off x="2152650" y="4969917"/>
            <a:ext cx="7886700" cy="1207046"/>
          </a:xfrm>
        </p:spPr>
        <p:txBody>
          <a:bodyPr>
            <a:normAutofit fontScale="92500"/>
          </a:bodyPr>
          <a:lstStyle/>
          <a:p>
            <a:r>
              <a:rPr lang="en-US" dirty="0"/>
              <a:t>it follows from fundamental matrix that something like this should be there; but here we have an expression relating it to camera transformation</a:t>
            </a:r>
          </a:p>
        </p:txBody>
      </p:sp>
      <p:pic>
        <p:nvPicPr>
          <p:cNvPr id="4" name="Picture 3">
            <a:extLst>
              <a:ext uri="{FF2B5EF4-FFF2-40B4-BE49-F238E27FC236}">
                <a16:creationId xmlns:a16="http://schemas.microsoft.com/office/drawing/2014/main" id="{2842E3A6-712A-D314-DD72-EE0A0F9B6F73}"/>
              </a:ext>
            </a:extLst>
          </p:cNvPr>
          <p:cNvPicPr>
            <a:picLocks noChangeAspect="1"/>
          </p:cNvPicPr>
          <p:nvPr/>
        </p:nvPicPr>
        <p:blipFill>
          <a:blip r:embed="rId2"/>
          <a:stretch>
            <a:fillRect/>
          </a:stretch>
        </p:blipFill>
        <p:spPr>
          <a:xfrm>
            <a:off x="1524000" y="1690689"/>
            <a:ext cx="9041756" cy="3279228"/>
          </a:xfrm>
          <a:prstGeom prst="rect">
            <a:avLst/>
          </a:prstGeom>
        </p:spPr>
      </p:pic>
    </p:spTree>
    <p:extLst>
      <p:ext uri="{BB962C8B-B14F-4D97-AF65-F5344CB8AC3E}">
        <p14:creationId xmlns:p14="http://schemas.microsoft.com/office/powerpoint/2010/main" val="2558195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7D9D-FA2D-F897-F63B-2FB6A768EECD}"/>
              </a:ext>
            </a:extLst>
          </p:cNvPr>
          <p:cNvSpPr>
            <a:spLocks noGrp="1"/>
          </p:cNvSpPr>
          <p:nvPr>
            <p:ph type="title"/>
          </p:nvPr>
        </p:nvSpPr>
        <p:spPr/>
        <p:txBody>
          <a:bodyPr/>
          <a:lstStyle/>
          <a:p>
            <a:r>
              <a:rPr lang="en-US" dirty="0"/>
              <a:t>Estimating the essential matrix</a:t>
            </a:r>
          </a:p>
        </p:txBody>
      </p:sp>
      <p:sp>
        <p:nvSpPr>
          <p:cNvPr id="5" name="Content Placeholder 4">
            <a:extLst>
              <a:ext uri="{FF2B5EF4-FFF2-40B4-BE49-F238E27FC236}">
                <a16:creationId xmlns:a16="http://schemas.microsoft.com/office/drawing/2014/main" id="{5AF9D29A-9A07-9710-A3AB-D4EFDABDD981}"/>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96212DF9-763E-8C0B-C354-A533F47D9DD0}"/>
              </a:ext>
            </a:extLst>
          </p:cNvPr>
          <p:cNvPicPr>
            <a:picLocks noChangeAspect="1"/>
          </p:cNvPicPr>
          <p:nvPr/>
        </p:nvPicPr>
        <p:blipFill>
          <a:blip r:embed="rId2"/>
          <a:stretch>
            <a:fillRect/>
          </a:stretch>
        </p:blipFill>
        <p:spPr>
          <a:xfrm>
            <a:off x="1902372" y="2076449"/>
            <a:ext cx="8547634" cy="3262806"/>
          </a:xfrm>
          <a:prstGeom prst="rect">
            <a:avLst/>
          </a:prstGeom>
        </p:spPr>
      </p:pic>
    </p:spTree>
    <p:extLst>
      <p:ext uri="{BB962C8B-B14F-4D97-AF65-F5344CB8AC3E}">
        <p14:creationId xmlns:p14="http://schemas.microsoft.com/office/powerpoint/2010/main" val="3674060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1B96-8A16-20F4-DD56-1F37DE880891}"/>
              </a:ext>
            </a:extLst>
          </p:cNvPr>
          <p:cNvSpPr>
            <a:spLocks noGrp="1"/>
          </p:cNvSpPr>
          <p:nvPr>
            <p:ph type="title"/>
          </p:nvPr>
        </p:nvSpPr>
        <p:spPr/>
        <p:txBody>
          <a:bodyPr/>
          <a:lstStyle/>
          <a:p>
            <a:r>
              <a:rPr lang="en-US" dirty="0"/>
              <a:t>Monocular visual odometry - I</a:t>
            </a:r>
          </a:p>
        </p:txBody>
      </p:sp>
      <p:sp>
        <p:nvSpPr>
          <p:cNvPr id="3" name="Content Placeholder 2">
            <a:extLst>
              <a:ext uri="{FF2B5EF4-FFF2-40B4-BE49-F238E27FC236}">
                <a16:creationId xmlns:a16="http://schemas.microsoft.com/office/drawing/2014/main" id="{376B8C24-D555-1412-EA40-6076A1E0D602}"/>
              </a:ext>
            </a:extLst>
          </p:cNvPr>
          <p:cNvSpPr>
            <a:spLocks noGrp="1"/>
          </p:cNvSpPr>
          <p:nvPr>
            <p:ph idx="1"/>
          </p:nvPr>
        </p:nvSpPr>
        <p:spPr/>
        <p:txBody>
          <a:bodyPr/>
          <a:lstStyle/>
          <a:p>
            <a:pPr marL="342900" indent="-342900"/>
            <a:r>
              <a:rPr lang="en-US" dirty="0"/>
              <a:t>A calibrated camera </a:t>
            </a:r>
          </a:p>
          <a:p>
            <a:pPr marL="642938" lvl="1" indent="-342900"/>
            <a:r>
              <a:rPr lang="en-US" dirty="0"/>
              <a:t>views a static scene, </a:t>
            </a:r>
          </a:p>
          <a:p>
            <a:pPr marL="642938" lvl="1" indent="-342900"/>
            <a:r>
              <a:rPr lang="en-US" dirty="0"/>
              <a:t>moves, </a:t>
            </a:r>
          </a:p>
          <a:p>
            <a:pPr marL="642938" lvl="1" indent="-342900"/>
            <a:r>
              <a:rPr lang="en-US" dirty="0"/>
              <a:t>views again</a:t>
            </a:r>
          </a:p>
          <a:p>
            <a:pPr marL="342900" indent="-342900"/>
            <a:endParaRPr lang="en-US" dirty="0"/>
          </a:p>
          <a:p>
            <a:pPr marL="342900" indent="-342900"/>
            <a:r>
              <a:rPr lang="en-US" dirty="0"/>
              <a:t>Q: how did it move?</a:t>
            </a:r>
          </a:p>
          <a:p>
            <a:pPr marL="800100" lvl="1" indent="-342900"/>
            <a:r>
              <a:rPr lang="en-US" dirty="0"/>
              <a:t>We care: this allows us to recover movement from single cameras</a:t>
            </a:r>
          </a:p>
          <a:p>
            <a:pPr marL="800100" lvl="1" indent="-342900"/>
            <a:r>
              <a:rPr lang="en-US" dirty="0"/>
              <a:t>We should be able to tell</a:t>
            </a:r>
          </a:p>
          <a:p>
            <a:pPr marL="1257300" lvl="2" indent="-342900"/>
            <a:r>
              <a:rPr lang="en-US" dirty="0"/>
              <a:t>Recall </a:t>
            </a:r>
            <a:r>
              <a:rPr lang="en-US" dirty="0" err="1"/>
              <a:t>epipoles</a:t>
            </a:r>
            <a:r>
              <a:rPr lang="en-US" dirty="0"/>
              <a:t> </a:t>
            </a:r>
            <a:r>
              <a:rPr lang="en-US" dirty="0" err="1"/>
              <a:t>etc</a:t>
            </a:r>
            <a:r>
              <a:rPr lang="en-US" dirty="0"/>
              <a:t> are quite informative about movement</a:t>
            </a:r>
          </a:p>
          <a:p>
            <a:pPr marL="914400" lvl="2" indent="0">
              <a:buNone/>
            </a:pPr>
            <a:endParaRPr lang="en-US" dirty="0"/>
          </a:p>
          <a:p>
            <a:pPr marL="485775" lvl="1" indent="-342900"/>
            <a:endParaRPr lang="en-US" dirty="0"/>
          </a:p>
        </p:txBody>
      </p:sp>
    </p:spTree>
    <p:extLst>
      <p:ext uri="{BB962C8B-B14F-4D97-AF65-F5344CB8AC3E}">
        <p14:creationId xmlns:p14="http://schemas.microsoft.com/office/powerpoint/2010/main" val="4232907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42E0-BC0E-0088-BF9B-0A95F8CAC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C7F6E-88BC-476E-F690-5A01F931FE64}"/>
              </a:ext>
            </a:extLst>
          </p:cNvPr>
          <p:cNvSpPr>
            <a:spLocks noGrp="1"/>
          </p:cNvSpPr>
          <p:nvPr>
            <p:ph type="title"/>
          </p:nvPr>
        </p:nvSpPr>
        <p:spPr/>
        <p:txBody>
          <a:bodyPr/>
          <a:lstStyle/>
          <a:p>
            <a:r>
              <a:rPr lang="en-US" dirty="0"/>
              <a:t>Monocular visual odometry - II</a:t>
            </a:r>
          </a:p>
        </p:txBody>
      </p:sp>
      <p:sp>
        <p:nvSpPr>
          <p:cNvPr id="3" name="Content Placeholder 2">
            <a:extLst>
              <a:ext uri="{FF2B5EF4-FFF2-40B4-BE49-F238E27FC236}">
                <a16:creationId xmlns:a16="http://schemas.microsoft.com/office/drawing/2014/main" id="{9D5CCD56-543B-DCF5-3333-3EC906C4F5A0}"/>
              </a:ext>
            </a:extLst>
          </p:cNvPr>
          <p:cNvSpPr>
            <a:spLocks noGrp="1"/>
          </p:cNvSpPr>
          <p:nvPr>
            <p:ph idx="1"/>
          </p:nvPr>
        </p:nvSpPr>
        <p:spPr/>
        <p:txBody>
          <a:bodyPr/>
          <a:lstStyle/>
          <a:p>
            <a:pPr marL="342900" indent="-342900"/>
            <a:endParaRPr lang="en-US" dirty="0"/>
          </a:p>
          <a:p>
            <a:pPr marL="342900" indent="-342900"/>
            <a:r>
              <a:rPr lang="en-US" dirty="0"/>
              <a:t>Recovering how it moved:</a:t>
            </a:r>
          </a:p>
          <a:p>
            <a:pPr marL="800100" lvl="1" indent="-342900"/>
            <a:r>
              <a:rPr lang="en-US" dirty="0"/>
              <a:t>Fit a fundamental matrix (above)</a:t>
            </a:r>
          </a:p>
          <a:p>
            <a:pPr marL="800100" lvl="1" indent="-342900"/>
            <a:r>
              <a:rPr lang="en-US" dirty="0"/>
              <a:t>From it, recover essential matrix (above; calibrated)</a:t>
            </a:r>
          </a:p>
          <a:p>
            <a:pPr marL="800100" lvl="1" indent="-342900"/>
            <a:r>
              <a:rPr lang="en-US" dirty="0"/>
              <a:t>From that, recover rotation, translation</a:t>
            </a:r>
          </a:p>
          <a:p>
            <a:pPr marL="1257300" lvl="2" indent="-342900"/>
            <a:r>
              <a:rPr lang="en-US" dirty="0"/>
              <a:t>out of the form of the matrix</a:t>
            </a:r>
          </a:p>
          <a:p>
            <a:pPr marL="1714500" lvl="3" indent="-342900"/>
            <a:r>
              <a:rPr lang="en-US" dirty="0"/>
              <a:t>details are delicate</a:t>
            </a:r>
          </a:p>
          <a:p>
            <a:pPr marL="1257300" lvl="2" indent="-342900"/>
            <a:r>
              <a:rPr lang="en-US" dirty="0"/>
              <a:t>Fact: </a:t>
            </a:r>
          </a:p>
          <a:p>
            <a:pPr marL="1714500" lvl="3" indent="-342900"/>
            <a:r>
              <a:rPr lang="en-US" dirty="0"/>
              <a:t>you can get direction but not scale of translation</a:t>
            </a:r>
          </a:p>
          <a:p>
            <a:pPr marL="1714500" lvl="3" indent="-342900"/>
            <a:endParaRPr lang="en-US" dirty="0"/>
          </a:p>
          <a:p>
            <a:pPr marL="914400" lvl="2" indent="0">
              <a:buNone/>
            </a:pPr>
            <a:endParaRPr lang="en-US" dirty="0"/>
          </a:p>
          <a:p>
            <a:pPr marL="485775" lvl="1" indent="-342900"/>
            <a:endParaRPr lang="en-US" dirty="0"/>
          </a:p>
        </p:txBody>
      </p:sp>
    </p:spTree>
    <p:extLst>
      <p:ext uri="{BB962C8B-B14F-4D97-AF65-F5344CB8AC3E}">
        <p14:creationId xmlns:p14="http://schemas.microsoft.com/office/powerpoint/2010/main" val="2087244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A54E-2432-A55B-9101-237F61B556DA}"/>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B8BF9FE2-D6DC-5096-792B-B89277B70BF8}"/>
              </a:ext>
            </a:extLst>
          </p:cNvPr>
          <p:cNvSpPr>
            <a:spLocks noGrp="1" noChangeArrowheads="1"/>
          </p:cNvSpPr>
          <p:nvPr>
            <p:ph type="title"/>
          </p:nvPr>
        </p:nvSpPr>
        <p:spPr/>
        <p:txBody>
          <a:bodyPr/>
          <a:lstStyle/>
          <a:p>
            <a:r>
              <a:rPr lang="en-US" dirty="0"/>
              <a:t>Core problem</a:t>
            </a:r>
          </a:p>
        </p:txBody>
      </p:sp>
      <mc:AlternateContent xmlns:mc="http://schemas.openxmlformats.org/markup-compatibility/2006" xmlns:a14="http://schemas.microsoft.com/office/drawing/2010/main">
        <mc:Choice Requires="a14">
          <p:sp>
            <p:nvSpPr>
              <p:cNvPr id="28675" name="Rectangle 3">
                <a:extLst>
                  <a:ext uri="{FF2B5EF4-FFF2-40B4-BE49-F238E27FC236}">
                    <a16:creationId xmlns:a16="http://schemas.microsoft.com/office/drawing/2014/main" id="{6AF1E0ED-4E48-ADDB-3D53-6C4BF9C35A9F}"/>
                  </a:ext>
                </a:extLst>
              </p:cNvPr>
              <p:cNvSpPr>
                <a:spLocks noGrp="1" noChangeArrowheads="1"/>
              </p:cNvSpPr>
              <p:nvPr>
                <p:ph type="body" idx="1"/>
              </p:nvPr>
            </p:nvSpPr>
            <p:spPr/>
            <p:txBody>
              <a:bodyPr/>
              <a:lstStyle/>
              <a:p>
                <a:pPr>
                  <a:buFontTx/>
                  <a:buChar char="•"/>
                </a:pPr>
                <a:r>
                  <a:rPr lang="en-US" dirty="0"/>
                  <a:t>Given: </a:t>
                </a:r>
                <a:endParaRPr lang="en-US" i="1" dirty="0">
                  <a:solidFill>
                    <a:srgbClr val="7030A0"/>
                  </a:solidFill>
                  <a:latin typeface="Cambria Math" panose="02040503050406030204" pitchFamily="18" charset="0"/>
                </a:endParaRPr>
              </a:p>
              <a:p>
                <a:pPr lvl="1">
                  <a:buFontTx/>
                  <a:buChar char="•"/>
                </a:pPr>
                <a14:m>
                  <m:oMath xmlns:m="http://schemas.openxmlformats.org/officeDocument/2006/math">
                    <m:r>
                      <a:rPr lang="en-US" i="1" dirty="0" smtClean="0">
                        <a:solidFill>
                          <a:srgbClr val="7030A0"/>
                        </a:solidFill>
                        <a:latin typeface="Cambria Math" panose="02040503050406030204" pitchFamily="18" charset="0"/>
                      </a:rPr>
                      <m:t>𝑚</m:t>
                    </m:r>
                    <m:r>
                      <a:rPr lang="en-US" i="1" dirty="0" smtClean="0">
                        <a:latin typeface="Cambria Math" panose="02040503050406030204" pitchFamily="18" charset="0"/>
                      </a:rPr>
                      <m:t> </m:t>
                    </m:r>
                  </m:oMath>
                </a14:m>
                <a:r>
                  <a:rPr lang="en-US" dirty="0"/>
                  <a:t>images of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fixed 3D points</a:t>
                </a:r>
                <a:endParaRPr lang="en-US" sz="200" dirty="0"/>
              </a:p>
              <a:p>
                <a:pPr lvl="1" algn="ctr"/>
                <a14:m>
                  <m:oMath xmlns:m="http://schemas.openxmlformats.org/officeDocument/2006/math">
                    <m:r>
                      <a:rPr lang="en-US" b="1" i="1" dirty="0" err="1">
                        <a:solidFill>
                          <a:srgbClr val="7030A0"/>
                        </a:solidFill>
                        <a:latin typeface="Cambria Math" panose="02040503050406030204" pitchFamily="18" charset="0"/>
                      </a:rPr>
                      <m:t>𝒙</m:t>
                    </m:r>
                    <m:r>
                      <a:rPr lang="en-US" i="1" baseline="-25000" dirty="0" err="1">
                        <a:solidFill>
                          <a:srgbClr val="7030A0"/>
                        </a:solidFill>
                        <a:latin typeface="Cambria Math" panose="02040503050406030204" pitchFamily="18" charset="0"/>
                      </a:rPr>
                      <m:t>𝑖𝑗</m:t>
                    </m:r>
                    <m:r>
                      <a:rPr lang="en-US" i="1" dirty="0">
                        <a:solidFill>
                          <a:srgbClr val="7030A0"/>
                        </a:solidFill>
                        <a:latin typeface="Cambria Math" panose="02040503050406030204" pitchFamily="18" charset="0"/>
                      </a:rPr>
                      <m:t> </m:t>
                    </m:r>
                    <m:r>
                      <a:rPr lang="en-US" i="1" dirty="0" smtClean="0">
                        <a:solidFill>
                          <a:srgbClr val="7030A0"/>
                        </a:solidFill>
                        <a:latin typeface="Cambria Math" panose="02040503050406030204" pitchFamily="18" charset="0"/>
                        <a:ea typeface="Cambria Math" panose="02040503050406030204" pitchFamily="18" charset="0"/>
                      </a:rPr>
                      <m:t>≅</m:t>
                    </m:r>
                    <m:r>
                      <a:rPr lang="en-US" i="1" dirty="0">
                        <a:latin typeface="Cambria Math" panose="02040503050406030204" pitchFamily="18" charset="0"/>
                      </a:rPr>
                      <m:t> </m:t>
                    </m:r>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r>
                      <a:rPr lang="en-US" i="1" baseline="-25000" dirty="0">
                        <a:solidFill>
                          <a:srgbClr val="C00000"/>
                        </a:solidFill>
                        <a:latin typeface="Cambria Math" panose="02040503050406030204" pitchFamily="18" charset="0"/>
                      </a:rPr>
                      <m:t> </m:t>
                    </m:r>
                    <m:r>
                      <a:rPr lang="en-US" b="1" i="1" dirty="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r>
                      <a:rPr lang="en-US" i="1" baseline="-25000" dirty="0">
                        <a:latin typeface="Cambria Math" panose="02040503050406030204" pitchFamily="18" charset="0"/>
                      </a:rPr>
                      <m:t> </m:t>
                    </m:r>
                  </m:oMath>
                </a14:m>
                <a:r>
                  <a:rPr lang="en-US" i="1" dirty="0">
                    <a:latin typeface="Times New Roman" pitchFamily="18" charset="0"/>
                  </a:rPr>
                  <a:t>, 	</a:t>
                </a:r>
                <a14:m>
                  <m:oMath xmlns:m="http://schemas.openxmlformats.org/officeDocument/2006/math">
                    <m:r>
                      <a:rPr lang="en-US" i="1" dirty="0" smtClean="0">
                        <a:solidFill>
                          <a:srgbClr val="7030A0"/>
                        </a:solidFill>
                        <a:latin typeface="Cambria Math" panose="02040503050406030204" pitchFamily="18" charset="0"/>
                      </a:rPr>
                      <m:t>𝑖</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𝑚</m:t>
                    </m:r>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𝑗</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𝑛</m:t>
                    </m:r>
                    <m:r>
                      <a:rPr lang="en-US" i="1" dirty="0">
                        <a:solidFill>
                          <a:srgbClr val="7030A0"/>
                        </a:solidFill>
                        <a:latin typeface="Cambria Math" panose="02040503050406030204" pitchFamily="18" charset="0"/>
                      </a:rPr>
                      <m:t>  </m:t>
                    </m:r>
                  </m:oMath>
                </a14:m>
                <a:endParaRPr lang="en-US" sz="600" dirty="0">
                  <a:latin typeface="Times New Roman" pitchFamily="18" charset="0"/>
                </a:endParaRPr>
              </a:p>
              <a:p>
                <a:pPr lvl="1" algn="ctr"/>
                <a:endParaRPr lang="en-US" sz="600" dirty="0">
                  <a:latin typeface="Times New Roman" pitchFamily="18" charset="0"/>
                </a:endParaRPr>
              </a:p>
              <a:p>
                <a:pPr lvl="1">
                  <a:buFontTx/>
                  <a:buChar char="•"/>
                </a:pPr>
                <a:r>
                  <a:rPr lang="en-US" dirty="0"/>
                  <a:t>with known correspondences</a:t>
                </a:r>
              </a:p>
              <a:p>
                <a:pPr>
                  <a:buFontTx/>
                  <a:buChar char="•"/>
                </a:pPr>
                <a:r>
                  <a:rPr lang="en-US" dirty="0"/>
                  <a:t>Estimate:</a:t>
                </a:r>
              </a:p>
              <a:p>
                <a:pPr lvl="1">
                  <a:buFontTx/>
                  <a:buChar char="•"/>
                </a:pP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projection matrices </a:t>
                </a:r>
                <a14:m>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oMath>
                </a14:m>
                <a:r>
                  <a:rPr lang="en-US" dirty="0">
                    <a:latin typeface="Times New Roman" pitchFamily="18" charset="0"/>
                  </a:rPr>
                  <a:t> </a:t>
                </a:r>
              </a:p>
              <a:p>
                <a:pPr lvl="1">
                  <a:buFontTx/>
                  <a:buChar char="•"/>
                </a:pP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3D points </a:t>
                </a:r>
                <a14:m>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a14:m>
                <a:endParaRPr lang="en-US" i="1" baseline="-25000" dirty="0">
                  <a:latin typeface="Times New Roman" pitchFamily="18" charset="0"/>
                </a:endParaRPr>
              </a:p>
              <a:p>
                <a:endParaRPr lang="en-US" dirty="0">
                  <a:latin typeface="Times New Roman" pitchFamily="18" charset="0"/>
                </a:endParaRPr>
              </a:p>
            </p:txBody>
          </p:sp>
        </mc:Choice>
        <mc:Fallback xmlns="">
          <p:sp>
            <p:nvSpPr>
              <p:cNvPr id="28675" name="Rectangle 3">
                <a:extLst>
                  <a:ext uri="{FF2B5EF4-FFF2-40B4-BE49-F238E27FC236}">
                    <a16:creationId xmlns:a16="http://schemas.microsoft.com/office/drawing/2014/main" id="{6AF1E0ED-4E48-ADDB-3D53-6C4BF9C35A9F}"/>
                  </a:ext>
                </a:extLst>
              </p:cNvPr>
              <p:cNvSpPr>
                <a:spLocks noGrp="1" noRot="1" noChangeAspect="1" noMove="1" noResize="1" noEditPoints="1" noAdjustHandles="1" noChangeArrowheads="1" noChangeShapeType="1" noTextEdit="1"/>
              </p:cNvSpPr>
              <p:nvPr>
                <p:ph type="body" idx="1"/>
              </p:nvPr>
            </p:nvSpPr>
            <p:spPr>
              <a:blipFill>
                <a:blip r:embed="rId3"/>
                <a:stretch>
                  <a:fillRect l="-1608" t="-2326"/>
                </a:stretch>
              </a:blipFill>
            </p:spPr>
            <p:txBody>
              <a:bodyPr/>
              <a:lstStyle/>
              <a:p>
                <a:r>
                  <a:rPr lang="en-US">
                    <a:noFill/>
                  </a:rPr>
                  <a:t> </a:t>
                </a:r>
              </a:p>
            </p:txBody>
          </p:sp>
        </mc:Fallback>
      </mc:AlternateContent>
      <p:grpSp>
        <p:nvGrpSpPr>
          <p:cNvPr id="28676" name="Group 63">
            <a:extLst>
              <a:ext uri="{FF2B5EF4-FFF2-40B4-BE49-F238E27FC236}">
                <a16:creationId xmlns:a16="http://schemas.microsoft.com/office/drawing/2014/main" id="{5BCCE11A-AFBF-AA66-CB27-E8F226433379}"/>
              </a:ext>
            </a:extLst>
          </p:cNvPr>
          <p:cNvGrpSpPr>
            <a:grpSpLocks/>
          </p:cNvGrpSpPr>
          <p:nvPr/>
        </p:nvGrpSpPr>
        <p:grpSpPr bwMode="auto">
          <a:xfrm>
            <a:off x="6400801" y="3429001"/>
            <a:ext cx="4213137" cy="3375444"/>
            <a:chOff x="1296" y="1824"/>
            <a:chExt cx="3167" cy="2395"/>
          </a:xfrm>
        </p:grpSpPr>
        <p:sp>
          <p:nvSpPr>
            <p:cNvPr id="28677" name="Line 5">
              <a:extLst>
                <a:ext uri="{FF2B5EF4-FFF2-40B4-BE49-F238E27FC236}">
                  <a16:creationId xmlns:a16="http://schemas.microsoft.com/office/drawing/2014/main" id="{F2E75AC0-A2D4-5D2A-7EAC-B7F2D43E902E}"/>
                </a:ext>
              </a:extLst>
            </p:cNvPr>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sz="1350"/>
            </a:p>
          </p:txBody>
        </p:sp>
        <p:sp>
          <p:nvSpPr>
            <p:cNvPr id="28678" name="Line 6">
              <a:extLst>
                <a:ext uri="{FF2B5EF4-FFF2-40B4-BE49-F238E27FC236}">
                  <a16:creationId xmlns:a16="http://schemas.microsoft.com/office/drawing/2014/main" id="{4317B945-2D5E-D787-8DC2-B12D5B4BB04C}"/>
                </a:ext>
              </a:extLst>
            </p:cNvPr>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sz="1350"/>
            </a:p>
          </p:txBody>
        </p:sp>
        <p:sp>
          <p:nvSpPr>
            <p:cNvPr id="28679" name="Line 7">
              <a:extLst>
                <a:ext uri="{FF2B5EF4-FFF2-40B4-BE49-F238E27FC236}">
                  <a16:creationId xmlns:a16="http://schemas.microsoft.com/office/drawing/2014/main" id="{0BC461C8-3D18-96EA-3FE4-877BAACF406A}"/>
                </a:ext>
              </a:extLst>
            </p:cNvPr>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sz="1350"/>
            </a:p>
          </p:txBody>
        </p:sp>
        <p:sp>
          <p:nvSpPr>
            <p:cNvPr id="28680" name="Line 8">
              <a:extLst>
                <a:ext uri="{FF2B5EF4-FFF2-40B4-BE49-F238E27FC236}">
                  <a16:creationId xmlns:a16="http://schemas.microsoft.com/office/drawing/2014/main" id="{9901BA75-4F5B-5658-6092-1C112ED850B8}"/>
                </a:ext>
              </a:extLst>
            </p:cNvPr>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sz="1350"/>
            </a:p>
          </p:txBody>
        </p:sp>
        <p:sp>
          <p:nvSpPr>
            <p:cNvPr id="28681" name="Line 9">
              <a:extLst>
                <a:ext uri="{FF2B5EF4-FFF2-40B4-BE49-F238E27FC236}">
                  <a16:creationId xmlns:a16="http://schemas.microsoft.com/office/drawing/2014/main" id="{A18A30C5-E20E-43A4-5CAF-6C0BD57D7428}"/>
                </a:ext>
              </a:extLst>
            </p:cNvPr>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sz="1350"/>
            </a:p>
          </p:txBody>
        </p:sp>
        <p:sp>
          <p:nvSpPr>
            <p:cNvPr id="28682" name="Line 10">
              <a:extLst>
                <a:ext uri="{FF2B5EF4-FFF2-40B4-BE49-F238E27FC236}">
                  <a16:creationId xmlns:a16="http://schemas.microsoft.com/office/drawing/2014/main" id="{17CE2783-003D-01B8-3E1A-F7E5D74B74B5}"/>
                </a:ext>
              </a:extLst>
            </p:cNvPr>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sz="1350"/>
            </a:p>
          </p:txBody>
        </p:sp>
        <p:sp>
          <p:nvSpPr>
            <p:cNvPr id="28683" name="Line 11">
              <a:extLst>
                <a:ext uri="{FF2B5EF4-FFF2-40B4-BE49-F238E27FC236}">
                  <a16:creationId xmlns:a16="http://schemas.microsoft.com/office/drawing/2014/main" id="{4FAD905F-D289-2E67-5196-3D7CB77F97E4}"/>
                </a:ext>
              </a:extLst>
            </p:cNvPr>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sz="1350"/>
            </a:p>
          </p:txBody>
        </p:sp>
        <p:sp>
          <p:nvSpPr>
            <p:cNvPr id="28684" name="Line 12">
              <a:extLst>
                <a:ext uri="{FF2B5EF4-FFF2-40B4-BE49-F238E27FC236}">
                  <a16:creationId xmlns:a16="http://schemas.microsoft.com/office/drawing/2014/main" id="{B494ED92-6C10-0E81-D70D-ED6D1A56E719}"/>
                </a:ext>
              </a:extLst>
            </p:cNvPr>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sz="1350"/>
            </a:p>
          </p:txBody>
        </p:sp>
        <p:sp>
          <p:nvSpPr>
            <p:cNvPr id="28685" name="Line 13">
              <a:extLst>
                <a:ext uri="{FF2B5EF4-FFF2-40B4-BE49-F238E27FC236}">
                  <a16:creationId xmlns:a16="http://schemas.microsoft.com/office/drawing/2014/main" id="{C7DB97B4-B2FE-59B0-7CF1-CB6D20A53AAE}"/>
                </a:ext>
              </a:extLst>
            </p:cNvPr>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sz="1350"/>
            </a:p>
          </p:txBody>
        </p:sp>
        <p:sp>
          <p:nvSpPr>
            <p:cNvPr id="28686" name="Line 14">
              <a:extLst>
                <a:ext uri="{FF2B5EF4-FFF2-40B4-BE49-F238E27FC236}">
                  <a16:creationId xmlns:a16="http://schemas.microsoft.com/office/drawing/2014/main" id="{AB6EFA6E-5D6C-256B-5BEE-0995C3DB5A58}"/>
                </a:ext>
              </a:extLst>
            </p:cNvPr>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sz="1350"/>
            </a:p>
          </p:txBody>
        </p:sp>
        <p:sp>
          <p:nvSpPr>
            <p:cNvPr id="28687" name="Line 15">
              <a:extLst>
                <a:ext uri="{FF2B5EF4-FFF2-40B4-BE49-F238E27FC236}">
                  <a16:creationId xmlns:a16="http://schemas.microsoft.com/office/drawing/2014/main" id="{678EB1B5-D30C-F201-9D05-70F4950F1306}"/>
                </a:ext>
              </a:extLst>
            </p:cNvPr>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sz="1350"/>
            </a:p>
          </p:txBody>
        </p:sp>
        <p:sp>
          <p:nvSpPr>
            <p:cNvPr id="28688" name="Line 16">
              <a:extLst>
                <a:ext uri="{FF2B5EF4-FFF2-40B4-BE49-F238E27FC236}">
                  <a16:creationId xmlns:a16="http://schemas.microsoft.com/office/drawing/2014/main" id="{DB67643A-F94C-E00D-0D04-8E5522EF6081}"/>
                </a:ext>
              </a:extLst>
            </p:cNvPr>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sz="1350"/>
            </a:p>
          </p:txBody>
        </p:sp>
        <p:sp>
          <p:nvSpPr>
            <p:cNvPr id="28689" name="Line 17">
              <a:extLst>
                <a:ext uri="{FF2B5EF4-FFF2-40B4-BE49-F238E27FC236}">
                  <a16:creationId xmlns:a16="http://schemas.microsoft.com/office/drawing/2014/main" id="{3C5F5B93-8316-929E-C3E5-2232A89BE377}"/>
                </a:ext>
              </a:extLst>
            </p:cNvPr>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sz="1350"/>
            </a:p>
          </p:txBody>
        </p:sp>
        <p:sp>
          <p:nvSpPr>
            <p:cNvPr id="28690" name="Line 18">
              <a:extLst>
                <a:ext uri="{FF2B5EF4-FFF2-40B4-BE49-F238E27FC236}">
                  <a16:creationId xmlns:a16="http://schemas.microsoft.com/office/drawing/2014/main" id="{86B12758-8FB0-0940-D8D2-6512F45F20CB}"/>
                </a:ext>
              </a:extLst>
            </p:cNvPr>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sz="1350"/>
            </a:p>
          </p:txBody>
        </p:sp>
        <p:sp>
          <p:nvSpPr>
            <p:cNvPr id="28691" name="Line 19">
              <a:extLst>
                <a:ext uri="{FF2B5EF4-FFF2-40B4-BE49-F238E27FC236}">
                  <a16:creationId xmlns:a16="http://schemas.microsoft.com/office/drawing/2014/main" id="{A0AFADD9-C76B-98BB-963F-C9F5030AC1BD}"/>
                </a:ext>
              </a:extLst>
            </p:cNvPr>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sz="1350"/>
            </a:p>
          </p:txBody>
        </p:sp>
        <p:sp>
          <p:nvSpPr>
            <p:cNvPr id="28692" name="Line 20">
              <a:extLst>
                <a:ext uri="{FF2B5EF4-FFF2-40B4-BE49-F238E27FC236}">
                  <a16:creationId xmlns:a16="http://schemas.microsoft.com/office/drawing/2014/main" id="{C9D81E99-26A8-A30F-C284-9D94D6979F76}"/>
                </a:ext>
              </a:extLst>
            </p:cNvPr>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sz="1350"/>
            </a:p>
          </p:txBody>
        </p:sp>
        <p:sp>
          <p:nvSpPr>
            <p:cNvPr id="28693" name="Line 21">
              <a:extLst>
                <a:ext uri="{FF2B5EF4-FFF2-40B4-BE49-F238E27FC236}">
                  <a16:creationId xmlns:a16="http://schemas.microsoft.com/office/drawing/2014/main" id="{A384E763-E855-744B-9D23-512B54290887}"/>
                </a:ext>
              </a:extLst>
            </p:cNvPr>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sz="1350"/>
            </a:p>
          </p:txBody>
        </p:sp>
        <p:sp>
          <p:nvSpPr>
            <p:cNvPr id="28694" name="Line 22">
              <a:extLst>
                <a:ext uri="{FF2B5EF4-FFF2-40B4-BE49-F238E27FC236}">
                  <a16:creationId xmlns:a16="http://schemas.microsoft.com/office/drawing/2014/main" id="{255FF074-AD2C-8649-F464-2FA1D240D0F0}"/>
                </a:ext>
              </a:extLst>
            </p:cNvPr>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sz="1350"/>
            </a:p>
          </p:txBody>
        </p:sp>
        <p:sp>
          <p:nvSpPr>
            <p:cNvPr id="28695" name="Rectangle 23">
              <a:extLst>
                <a:ext uri="{FF2B5EF4-FFF2-40B4-BE49-F238E27FC236}">
                  <a16:creationId xmlns:a16="http://schemas.microsoft.com/office/drawing/2014/main" id="{3376FEBD-095B-5928-C120-440EA0EB0AF1}"/>
                </a:ext>
              </a:extLst>
            </p:cNvPr>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sz="1350"/>
            </a:p>
          </p:txBody>
        </p:sp>
        <p:sp>
          <p:nvSpPr>
            <p:cNvPr id="28696" name="AutoShape 24">
              <a:extLst>
                <a:ext uri="{FF2B5EF4-FFF2-40B4-BE49-F238E27FC236}">
                  <a16:creationId xmlns:a16="http://schemas.microsoft.com/office/drawing/2014/main" id="{180E4DA6-C5BC-4D54-F742-8C6D8B710CAC}"/>
                </a:ext>
              </a:extLst>
            </p:cNvPr>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sz="1350"/>
            </a:p>
          </p:txBody>
        </p:sp>
        <p:sp>
          <p:nvSpPr>
            <p:cNvPr id="28697" name="AutoShape 25">
              <a:extLst>
                <a:ext uri="{FF2B5EF4-FFF2-40B4-BE49-F238E27FC236}">
                  <a16:creationId xmlns:a16="http://schemas.microsoft.com/office/drawing/2014/main" id="{20A1E7BB-C448-F0B8-F07D-1DE1C8C83DC1}"/>
                </a:ext>
              </a:extLst>
            </p:cNvPr>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sz="1350"/>
            </a:p>
          </p:txBody>
        </p:sp>
        <p:sp>
          <p:nvSpPr>
            <p:cNvPr id="28698" name="Oval 26">
              <a:extLst>
                <a:ext uri="{FF2B5EF4-FFF2-40B4-BE49-F238E27FC236}">
                  <a16:creationId xmlns:a16="http://schemas.microsoft.com/office/drawing/2014/main" id="{F0EB4550-CDC2-6BB6-4063-AB32FA1C73FC}"/>
                </a:ext>
              </a:extLst>
            </p:cNvPr>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699" name="Oval 27">
              <a:extLst>
                <a:ext uri="{FF2B5EF4-FFF2-40B4-BE49-F238E27FC236}">
                  <a16:creationId xmlns:a16="http://schemas.microsoft.com/office/drawing/2014/main" id="{4AFDBB53-8D44-6F0E-2AA8-8126366DE75A}"/>
                </a:ext>
              </a:extLst>
            </p:cNvPr>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0" name="Oval 28">
              <a:extLst>
                <a:ext uri="{FF2B5EF4-FFF2-40B4-BE49-F238E27FC236}">
                  <a16:creationId xmlns:a16="http://schemas.microsoft.com/office/drawing/2014/main" id="{45A6597E-4139-F5C9-186E-772A58C85C69}"/>
                </a:ext>
              </a:extLst>
            </p:cNvPr>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1" name="Oval 29">
              <a:extLst>
                <a:ext uri="{FF2B5EF4-FFF2-40B4-BE49-F238E27FC236}">
                  <a16:creationId xmlns:a16="http://schemas.microsoft.com/office/drawing/2014/main" id="{3DE7D824-B8E2-1C07-F083-AA1C98C0E96C}"/>
                </a:ext>
              </a:extLst>
            </p:cNvPr>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2" name="Oval 30">
              <a:extLst>
                <a:ext uri="{FF2B5EF4-FFF2-40B4-BE49-F238E27FC236}">
                  <a16:creationId xmlns:a16="http://schemas.microsoft.com/office/drawing/2014/main" id="{4BCFE39F-0ABF-9F29-1185-36706477F696}"/>
                </a:ext>
              </a:extLst>
            </p:cNvPr>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3" name="Oval 31">
              <a:extLst>
                <a:ext uri="{FF2B5EF4-FFF2-40B4-BE49-F238E27FC236}">
                  <a16:creationId xmlns:a16="http://schemas.microsoft.com/office/drawing/2014/main" id="{D63B6534-2EBD-41EB-22D1-16F932D54863}"/>
                </a:ext>
              </a:extLst>
            </p:cNvPr>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4" name="Oval 32">
              <a:extLst>
                <a:ext uri="{FF2B5EF4-FFF2-40B4-BE49-F238E27FC236}">
                  <a16:creationId xmlns:a16="http://schemas.microsoft.com/office/drawing/2014/main" id="{9F2FEBF4-481E-A537-4878-BCF4B24E5DD3}"/>
                </a:ext>
              </a:extLst>
            </p:cNvPr>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5" name="Oval 33">
              <a:extLst>
                <a:ext uri="{FF2B5EF4-FFF2-40B4-BE49-F238E27FC236}">
                  <a16:creationId xmlns:a16="http://schemas.microsoft.com/office/drawing/2014/main" id="{176F4905-12F5-4C48-C4BC-37052F892281}"/>
                </a:ext>
              </a:extLst>
            </p:cNvPr>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6" name="Oval 34">
              <a:extLst>
                <a:ext uri="{FF2B5EF4-FFF2-40B4-BE49-F238E27FC236}">
                  <a16:creationId xmlns:a16="http://schemas.microsoft.com/office/drawing/2014/main" id="{DC8740C3-50DE-2DFE-D654-480D2E0363E5}"/>
                </a:ext>
              </a:extLst>
            </p:cNvPr>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sz="1350"/>
            </a:p>
          </p:txBody>
        </p:sp>
        <p:sp>
          <p:nvSpPr>
            <p:cNvPr id="28707" name="Oval 35">
              <a:extLst>
                <a:ext uri="{FF2B5EF4-FFF2-40B4-BE49-F238E27FC236}">
                  <a16:creationId xmlns:a16="http://schemas.microsoft.com/office/drawing/2014/main" id="{A681B3DD-BCF1-3486-9595-5AFF0D2597AC}"/>
                </a:ext>
              </a:extLst>
            </p:cNvPr>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08" name="Oval 36">
              <a:extLst>
                <a:ext uri="{FF2B5EF4-FFF2-40B4-BE49-F238E27FC236}">
                  <a16:creationId xmlns:a16="http://schemas.microsoft.com/office/drawing/2014/main" id="{A787A923-124E-B912-761A-2C20FC8F10C9}"/>
                </a:ext>
              </a:extLst>
            </p:cNvPr>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09" name="Oval 37">
              <a:extLst>
                <a:ext uri="{FF2B5EF4-FFF2-40B4-BE49-F238E27FC236}">
                  <a16:creationId xmlns:a16="http://schemas.microsoft.com/office/drawing/2014/main" id="{CE54DB56-9FD4-AE54-2D69-66916D203141}"/>
                </a:ext>
              </a:extLst>
            </p:cNvPr>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0" name="Oval 38">
              <a:extLst>
                <a:ext uri="{FF2B5EF4-FFF2-40B4-BE49-F238E27FC236}">
                  <a16:creationId xmlns:a16="http://schemas.microsoft.com/office/drawing/2014/main" id="{798394BC-5FF7-F630-1F0C-694D123428DF}"/>
                </a:ext>
              </a:extLst>
            </p:cNvPr>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1" name="Oval 39">
              <a:extLst>
                <a:ext uri="{FF2B5EF4-FFF2-40B4-BE49-F238E27FC236}">
                  <a16:creationId xmlns:a16="http://schemas.microsoft.com/office/drawing/2014/main" id="{4E383BDE-5793-920A-C565-91964BF0AEAC}"/>
                </a:ext>
              </a:extLst>
            </p:cNvPr>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2" name="Oval 40">
              <a:extLst>
                <a:ext uri="{FF2B5EF4-FFF2-40B4-BE49-F238E27FC236}">
                  <a16:creationId xmlns:a16="http://schemas.microsoft.com/office/drawing/2014/main" id="{94037259-5EB4-3D65-9444-A43754D55192}"/>
                </a:ext>
              </a:extLst>
            </p:cNvPr>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3" name="Oval 41">
              <a:extLst>
                <a:ext uri="{FF2B5EF4-FFF2-40B4-BE49-F238E27FC236}">
                  <a16:creationId xmlns:a16="http://schemas.microsoft.com/office/drawing/2014/main" id="{82083A55-852A-A855-D84A-4A656E4B02A7}"/>
                </a:ext>
              </a:extLst>
            </p:cNvPr>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4" name="Oval 42">
              <a:extLst>
                <a:ext uri="{FF2B5EF4-FFF2-40B4-BE49-F238E27FC236}">
                  <a16:creationId xmlns:a16="http://schemas.microsoft.com/office/drawing/2014/main" id="{A633F720-AEAE-D551-C9FF-8AC64CE915B8}"/>
                </a:ext>
              </a:extLst>
            </p:cNvPr>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5" name="Oval 43">
              <a:extLst>
                <a:ext uri="{FF2B5EF4-FFF2-40B4-BE49-F238E27FC236}">
                  <a16:creationId xmlns:a16="http://schemas.microsoft.com/office/drawing/2014/main" id="{5C563BEF-B5F3-D8EA-1E8D-DE2657267763}"/>
                </a:ext>
              </a:extLst>
            </p:cNvPr>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6" name="Oval 44">
              <a:extLst>
                <a:ext uri="{FF2B5EF4-FFF2-40B4-BE49-F238E27FC236}">
                  <a16:creationId xmlns:a16="http://schemas.microsoft.com/office/drawing/2014/main" id="{5C0D64DC-1978-8140-C715-249F02DA7A9E}"/>
                </a:ext>
              </a:extLst>
            </p:cNvPr>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7" name="Oval 45">
              <a:extLst>
                <a:ext uri="{FF2B5EF4-FFF2-40B4-BE49-F238E27FC236}">
                  <a16:creationId xmlns:a16="http://schemas.microsoft.com/office/drawing/2014/main" id="{5D948DE7-B303-FFDE-52F2-1C743D5612D9}"/>
                </a:ext>
              </a:extLst>
            </p:cNvPr>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8" name="Oval 46">
              <a:extLst>
                <a:ext uri="{FF2B5EF4-FFF2-40B4-BE49-F238E27FC236}">
                  <a16:creationId xmlns:a16="http://schemas.microsoft.com/office/drawing/2014/main" id="{AB2E6FF6-E525-84DF-A5DE-1EA85DB3856A}"/>
                </a:ext>
              </a:extLst>
            </p:cNvPr>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19" name="Oval 47">
              <a:extLst>
                <a:ext uri="{FF2B5EF4-FFF2-40B4-BE49-F238E27FC236}">
                  <a16:creationId xmlns:a16="http://schemas.microsoft.com/office/drawing/2014/main" id="{A5CB9392-9A9E-294E-897C-1D5F799D6594}"/>
                </a:ext>
              </a:extLst>
            </p:cNvPr>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20" name="Oval 48">
              <a:extLst>
                <a:ext uri="{FF2B5EF4-FFF2-40B4-BE49-F238E27FC236}">
                  <a16:creationId xmlns:a16="http://schemas.microsoft.com/office/drawing/2014/main" id="{0B979FE9-2011-8F3E-9740-10B61220F141}"/>
                </a:ext>
              </a:extLst>
            </p:cNvPr>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21" name="Oval 49">
              <a:extLst>
                <a:ext uri="{FF2B5EF4-FFF2-40B4-BE49-F238E27FC236}">
                  <a16:creationId xmlns:a16="http://schemas.microsoft.com/office/drawing/2014/main" id="{A61DF995-BDB9-D42D-31AC-A846409053D5}"/>
                </a:ext>
              </a:extLst>
            </p:cNvPr>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22" name="Oval 50">
              <a:extLst>
                <a:ext uri="{FF2B5EF4-FFF2-40B4-BE49-F238E27FC236}">
                  <a16:creationId xmlns:a16="http://schemas.microsoft.com/office/drawing/2014/main" id="{027FE437-CDFE-0152-13AD-4B0BA712E9A5}"/>
                </a:ext>
              </a:extLst>
            </p:cNvPr>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23" name="Oval 51">
              <a:extLst>
                <a:ext uri="{FF2B5EF4-FFF2-40B4-BE49-F238E27FC236}">
                  <a16:creationId xmlns:a16="http://schemas.microsoft.com/office/drawing/2014/main" id="{5F07AEB2-2871-F6AD-242A-A3B22E0A80B4}"/>
                </a:ext>
              </a:extLst>
            </p:cNvPr>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sz="1350"/>
            </a:p>
          </p:txBody>
        </p:sp>
        <p:sp>
          <p:nvSpPr>
            <p:cNvPr id="28724" name="Oval 52">
              <a:extLst>
                <a:ext uri="{FF2B5EF4-FFF2-40B4-BE49-F238E27FC236}">
                  <a16:creationId xmlns:a16="http://schemas.microsoft.com/office/drawing/2014/main" id="{6C0613EF-1E18-5AC5-07B3-ED11E3C5A875}"/>
                </a:ext>
              </a:extLst>
            </p:cNvPr>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sz="1350"/>
            </a:p>
          </p:txBody>
        </p:sp>
        <mc:AlternateContent xmlns:mc="http://schemas.openxmlformats.org/markup-compatibility/2006" xmlns:a14="http://schemas.microsoft.com/office/drawing/2010/main">
          <mc:Choice Requires="a14">
            <p:sp>
              <p:nvSpPr>
                <p:cNvPr id="28725" name="Rectangle 53">
                  <a:extLst>
                    <a:ext uri="{FF2B5EF4-FFF2-40B4-BE49-F238E27FC236}">
                      <a16:creationId xmlns:a16="http://schemas.microsoft.com/office/drawing/2014/main" id="{3789EE65-8046-5507-B05D-7AF3732EA1C3}"/>
                    </a:ext>
                  </a:extLst>
                </p:cNvPr>
                <p:cNvSpPr>
                  <a:spLocks noChangeArrowheads="1"/>
                </p:cNvSpPr>
                <p:nvPr/>
              </p:nvSpPr>
              <p:spPr bwMode="auto">
                <a:xfrm>
                  <a:off x="1440" y="2951"/>
                  <a:ext cx="352" cy="24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650" b="1" i="1" dirty="0">
                            <a:solidFill>
                              <a:srgbClr val="7030A0"/>
                            </a:solidFill>
                            <a:latin typeface="Cambria Math" panose="02040503050406030204" pitchFamily="18" charset="0"/>
                          </a:rPr>
                          <m:t>𝒙</m:t>
                        </m:r>
                        <m:r>
                          <a:rPr lang="en-US" sz="1650" i="1" baseline="-25000" dirty="0">
                            <a:solidFill>
                              <a:srgbClr val="7030A0"/>
                            </a:solidFill>
                            <a:latin typeface="Cambria Math" panose="02040503050406030204" pitchFamily="18" charset="0"/>
                          </a:rPr>
                          <m:t>1</m:t>
                        </m:r>
                        <m:r>
                          <a:rPr lang="en-US" sz="1650" i="1" baseline="-25000" dirty="0">
                            <a:solidFill>
                              <a:srgbClr val="7030A0"/>
                            </a:solidFill>
                            <a:latin typeface="Cambria Math" panose="02040503050406030204" pitchFamily="18" charset="0"/>
                          </a:rPr>
                          <m:t>𝑗</m:t>
                        </m:r>
                      </m:oMath>
                    </m:oMathPara>
                  </a14:m>
                  <a:endParaRPr lang="en-US" sz="1650" i="1" baseline="-25000" dirty="0">
                    <a:solidFill>
                      <a:srgbClr val="7030A0"/>
                    </a:solidFill>
                  </a:endParaRPr>
                </a:p>
              </p:txBody>
            </p:sp>
          </mc:Choice>
          <mc:Fallback xmlns="">
            <p:sp>
              <p:nvSpPr>
                <p:cNvPr id="28725" name="Rectangle 53">
                  <a:extLst>
                    <a:ext uri="{FF2B5EF4-FFF2-40B4-BE49-F238E27FC236}">
                      <a16:creationId xmlns:a16="http://schemas.microsoft.com/office/drawing/2014/main" id="{3789EE65-8046-5507-B05D-7AF3732EA1C3}"/>
                    </a:ext>
                  </a:extLst>
                </p:cNvPr>
                <p:cNvSpPr>
                  <a:spLocks noRot="1" noChangeAspect="1" noMove="1" noResize="1" noEditPoints="1" noAdjustHandles="1" noChangeArrowheads="1" noChangeShapeType="1" noTextEdit="1"/>
                </p:cNvSpPr>
                <p:nvPr/>
              </p:nvSpPr>
              <p:spPr bwMode="auto">
                <a:xfrm>
                  <a:off x="1440" y="2951"/>
                  <a:ext cx="352" cy="242"/>
                </a:xfrm>
                <a:prstGeom prst="rect">
                  <a:avLst/>
                </a:prstGeom>
                <a:blipFill>
                  <a:blip r:embed="rId4"/>
                  <a:stretch>
                    <a:fillRect b="-1111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6" name="Rectangle 54">
                  <a:extLst>
                    <a:ext uri="{FF2B5EF4-FFF2-40B4-BE49-F238E27FC236}">
                      <a16:creationId xmlns:a16="http://schemas.microsoft.com/office/drawing/2014/main" id="{53EC7CA9-4743-0A6A-D64F-C46577254038}"/>
                    </a:ext>
                  </a:extLst>
                </p:cNvPr>
                <p:cNvSpPr>
                  <a:spLocks noChangeArrowheads="1"/>
                </p:cNvSpPr>
                <p:nvPr/>
              </p:nvSpPr>
              <p:spPr bwMode="auto">
                <a:xfrm>
                  <a:off x="2377" y="3439"/>
                  <a:ext cx="352" cy="24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650" b="1" i="1" dirty="0">
                            <a:solidFill>
                              <a:srgbClr val="7030A0"/>
                            </a:solidFill>
                            <a:latin typeface="Cambria Math" panose="02040503050406030204" pitchFamily="18" charset="0"/>
                          </a:rPr>
                          <m:t>𝒙</m:t>
                        </m:r>
                        <m:r>
                          <a:rPr lang="en-US" sz="1650" i="1" baseline="-25000" dirty="0">
                            <a:solidFill>
                              <a:srgbClr val="7030A0"/>
                            </a:solidFill>
                            <a:latin typeface="Cambria Math" panose="02040503050406030204" pitchFamily="18" charset="0"/>
                          </a:rPr>
                          <m:t>2</m:t>
                        </m:r>
                        <m:r>
                          <a:rPr lang="en-US" sz="1650" i="1" baseline="-25000" dirty="0">
                            <a:solidFill>
                              <a:srgbClr val="7030A0"/>
                            </a:solidFill>
                            <a:latin typeface="Cambria Math" panose="02040503050406030204" pitchFamily="18" charset="0"/>
                          </a:rPr>
                          <m:t>𝑗</m:t>
                        </m:r>
                      </m:oMath>
                    </m:oMathPara>
                  </a14:m>
                  <a:endParaRPr lang="en-US" sz="1650" i="1" baseline="-25000" dirty="0">
                    <a:solidFill>
                      <a:srgbClr val="7030A0"/>
                    </a:solidFill>
                  </a:endParaRPr>
                </a:p>
              </p:txBody>
            </p:sp>
          </mc:Choice>
          <mc:Fallback xmlns="">
            <p:sp>
              <p:nvSpPr>
                <p:cNvPr id="28726" name="Rectangle 54">
                  <a:extLst>
                    <a:ext uri="{FF2B5EF4-FFF2-40B4-BE49-F238E27FC236}">
                      <a16:creationId xmlns:a16="http://schemas.microsoft.com/office/drawing/2014/main" id="{53EC7CA9-4743-0A6A-D64F-C46577254038}"/>
                    </a:ext>
                  </a:extLst>
                </p:cNvPr>
                <p:cNvSpPr>
                  <a:spLocks noRot="1" noChangeAspect="1" noMove="1" noResize="1" noEditPoints="1" noAdjustHandles="1" noChangeArrowheads="1" noChangeShapeType="1" noTextEdit="1"/>
                </p:cNvSpPr>
                <p:nvPr/>
              </p:nvSpPr>
              <p:spPr bwMode="auto">
                <a:xfrm>
                  <a:off x="2377" y="3439"/>
                  <a:ext cx="352" cy="242"/>
                </a:xfrm>
                <a:prstGeom prst="rect">
                  <a:avLst/>
                </a:prstGeom>
                <a:blipFill>
                  <a:blip r:embed="rId5"/>
                  <a:stretch>
                    <a:fillRect b="-71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7" name="Rectangle 55">
                  <a:extLst>
                    <a:ext uri="{FF2B5EF4-FFF2-40B4-BE49-F238E27FC236}">
                      <a16:creationId xmlns:a16="http://schemas.microsoft.com/office/drawing/2014/main" id="{F63C1137-9DC8-C14B-1C7F-BB6EE722153E}"/>
                    </a:ext>
                  </a:extLst>
                </p:cNvPr>
                <p:cNvSpPr>
                  <a:spLocks noChangeArrowheads="1"/>
                </p:cNvSpPr>
                <p:nvPr/>
              </p:nvSpPr>
              <p:spPr bwMode="auto">
                <a:xfrm>
                  <a:off x="4107" y="3236"/>
                  <a:ext cx="352" cy="24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650" b="1" i="1" dirty="0">
                            <a:solidFill>
                              <a:srgbClr val="7030A0"/>
                            </a:solidFill>
                            <a:latin typeface="Cambria Math" panose="02040503050406030204" pitchFamily="18" charset="0"/>
                          </a:rPr>
                          <m:t>𝒙</m:t>
                        </m:r>
                        <m:r>
                          <a:rPr lang="en-US" sz="1650" i="1" baseline="-25000" dirty="0">
                            <a:solidFill>
                              <a:srgbClr val="7030A0"/>
                            </a:solidFill>
                            <a:latin typeface="Cambria Math" panose="02040503050406030204" pitchFamily="18" charset="0"/>
                          </a:rPr>
                          <m:t>3</m:t>
                        </m:r>
                        <m:r>
                          <a:rPr lang="en-US" sz="1650" i="1" baseline="-25000" dirty="0">
                            <a:solidFill>
                              <a:srgbClr val="7030A0"/>
                            </a:solidFill>
                            <a:latin typeface="Cambria Math" panose="02040503050406030204" pitchFamily="18" charset="0"/>
                          </a:rPr>
                          <m:t>𝑗</m:t>
                        </m:r>
                      </m:oMath>
                    </m:oMathPara>
                  </a14:m>
                  <a:endParaRPr lang="en-US" sz="1650" i="1" baseline="-25000" dirty="0">
                    <a:solidFill>
                      <a:srgbClr val="7030A0"/>
                    </a:solidFill>
                  </a:endParaRPr>
                </a:p>
              </p:txBody>
            </p:sp>
          </mc:Choice>
          <mc:Fallback xmlns="">
            <p:sp>
              <p:nvSpPr>
                <p:cNvPr id="28727" name="Rectangle 55">
                  <a:extLst>
                    <a:ext uri="{FF2B5EF4-FFF2-40B4-BE49-F238E27FC236}">
                      <a16:creationId xmlns:a16="http://schemas.microsoft.com/office/drawing/2014/main" id="{F63C1137-9DC8-C14B-1C7F-BB6EE722153E}"/>
                    </a:ext>
                  </a:extLst>
                </p:cNvPr>
                <p:cNvSpPr>
                  <a:spLocks noRot="1" noChangeAspect="1" noMove="1" noResize="1" noEditPoints="1" noAdjustHandles="1" noChangeArrowheads="1" noChangeShapeType="1" noTextEdit="1"/>
                </p:cNvSpPr>
                <p:nvPr/>
              </p:nvSpPr>
              <p:spPr bwMode="auto">
                <a:xfrm>
                  <a:off x="4107" y="3236"/>
                  <a:ext cx="352" cy="242"/>
                </a:xfrm>
                <a:prstGeom prst="rect">
                  <a:avLst/>
                </a:prstGeom>
                <a:blipFill>
                  <a:blip r:embed="rId6"/>
                  <a:stretch>
                    <a:fillRect b="-10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8" name="Rectangle 56">
                  <a:extLst>
                    <a:ext uri="{FF2B5EF4-FFF2-40B4-BE49-F238E27FC236}">
                      <a16:creationId xmlns:a16="http://schemas.microsoft.com/office/drawing/2014/main" id="{2573A94B-DBDA-11EA-ABA8-743EBD76E79A}"/>
                    </a:ext>
                  </a:extLst>
                </p:cNvPr>
                <p:cNvSpPr>
                  <a:spLocks noChangeArrowheads="1"/>
                </p:cNvSpPr>
                <p:nvPr/>
              </p:nvSpPr>
              <p:spPr bwMode="auto">
                <a:xfrm>
                  <a:off x="2511" y="1824"/>
                  <a:ext cx="281" cy="210"/>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350" b="1" i="1" dirty="0">
                            <a:solidFill>
                              <a:srgbClr val="C00000"/>
                            </a:solidFill>
                            <a:latin typeface="Cambria Math" panose="02040503050406030204" pitchFamily="18" charset="0"/>
                          </a:rPr>
                          <m:t>𝑿</m:t>
                        </m:r>
                        <m:r>
                          <a:rPr lang="en-US" sz="1350" i="1" baseline="-25000" dirty="0">
                            <a:solidFill>
                              <a:srgbClr val="C00000"/>
                            </a:solidFill>
                            <a:latin typeface="Cambria Math" panose="02040503050406030204" pitchFamily="18" charset="0"/>
                          </a:rPr>
                          <m:t>𝑗</m:t>
                        </m:r>
                      </m:oMath>
                    </m:oMathPara>
                  </a14:m>
                  <a:endParaRPr lang="en-US" sz="1350" i="1" baseline="-25000" dirty="0">
                    <a:solidFill>
                      <a:srgbClr val="C00000"/>
                    </a:solidFill>
                  </a:endParaRPr>
                </a:p>
              </p:txBody>
            </p:sp>
          </mc:Choice>
          <mc:Fallback xmlns="">
            <p:sp>
              <p:nvSpPr>
                <p:cNvPr id="28728" name="Rectangle 56">
                  <a:extLst>
                    <a:ext uri="{FF2B5EF4-FFF2-40B4-BE49-F238E27FC236}">
                      <a16:creationId xmlns:a16="http://schemas.microsoft.com/office/drawing/2014/main" id="{2573A94B-DBDA-11EA-ABA8-743EBD76E79A}"/>
                    </a:ext>
                  </a:extLst>
                </p:cNvPr>
                <p:cNvSpPr>
                  <a:spLocks noRot="1" noChangeAspect="1" noMove="1" noResize="1" noEditPoints="1" noAdjustHandles="1" noChangeArrowheads="1" noChangeShapeType="1" noTextEdit="1"/>
                </p:cNvSpPr>
                <p:nvPr/>
              </p:nvSpPr>
              <p:spPr bwMode="auto">
                <a:xfrm>
                  <a:off x="2511" y="1824"/>
                  <a:ext cx="281" cy="210"/>
                </a:xfrm>
                <a:prstGeom prst="rect">
                  <a:avLst/>
                </a:prstGeom>
                <a:blipFill>
                  <a:blip r:embed="rId7"/>
                  <a:stretch>
                    <a:fillRect b="-41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9" name="Rectangle 57">
                  <a:extLst>
                    <a:ext uri="{FF2B5EF4-FFF2-40B4-BE49-F238E27FC236}">
                      <a16:creationId xmlns:a16="http://schemas.microsoft.com/office/drawing/2014/main" id="{72F087BF-0E23-9545-3D6C-6BE2613516E2}"/>
                    </a:ext>
                  </a:extLst>
                </p:cNvPr>
                <p:cNvSpPr>
                  <a:spLocks noChangeArrowheads="1"/>
                </p:cNvSpPr>
                <p:nvPr/>
              </p:nvSpPr>
              <p:spPr bwMode="auto">
                <a:xfrm>
                  <a:off x="1296" y="3562"/>
                  <a:ext cx="294" cy="210"/>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350" b="1" i="1" dirty="0">
                            <a:solidFill>
                              <a:srgbClr val="C00000"/>
                            </a:solidFill>
                            <a:latin typeface="Cambria Math" panose="02040503050406030204" pitchFamily="18" charset="0"/>
                          </a:rPr>
                          <m:t>𝑷</m:t>
                        </m:r>
                        <m:r>
                          <a:rPr lang="en-US" sz="1350" i="1" baseline="-25000" dirty="0">
                            <a:solidFill>
                              <a:srgbClr val="C00000"/>
                            </a:solidFill>
                            <a:latin typeface="Cambria Math" panose="02040503050406030204" pitchFamily="18" charset="0"/>
                          </a:rPr>
                          <m:t>1</m:t>
                        </m:r>
                      </m:oMath>
                    </m:oMathPara>
                  </a14:m>
                  <a:endParaRPr lang="en-US" sz="1350" i="1" baseline="-25000" dirty="0">
                    <a:solidFill>
                      <a:srgbClr val="C00000"/>
                    </a:solidFill>
                  </a:endParaRPr>
                </a:p>
              </p:txBody>
            </p:sp>
          </mc:Choice>
          <mc:Fallback xmlns="">
            <p:sp>
              <p:nvSpPr>
                <p:cNvPr id="28729" name="Rectangle 57">
                  <a:extLst>
                    <a:ext uri="{FF2B5EF4-FFF2-40B4-BE49-F238E27FC236}">
                      <a16:creationId xmlns:a16="http://schemas.microsoft.com/office/drawing/2014/main" id="{72F087BF-0E23-9545-3D6C-6BE2613516E2}"/>
                    </a:ext>
                  </a:extLst>
                </p:cNvPr>
                <p:cNvSpPr>
                  <a:spLocks noRot="1" noChangeAspect="1" noMove="1" noResize="1" noEditPoints="1" noAdjustHandles="1" noChangeArrowheads="1" noChangeShapeType="1" noTextEdit="1"/>
                </p:cNvSpPr>
                <p:nvPr/>
              </p:nvSpPr>
              <p:spPr bwMode="auto">
                <a:xfrm>
                  <a:off x="1296" y="3562"/>
                  <a:ext cx="294" cy="210"/>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0" name="Rectangle 58">
                  <a:extLst>
                    <a:ext uri="{FF2B5EF4-FFF2-40B4-BE49-F238E27FC236}">
                      <a16:creationId xmlns:a16="http://schemas.microsoft.com/office/drawing/2014/main" id="{16D93D1C-5668-BBB6-AC8B-0D2B70512ADB}"/>
                    </a:ext>
                  </a:extLst>
                </p:cNvPr>
                <p:cNvSpPr>
                  <a:spLocks noChangeArrowheads="1"/>
                </p:cNvSpPr>
                <p:nvPr/>
              </p:nvSpPr>
              <p:spPr bwMode="auto">
                <a:xfrm>
                  <a:off x="2793" y="4009"/>
                  <a:ext cx="294" cy="210"/>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350" b="1" i="1" dirty="0">
                            <a:solidFill>
                              <a:srgbClr val="C00000"/>
                            </a:solidFill>
                            <a:latin typeface="Cambria Math" panose="02040503050406030204" pitchFamily="18" charset="0"/>
                          </a:rPr>
                          <m:t>𝑷</m:t>
                        </m:r>
                        <m:r>
                          <a:rPr lang="en-US" sz="1350" i="1" baseline="-25000" dirty="0">
                            <a:solidFill>
                              <a:srgbClr val="C00000"/>
                            </a:solidFill>
                            <a:latin typeface="Cambria Math" panose="02040503050406030204" pitchFamily="18" charset="0"/>
                          </a:rPr>
                          <m:t>2</m:t>
                        </m:r>
                      </m:oMath>
                    </m:oMathPara>
                  </a14:m>
                  <a:endParaRPr lang="en-US" sz="1350" i="1" baseline="-25000" dirty="0">
                    <a:solidFill>
                      <a:srgbClr val="C00000"/>
                    </a:solidFill>
                  </a:endParaRPr>
                </a:p>
              </p:txBody>
            </p:sp>
          </mc:Choice>
          <mc:Fallback xmlns="">
            <p:sp>
              <p:nvSpPr>
                <p:cNvPr id="28730" name="Rectangle 58">
                  <a:extLst>
                    <a:ext uri="{FF2B5EF4-FFF2-40B4-BE49-F238E27FC236}">
                      <a16:creationId xmlns:a16="http://schemas.microsoft.com/office/drawing/2014/main" id="{16D93D1C-5668-BBB6-AC8B-0D2B70512ADB}"/>
                    </a:ext>
                  </a:extLst>
                </p:cNvPr>
                <p:cNvSpPr>
                  <a:spLocks noRot="1" noChangeAspect="1" noMove="1" noResize="1" noEditPoints="1" noAdjustHandles="1" noChangeArrowheads="1" noChangeShapeType="1" noTextEdit="1"/>
                </p:cNvSpPr>
                <p:nvPr/>
              </p:nvSpPr>
              <p:spPr bwMode="auto">
                <a:xfrm>
                  <a:off x="2793" y="4009"/>
                  <a:ext cx="294" cy="21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1" name="Rectangle 59">
                  <a:extLst>
                    <a:ext uri="{FF2B5EF4-FFF2-40B4-BE49-F238E27FC236}">
                      <a16:creationId xmlns:a16="http://schemas.microsoft.com/office/drawing/2014/main" id="{35A92FEB-0D5B-EC52-389B-2D6881792AD0}"/>
                    </a:ext>
                  </a:extLst>
                </p:cNvPr>
                <p:cNvSpPr>
                  <a:spLocks noChangeArrowheads="1"/>
                </p:cNvSpPr>
                <p:nvPr/>
              </p:nvSpPr>
              <p:spPr bwMode="auto">
                <a:xfrm>
                  <a:off x="4169" y="3765"/>
                  <a:ext cx="294" cy="210"/>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350" b="1" i="1" dirty="0">
                            <a:solidFill>
                              <a:srgbClr val="C00000"/>
                            </a:solidFill>
                            <a:latin typeface="Cambria Math" panose="02040503050406030204" pitchFamily="18" charset="0"/>
                          </a:rPr>
                          <m:t>𝑷</m:t>
                        </m:r>
                        <m:r>
                          <a:rPr lang="en-US" sz="1350" i="1" baseline="-25000" dirty="0">
                            <a:solidFill>
                              <a:srgbClr val="C00000"/>
                            </a:solidFill>
                            <a:latin typeface="Cambria Math" panose="02040503050406030204" pitchFamily="18" charset="0"/>
                          </a:rPr>
                          <m:t>3</m:t>
                        </m:r>
                      </m:oMath>
                    </m:oMathPara>
                  </a14:m>
                  <a:endParaRPr lang="en-US" sz="1350" i="1" baseline="-25000" dirty="0">
                    <a:solidFill>
                      <a:srgbClr val="C00000"/>
                    </a:solidFill>
                  </a:endParaRPr>
                </a:p>
              </p:txBody>
            </p:sp>
          </mc:Choice>
          <mc:Fallback xmlns="">
            <p:sp>
              <p:nvSpPr>
                <p:cNvPr id="28731" name="Rectangle 59">
                  <a:extLst>
                    <a:ext uri="{FF2B5EF4-FFF2-40B4-BE49-F238E27FC236}">
                      <a16:creationId xmlns:a16="http://schemas.microsoft.com/office/drawing/2014/main" id="{35A92FEB-0D5B-EC52-389B-2D6881792AD0}"/>
                    </a:ext>
                  </a:extLst>
                </p:cNvPr>
                <p:cNvSpPr>
                  <a:spLocks noRot="1" noChangeAspect="1" noMove="1" noResize="1" noEditPoints="1" noAdjustHandles="1" noChangeArrowheads="1" noChangeShapeType="1" noTextEdit="1"/>
                </p:cNvSpPr>
                <p:nvPr/>
              </p:nvSpPr>
              <p:spPr bwMode="auto">
                <a:xfrm>
                  <a:off x="4169" y="3765"/>
                  <a:ext cx="294" cy="210"/>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28732" name="Line 61">
              <a:extLst>
                <a:ext uri="{FF2B5EF4-FFF2-40B4-BE49-F238E27FC236}">
                  <a16:creationId xmlns:a16="http://schemas.microsoft.com/office/drawing/2014/main" id="{A8D437D9-6A1A-525D-E239-F7B40F1E17E3}"/>
                </a:ext>
              </a:extLst>
            </p:cNvPr>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sz="1350"/>
            </a:p>
          </p:txBody>
        </p:sp>
      </p:grpSp>
    </p:spTree>
    <p:extLst>
      <p:ext uri="{BB962C8B-B14F-4D97-AF65-F5344CB8AC3E}">
        <p14:creationId xmlns:p14="http://schemas.microsoft.com/office/powerpoint/2010/main" val="350887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05F8-8060-72C2-2C99-697866D22FCF}"/>
              </a:ext>
            </a:extLst>
          </p:cNvPr>
          <p:cNvSpPr>
            <a:spLocks noGrp="1"/>
          </p:cNvSpPr>
          <p:nvPr>
            <p:ph type="title"/>
          </p:nvPr>
        </p:nvSpPr>
        <p:spPr/>
        <p:txBody>
          <a:bodyPr/>
          <a:lstStyle/>
          <a:p>
            <a:r>
              <a:rPr lang="en-US" dirty="0"/>
              <a:t>Cases:</a:t>
            </a:r>
          </a:p>
        </p:txBody>
      </p:sp>
      <p:sp>
        <p:nvSpPr>
          <p:cNvPr id="3" name="Content Placeholder 2">
            <a:extLst>
              <a:ext uri="{FF2B5EF4-FFF2-40B4-BE49-F238E27FC236}">
                <a16:creationId xmlns:a16="http://schemas.microsoft.com/office/drawing/2014/main" id="{82454CF1-3314-A6CE-FFB5-465914633702}"/>
              </a:ext>
            </a:extLst>
          </p:cNvPr>
          <p:cNvSpPr>
            <a:spLocks noGrp="1"/>
          </p:cNvSpPr>
          <p:nvPr>
            <p:ph idx="1"/>
          </p:nvPr>
        </p:nvSpPr>
        <p:spPr/>
        <p:txBody>
          <a:bodyPr>
            <a:normAutofit fontScale="70000" lnSpcReduction="20000"/>
          </a:bodyPr>
          <a:lstStyle/>
          <a:p>
            <a:r>
              <a:rPr lang="en-US" dirty="0"/>
              <a:t>Offline</a:t>
            </a:r>
          </a:p>
          <a:p>
            <a:pPr lvl="1"/>
            <a:r>
              <a:rPr lang="en-US" dirty="0"/>
              <a:t>work with all images</a:t>
            </a:r>
          </a:p>
          <a:p>
            <a:pPr lvl="1"/>
            <a:r>
              <a:rPr lang="en-US" dirty="0"/>
              <a:t>structure from motion</a:t>
            </a:r>
          </a:p>
          <a:p>
            <a:pPr lvl="2"/>
            <a:r>
              <a:rPr lang="en-US" dirty="0"/>
              <a:t>underlying Q:</a:t>
            </a:r>
          </a:p>
          <a:p>
            <a:pPr lvl="3"/>
            <a:r>
              <a:rPr lang="en-US" dirty="0"/>
              <a:t>how to make best use of all information</a:t>
            </a:r>
          </a:p>
          <a:p>
            <a:pPr lvl="2"/>
            <a:r>
              <a:rPr lang="en-US" dirty="0"/>
              <a:t>roughly familiar structure</a:t>
            </a:r>
          </a:p>
          <a:p>
            <a:pPr lvl="3"/>
            <a:r>
              <a:rPr lang="en-US" dirty="0"/>
              <a:t>set up huge optimization problem by constructing start point</a:t>
            </a:r>
          </a:p>
          <a:p>
            <a:pPr lvl="3"/>
            <a:r>
              <a:rPr lang="en-US" dirty="0"/>
              <a:t>efficiency is now a serious issue		</a:t>
            </a:r>
          </a:p>
          <a:p>
            <a:r>
              <a:rPr lang="en-US" dirty="0"/>
              <a:t>Online</a:t>
            </a:r>
          </a:p>
          <a:p>
            <a:pPr lvl="1"/>
            <a:r>
              <a:rPr lang="en-US" dirty="0"/>
              <a:t>build best estimate available up to time t</a:t>
            </a:r>
          </a:p>
          <a:p>
            <a:pPr lvl="1"/>
            <a:r>
              <a:rPr lang="en-US" dirty="0"/>
              <a:t>SLAM </a:t>
            </a:r>
          </a:p>
          <a:p>
            <a:pPr lvl="2"/>
            <a:r>
              <a:rPr lang="en-US" dirty="0"/>
              <a:t>simultaneous localization and mapping</a:t>
            </a:r>
          </a:p>
          <a:p>
            <a:pPr lvl="2"/>
            <a:r>
              <a:rPr lang="en-US" dirty="0"/>
              <a:t>build a map at the same time as determining where you are</a:t>
            </a:r>
          </a:p>
          <a:p>
            <a:pPr lvl="2"/>
            <a:r>
              <a:rPr lang="en-US" dirty="0"/>
              <a:t>new Q: </a:t>
            </a:r>
          </a:p>
          <a:p>
            <a:pPr lvl="3"/>
            <a:r>
              <a:rPr lang="en-US" dirty="0"/>
              <a:t>how do you make best use of all information up to now </a:t>
            </a:r>
          </a:p>
          <a:p>
            <a:pPr lvl="3"/>
            <a:r>
              <a:rPr lang="en-US" dirty="0"/>
              <a:t>efficiency often crucial</a:t>
            </a:r>
          </a:p>
          <a:p>
            <a:r>
              <a:rPr lang="en-US" dirty="0"/>
              <a:t>Hybrids are quite usual, and important</a:t>
            </a:r>
          </a:p>
        </p:txBody>
      </p:sp>
    </p:spTree>
    <p:extLst>
      <p:ext uri="{BB962C8B-B14F-4D97-AF65-F5344CB8AC3E}">
        <p14:creationId xmlns:p14="http://schemas.microsoft.com/office/powerpoint/2010/main" val="91792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2213548" y="1816505"/>
            <a:ext cx="2923850" cy="3224993"/>
          </a:xfrm>
        </p:spPr>
        <p:txBody>
          <a:bodyPr>
            <a:normAutofit fontScale="92500" lnSpcReduction="20000"/>
          </a:bodyPr>
          <a:lstStyle/>
          <a:p>
            <a:pPr>
              <a:buFont typeface="Arial" panose="020B0604020202020204" pitchFamily="34" charset="0"/>
              <a:buChar char="•"/>
            </a:pPr>
            <a:r>
              <a:rPr lang="en-US" dirty="0"/>
              <a:t>Enable inspection in hard to reach areas with drone photos and 3D reconstruction</a:t>
            </a:r>
          </a:p>
          <a:p>
            <a:pPr>
              <a:buFont typeface="Arial" panose="020B0604020202020204" pitchFamily="34" charset="0"/>
              <a:buChar char="•"/>
            </a:pPr>
            <a:r>
              <a:rPr lang="en-US" sz="1800" dirty="0"/>
              <a:t>Create 3D model from images</a:t>
            </a:r>
          </a:p>
          <a:p>
            <a:pPr>
              <a:buFont typeface="Arial" panose="020B0604020202020204" pitchFamily="34" charset="0"/>
              <a:buChar char="•"/>
            </a:pPr>
            <a:r>
              <a:rPr lang="en-US" sz="1800" dirty="0"/>
              <a:t>Provide tools to inspect on images and map interactions to 3D</a:t>
            </a:r>
          </a:p>
          <a:p>
            <a:pPr>
              <a:buFont typeface="Arial" panose="020B0604020202020204" pitchFamily="34" charset="0"/>
              <a:buChar char="•"/>
            </a:pPr>
            <a:endParaRPr lang="en-US" dirty="0"/>
          </a:p>
        </p:txBody>
      </p:sp>
      <p:pic>
        <p:nvPicPr>
          <p:cNvPr id="4" name="Picture 3"/>
          <p:cNvPicPr>
            <a:picLocks noChangeAspect="1"/>
          </p:cNvPicPr>
          <p:nvPr/>
        </p:nvPicPr>
        <p:blipFill rotWithShape="1">
          <a:blip r:embed="rId2"/>
          <a:srcRect t="1688"/>
          <a:stretch/>
        </p:blipFill>
        <p:spPr>
          <a:xfrm>
            <a:off x="5763674" y="1604038"/>
            <a:ext cx="4218527" cy="4396712"/>
          </a:xfrm>
          <a:prstGeom prst="rect">
            <a:avLst/>
          </a:prstGeom>
        </p:spPr>
      </p:pic>
      <p:sp>
        <p:nvSpPr>
          <p:cNvPr id="5" name="Title 4">
            <a:extLst>
              <a:ext uri="{FF2B5EF4-FFF2-40B4-BE49-F238E27FC236}">
                <a16:creationId xmlns:a16="http://schemas.microsoft.com/office/drawing/2014/main" id="{F6E5F2F1-B082-E944-BC92-37A8B695CA8F}"/>
              </a:ext>
            </a:extLst>
          </p:cNvPr>
          <p:cNvSpPr>
            <a:spLocks noGrp="1"/>
          </p:cNvSpPr>
          <p:nvPr>
            <p:ph type="title"/>
          </p:nvPr>
        </p:nvSpPr>
        <p:spPr/>
        <p:txBody>
          <a:bodyPr/>
          <a:lstStyle/>
          <a:p>
            <a:r>
              <a:rPr lang="en-US" dirty="0"/>
              <a:t>Applications</a:t>
            </a:r>
          </a:p>
        </p:txBody>
      </p:sp>
      <p:sp>
        <p:nvSpPr>
          <p:cNvPr id="7" name="TextBox 6">
            <a:extLst>
              <a:ext uri="{FF2B5EF4-FFF2-40B4-BE49-F238E27FC236}">
                <a16:creationId xmlns:a16="http://schemas.microsoft.com/office/drawing/2014/main" id="{C14F2FE6-FE4B-9F4C-8748-3CB442251C35}"/>
              </a:ext>
            </a:extLst>
          </p:cNvPr>
          <p:cNvSpPr txBox="1"/>
          <p:nvPr/>
        </p:nvSpPr>
        <p:spPr>
          <a:xfrm>
            <a:off x="1709674" y="5543550"/>
            <a:ext cx="1207382" cy="253916"/>
          </a:xfrm>
          <a:prstGeom prst="rect">
            <a:avLst/>
          </a:prstGeom>
          <a:noFill/>
        </p:spPr>
        <p:txBody>
          <a:bodyPr wrap="none" rtlCol="0">
            <a:spAutoFit/>
          </a:bodyPr>
          <a:lstStyle/>
          <a:p>
            <a:r>
              <a:rPr lang="en-US" sz="1050" dirty="0"/>
              <a:t>Source: D. </a:t>
            </a:r>
            <a:r>
              <a:rPr lang="en-US" sz="1050" dirty="0" err="1"/>
              <a:t>Hoiem</a:t>
            </a:r>
            <a:endParaRPr lang="en-US" sz="1050" dirty="0"/>
          </a:p>
        </p:txBody>
      </p:sp>
    </p:spTree>
    <p:extLst>
      <p:ext uri="{BB962C8B-B14F-4D97-AF65-F5344CB8AC3E}">
        <p14:creationId xmlns:p14="http://schemas.microsoft.com/office/powerpoint/2010/main" val="1855286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8ACB-420E-254B-11D2-165DFA0D74BC}"/>
              </a:ext>
            </a:extLst>
          </p:cNvPr>
          <p:cNvSpPr>
            <a:spLocks noGrp="1"/>
          </p:cNvSpPr>
          <p:nvPr>
            <p:ph type="title"/>
          </p:nvPr>
        </p:nvSpPr>
        <p:spPr/>
        <p:txBody>
          <a:bodyPr/>
          <a:lstStyle/>
          <a:p>
            <a:r>
              <a:rPr lang="en-US" dirty="0"/>
              <a:t>Applications: where is my drone?</a:t>
            </a:r>
          </a:p>
        </p:txBody>
      </p:sp>
      <p:sp>
        <p:nvSpPr>
          <p:cNvPr id="3" name="Content Placeholder 2">
            <a:extLst>
              <a:ext uri="{FF2B5EF4-FFF2-40B4-BE49-F238E27FC236}">
                <a16:creationId xmlns:a16="http://schemas.microsoft.com/office/drawing/2014/main" id="{F94346F3-8481-B585-7296-61987642F72E}"/>
              </a:ext>
            </a:extLst>
          </p:cNvPr>
          <p:cNvSpPr>
            <a:spLocks noGrp="1"/>
          </p:cNvSpPr>
          <p:nvPr>
            <p:ph idx="1"/>
          </p:nvPr>
        </p:nvSpPr>
        <p:spPr/>
        <p:txBody>
          <a:bodyPr/>
          <a:lstStyle/>
          <a:p>
            <a:r>
              <a:rPr lang="en-US" dirty="0"/>
              <a:t>Highly relevant</a:t>
            </a:r>
          </a:p>
          <a:p>
            <a:endParaRPr lang="en-US" dirty="0"/>
          </a:p>
          <a:p>
            <a:r>
              <a:rPr lang="en-US" dirty="0"/>
              <a:t>Taste prevents the use of news pictures...</a:t>
            </a:r>
          </a:p>
        </p:txBody>
      </p:sp>
    </p:spTree>
    <p:extLst>
      <p:ext uri="{BB962C8B-B14F-4D97-AF65-F5344CB8AC3E}">
        <p14:creationId xmlns:p14="http://schemas.microsoft.com/office/powerpoint/2010/main" val="224132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C812-A65F-3175-D768-CE6D0B2EBC47}"/>
              </a:ext>
            </a:extLst>
          </p:cNvPr>
          <p:cNvSpPr>
            <a:spLocks noGrp="1"/>
          </p:cNvSpPr>
          <p:nvPr>
            <p:ph type="title"/>
          </p:nvPr>
        </p:nvSpPr>
        <p:spPr/>
        <p:txBody>
          <a:bodyPr/>
          <a:lstStyle/>
          <a:p>
            <a:r>
              <a:rPr lang="en-US" dirty="0"/>
              <a:t>Reconstruct point from two views</a:t>
            </a:r>
          </a:p>
        </p:txBody>
      </p:sp>
      <p:sp>
        <p:nvSpPr>
          <p:cNvPr id="3" name="Content Placeholder 2">
            <a:extLst>
              <a:ext uri="{FF2B5EF4-FFF2-40B4-BE49-F238E27FC236}">
                <a16:creationId xmlns:a16="http://schemas.microsoft.com/office/drawing/2014/main" id="{67A2581F-81F8-1BFA-1AEA-541C424FE5B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4B8D6F2-0263-69AD-EF3C-E1409D8F8999}"/>
              </a:ext>
            </a:extLst>
          </p:cNvPr>
          <p:cNvPicPr>
            <a:picLocks noChangeAspect="1"/>
          </p:cNvPicPr>
          <p:nvPr/>
        </p:nvPicPr>
        <p:blipFill>
          <a:blip r:embed="rId2"/>
          <a:stretch>
            <a:fillRect/>
          </a:stretch>
        </p:blipFill>
        <p:spPr>
          <a:xfrm>
            <a:off x="2152650" y="1696524"/>
            <a:ext cx="7772400" cy="4796351"/>
          </a:xfrm>
          <a:prstGeom prst="rect">
            <a:avLst/>
          </a:prstGeom>
        </p:spPr>
      </p:pic>
    </p:spTree>
    <p:extLst>
      <p:ext uri="{BB962C8B-B14F-4D97-AF65-F5344CB8AC3E}">
        <p14:creationId xmlns:p14="http://schemas.microsoft.com/office/powerpoint/2010/main" val="3679257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E245-CDDA-832D-4E1C-A9398C343865}"/>
              </a:ext>
            </a:extLst>
          </p:cNvPr>
          <p:cNvSpPr>
            <a:spLocks noGrp="1"/>
          </p:cNvSpPr>
          <p:nvPr>
            <p:ph type="title"/>
          </p:nvPr>
        </p:nvSpPr>
        <p:spPr/>
        <p:txBody>
          <a:bodyPr/>
          <a:lstStyle/>
          <a:p>
            <a:r>
              <a:rPr lang="en-US" dirty="0"/>
              <a:t>Structure from motion ambiguity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8EF62E-565D-FDD9-9897-A9F4348A93B6}"/>
                  </a:ext>
                </a:extLst>
              </p:cNvPr>
              <p:cNvSpPr>
                <a:spLocks noGrp="1"/>
              </p:cNvSpPr>
              <p:nvPr>
                <p:ph idx="1"/>
              </p:nvPr>
            </p:nvSpPr>
            <p:spPr/>
            <p:txBody>
              <a:bodyPr/>
              <a:lstStyle/>
              <a:p>
                <a:r>
                  <a:rPr lang="en-US" dirty="0"/>
                  <a:t>Transform the scene using a transformation </a:t>
                </a:r>
                <a14:m>
                  <m:oMath xmlns:m="http://schemas.openxmlformats.org/officeDocument/2006/math">
                    <m:r>
                      <a:rPr lang="en-US" b="1" i="1" dirty="0">
                        <a:solidFill>
                          <a:srgbClr val="C00000"/>
                        </a:solidFill>
                        <a:latin typeface="Cambria Math" panose="02040503050406030204" pitchFamily="18" charset="0"/>
                      </a:rPr>
                      <m:t>𝑸</m:t>
                    </m:r>
                  </m:oMath>
                </a14:m>
                <a:r>
                  <a:rPr lang="en-US" dirty="0"/>
                  <a:t> </a:t>
                </a:r>
              </a:p>
              <a:p>
                <a:r>
                  <a:rPr lang="en-US" dirty="0"/>
                  <a:t>Apply inverse to the camera matrices</a:t>
                </a:r>
              </a:p>
              <a:p>
                <a:r>
                  <a:rPr lang="en-US" dirty="0"/>
                  <a:t>The image observations do not change:</a:t>
                </a:r>
                <a:br>
                  <a:rPr lang="en-US" dirty="0"/>
                </a:br>
                <a:endParaRPr lang="en-US" sz="100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5B8EF62E-565D-FDD9-9897-A9F4348A93B6}"/>
                  </a:ext>
                </a:extLst>
              </p:cNvPr>
              <p:cNvSpPr>
                <a:spLocks noGrp="1" noRot="1" noChangeAspect="1" noMove="1" noResize="1" noEditPoints="1" noAdjustHandles="1" noChangeArrowheads="1" noChangeShapeType="1" noTextEdit="1"/>
              </p:cNvSpPr>
              <p:nvPr>
                <p:ph idx="1"/>
              </p:nvPr>
            </p:nvSpPr>
            <p:spPr>
              <a:blipFill>
                <a:blip r:embed="rId2"/>
                <a:stretch>
                  <a:fillRect l="-1447"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A80A296-5CBA-4FDD-8EFF-16B832F1B6C6}"/>
                  </a:ext>
                </a:extLst>
              </p:cNvPr>
              <p:cNvSpPr txBox="1"/>
              <p:nvPr/>
            </p:nvSpPr>
            <p:spPr>
              <a:xfrm>
                <a:off x="3368566" y="4001294"/>
                <a:ext cx="4572000" cy="523220"/>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rPr>
                        <m:t>𝒙</m:t>
                      </m:r>
                      <m:r>
                        <a:rPr lang="en-US" sz="2800"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𝑷𝑿</m:t>
                      </m:r>
                      <m:r>
                        <a:rPr lang="en-US" sz="2800" i="1">
                          <a:solidFill>
                            <a:srgbClr val="7030A0"/>
                          </a:solidFill>
                          <a:latin typeface="Cambria Math" panose="02040503050406030204" pitchFamily="18" charset="0"/>
                          <a:ea typeface="Cambria Math" panose="02040503050406030204" pitchFamily="18" charset="0"/>
                        </a:rPr>
                        <m:t>=</m:t>
                      </m:r>
                      <m:d>
                        <m:dPr>
                          <m:ctrlPr>
                            <a:rPr lang="en-US" sz="2800" i="1">
                              <a:solidFill>
                                <a:srgbClr val="7030A0"/>
                              </a:solidFill>
                              <a:latin typeface="Cambria Math" panose="02040503050406030204" pitchFamily="18" charset="0"/>
                              <a:ea typeface="Cambria Math" panose="02040503050406030204" pitchFamily="18" charset="0"/>
                            </a:rPr>
                          </m:ctrlPr>
                        </m:dPr>
                        <m:e>
                          <m:r>
                            <a:rPr lang="en-US" sz="2800" b="1" i="1">
                              <a:solidFill>
                                <a:srgbClr val="7030A0"/>
                              </a:solidFill>
                              <a:latin typeface="Cambria Math" panose="02040503050406030204" pitchFamily="18" charset="0"/>
                              <a:ea typeface="Cambria Math" panose="02040503050406030204" pitchFamily="18" charset="0"/>
                            </a:rPr>
                            <m:t>𝑷</m:t>
                          </m:r>
                          <m:sSup>
                            <m:sSupPr>
                              <m:ctrlPr>
                                <a:rPr lang="en-US" sz="2800" b="1" i="1">
                                  <a:solidFill>
                                    <a:srgbClr val="C00000"/>
                                  </a:solidFill>
                                  <a:latin typeface="Cambria Math" panose="02040503050406030204" pitchFamily="18" charset="0"/>
                                  <a:ea typeface="Cambria Math" panose="02040503050406030204" pitchFamily="18" charset="0"/>
                                </a:rPr>
                              </m:ctrlPr>
                            </m:sSupPr>
                            <m:e>
                              <m:r>
                                <a:rPr lang="en-US" sz="2800" b="1" i="1">
                                  <a:solidFill>
                                    <a:srgbClr val="C00000"/>
                                  </a:solidFill>
                                  <a:latin typeface="Cambria Math" panose="02040503050406030204" pitchFamily="18" charset="0"/>
                                  <a:ea typeface="Cambria Math" panose="02040503050406030204" pitchFamily="18" charset="0"/>
                                </a:rPr>
                                <m:t>𝑸</m:t>
                              </m:r>
                            </m:e>
                            <m:sup>
                              <m:r>
                                <a:rPr lang="en-US" sz="2800" i="1">
                                  <a:solidFill>
                                    <a:srgbClr val="C00000"/>
                                  </a:solidFill>
                                  <a:latin typeface="Cambria Math" panose="02040503050406030204" pitchFamily="18" charset="0"/>
                                  <a:ea typeface="Cambria Math" panose="02040503050406030204" pitchFamily="18" charset="0"/>
                                </a:rPr>
                                <m:t>−1</m:t>
                              </m:r>
                            </m:sup>
                          </m:sSup>
                        </m:e>
                      </m:d>
                      <m:r>
                        <a:rPr lang="en-US" sz="2800" i="1">
                          <a:solidFill>
                            <a:srgbClr val="7030A0"/>
                          </a:solidFill>
                          <a:latin typeface="Cambria Math" panose="02040503050406030204" pitchFamily="18" charset="0"/>
                          <a:ea typeface="Cambria Math" panose="02040503050406030204" pitchFamily="18" charset="0"/>
                        </a:rPr>
                        <m:t>(</m:t>
                      </m:r>
                      <m:r>
                        <a:rPr lang="en-US" sz="2800" b="1" i="1">
                          <a:solidFill>
                            <a:srgbClr val="C00000"/>
                          </a:solidFill>
                          <a:latin typeface="Cambria Math" panose="02040503050406030204" pitchFamily="18" charset="0"/>
                          <a:ea typeface="Cambria Math" panose="02040503050406030204" pitchFamily="18" charset="0"/>
                        </a:rPr>
                        <m:t>𝑸</m:t>
                      </m:r>
                      <m:r>
                        <a:rPr lang="en-US" sz="2800" b="1" i="1">
                          <a:solidFill>
                            <a:srgbClr val="7030A0"/>
                          </a:solidFill>
                          <a:latin typeface="Cambria Math" panose="02040503050406030204" pitchFamily="18" charset="0"/>
                          <a:ea typeface="Cambria Math" panose="02040503050406030204" pitchFamily="18" charset="0"/>
                        </a:rPr>
                        <m:t>𝑿</m:t>
                      </m:r>
                      <m:r>
                        <a:rPr lang="en-US" sz="2800" i="1">
                          <a:solidFill>
                            <a:srgbClr val="7030A0"/>
                          </a:solidFill>
                          <a:latin typeface="Cambria Math" panose="02040503050406030204" pitchFamily="18" charset="0"/>
                          <a:ea typeface="Cambria Math" panose="02040503050406030204" pitchFamily="18" charset="0"/>
                        </a:rPr>
                        <m:t>)</m:t>
                      </m:r>
                    </m:oMath>
                  </m:oMathPara>
                </a14:m>
                <a:endParaRPr lang="en-US" sz="2800" dirty="0">
                  <a:solidFill>
                    <a:srgbClr val="7030A0"/>
                  </a:solidFill>
                </a:endParaRPr>
              </a:p>
            </p:txBody>
          </p:sp>
        </mc:Choice>
        <mc:Fallback xmlns="">
          <p:sp>
            <p:nvSpPr>
              <p:cNvPr id="5" name="TextBox 4">
                <a:extLst>
                  <a:ext uri="{FF2B5EF4-FFF2-40B4-BE49-F238E27FC236}">
                    <a16:creationId xmlns:a16="http://schemas.microsoft.com/office/drawing/2014/main" id="{1A80A296-5CBA-4FDD-8EFF-16B832F1B6C6}"/>
                  </a:ext>
                </a:extLst>
              </p:cNvPr>
              <p:cNvSpPr txBox="1">
                <a:spLocks noRot="1" noChangeAspect="1" noMove="1" noResize="1" noEditPoints="1" noAdjustHandles="1" noChangeArrowheads="1" noChangeShapeType="1" noTextEdit="1"/>
              </p:cNvSpPr>
              <p:nvPr/>
            </p:nvSpPr>
            <p:spPr>
              <a:xfrm>
                <a:off x="3368566" y="4001294"/>
                <a:ext cx="4572000" cy="523220"/>
              </a:xfrm>
              <a:prstGeom prst="rect">
                <a:avLst/>
              </a:prstGeom>
              <a:blipFill>
                <a:blip r:embed="rId3"/>
                <a:stretch>
                  <a:fillRect b="-16279"/>
                </a:stretch>
              </a:blipFill>
            </p:spPr>
            <p:txBody>
              <a:bodyPr/>
              <a:lstStyle/>
              <a:p>
                <a:r>
                  <a:rPr lang="en-US">
                    <a:noFill/>
                  </a:rPr>
                  <a:t> </a:t>
                </a:r>
              </a:p>
            </p:txBody>
          </p:sp>
        </mc:Fallback>
      </mc:AlternateContent>
    </p:spTree>
    <p:extLst>
      <p:ext uri="{BB962C8B-B14F-4D97-AF65-F5344CB8AC3E}">
        <p14:creationId xmlns:p14="http://schemas.microsoft.com/office/powerpoint/2010/main" val="994324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A378-B901-AF92-7871-DA47E365C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93FC4-AD67-8022-8399-A5F86F970FF9}"/>
              </a:ext>
            </a:extLst>
          </p:cNvPr>
          <p:cNvSpPr>
            <a:spLocks noGrp="1"/>
          </p:cNvSpPr>
          <p:nvPr>
            <p:ph type="title"/>
          </p:nvPr>
        </p:nvSpPr>
        <p:spPr/>
        <p:txBody>
          <a:bodyPr/>
          <a:lstStyle/>
          <a:p>
            <a:r>
              <a:rPr lang="en-US" dirty="0"/>
              <a:t>Structure from motion ambiguity</a:t>
            </a:r>
          </a:p>
        </p:txBody>
      </p:sp>
      <p:sp>
        <p:nvSpPr>
          <p:cNvPr id="3" name="Content Placeholder 2">
            <a:extLst>
              <a:ext uri="{FF2B5EF4-FFF2-40B4-BE49-F238E27FC236}">
                <a16:creationId xmlns:a16="http://schemas.microsoft.com/office/drawing/2014/main" id="{5CD42024-5DE9-066A-54DB-406170DF2CB4}"/>
              </a:ext>
            </a:extLst>
          </p:cNvPr>
          <p:cNvSpPr>
            <a:spLocks noGrp="1"/>
          </p:cNvSpPr>
          <p:nvPr>
            <p:ph idx="1"/>
          </p:nvPr>
        </p:nvSpPr>
        <p:spPr/>
        <p:txBody>
          <a:bodyPr/>
          <a:lstStyle/>
          <a:p>
            <a:r>
              <a:rPr lang="en-US" dirty="0"/>
              <a:t>Cases:</a:t>
            </a:r>
          </a:p>
          <a:p>
            <a:pPr lvl="1"/>
            <a:r>
              <a:rPr lang="en-US" dirty="0"/>
              <a:t>nothing is known about cameras – Q is projective </a:t>
            </a:r>
            <a:r>
              <a:rPr lang="en-US" dirty="0" err="1"/>
              <a:t>tx</a:t>
            </a:r>
            <a:endParaRPr lang="en-US" dirty="0"/>
          </a:p>
          <a:p>
            <a:pPr lvl="1"/>
            <a:r>
              <a:rPr lang="en-US" dirty="0"/>
              <a:t>camera calibrations known – Q is scaled Euclidean</a:t>
            </a:r>
            <a:br>
              <a:rPr lang="en-US" dirty="0"/>
            </a:br>
            <a:endParaRPr lang="en-US" sz="600" dirty="0"/>
          </a:p>
          <a:p>
            <a:pPr marL="0" indent="0">
              <a:buNone/>
            </a:pPr>
            <a:endParaRPr lang="en-US" dirty="0"/>
          </a:p>
        </p:txBody>
      </p:sp>
    </p:spTree>
    <p:extLst>
      <p:ext uri="{BB962C8B-B14F-4D97-AF65-F5344CB8AC3E}">
        <p14:creationId xmlns:p14="http://schemas.microsoft.com/office/powerpoint/2010/main" val="443706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B528-3D3C-AB22-E329-317F84BF52D5}"/>
              </a:ext>
            </a:extLst>
          </p:cNvPr>
          <p:cNvSpPr>
            <a:spLocks noGrp="1"/>
          </p:cNvSpPr>
          <p:nvPr>
            <p:ph type="title"/>
          </p:nvPr>
        </p:nvSpPr>
        <p:spPr/>
        <p:txBody>
          <a:bodyPr/>
          <a:lstStyle/>
          <a:p>
            <a:r>
              <a:rPr lang="en-US" dirty="0"/>
              <a:t>Recall: Two calibrated cameras</a:t>
            </a:r>
          </a:p>
        </p:txBody>
      </p:sp>
      <p:sp>
        <p:nvSpPr>
          <p:cNvPr id="3" name="Content Placeholder 2">
            <a:extLst>
              <a:ext uri="{FF2B5EF4-FFF2-40B4-BE49-F238E27FC236}">
                <a16:creationId xmlns:a16="http://schemas.microsoft.com/office/drawing/2014/main" id="{4565EFF8-E813-873E-1628-60F9D655DCCF}"/>
              </a:ext>
            </a:extLst>
          </p:cNvPr>
          <p:cNvSpPr>
            <a:spLocks noGrp="1"/>
          </p:cNvSpPr>
          <p:nvPr>
            <p:ph idx="1"/>
          </p:nvPr>
        </p:nvSpPr>
        <p:spPr/>
        <p:txBody>
          <a:bodyPr/>
          <a:lstStyle/>
          <a:p>
            <a:r>
              <a:rPr lang="en-US" dirty="0"/>
              <a:t>Obtain interest points and some matches</a:t>
            </a:r>
          </a:p>
          <a:p>
            <a:r>
              <a:rPr lang="en-US" dirty="0"/>
              <a:t>Obtain fundamental matrix</a:t>
            </a:r>
          </a:p>
          <a:p>
            <a:pPr lvl="1"/>
            <a:r>
              <a:rPr lang="en-US" dirty="0"/>
              <a:t>as before, using matches</a:t>
            </a:r>
          </a:p>
          <a:p>
            <a:r>
              <a:rPr lang="en-US" dirty="0"/>
              <a:t>Obtain essential matrix</a:t>
            </a:r>
          </a:p>
          <a:p>
            <a:pPr lvl="1"/>
            <a:r>
              <a:rPr lang="en-US" dirty="0"/>
              <a:t>as before, using calibration</a:t>
            </a:r>
          </a:p>
          <a:p>
            <a:r>
              <a:rPr lang="en-US" dirty="0"/>
              <a:t>Obtain rotation, translation up to scale</a:t>
            </a:r>
          </a:p>
          <a:p>
            <a:pPr lvl="1"/>
            <a:r>
              <a:rPr lang="en-US" dirty="0"/>
              <a:t>as before, using odometry</a:t>
            </a:r>
          </a:p>
          <a:p>
            <a:r>
              <a:rPr lang="en-US" dirty="0"/>
              <a:t>Triangulate</a:t>
            </a:r>
          </a:p>
        </p:txBody>
      </p:sp>
    </p:spTree>
    <p:extLst>
      <p:ext uri="{BB962C8B-B14F-4D97-AF65-F5344CB8AC3E}">
        <p14:creationId xmlns:p14="http://schemas.microsoft.com/office/powerpoint/2010/main" val="2774765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3DFC-FB0A-748B-AA18-824C2C59DE7B}"/>
              </a:ext>
            </a:extLst>
          </p:cNvPr>
          <p:cNvSpPr>
            <a:spLocks noGrp="1"/>
          </p:cNvSpPr>
          <p:nvPr>
            <p:ph type="title"/>
          </p:nvPr>
        </p:nvSpPr>
        <p:spPr/>
        <p:txBody>
          <a:bodyPr/>
          <a:lstStyle/>
          <a:p>
            <a:r>
              <a:rPr lang="en-US" dirty="0"/>
              <a:t>Three calibrated cameras</a:t>
            </a:r>
          </a:p>
        </p:txBody>
      </p:sp>
      <p:sp>
        <p:nvSpPr>
          <p:cNvPr id="3" name="Content Placeholder 2">
            <a:extLst>
              <a:ext uri="{FF2B5EF4-FFF2-40B4-BE49-F238E27FC236}">
                <a16:creationId xmlns:a16="http://schemas.microsoft.com/office/drawing/2014/main" id="{9969B3D1-8338-0BC3-9BEA-E13374084CED}"/>
              </a:ext>
            </a:extLst>
          </p:cNvPr>
          <p:cNvSpPr>
            <a:spLocks noGrp="1"/>
          </p:cNvSpPr>
          <p:nvPr>
            <p:ph idx="1"/>
          </p:nvPr>
        </p:nvSpPr>
        <p:spPr/>
        <p:txBody>
          <a:bodyPr>
            <a:normAutofit/>
          </a:bodyPr>
          <a:lstStyle/>
          <a:p>
            <a:r>
              <a:rPr lang="en-US" dirty="0"/>
              <a:t>Do two cameras for c1, c2</a:t>
            </a:r>
          </a:p>
          <a:p>
            <a:pPr lvl="1"/>
            <a:r>
              <a:rPr lang="en-US" dirty="0"/>
              <a:t>reconstruct all points in both c1 and c2</a:t>
            </a:r>
          </a:p>
          <a:p>
            <a:r>
              <a:rPr lang="en-US" dirty="0"/>
              <a:t>Now figure out c3</a:t>
            </a:r>
          </a:p>
          <a:p>
            <a:pPr lvl="1"/>
            <a:r>
              <a:rPr lang="en-US" dirty="0"/>
              <a:t>using reconstructions - calibration</a:t>
            </a:r>
          </a:p>
          <a:p>
            <a:pPr lvl="1"/>
            <a:r>
              <a:rPr lang="en-US" dirty="0"/>
              <a:t>There is only one missing scale!</a:t>
            </a:r>
          </a:p>
          <a:p>
            <a:r>
              <a:rPr lang="en-US" dirty="0"/>
              <a:t>You can now insert more points into 3D!</a:t>
            </a:r>
          </a:p>
          <a:p>
            <a:pPr lvl="1"/>
            <a:r>
              <a:rPr lang="en-US" dirty="0"/>
              <a:t>anything in c1 and c3 but not c2</a:t>
            </a:r>
          </a:p>
          <a:p>
            <a:pPr lvl="1"/>
            <a:r>
              <a:rPr lang="en-US" dirty="0"/>
              <a:t>anything in c2 and c3 but not c1</a:t>
            </a:r>
          </a:p>
          <a:p>
            <a:pPr lvl="1"/>
            <a:r>
              <a:rPr lang="en-US" dirty="0"/>
              <a:t>just more triangulation</a:t>
            </a:r>
          </a:p>
          <a:p>
            <a:pPr lvl="1"/>
            <a:endParaRPr lang="en-US" dirty="0"/>
          </a:p>
        </p:txBody>
      </p:sp>
    </p:spTree>
    <p:extLst>
      <p:ext uri="{BB962C8B-B14F-4D97-AF65-F5344CB8AC3E}">
        <p14:creationId xmlns:p14="http://schemas.microsoft.com/office/powerpoint/2010/main" val="3192098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B447-BB24-EEFB-CAB2-2ABC54EB3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384A8-35ED-5232-35EA-AA226946941C}"/>
              </a:ext>
            </a:extLst>
          </p:cNvPr>
          <p:cNvSpPr>
            <a:spLocks noGrp="1"/>
          </p:cNvSpPr>
          <p:nvPr>
            <p:ph type="title"/>
          </p:nvPr>
        </p:nvSpPr>
        <p:spPr/>
        <p:txBody>
          <a:bodyPr/>
          <a:lstStyle/>
          <a:p>
            <a:r>
              <a:rPr lang="en-US" dirty="0"/>
              <a:t>Three calibrated cameras</a:t>
            </a:r>
          </a:p>
        </p:txBody>
      </p:sp>
      <p:sp>
        <p:nvSpPr>
          <p:cNvPr id="3" name="Content Placeholder 2">
            <a:extLst>
              <a:ext uri="{FF2B5EF4-FFF2-40B4-BE49-F238E27FC236}">
                <a16:creationId xmlns:a16="http://schemas.microsoft.com/office/drawing/2014/main" id="{65E99512-562F-A884-2811-E448C6629E30}"/>
              </a:ext>
            </a:extLst>
          </p:cNvPr>
          <p:cNvSpPr>
            <a:spLocks noGrp="1"/>
          </p:cNvSpPr>
          <p:nvPr>
            <p:ph idx="1"/>
          </p:nvPr>
        </p:nvSpPr>
        <p:spPr/>
        <p:txBody>
          <a:bodyPr>
            <a:normAutofit/>
          </a:bodyPr>
          <a:lstStyle/>
          <a:p>
            <a:r>
              <a:rPr lang="en-US" dirty="0"/>
              <a:t>You can now insert more points into 3D!</a:t>
            </a:r>
          </a:p>
          <a:p>
            <a:pPr lvl="1"/>
            <a:r>
              <a:rPr lang="en-US" dirty="0"/>
              <a:t>anything in c1 and c3 but not c2</a:t>
            </a:r>
          </a:p>
          <a:p>
            <a:pPr lvl="1"/>
            <a:r>
              <a:rPr lang="en-US" dirty="0"/>
              <a:t>anything in c2 and c3 but not c1</a:t>
            </a:r>
          </a:p>
          <a:p>
            <a:pPr lvl="1"/>
            <a:r>
              <a:rPr lang="en-US" dirty="0"/>
              <a:t>just more triangulation</a:t>
            </a:r>
          </a:p>
          <a:p>
            <a:pPr lvl="1"/>
            <a:endParaRPr lang="en-US" dirty="0"/>
          </a:p>
        </p:txBody>
      </p:sp>
    </p:spTree>
    <p:extLst>
      <p:ext uri="{BB962C8B-B14F-4D97-AF65-F5344CB8AC3E}">
        <p14:creationId xmlns:p14="http://schemas.microsoft.com/office/powerpoint/2010/main" val="2690569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DC4F-DDAD-B098-2969-7576219132E6}"/>
              </a:ext>
            </a:extLst>
          </p:cNvPr>
          <p:cNvSpPr>
            <a:spLocks noGrp="1"/>
          </p:cNvSpPr>
          <p:nvPr>
            <p:ph type="title"/>
          </p:nvPr>
        </p:nvSpPr>
        <p:spPr/>
        <p:txBody>
          <a:bodyPr/>
          <a:lstStyle/>
          <a:p>
            <a:r>
              <a:rPr lang="en-US" dirty="0"/>
              <a:t>3 or more calibrated cameras</a:t>
            </a:r>
          </a:p>
        </p:txBody>
      </p:sp>
      <p:sp>
        <p:nvSpPr>
          <p:cNvPr id="3" name="Content Placeholder 2">
            <a:extLst>
              <a:ext uri="{FF2B5EF4-FFF2-40B4-BE49-F238E27FC236}">
                <a16:creationId xmlns:a16="http://schemas.microsoft.com/office/drawing/2014/main" id="{CECE86AA-3420-047F-B400-D99B749FEE10}"/>
              </a:ext>
            </a:extLst>
          </p:cNvPr>
          <p:cNvSpPr>
            <a:spLocks noGrp="1"/>
          </p:cNvSpPr>
          <p:nvPr>
            <p:ph idx="1"/>
          </p:nvPr>
        </p:nvSpPr>
        <p:spPr/>
        <p:txBody>
          <a:bodyPr/>
          <a:lstStyle/>
          <a:p>
            <a:r>
              <a:rPr lang="en-US" dirty="0"/>
              <a:t>Issue:</a:t>
            </a:r>
          </a:p>
          <a:p>
            <a:pPr lvl="1"/>
            <a:r>
              <a:rPr lang="en-US" dirty="0"/>
              <a:t>in what order should you insert cameras?</a:t>
            </a:r>
          </a:p>
          <a:p>
            <a:pPr lvl="1"/>
            <a:endParaRPr lang="en-US" dirty="0"/>
          </a:p>
          <a:p>
            <a:r>
              <a:rPr lang="en-US" dirty="0"/>
              <a:t>Online:</a:t>
            </a:r>
          </a:p>
          <a:p>
            <a:pPr lvl="1"/>
            <a:r>
              <a:rPr lang="en-US" dirty="0"/>
              <a:t>no issue</a:t>
            </a:r>
          </a:p>
          <a:p>
            <a:pPr lvl="2"/>
            <a:r>
              <a:rPr lang="en-US" dirty="0"/>
              <a:t>in the order you get them, BUT</a:t>
            </a:r>
          </a:p>
          <a:p>
            <a:pPr lvl="3"/>
            <a:r>
              <a:rPr lang="en-US" dirty="0"/>
              <a:t>how do you get best estimate of points, cameras from data?</a:t>
            </a:r>
          </a:p>
          <a:p>
            <a:r>
              <a:rPr lang="en-US" dirty="0"/>
              <a:t>Offline</a:t>
            </a:r>
          </a:p>
          <a:p>
            <a:pPr lvl="1"/>
            <a:r>
              <a:rPr lang="en-US" dirty="0"/>
              <a:t>major issue</a:t>
            </a:r>
          </a:p>
          <a:p>
            <a:pPr lvl="1"/>
            <a:endParaRPr lang="en-US" dirty="0"/>
          </a:p>
          <a:p>
            <a:endParaRPr lang="en-US" dirty="0"/>
          </a:p>
        </p:txBody>
      </p:sp>
    </p:spTree>
    <p:extLst>
      <p:ext uri="{BB962C8B-B14F-4D97-AF65-F5344CB8AC3E}">
        <p14:creationId xmlns:p14="http://schemas.microsoft.com/office/powerpoint/2010/main" val="3354466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524000" y="5447870"/>
            <a:ext cx="9029700" cy="461665"/>
          </a:xfrm>
          <a:prstGeom prst="rect">
            <a:avLst/>
          </a:prstGeom>
        </p:spPr>
        <p:txBody>
          <a:bodyPr wrap="square">
            <a:spAutoFit/>
          </a:bodyPr>
          <a:lstStyle/>
          <a:p>
            <a:pPr algn="ctr"/>
            <a:r>
              <a:rPr lang="en-US" sz="1200" dirty="0"/>
              <a:t>N. </a:t>
            </a:r>
            <a:r>
              <a:rPr lang="en-US" sz="1200" dirty="0" err="1"/>
              <a:t>Snavely</a:t>
            </a:r>
            <a:r>
              <a:rPr lang="en-US" sz="1200" dirty="0"/>
              <a:t>, S. Seitz, and R. </a:t>
            </a:r>
            <a:r>
              <a:rPr lang="en-US" sz="1200" dirty="0" err="1"/>
              <a:t>Szeliski</a:t>
            </a:r>
            <a:r>
              <a:rPr lang="en-US" sz="1200" dirty="0"/>
              <a:t>. </a:t>
            </a:r>
            <a:r>
              <a:rPr lang="en-US" sz="1200" dirty="0">
                <a:hlinkClick r:id="rId3"/>
              </a:rPr>
              <a:t>Photo tourism: Exploring photo collections in 3D</a:t>
            </a:r>
            <a:r>
              <a:rPr lang="en-US" sz="1200" dirty="0"/>
              <a:t>. SIGGRAPH 2006</a:t>
            </a:r>
          </a:p>
          <a:p>
            <a:pPr algn="ctr"/>
            <a:r>
              <a:rPr lang="en-US" sz="1200" dirty="0">
                <a:hlinkClick r:id="rId3"/>
              </a:rPr>
              <a:t>http://</a:t>
            </a:r>
            <a:r>
              <a:rPr lang="en-US" sz="1200" dirty="0" err="1">
                <a:hlinkClick r:id="rId3"/>
              </a:rPr>
              <a:t>phototour.cs.washington.edu</a:t>
            </a:r>
            <a:r>
              <a:rPr lang="en-US" sz="1200" dirty="0">
                <a:hlinkClick r:id="rId3"/>
              </a:rPr>
              <a:t>/</a:t>
            </a:r>
            <a:endParaRPr lang="en-US" sz="1200" dirty="0"/>
          </a:p>
        </p:txBody>
      </p:sp>
      <p:pic>
        <p:nvPicPr>
          <p:cNvPr id="3" name="Picture 2"/>
          <p:cNvPicPr>
            <a:picLocks noChangeAspect="1"/>
          </p:cNvPicPr>
          <p:nvPr/>
        </p:nvPicPr>
        <p:blipFill>
          <a:blip r:embed="rId4"/>
          <a:stretch>
            <a:fillRect/>
          </a:stretch>
        </p:blipFill>
        <p:spPr>
          <a:xfrm>
            <a:off x="2762250" y="2266951"/>
            <a:ext cx="6667500" cy="2314575"/>
          </a:xfrm>
          <a:prstGeom prst="rect">
            <a:avLst/>
          </a:prstGeom>
        </p:spPr>
      </p:pic>
    </p:spTree>
    <p:extLst>
      <p:ext uri="{BB962C8B-B14F-4D97-AF65-F5344CB8AC3E}">
        <p14:creationId xmlns:p14="http://schemas.microsoft.com/office/powerpoint/2010/main" val="3257114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4135-F461-FC2E-F66C-D756844F1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4A8E3-6CE0-871C-7397-B3D51D1F29B0}"/>
              </a:ext>
            </a:extLst>
          </p:cNvPr>
          <p:cNvSpPr>
            <a:spLocks noGrp="1"/>
          </p:cNvSpPr>
          <p:nvPr>
            <p:ph type="title"/>
          </p:nvPr>
        </p:nvSpPr>
        <p:spPr/>
        <p:txBody>
          <a:bodyPr/>
          <a:lstStyle/>
          <a:p>
            <a:r>
              <a:rPr lang="en-US" dirty="0"/>
              <a:t>SFM software</a:t>
            </a:r>
          </a:p>
        </p:txBody>
      </p:sp>
      <p:sp>
        <p:nvSpPr>
          <p:cNvPr id="3" name="Content Placeholder 2">
            <a:extLst>
              <a:ext uri="{FF2B5EF4-FFF2-40B4-BE49-F238E27FC236}">
                <a16:creationId xmlns:a16="http://schemas.microsoft.com/office/drawing/2014/main" id="{47160F8D-326D-FA5F-73F0-1F4FBA799C4A}"/>
              </a:ext>
            </a:extLst>
          </p:cNvPr>
          <p:cNvSpPr>
            <a:spLocks noGrp="1"/>
          </p:cNvSpPr>
          <p:nvPr>
            <p:ph idx="1"/>
          </p:nvPr>
        </p:nvSpPr>
        <p:spPr/>
        <p:txBody>
          <a:bodyPr/>
          <a:lstStyle/>
          <a:p>
            <a:pPr>
              <a:buFont typeface="Arial"/>
              <a:buChar char="•"/>
            </a:pPr>
            <a:r>
              <a:rPr lang="en-US" sz="2100" dirty="0">
                <a:hlinkClick r:id="rId2"/>
              </a:rPr>
              <a:t>Bundler</a:t>
            </a:r>
            <a:endParaRPr lang="en-US" sz="2100" dirty="0"/>
          </a:p>
          <a:p>
            <a:pPr>
              <a:buFont typeface="Arial"/>
              <a:buChar char="•"/>
            </a:pPr>
            <a:r>
              <a:rPr lang="en-US" sz="2100" dirty="0">
                <a:hlinkClick r:id="rId3"/>
              </a:rPr>
              <a:t>OpenSfM</a:t>
            </a:r>
            <a:endParaRPr lang="en-US" sz="2100" dirty="0"/>
          </a:p>
          <a:p>
            <a:pPr>
              <a:buFont typeface="Arial"/>
              <a:buChar char="•"/>
            </a:pPr>
            <a:r>
              <a:rPr lang="en-US" sz="2100" dirty="0">
                <a:hlinkClick r:id="rId4"/>
              </a:rPr>
              <a:t>OpenMVG</a:t>
            </a:r>
            <a:endParaRPr lang="en-US" sz="2100" dirty="0"/>
          </a:p>
          <a:p>
            <a:pPr>
              <a:buFont typeface="Arial"/>
              <a:buChar char="•"/>
            </a:pPr>
            <a:r>
              <a:rPr lang="en-US" sz="2100" dirty="0">
                <a:hlinkClick r:id="rId5"/>
              </a:rPr>
              <a:t>VisualSFM</a:t>
            </a:r>
            <a:endParaRPr lang="en-US" sz="2100" dirty="0"/>
          </a:p>
          <a:p>
            <a:pPr>
              <a:buFont typeface="Arial"/>
              <a:buChar char="•"/>
            </a:pPr>
            <a:r>
              <a:rPr lang="en-US" sz="2100" dirty="0">
                <a:hlinkClick r:id="rId6"/>
              </a:rPr>
              <a:t>COLMAP</a:t>
            </a:r>
            <a:endParaRPr lang="en-US" sz="2100" dirty="0"/>
          </a:p>
          <a:p>
            <a:pPr>
              <a:buFont typeface="Arial"/>
              <a:buChar char="•"/>
            </a:pPr>
            <a:r>
              <a:rPr lang="en-US" sz="2100" dirty="0"/>
              <a:t>See also </a:t>
            </a:r>
            <a:r>
              <a:rPr lang="en-US" sz="2100" dirty="0">
                <a:hlinkClick r:id="rId7"/>
              </a:rPr>
              <a:t>Wikipedia’s list of toolboxes</a:t>
            </a:r>
            <a:endParaRPr lang="en-US" sz="2100" dirty="0"/>
          </a:p>
        </p:txBody>
      </p:sp>
    </p:spTree>
    <p:extLst>
      <p:ext uri="{BB962C8B-B14F-4D97-AF65-F5344CB8AC3E}">
        <p14:creationId xmlns:p14="http://schemas.microsoft.com/office/powerpoint/2010/main" val="3225856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0690-00E9-A85D-9285-238C72B32182}"/>
              </a:ext>
            </a:extLst>
          </p:cNvPr>
          <p:cNvSpPr>
            <a:spLocks noGrp="1"/>
          </p:cNvSpPr>
          <p:nvPr>
            <p:ph type="title"/>
          </p:nvPr>
        </p:nvSpPr>
        <p:spPr/>
        <p:txBody>
          <a:bodyPr/>
          <a:lstStyle/>
          <a:p>
            <a:r>
              <a:rPr lang="en-US" dirty="0"/>
              <a:t>Core idea</a:t>
            </a:r>
          </a:p>
        </p:txBody>
      </p:sp>
      <p:sp>
        <p:nvSpPr>
          <p:cNvPr id="3" name="Content Placeholder 2">
            <a:extLst>
              <a:ext uri="{FF2B5EF4-FFF2-40B4-BE49-F238E27FC236}">
                <a16:creationId xmlns:a16="http://schemas.microsoft.com/office/drawing/2014/main" id="{C896C7F9-B779-00A4-7C26-CC3A051699F3}"/>
              </a:ext>
            </a:extLst>
          </p:cNvPr>
          <p:cNvSpPr>
            <a:spLocks noGrp="1"/>
          </p:cNvSpPr>
          <p:nvPr>
            <p:ph idx="1"/>
          </p:nvPr>
        </p:nvSpPr>
        <p:spPr/>
        <p:txBody>
          <a:bodyPr>
            <a:normAutofit/>
          </a:bodyPr>
          <a:lstStyle/>
          <a:p>
            <a:r>
              <a:rPr lang="en-US" dirty="0"/>
              <a:t>Observe the world from a moving platform</a:t>
            </a:r>
          </a:p>
          <a:p>
            <a:r>
              <a:rPr lang="en-US" dirty="0"/>
              <a:t>Build:</a:t>
            </a:r>
          </a:p>
          <a:p>
            <a:pPr lvl="1"/>
            <a:r>
              <a:rPr lang="en-US" dirty="0"/>
              <a:t>a map of the world</a:t>
            </a:r>
          </a:p>
          <a:p>
            <a:pPr lvl="1"/>
            <a:r>
              <a:rPr lang="en-US" dirty="0"/>
              <a:t>an estimate of pose in that map</a:t>
            </a:r>
          </a:p>
          <a:p>
            <a:r>
              <a:rPr lang="en-US" dirty="0"/>
              <a:t>Online:</a:t>
            </a:r>
          </a:p>
          <a:p>
            <a:pPr lvl="1"/>
            <a:r>
              <a:rPr lang="en-US" dirty="0"/>
              <a:t>notice that new observations update:</a:t>
            </a:r>
          </a:p>
          <a:p>
            <a:pPr lvl="2"/>
            <a:r>
              <a:rPr lang="en-US" dirty="0"/>
              <a:t>estimate of pose</a:t>
            </a:r>
          </a:p>
          <a:p>
            <a:pPr lvl="2"/>
            <a:r>
              <a:rPr lang="en-US" dirty="0"/>
              <a:t>estimate of map</a:t>
            </a:r>
          </a:p>
          <a:p>
            <a:pPr lvl="2"/>
            <a:endParaRPr lang="en-US" dirty="0"/>
          </a:p>
          <a:p>
            <a:r>
              <a:rPr lang="en-US" dirty="0"/>
              <a:t>Filtering problem</a:t>
            </a:r>
          </a:p>
        </p:txBody>
      </p:sp>
    </p:spTree>
    <p:extLst>
      <p:ext uri="{BB962C8B-B14F-4D97-AF65-F5344CB8AC3E}">
        <p14:creationId xmlns:p14="http://schemas.microsoft.com/office/powerpoint/2010/main" val="3782548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E612-68B9-4AE7-C6FF-07B28A46FE74}"/>
              </a:ext>
            </a:extLst>
          </p:cNvPr>
          <p:cNvSpPr>
            <a:spLocks noGrp="1"/>
          </p:cNvSpPr>
          <p:nvPr>
            <p:ph type="title"/>
          </p:nvPr>
        </p:nvSpPr>
        <p:spPr/>
        <p:txBody>
          <a:bodyPr/>
          <a:lstStyle/>
          <a:p>
            <a:r>
              <a:rPr lang="en-US" dirty="0"/>
              <a:t>Some more details</a:t>
            </a:r>
          </a:p>
        </p:txBody>
      </p:sp>
      <p:sp>
        <p:nvSpPr>
          <p:cNvPr id="3" name="Content Placeholder 2">
            <a:extLst>
              <a:ext uri="{FF2B5EF4-FFF2-40B4-BE49-F238E27FC236}">
                <a16:creationId xmlns:a16="http://schemas.microsoft.com/office/drawing/2014/main" id="{4BF8F011-DDA0-D9D4-0119-D13708CE0D7C}"/>
              </a:ext>
            </a:extLst>
          </p:cNvPr>
          <p:cNvSpPr>
            <a:spLocks noGrp="1"/>
          </p:cNvSpPr>
          <p:nvPr>
            <p:ph idx="1"/>
          </p:nvPr>
        </p:nvSpPr>
        <p:spPr/>
        <p:txBody>
          <a:bodyPr>
            <a:normAutofit lnSpcReduction="10000"/>
          </a:bodyPr>
          <a:lstStyle/>
          <a:p>
            <a:r>
              <a:rPr lang="en-US" dirty="0"/>
              <a:t>With two cameras and some calibration:</a:t>
            </a:r>
          </a:p>
          <a:p>
            <a:pPr lvl="1"/>
            <a:r>
              <a:rPr lang="en-US" dirty="0"/>
              <a:t>we can recover the position of 3D points</a:t>
            </a:r>
          </a:p>
          <a:p>
            <a:pPr lvl="2"/>
            <a:r>
              <a:rPr lang="en-US" dirty="0"/>
              <a:t>in the vehicle’s coordinate system</a:t>
            </a:r>
          </a:p>
          <a:p>
            <a:pPr lvl="3"/>
            <a:r>
              <a:rPr lang="en-US" dirty="0"/>
              <a:t>see triangulation movie, etc.</a:t>
            </a:r>
          </a:p>
          <a:p>
            <a:endParaRPr lang="en-US" dirty="0"/>
          </a:p>
          <a:p>
            <a:r>
              <a:rPr lang="en-US" dirty="0"/>
              <a:t>Together with an EKF, we can use this to recover</a:t>
            </a:r>
          </a:p>
          <a:p>
            <a:pPr lvl="1"/>
            <a:r>
              <a:rPr lang="en-US" dirty="0"/>
              <a:t>points in world coordinates (a map)</a:t>
            </a:r>
          </a:p>
          <a:p>
            <a:pPr lvl="1"/>
            <a:r>
              <a:rPr lang="en-US" dirty="0"/>
              <a:t>vehicle location</a:t>
            </a:r>
          </a:p>
          <a:p>
            <a:pPr lvl="1"/>
            <a:endParaRPr lang="en-US" dirty="0"/>
          </a:p>
          <a:p>
            <a:r>
              <a:rPr lang="en-US" dirty="0"/>
              <a:t>In fact, we can do all this with one camera</a:t>
            </a:r>
          </a:p>
          <a:p>
            <a:pPr lvl="1"/>
            <a:r>
              <a:rPr lang="en-US" dirty="0"/>
              <a:t>with some minor care</a:t>
            </a:r>
          </a:p>
          <a:p>
            <a:pPr marL="0" indent="0">
              <a:buNone/>
            </a:pPr>
            <a:endParaRPr lang="en-US" dirty="0"/>
          </a:p>
        </p:txBody>
      </p:sp>
    </p:spTree>
    <p:extLst>
      <p:ext uri="{BB962C8B-B14F-4D97-AF65-F5344CB8AC3E}">
        <p14:creationId xmlns:p14="http://schemas.microsoft.com/office/powerpoint/2010/main" val="295193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2206-DB4E-5645-7D82-93A8FC9F3F7B}"/>
              </a:ext>
            </a:extLst>
          </p:cNvPr>
          <p:cNvSpPr>
            <a:spLocks noGrp="1"/>
          </p:cNvSpPr>
          <p:nvPr>
            <p:ph type="title"/>
          </p:nvPr>
        </p:nvSpPr>
        <p:spPr/>
        <p:txBody>
          <a:bodyPr/>
          <a:lstStyle/>
          <a:p>
            <a:r>
              <a:rPr lang="en-US" dirty="0"/>
              <a:t>Triangulation</a:t>
            </a:r>
          </a:p>
        </p:txBody>
      </p:sp>
      <p:sp>
        <p:nvSpPr>
          <p:cNvPr id="3" name="Content Placeholder 2">
            <a:extLst>
              <a:ext uri="{FF2B5EF4-FFF2-40B4-BE49-F238E27FC236}">
                <a16:creationId xmlns:a16="http://schemas.microsoft.com/office/drawing/2014/main" id="{A5562DCC-D2E0-6424-01AA-45BBF3EE2491}"/>
              </a:ext>
            </a:extLst>
          </p:cNvPr>
          <p:cNvSpPr>
            <a:spLocks noGrp="1"/>
          </p:cNvSpPr>
          <p:nvPr>
            <p:ph idx="1"/>
          </p:nvPr>
        </p:nvSpPr>
        <p:spPr/>
        <p:txBody>
          <a:bodyPr/>
          <a:lstStyle/>
          <a:p>
            <a:r>
              <a:rPr lang="en-US" dirty="0"/>
              <a:t>Have m, m’, R, t</a:t>
            </a:r>
          </a:p>
          <a:p>
            <a:r>
              <a:rPr lang="en-US" dirty="0"/>
              <a:t>Compute reprojection error</a:t>
            </a:r>
          </a:p>
          <a:p>
            <a:pPr lvl="1"/>
            <a:r>
              <a:rPr lang="en-US" dirty="0"/>
              <a:t>sum:</a:t>
            </a:r>
          </a:p>
          <a:p>
            <a:pPr lvl="2"/>
            <a:r>
              <a:rPr lang="en-US" dirty="0"/>
              <a:t>residual between X projected into 1 and m</a:t>
            </a:r>
          </a:p>
          <a:p>
            <a:pPr lvl="2"/>
            <a:r>
              <a:rPr lang="en-US" dirty="0"/>
              <a:t>residual between X projected into 2 and m’</a:t>
            </a:r>
          </a:p>
          <a:p>
            <a:r>
              <a:rPr lang="en-US" dirty="0"/>
              <a:t>Choose X that minimizes</a:t>
            </a:r>
          </a:p>
          <a:p>
            <a:pPr lvl="2"/>
            <a:endParaRPr lang="en-US" dirty="0"/>
          </a:p>
          <a:p>
            <a:pPr lvl="1"/>
            <a:endParaRPr lang="en-US" dirty="0"/>
          </a:p>
        </p:txBody>
      </p:sp>
      <p:pic>
        <p:nvPicPr>
          <p:cNvPr id="4" name="Picture 3">
            <a:extLst>
              <a:ext uri="{FF2B5EF4-FFF2-40B4-BE49-F238E27FC236}">
                <a16:creationId xmlns:a16="http://schemas.microsoft.com/office/drawing/2014/main" id="{BFBD57F0-FB00-C8A3-9125-721CF860EAC4}"/>
              </a:ext>
            </a:extLst>
          </p:cNvPr>
          <p:cNvPicPr>
            <a:picLocks noChangeAspect="1"/>
          </p:cNvPicPr>
          <p:nvPr/>
        </p:nvPicPr>
        <p:blipFill>
          <a:blip r:embed="rId2"/>
          <a:stretch>
            <a:fillRect/>
          </a:stretch>
        </p:blipFill>
        <p:spPr>
          <a:xfrm>
            <a:off x="2457450" y="4276396"/>
            <a:ext cx="7277100" cy="2362200"/>
          </a:xfrm>
          <a:prstGeom prst="rect">
            <a:avLst/>
          </a:prstGeom>
        </p:spPr>
      </p:pic>
    </p:spTree>
    <p:extLst>
      <p:ext uri="{BB962C8B-B14F-4D97-AF65-F5344CB8AC3E}">
        <p14:creationId xmlns:p14="http://schemas.microsoft.com/office/powerpoint/2010/main" val="2766030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85CB4-0241-A07B-E674-A90BE7534E2C}"/>
              </a:ext>
            </a:extLst>
          </p:cNvPr>
          <p:cNvSpPr>
            <a:spLocks noGrp="1"/>
          </p:cNvSpPr>
          <p:nvPr>
            <p:ph type="title"/>
          </p:nvPr>
        </p:nvSpPr>
        <p:spPr/>
        <p:txBody>
          <a:bodyPr/>
          <a:lstStyle/>
          <a:p>
            <a:r>
              <a:rPr lang="en-US" dirty="0"/>
              <a:t>Variants</a:t>
            </a:r>
          </a:p>
        </p:txBody>
      </p:sp>
      <p:sp>
        <p:nvSpPr>
          <p:cNvPr id="3" name="Content Placeholder 2">
            <a:extLst>
              <a:ext uri="{FF2B5EF4-FFF2-40B4-BE49-F238E27FC236}">
                <a16:creationId xmlns:a16="http://schemas.microsoft.com/office/drawing/2014/main" id="{8EDB0F20-1EE6-0A73-B857-B20CDD288B52}"/>
              </a:ext>
            </a:extLst>
          </p:cNvPr>
          <p:cNvSpPr>
            <a:spLocks noGrp="1"/>
          </p:cNvSpPr>
          <p:nvPr>
            <p:ph idx="1"/>
          </p:nvPr>
        </p:nvSpPr>
        <p:spPr/>
        <p:txBody>
          <a:bodyPr>
            <a:normAutofit fontScale="85000" lnSpcReduction="20000"/>
          </a:bodyPr>
          <a:lstStyle/>
          <a:p>
            <a:r>
              <a:rPr lang="en-US" dirty="0"/>
              <a:t>More complex vehicle dynamics</a:t>
            </a:r>
          </a:p>
          <a:p>
            <a:endParaRPr lang="en-US" dirty="0"/>
          </a:p>
          <a:p>
            <a:r>
              <a:rPr lang="en-US" dirty="0"/>
              <a:t>Different measurement process</a:t>
            </a:r>
          </a:p>
          <a:p>
            <a:pPr lvl="1"/>
            <a:r>
              <a:rPr lang="en-US" dirty="0"/>
              <a:t>one camera</a:t>
            </a:r>
          </a:p>
          <a:p>
            <a:pPr lvl="1"/>
            <a:r>
              <a:rPr lang="en-US" dirty="0"/>
              <a:t>LIDAR</a:t>
            </a:r>
          </a:p>
          <a:p>
            <a:pPr lvl="1"/>
            <a:r>
              <a:rPr lang="en-US" dirty="0"/>
              <a:t>SONAR (v. hard)</a:t>
            </a:r>
          </a:p>
          <a:p>
            <a:pPr lvl="1"/>
            <a:r>
              <a:rPr lang="en-US" dirty="0"/>
              <a:t>photo-consistency constraints (direct methods)</a:t>
            </a:r>
          </a:p>
          <a:p>
            <a:endParaRPr lang="en-US" dirty="0"/>
          </a:p>
          <a:p>
            <a:r>
              <a:rPr lang="en-US" dirty="0"/>
              <a:t>Multiple processes at different timescales</a:t>
            </a:r>
          </a:p>
          <a:p>
            <a:pPr lvl="1"/>
            <a:r>
              <a:rPr lang="en-US" dirty="0"/>
              <a:t>fast: </a:t>
            </a:r>
          </a:p>
          <a:p>
            <a:pPr lvl="2"/>
            <a:r>
              <a:rPr lang="en-US" dirty="0"/>
              <a:t>estimate configuration, landmarks</a:t>
            </a:r>
          </a:p>
          <a:p>
            <a:pPr lvl="1"/>
            <a:r>
              <a:rPr lang="en-US" dirty="0"/>
              <a:t>slow:</a:t>
            </a:r>
          </a:p>
          <a:p>
            <a:pPr lvl="2"/>
            <a:r>
              <a:rPr lang="en-US" dirty="0"/>
              <a:t>refine estimates (something like bundle adjustment)</a:t>
            </a:r>
          </a:p>
          <a:p>
            <a:pPr lvl="2"/>
            <a:r>
              <a:rPr lang="en-US" dirty="0"/>
              <a:t>take more local image data into account</a:t>
            </a:r>
          </a:p>
        </p:txBody>
      </p:sp>
    </p:spTree>
    <p:extLst>
      <p:ext uri="{BB962C8B-B14F-4D97-AF65-F5344CB8AC3E}">
        <p14:creationId xmlns:p14="http://schemas.microsoft.com/office/powerpoint/2010/main" val="3591482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C0B7-426A-0EEF-D40D-3ECF9E61AD81}"/>
              </a:ext>
            </a:extLst>
          </p:cNvPr>
          <p:cNvSpPr>
            <a:spLocks noGrp="1"/>
          </p:cNvSpPr>
          <p:nvPr>
            <p:ph type="title"/>
          </p:nvPr>
        </p:nvSpPr>
        <p:spPr/>
        <p:txBody>
          <a:bodyPr/>
          <a:lstStyle/>
          <a:p>
            <a:r>
              <a:rPr lang="en-US" dirty="0"/>
              <a:t>SFM is about scattered points</a:t>
            </a:r>
          </a:p>
        </p:txBody>
      </p:sp>
      <p:sp>
        <p:nvSpPr>
          <p:cNvPr id="3" name="Content Placeholder 2">
            <a:extLst>
              <a:ext uri="{FF2B5EF4-FFF2-40B4-BE49-F238E27FC236}">
                <a16:creationId xmlns:a16="http://schemas.microsoft.com/office/drawing/2014/main" id="{C1C4FB5A-3094-37AB-FC92-8612DD631E10}"/>
              </a:ext>
            </a:extLst>
          </p:cNvPr>
          <p:cNvSpPr>
            <a:spLocks noGrp="1"/>
          </p:cNvSpPr>
          <p:nvPr>
            <p:ph idx="1"/>
          </p:nvPr>
        </p:nvSpPr>
        <p:spPr/>
        <p:txBody>
          <a:bodyPr>
            <a:normAutofit fontScale="85000" lnSpcReduction="20000"/>
          </a:bodyPr>
          <a:lstStyle/>
          <a:p>
            <a:r>
              <a:rPr lang="en-US" dirty="0"/>
              <a:t>Reconstruct a denser representation</a:t>
            </a:r>
          </a:p>
          <a:p>
            <a:pPr lvl="1"/>
            <a:r>
              <a:rPr lang="en-US" dirty="0"/>
              <a:t>from many pix</a:t>
            </a:r>
          </a:p>
          <a:p>
            <a:pPr lvl="2"/>
            <a:r>
              <a:rPr lang="en-US" dirty="0"/>
              <a:t>(or other stuff)</a:t>
            </a:r>
          </a:p>
          <a:p>
            <a:r>
              <a:rPr lang="en-US" dirty="0"/>
              <a:t>Q:</a:t>
            </a:r>
          </a:p>
          <a:p>
            <a:pPr lvl="1"/>
            <a:r>
              <a:rPr lang="en-US" dirty="0"/>
              <a:t>in what form?</a:t>
            </a:r>
          </a:p>
          <a:p>
            <a:r>
              <a:rPr lang="en-US" dirty="0"/>
              <a:t>Here:</a:t>
            </a:r>
          </a:p>
          <a:p>
            <a:pPr lvl="1"/>
            <a:r>
              <a:rPr lang="en-US" dirty="0"/>
              <a:t>Multiple depth maps, Point clouds</a:t>
            </a:r>
          </a:p>
          <a:p>
            <a:r>
              <a:rPr lang="en-US" dirty="0"/>
              <a:t>Notes:</a:t>
            </a:r>
          </a:p>
          <a:p>
            <a:pPr lvl="1"/>
            <a:r>
              <a:rPr lang="en-US" dirty="0"/>
              <a:t>Voxel grids, Implicit functions, Density functions, Primitives</a:t>
            </a:r>
          </a:p>
          <a:p>
            <a:r>
              <a:rPr lang="en-US" dirty="0"/>
              <a:t>Others</a:t>
            </a:r>
          </a:p>
          <a:p>
            <a:pPr lvl="1"/>
            <a:r>
              <a:rPr lang="en-US" dirty="0"/>
              <a:t>CSG </a:t>
            </a:r>
            <a:r>
              <a:rPr lang="en-US" dirty="0" err="1"/>
              <a:t>rep’ns</a:t>
            </a:r>
            <a:endParaRPr lang="en-US" dirty="0"/>
          </a:p>
          <a:p>
            <a:pPr lvl="1"/>
            <a:r>
              <a:rPr lang="en-US" dirty="0"/>
              <a:t>NURBS</a:t>
            </a:r>
          </a:p>
          <a:p>
            <a:pPr lvl="1"/>
            <a:r>
              <a:rPr lang="en-US" dirty="0"/>
              <a:t>etc.</a:t>
            </a:r>
          </a:p>
          <a:p>
            <a:endParaRPr lang="en-US" dirty="0"/>
          </a:p>
          <a:p>
            <a:endParaRPr lang="en-US" dirty="0"/>
          </a:p>
        </p:txBody>
      </p:sp>
    </p:spTree>
    <p:extLst>
      <p:ext uri="{BB962C8B-B14F-4D97-AF65-F5344CB8AC3E}">
        <p14:creationId xmlns:p14="http://schemas.microsoft.com/office/powerpoint/2010/main" val="2244380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5ADA-1080-3027-8DBE-69909DAB730B}"/>
              </a:ext>
            </a:extLst>
          </p:cNvPr>
          <p:cNvSpPr>
            <a:spLocks noGrp="1"/>
          </p:cNvSpPr>
          <p:nvPr>
            <p:ph type="title"/>
          </p:nvPr>
        </p:nvSpPr>
        <p:spPr/>
        <p:txBody>
          <a:bodyPr/>
          <a:lstStyle/>
          <a:p>
            <a:r>
              <a:rPr lang="en-US" dirty="0"/>
              <a:t>Options</a:t>
            </a:r>
          </a:p>
        </p:txBody>
      </p:sp>
      <p:sp>
        <p:nvSpPr>
          <p:cNvPr id="3" name="Content Placeholder 2">
            <a:extLst>
              <a:ext uri="{FF2B5EF4-FFF2-40B4-BE49-F238E27FC236}">
                <a16:creationId xmlns:a16="http://schemas.microsoft.com/office/drawing/2014/main" id="{8D9CDDD7-6350-C08C-F1ED-9728401C4A74}"/>
              </a:ext>
            </a:extLst>
          </p:cNvPr>
          <p:cNvSpPr>
            <a:spLocks noGrp="1"/>
          </p:cNvSpPr>
          <p:nvPr>
            <p:ph idx="1"/>
          </p:nvPr>
        </p:nvSpPr>
        <p:spPr/>
        <p:txBody>
          <a:bodyPr>
            <a:normAutofit fontScale="92500" lnSpcReduction="10000"/>
          </a:bodyPr>
          <a:lstStyle/>
          <a:p>
            <a:r>
              <a:rPr lang="en-US" dirty="0"/>
              <a:t>Here:</a:t>
            </a:r>
          </a:p>
          <a:p>
            <a:pPr lvl="1"/>
            <a:r>
              <a:rPr lang="en-US" dirty="0"/>
              <a:t>Multiple depth maps</a:t>
            </a:r>
          </a:p>
          <a:p>
            <a:pPr lvl="1"/>
            <a:r>
              <a:rPr lang="en-US" dirty="0"/>
              <a:t>Point clouds</a:t>
            </a:r>
          </a:p>
          <a:p>
            <a:r>
              <a:rPr lang="en-US" dirty="0"/>
              <a:t>Notes:</a:t>
            </a:r>
          </a:p>
          <a:p>
            <a:pPr lvl="1"/>
            <a:r>
              <a:rPr lang="en-US" dirty="0"/>
              <a:t>Voxel grids </a:t>
            </a:r>
          </a:p>
          <a:p>
            <a:pPr lvl="1"/>
            <a:r>
              <a:rPr lang="en-US" dirty="0"/>
              <a:t>Implicit functions</a:t>
            </a:r>
          </a:p>
          <a:p>
            <a:pPr lvl="1"/>
            <a:r>
              <a:rPr lang="en-US" dirty="0"/>
              <a:t>Density functions</a:t>
            </a:r>
          </a:p>
          <a:p>
            <a:pPr lvl="1"/>
            <a:r>
              <a:rPr lang="en-US" dirty="0"/>
              <a:t>Primitives</a:t>
            </a:r>
          </a:p>
          <a:p>
            <a:r>
              <a:rPr lang="en-US" dirty="0"/>
              <a:t>Others</a:t>
            </a:r>
          </a:p>
          <a:p>
            <a:pPr lvl="1"/>
            <a:r>
              <a:rPr lang="en-US" dirty="0"/>
              <a:t>CSG </a:t>
            </a:r>
            <a:r>
              <a:rPr lang="en-US" dirty="0" err="1"/>
              <a:t>rep’ns</a:t>
            </a:r>
            <a:endParaRPr lang="en-US" dirty="0"/>
          </a:p>
          <a:p>
            <a:pPr lvl="1"/>
            <a:r>
              <a:rPr lang="en-US" dirty="0"/>
              <a:t>NURBS</a:t>
            </a:r>
          </a:p>
          <a:p>
            <a:pPr lvl="1"/>
            <a:r>
              <a:rPr lang="en-US" dirty="0"/>
              <a:t>etc.</a:t>
            </a:r>
          </a:p>
          <a:p>
            <a:pPr lvl="1"/>
            <a:endParaRPr lang="en-US" dirty="0"/>
          </a:p>
        </p:txBody>
      </p:sp>
    </p:spTree>
    <p:extLst>
      <p:ext uri="{BB962C8B-B14F-4D97-AF65-F5344CB8AC3E}">
        <p14:creationId xmlns:p14="http://schemas.microsoft.com/office/powerpoint/2010/main" val="3707274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2437A-EF85-8BF9-0586-55DC3B4E0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15C04-8FA3-8C3F-C0A3-65BDE872F346}"/>
              </a:ext>
            </a:extLst>
          </p:cNvPr>
          <p:cNvSpPr>
            <a:spLocks noGrp="1"/>
          </p:cNvSpPr>
          <p:nvPr>
            <p:ph type="title"/>
          </p:nvPr>
        </p:nvSpPr>
        <p:spPr/>
        <p:txBody>
          <a:bodyPr/>
          <a:lstStyle/>
          <a:p>
            <a:r>
              <a:rPr lang="en-US" dirty="0"/>
              <a:t>Multi-view stereo: Basic idea</a:t>
            </a:r>
          </a:p>
        </p:txBody>
      </p:sp>
      <p:pic>
        <p:nvPicPr>
          <p:cNvPr id="10242" name="Picture 2">
            <a:extLst>
              <a:ext uri="{FF2B5EF4-FFF2-40B4-BE49-F238E27FC236}">
                <a16:creationId xmlns:a16="http://schemas.microsoft.com/office/drawing/2014/main" id="{778F9C86-24B0-BF43-6AB5-3FDEAB5B3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076" y="3124200"/>
            <a:ext cx="1857375" cy="247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5B6E4D5B-D070-7032-7182-AB6E06057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2400300"/>
            <a:ext cx="1857375" cy="247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BC1195C7-F7F8-30BB-B33D-BCD251912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026" y="1809750"/>
            <a:ext cx="1857375" cy="247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a:extLst>
              <a:ext uri="{FF2B5EF4-FFF2-40B4-BE49-F238E27FC236}">
                <a16:creationId xmlns:a16="http://schemas.microsoft.com/office/drawing/2014/main" id="{7F8D63CB-1F79-A6C9-8C42-670F0AB38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1" y="3124200"/>
            <a:ext cx="1857375" cy="247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7C0D2808-1602-8560-07D8-9FEAB4FC6C9A}"/>
              </a:ext>
            </a:extLst>
          </p:cNvPr>
          <p:cNvCxnSpPr/>
          <p:nvPr/>
        </p:nvCxnSpPr>
        <p:spPr bwMode="auto">
          <a:xfrm flipH="1">
            <a:off x="2667000" y="3886200"/>
            <a:ext cx="1214438" cy="154305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724A4AC9-78E2-FCFC-2EC3-1795E63639EF}"/>
              </a:ext>
            </a:extLst>
          </p:cNvPr>
          <p:cNvCxnSpPr/>
          <p:nvPr/>
        </p:nvCxnSpPr>
        <p:spPr bwMode="auto">
          <a:xfrm flipH="1">
            <a:off x="3881437" y="2343150"/>
            <a:ext cx="1214438" cy="154305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a:extLst>
              <a:ext uri="{FF2B5EF4-FFF2-40B4-BE49-F238E27FC236}">
                <a16:creationId xmlns:a16="http://schemas.microsoft.com/office/drawing/2014/main" id="{FAD75A05-45E5-72E5-02A3-248BF10518B6}"/>
              </a:ext>
            </a:extLst>
          </p:cNvPr>
          <p:cNvSpPr/>
          <p:nvPr/>
        </p:nvSpPr>
        <p:spPr bwMode="auto">
          <a:xfrm>
            <a:off x="3824288" y="3824081"/>
            <a:ext cx="114300" cy="1143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8" name="Rectangle 7">
            <a:extLst>
              <a:ext uri="{FF2B5EF4-FFF2-40B4-BE49-F238E27FC236}">
                <a16:creationId xmlns:a16="http://schemas.microsoft.com/office/drawing/2014/main" id="{05BA33B4-2A1A-AAF7-4F28-871A6460DAFB}"/>
              </a:ext>
            </a:extLst>
          </p:cNvPr>
          <p:cNvSpPr/>
          <p:nvPr/>
        </p:nvSpPr>
        <p:spPr bwMode="auto">
          <a:xfrm>
            <a:off x="3738563" y="3743325"/>
            <a:ext cx="285750" cy="28575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cxnSp>
        <p:nvCxnSpPr>
          <p:cNvPr id="24" name="Straight Connector 23">
            <a:extLst>
              <a:ext uri="{FF2B5EF4-FFF2-40B4-BE49-F238E27FC236}">
                <a16:creationId xmlns:a16="http://schemas.microsoft.com/office/drawing/2014/main" id="{047004BC-CDDD-5D2C-3F8E-374AE265E5C3}"/>
              </a:ext>
            </a:extLst>
          </p:cNvPr>
          <p:cNvCxnSpPr>
            <a:stCxn id="23" idx="1"/>
          </p:cNvCxnSpPr>
          <p:nvPr/>
        </p:nvCxnSpPr>
        <p:spPr bwMode="auto">
          <a:xfrm>
            <a:off x="4569688" y="2931389"/>
            <a:ext cx="1526312" cy="1097687"/>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8EA6D869-0DF1-ABDD-47F5-8A93824F1313}"/>
              </a:ext>
            </a:extLst>
          </p:cNvPr>
          <p:cNvCxnSpPr>
            <a:stCxn id="23" idx="1"/>
          </p:cNvCxnSpPr>
          <p:nvPr/>
        </p:nvCxnSpPr>
        <p:spPr bwMode="auto">
          <a:xfrm>
            <a:off x="4569688" y="2931391"/>
            <a:ext cx="2612162" cy="548843"/>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a:extLst>
              <a:ext uri="{FF2B5EF4-FFF2-40B4-BE49-F238E27FC236}">
                <a16:creationId xmlns:a16="http://schemas.microsoft.com/office/drawing/2014/main" id="{D5F717A2-517B-6379-FD46-B4FD50E2D90D}"/>
              </a:ext>
            </a:extLst>
          </p:cNvPr>
          <p:cNvCxnSpPr>
            <a:stCxn id="23" idx="1"/>
          </p:cNvCxnSpPr>
          <p:nvPr/>
        </p:nvCxnSpPr>
        <p:spPr bwMode="auto">
          <a:xfrm flipV="1">
            <a:off x="4569689" y="2743201"/>
            <a:ext cx="3798024" cy="188189"/>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a:extLst>
              <a:ext uri="{FF2B5EF4-FFF2-40B4-BE49-F238E27FC236}">
                <a16:creationId xmlns:a16="http://schemas.microsoft.com/office/drawing/2014/main" id="{5554FD5A-DEA7-9989-1AB8-EEA4447A3DD6}"/>
              </a:ext>
            </a:extLst>
          </p:cNvPr>
          <p:cNvSpPr/>
          <p:nvPr/>
        </p:nvSpPr>
        <p:spPr bwMode="auto">
          <a:xfrm>
            <a:off x="4552950" y="2914650"/>
            <a:ext cx="114300" cy="1143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36" name="Oval 35">
            <a:extLst>
              <a:ext uri="{FF2B5EF4-FFF2-40B4-BE49-F238E27FC236}">
                <a16:creationId xmlns:a16="http://schemas.microsoft.com/office/drawing/2014/main" id="{A681138A-291E-174B-16A8-B425BB50AFAB}"/>
              </a:ext>
            </a:extLst>
          </p:cNvPr>
          <p:cNvSpPr/>
          <p:nvPr/>
        </p:nvSpPr>
        <p:spPr bwMode="auto">
          <a:xfrm>
            <a:off x="5953125" y="3938381"/>
            <a:ext cx="114300" cy="1143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37" name="Rectangle 36">
            <a:extLst>
              <a:ext uri="{FF2B5EF4-FFF2-40B4-BE49-F238E27FC236}">
                <a16:creationId xmlns:a16="http://schemas.microsoft.com/office/drawing/2014/main" id="{057F8424-7243-BBFD-6DEE-B79E79C8577E}"/>
              </a:ext>
            </a:extLst>
          </p:cNvPr>
          <p:cNvSpPr/>
          <p:nvPr/>
        </p:nvSpPr>
        <p:spPr bwMode="auto">
          <a:xfrm>
            <a:off x="5867400" y="3857625"/>
            <a:ext cx="285750" cy="28575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38" name="Oval 37">
            <a:extLst>
              <a:ext uri="{FF2B5EF4-FFF2-40B4-BE49-F238E27FC236}">
                <a16:creationId xmlns:a16="http://schemas.microsoft.com/office/drawing/2014/main" id="{AC2E7D9B-3271-0676-49EE-BBFB2FB17C09}"/>
              </a:ext>
            </a:extLst>
          </p:cNvPr>
          <p:cNvSpPr/>
          <p:nvPr/>
        </p:nvSpPr>
        <p:spPr bwMode="auto">
          <a:xfrm>
            <a:off x="7096125" y="3452606"/>
            <a:ext cx="114300" cy="1143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39" name="Rectangle 38">
            <a:extLst>
              <a:ext uri="{FF2B5EF4-FFF2-40B4-BE49-F238E27FC236}">
                <a16:creationId xmlns:a16="http://schemas.microsoft.com/office/drawing/2014/main" id="{6B5C9758-B0F1-C8DB-D784-4622E132B7B6}"/>
              </a:ext>
            </a:extLst>
          </p:cNvPr>
          <p:cNvSpPr/>
          <p:nvPr/>
        </p:nvSpPr>
        <p:spPr bwMode="auto">
          <a:xfrm>
            <a:off x="7010400" y="3371850"/>
            <a:ext cx="285750" cy="28575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40" name="Oval 39">
            <a:extLst>
              <a:ext uri="{FF2B5EF4-FFF2-40B4-BE49-F238E27FC236}">
                <a16:creationId xmlns:a16="http://schemas.microsoft.com/office/drawing/2014/main" id="{0FF44AC8-7E44-BD0D-B65D-3514123B8EC9}"/>
              </a:ext>
            </a:extLst>
          </p:cNvPr>
          <p:cNvSpPr/>
          <p:nvPr/>
        </p:nvSpPr>
        <p:spPr bwMode="auto">
          <a:xfrm>
            <a:off x="8410575" y="2652506"/>
            <a:ext cx="114300" cy="1143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41" name="Rectangle 40">
            <a:extLst>
              <a:ext uri="{FF2B5EF4-FFF2-40B4-BE49-F238E27FC236}">
                <a16:creationId xmlns:a16="http://schemas.microsoft.com/office/drawing/2014/main" id="{974208F1-99D8-7E84-D808-A883825EEF53}"/>
              </a:ext>
            </a:extLst>
          </p:cNvPr>
          <p:cNvSpPr/>
          <p:nvPr/>
        </p:nvSpPr>
        <p:spPr bwMode="auto">
          <a:xfrm>
            <a:off x="8324850" y="2571750"/>
            <a:ext cx="285750" cy="28575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43" name="TextBox 42">
            <a:extLst>
              <a:ext uri="{FF2B5EF4-FFF2-40B4-BE49-F238E27FC236}">
                <a16:creationId xmlns:a16="http://schemas.microsoft.com/office/drawing/2014/main" id="{E1DABBDD-A1E0-02C9-F14A-84E5706539FD}"/>
              </a:ext>
            </a:extLst>
          </p:cNvPr>
          <p:cNvSpPr txBox="1"/>
          <p:nvPr/>
        </p:nvSpPr>
        <p:spPr>
          <a:xfrm>
            <a:off x="8152365" y="5769918"/>
            <a:ext cx="1374094" cy="253916"/>
          </a:xfrm>
          <a:prstGeom prst="rect">
            <a:avLst/>
          </a:prstGeom>
          <a:noFill/>
        </p:spPr>
        <p:txBody>
          <a:bodyPr wrap="none" rtlCol="0">
            <a:spAutoFit/>
          </a:bodyPr>
          <a:lstStyle/>
          <a:p>
            <a:r>
              <a:rPr lang="en-US" sz="1050" dirty="0"/>
              <a:t>Source: Y. Furukawa</a:t>
            </a:r>
          </a:p>
        </p:txBody>
      </p:sp>
    </p:spTree>
    <p:extLst>
      <p:ext uri="{BB962C8B-B14F-4D97-AF65-F5344CB8AC3E}">
        <p14:creationId xmlns:p14="http://schemas.microsoft.com/office/powerpoint/2010/main" val="1748013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78F4-D6EE-33A5-2B70-98C32D2A25D4}"/>
              </a:ext>
            </a:extLst>
          </p:cNvPr>
          <p:cNvSpPr>
            <a:spLocks noGrp="1"/>
          </p:cNvSpPr>
          <p:nvPr>
            <p:ph type="title"/>
          </p:nvPr>
        </p:nvSpPr>
        <p:spPr/>
        <p:txBody>
          <a:bodyPr/>
          <a:lstStyle/>
          <a:p>
            <a:r>
              <a:rPr lang="en-US" dirty="0"/>
              <a:t>Improved error estimates</a:t>
            </a:r>
          </a:p>
        </p:txBody>
      </p:sp>
      <p:sp>
        <p:nvSpPr>
          <p:cNvPr id="3" name="Content Placeholder 2">
            <a:extLst>
              <a:ext uri="{FF2B5EF4-FFF2-40B4-BE49-F238E27FC236}">
                <a16:creationId xmlns:a16="http://schemas.microsoft.com/office/drawing/2014/main" id="{C958605F-6F5C-9CD4-30BE-B051D475A6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5F1FEDD-E9EC-FA2E-4E5B-8EB0CC2A8602}"/>
              </a:ext>
            </a:extLst>
          </p:cNvPr>
          <p:cNvPicPr>
            <a:picLocks noChangeAspect="1"/>
          </p:cNvPicPr>
          <p:nvPr/>
        </p:nvPicPr>
        <p:blipFill>
          <a:blip r:embed="rId2"/>
          <a:stretch>
            <a:fillRect/>
          </a:stretch>
        </p:blipFill>
        <p:spPr>
          <a:xfrm>
            <a:off x="2152650" y="2288216"/>
            <a:ext cx="7772400" cy="3615069"/>
          </a:xfrm>
          <a:prstGeom prst="rect">
            <a:avLst/>
          </a:prstGeom>
        </p:spPr>
      </p:pic>
    </p:spTree>
    <p:extLst>
      <p:ext uri="{BB962C8B-B14F-4D97-AF65-F5344CB8AC3E}">
        <p14:creationId xmlns:p14="http://schemas.microsoft.com/office/powerpoint/2010/main" val="3111113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CDF4-A489-DC6E-EC4A-5F717286543A}"/>
              </a:ext>
            </a:extLst>
          </p:cNvPr>
          <p:cNvSpPr>
            <a:spLocks noGrp="1"/>
          </p:cNvSpPr>
          <p:nvPr>
            <p:ph type="title"/>
          </p:nvPr>
        </p:nvSpPr>
        <p:spPr/>
        <p:txBody>
          <a:bodyPr/>
          <a:lstStyle/>
          <a:p>
            <a:r>
              <a:rPr lang="en-US" dirty="0" err="1"/>
              <a:t>Rep’n</a:t>
            </a:r>
            <a:r>
              <a:rPr lang="en-US" dirty="0"/>
              <a:t>:  Multiple depth maps</a:t>
            </a:r>
          </a:p>
        </p:txBody>
      </p:sp>
      <p:sp>
        <p:nvSpPr>
          <p:cNvPr id="3" name="Content Placeholder 2">
            <a:extLst>
              <a:ext uri="{FF2B5EF4-FFF2-40B4-BE49-F238E27FC236}">
                <a16:creationId xmlns:a16="http://schemas.microsoft.com/office/drawing/2014/main" id="{EFE2F87F-2853-5AAF-7265-D5D0254A26DD}"/>
              </a:ext>
            </a:extLst>
          </p:cNvPr>
          <p:cNvSpPr>
            <a:spLocks noGrp="1"/>
          </p:cNvSpPr>
          <p:nvPr>
            <p:ph idx="1"/>
          </p:nvPr>
        </p:nvSpPr>
        <p:spPr/>
        <p:txBody>
          <a:bodyPr>
            <a:normAutofit fontScale="92500" lnSpcReduction="10000"/>
          </a:bodyPr>
          <a:lstStyle/>
          <a:p>
            <a:r>
              <a:rPr lang="en-US" dirty="0"/>
              <a:t>One per image</a:t>
            </a:r>
          </a:p>
          <a:p>
            <a:pPr lvl="1"/>
            <a:r>
              <a:rPr lang="en-US" dirty="0"/>
              <a:t>or per cluster of images</a:t>
            </a:r>
          </a:p>
          <a:p>
            <a:pPr lvl="1"/>
            <a:r>
              <a:rPr lang="en-US" dirty="0"/>
              <a:t>consistent</a:t>
            </a:r>
          </a:p>
          <a:p>
            <a:pPr lvl="1"/>
            <a:endParaRPr lang="en-US" dirty="0"/>
          </a:p>
          <a:p>
            <a:r>
              <a:rPr lang="en-US" dirty="0"/>
              <a:t>Advantages</a:t>
            </a:r>
          </a:p>
          <a:p>
            <a:pPr lvl="1"/>
            <a:r>
              <a:rPr lang="en-US" dirty="0"/>
              <a:t>straightforward to get</a:t>
            </a:r>
          </a:p>
          <a:p>
            <a:pPr lvl="1"/>
            <a:r>
              <a:rPr lang="en-US" dirty="0"/>
              <a:t>known how to pass to a triangle mesh (if dense enough)</a:t>
            </a:r>
          </a:p>
          <a:p>
            <a:r>
              <a:rPr lang="en-US" dirty="0"/>
              <a:t>Disadvantages</a:t>
            </a:r>
          </a:p>
          <a:p>
            <a:pPr lvl="1"/>
            <a:r>
              <a:rPr lang="en-US" dirty="0"/>
              <a:t>resolution issues (</a:t>
            </a:r>
            <a:r>
              <a:rPr lang="en-US" dirty="0" err="1"/>
              <a:t>eg</a:t>
            </a:r>
            <a:r>
              <a:rPr lang="en-US" dirty="0"/>
              <a:t> zooming camera)</a:t>
            </a:r>
          </a:p>
          <a:p>
            <a:pPr lvl="1"/>
            <a:r>
              <a:rPr lang="en-US" dirty="0"/>
              <a:t>can be tricky to render cleanly</a:t>
            </a:r>
          </a:p>
          <a:p>
            <a:pPr lvl="1"/>
            <a:r>
              <a:rPr lang="en-US" dirty="0"/>
              <a:t>some geometric calculations are hard</a:t>
            </a:r>
          </a:p>
          <a:p>
            <a:pPr lvl="2"/>
            <a:r>
              <a:rPr lang="en-US" dirty="0"/>
              <a:t>volume</a:t>
            </a:r>
          </a:p>
        </p:txBody>
      </p:sp>
    </p:spTree>
    <p:extLst>
      <p:ext uri="{BB962C8B-B14F-4D97-AF65-F5344CB8AC3E}">
        <p14:creationId xmlns:p14="http://schemas.microsoft.com/office/powerpoint/2010/main" val="1277147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960E-CBC3-B35B-7F91-2E97235B2F54}"/>
            </a:ext>
          </a:extLst>
        </p:cNvPr>
        <p:cNvGrpSpPr/>
        <p:nvPr/>
      </p:nvGrpSpPr>
      <p:grpSpPr>
        <a:xfrm>
          <a:off x="0" y="0"/>
          <a:ext cx="0" cy="0"/>
          <a:chOff x="0" y="0"/>
          <a:chExt cx="0" cy="0"/>
        </a:xfrm>
      </p:grpSpPr>
      <p:sp>
        <p:nvSpPr>
          <p:cNvPr id="45" name="Oval 44">
            <a:extLst>
              <a:ext uri="{FF2B5EF4-FFF2-40B4-BE49-F238E27FC236}">
                <a16:creationId xmlns:a16="http://schemas.microsoft.com/office/drawing/2014/main" id="{46B53DE8-0E4A-E7D1-66DF-6EBCE013E0E9}"/>
              </a:ext>
            </a:extLst>
          </p:cNvPr>
          <p:cNvSpPr/>
          <p:nvPr/>
        </p:nvSpPr>
        <p:spPr bwMode="auto">
          <a:xfrm>
            <a:off x="4895850" y="1616308"/>
            <a:ext cx="2400300" cy="1816817"/>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ndParaRPr>
          </a:p>
        </p:txBody>
      </p:sp>
      <p:sp>
        <p:nvSpPr>
          <p:cNvPr id="2" name="Title 1">
            <a:extLst>
              <a:ext uri="{FF2B5EF4-FFF2-40B4-BE49-F238E27FC236}">
                <a16:creationId xmlns:a16="http://schemas.microsoft.com/office/drawing/2014/main" id="{ECDD0B05-08A2-7F4B-C113-BE63A2426722}"/>
              </a:ext>
            </a:extLst>
          </p:cNvPr>
          <p:cNvSpPr>
            <a:spLocks noGrp="1"/>
          </p:cNvSpPr>
          <p:nvPr>
            <p:ph type="title"/>
          </p:nvPr>
        </p:nvSpPr>
        <p:spPr/>
        <p:txBody>
          <a:bodyPr/>
          <a:lstStyle/>
          <a:p>
            <a:r>
              <a:rPr lang="en-US" dirty="0"/>
              <a:t>Plane </a:t>
            </a:r>
            <a:r>
              <a:rPr lang="en-US"/>
              <a:t>sweep stereo: Key idea</a:t>
            </a:r>
            <a:endParaRPr lang="en-US" dirty="0"/>
          </a:p>
        </p:txBody>
      </p:sp>
      <p:cxnSp>
        <p:nvCxnSpPr>
          <p:cNvPr id="5" name="Straight Connector 4">
            <a:extLst>
              <a:ext uri="{FF2B5EF4-FFF2-40B4-BE49-F238E27FC236}">
                <a16:creationId xmlns:a16="http://schemas.microsoft.com/office/drawing/2014/main" id="{105666AB-2FA0-C4C1-E660-6806F51B294B}"/>
              </a:ext>
            </a:extLst>
          </p:cNvPr>
          <p:cNvCxnSpPr>
            <a:cxnSpLocks/>
          </p:cNvCxnSpPr>
          <p:nvPr/>
        </p:nvCxnSpPr>
        <p:spPr bwMode="auto">
          <a:xfrm>
            <a:off x="3549677" y="4514852"/>
            <a:ext cx="906588" cy="820103"/>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73608BED-72BD-739C-5C77-9B9DA15F750D}"/>
              </a:ext>
            </a:extLst>
          </p:cNvPr>
          <p:cNvCxnSpPr>
            <a:cxnSpLocks/>
          </p:cNvCxnSpPr>
          <p:nvPr/>
        </p:nvCxnSpPr>
        <p:spPr bwMode="auto">
          <a:xfrm flipV="1">
            <a:off x="7341125" y="4392978"/>
            <a:ext cx="812276" cy="863149"/>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218E761-6795-9A47-7FE0-031658D4BC1B}"/>
              </a:ext>
            </a:extLst>
          </p:cNvPr>
          <p:cNvCxnSpPr>
            <a:cxnSpLocks/>
          </p:cNvCxnSpPr>
          <p:nvPr/>
        </p:nvCxnSpPr>
        <p:spPr bwMode="auto">
          <a:xfrm flipV="1">
            <a:off x="4238626" y="3657601"/>
            <a:ext cx="314325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50" name="TextBox 49">
            <a:extLst>
              <a:ext uri="{FF2B5EF4-FFF2-40B4-BE49-F238E27FC236}">
                <a16:creationId xmlns:a16="http://schemas.microsoft.com/office/drawing/2014/main" id="{1672A943-0FCC-CBF5-7E54-71C2362AF257}"/>
              </a:ext>
            </a:extLst>
          </p:cNvPr>
          <p:cNvSpPr txBox="1"/>
          <p:nvPr/>
        </p:nvSpPr>
        <p:spPr>
          <a:xfrm>
            <a:off x="2422059" y="5370901"/>
            <a:ext cx="770083" cy="300082"/>
          </a:xfrm>
          <a:prstGeom prst="rect">
            <a:avLst/>
          </a:prstGeom>
          <a:noFill/>
        </p:spPr>
        <p:txBody>
          <a:bodyPr wrap="none" rtlCol="0">
            <a:spAutoFit/>
          </a:bodyPr>
          <a:lstStyle/>
          <a:p>
            <a:r>
              <a:rPr lang="en-US" sz="1350" dirty="0"/>
              <a:t>Image 1</a:t>
            </a:r>
          </a:p>
        </p:txBody>
      </p:sp>
      <p:sp>
        <p:nvSpPr>
          <p:cNvPr id="51" name="TextBox 50">
            <a:extLst>
              <a:ext uri="{FF2B5EF4-FFF2-40B4-BE49-F238E27FC236}">
                <a16:creationId xmlns:a16="http://schemas.microsoft.com/office/drawing/2014/main" id="{86833947-BA11-300E-58ED-DB4591E132D6}"/>
              </a:ext>
            </a:extLst>
          </p:cNvPr>
          <p:cNvSpPr txBox="1"/>
          <p:nvPr/>
        </p:nvSpPr>
        <p:spPr>
          <a:xfrm>
            <a:off x="8570504" y="5366543"/>
            <a:ext cx="770083" cy="300082"/>
          </a:xfrm>
          <a:prstGeom prst="rect">
            <a:avLst/>
          </a:prstGeom>
          <a:noFill/>
        </p:spPr>
        <p:txBody>
          <a:bodyPr wrap="none" rtlCol="0">
            <a:spAutoFit/>
          </a:bodyPr>
          <a:lstStyle/>
          <a:p>
            <a:r>
              <a:rPr lang="en-US" sz="1350" dirty="0"/>
              <a:t>Image 2</a:t>
            </a:r>
          </a:p>
        </p:txBody>
      </p:sp>
      <p:sp>
        <p:nvSpPr>
          <p:cNvPr id="54" name="Oval 53">
            <a:extLst>
              <a:ext uri="{FF2B5EF4-FFF2-40B4-BE49-F238E27FC236}">
                <a16:creationId xmlns:a16="http://schemas.microsoft.com/office/drawing/2014/main" id="{2821FA66-BD07-3C9E-7CDE-B9771EFB56BB}"/>
              </a:ext>
            </a:extLst>
          </p:cNvPr>
          <p:cNvSpPr/>
          <p:nvPr/>
        </p:nvSpPr>
        <p:spPr bwMode="auto">
          <a:xfrm>
            <a:off x="3381375" y="5389314"/>
            <a:ext cx="114300" cy="1143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55" name="Oval 54">
            <a:extLst>
              <a:ext uri="{FF2B5EF4-FFF2-40B4-BE49-F238E27FC236}">
                <a16:creationId xmlns:a16="http://schemas.microsoft.com/office/drawing/2014/main" id="{4825916F-93A2-F36C-AA15-4CA5EBC429B3}"/>
              </a:ext>
            </a:extLst>
          </p:cNvPr>
          <p:cNvSpPr/>
          <p:nvPr/>
        </p:nvSpPr>
        <p:spPr bwMode="auto">
          <a:xfrm>
            <a:off x="8390354" y="5441645"/>
            <a:ext cx="114300" cy="1143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cxnSp>
        <p:nvCxnSpPr>
          <p:cNvPr id="42" name="Straight Connector 9">
            <a:extLst>
              <a:ext uri="{FF2B5EF4-FFF2-40B4-BE49-F238E27FC236}">
                <a16:creationId xmlns:a16="http://schemas.microsoft.com/office/drawing/2014/main" id="{86025009-3172-4E28-ED76-31273A4BE3B9}"/>
              </a:ext>
            </a:extLst>
          </p:cNvPr>
          <p:cNvCxnSpPr>
            <a:cxnSpLocks/>
          </p:cNvCxnSpPr>
          <p:nvPr/>
        </p:nvCxnSpPr>
        <p:spPr bwMode="auto">
          <a:xfrm>
            <a:off x="5035245" y="5350826"/>
            <a:ext cx="1485894"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4A4D8275-C7BF-692B-B441-14033AE07C15}"/>
              </a:ext>
            </a:extLst>
          </p:cNvPr>
          <p:cNvSpPr/>
          <p:nvPr/>
        </p:nvSpPr>
        <p:spPr bwMode="auto">
          <a:xfrm>
            <a:off x="5753100" y="5829300"/>
            <a:ext cx="114300" cy="1143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cxnSp>
        <p:nvCxnSpPr>
          <p:cNvPr id="48" name="Straight Connector 47">
            <a:extLst>
              <a:ext uri="{FF2B5EF4-FFF2-40B4-BE49-F238E27FC236}">
                <a16:creationId xmlns:a16="http://schemas.microsoft.com/office/drawing/2014/main" id="{F1119317-ADDE-B3A2-42B7-4785D7795748}"/>
              </a:ext>
            </a:extLst>
          </p:cNvPr>
          <p:cNvCxnSpPr>
            <a:cxnSpLocks/>
          </p:cNvCxnSpPr>
          <p:nvPr/>
        </p:nvCxnSpPr>
        <p:spPr bwMode="auto">
          <a:xfrm flipH="1" flipV="1">
            <a:off x="5353050" y="1543050"/>
            <a:ext cx="457200" cy="434684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9">
            <a:extLst>
              <a:ext uri="{FF2B5EF4-FFF2-40B4-BE49-F238E27FC236}">
                <a16:creationId xmlns:a16="http://schemas.microsoft.com/office/drawing/2014/main" id="{6E81CF9A-6419-527D-31F3-5BD723B13723}"/>
              </a:ext>
            </a:extLst>
          </p:cNvPr>
          <p:cNvCxnSpPr>
            <a:cxnSpLocks/>
          </p:cNvCxnSpPr>
          <p:nvPr/>
        </p:nvCxnSpPr>
        <p:spPr bwMode="auto">
          <a:xfrm flipV="1">
            <a:off x="4238625" y="3318420"/>
            <a:ext cx="3143251" cy="1"/>
          </a:xfrm>
          <a:prstGeom prst="straightConnector1">
            <a:avLst/>
          </a:prstGeom>
          <a:solidFill>
            <a:schemeClr val="accent1"/>
          </a:solidFill>
          <a:ln w="63500" cap="flat" cmpd="sng" algn="ctr">
            <a:solidFill>
              <a:schemeClr val="tx1"/>
            </a:solidFill>
            <a:prstDash val="solid"/>
            <a:round/>
            <a:headEnd type="none" w="med" len="med"/>
            <a:tailEnd type="none" w="med" len="med"/>
          </a:ln>
          <a:effectLst/>
        </p:spPr>
      </p:cxnSp>
      <p:cxnSp>
        <p:nvCxnSpPr>
          <p:cNvPr id="58" name="Straight Connector 9">
            <a:extLst>
              <a:ext uri="{FF2B5EF4-FFF2-40B4-BE49-F238E27FC236}">
                <a16:creationId xmlns:a16="http://schemas.microsoft.com/office/drawing/2014/main" id="{0C2ACF54-A2C5-D087-BE3B-2501A3CA05C1}"/>
              </a:ext>
            </a:extLst>
          </p:cNvPr>
          <p:cNvCxnSpPr>
            <a:cxnSpLocks/>
          </p:cNvCxnSpPr>
          <p:nvPr/>
        </p:nvCxnSpPr>
        <p:spPr bwMode="auto">
          <a:xfrm flipV="1">
            <a:off x="4238623" y="2966908"/>
            <a:ext cx="314325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9">
            <a:extLst>
              <a:ext uri="{FF2B5EF4-FFF2-40B4-BE49-F238E27FC236}">
                <a16:creationId xmlns:a16="http://schemas.microsoft.com/office/drawing/2014/main" id="{0468CEEA-1095-2F6B-E7BF-58CA84497D27}"/>
              </a:ext>
            </a:extLst>
          </p:cNvPr>
          <p:cNvCxnSpPr>
            <a:cxnSpLocks/>
          </p:cNvCxnSpPr>
          <p:nvPr/>
        </p:nvCxnSpPr>
        <p:spPr bwMode="auto">
          <a:xfrm flipV="1">
            <a:off x="4238623" y="2615396"/>
            <a:ext cx="314325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60" name="Straight Connector 9">
            <a:extLst>
              <a:ext uri="{FF2B5EF4-FFF2-40B4-BE49-F238E27FC236}">
                <a16:creationId xmlns:a16="http://schemas.microsoft.com/office/drawing/2014/main" id="{FA4882B4-F9AC-ABA0-27B1-D39DA8FEB2B0}"/>
              </a:ext>
            </a:extLst>
          </p:cNvPr>
          <p:cNvCxnSpPr>
            <a:cxnSpLocks/>
          </p:cNvCxnSpPr>
          <p:nvPr/>
        </p:nvCxnSpPr>
        <p:spPr bwMode="auto">
          <a:xfrm flipV="1">
            <a:off x="4237811" y="2268183"/>
            <a:ext cx="314325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3" name="Oval 32">
            <a:extLst>
              <a:ext uri="{FF2B5EF4-FFF2-40B4-BE49-F238E27FC236}">
                <a16:creationId xmlns:a16="http://schemas.microsoft.com/office/drawing/2014/main" id="{1E9240D6-B600-F87B-EFB4-7AAE975BF4D9}"/>
              </a:ext>
            </a:extLst>
          </p:cNvPr>
          <p:cNvSpPr/>
          <p:nvPr/>
        </p:nvSpPr>
        <p:spPr bwMode="auto">
          <a:xfrm>
            <a:off x="5695950" y="5277803"/>
            <a:ext cx="114300" cy="114300"/>
          </a:xfrm>
          <a:prstGeom prst="ellipse">
            <a:avLst/>
          </a:prstGeom>
          <a:solidFill>
            <a:srgbClr val="FFC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40" name="Oval 39">
            <a:extLst>
              <a:ext uri="{FF2B5EF4-FFF2-40B4-BE49-F238E27FC236}">
                <a16:creationId xmlns:a16="http://schemas.microsoft.com/office/drawing/2014/main" id="{C5094C85-91E0-0B0C-2935-46C4DA169830}"/>
              </a:ext>
            </a:extLst>
          </p:cNvPr>
          <p:cNvSpPr/>
          <p:nvPr/>
        </p:nvSpPr>
        <p:spPr bwMode="auto">
          <a:xfrm>
            <a:off x="5524500" y="3600449"/>
            <a:ext cx="114300" cy="1143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83" name="Oval 82">
            <a:extLst>
              <a:ext uri="{FF2B5EF4-FFF2-40B4-BE49-F238E27FC236}">
                <a16:creationId xmlns:a16="http://schemas.microsoft.com/office/drawing/2014/main" id="{D14C2C5A-E68B-27E6-B8E4-6C795D4A3F65}"/>
              </a:ext>
            </a:extLst>
          </p:cNvPr>
          <p:cNvSpPr/>
          <p:nvPr/>
        </p:nvSpPr>
        <p:spPr bwMode="auto">
          <a:xfrm>
            <a:off x="5496332" y="3271055"/>
            <a:ext cx="114300" cy="1143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84" name="Oval 83">
            <a:extLst>
              <a:ext uri="{FF2B5EF4-FFF2-40B4-BE49-F238E27FC236}">
                <a16:creationId xmlns:a16="http://schemas.microsoft.com/office/drawing/2014/main" id="{617068EC-88BA-0D84-9EC8-2914AE101F2D}"/>
              </a:ext>
            </a:extLst>
          </p:cNvPr>
          <p:cNvSpPr/>
          <p:nvPr/>
        </p:nvSpPr>
        <p:spPr bwMode="auto">
          <a:xfrm>
            <a:off x="5450612" y="2914650"/>
            <a:ext cx="114300" cy="1143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85" name="Oval 84">
            <a:extLst>
              <a:ext uri="{FF2B5EF4-FFF2-40B4-BE49-F238E27FC236}">
                <a16:creationId xmlns:a16="http://schemas.microsoft.com/office/drawing/2014/main" id="{791C2472-5B5A-E0CC-5CEE-6AE3B97EA3A9}"/>
              </a:ext>
            </a:extLst>
          </p:cNvPr>
          <p:cNvSpPr/>
          <p:nvPr/>
        </p:nvSpPr>
        <p:spPr bwMode="auto">
          <a:xfrm>
            <a:off x="5410200" y="2552924"/>
            <a:ext cx="114300" cy="1143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sp>
        <p:nvSpPr>
          <p:cNvPr id="87" name="TextBox 86">
            <a:extLst>
              <a:ext uri="{FF2B5EF4-FFF2-40B4-BE49-F238E27FC236}">
                <a16:creationId xmlns:a16="http://schemas.microsoft.com/office/drawing/2014/main" id="{19A9AC7E-8D5C-4EFA-CAFC-0D64BB48D61F}"/>
              </a:ext>
            </a:extLst>
          </p:cNvPr>
          <p:cNvSpPr txBox="1"/>
          <p:nvPr/>
        </p:nvSpPr>
        <p:spPr>
          <a:xfrm>
            <a:off x="5952114" y="5656175"/>
            <a:ext cx="1437188" cy="300082"/>
          </a:xfrm>
          <a:prstGeom prst="rect">
            <a:avLst/>
          </a:prstGeom>
          <a:noFill/>
        </p:spPr>
        <p:txBody>
          <a:bodyPr wrap="none" rtlCol="0">
            <a:spAutoFit/>
          </a:bodyPr>
          <a:lstStyle/>
          <a:p>
            <a:r>
              <a:rPr lang="en-US" sz="1350" dirty="0"/>
              <a:t>Reference image</a:t>
            </a:r>
          </a:p>
        </p:txBody>
      </p:sp>
      <p:cxnSp>
        <p:nvCxnSpPr>
          <p:cNvPr id="30" name="Straight Connector 29">
            <a:extLst>
              <a:ext uri="{FF2B5EF4-FFF2-40B4-BE49-F238E27FC236}">
                <a16:creationId xmlns:a16="http://schemas.microsoft.com/office/drawing/2014/main" id="{D4FA3395-A4C9-48FA-DF35-45C2F8AB4015}"/>
              </a:ext>
            </a:extLst>
          </p:cNvPr>
          <p:cNvCxnSpPr>
            <a:cxnSpLocks/>
          </p:cNvCxnSpPr>
          <p:nvPr/>
        </p:nvCxnSpPr>
        <p:spPr bwMode="auto">
          <a:xfrm flipV="1">
            <a:off x="3443032" y="2268183"/>
            <a:ext cx="1967169" cy="317346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A449776F-4279-FFD1-5EEE-013625AF34DD}"/>
              </a:ext>
            </a:extLst>
          </p:cNvPr>
          <p:cNvCxnSpPr>
            <a:cxnSpLocks/>
          </p:cNvCxnSpPr>
          <p:nvPr/>
        </p:nvCxnSpPr>
        <p:spPr bwMode="auto">
          <a:xfrm>
            <a:off x="5410200" y="2268182"/>
            <a:ext cx="3077716" cy="327102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6" name="Oval 85">
            <a:extLst>
              <a:ext uri="{FF2B5EF4-FFF2-40B4-BE49-F238E27FC236}">
                <a16:creationId xmlns:a16="http://schemas.microsoft.com/office/drawing/2014/main" id="{B2E25337-2297-3949-A722-E57EDD982F62}"/>
              </a:ext>
            </a:extLst>
          </p:cNvPr>
          <p:cNvSpPr/>
          <p:nvPr/>
        </p:nvSpPr>
        <p:spPr bwMode="auto">
          <a:xfrm>
            <a:off x="5364887" y="2203799"/>
            <a:ext cx="114300" cy="1143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cxnSp>
        <p:nvCxnSpPr>
          <p:cNvPr id="32" name="Straight Connector 31">
            <a:extLst>
              <a:ext uri="{FF2B5EF4-FFF2-40B4-BE49-F238E27FC236}">
                <a16:creationId xmlns:a16="http://schemas.microsoft.com/office/drawing/2014/main" id="{96C10BB5-3548-DCEF-8244-8453F271DE02}"/>
              </a:ext>
            </a:extLst>
          </p:cNvPr>
          <p:cNvCxnSpPr>
            <a:cxnSpLocks/>
            <a:stCxn id="54" idx="4"/>
            <a:endCxn id="85" idx="3"/>
          </p:cNvCxnSpPr>
          <p:nvPr/>
        </p:nvCxnSpPr>
        <p:spPr bwMode="auto">
          <a:xfrm flipV="1">
            <a:off x="3438525" y="2650486"/>
            <a:ext cx="1988414" cy="285312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2BC2D52C-E018-174B-6FFD-3F36B64E5B1D}"/>
              </a:ext>
            </a:extLst>
          </p:cNvPr>
          <p:cNvCxnSpPr>
            <a:cxnSpLocks/>
            <a:stCxn id="55" idx="5"/>
            <a:endCxn id="85" idx="5"/>
          </p:cNvCxnSpPr>
          <p:nvPr/>
        </p:nvCxnSpPr>
        <p:spPr bwMode="auto">
          <a:xfrm flipH="1" flipV="1">
            <a:off x="5507762" y="2650486"/>
            <a:ext cx="2980154" cy="2888721"/>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F912D433-CCF4-7FA4-C3EC-8447E1F9467C}"/>
              </a:ext>
            </a:extLst>
          </p:cNvPr>
          <p:cNvCxnSpPr>
            <a:cxnSpLocks/>
            <a:stCxn id="54" idx="5"/>
            <a:endCxn id="84" idx="4"/>
          </p:cNvCxnSpPr>
          <p:nvPr/>
        </p:nvCxnSpPr>
        <p:spPr bwMode="auto">
          <a:xfrm flipV="1">
            <a:off x="3478938" y="3028950"/>
            <a:ext cx="2028825" cy="245792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6" name="Straight Connector 45">
            <a:extLst>
              <a:ext uri="{FF2B5EF4-FFF2-40B4-BE49-F238E27FC236}">
                <a16:creationId xmlns:a16="http://schemas.microsoft.com/office/drawing/2014/main" id="{82852CAE-85CD-6DC0-8380-1C1C2479AA4E}"/>
              </a:ext>
            </a:extLst>
          </p:cNvPr>
          <p:cNvCxnSpPr>
            <a:cxnSpLocks/>
            <a:stCxn id="55" idx="5"/>
            <a:endCxn id="84" idx="4"/>
          </p:cNvCxnSpPr>
          <p:nvPr/>
        </p:nvCxnSpPr>
        <p:spPr bwMode="auto">
          <a:xfrm flipH="1" flipV="1">
            <a:off x="5507762" y="3028950"/>
            <a:ext cx="2980154" cy="251025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A31AAD78-64A3-B5FE-3285-3590CFB609B2}"/>
              </a:ext>
            </a:extLst>
          </p:cNvPr>
          <p:cNvCxnSpPr>
            <a:cxnSpLocks/>
            <a:stCxn id="55" idx="5"/>
            <a:endCxn id="83" idx="5"/>
          </p:cNvCxnSpPr>
          <p:nvPr/>
        </p:nvCxnSpPr>
        <p:spPr bwMode="auto">
          <a:xfrm flipH="1" flipV="1">
            <a:off x="5593894" y="3368616"/>
            <a:ext cx="2894023" cy="217059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1390907D-3932-919C-D9A8-42DB556A6C69}"/>
              </a:ext>
            </a:extLst>
          </p:cNvPr>
          <p:cNvCxnSpPr>
            <a:cxnSpLocks/>
            <a:stCxn id="54" idx="5"/>
            <a:endCxn id="83" idx="3"/>
          </p:cNvCxnSpPr>
          <p:nvPr/>
        </p:nvCxnSpPr>
        <p:spPr bwMode="auto">
          <a:xfrm flipV="1">
            <a:off x="3478936" y="3368616"/>
            <a:ext cx="2034134" cy="211826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D4479958-826B-0A24-570F-1C3A376420E0}"/>
              </a:ext>
            </a:extLst>
          </p:cNvPr>
          <p:cNvCxnSpPr>
            <a:cxnSpLocks/>
            <a:stCxn id="54" idx="5"/>
            <a:endCxn id="40" idx="3"/>
          </p:cNvCxnSpPr>
          <p:nvPr/>
        </p:nvCxnSpPr>
        <p:spPr bwMode="auto">
          <a:xfrm flipV="1">
            <a:off x="3478937" y="3698012"/>
            <a:ext cx="2062302" cy="178886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F2861915-8566-A0AA-3D48-5203EBA1FDBA}"/>
              </a:ext>
            </a:extLst>
          </p:cNvPr>
          <p:cNvCxnSpPr>
            <a:cxnSpLocks/>
            <a:stCxn id="55" idx="1"/>
            <a:endCxn id="40" idx="5"/>
          </p:cNvCxnSpPr>
          <p:nvPr/>
        </p:nvCxnSpPr>
        <p:spPr bwMode="auto">
          <a:xfrm flipH="1" flipV="1">
            <a:off x="5622063" y="3698011"/>
            <a:ext cx="2785031" cy="176037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8" name="TextBox 37">
            <a:extLst>
              <a:ext uri="{FF2B5EF4-FFF2-40B4-BE49-F238E27FC236}">
                <a16:creationId xmlns:a16="http://schemas.microsoft.com/office/drawing/2014/main" id="{116D6E0C-FD53-26E5-753B-E6FA47EA0DBC}"/>
              </a:ext>
            </a:extLst>
          </p:cNvPr>
          <p:cNvSpPr txBox="1"/>
          <p:nvPr/>
        </p:nvSpPr>
        <p:spPr>
          <a:xfrm>
            <a:off x="7524750" y="3139901"/>
            <a:ext cx="314510" cy="300082"/>
          </a:xfrm>
          <a:prstGeom prst="rect">
            <a:avLst/>
          </a:prstGeom>
          <a:noFill/>
        </p:spPr>
        <p:txBody>
          <a:bodyPr wrap="none" rtlCol="0">
            <a:spAutoFit/>
          </a:bodyPr>
          <a:lstStyle/>
          <a:p>
            <a:r>
              <a:rPr lang="en-US" sz="1350" b="1" dirty="0"/>
              <a:t>✓</a:t>
            </a:r>
          </a:p>
        </p:txBody>
      </p:sp>
    </p:spTree>
    <p:extLst>
      <p:ext uri="{BB962C8B-B14F-4D97-AF65-F5344CB8AC3E}">
        <p14:creationId xmlns:p14="http://schemas.microsoft.com/office/powerpoint/2010/main" val="1409882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19F3-F7D0-13EA-2B97-F7FBA1E84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03BE9-CF13-A565-3194-2DC34545F0EC}"/>
              </a:ext>
            </a:extLst>
          </p:cNvPr>
          <p:cNvSpPr>
            <a:spLocks noGrp="1"/>
          </p:cNvSpPr>
          <p:nvPr>
            <p:ph type="title"/>
          </p:nvPr>
        </p:nvSpPr>
        <p:spPr/>
        <p:txBody>
          <a:bodyPr/>
          <a:lstStyle/>
          <a:p>
            <a:r>
              <a:rPr lang="en-US" dirty="0" err="1"/>
              <a:t>DepthAnything</a:t>
            </a:r>
            <a:r>
              <a:rPr lang="en-US" dirty="0"/>
              <a:t> V3 depth maps</a:t>
            </a:r>
          </a:p>
        </p:txBody>
      </p:sp>
      <p:sp>
        <p:nvSpPr>
          <p:cNvPr id="3" name="Content Placeholder 2">
            <a:extLst>
              <a:ext uri="{FF2B5EF4-FFF2-40B4-BE49-F238E27FC236}">
                <a16:creationId xmlns:a16="http://schemas.microsoft.com/office/drawing/2014/main" id="{D1D08152-57E7-F283-2D78-170FE6CEBF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2ED6FF-E2C8-B26C-901F-413A986240B4}"/>
              </a:ext>
            </a:extLst>
          </p:cNvPr>
          <p:cNvPicPr>
            <a:picLocks noChangeAspect="1"/>
          </p:cNvPicPr>
          <p:nvPr/>
        </p:nvPicPr>
        <p:blipFill>
          <a:blip r:embed="rId2"/>
          <a:stretch>
            <a:fillRect/>
          </a:stretch>
        </p:blipFill>
        <p:spPr>
          <a:xfrm>
            <a:off x="2152650" y="1384683"/>
            <a:ext cx="7829550" cy="4431999"/>
          </a:xfrm>
          <a:prstGeom prst="rect">
            <a:avLst/>
          </a:prstGeom>
        </p:spPr>
      </p:pic>
      <p:sp>
        <p:nvSpPr>
          <p:cNvPr id="5" name="TextBox 4">
            <a:extLst>
              <a:ext uri="{FF2B5EF4-FFF2-40B4-BE49-F238E27FC236}">
                <a16:creationId xmlns:a16="http://schemas.microsoft.com/office/drawing/2014/main" id="{58A700F8-E216-4BF5-ED92-0FE2756DD0B2}"/>
              </a:ext>
            </a:extLst>
          </p:cNvPr>
          <p:cNvSpPr txBox="1"/>
          <p:nvPr/>
        </p:nvSpPr>
        <p:spPr>
          <a:xfrm>
            <a:off x="5035210" y="5669650"/>
            <a:ext cx="4272195" cy="300082"/>
          </a:xfrm>
          <a:prstGeom prst="rect">
            <a:avLst/>
          </a:prstGeom>
          <a:noFill/>
        </p:spPr>
        <p:txBody>
          <a:bodyPr wrap="none" rtlCol="0">
            <a:spAutoFit/>
          </a:bodyPr>
          <a:lstStyle/>
          <a:p>
            <a:r>
              <a:rPr lang="en-US" sz="1350" dirty="0"/>
              <a:t>https://</a:t>
            </a:r>
            <a:r>
              <a:rPr lang="en-US" sz="1350" dirty="0" err="1"/>
              <a:t>github.com</a:t>
            </a:r>
            <a:r>
              <a:rPr lang="en-US" sz="1350" dirty="0"/>
              <a:t>/ByteDance-Seed/Depth-Anything-3</a:t>
            </a:r>
          </a:p>
        </p:txBody>
      </p:sp>
    </p:spTree>
    <p:extLst>
      <p:ext uri="{BB962C8B-B14F-4D97-AF65-F5344CB8AC3E}">
        <p14:creationId xmlns:p14="http://schemas.microsoft.com/office/powerpoint/2010/main" val="137524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7F9A-A76C-A8A1-35BA-EAD1C16D667F}"/>
              </a:ext>
            </a:extLst>
          </p:cNvPr>
          <p:cNvSpPr>
            <a:spLocks noGrp="1"/>
          </p:cNvSpPr>
          <p:nvPr>
            <p:ph type="title"/>
          </p:nvPr>
        </p:nvSpPr>
        <p:spPr/>
        <p:txBody>
          <a:bodyPr/>
          <a:lstStyle/>
          <a:p>
            <a:r>
              <a:rPr lang="en-US" dirty="0"/>
              <a:t>DUST3R – I</a:t>
            </a:r>
          </a:p>
        </p:txBody>
      </p:sp>
      <p:sp>
        <p:nvSpPr>
          <p:cNvPr id="3" name="Content Placeholder 2">
            <a:extLst>
              <a:ext uri="{FF2B5EF4-FFF2-40B4-BE49-F238E27FC236}">
                <a16:creationId xmlns:a16="http://schemas.microsoft.com/office/drawing/2014/main" id="{A4ACE7FE-9AA8-841C-7128-022DDDEFE5B2}"/>
              </a:ext>
            </a:extLst>
          </p:cNvPr>
          <p:cNvSpPr>
            <a:spLocks noGrp="1"/>
          </p:cNvSpPr>
          <p:nvPr>
            <p:ph idx="1"/>
          </p:nvPr>
        </p:nvSpPr>
        <p:spPr/>
        <p:txBody>
          <a:bodyPr/>
          <a:lstStyle/>
          <a:p>
            <a:r>
              <a:rPr lang="en-US" dirty="0"/>
              <a:t>Accept two images, make a point map for each</a:t>
            </a:r>
          </a:p>
          <a:p>
            <a:pPr lvl="2"/>
            <a:endParaRPr lang="en-US" dirty="0"/>
          </a:p>
        </p:txBody>
      </p:sp>
      <p:pic>
        <p:nvPicPr>
          <p:cNvPr id="4" name="Picture 3">
            <a:extLst>
              <a:ext uri="{FF2B5EF4-FFF2-40B4-BE49-F238E27FC236}">
                <a16:creationId xmlns:a16="http://schemas.microsoft.com/office/drawing/2014/main" id="{21F80464-FEEA-0523-EC37-840C53E09D1A}"/>
              </a:ext>
            </a:extLst>
          </p:cNvPr>
          <p:cNvPicPr>
            <a:picLocks noChangeAspect="1"/>
          </p:cNvPicPr>
          <p:nvPr/>
        </p:nvPicPr>
        <p:blipFill>
          <a:blip r:embed="rId2"/>
          <a:stretch>
            <a:fillRect/>
          </a:stretch>
        </p:blipFill>
        <p:spPr>
          <a:xfrm>
            <a:off x="1625012" y="3429000"/>
            <a:ext cx="9042989" cy="2415208"/>
          </a:xfrm>
          <a:prstGeom prst="rect">
            <a:avLst/>
          </a:prstGeom>
        </p:spPr>
      </p:pic>
      <p:sp>
        <p:nvSpPr>
          <p:cNvPr id="6" name="TextBox 5">
            <a:extLst>
              <a:ext uri="{FF2B5EF4-FFF2-40B4-BE49-F238E27FC236}">
                <a16:creationId xmlns:a16="http://schemas.microsoft.com/office/drawing/2014/main" id="{9E25F0E9-9672-0E99-F32F-B013D451D275}"/>
              </a:ext>
            </a:extLst>
          </p:cNvPr>
          <p:cNvSpPr txBox="1"/>
          <p:nvPr/>
        </p:nvSpPr>
        <p:spPr>
          <a:xfrm>
            <a:off x="1625011" y="6311899"/>
            <a:ext cx="9042988" cy="369332"/>
          </a:xfrm>
          <a:prstGeom prst="rect">
            <a:avLst/>
          </a:prstGeom>
          <a:noFill/>
        </p:spPr>
        <p:txBody>
          <a:bodyPr wrap="square">
            <a:spAutoFit/>
          </a:bodyPr>
          <a:lstStyle/>
          <a:p>
            <a:r>
              <a:rPr lang="en-US" i="1" dirty="0">
                <a:latin typeface="Helvetica" pitchFamily="2" charset="0"/>
              </a:rPr>
              <a:t>DUSt3R: Geometric 3D Vision Made Easy, Wang et al,  2024</a:t>
            </a:r>
            <a:endParaRPr lang="en-US" dirty="0">
              <a:latin typeface="Helvetica" pitchFamily="2" charset="0"/>
            </a:endParaRPr>
          </a:p>
        </p:txBody>
      </p:sp>
    </p:spTree>
    <p:extLst>
      <p:ext uri="{BB962C8B-B14F-4D97-AF65-F5344CB8AC3E}">
        <p14:creationId xmlns:p14="http://schemas.microsoft.com/office/powerpoint/2010/main" val="1060133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81DD-510C-BF08-F08F-3D8B82D9E636}"/>
              </a:ext>
            </a:extLst>
          </p:cNvPr>
          <p:cNvSpPr>
            <a:spLocks noGrp="1"/>
          </p:cNvSpPr>
          <p:nvPr>
            <p:ph type="title"/>
          </p:nvPr>
        </p:nvSpPr>
        <p:spPr/>
        <p:txBody>
          <a:bodyPr/>
          <a:lstStyle/>
          <a:p>
            <a:r>
              <a:rPr lang="en-US" dirty="0"/>
              <a:t>Point maps</a:t>
            </a:r>
          </a:p>
        </p:txBody>
      </p:sp>
      <p:sp>
        <p:nvSpPr>
          <p:cNvPr id="3" name="Content Placeholder 2">
            <a:extLst>
              <a:ext uri="{FF2B5EF4-FFF2-40B4-BE49-F238E27FC236}">
                <a16:creationId xmlns:a16="http://schemas.microsoft.com/office/drawing/2014/main" id="{C6261075-0841-8E72-A6A9-1BDD371A179B}"/>
              </a:ext>
            </a:extLst>
          </p:cNvPr>
          <p:cNvSpPr>
            <a:spLocks noGrp="1"/>
          </p:cNvSpPr>
          <p:nvPr>
            <p:ph idx="1"/>
          </p:nvPr>
        </p:nvSpPr>
        <p:spPr/>
        <p:txBody>
          <a:bodyPr/>
          <a:lstStyle/>
          <a:p>
            <a:r>
              <a:rPr lang="en-US" dirty="0"/>
              <a:t>one (3D) point per pixel</a:t>
            </a:r>
          </a:p>
          <a:p>
            <a:pPr lvl="1"/>
            <a:r>
              <a:rPr lang="en-US" dirty="0"/>
              <a:t>so WxHx3</a:t>
            </a:r>
          </a:p>
          <a:p>
            <a:r>
              <a:rPr lang="en-US" dirty="0"/>
              <a:t>I1 is in canonical frame, both calibrated</a:t>
            </a:r>
          </a:p>
          <a:p>
            <a:pPr lvl="1"/>
            <a:r>
              <a:rPr lang="en-US" dirty="0"/>
              <a:t>point map at (</a:t>
            </a:r>
            <a:r>
              <a:rPr lang="en-US" dirty="0" err="1"/>
              <a:t>i</a:t>
            </a:r>
            <a:r>
              <a:rPr lang="en-US" dirty="0"/>
              <a:t>, j) with depth z(</a:t>
            </a:r>
            <a:r>
              <a:rPr lang="en-US" dirty="0" err="1"/>
              <a:t>i</a:t>
            </a:r>
            <a:r>
              <a:rPr lang="en-US" dirty="0"/>
              <a:t>, j) contains</a:t>
            </a:r>
          </a:p>
          <a:p>
            <a:pPr lvl="1"/>
            <a:endParaRPr lang="en-US" dirty="0"/>
          </a:p>
          <a:p>
            <a:pPr lvl="1"/>
            <a:endParaRPr lang="en-US" dirty="0"/>
          </a:p>
          <a:p>
            <a:pPr lvl="1"/>
            <a:endParaRPr lang="en-US" dirty="0"/>
          </a:p>
          <a:p>
            <a:endParaRPr lang="en-US" dirty="0"/>
          </a:p>
          <a:p>
            <a:r>
              <a:rPr lang="en-US" dirty="0"/>
              <a:t>point map for I2 is in I1 frame</a:t>
            </a:r>
          </a:p>
          <a:p>
            <a:endParaRPr lang="en-US" dirty="0"/>
          </a:p>
        </p:txBody>
      </p:sp>
      <p:pic>
        <p:nvPicPr>
          <p:cNvPr id="31" name="Picture 30">
            <a:extLst>
              <a:ext uri="{FF2B5EF4-FFF2-40B4-BE49-F238E27FC236}">
                <a16:creationId xmlns:a16="http://schemas.microsoft.com/office/drawing/2014/main" id="{0B4857E4-B203-1E98-2387-36311B791633}"/>
              </a:ext>
            </a:extLst>
          </p:cNvPr>
          <p:cNvPicPr>
            <a:picLocks noChangeAspect="1"/>
          </p:cNvPicPr>
          <p:nvPr/>
        </p:nvPicPr>
        <p:blipFill>
          <a:blip r:embed="rId2"/>
          <a:stretch>
            <a:fillRect/>
          </a:stretch>
        </p:blipFill>
        <p:spPr>
          <a:xfrm>
            <a:off x="7285202" y="3622675"/>
            <a:ext cx="3213100" cy="1651000"/>
          </a:xfrm>
          <a:prstGeom prst="rect">
            <a:avLst/>
          </a:prstGeom>
        </p:spPr>
      </p:pic>
    </p:spTree>
    <p:extLst>
      <p:ext uri="{BB962C8B-B14F-4D97-AF65-F5344CB8AC3E}">
        <p14:creationId xmlns:p14="http://schemas.microsoft.com/office/powerpoint/2010/main" val="2322637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E979-55B7-DC7B-77EA-8EC16AE6738E}"/>
              </a:ext>
            </a:extLst>
          </p:cNvPr>
          <p:cNvSpPr>
            <a:spLocks noGrp="1"/>
          </p:cNvSpPr>
          <p:nvPr>
            <p:ph type="title"/>
          </p:nvPr>
        </p:nvSpPr>
        <p:spPr/>
        <p:txBody>
          <a:bodyPr/>
          <a:lstStyle/>
          <a:p>
            <a:r>
              <a:rPr lang="en-US" dirty="0"/>
              <a:t>Stereo</a:t>
            </a:r>
          </a:p>
        </p:txBody>
      </p:sp>
      <p:sp>
        <p:nvSpPr>
          <p:cNvPr id="3" name="Content Placeholder 2">
            <a:extLst>
              <a:ext uri="{FF2B5EF4-FFF2-40B4-BE49-F238E27FC236}">
                <a16:creationId xmlns:a16="http://schemas.microsoft.com/office/drawing/2014/main" id="{A9AD7E46-098D-8C11-B847-F14B955BBBE7}"/>
              </a:ext>
            </a:extLst>
          </p:cNvPr>
          <p:cNvSpPr>
            <a:spLocks noGrp="1"/>
          </p:cNvSpPr>
          <p:nvPr>
            <p:ph idx="1"/>
          </p:nvPr>
        </p:nvSpPr>
        <p:spPr/>
        <p:txBody>
          <a:bodyPr/>
          <a:lstStyle/>
          <a:p>
            <a:r>
              <a:rPr lang="en-US" dirty="0"/>
              <a:t>Given two images of a static scene</a:t>
            </a:r>
          </a:p>
          <a:p>
            <a:pPr lvl="1"/>
            <a:r>
              <a:rPr lang="en-US" dirty="0"/>
              <a:t>construct a depth map by:</a:t>
            </a:r>
          </a:p>
          <a:p>
            <a:pPr lvl="2"/>
            <a:r>
              <a:rPr lang="en-US" dirty="0"/>
              <a:t>correspondence</a:t>
            </a:r>
          </a:p>
          <a:p>
            <a:pPr lvl="2"/>
            <a:r>
              <a:rPr lang="en-US" dirty="0"/>
              <a:t>triangulation</a:t>
            </a:r>
          </a:p>
          <a:p>
            <a:pPr lvl="1"/>
            <a:endParaRPr lang="en-US" dirty="0"/>
          </a:p>
          <a:p>
            <a:r>
              <a:rPr lang="en-US" dirty="0"/>
              <a:t>Photometric consistency</a:t>
            </a:r>
          </a:p>
          <a:p>
            <a:pPr lvl="1"/>
            <a:r>
              <a:rPr lang="en-US" dirty="0"/>
              <a:t>points that match will have same color (intensity)</a:t>
            </a:r>
          </a:p>
          <a:p>
            <a:pPr lvl="1"/>
            <a:r>
              <a:rPr lang="en-US" dirty="0"/>
              <a:t>largely, but not wholly, true</a:t>
            </a:r>
          </a:p>
          <a:p>
            <a:pPr lvl="2"/>
            <a:r>
              <a:rPr lang="en-US" dirty="0"/>
              <a:t>specular surfaces, glossy surfaces, etc.</a:t>
            </a:r>
          </a:p>
        </p:txBody>
      </p:sp>
    </p:spTree>
    <p:extLst>
      <p:ext uri="{BB962C8B-B14F-4D97-AF65-F5344CB8AC3E}">
        <p14:creationId xmlns:p14="http://schemas.microsoft.com/office/powerpoint/2010/main" val="3554784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99EE-471C-BE2C-22DE-E1AD9ED25AE1}"/>
              </a:ext>
            </a:extLst>
          </p:cNvPr>
          <p:cNvSpPr>
            <a:spLocks noGrp="1"/>
          </p:cNvSpPr>
          <p:nvPr>
            <p:ph type="title"/>
          </p:nvPr>
        </p:nvSpPr>
        <p:spPr/>
        <p:txBody>
          <a:bodyPr/>
          <a:lstStyle/>
          <a:p>
            <a:r>
              <a:rPr lang="en-US" dirty="0"/>
              <a:t>Now train</a:t>
            </a:r>
          </a:p>
        </p:txBody>
      </p:sp>
      <p:sp>
        <p:nvSpPr>
          <p:cNvPr id="3" name="Content Placeholder 2">
            <a:extLst>
              <a:ext uri="{FF2B5EF4-FFF2-40B4-BE49-F238E27FC236}">
                <a16:creationId xmlns:a16="http://schemas.microsoft.com/office/drawing/2014/main" id="{4481CED3-977B-6894-9F6D-859503B0647A}"/>
              </a:ext>
            </a:extLst>
          </p:cNvPr>
          <p:cNvSpPr>
            <a:spLocks noGrp="1"/>
          </p:cNvSpPr>
          <p:nvPr>
            <p:ph idx="1"/>
          </p:nvPr>
        </p:nvSpPr>
        <p:spPr/>
        <p:txBody>
          <a:bodyPr/>
          <a:lstStyle/>
          <a:p>
            <a:r>
              <a:rPr lang="en-US" dirty="0"/>
              <a:t>Simplest </a:t>
            </a:r>
          </a:p>
          <a:p>
            <a:pPr lvl="1"/>
            <a:r>
              <a:rPr lang="en-US" dirty="0"/>
              <a:t>accept image pair</a:t>
            </a:r>
          </a:p>
          <a:p>
            <a:pPr lvl="1"/>
            <a:r>
              <a:rPr lang="en-US" dirty="0"/>
              <a:t>produce </a:t>
            </a:r>
            <a:r>
              <a:rPr lang="en-US" dirty="0" err="1"/>
              <a:t>pointmap</a:t>
            </a:r>
            <a:endParaRPr lang="en-US" dirty="0"/>
          </a:p>
          <a:p>
            <a:r>
              <a:rPr lang="en-US" dirty="0"/>
              <a:t>Train w/ ground truth</a:t>
            </a:r>
          </a:p>
          <a:p>
            <a:pPr lvl="1"/>
            <a:r>
              <a:rPr lang="en-US" dirty="0"/>
              <a:t>recalling I2 </a:t>
            </a:r>
            <a:r>
              <a:rPr lang="en-US" dirty="0" err="1"/>
              <a:t>pointmap</a:t>
            </a:r>
            <a:r>
              <a:rPr lang="en-US" dirty="0"/>
              <a:t> is in I1’s frame</a:t>
            </a:r>
          </a:p>
          <a:p>
            <a:pPr lvl="1"/>
            <a:r>
              <a:rPr lang="en-US" dirty="0"/>
              <a:t>lots of data of form (image pair, </a:t>
            </a:r>
            <a:r>
              <a:rPr lang="en-US" dirty="0" err="1"/>
              <a:t>depthmap</a:t>
            </a:r>
            <a:r>
              <a:rPr lang="en-US" dirty="0"/>
              <a:t> pair)</a:t>
            </a:r>
          </a:p>
          <a:p>
            <a:r>
              <a:rPr lang="en-US" dirty="0"/>
              <a:t>Loss:</a:t>
            </a:r>
          </a:p>
          <a:p>
            <a:pPr lvl="1"/>
            <a:r>
              <a:rPr lang="en-US" dirty="0"/>
              <a:t>scaled L2 regression loss between prediction, </a:t>
            </a:r>
            <a:r>
              <a:rPr lang="en-US" dirty="0" err="1"/>
              <a:t>g.t.</a:t>
            </a:r>
            <a:endParaRPr lang="en-US" dirty="0"/>
          </a:p>
          <a:p>
            <a:pPr lvl="1"/>
            <a:r>
              <a:rPr lang="en-US" dirty="0"/>
              <a:t>weighted by confidence term</a:t>
            </a:r>
          </a:p>
          <a:p>
            <a:pPr marL="0" indent="0">
              <a:buNone/>
            </a:pPr>
            <a:endParaRPr lang="en-US" dirty="0"/>
          </a:p>
        </p:txBody>
      </p:sp>
    </p:spTree>
    <p:extLst>
      <p:ext uri="{BB962C8B-B14F-4D97-AF65-F5344CB8AC3E}">
        <p14:creationId xmlns:p14="http://schemas.microsoft.com/office/powerpoint/2010/main" val="672161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4D57-0930-ED08-A09D-856BB664510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E97E0E9-39B8-478E-525C-2428F4D4C33A}"/>
              </a:ext>
            </a:extLst>
          </p:cNvPr>
          <p:cNvPicPr>
            <a:picLocks noChangeAspect="1"/>
          </p:cNvPicPr>
          <p:nvPr/>
        </p:nvPicPr>
        <p:blipFill>
          <a:blip r:embed="rId2"/>
          <a:stretch>
            <a:fillRect/>
          </a:stretch>
        </p:blipFill>
        <p:spPr>
          <a:xfrm>
            <a:off x="1642241" y="200086"/>
            <a:ext cx="9015610" cy="2784852"/>
          </a:xfrm>
          <a:prstGeom prst="rect">
            <a:avLst/>
          </a:prstGeom>
        </p:spPr>
      </p:pic>
      <p:sp>
        <p:nvSpPr>
          <p:cNvPr id="7" name="TextBox 6">
            <a:extLst>
              <a:ext uri="{FF2B5EF4-FFF2-40B4-BE49-F238E27FC236}">
                <a16:creationId xmlns:a16="http://schemas.microsoft.com/office/drawing/2014/main" id="{D6B3F9C1-50FF-527C-1F8C-820933D1B228}"/>
              </a:ext>
            </a:extLst>
          </p:cNvPr>
          <p:cNvSpPr txBox="1"/>
          <p:nvPr/>
        </p:nvSpPr>
        <p:spPr>
          <a:xfrm>
            <a:off x="1754176" y="3094561"/>
            <a:ext cx="796949" cy="369332"/>
          </a:xfrm>
          <a:prstGeom prst="rect">
            <a:avLst/>
          </a:prstGeom>
          <a:noFill/>
        </p:spPr>
        <p:txBody>
          <a:bodyPr wrap="none" rtlCol="0">
            <a:spAutoFit/>
          </a:bodyPr>
          <a:lstStyle/>
          <a:p>
            <a:r>
              <a:rPr lang="en-US" dirty="0"/>
              <a:t>Image</a:t>
            </a:r>
          </a:p>
        </p:txBody>
      </p:sp>
      <p:sp>
        <p:nvSpPr>
          <p:cNvPr id="8" name="TextBox 7">
            <a:extLst>
              <a:ext uri="{FF2B5EF4-FFF2-40B4-BE49-F238E27FC236}">
                <a16:creationId xmlns:a16="http://schemas.microsoft.com/office/drawing/2014/main" id="{F2C23361-F363-3BC6-65E9-7ADBFBB6FFCA}"/>
              </a:ext>
            </a:extLst>
          </p:cNvPr>
          <p:cNvSpPr txBox="1"/>
          <p:nvPr/>
        </p:nvSpPr>
        <p:spPr>
          <a:xfrm>
            <a:off x="3626070" y="3094561"/>
            <a:ext cx="797013" cy="369332"/>
          </a:xfrm>
          <a:prstGeom prst="rect">
            <a:avLst/>
          </a:prstGeom>
          <a:noFill/>
        </p:spPr>
        <p:txBody>
          <a:bodyPr wrap="none" rtlCol="0">
            <a:spAutoFit/>
          </a:bodyPr>
          <a:lstStyle/>
          <a:p>
            <a:r>
              <a:rPr lang="en-US" dirty="0"/>
              <a:t>Depth</a:t>
            </a:r>
          </a:p>
        </p:txBody>
      </p:sp>
      <p:sp>
        <p:nvSpPr>
          <p:cNvPr id="9" name="TextBox 8">
            <a:extLst>
              <a:ext uri="{FF2B5EF4-FFF2-40B4-BE49-F238E27FC236}">
                <a16:creationId xmlns:a16="http://schemas.microsoft.com/office/drawing/2014/main" id="{DE066EB8-F6EF-DBDC-08FE-147005C9873E}"/>
              </a:ext>
            </a:extLst>
          </p:cNvPr>
          <p:cNvSpPr txBox="1"/>
          <p:nvPr/>
        </p:nvSpPr>
        <p:spPr>
          <a:xfrm>
            <a:off x="5213131" y="3059668"/>
            <a:ext cx="1343638" cy="369332"/>
          </a:xfrm>
          <a:prstGeom prst="rect">
            <a:avLst/>
          </a:prstGeom>
          <a:noFill/>
        </p:spPr>
        <p:txBody>
          <a:bodyPr wrap="none" rtlCol="0">
            <a:spAutoFit/>
          </a:bodyPr>
          <a:lstStyle/>
          <a:p>
            <a:r>
              <a:rPr lang="en-US" dirty="0"/>
              <a:t>Confidence</a:t>
            </a:r>
          </a:p>
        </p:txBody>
      </p:sp>
      <p:sp>
        <p:nvSpPr>
          <p:cNvPr id="10" name="TextBox 9">
            <a:extLst>
              <a:ext uri="{FF2B5EF4-FFF2-40B4-BE49-F238E27FC236}">
                <a16:creationId xmlns:a16="http://schemas.microsoft.com/office/drawing/2014/main" id="{C2D2C425-4B0C-CDA5-DCB6-A30ADCFBDE54}"/>
              </a:ext>
            </a:extLst>
          </p:cNvPr>
          <p:cNvSpPr txBox="1"/>
          <p:nvPr/>
        </p:nvSpPr>
        <p:spPr>
          <a:xfrm>
            <a:off x="7913669" y="3094561"/>
            <a:ext cx="1304524" cy="369332"/>
          </a:xfrm>
          <a:prstGeom prst="rect">
            <a:avLst/>
          </a:prstGeom>
          <a:noFill/>
        </p:spPr>
        <p:txBody>
          <a:bodyPr wrap="none" rtlCol="0">
            <a:spAutoFit/>
          </a:bodyPr>
          <a:lstStyle/>
          <a:p>
            <a:r>
              <a:rPr lang="en-US" dirty="0"/>
              <a:t>Point cloud</a:t>
            </a:r>
          </a:p>
        </p:txBody>
      </p:sp>
      <p:sp>
        <p:nvSpPr>
          <p:cNvPr id="11" name="TextBox 10">
            <a:extLst>
              <a:ext uri="{FF2B5EF4-FFF2-40B4-BE49-F238E27FC236}">
                <a16:creationId xmlns:a16="http://schemas.microsoft.com/office/drawing/2014/main" id="{7AB56C05-7834-F634-B36C-ED47941F898E}"/>
              </a:ext>
            </a:extLst>
          </p:cNvPr>
          <p:cNvSpPr txBox="1"/>
          <p:nvPr/>
        </p:nvSpPr>
        <p:spPr>
          <a:xfrm>
            <a:off x="1625011" y="6311899"/>
            <a:ext cx="9042988" cy="369332"/>
          </a:xfrm>
          <a:prstGeom prst="rect">
            <a:avLst/>
          </a:prstGeom>
          <a:noFill/>
        </p:spPr>
        <p:txBody>
          <a:bodyPr wrap="square">
            <a:spAutoFit/>
          </a:bodyPr>
          <a:lstStyle/>
          <a:p>
            <a:r>
              <a:rPr lang="en-US" i="1" dirty="0">
                <a:latin typeface="Helvetica" pitchFamily="2" charset="0"/>
              </a:rPr>
              <a:t>DUSt3R: Geometric 3D Vision Made Easy, Wang et al,  2024</a:t>
            </a:r>
            <a:endParaRPr lang="en-US" dirty="0">
              <a:latin typeface="Helvetica" pitchFamily="2" charset="0"/>
            </a:endParaRPr>
          </a:p>
        </p:txBody>
      </p:sp>
    </p:spTree>
    <p:extLst>
      <p:ext uri="{BB962C8B-B14F-4D97-AF65-F5344CB8AC3E}">
        <p14:creationId xmlns:p14="http://schemas.microsoft.com/office/powerpoint/2010/main" val="2544808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A74F-9AB9-BC2C-1602-0E669BFA2207}"/>
              </a:ext>
            </a:extLst>
          </p:cNvPr>
          <p:cNvSpPr>
            <a:spLocks noGrp="1"/>
          </p:cNvSpPr>
          <p:nvPr>
            <p:ph type="title"/>
          </p:nvPr>
        </p:nvSpPr>
        <p:spPr/>
        <p:txBody>
          <a:bodyPr/>
          <a:lstStyle/>
          <a:p>
            <a:r>
              <a:rPr lang="en-US" dirty="0"/>
              <a:t>Downstream</a:t>
            </a:r>
          </a:p>
        </p:txBody>
      </p:sp>
      <p:sp>
        <p:nvSpPr>
          <p:cNvPr id="3" name="Content Placeholder 2">
            <a:extLst>
              <a:ext uri="{FF2B5EF4-FFF2-40B4-BE49-F238E27FC236}">
                <a16:creationId xmlns:a16="http://schemas.microsoft.com/office/drawing/2014/main" id="{63628E1E-B74D-103B-2980-AB3FEB6A88B4}"/>
              </a:ext>
            </a:extLst>
          </p:cNvPr>
          <p:cNvSpPr>
            <a:spLocks noGrp="1"/>
          </p:cNvSpPr>
          <p:nvPr>
            <p:ph idx="1"/>
          </p:nvPr>
        </p:nvSpPr>
        <p:spPr/>
        <p:txBody>
          <a:bodyPr>
            <a:normAutofit lnSpcReduction="10000"/>
          </a:bodyPr>
          <a:lstStyle/>
          <a:p>
            <a:r>
              <a:rPr lang="en-US" dirty="0"/>
              <a:t>I1, I2 pixel correspondences</a:t>
            </a:r>
          </a:p>
          <a:p>
            <a:pPr lvl="1"/>
            <a:r>
              <a:rPr lang="en-US" dirty="0"/>
              <a:t>find nearest neighbors in </a:t>
            </a:r>
            <a:r>
              <a:rPr lang="en-US" dirty="0" err="1"/>
              <a:t>pointmaps</a:t>
            </a:r>
            <a:endParaRPr lang="en-US" dirty="0"/>
          </a:p>
          <a:p>
            <a:r>
              <a:rPr lang="en-US" dirty="0"/>
              <a:t>Camera intrinsics</a:t>
            </a:r>
          </a:p>
          <a:p>
            <a:pPr lvl="1"/>
            <a:r>
              <a:rPr lang="en-US" dirty="0" err="1"/>
              <a:t>pointmap</a:t>
            </a:r>
            <a:r>
              <a:rPr lang="en-US" dirty="0"/>
              <a:t> is in I1’s frame</a:t>
            </a:r>
          </a:p>
          <a:p>
            <a:pPr lvl="2"/>
            <a:r>
              <a:rPr lang="en-US" dirty="0"/>
              <a:t>easy optimization</a:t>
            </a:r>
          </a:p>
          <a:p>
            <a:r>
              <a:rPr lang="en-US" dirty="0"/>
              <a:t>Relative camera pose</a:t>
            </a:r>
          </a:p>
          <a:p>
            <a:pPr lvl="1"/>
            <a:r>
              <a:rPr lang="en-US" dirty="0"/>
              <a:t>predict twice using I1, I2 then I2, I1</a:t>
            </a:r>
          </a:p>
          <a:p>
            <a:pPr lvl="1"/>
            <a:r>
              <a:rPr lang="en-US" dirty="0"/>
              <a:t>register the two predictions </a:t>
            </a:r>
          </a:p>
          <a:p>
            <a:pPr lvl="2"/>
            <a:r>
              <a:rPr lang="en-US" dirty="0"/>
              <a:t>first in I1’s frame, second in I2’s frame</a:t>
            </a:r>
          </a:p>
          <a:p>
            <a:r>
              <a:rPr lang="en-US" dirty="0"/>
              <a:t>Absolute pose</a:t>
            </a:r>
          </a:p>
          <a:p>
            <a:pPr lvl="1"/>
            <a:r>
              <a:rPr lang="en-US" dirty="0"/>
              <a:t>register</a:t>
            </a:r>
          </a:p>
          <a:p>
            <a:endParaRPr lang="en-US" dirty="0"/>
          </a:p>
          <a:p>
            <a:endParaRPr lang="en-US" dirty="0"/>
          </a:p>
        </p:txBody>
      </p:sp>
    </p:spTree>
    <p:extLst>
      <p:ext uri="{BB962C8B-B14F-4D97-AF65-F5344CB8AC3E}">
        <p14:creationId xmlns:p14="http://schemas.microsoft.com/office/powerpoint/2010/main" val="3528360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6336-6D01-4BEA-000E-BB0231BC171E}"/>
              </a:ext>
            </a:extLst>
          </p:cNvPr>
          <p:cNvSpPr>
            <a:spLocks noGrp="1"/>
          </p:cNvSpPr>
          <p:nvPr>
            <p:ph type="title"/>
          </p:nvPr>
        </p:nvSpPr>
        <p:spPr/>
        <p:txBody>
          <a:bodyPr/>
          <a:lstStyle/>
          <a:p>
            <a:r>
              <a:rPr lang="en-US" dirty="0"/>
              <a:t>More than two frames</a:t>
            </a:r>
          </a:p>
        </p:txBody>
      </p:sp>
      <p:sp>
        <p:nvSpPr>
          <p:cNvPr id="3" name="Content Placeholder 2">
            <a:extLst>
              <a:ext uri="{FF2B5EF4-FFF2-40B4-BE49-F238E27FC236}">
                <a16:creationId xmlns:a16="http://schemas.microsoft.com/office/drawing/2014/main" id="{F433AFA5-B9C1-2F39-1A07-78248A35C438}"/>
              </a:ext>
            </a:extLst>
          </p:cNvPr>
          <p:cNvSpPr>
            <a:spLocks noGrp="1"/>
          </p:cNvSpPr>
          <p:nvPr>
            <p:ph idx="1"/>
          </p:nvPr>
        </p:nvSpPr>
        <p:spPr/>
        <p:txBody>
          <a:bodyPr/>
          <a:lstStyle/>
          <a:p>
            <a:r>
              <a:rPr lang="en-US" dirty="0"/>
              <a:t>Like SFM pipeline:</a:t>
            </a:r>
          </a:p>
          <a:p>
            <a:pPr lvl="1"/>
            <a:r>
              <a:rPr lang="en-US" dirty="0"/>
              <a:t>find pairs with many overlapping points</a:t>
            </a:r>
          </a:p>
          <a:p>
            <a:pPr lvl="1"/>
            <a:r>
              <a:rPr lang="en-US" dirty="0"/>
              <a:t>reconstruct for every such pair</a:t>
            </a:r>
          </a:p>
          <a:p>
            <a:pPr lvl="1"/>
            <a:r>
              <a:rPr lang="en-US" dirty="0"/>
              <a:t>register reconstructions</a:t>
            </a:r>
          </a:p>
        </p:txBody>
      </p:sp>
    </p:spTree>
    <p:extLst>
      <p:ext uri="{BB962C8B-B14F-4D97-AF65-F5344CB8AC3E}">
        <p14:creationId xmlns:p14="http://schemas.microsoft.com/office/powerpoint/2010/main" val="3451881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54E4-4B36-DB5F-BEAC-69FDA3F46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C7079-64E8-8753-D21F-F19E25F1E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C91102-91F2-6D66-0B50-6183B26257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4660D3-3E8B-DA40-04AF-93695B752D7F}"/>
              </a:ext>
            </a:extLst>
          </p:cNvPr>
          <p:cNvPicPr>
            <a:picLocks noChangeAspect="1"/>
          </p:cNvPicPr>
          <p:nvPr/>
        </p:nvPicPr>
        <p:blipFill>
          <a:blip r:embed="rId2"/>
          <a:stretch>
            <a:fillRect/>
          </a:stretch>
        </p:blipFill>
        <p:spPr>
          <a:xfrm>
            <a:off x="1754176" y="69765"/>
            <a:ext cx="8668407" cy="3511721"/>
          </a:xfrm>
          <a:prstGeom prst="rect">
            <a:avLst/>
          </a:prstGeom>
        </p:spPr>
      </p:pic>
      <p:sp>
        <p:nvSpPr>
          <p:cNvPr id="6" name="TextBox 5">
            <a:extLst>
              <a:ext uri="{FF2B5EF4-FFF2-40B4-BE49-F238E27FC236}">
                <a16:creationId xmlns:a16="http://schemas.microsoft.com/office/drawing/2014/main" id="{29C973CF-25A7-2150-B76E-4B78E9A15A36}"/>
              </a:ext>
            </a:extLst>
          </p:cNvPr>
          <p:cNvSpPr txBox="1"/>
          <p:nvPr/>
        </p:nvSpPr>
        <p:spPr>
          <a:xfrm>
            <a:off x="1625012" y="3716421"/>
            <a:ext cx="796949" cy="369332"/>
          </a:xfrm>
          <a:prstGeom prst="rect">
            <a:avLst/>
          </a:prstGeom>
          <a:noFill/>
        </p:spPr>
        <p:txBody>
          <a:bodyPr wrap="none" rtlCol="0">
            <a:spAutoFit/>
          </a:bodyPr>
          <a:lstStyle/>
          <a:p>
            <a:r>
              <a:rPr lang="en-US" dirty="0"/>
              <a:t>Image</a:t>
            </a:r>
          </a:p>
        </p:txBody>
      </p:sp>
      <p:sp>
        <p:nvSpPr>
          <p:cNvPr id="7" name="TextBox 6">
            <a:extLst>
              <a:ext uri="{FF2B5EF4-FFF2-40B4-BE49-F238E27FC236}">
                <a16:creationId xmlns:a16="http://schemas.microsoft.com/office/drawing/2014/main" id="{F5C6C541-3C53-2510-414B-3E80785DC243}"/>
              </a:ext>
            </a:extLst>
          </p:cNvPr>
          <p:cNvSpPr txBox="1"/>
          <p:nvPr/>
        </p:nvSpPr>
        <p:spPr>
          <a:xfrm>
            <a:off x="3496906" y="3716421"/>
            <a:ext cx="797013" cy="369332"/>
          </a:xfrm>
          <a:prstGeom prst="rect">
            <a:avLst/>
          </a:prstGeom>
          <a:noFill/>
        </p:spPr>
        <p:txBody>
          <a:bodyPr wrap="none" rtlCol="0">
            <a:spAutoFit/>
          </a:bodyPr>
          <a:lstStyle/>
          <a:p>
            <a:r>
              <a:rPr lang="en-US" dirty="0"/>
              <a:t>Depth</a:t>
            </a:r>
          </a:p>
        </p:txBody>
      </p:sp>
      <p:sp>
        <p:nvSpPr>
          <p:cNvPr id="8" name="TextBox 7">
            <a:extLst>
              <a:ext uri="{FF2B5EF4-FFF2-40B4-BE49-F238E27FC236}">
                <a16:creationId xmlns:a16="http://schemas.microsoft.com/office/drawing/2014/main" id="{A6E5C0C1-60B4-584A-631F-6F2914A6D913}"/>
              </a:ext>
            </a:extLst>
          </p:cNvPr>
          <p:cNvSpPr txBox="1"/>
          <p:nvPr/>
        </p:nvSpPr>
        <p:spPr>
          <a:xfrm>
            <a:off x="5083967" y="3681528"/>
            <a:ext cx="1343638" cy="369332"/>
          </a:xfrm>
          <a:prstGeom prst="rect">
            <a:avLst/>
          </a:prstGeom>
          <a:noFill/>
        </p:spPr>
        <p:txBody>
          <a:bodyPr wrap="none" rtlCol="0">
            <a:spAutoFit/>
          </a:bodyPr>
          <a:lstStyle/>
          <a:p>
            <a:r>
              <a:rPr lang="en-US" dirty="0"/>
              <a:t>Confidence</a:t>
            </a:r>
          </a:p>
        </p:txBody>
      </p:sp>
      <p:sp>
        <p:nvSpPr>
          <p:cNvPr id="9" name="TextBox 8">
            <a:extLst>
              <a:ext uri="{FF2B5EF4-FFF2-40B4-BE49-F238E27FC236}">
                <a16:creationId xmlns:a16="http://schemas.microsoft.com/office/drawing/2014/main" id="{6E69855B-2A98-E112-C1EB-F357D06BAA40}"/>
              </a:ext>
            </a:extLst>
          </p:cNvPr>
          <p:cNvSpPr txBox="1"/>
          <p:nvPr/>
        </p:nvSpPr>
        <p:spPr>
          <a:xfrm>
            <a:off x="7784505" y="3716421"/>
            <a:ext cx="1304524" cy="369332"/>
          </a:xfrm>
          <a:prstGeom prst="rect">
            <a:avLst/>
          </a:prstGeom>
          <a:noFill/>
        </p:spPr>
        <p:txBody>
          <a:bodyPr wrap="none" rtlCol="0">
            <a:spAutoFit/>
          </a:bodyPr>
          <a:lstStyle/>
          <a:p>
            <a:r>
              <a:rPr lang="en-US" dirty="0"/>
              <a:t>Point cloud</a:t>
            </a:r>
          </a:p>
        </p:txBody>
      </p:sp>
      <p:sp>
        <p:nvSpPr>
          <p:cNvPr id="10" name="TextBox 9">
            <a:extLst>
              <a:ext uri="{FF2B5EF4-FFF2-40B4-BE49-F238E27FC236}">
                <a16:creationId xmlns:a16="http://schemas.microsoft.com/office/drawing/2014/main" id="{75540607-DC63-9455-1422-91EE775C8DF5}"/>
              </a:ext>
            </a:extLst>
          </p:cNvPr>
          <p:cNvSpPr txBox="1"/>
          <p:nvPr/>
        </p:nvSpPr>
        <p:spPr>
          <a:xfrm>
            <a:off x="1625011" y="6311899"/>
            <a:ext cx="9042988" cy="369332"/>
          </a:xfrm>
          <a:prstGeom prst="rect">
            <a:avLst/>
          </a:prstGeom>
          <a:noFill/>
        </p:spPr>
        <p:txBody>
          <a:bodyPr wrap="square">
            <a:spAutoFit/>
          </a:bodyPr>
          <a:lstStyle/>
          <a:p>
            <a:r>
              <a:rPr lang="en-US" i="1" dirty="0">
                <a:latin typeface="Helvetica" pitchFamily="2" charset="0"/>
              </a:rPr>
              <a:t>DUSt3R: Geometric 3D Vision Made Easy, Wang et al,  2024</a:t>
            </a:r>
            <a:endParaRPr lang="en-US" dirty="0">
              <a:latin typeface="Helvetica" pitchFamily="2" charset="0"/>
            </a:endParaRPr>
          </a:p>
        </p:txBody>
      </p:sp>
    </p:spTree>
    <p:extLst>
      <p:ext uri="{BB962C8B-B14F-4D97-AF65-F5344CB8AC3E}">
        <p14:creationId xmlns:p14="http://schemas.microsoft.com/office/powerpoint/2010/main" val="15336586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7C8D9-C34D-A4D3-A14A-32703FFED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1ED69-EC8A-2FD9-7B3C-EFA8C9DB4BBF}"/>
              </a:ext>
            </a:extLst>
          </p:cNvPr>
          <p:cNvSpPr>
            <a:spLocks noGrp="1"/>
          </p:cNvSpPr>
          <p:nvPr>
            <p:ph type="title"/>
          </p:nvPr>
        </p:nvSpPr>
        <p:spPr/>
        <p:txBody>
          <a:bodyPr/>
          <a:lstStyle/>
          <a:p>
            <a:r>
              <a:rPr lang="en-US" dirty="0"/>
              <a:t>VGGT</a:t>
            </a:r>
          </a:p>
        </p:txBody>
      </p:sp>
      <p:sp>
        <p:nvSpPr>
          <p:cNvPr id="3" name="Content Placeholder 2">
            <a:extLst>
              <a:ext uri="{FF2B5EF4-FFF2-40B4-BE49-F238E27FC236}">
                <a16:creationId xmlns:a16="http://schemas.microsoft.com/office/drawing/2014/main" id="{5DB43AF3-F73C-3E94-775E-779D7F0C9546}"/>
              </a:ext>
            </a:extLst>
          </p:cNvPr>
          <p:cNvSpPr>
            <a:spLocks noGrp="1"/>
          </p:cNvSpPr>
          <p:nvPr>
            <p:ph idx="1"/>
          </p:nvPr>
        </p:nvSpPr>
        <p:spPr/>
        <p:txBody>
          <a:bodyPr/>
          <a:lstStyle/>
          <a:p>
            <a:endParaRPr lang="en-US"/>
          </a:p>
        </p:txBody>
      </p:sp>
      <p:pic>
        <p:nvPicPr>
          <p:cNvPr id="1026" name="Picture 2" descr="A close-up of a house&#10;&#10;AI-generated content may be incorrect.">
            <a:extLst>
              <a:ext uri="{FF2B5EF4-FFF2-40B4-BE49-F238E27FC236}">
                <a16:creationId xmlns:a16="http://schemas.microsoft.com/office/drawing/2014/main" id="{5099AAFF-301A-9929-E1F4-D1C6AF421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41886"/>
            <a:ext cx="9144000" cy="33742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38CC84-0C21-2D97-D05C-6E6E9E8FE9CC}"/>
              </a:ext>
            </a:extLst>
          </p:cNvPr>
          <p:cNvSpPr txBox="1"/>
          <p:nvPr/>
        </p:nvSpPr>
        <p:spPr>
          <a:xfrm>
            <a:off x="5524502" y="5657850"/>
            <a:ext cx="1803507" cy="300082"/>
          </a:xfrm>
          <a:prstGeom prst="rect">
            <a:avLst/>
          </a:prstGeom>
          <a:noFill/>
        </p:spPr>
        <p:txBody>
          <a:bodyPr wrap="none" rtlCol="0">
            <a:spAutoFit/>
          </a:bodyPr>
          <a:lstStyle/>
          <a:p>
            <a:r>
              <a:rPr lang="en-US" sz="1350" dirty="0"/>
              <a:t>https://</a:t>
            </a:r>
            <a:r>
              <a:rPr lang="en-US" sz="1350" dirty="0" err="1"/>
              <a:t>vgg-t.github.io</a:t>
            </a:r>
            <a:endParaRPr lang="en-US" sz="1350" dirty="0"/>
          </a:p>
        </p:txBody>
      </p:sp>
    </p:spTree>
    <p:extLst>
      <p:ext uri="{BB962C8B-B14F-4D97-AF65-F5344CB8AC3E}">
        <p14:creationId xmlns:p14="http://schemas.microsoft.com/office/powerpoint/2010/main" val="3751772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C0C0-26A2-FA11-E86D-0D87A781E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6F525-624D-3C79-7951-0A22CB861861}"/>
              </a:ext>
            </a:extLst>
          </p:cNvPr>
          <p:cNvSpPr>
            <a:spLocks noGrp="1"/>
          </p:cNvSpPr>
          <p:nvPr>
            <p:ph type="title"/>
          </p:nvPr>
        </p:nvSpPr>
        <p:spPr/>
        <p:txBody>
          <a:bodyPr/>
          <a:lstStyle/>
          <a:p>
            <a:r>
              <a:rPr lang="en-US" dirty="0"/>
              <a:t>VGGT</a:t>
            </a:r>
          </a:p>
        </p:txBody>
      </p:sp>
      <p:sp>
        <p:nvSpPr>
          <p:cNvPr id="3" name="Content Placeholder 2">
            <a:extLst>
              <a:ext uri="{FF2B5EF4-FFF2-40B4-BE49-F238E27FC236}">
                <a16:creationId xmlns:a16="http://schemas.microsoft.com/office/drawing/2014/main" id="{FC734F7D-A5CC-C330-F29A-13A95ED47B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257C42F-55D8-40F5-D889-2FEB3D63A21D}"/>
              </a:ext>
            </a:extLst>
          </p:cNvPr>
          <p:cNvPicPr>
            <a:picLocks noChangeAspect="1"/>
          </p:cNvPicPr>
          <p:nvPr/>
        </p:nvPicPr>
        <p:blipFill>
          <a:blip r:embed="rId2"/>
          <a:stretch>
            <a:fillRect/>
          </a:stretch>
        </p:blipFill>
        <p:spPr>
          <a:xfrm>
            <a:off x="1809750" y="1421546"/>
            <a:ext cx="8572500" cy="4232957"/>
          </a:xfrm>
          <a:prstGeom prst="rect">
            <a:avLst/>
          </a:prstGeom>
        </p:spPr>
      </p:pic>
      <p:sp>
        <p:nvSpPr>
          <p:cNvPr id="6" name="TextBox 5">
            <a:extLst>
              <a:ext uri="{FF2B5EF4-FFF2-40B4-BE49-F238E27FC236}">
                <a16:creationId xmlns:a16="http://schemas.microsoft.com/office/drawing/2014/main" id="{37344A65-567C-CC87-A5CD-831B433D3FD1}"/>
              </a:ext>
            </a:extLst>
          </p:cNvPr>
          <p:cNvSpPr txBox="1"/>
          <p:nvPr/>
        </p:nvSpPr>
        <p:spPr>
          <a:xfrm>
            <a:off x="4152901" y="5654501"/>
            <a:ext cx="4573377" cy="300082"/>
          </a:xfrm>
          <a:prstGeom prst="rect">
            <a:avLst/>
          </a:prstGeom>
          <a:noFill/>
        </p:spPr>
        <p:txBody>
          <a:bodyPr wrap="square">
            <a:spAutoFit/>
          </a:bodyPr>
          <a:lstStyle/>
          <a:p>
            <a:r>
              <a:rPr lang="en-US" sz="1350" dirty="0"/>
              <a:t>https://</a:t>
            </a:r>
            <a:r>
              <a:rPr lang="en-US" sz="1350" dirty="0" err="1"/>
              <a:t>vgg-t.github.io</a:t>
            </a:r>
            <a:endParaRPr lang="en-US" sz="1350" dirty="0"/>
          </a:p>
        </p:txBody>
      </p:sp>
    </p:spTree>
    <p:extLst>
      <p:ext uri="{BB962C8B-B14F-4D97-AF65-F5344CB8AC3E}">
        <p14:creationId xmlns:p14="http://schemas.microsoft.com/office/powerpoint/2010/main" val="2185879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3AF42-AD62-8C22-EB63-1598A3BC5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9519D-F660-1257-D348-AE696B3BE79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B21EB69-FE8F-0E43-9594-9358201907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6292E2-96AA-BC84-4C7B-D4FA4163A46D}"/>
              </a:ext>
            </a:extLst>
          </p:cNvPr>
          <p:cNvPicPr>
            <a:picLocks noChangeAspect="1"/>
          </p:cNvPicPr>
          <p:nvPr/>
        </p:nvPicPr>
        <p:blipFill>
          <a:blip r:embed="rId2"/>
          <a:stretch>
            <a:fillRect/>
          </a:stretch>
        </p:blipFill>
        <p:spPr>
          <a:xfrm>
            <a:off x="2029605" y="14970"/>
            <a:ext cx="8132790" cy="6477905"/>
          </a:xfrm>
          <a:prstGeom prst="rect">
            <a:avLst/>
          </a:prstGeom>
        </p:spPr>
      </p:pic>
      <p:sp>
        <p:nvSpPr>
          <p:cNvPr id="6" name="TextBox 5">
            <a:extLst>
              <a:ext uri="{FF2B5EF4-FFF2-40B4-BE49-F238E27FC236}">
                <a16:creationId xmlns:a16="http://schemas.microsoft.com/office/drawing/2014/main" id="{050B41F5-7F1F-FC00-E637-AE51A74DDA1A}"/>
              </a:ext>
            </a:extLst>
          </p:cNvPr>
          <p:cNvSpPr txBox="1"/>
          <p:nvPr/>
        </p:nvSpPr>
        <p:spPr>
          <a:xfrm>
            <a:off x="4290848" y="6492874"/>
            <a:ext cx="6057900" cy="300082"/>
          </a:xfrm>
          <a:prstGeom prst="rect">
            <a:avLst/>
          </a:prstGeom>
          <a:noFill/>
        </p:spPr>
        <p:txBody>
          <a:bodyPr wrap="square">
            <a:spAutoFit/>
          </a:bodyPr>
          <a:lstStyle/>
          <a:p>
            <a:r>
              <a:rPr lang="en-US" sz="1350" dirty="0"/>
              <a:t>https://</a:t>
            </a:r>
            <a:r>
              <a:rPr lang="en-US" sz="1350" dirty="0" err="1"/>
              <a:t>github.com</a:t>
            </a:r>
            <a:r>
              <a:rPr lang="en-US" sz="1350" dirty="0"/>
              <a:t>/ByteDance-Seed/Depth-Anything-3</a:t>
            </a:r>
          </a:p>
        </p:txBody>
      </p:sp>
    </p:spTree>
    <p:extLst>
      <p:ext uri="{BB962C8B-B14F-4D97-AF65-F5344CB8AC3E}">
        <p14:creationId xmlns:p14="http://schemas.microsoft.com/office/powerpoint/2010/main" val="486842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87FA-8852-602E-8EF4-CA72AF5B9F16}"/>
              </a:ext>
            </a:extLst>
          </p:cNvPr>
          <p:cNvSpPr>
            <a:spLocks noGrp="1"/>
          </p:cNvSpPr>
          <p:nvPr>
            <p:ph type="title"/>
          </p:nvPr>
        </p:nvSpPr>
        <p:spPr/>
        <p:txBody>
          <a:bodyPr/>
          <a:lstStyle/>
          <a:p>
            <a:r>
              <a:rPr lang="en-US" dirty="0"/>
              <a:t>Tracking</a:t>
            </a:r>
          </a:p>
        </p:txBody>
      </p:sp>
      <p:sp>
        <p:nvSpPr>
          <p:cNvPr id="3" name="Content Placeholder 2">
            <a:extLst>
              <a:ext uri="{FF2B5EF4-FFF2-40B4-BE49-F238E27FC236}">
                <a16:creationId xmlns:a16="http://schemas.microsoft.com/office/drawing/2014/main" id="{C56F822E-2709-1630-AE4D-393911AC4DE7}"/>
              </a:ext>
            </a:extLst>
          </p:cNvPr>
          <p:cNvSpPr>
            <a:spLocks noGrp="1"/>
          </p:cNvSpPr>
          <p:nvPr>
            <p:ph idx="1"/>
          </p:nvPr>
        </p:nvSpPr>
        <p:spPr/>
        <p:txBody>
          <a:bodyPr/>
          <a:lstStyle/>
          <a:p>
            <a:r>
              <a:rPr lang="en-US" dirty="0"/>
              <a:t>Join up instances of objects over time for long sequences</a:t>
            </a:r>
          </a:p>
          <a:p>
            <a:pPr lvl="1"/>
            <a:r>
              <a:rPr lang="en-US" dirty="0"/>
              <a:t>Despite various inconveniences</a:t>
            </a:r>
          </a:p>
          <a:p>
            <a:pPr lvl="2"/>
            <a:r>
              <a:rPr lang="en-US" dirty="0"/>
              <a:t>objects getting occluded and reappearing</a:t>
            </a:r>
          </a:p>
          <a:p>
            <a:pPr lvl="2"/>
            <a:r>
              <a:rPr lang="en-US" dirty="0"/>
              <a:t>objects deforming as they move</a:t>
            </a:r>
          </a:p>
          <a:p>
            <a:pPr lvl="2"/>
            <a:r>
              <a:rPr lang="en-US" dirty="0" err="1"/>
              <a:t>etc</a:t>
            </a:r>
            <a:endParaRPr lang="en-US" dirty="0"/>
          </a:p>
          <a:p>
            <a:r>
              <a:rPr lang="en-US" dirty="0"/>
              <a:t>Applications:</a:t>
            </a:r>
          </a:p>
          <a:p>
            <a:pPr lvl="1"/>
            <a:r>
              <a:rPr lang="en-US" dirty="0"/>
              <a:t>obvious security stuff</a:t>
            </a:r>
          </a:p>
          <a:p>
            <a:pPr lvl="1"/>
            <a:r>
              <a:rPr lang="en-US" dirty="0"/>
              <a:t>what do people do? </a:t>
            </a:r>
          </a:p>
          <a:p>
            <a:pPr lvl="2"/>
            <a:r>
              <a:rPr lang="en-US" dirty="0"/>
              <a:t>improved architectural design</a:t>
            </a:r>
          </a:p>
          <a:p>
            <a:pPr lvl="1"/>
            <a:r>
              <a:rPr lang="en-US" dirty="0"/>
              <a:t>increasingly useful in grasp planning, etc.</a:t>
            </a:r>
          </a:p>
        </p:txBody>
      </p:sp>
    </p:spTree>
    <p:extLst>
      <p:ext uri="{BB962C8B-B14F-4D97-AF65-F5344CB8AC3E}">
        <p14:creationId xmlns:p14="http://schemas.microsoft.com/office/powerpoint/2010/main" val="1115783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E354-323C-7EF8-34F6-4426EEEE8CBB}"/>
              </a:ext>
            </a:extLst>
          </p:cNvPr>
          <p:cNvSpPr>
            <a:spLocks noGrp="1"/>
          </p:cNvSpPr>
          <p:nvPr>
            <p:ph type="title"/>
          </p:nvPr>
        </p:nvSpPr>
        <p:spPr/>
        <p:txBody>
          <a:bodyPr/>
          <a:lstStyle/>
          <a:p>
            <a:r>
              <a:rPr lang="en-US" dirty="0"/>
              <a:t>MOT-20 example</a:t>
            </a:r>
          </a:p>
        </p:txBody>
      </p:sp>
      <p:sp>
        <p:nvSpPr>
          <p:cNvPr id="3" name="Content Placeholder 2">
            <a:extLst>
              <a:ext uri="{FF2B5EF4-FFF2-40B4-BE49-F238E27FC236}">
                <a16:creationId xmlns:a16="http://schemas.microsoft.com/office/drawing/2014/main" id="{821633F2-5B38-0E80-9DF5-98414C40199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D3371EC-3F8E-B961-5B6C-8E3D30A5BA30}"/>
              </a:ext>
            </a:extLst>
          </p:cNvPr>
          <p:cNvPicPr>
            <a:picLocks noChangeAspect="1"/>
          </p:cNvPicPr>
          <p:nvPr/>
        </p:nvPicPr>
        <p:blipFill>
          <a:blip r:embed="rId2"/>
          <a:stretch>
            <a:fillRect/>
          </a:stretch>
        </p:blipFill>
        <p:spPr>
          <a:xfrm>
            <a:off x="203852" y="2099441"/>
            <a:ext cx="12844490" cy="2659117"/>
          </a:xfrm>
          <a:prstGeom prst="rect">
            <a:avLst/>
          </a:prstGeom>
        </p:spPr>
      </p:pic>
    </p:spTree>
    <p:extLst>
      <p:ext uri="{BB962C8B-B14F-4D97-AF65-F5344CB8AC3E}">
        <p14:creationId xmlns:p14="http://schemas.microsoft.com/office/powerpoint/2010/main" val="236345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AD52-FF00-F219-27FF-134D0C84E903}"/>
              </a:ext>
            </a:extLst>
          </p:cNvPr>
          <p:cNvSpPr>
            <a:spLocks noGrp="1"/>
          </p:cNvSpPr>
          <p:nvPr>
            <p:ph type="title"/>
          </p:nvPr>
        </p:nvSpPr>
        <p:spPr/>
        <p:txBody>
          <a:bodyPr/>
          <a:lstStyle/>
          <a:p>
            <a:r>
              <a:rPr lang="en-US" dirty="0"/>
              <a:t>Recall triangulation</a:t>
            </a:r>
          </a:p>
        </p:txBody>
      </p:sp>
      <p:pic>
        <p:nvPicPr>
          <p:cNvPr id="4" name="Picture 3">
            <a:extLst>
              <a:ext uri="{FF2B5EF4-FFF2-40B4-BE49-F238E27FC236}">
                <a16:creationId xmlns:a16="http://schemas.microsoft.com/office/drawing/2014/main" id="{E623FD76-8403-F7B3-25F1-7E6E953D8866}"/>
              </a:ext>
            </a:extLst>
          </p:cNvPr>
          <p:cNvPicPr>
            <a:picLocks noChangeAspect="1"/>
          </p:cNvPicPr>
          <p:nvPr/>
        </p:nvPicPr>
        <p:blipFill>
          <a:blip r:embed="rId2"/>
          <a:stretch>
            <a:fillRect/>
          </a:stretch>
        </p:blipFill>
        <p:spPr>
          <a:xfrm>
            <a:off x="4379735" y="2911366"/>
            <a:ext cx="6144405" cy="3791715"/>
          </a:xfrm>
          <a:prstGeom prst="rect">
            <a:avLst/>
          </a:prstGeom>
        </p:spPr>
      </p:pic>
      <p:sp>
        <p:nvSpPr>
          <p:cNvPr id="5" name="Content Placeholder 2">
            <a:extLst>
              <a:ext uri="{FF2B5EF4-FFF2-40B4-BE49-F238E27FC236}">
                <a16:creationId xmlns:a16="http://schemas.microsoft.com/office/drawing/2014/main" id="{1CABFE9F-1AE4-6A7D-4B11-8BC910E0EC2A}"/>
              </a:ext>
            </a:extLst>
          </p:cNvPr>
          <p:cNvSpPr>
            <a:spLocks noGrp="1"/>
          </p:cNvSpPr>
          <p:nvPr>
            <p:ph idx="1"/>
          </p:nvPr>
        </p:nvSpPr>
        <p:spPr>
          <a:xfrm>
            <a:off x="2152650" y="1825625"/>
            <a:ext cx="7886700" cy="4351338"/>
          </a:xfrm>
        </p:spPr>
        <p:txBody>
          <a:bodyPr/>
          <a:lstStyle/>
          <a:p>
            <a:r>
              <a:rPr lang="en-US" dirty="0"/>
              <a:t>IF you know m, m’ correspond</a:t>
            </a:r>
          </a:p>
          <a:p>
            <a:pPr lvl="1"/>
            <a:r>
              <a:rPr lang="en-US" dirty="0"/>
              <a:t>you can get X</a:t>
            </a:r>
          </a:p>
        </p:txBody>
      </p:sp>
    </p:spTree>
    <p:extLst>
      <p:ext uri="{BB962C8B-B14F-4D97-AF65-F5344CB8AC3E}">
        <p14:creationId xmlns:p14="http://schemas.microsoft.com/office/powerpoint/2010/main" val="1249666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12D02-EFFE-B38F-B7A5-E93EEDE471E7}"/>
              </a:ext>
            </a:extLst>
          </p:cNvPr>
          <p:cNvSpPr>
            <a:spLocks noGrp="1"/>
          </p:cNvSpPr>
          <p:nvPr>
            <p:ph type="title"/>
          </p:nvPr>
        </p:nvSpPr>
        <p:spPr/>
        <p:txBody>
          <a:bodyPr/>
          <a:lstStyle/>
          <a:p>
            <a:r>
              <a:rPr lang="en-US" dirty="0"/>
              <a:t>Tracking by detection</a:t>
            </a:r>
          </a:p>
        </p:txBody>
      </p:sp>
      <p:sp>
        <p:nvSpPr>
          <p:cNvPr id="3" name="Content Placeholder 2">
            <a:extLst>
              <a:ext uri="{FF2B5EF4-FFF2-40B4-BE49-F238E27FC236}">
                <a16:creationId xmlns:a16="http://schemas.microsoft.com/office/drawing/2014/main" id="{D921E9AA-6BD3-273F-5858-A1F281C85D7C}"/>
              </a:ext>
            </a:extLst>
          </p:cNvPr>
          <p:cNvSpPr>
            <a:spLocks noGrp="1"/>
          </p:cNvSpPr>
          <p:nvPr>
            <p:ph idx="1"/>
          </p:nvPr>
        </p:nvSpPr>
        <p:spPr/>
        <p:txBody>
          <a:bodyPr/>
          <a:lstStyle/>
          <a:p>
            <a:r>
              <a:rPr lang="en-US" dirty="0"/>
              <a:t>Assume</a:t>
            </a:r>
          </a:p>
          <a:p>
            <a:pPr lvl="1"/>
            <a:r>
              <a:rPr lang="en-US" dirty="0"/>
              <a:t>a reliable detector </a:t>
            </a:r>
          </a:p>
          <a:p>
            <a:pPr lvl="1">
              <a:tabLst>
                <a:tab pos="1704975" algn="l"/>
              </a:tabLst>
            </a:pPr>
            <a:r>
              <a:rPr lang="en-US" dirty="0"/>
              <a:t>Link detects across time</a:t>
            </a:r>
          </a:p>
        </p:txBody>
      </p:sp>
    </p:spTree>
    <p:extLst>
      <p:ext uri="{BB962C8B-B14F-4D97-AF65-F5344CB8AC3E}">
        <p14:creationId xmlns:p14="http://schemas.microsoft.com/office/powerpoint/2010/main" val="2388538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4B067-DACC-40EF-2630-6F5BDA4169B5}"/>
              </a:ext>
            </a:extLst>
          </p:cNvPr>
          <p:cNvSpPr>
            <a:spLocks noGrp="1"/>
          </p:cNvSpPr>
          <p:nvPr>
            <p:ph type="title"/>
          </p:nvPr>
        </p:nvSpPr>
        <p:spPr/>
        <p:txBody>
          <a:bodyPr/>
          <a:lstStyle/>
          <a:p>
            <a:r>
              <a:rPr lang="en-US" dirty="0"/>
              <a:t>Simplest -&gt; broken tracks</a:t>
            </a:r>
          </a:p>
        </p:txBody>
      </p:sp>
      <p:sp>
        <p:nvSpPr>
          <p:cNvPr id="3" name="Content Placeholder 2">
            <a:extLst>
              <a:ext uri="{FF2B5EF4-FFF2-40B4-BE49-F238E27FC236}">
                <a16:creationId xmlns:a16="http://schemas.microsoft.com/office/drawing/2014/main" id="{B3F169BD-A193-3FF8-D5BC-F3608AB5EA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E4EC85-2FFA-7CB6-3568-D69DFFCC2A7E}"/>
              </a:ext>
            </a:extLst>
          </p:cNvPr>
          <p:cNvPicPr>
            <a:picLocks noChangeAspect="1"/>
          </p:cNvPicPr>
          <p:nvPr/>
        </p:nvPicPr>
        <p:blipFill>
          <a:blip r:embed="rId2"/>
          <a:stretch>
            <a:fillRect/>
          </a:stretch>
        </p:blipFill>
        <p:spPr>
          <a:xfrm>
            <a:off x="2209800" y="1337493"/>
            <a:ext cx="7772400" cy="895437"/>
          </a:xfrm>
          <a:prstGeom prst="rect">
            <a:avLst/>
          </a:prstGeom>
        </p:spPr>
      </p:pic>
      <p:pic>
        <p:nvPicPr>
          <p:cNvPr id="7" name="Picture 6">
            <a:extLst>
              <a:ext uri="{FF2B5EF4-FFF2-40B4-BE49-F238E27FC236}">
                <a16:creationId xmlns:a16="http://schemas.microsoft.com/office/drawing/2014/main" id="{2D40425C-F8D1-2A60-12D4-F2A61430E702}"/>
              </a:ext>
            </a:extLst>
          </p:cNvPr>
          <p:cNvPicPr>
            <a:picLocks noChangeAspect="1"/>
          </p:cNvPicPr>
          <p:nvPr/>
        </p:nvPicPr>
        <p:blipFill>
          <a:blip r:embed="rId3"/>
          <a:stretch>
            <a:fillRect/>
          </a:stretch>
        </p:blipFill>
        <p:spPr>
          <a:xfrm>
            <a:off x="3520966" y="2488474"/>
            <a:ext cx="4607034" cy="4391752"/>
          </a:xfrm>
          <a:prstGeom prst="rect">
            <a:avLst/>
          </a:prstGeom>
        </p:spPr>
      </p:pic>
    </p:spTree>
    <p:extLst>
      <p:ext uri="{BB962C8B-B14F-4D97-AF65-F5344CB8AC3E}">
        <p14:creationId xmlns:p14="http://schemas.microsoft.com/office/powerpoint/2010/main" val="607464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2978-22F5-C51B-3848-043DCA6AC7E9}"/>
              </a:ext>
            </a:extLst>
          </p:cNvPr>
          <p:cNvSpPr>
            <a:spLocks noGrp="1"/>
          </p:cNvSpPr>
          <p:nvPr>
            <p:ph type="title"/>
          </p:nvPr>
        </p:nvSpPr>
        <p:spPr/>
        <p:txBody>
          <a:bodyPr/>
          <a:lstStyle/>
          <a:p>
            <a:r>
              <a:rPr lang="en-US" dirty="0"/>
              <a:t>Point tracks reveal public </a:t>
            </a:r>
            <a:r>
              <a:rPr lang="en-US" dirty="0" err="1"/>
              <a:t>behaviour</a:t>
            </a:r>
            <a:endParaRPr lang="en-US" dirty="0"/>
          </a:p>
        </p:txBody>
      </p:sp>
      <p:sp>
        <p:nvSpPr>
          <p:cNvPr id="3" name="Content Placeholder 2">
            <a:extLst>
              <a:ext uri="{FF2B5EF4-FFF2-40B4-BE49-F238E27FC236}">
                <a16:creationId xmlns:a16="http://schemas.microsoft.com/office/drawing/2014/main" id="{761716CE-B9F0-9022-FF29-BB440C7595E5}"/>
              </a:ext>
            </a:extLst>
          </p:cNvPr>
          <p:cNvSpPr>
            <a:spLocks noGrp="1"/>
          </p:cNvSpPr>
          <p:nvPr>
            <p:ph idx="1"/>
          </p:nvPr>
        </p:nvSpPr>
        <p:spPr/>
        <p:txBody>
          <a:bodyPr/>
          <a:lstStyle/>
          <a:p>
            <a:endParaRPr lang="en-US"/>
          </a:p>
        </p:txBody>
      </p:sp>
      <p:pic>
        <p:nvPicPr>
          <p:cNvPr id="4" name="droppedImage.tiff" descr="droppedImage.tiff">
            <a:extLst>
              <a:ext uri="{FF2B5EF4-FFF2-40B4-BE49-F238E27FC236}">
                <a16:creationId xmlns:a16="http://schemas.microsoft.com/office/drawing/2014/main" id="{0EE24177-7632-6583-C150-B98B76DBFB05}"/>
              </a:ext>
            </a:extLst>
          </p:cNvPr>
          <p:cNvPicPr>
            <a:picLocks noChangeAspect="1"/>
          </p:cNvPicPr>
          <p:nvPr/>
        </p:nvPicPr>
        <p:blipFill>
          <a:blip r:embed="rId2"/>
          <a:stretch>
            <a:fillRect/>
          </a:stretch>
        </p:blipFill>
        <p:spPr>
          <a:xfrm>
            <a:off x="1524001" y="1531020"/>
            <a:ext cx="3573581" cy="2319087"/>
          </a:xfrm>
          <a:prstGeom prst="rect">
            <a:avLst/>
          </a:prstGeom>
          <a:ln w="12700">
            <a:miter lim="400000"/>
          </a:ln>
        </p:spPr>
      </p:pic>
      <p:pic>
        <p:nvPicPr>
          <p:cNvPr id="5" name="droppedImage.tiff" descr="droppedImage.tiff">
            <a:extLst>
              <a:ext uri="{FF2B5EF4-FFF2-40B4-BE49-F238E27FC236}">
                <a16:creationId xmlns:a16="http://schemas.microsoft.com/office/drawing/2014/main" id="{9D5454B1-24E2-F165-E81C-568F45728B68}"/>
              </a:ext>
            </a:extLst>
          </p:cNvPr>
          <p:cNvPicPr>
            <a:picLocks noChangeAspect="1"/>
          </p:cNvPicPr>
          <p:nvPr/>
        </p:nvPicPr>
        <p:blipFill>
          <a:blip r:embed="rId3"/>
          <a:stretch>
            <a:fillRect/>
          </a:stretch>
        </p:blipFill>
        <p:spPr>
          <a:xfrm>
            <a:off x="5124653" y="2286000"/>
            <a:ext cx="5490643" cy="3657600"/>
          </a:xfrm>
          <a:prstGeom prst="rect">
            <a:avLst/>
          </a:prstGeom>
          <a:ln w="12700">
            <a:miter lim="400000"/>
          </a:ln>
        </p:spPr>
      </p:pic>
      <p:sp>
        <p:nvSpPr>
          <p:cNvPr id="6" name="TextBox 5">
            <a:extLst>
              <a:ext uri="{FF2B5EF4-FFF2-40B4-BE49-F238E27FC236}">
                <a16:creationId xmlns:a16="http://schemas.microsoft.com/office/drawing/2014/main" id="{96D87980-2E80-4F0A-226E-69D06E597979}"/>
              </a:ext>
            </a:extLst>
          </p:cNvPr>
          <p:cNvSpPr txBox="1"/>
          <p:nvPr/>
        </p:nvSpPr>
        <p:spPr>
          <a:xfrm>
            <a:off x="2209802" y="4743450"/>
            <a:ext cx="1370055" cy="300082"/>
          </a:xfrm>
          <a:prstGeom prst="rect">
            <a:avLst/>
          </a:prstGeom>
          <a:noFill/>
        </p:spPr>
        <p:txBody>
          <a:bodyPr wrap="none" rtlCol="0">
            <a:spAutoFit/>
          </a:bodyPr>
          <a:lstStyle/>
          <a:p>
            <a:r>
              <a:rPr lang="en-US" sz="1350" dirty="0" err="1"/>
              <a:t>Yan+Forsyth</a:t>
            </a:r>
            <a:r>
              <a:rPr lang="en-US" sz="1350" dirty="0"/>
              <a:t>, 04</a:t>
            </a:r>
          </a:p>
        </p:txBody>
      </p:sp>
    </p:spTree>
    <p:extLst>
      <p:ext uri="{BB962C8B-B14F-4D97-AF65-F5344CB8AC3E}">
        <p14:creationId xmlns:p14="http://schemas.microsoft.com/office/powerpoint/2010/main" val="205902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214F-12B6-22BD-715B-F50CFD9A24F7}"/>
              </a:ext>
            </a:extLst>
          </p:cNvPr>
          <p:cNvSpPr>
            <a:spLocks noGrp="1"/>
          </p:cNvSpPr>
          <p:nvPr>
            <p:ph type="title"/>
          </p:nvPr>
        </p:nvSpPr>
        <p:spPr/>
        <p:txBody>
          <a:bodyPr/>
          <a:lstStyle/>
          <a:p>
            <a:r>
              <a:rPr lang="en-US" dirty="0"/>
              <a:t>Abstract tracks</a:t>
            </a:r>
          </a:p>
        </p:txBody>
      </p:sp>
      <p:sp>
        <p:nvSpPr>
          <p:cNvPr id="3" name="Content Placeholder 2">
            <a:extLst>
              <a:ext uri="{FF2B5EF4-FFF2-40B4-BE49-F238E27FC236}">
                <a16:creationId xmlns:a16="http://schemas.microsoft.com/office/drawing/2014/main" id="{0DBDB941-B987-67AF-AC51-C42BBDFB93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877F77E-5731-93F1-14DF-A9039903B6F3}"/>
              </a:ext>
            </a:extLst>
          </p:cNvPr>
          <p:cNvPicPr>
            <a:picLocks noChangeAspect="1"/>
          </p:cNvPicPr>
          <p:nvPr/>
        </p:nvPicPr>
        <p:blipFill>
          <a:blip r:embed="rId2"/>
          <a:stretch>
            <a:fillRect/>
          </a:stretch>
        </p:blipFill>
        <p:spPr>
          <a:xfrm>
            <a:off x="1978572" y="1400925"/>
            <a:ext cx="7772400" cy="895437"/>
          </a:xfrm>
          <a:prstGeom prst="rect">
            <a:avLst/>
          </a:prstGeom>
        </p:spPr>
      </p:pic>
      <p:pic>
        <p:nvPicPr>
          <p:cNvPr id="6" name="Picture 5">
            <a:extLst>
              <a:ext uri="{FF2B5EF4-FFF2-40B4-BE49-F238E27FC236}">
                <a16:creationId xmlns:a16="http://schemas.microsoft.com/office/drawing/2014/main" id="{2D70FE15-CD1A-5BDF-5D80-EDE6CB7C68BA}"/>
              </a:ext>
            </a:extLst>
          </p:cNvPr>
          <p:cNvPicPr>
            <a:picLocks noChangeAspect="1"/>
          </p:cNvPicPr>
          <p:nvPr/>
        </p:nvPicPr>
        <p:blipFill>
          <a:blip r:embed="rId3"/>
          <a:stretch>
            <a:fillRect/>
          </a:stretch>
        </p:blipFill>
        <p:spPr>
          <a:xfrm>
            <a:off x="4069610" y="2228192"/>
            <a:ext cx="4498072" cy="4264681"/>
          </a:xfrm>
          <a:prstGeom prst="rect">
            <a:avLst/>
          </a:prstGeom>
        </p:spPr>
      </p:pic>
    </p:spTree>
    <p:extLst>
      <p:ext uri="{BB962C8B-B14F-4D97-AF65-F5344CB8AC3E}">
        <p14:creationId xmlns:p14="http://schemas.microsoft.com/office/powerpoint/2010/main" val="24849137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FFE8-E803-AF38-10FF-45A7C94CAAA5}"/>
              </a:ext>
            </a:extLst>
          </p:cNvPr>
          <p:cNvSpPr>
            <a:spLocks noGrp="1"/>
          </p:cNvSpPr>
          <p:nvPr>
            <p:ph type="title"/>
          </p:nvPr>
        </p:nvSpPr>
        <p:spPr/>
        <p:txBody>
          <a:bodyPr/>
          <a:lstStyle/>
          <a:p>
            <a:r>
              <a:rPr lang="en-US" dirty="0"/>
              <a:t>Correspondence</a:t>
            </a:r>
          </a:p>
        </p:txBody>
      </p:sp>
      <p:sp>
        <p:nvSpPr>
          <p:cNvPr id="3" name="Content Placeholder 2">
            <a:extLst>
              <a:ext uri="{FF2B5EF4-FFF2-40B4-BE49-F238E27FC236}">
                <a16:creationId xmlns:a16="http://schemas.microsoft.com/office/drawing/2014/main" id="{ABD5EA45-639E-8EAC-A6FC-DE397D574E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22AB9F-62FE-C63E-70FE-3E97BC043F94}"/>
              </a:ext>
            </a:extLst>
          </p:cNvPr>
          <p:cNvPicPr>
            <a:picLocks noChangeAspect="1"/>
          </p:cNvPicPr>
          <p:nvPr/>
        </p:nvPicPr>
        <p:blipFill>
          <a:blip r:embed="rId2"/>
          <a:stretch>
            <a:fillRect/>
          </a:stretch>
        </p:blipFill>
        <p:spPr>
          <a:xfrm>
            <a:off x="1760696" y="1825626"/>
            <a:ext cx="8983714" cy="4553389"/>
          </a:xfrm>
          <a:prstGeom prst="rect">
            <a:avLst/>
          </a:prstGeom>
        </p:spPr>
      </p:pic>
      <p:sp>
        <p:nvSpPr>
          <p:cNvPr id="5" name="TextBox 4">
            <a:extLst>
              <a:ext uri="{FF2B5EF4-FFF2-40B4-BE49-F238E27FC236}">
                <a16:creationId xmlns:a16="http://schemas.microsoft.com/office/drawing/2014/main" id="{265B32AD-5BB2-4AFB-62B2-DDBBC7919293}"/>
              </a:ext>
            </a:extLst>
          </p:cNvPr>
          <p:cNvSpPr txBox="1"/>
          <p:nvPr/>
        </p:nvSpPr>
        <p:spPr>
          <a:xfrm>
            <a:off x="4672911" y="6055849"/>
            <a:ext cx="3812647" cy="646331"/>
          </a:xfrm>
          <a:prstGeom prst="rect">
            <a:avLst/>
          </a:prstGeom>
          <a:noFill/>
        </p:spPr>
        <p:txBody>
          <a:bodyPr wrap="none" rtlCol="0">
            <a:spAutoFit/>
          </a:bodyPr>
          <a:lstStyle/>
          <a:p>
            <a:r>
              <a:rPr lang="en-US" dirty="0"/>
              <a:t>Use the Hungarian algorithm</a:t>
            </a:r>
          </a:p>
          <a:p>
            <a:r>
              <a:rPr lang="en-US" dirty="0"/>
              <a:t>Weights from appearance, dynamics</a:t>
            </a:r>
          </a:p>
        </p:txBody>
      </p:sp>
    </p:spTree>
    <p:extLst>
      <p:ext uri="{BB962C8B-B14F-4D97-AF65-F5344CB8AC3E}">
        <p14:creationId xmlns:p14="http://schemas.microsoft.com/office/powerpoint/2010/main" val="176340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8FBB-160D-BCD7-EA4C-22ABCD0A628A}"/>
              </a:ext>
            </a:extLst>
          </p:cNvPr>
          <p:cNvSpPr>
            <a:spLocks noGrp="1"/>
          </p:cNvSpPr>
          <p:nvPr>
            <p:ph type="title"/>
          </p:nvPr>
        </p:nvSpPr>
        <p:spPr/>
        <p:txBody>
          <a:bodyPr/>
          <a:lstStyle/>
          <a:p>
            <a:r>
              <a:rPr lang="en-US" dirty="0"/>
              <a:t>Appearance weights</a:t>
            </a:r>
          </a:p>
        </p:txBody>
      </p:sp>
      <p:sp>
        <p:nvSpPr>
          <p:cNvPr id="3" name="Content Placeholder 2">
            <a:extLst>
              <a:ext uri="{FF2B5EF4-FFF2-40B4-BE49-F238E27FC236}">
                <a16:creationId xmlns:a16="http://schemas.microsoft.com/office/drawing/2014/main" id="{17C4E556-8A7A-16DA-255A-D558788F6CEF}"/>
              </a:ext>
            </a:extLst>
          </p:cNvPr>
          <p:cNvSpPr>
            <a:spLocks noGrp="1"/>
          </p:cNvSpPr>
          <p:nvPr>
            <p:ph idx="1"/>
          </p:nvPr>
        </p:nvSpPr>
        <p:spPr/>
        <p:txBody>
          <a:bodyPr/>
          <a:lstStyle/>
          <a:p>
            <a:r>
              <a:rPr lang="en-US" dirty="0"/>
              <a:t>Distance between feature vectors</a:t>
            </a:r>
          </a:p>
          <a:p>
            <a:pPr lvl="1"/>
            <a:r>
              <a:rPr lang="en-US" dirty="0"/>
              <a:t>tracks could have multiple</a:t>
            </a:r>
          </a:p>
          <a:p>
            <a:pPr lvl="2"/>
            <a:r>
              <a:rPr lang="en-US" dirty="0"/>
              <a:t>memory</a:t>
            </a:r>
          </a:p>
          <a:p>
            <a:r>
              <a:rPr lang="en-US" dirty="0"/>
              <a:t>Some test of distance</a:t>
            </a:r>
          </a:p>
          <a:p>
            <a:pPr lvl="1"/>
            <a:r>
              <a:rPr lang="en-US" dirty="0"/>
              <a:t>between predicted </a:t>
            </a:r>
            <a:r>
              <a:rPr lang="en-US" dirty="0" err="1"/>
              <a:t>pos’n</a:t>
            </a:r>
            <a:r>
              <a:rPr lang="en-US" dirty="0"/>
              <a:t> and true </a:t>
            </a:r>
            <a:r>
              <a:rPr lang="en-US" dirty="0" err="1"/>
              <a:t>pos’n</a:t>
            </a:r>
            <a:endParaRPr lang="en-US" dirty="0"/>
          </a:p>
          <a:p>
            <a:pPr lvl="2"/>
            <a:r>
              <a:rPr lang="en-US" dirty="0"/>
              <a:t>1-IOU has a good record</a:t>
            </a:r>
          </a:p>
          <a:p>
            <a:endParaRPr lang="en-US" dirty="0"/>
          </a:p>
        </p:txBody>
      </p:sp>
    </p:spTree>
    <p:extLst>
      <p:ext uri="{BB962C8B-B14F-4D97-AF65-F5344CB8AC3E}">
        <p14:creationId xmlns:p14="http://schemas.microsoft.com/office/powerpoint/2010/main" val="59530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E142-CD74-BEFF-0900-B04A2EAEEAD0}"/>
              </a:ext>
            </a:extLst>
          </p:cNvPr>
          <p:cNvSpPr>
            <a:spLocks noGrp="1"/>
          </p:cNvSpPr>
          <p:nvPr>
            <p:ph type="title"/>
          </p:nvPr>
        </p:nvSpPr>
        <p:spPr/>
        <p:txBody>
          <a:bodyPr/>
          <a:lstStyle/>
          <a:p>
            <a:r>
              <a:rPr lang="en-US" dirty="0"/>
              <a:t>Reidentification</a:t>
            </a:r>
          </a:p>
        </p:txBody>
      </p:sp>
      <p:pic>
        <p:nvPicPr>
          <p:cNvPr id="4" name="Content Placeholder 3">
            <a:extLst>
              <a:ext uri="{FF2B5EF4-FFF2-40B4-BE49-F238E27FC236}">
                <a16:creationId xmlns:a16="http://schemas.microsoft.com/office/drawing/2014/main" id="{F138923B-0C71-224A-CE89-A7A9B94D82D3}"/>
              </a:ext>
            </a:extLst>
          </p:cNvPr>
          <p:cNvPicPr>
            <a:picLocks noGrp="1" noChangeAspect="1"/>
          </p:cNvPicPr>
          <p:nvPr>
            <p:ph idx="1"/>
          </p:nvPr>
        </p:nvPicPr>
        <p:blipFill>
          <a:blip r:embed="rId2"/>
          <a:stretch>
            <a:fillRect/>
          </a:stretch>
        </p:blipFill>
        <p:spPr>
          <a:xfrm>
            <a:off x="1986456" y="1522027"/>
            <a:ext cx="8376745" cy="4866936"/>
          </a:xfrm>
          <a:prstGeom prst="rect">
            <a:avLst/>
          </a:prstGeom>
        </p:spPr>
      </p:pic>
    </p:spTree>
    <p:extLst>
      <p:ext uri="{BB962C8B-B14F-4D97-AF65-F5344CB8AC3E}">
        <p14:creationId xmlns:p14="http://schemas.microsoft.com/office/powerpoint/2010/main" val="15036828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471C-D663-15D1-FDF8-A28619281C91}"/>
              </a:ext>
            </a:extLst>
          </p:cNvPr>
          <p:cNvSpPr>
            <a:spLocks noGrp="1"/>
          </p:cNvSpPr>
          <p:nvPr>
            <p:ph type="title"/>
          </p:nvPr>
        </p:nvSpPr>
        <p:spPr/>
        <p:txBody>
          <a:bodyPr/>
          <a:lstStyle/>
          <a:p>
            <a:r>
              <a:rPr lang="en-US" dirty="0" err="1"/>
              <a:t>TbD</a:t>
            </a:r>
            <a:r>
              <a:rPr lang="en-US" dirty="0"/>
              <a:t> variants- Exploit </a:t>
            </a:r>
            <a:r>
              <a:rPr lang="en-US" dirty="0" err="1"/>
              <a:t>FasterRCNN</a:t>
            </a:r>
            <a:endParaRPr lang="en-US" dirty="0"/>
          </a:p>
        </p:txBody>
      </p:sp>
      <p:sp>
        <p:nvSpPr>
          <p:cNvPr id="3" name="Content Placeholder 2">
            <a:extLst>
              <a:ext uri="{FF2B5EF4-FFF2-40B4-BE49-F238E27FC236}">
                <a16:creationId xmlns:a16="http://schemas.microsoft.com/office/drawing/2014/main" id="{B468DFB1-ACCC-C512-9196-5D56A9407B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09F2C2-D2F4-30FD-9C46-78F1BA343355}"/>
              </a:ext>
            </a:extLst>
          </p:cNvPr>
          <p:cNvPicPr>
            <a:picLocks noChangeAspect="1"/>
          </p:cNvPicPr>
          <p:nvPr/>
        </p:nvPicPr>
        <p:blipFill>
          <a:blip r:embed="rId2"/>
          <a:stretch>
            <a:fillRect/>
          </a:stretch>
        </p:blipFill>
        <p:spPr>
          <a:xfrm>
            <a:off x="1653056" y="1636306"/>
            <a:ext cx="9014944" cy="3534784"/>
          </a:xfrm>
          <a:prstGeom prst="rect">
            <a:avLst/>
          </a:prstGeom>
        </p:spPr>
      </p:pic>
      <p:pic>
        <p:nvPicPr>
          <p:cNvPr id="5" name="Picture 4">
            <a:extLst>
              <a:ext uri="{FF2B5EF4-FFF2-40B4-BE49-F238E27FC236}">
                <a16:creationId xmlns:a16="http://schemas.microsoft.com/office/drawing/2014/main" id="{F68B89C4-9AA6-2364-80F7-FA93BD6CC4BA}"/>
              </a:ext>
            </a:extLst>
          </p:cNvPr>
          <p:cNvPicPr>
            <a:picLocks noChangeAspect="1"/>
          </p:cNvPicPr>
          <p:nvPr/>
        </p:nvPicPr>
        <p:blipFill>
          <a:blip r:embed="rId3"/>
          <a:stretch>
            <a:fillRect/>
          </a:stretch>
        </p:blipFill>
        <p:spPr>
          <a:xfrm>
            <a:off x="5827244" y="5369226"/>
            <a:ext cx="4711700" cy="203200"/>
          </a:xfrm>
          <a:prstGeom prst="rect">
            <a:avLst/>
          </a:prstGeom>
        </p:spPr>
      </p:pic>
    </p:spTree>
    <p:extLst>
      <p:ext uri="{BB962C8B-B14F-4D97-AF65-F5344CB8AC3E}">
        <p14:creationId xmlns:p14="http://schemas.microsoft.com/office/powerpoint/2010/main" val="313694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18F4-345F-B7C5-CBE1-7A225F370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326DD-D6A1-22BE-A2AD-CA3650432780}"/>
              </a:ext>
            </a:extLst>
          </p:cNvPr>
          <p:cNvSpPr>
            <a:spLocks noGrp="1"/>
          </p:cNvSpPr>
          <p:nvPr>
            <p:ph type="title"/>
          </p:nvPr>
        </p:nvSpPr>
        <p:spPr/>
        <p:txBody>
          <a:bodyPr/>
          <a:lstStyle/>
          <a:p>
            <a:r>
              <a:rPr lang="en-US" dirty="0" err="1"/>
              <a:t>TbD</a:t>
            </a:r>
            <a:r>
              <a:rPr lang="en-US" dirty="0"/>
              <a:t> variants- Exploit </a:t>
            </a:r>
            <a:r>
              <a:rPr lang="en-US" dirty="0" err="1"/>
              <a:t>DetR</a:t>
            </a:r>
            <a:endParaRPr lang="en-US" dirty="0"/>
          </a:p>
        </p:txBody>
      </p:sp>
      <p:sp>
        <p:nvSpPr>
          <p:cNvPr id="3" name="Content Placeholder 2">
            <a:extLst>
              <a:ext uri="{FF2B5EF4-FFF2-40B4-BE49-F238E27FC236}">
                <a16:creationId xmlns:a16="http://schemas.microsoft.com/office/drawing/2014/main" id="{58DFCA4F-8D44-59A5-F2F4-A3AAE6D765B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9C12EEAD-D7E2-1182-F154-E6C2F54822D2}"/>
              </a:ext>
            </a:extLst>
          </p:cNvPr>
          <p:cNvPicPr>
            <a:picLocks noChangeAspect="1"/>
          </p:cNvPicPr>
          <p:nvPr/>
        </p:nvPicPr>
        <p:blipFill>
          <a:blip r:embed="rId2"/>
          <a:stretch>
            <a:fillRect/>
          </a:stretch>
        </p:blipFill>
        <p:spPr>
          <a:xfrm>
            <a:off x="1545425" y="1965435"/>
            <a:ext cx="9084866" cy="2932386"/>
          </a:xfrm>
          <a:prstGeom prst="rect">
            <a:avLst/>
          </a:prstGeom>
        </p:spPr>
      </p:pic>
      <p:pic>
        <p:nvPicPr>
          <p:cNvPr id="7" name="Picture 6">
            <a:extLst>
              <a:ext uri="{FF2B5EF4-FFF2-40B4-BE49-F238E27FC236}">
                <a16:creationId xmlns:a16="http://schemas.microsoft.com/office/drawing/2014/main" id="{843F4B50-0639-87CF-FC1F-F7F4A7E2718F}"/>
              </a:ext>
            </a:extLst>
          </p:cNvPr>
          <p:cNvPicPr>
            <a:picLocks noChangeAspect="1"/>
          </p:cNvPicPr>
          <p:nvPr/>
        </p:nvPicPr>
        <p:blipFill>
          <a:blip r:embed="rId3"/>
          <a:stretch>
            <a:fillRect/>
          </a:stretch>
        </p:blipFill>
        <p:spPr>
          <a:xfrm>
            <a:off x="2970705" y="4931267"/>
            <a:ext cx="7175500" cy="482600"/>
          </a:xfrm>
          <a:prstGeom prst="rect">
            <a:avLst/>
          </a:prstGeom>
        </p:spPr>
      </p:pic>
    </p:spTree>
    <p:extLst>
      <p:ext uri="{BB962C8B-B14F-4D97-AF65-F5344CB8AC3E}">
        <p14:creationId xmlns:p14="http://schemas.microsoft.com/office/powerpoint/2010/main" val="10100477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A46-2E36-9F3B-A694-3C092DB1A17F}"/>
              </a:ext>
            </a:extLst>
          </p:cNvPr>
          <p:cNvSpPr>
            <a:spLocks noGrp="1"/>
          </p:cNvSpPr>
          <p:nvPr>
            <p:ph type="title"/>
          </p:nvPr>
        </p:nvSpPr>
        <p:spPr/>
        <p:txBody>
          <a:bodyPr/>
          <a:lstStyle/>
          <a:p>
            <a:r>
              <a:rPr lang="en-US" dirty="0" err="1"/>
              <a:t>TbD</a:t>
            </a:r>
            <a:r>
              <a:rPr lang="en-US" dirty="0"/>
              <a:t> variants – open world</a:t>
            </a:r>
          </a:p>
        </p:txBody>
      </p:sp>
      <p:sp>
        <p:nvSpPr>
          <p:cNvPr id="3" name="Content Placeholder 2">
            <a:extLst>
              <a:ext uri="{FF2B5EF4-FFF2-40B4-BE49-F238E27FC236}">
                <a16:creationId xmlns:a16="http://schemas.microsoft.com/office/drawing/2014/main" id="{AF7DAE15-EFC9-ABD0-0E02-3089F4D385A4}"/>
              </a:ext>
            </a:extLst>
          </p:cNvPr>
          <p:cNvSpPr>
            <a:spLocks noGrp="1"/>
          </p:cNvSpPr>
          <p:nvPr>
            <p:ph idx="1"/>
          </p:nvPr>
        </p:nvSpPr>
        <p:spPr>
          <a:xfrm>
            <a:off x="2152650" y="4687614"/>
            <a:ext cx="7886700" cy="1489349"/>
          </a:xfrm>
        </p:spPr>
        <p:txBody>
          <a:bodyPr/>
          <a:lstStyle/>
          <a:p>
            <a:r>
              <a:rPr lang="en-US" dirty="0"/>
              <a:t>Use RPN to detect objects</a:t>
            </a:r>
          </a:p>
          <a:p>
            <a:pPr lvl="1"/>
            <a:r>
              <a:rPr lang="en-US" dirty="0"/>
              <a:t>adjust RPN score</a:t>
            </a:r>
          </a:p>
          <a:p>
            <a:r>
              <a:rPr lang="en-US" dirty="0"/>
              <a:t>Use appearance match for correspondence</a:t>
            </a:r>
          </a:p>
        </p:txBody>
      </p:sp>
      <p:pic>
        <p:nvPicPr>
          <p:cNvPr id="4" name="Picture 3">
            <a:extLst>
              <a:ext uri="{FF2B5EF4-FFF2-40B4-BE49-F238E27FC236}">
                <a16:creationId xmlns:a16="http://schemas.microsoft.com/office/drawing/2014/main" id="{FCDDB855-6364-D6A7-06B1-72960B3956E6}"/>
              </a:ext>
            </a:extLst>
          </p:cNvPr>
          <p:cNvPicPr>
            <a:picLocks noChangeAspect="1"/>
          </p:cNvPicPr>
          <p:nvPr/>
        </p:nvPicPr>
        <p:blipFill>
          <a:blip r:embed="rId2"/>
          <a:stretch>
            <a:fillRect/>
          </a:stretch>
        </p:blipFill>
        <p:spPr>
          <a:xfrm>
            <a:off x="1565657" y="1690690"/>
            <a:ext cx="9060687" cy="2731531"/>
          </a:xfrm>
          <a:prstGeom prst="rect">
            <a:avLst/>
          </a:prstGeom>
        </p:spPr>
      </p:pic>
      <p:pic>
        <p:nvPicPr>
          <p:cNvPr id="5" name="Picture 4">
            <a:extLst>
              <a:ext uri="{FF2B5EF4-FFF2-40B4-BE49-F238E27FC236}">
                <a16:creationId xmlns:a16="http://schemas.microsoft.com/office/drawing/2014/main" id="{F79A56A1-B129-1447-35E0-E4A16D08E0EA}"/>
              </a:ext>
            </a:extLst>
          </p:cNvPr>
          <p:cNvPicPr>
            <a:picLocks noChangeAspect="1"/>
          </p:cNvPicPr>
          <p:nvPr/>
        </p:nvPicPr>
        <p:blipFill>
          <a:blip r:embed="rId3"/>
          <a:stretch>
            <a:fillRect/>
          </a:stretch>
        </p:blipFill>
        <p:spPr>
          <a:xfrm>
            <a:off x="2377747" y="6283324"/>
            <a:ext cx="7226300" cy="419100"/>
          </a:xfrm>
          <a:prstGeom prst="rect">
            <a:avLst/>
          </a:prstGeom>
        </p:spPr>
      </p:pic>
    </p:spTree>
    <p:extLst>
      <p:ext uri="{BB962C8B-B14F-4D97-AF65-F5344CB8AC3E}">
        <p14:creationId xmlns:p14="http://schemas.microsoft.com/office/powerpoint/2010/main" val="408634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8364142" y="1638301"/>
            <a:ext cx="915590" cy="629841"/>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sz="1350"/>
          </a:p>
        </p:txBody>
      </p:sp>
      <p:sp>
        <p:nvSpPr>
          <p:cNvPr id="22531" name="Line 3"/>
          <p:cNvSpPr>
            <a:spLocks noChangeShapeType="1"/>
          </p:cNvSpPr>
          <p:nvPr/>
        </p:nvSpPr>
        <p:spPr bwMode="auto">
          <a:xfrm>
            <a:off x="6421041" y="4152900"/>
            <a:ext cx="2438400" cy="1371600"/>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32" name="Line 4"/>
          <p:cNvSpPr>
            <a:spLocks noChangeShapeType="1"/>
          </p:cNvSpPr>
          <p:nvPr/>
        </p:nvSpPr>
        <p:spPr bwMode="auto">
          <a:xfrm flipV="1">
            <a:off x="7411642" y="1866900"/>
            <a:ext cx="1346597" cy="1328738"/>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33" name="Freeform 5"/>
          <p:cNvSpPr>
            <a:spLocks/>
          </p:cNvSpPr>
          <p:nvPr/>
        </p:nvSpPr>
        <p:spPr bwMode="auto">
          <a:xfrm>
            <a:off x="6369844" y="2209801"/>
            <a:ext cx="1271588" cy="1201341"/>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sz="1350"/>
          </a:p>
        </p:txBody>
      </p:sp>
      <p:sp>
        <p:nvSpPr>
          <p:cNvPr id="22534" name="Line 6"/>
          <p:cNvSpPr>
            <a:spLocks noChangeShapeType="1"/>
          </p:cNvSpPr>
          <p:nvPr/>
        </p:nvSpPr>
        <p:spPr bwMode="auto">
          <a:xfrm flipH="1" flipV="1">
            <a:off x="8758239" y="1866900"/>
            <a:ext cx="50006" cy="1828800"/>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35" name="Line 7"/>
          <p:cNvSpPr>
            <a:spLocks noChangeShapeType="1"/>
          </p:cNvSpPr>
          <p:nvPr/>
        </p:nvSpPr>
        <p:spPr bwMode="auto">
          <a:xfrm flipV="1">
            <a:off x="6903246" y="3181351"/>
            <a:ext cx="508397" cy="500063"/>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36" name="Freeform 8"/>
          <p:cNvSpPr>
            <a:spLocks/>
          </p:cNvSpPr>
          <p:nvPr/>
        </p:nvSpPr>
        <p:spPr bwMode="auto">
          <a:xfrm>
            <a:off x="6268642" y="2788445"/>
            <a:ext cx="915590" cy="1501379"/>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350"/>
          </a:p>
        </p:txBody>
      </p:sp>
      <p:sp>
        <p:nvSpPr>
          <p:cNvPr id="22537" name="Freeform 9"/>
          <p:cNvSpPr>
            <a:spLocks/>
          </p:cNvSpPr>
          <p:nvPr/>
        </p:nvSpPr>
        <p:spPr bwMode="auto">
          <a:xfrm>
            <a:off x="8453439" y="3181351"/>
            <a:ext cx="1169194" cy="1144191"/>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sz="1350"/>
          </a:p>
        </p:txBody>
      </p:sp>
      <p:sp>
        <p:nvSpPr>
          <p:cNvPr id="22538" name="Line 10"/>
          <p:cNvSpPr>
            <a:spLocks noChangeShapeType="1"/>
          </p:cNvSpPr>
          <p:nvPr/>
        </p:nvSpPr>
        <p:spPr bwMode="auto">
          <a:xfrm flipH="1" flipV="1">
            <a:off x="8808245" y="3695701"/>
            <a:ext cx="26194" cy="1071563"/>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39" name="Freeform 11"/>
          <p:cNvSpPr>
            <a:spLocks/>
          </p:cNvSpPr>
          <p:nvPr/>
        </p:nvSpPr>
        <p:spPr bwMode="auto">
          <a:xfrm>
            <a:off x="8605839" y="4076701"/>
            <a:ext cx="915591" cy="1501379"/>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350"/>
          </a:p>
        </p:txBody>
      </p:sp>
      <p:sp>
        <p:nvSpPr>
          <p:cNvPr id="22540" name="Line 12"/>
          <p:cNvSpPr>
            <a:spLocks noChangeShapeType="1"/>
          </p:cNvSpPr>
          <p:nvPr/>
        </p:nvSpPr>
        <p:spPr bwMode="auto">
          <a:xfrm flipV="1">
            <a:off x="6421043" y="3681412"/>
            <a:ext cx="482203" cy="471488"/>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41" name="Line 13"/>
          <p:cNvSpPr>
            <a:spLocks noChangeShapeType="1"/>
          </p:cNvSpPr>
          <p:nvPr/>
        </p:nvSpPr>
        <p:spPr bwMode="auto">
          <a:xfrm flipH="1" flipV="1">
            <a:off x="8834437" y="4767262"/>
            <a:ext cx="25004" cy="757238"/>
          </a:xfrm>
          <a:prstGeom prst="line">
            <a:avLst/>
          </a:prstGeom>
          <a:noFill/>
          <a:ln w="12700">
            <a:solidFill>
              <a:schemeClr val="tx1"/>
            </a:solidFill>
            <a:round/>
            <a:headEnd type="none" w="sm" len="sm"/>
            <a:tailEnd type="none" w="sm" len="sm"/>
          </a:ln>
        </p:spPr>
        <p:txBody>
          <a:bodyPr wrap="none" anchor="ctr"/>
          <a:lstStyle/>
          <a:p>
            <a:endParaRPr lang="en-US" sz="1350"/>
          </a:p>
        </p:txBody>
      </p:sp>
      <p:sp>
        <p:nvSpPr>
          <p:cNvPr id="22542" name="Oval 16"/>
          <p:cNvSpPr>
            <a:spLocks noChangeArrowheads="1"/>
          </p:cNvSpPr>
          <p:nvPr/>
        </p:nvSpPr>
        <p:spPr bwMode="auto">
          <a:xfrm>
            <a:off x="8788003" y="3671889"/>
            <a:ext cx="41672" cy="47625"/>
          </a:xfrm>
          <a:prstGeom prst="ellipse">
            <a:avLst/>
          </a:prstGeom>
          <a:solidFill>
            <a:srgbClr val="037C03"/>
          </a:solidFill>
          <a:ln w="12700">
            <a:solidFill>
              <a:schemeClr val="bg2"/>
            </a:solidFill>
            <a:round/>
            <a:headEnd/>
            <a:tailEnd/>
          </a:ln>
        </p:spPr>
        <p:txBody>
          <a:bodyPr wrap="none" anchor="ctr"/>
          <a:lstStyle/>
          <a:p>
            <a:endParaRPr lang="en-US" sz="1350"/>
          </a:p>
        </p:txBody>
      </p:sp>
      <p:sp>
        <p:nvSpPr>
          <p:cNvPr id="22543" name="Oval 17"/>
          <p:cNvSpPr>
            <a:spLocks noChangeArrowheads="1"/>
          </p:cNvSpPr>
          <p:nvPr/>
        </p:nvSpPr>
        <p:spPr bwMode="auto">
          <a:xfrm>
            <a:off x="7390211" y="3171826"/>
            <a:ext cx="42863" cy="47625"/>
          </a:xfrm>
          <a:prstGeom prst="ellipse">
            <a:avLst/>
          </a:prstGeom>
          <a:solidFill>
            <a:srgbClr val="037C03"/>
          </a:solidFill>
          <a:ln w="12700">
            <a:solidFill>
              <a:schemeClr val="bg2"/>
            </a:solidFill>
            <a:round/>
            <a:headEnd/>
            <a:tailEnd/>
          </a:ln>
        </p:spPr>
        <p:txBody>
          <a:bodyPr wrap="none" anchor="ctr"/>
          <a:lstStyle/>
          <a:p>
            <a:endParaRPr lang="en-US" sz="1350"/>
          </a:p>
        </p:txBody>
      </p:sp>
      <p:sp>
        <p:nvSpPr>
          <p:cNvPr id="22544" name="Freeform 18"/>
          <p:cNvSpPr>
            <a:spLocks/>
          </p:cNvSpPr>
          <p:nvPr/>
        </p:nvSpPr>
        <p:spPr bwMode="auto">
          <a:xfrm>
            <a:off x="6153151" y="4115992"/>
            <a:ext cx="295275" cy="290513"/>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350"/>
          </a:p>
        </p:txBody>
      </p:sp>
      <p:sp>
        <p:nvSpPr>
          <p:cNvPr id="22545" name="Arc 19"/>
          <p:cNvSpPr>
            <a:spLocks/>
          </p:cNvSpPr>
          <p:nvPr/>
        </p:nvSpPr>
        <p:spPr bwMode="auto">
          <a:xfrm rot="720000">
            <a:off x="6303169" y="4127899"/>
            <a:ext cx="158354" cy="177403"/>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350"/>
          </a:p>
        </p:txBody>
      </p:sp>
      <p:sp>
        <p:nvSpPr>
          <p:cNvPr id="22546" name="Line 20"/>
          <p:cNvSpPr>
            <a:spLocks noChangeShapeType="1"/>
          </p:cNvSpPr>
          <p:nvPr/>
        </p:nvSpPr>
        <p:spPr bwMode="auto">
          <a:xfrm flipH="1">
            <a:off x="6153151" y="3992167"/>
            <a:ext cx="227410" cy="413147"/>
          </a:xfrm>
          <a:prstGeom prst="line">
            <a:avLst/>
          </a:prstGeom>
          <a:noFill/>
          <a:ln w="25400">
            <a:solidFill>
              <a:schemeClr val="tx1"/>
            </a:solidFill>
            <a:round/>
            <a:headEnd type="none" w="sm" len="sm"/>
            <a:tailEnd type="none" w="sm" len="sm"/>
          </a:ln>
        </p:spPr>
        <p:txBody>
          <a:bodyPr wrap="none" anchor="ctr"/>
          <a:lstStyle/>
          <a:p>
            <a:endParaRPr lang="en-US" sz="1350"/>
          </a:p>
        </p:txBody>
      </p:sp>
      <p:sp>
        <p:nvSpPr>
          <p:cNvPr id="22547" name="Oval 21"/>
          <p:cNvSpPr>
            <a:spLocks noChangeArrowheads="1"/>
          </p:cNvSpPr>
          <p:nvPr/>
        </p:nvSpPr>
        <p:spPr bwMode="auto">
          <a:xfrm rot="-1860000">
            <a:off x="6361511" y="4131470"/>
            <a:ext cx="75009" cy="148829"/>
          </a:xfrm>
          <a:prstGeom prst="ellipse">
            <a:avLst/>
          </a:prstGeom>
          <a:solidFill>
            <a:schemeClr val="tx1"/>
          </a:solidFill>
          <a:ln w="12700">
            <a:solidFill>
              <a:schemeClr val="tx1"/>
            </a:solidFill>
            <a:round/>
            <a:headEnd/>
            <a:tailEnd/>
          </a:ln>
        </p:spPr>
        <p:txBody>
          <a:bodyPr wrap="none" anchor="ctr"/>
          <a:lstStyle/>
          <a:p>
            <a:endParaRPr lang="en-US" sz="1350"/>
          </a:p>
        </p:txBody>
      </p:sp>
      <p:sp>
        <p:nvSpPr>
          <p:cNvPr id="22548" name="Line 22"/>
          <p:cNvSpPr>
            <a:spLocks noChangeShapeType="1"/>
          </p:cNvSpPr>
          <p:nvPr/>
        </p:nvSpPr>
        <p:spPr bwMode="auto">
          <a:xfrm flipV="1">
            <a:off x="6153152" y="4296967"/>
            <a:ext cx="416719" cy="108347"/>
          </a:xfrm>
          <a:prstGeom prst="line">
            <a:avLst/>
          </a:prstGeom>
          <a:noFill/>
          <a:ln w="25400">
            <a:solidFill>
              <a:schemeClr val="tx1"/>
            </a:solidFill>
            <a:round/>
            <a:headEnd type="none" w="sm" len="sm"/>
            <a:tailEnd type="none" w="sm" len="sm"/>
          </a:ln>
        </p:spPr>
        <p:txBody>
          <a:bodyPr wrap="none" anchor="ctr"/>
          <a:lstStyle/>
          <a:p>
            <a:endParaRPr lang="en-US" sz="1350"/>
          </a:p>
        </p:txBody>
      </p:sp>
      <p:sp>
        <p:nvSpPr>
          <p:cNvPr id="22549" name="Freeform 23"/>
          <p:cNvSpPr>
            <a:spLocks/>
          </p:cNvSpPr>
          <p:nvPr/>
        </p:nvSpPr>
        <p:spPr bwMode="auto">
          <a:xfrm>
            <a:off x="8591551" y="5487592"/>
            <a:ext cx="295275" cy="290513"/>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350"/>
          </a:p>
        </p:txBody>
      </p:sp>
      <p:sp>
        <p:nvSpPr>
          <p:cNvPr id="22550" name="Arc 24"/>
          <p:cNvSpPr>
            <a:spLocks/>
          </p:cNvSpPr>
          <p:nvPr/>
        </p:nvSpPr>
        <p:spPr bwMode="auto">
          <a:xfrm rot="720000">
            <a:off x="8741569" y="5499499"/>
            <a:ext cx="158354" cy="177403"/>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350"/>
          </a:p>
        </p:txBody>
      </p:sp>
      <p:sp>
        <p:nvSpPr>
          <p:cNvPr id="22551" name="Line 25"/>
          <p:cNvSpPr>
            <a:spLocks noChangeShapeType="1"/>
          </p:cNvSpPr>
          <p:nvPr/>
        </p:nvSpPr>
        <p:spPr bwMode="auto">
          <a:xfrm flipH="1">
            <a:off x="8591551" y="5363767"/>
            <a:ext cx="227410" cy="413147"/>
          </a:xfrm>
          <a:prstGeom prst="line">
            <a:avLst/>
          </a:prstGeom>
          <a:noFill/>
          <a:ln w="25400">
            <a:solidFill>
              <a:schemeClr val="tx1"/>
            </a:solidFill>
            <a:round/>
            <a:headEnd type="none" w="sm" len="sm"/>
            <a:tailEnd type="none" w="sm" len="sm"/>
          </a:ln>
        </p:spPr>
        <p:txBody>
          <a:bodyPr wrap="none" anchor="ctr"/>
          <a:lstStyle/>
          <a:p>
            <a:endParaRPr lang="en-US" sz="1350"/>
          </a:p>
        </p:txBody>
      </p:sp>
      <p:sp>
        <p:nvSpPr>
          <p:cNvPr id="22552" name="Oval 26"/>
          <p:cNvSpPr>
            <a:spLocks noChangeArrowheads="1"/>
          </p:cNvSpPr>
          <p:nvPr/>
        </p:nvSpPr>
        <p:spPr bwMode="auto">
          <a:xfrm rot="-1860000">
            <a:off x="8799911" y="5503070"/>
            <a:ext cx="75009" cy="148829"/>
          </a:xfrm>
          <a:prstGeom prst="ellipse">
            <a:avLst/>
          </a:prstGeom>
          <a:solidFill>
            <a:schemeClr val="tx1"/>
          </a:solidFill>
          <a:ln w="12700">
            <a:solidFill>
              <a:schemeClr val="tx1"/>
            </a:solidFill>
            <a:round/>
            <a:headEnd/>
            <a:tailEnd/>
          </a:ln>
        </p:spPr>
        <p:txBody>
          <a:bodyPr wrap="none" anchor="ctr"/>
          <a:lstStyle/>
          <a:p>
            <a:endParaRPr lang="en-US" sz="1350"/>
          </a:p>
        </p:txBody>
      </p:sp>
      <p:sp>
        <p:nvSpPr>
          <p:cNvPr id="22553" name="Line 27"/>
          <p:cNvSpPr>
            <a:spLocks noChangeShapeType="1"/>
          </p:cNvSpPr>
          <p:nvPr/>
        </p:nvSpPr>
        <p:spPr bwMode="auto">
          <a:xfrm flipV="1">
            <a:off x="8591552" y="5668567"/>
            <a:ext cx="416719" cy="108347"/>
          </a:xfrm>
          <a:prstGeom prst="line">
            <a:avLst/>
          </a:prstGeom>
          <a:noFill/>
          <a:ln w="25400">
            <a:solidFill>
              <a:schemeClr val="tx1"/>
            </a:solidFill>
            <a:round/>
            <a:headEnd type="none" w="sm" len="sm"/>
            <a:tailEnd type="none" w="sm" len="sm"/>
          </a:ln>
        </p:spPr>
        <p:txBody>
          <a:bodyPr wrap="none" anchor="ctr"/>
          <a:lstStyle/>
          <a:p>
            <a:endParaRPr lang="en-US" sz="1350"/>
          </a:p>
        </p:txBody>
      </p:sp>
      <p:sp>
        <p:nvSpPr>
          <p:cNvPr id="22554" name="Rectangle 28"/>
          <p:cNvSpPr>
            <a:spLocks noGrp="1" noChangeArrowheads="1"/>
          </p:cNvSpPr>
          <p:nvPr>
            <p:ph type="title"/>
          </p:nvPr>
        </p:nvSpPr>
        <p:spPr>
          <a:noFill/>
        </p:spPr>
        <p:txBody>
          <a:bodyPr/>
          <a:lstStyle/>
          <a:p>
            <a:r>
              <a:rPr lang="en-US" dirty="0"/>
              <a:t>Stereo image rectification</a:t>
            </a:r>
          </a:p>
        </p:txBody>
      </p:sp>
      <p:sp>
        <p:nvSpPr>
          <p:cNvPr id="416797" name="Rectangle 29"/>
          <p:cNvSpPr>
            <a:spLocks noGrp="1" noChangeArrowheads="1"/>
          </p:cNvSpPr>
          <p:nvPr>
            <p:ph type="body" idx="1"/>
          </p:nvPr>
        </p:nvSpPr>
        <p:spPr>
          <a:xfrm>
            <a:off x="1924050" y="5657852"/>
            <a:ext cx="5543550" cy="304799"/>
          </a:xfrm>
          <a:noFill/>
        </p:spPr>
        <p:txBody>
          <a:bodyPr/>
          <a:lstStyle/>
          <a:p>
            <a:pPr marL="0" indent="0"/>
            <a:r>
              <a:rPr lang="en-US" sz="1050" dirty="0"/>
              <a:t>C. Loop and Z. Zhang. </a:t>
            </a:r>
            <a:r>
              <a:rPr lang="en-US" sz="1050" dirty="0">
                <a:hlinkClick r:id="rId3"/>
              </a:rPr>
              <a:t>Computing Rectifying Homographies for Stereo Vision</a:t>
            </a:r>
            <a:r>
              <a:rPr lang="en-US" sz="1050" dirty="0"/>
              <a:t>. CVPR 1999</a:t>
            </a:r>
            <a:endParaRPr lang="en-US" sz="1200" dirty="0"/>
          </a:p>
        </p:txBody>
      </p:sp>
      <p:sp>
        <p:nvSpPr>
          <p:cNvPr id="22556" name="Line 35"/>
          <p:cNvSpPr>
            <a:spLocks noChangeShapeType="1"/>
          </p:cNvSpPr>
          <p:nvPr/>
        </p:nvSpPr>
        <p:spPr bwMode="auto">
          <a:xfrm>
            <a:off x="7190187" y="3288508"/>
            <a:ext cx="1420415" cy="784622"/>
          </a:xfrm>
          <a:prstGeom prst="line">
            <a:avLst/>
          </a:prstGeom>
          <a:noFill/>
          <a:ln w="12700">
            <a:solidFill>
              <a:schemeClr val="tx1"/>
            </a:solidFill>
            <a:prstDash val="dash"/>
            <a:round/>
            <a:headEnd/>
            <a:tailEnd/>
          </a:ln>
        </p:spPr>
        <p:txBody>
          <a:bodyPr/>
          <a:lstStyle/>
          <a:p>
            <a:endParaRPr lang="en-US" sz="1350"/>
          </a:p>
        </p:txBody>
      </p:sp>
      <p:sp>
        <p:nvSpPr>
          <p:cNvPr id="22557" name="Line 36"/>
          <p:cNvSpPr>
            <a:spLocks noChangeShapeType="1"/>
          </p:cNvSpPr>
          <p:nvPr/>
        </p:nvSpPr>
        <p:spPr bwMode="auto">
          <a:xfrm>
            <a:off x="7184231" y="4286251"/>
            <a:ext cx="1420416" cy="784622"/>
          </a:xfrm>
          <a:prstGeom prst="line">
            <a:avLst/>
          </a:prstGeom>
          <a:noFill/>
          <a:ln w="12700">
            <a:solidFill>
              <a:schemeClr val="tx1"/>
            </a:solidFill>
            <a:prstDash val="dash"/>
            <a:round/>
            <a:headEnd/>
            <a:tailEnd/>
          </a:ln>
        </p:spPr>
        <p:txBody>
          <a:bodyPr/>
          <a:lstStyle/>
          <a:p>
            <a:endParaRPr lang="en-US" sz="1350"/>
          </a:p>
        </p:txBody>
      </p:sp>
      <p:sp>
        <p:nvSpPr>
          <p:cNvPr id="416798" name="Line 30"/>
          <p:cNvSpPr>
            <a:spLocks noChangeShapeType="1"/>
          </p:cNvSpPr>
          <p:nvPr/>
        </p:nvSpPr>
        <p:spPr bwMode="auto">
          <a:xfrm>
            <a:off x="6268642" y="3326606"/>
            <a:ext cx="907256" cy="501254"/>
          </a:xfrm>
          <a:prstGeom prst="line">
            <a:avLst/>
          </a:prstGeom>
          <a:noFill/>
          <a:ln w="12700">
            <a:solidFill>
              <a:schemeClr val="tx1"/>
            </a:solidFill>
            <a:round/>
            <a:headEnd/>
            <a:tailEnd/>
          </a:ln>
        </p:spPr>
        <p:txBody>
          <a:bodyPr/>
          <a:lstStyle/>
          <a:p>
            <a:endParaRPr lang="en-US" sz="1350"/>
          </a:p>
        </p:txBody>
      </p:sp>
      <p:sp>
        <p:nvSpPr>
          <p:cNvPr id="416799" name="Line 31"/>
          <p:cNvSpPr>
            <a:spLocks noChangeShapeType="1"/>
          </p:cNvSpPr>
          <p:nvPr/>
        </p:nvSpPr>
        <p:spPr bwMode="auto">
          <a:xfrm>
            <a:off x="8617745" y="4636294"/>
            <a:ext cx="907256" cy="501254"/>
          </a:xfrm>
          <a:prstGeom prst="line">
            <a:avLst/>
          </a:prstGeom>
          <a:noFill/>
          <a:ln w="12700">
            <a:solidFill>
              <a:schemeClr val="tx1"/>
            </a:solidFill>
            <a:round/>
            <a:headEnd/>
            <a:tailEnd/>
          </a:ln>
        </p:spPr>
        <p:txBody>
          <a:bodyPr/>
          <a:lstStyle/>
          <a:p>
            <a:endParaRPr lang="en-US" sz="1350"/>
          </a:p>
        </p:txBody>
      </p:sp>
      <p:sp>
        <p:nvSpPr>
          <p:cNvPr id="416806" name="Line 38"/>
          <p:cNvSpPr>
            <a:spLocks noChangeShapeType="1"/>
          </p:cNvSpPr>
          <p:nvPr/>
        </p:nvSpPr>
        <p:spPr bwMode="auto">
          <a:xfrm>
            <a:off x="7190187" y="3840958"/>
            <a:ext cx="1420415" cy="784622"/>
          </a:xfrm>
          <a:prstGeom prst="line">
            <a:avLst/>
          </a:prstGeom>
          <a:noFill/>
          <a:ln w="12700">
            <a:solidFill>
              <a:schemeClr val="tx1"/>
            </a:solidFill>
            <a:prstDash val="dash"/>
            <a:round/>
            <a:headEnd/>
            <a:tailEnd/>
          </a:ln>
        </p:spPr>
        <p:txBody>
          <a:bodyPr/>
          <a:lstStyle/>
          <a:p>
            <a:endParaRPr lang="en-US" sz="1350"/>
          </a:p>
        </p:txBody>
      </p:sp>
      <p:sp>
        <p:nvSpPr>
          <p:cNvPr id="22561" name="Oval 14"/>
          <p:cNvSpPr>
            <a:spLocks noChangeArrowheads="1"/>
          </p:cNvSpPr>
          <p:nvPr/>
        </p:nvSpPr>
        <p:spPr bwMode="auto">
          <a:xfrm>
            <a:off x="8813007" y="4731545"/>
            <a:ext cx="42863" cy="47625"/>
          </a:xfrm>
          <a:prstGeom prst="ellipse">
            <a:avLst/>
          </a:prstGeom>
          <a:solidFill>
            <a:srgbClr val="037C03"/>
          </a:solidFill>
          <a:ln w="12700">
            <a:solidFill>
              <a:schemeClr val="bg2"/>
            </a:solidFill>
            <a:round/>
            <a:headEnd/>
            <a:tailEnd/>
          </a:ln>
        </p:spPr>
        <p:txBody>
          <a:bodyPr wrap="none" anchor="ctr"/>
          <a:lstStyle/>
          <a:p>
            <a:endParaRPr lang="en-US" sz="1350"/>
          </a:p>
        </p:txBody>
      </p:sp>
      <p:sp>
        <p:nvSpPr>
          <p:cNvPr id="22562" name="Oval 15"/>
          <p:cNvSpPr>
            <a:spLocks noChangeArrowheads="1"/>
          </p:cNvSpPr>
          <p:nvPr/>
        </p:nvSpPr>
        <p:spPr bwMode="auto">
          <a:xfrm>
            <a:off x="6881813" y="3657601"/>
            <a:ext cx="42863" cy="47625"/>
          </a:xfrm>
          <a:prstGeom prst="ellipse">
            <a:avLst/>
          </a:prstGeom>
          <a:solidFill>
            <a:srgbClr val="037C03"/>
          </a:solidFill>
          <a:ln w="12700">
            <a:solidFill>
              <a:schemeClr val="bg2"/>
            </a:solidFill>
            <a:round/>
            <a:headEnd/>
            <a:tailEnd/>
          </a:ln>
        </p:spPr>
        <p:txBody>
          <a:bodyPr wrap="none" anchor="ctr"/>
          <a:lstStyle/>
          <a:p>
            <a:endParaRPr lang="en-US" sz="1350"/>
          </a:p>
        </p:txBody>
      </p:sp>
      <p:sp>
        <p:nvSpPr>
          <p:cNvPr id="2" name="TextBox 1">
            <a:extLst>
              <a:ext uri="{FF2B5EF4-FFF2-40B4-BE49-F238E27FC236}">
                <a16:creationId xmlns:a16="http://schemas.microsoft.com/office/drawing/2014/main" id="{F8F59EA1-ABB9-2942-9195-597C9E78D8F7}"/>
              </a:ext>
            </a:extLst>
          </p:cNvPr>
          <p:cNvSpPr txBox="1"/>
          <p:nvPr/>
        </p:nvSpPr>
        <p:spPr>
          <a:xfrm>
            <a:off x="2162063" y="1633286"/>
            <a:ext cx="4423880" cy="1708160"/>
          </a:xfrm>
          <a:prstGeom prst="rect">
            <a:avLst/>
          </a:prstGeom>
          <a:noFill/>
        </p:spPr>
        <p:txBody>
          <a:bodyPr wrap="square" rtlCol="0">
            <a:spAutoFit/>
          </a:bodyPr>
          <a:lstStyle/>
          <a:p>
            <a:pPr marL="257175" indent="-257175">
              <a:buFont typeface="Arial" panose="020B0604020202020204" pitchFamily="34" charset="0"/>
              <a:buChar char="•"/>
            </a:pPr>
            <a:r>
              <a:rPr lang="en-US" sz="2100" dirty="0"/>
              <a:t>If the image planes are not parallel, we can find </a:t>
            </a:r>
            <a:r>
              <a:rPr lang="en-US" sz="2100" dirty="0" err="1"/>
              <a:t>homographies</a:t>
            </a:r>
            <a:r>
              <a:rPr lang="en-US" sz="2100" dirty="0"/>
              <a:t> to project each view onto a common plane parallel to the baseline</a:t>
            </a:r>
          </a:p>
        </p:txBody>
      </p:sp>
    </p:spTree>
    <p:extLst>
      <p:ext uri="{BB962C8B-B14F-4D97-AF65-F5344CB8AC3E}">
        <p14:creationId xmlns:p14="http://schemas.microsoft.com/office/powerpoint/2010/main" val="176468672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BAAE-380D-04A2-1D1F-6B02FFB7F213}"/>
              </a:ext>
            </a:extLst>
          </p:cNvPr>
          <p:cNvSpPr>
            <a:spLocks noGrp="1"/>
          </p:cNvSpPr>
          <p:nvPr>
            <p:ph type="title"/>
          </p:nvPr>
        </p:nvSpPr>
        <p:spPr/>
        <p:txBody>
          <a:bodyPr/>
          <a:lstStyle/>
          <a:p>
            <a:r>
              <a:rPr lang="en-US" dirty="0" err="1"/>
              <a:t>TbD</a:t>
            </a:r>
            <a:r>
              <a:rPr lang="en-US" dirty="0"/>
              <a:t> variants – tracking segments</a:t>
            </a:r>
          </a:p>
        </p:txBody>
      </p:sp>
      <p:sp>
        <p:nvSpPr>
          <p:cNvPr id="3" name="Content Placeholder 2">
            <a:extLst>
              <a:ext uri="{FF2B5EF4-FFF2-40B4-BE49-F238E27FC236}">
                <a16:creationId xmlns:a16="http://schemas.microsoft.com/office/drawing/2014/main" id="{13E5DAEC-B78A-C634-4881-BAE79FCFD8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670C75-8763-A0C3-57D1-2B24299B441B}"/>
              </a:ext>
            </a:extLst>
          </p:cNvPr>
          <p:cNvPicPr>
            <a:picLocks noChangeAspect="1"/>
          </p:cNvPicPr>
          <p:nvPr/>
        </p:nvPicPr>
        <p:blipFill>
          <a:blip r:embed="rId2"/>
          <a:stretch>
            <a:fillRect/>
          </a:stretch>
        </p:blipFill>
        <p:spPr>
          <a:xfrm>
            <a:off x="1524076" y="1730935"/>
            <a:ext cx="9028310" cy="3440155"/>
          </a:xfrm>
          <a:prstGeom prst="rect">
            <a:avLst/>
          </a:prstGeom>
        </p:spPr>
      </p:pic>
      <p:pic>
        <p:nvPicPr>
          <p:cNvPr id="5" name="Picture 4">
            <a:extLst>
              <a:ext uri="{FF2B5EF4-FFF2-40B4-BE49-F238E27FC236}">
                <a16:creationId xmlns:a16="http://schemas.microsoft.com/office/drawing/2014/main" id="{47E85236-2B6C-1AA1-FB7F-EA2F8BB2D1C2}"/>
              </a:ext>
            </a:extLst>
          </p:cNvPr>
          <p:cNvPicPr>
            <a:picLocks noChangeAspect="1"/>
          </p:cNvPicPr>
          <p:nvPr/>
        </p:nvPicPr>
        <p:blipFill>
          <a:blip r:embed="rId3"/>
          <a:stretch>
            <a:fillRect/>
          </a:stretch>
        </p:blipFill>
        <p:spPr>
          <a:xfrm>
            <a:off x="3541986" y="5530166"/>
            <a:ext cx="7010400" cy="419100"/>
          </a:xfrm>
          <a:prstGeom prst="rect">
            <a:avLst/>
          </a:prstGeom>
        </p:spPr>
      </p:pic>
    </p:spTree>
    <p:extLst>
      <p:ext uri="{BB962C8B-B14F-4D97-AF65-F5344CB8AC3E}">
        <p14:creationId xmlns:p14="http://schemas.microsoft.com/office/powerpoint/2010/main" val="1993206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D1B3-8AE6-A5BF-B425-0DA3F25FC2FD}"/>
              </a:ext>
            </a:extLst>
          </p:cNvPr>
          <p:cNvSpPr>
            <a:spLocks noGrp="1"/>
          </p:cNvSpPr>
          <p:nvPr>
            <p:ph type="title"/>
          </p:nvPr>
        </p:nvSpPr>
        <p:spPr/>
        <p:txBody>
          <a:bodyPr/>
          <a:lstStyle/>
          <a:p>
            <a:r>
              <a:rPr lang="en-US" dirty="0"/>
              <a:t>Why not points?</a:t>
            </a:r>
          </a:p>
        </p:txBody>
      </p:sp>
      <p:sp>
        <p:nvSpPr>
          <p:cNvPr id="3" name="Content Placeholder 2">
            <a:extLst>
              <a:ext uri="{FF2B5EF4-FFF2-40B4-BE49-F238E27FC236}">
                <a16:creationId xmlns:a16="http://schemas.microsoft.com/office/drawing/2014/main" id="{27B3AC1E-B5AD-C1E7-6D18-A5937AA79A83}"/>
              </a:ext>
            </a:extLst>
          </p:cNvPr>
          <p:cNvSpPr>
            <a:spLocks noGrp="1"/>
          </p:cNvSpPr>
          <p:nvPr>
            <p:ph idx="1"/>
          </p:nvPr>
        </p:nvSpPr>
        <p:spPr/>
        <p:txBody>
          <a:bodyPr/>
          <a:lstStyle/>
          <a:p>
            <a:r>
              <a:rPr lang="en-US" dirty="0"/>
              <a:t>Idea</a:t>
            </a:r>
          </a:p>
          <a:p>
            <a:pPr lvl="1"/>
            <a:r>
              <a:rPr lang="en-US" dirty="0"/>
              <a:t>apply </a:t>
            </a:r>
            <a:r>
              <a:rPr lang="en-US" dirty="0" err="1"/>
              <a:t>TbD</a:t>
            </a:r>
            <a:r>
              <a:rPr lang="en-US" dirty="0"/>
              <a:t> recipe to interest points</a:t>
            </a:r>
          </a:p>
          <a:p>
            <a:r>
              <a:rPr lang="en-US" dirty="0"/>
              <a:t>Obstacle</a:t>
            </a:r>
          </a:p>
          <a:p>
            <a:pPr lvl="1"/>
            <a:r>
              <a:rPr lang="en-US" dirty="0"/>
              <a:t>appearance match using SIFT is a problem</a:t>
            </a:r>
          </a:p>
          <a:p>
            <a:pPr lvl="1"/>
            <a:r>
              <a:rPr lang="en-US" dirty="0"/>
              <a:t>Foreshortening!</a:t>
            </a:r>
          </a:p>
        </p:txBody>
      </p:sp>
      <p:pic>
        <p:nvPicPr>
          <p:cNvPr id="4" name="Picture 3">
            <a:extLst>
              <a:ext uri="{FF2B5EF4-FFF2-40B4-BE49-F238E27FC236}">
                <a16:creationId xmlns:a16="http://schemas.microsoft.com/office/drawing/2014/main" id="{7DD34886-40A8-AA93-957B-D53A69D58ECB}"/>
              </a:ext>
            </a:extLst>
          </p:cNvPr>
          <p:cNvPicPr>
            <a:picLocks noChangeAspect="1"/>
          </p:cNvPicPr>
          <p:nvPr/>
        </p:nvPicPr>
        <p:blipFill>
          <a:blip r:embed="rId2"/>
          <a:stretch>
            <a:fillRect/>
          </a:stretch>
        </p:blipFill>
        <p:spPr>
          <a:xfrm>
            <a:off x="1853106" y="4174232"/>
            <a:ext cx="8186245" cy="2683769"/>
          </a:xfrm>
          <a:prstGeom prst="rect">
            <a:avLst/>
          </a:prstGeom>
        </p:spPr>
      </p:pic>
    </p:spTree>
    <p:extLst>
      <p:ext uri="{BB962C8B-B14F-4D97-AF65-F5344CB8AC3E}">
        <p14:creationId xmlns:p14="http://schemas.microsoft.com/office/powerpoint/2010/main" val="1918444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77F7-BE26-F653-86B7-60C1AD41677E}"/>
              </a:ext>
            </a:extLst>
          </p:cNvPr>
          <p:cNvSpPr>
            <a:spLocks noGrp="1"/>
          </p:cNvSpPr>
          <p:nvPr>
            <p:ph type="title"/>
          </p:nvPr>
        </p:nvSpPr>
        <p:spPr/>
        <p:txBody>
          <a:bodyPr/>
          <a:lstStyle/>
          <a:p>
            <a:r>
              <a:rPr lang="en-US" dirty="0"/>
              <a:t>Particle video</a:t>
            </a:r>
          </a:p>
        </p:txBody>
      </p:sp>
      <p:sp>
        <p:nvSpPr>
          <p:cNvPr id="3" name="Content Placeholder 2">
            <a:extLst>
              <a:ext uri="{FF2B5EF4-FFF2-40B4-BE49-F238E27FC236}">
                <a16:creationId xmlns:a16="http://schemas.microsoft.com/office/drawing/2014/main" id="{47DB8BF4-9AB3-8B3D-CD09-0FAEB5B507E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38A392-5A0D-A522-5152-8248A53BBD10}"/>
              </a:ext>
            </a:extLst>
          </p:cNvPr>
          <p:cNvPicPr>
            <a:picLocks noChangeAspect="1"/>
          </p:cNvPicPr>
          <p:nvPr/>
        </p:nvPicPr>
        <p:blipFill>
          <a:blip r:embed="rId2"/>
          <a:stretch>
            <a:fillRect/>
          </a:stretch>
        </p:blipFill>
        <p:spPr>
          <a:xfrm>
            <a:off x="2673350" y="1447800"/>
            <a:ext cx="6845300" cy="3962400"/>
          </a:xfrm>
          <a:prstGeom prst="rect">
            <a:avLst/>
          </a:prstGeom>
        </p:spPr>
      </p:pic>
      <p:pic>
        <p:nvPicPr>
          <p:cNvPr id="5" name="Picture 4">
            <a:extLst>
              <a:ext uri="{FF2B5EF4-FFF2-40B4-BE49-F238E27FC236}">
                <a16:creationId xmlns:a16="http://schemas.microsoft.com/office/drawing/2014/main" id="{08D4E838-24B5-1490-4719-AD759F93E696}"/>
              </a:ext>
            </a:extLst>
          </p:cNvPr>
          <p:cNvPicPr>
            <a:picLocks noChangeAspect="1"/>
          </p:cNvPicPr>
          <p:nvPr/>
        </p:nvPicPr>
        <p:blipFill>
          <a:blip r:embed="rId3"/>
          <a:stretch>
            <a:fillRect/>
          </a:stretch>
        </p:blipFill>
        <p:spPr>
          <a:xfrm>
            <a:off x="2673350" y="5681663"/>
            <a:ext cx="7124700" cy="495300"/>
          </a:xfrm>
          <a:prstGeom prst="rect">
            <a:avLst/>
          </a:prstGeom>
        </p:spPr>
      </p:pic>
    </p:spTree>
    <p:extLst>
      <p:ext uri="{BB962C8B-B14F-4D97-AF65-F5344CB8AC3E}">
        <p14:creationId xmlns:p14="http://schemas.microsoft.com/office/powerpoint/2010/main" val="38919044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8EB5-74C6-0178-E56D-112B9C568B97}"/>
              </a:ext>
            </a:extLst>
          </p:cNvPr>
          <p:cNvSpPr>
            <a:spLocks noGrp="1"/>
          </p:cNvSpPr>
          <p:nvPr>
            <p:ph type="title"/>
          </p:nvPr>
        </p:nvSpPr>
        <p:spPr/>
        <p:txBody>
          <a:bodyPr/>
          <a:lstStyle/>
          <a:p>
            <a:r>
              <a:rPr lang="en-US" dirty="0"/>
              <a:t>TAPIR</a:t>
            </a:r>
          </a:p>
        </p:txBody>
      </p:sp>
      <p:sp>
        <p:nvSpPr>
          <p:cNvPr id="3" name="Content Placeholder 2">
            <a:extLst>
              <a:ext uri="{FF2B5EF4-FFF2-40B4-BE49-F238E27FC236}">
                <a16:creationId xmlns:a16="http://schemas.microsoft.com/office/drawing/2014/main" id="{E9BAF1D3-6151-7229-7229-76C91D0E4167}"/>
              </a:ext>
            </a:extLst>
          </p:cNvPr>
          <p:cNvSpPr>
            <a:spLocks noGrp="1"/>
          </p:cNvSpPr>
          <p:nvPr>
            <p:ph idx="1"/>
          </p:nvPr>
        </p:nvSpPr>
        <p:spPr>
          <a:xfrm>
            <a:off x="2152650" y="4151587"/>
            <a:ext cx="7886700" cy="2025376"/>
          </a:xfrm>
        </p:spPr>
        <p:txBody>
          <a:bodyPr/>
          <a:lstStyle/>
          <a:p>
            <a:r>
              <a:rPr lang="en-US" dirty="0"/>
              <a:t>Make coarse point tracks</a:t>
            </a:r>
          </a:p>
          <a:p>
            <a:pPr lvl="1"/>
            <a:r>
              <a:rPr lang="en-US" dirty="0"/>
              <a:t>refine across space/time</a:t>
            </a:r>
          </a:p>
          <a:p>
            <a:r>
              <a:rPr lang="en-US" dirty="0"/>
              <a:t>Predict visibility and confidence at each pt</a:t>
            </a:r>
          </a:p>
        </p:txBody>
      </p:sp>
      <p:pic>
        <p:nvPicPr>
          <p:cNvPr id="4" name="Picture 3">
            <a:extLst>
              <a:ext uri="{FF2B5EF4-FFF2-40B4-BE49-F238E27FC236}">
                <a16:creationId xmlns:a16="http://schemas.microsoft.com/office/drawing/2014/main" id="{11C9A95F-C230-C438-4C90-50D597871764}"/>
              </a:ext>
            </a:extLst>
          </p:cNvPr>
          <p:cNvPicPr>
            <a:picLocks noChangeAspect="1"/>
          </p:cNvPicPr>
          <p:nvPr/>
        </p:nvPicPr>
        <p:blipFill>
          <a:blip r:embed="rId2"/>
          <a:stretch>
            <a:fillRect/>
          </a:stretch>
        </p:blipFill>
        <p:spPr>
          <a:xfrm>
            <a:off x="1531982" y="1502981"/>
            <a:ext cx="9136018" cy="2648606"/>
          </a:xfrm>
          <a:prstGeom prst="rect">
            <a:avLst/>
          </a:prstGeom>
        </p:spPr>
      </p:pic>
      <p:pic>
        <p:nvPicPr>
          <p:cNvPr id="5" name="Picture 4">
            <a:extLst>
              <a:ext uri="{FF2B5EF4-FFF2-40B4-BE49-F238E27FC236}">
                <a16:creationId xmlns:a16="http://schemas.microsoft.com/office/drawing/2014/main" id="{0E47CC66-44E6-0E91-96E0-2850A4FADE08}"/>
              </a:ext>
            </a:extLst>
          </p:cNvPr>
          <p:cNvPicPr>
            <a:picLocks noChangeAspect="1"/>
          </p:cNvPicPr>
          <p:nvPr/>
        </p:nvPicPr>
        <p:blipFill>
          <a:blip r:embed="rId3"/>
          <a:stretch>
            <a:fillRect/>
          </a:stretch>
        </p:blipFill>
        <p:spPr>
          <a:xfrm>
            <a:off x="1713624" y="6394861"/>
            <a:ext cx="5359400" cy="355600"/>
          </a:xfrm>
          <a:prstGeom prst="rect">
            <a:avLst/>
          </a:prstGeom>
        </p:spPr>
      </p:pic>
    </p:spTree>
    <p:extLst>
      <p:ext uri="{BB962C8B-B14F-4D97-AF65-F5344CB8AC3E}">
        <p14:creationId xmlns:p14="http://schemas.microsoft.com/office/powerpoint/2010/main" val="14455108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444C-A5DA-46C5-BEA1-1C87241CDAB7}"/>
              </a:ext>
            </a:extLst>
          </p:cNvPr>
          <p:cNvSpPr>
            <a:spLocks noGrp="1"/>
          </p:cNvSpPr>
          <p:nvPr>
            <p:ph type="title"/>
          </p:nvPr>
        </p:nvSpPr>
        <p:spPr/>
        <p:txBody>
          <a:bodyPr/>
          <a:lstStyle/>
          <a:p>
            <a:r>
              <a:rPr lang="en-US" dirty="0"/>
              <a:t>CoTracker3</a:t>
            </a:r>
          </a:p>
        </p:txBody>
      </p:sp>
      <p:sp>
        <p:nvSpPr>
          <p:cNvPr id="3" name="Content Placeholder 2">
            <a:extLst>
              <a:ext uri="{FF2B5EF4-FFF2-40B4-BE49-F238E27FC236}">
                <a16:creationId xmlns:a16="http://schemas.microsoft.com/office/drawing/2014/main" id="{D3C5313E-73F6-A7A1-0A9B-9194018384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E5B0BA-12C7-09E1-2B04-E07BCD658C97}"/>
              </a:ext>
            </a:extLst>
          </p:cNvPr>
          <p:cNvPicPr>
            <a:picLocks noChangeAspect="1"/>
          </p:cNvPicPr>
          <p:nvPr/>
        </p:nvPicPr>
        <p:blipFill>
          <a:blip r:embed="rId2"/>
          <a:stretch>
            <a:fillRect/>
          </a:stretch>
        </p:blipFill>
        <p:spPr>
          <a:xfrm>
            <a:off x="1666435" y="1208690"/>
            <a:ext cx="8859130" cy="3058509"/>
          </a:xfrm>
          <a:prstGeom prst="rect">
            <a:avLst/>
          </a:prstGeom>
        </p:spPr>
      </p:pic>
      <p:pic>
        <p:nvPicPr>
          <p:cNvPr id="5" name="Picture 4">
            <a:extLst>
              <a:ext uri="{FF2B5EF4-FFF2-40B4-BE49-F238E27FC236}">
                <a16:creationId xmlns:a16="http://schemas.microsoft.com/office/drawing/2014/main" id="{A9338763-4783-426D-9C74-08C03EAF75E8}"/>
              </a:ext>
            </a:extLst>
          </p:cNvPr>
          <p:cNvPicPr>
            <a:picLocks noChangeAspect="1"/>
          </p:cNvPicPr>
          <p:nvPr/>
        </p:nvPicPr>
        <p:blipFill>
          <a:blip r:embed="rId3"/>
          <a:stretch>
            <a:fillRect/>
          </a:stretch>
        </p:blipFill>
        <p:spPr>
          <a:xfrm>
            <a:off x="1926020" y="5008808"/>
            <a:ext cx="5334000" cy="431800"/>
          </a:xfrm>
          <a:prstGeom prst="rect">
            <a:avLst/>
          </a:prstGeom>
        </p:spPr>
      </p:pic>
    </p:spTree>
    <p:extLst>
      <p:ext uri="{BB962C8B-B14F-4D97-AF65-F5344CB8AC3E}">
        <p14:creationId xmlns:p14="http://schemas.microsoft.com/office/powerpoint/2010/main" val="41220692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2E0FF-1B4B-958E-1D61-36FEA7E69B7D}"/>
              </a:ext>
            </a:extLst>
          </p:cNvPr>
          <p:cNvPicPr>
            <a:picLocks noChangeAspect="1"/>
          </p:cNvPicPr>
          <p:nvPr/>
        </p:nvPicPr>
        <p:blipFill>
          <a:blip r:embed="rId2"/>
          <a:stretch>
            <a:fillRect/>
          </a:stretch>
        </p:blipFill>
        <p:spPr>
          <a:xfrm>
            <a:off x="1923229" y="487030"/>
            <a:ext cx="7772400" cy="6370970"/>
          </a:xfrm>
          <a:prstGeom prst="rect">
            <a:avLst/>
          </a:prstGeom>
        </p:spPr>
      </p:pic>
    </p:spTree>
    <p:extLst>
      <p:ext uri="{BB962C8B-B14F-4D97-AF65-F5344CB8AC3E}">
        <p14:creationId xmlns:p14="http://schemas.microsoft.com/office/powerpoint/2010/main" val="1379310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2793</TotalTime>
  <Words>2292</Words>
  <Application>Microsoft Macintosh PowerPoint</Application>
  <PresentationFormat>Widescreen</PresentationFormat>
  <Paragraphs>488</Paragraphs>
  <Slides>95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Aptos</vt:lpstr>
      <vt:lpstr>Aptos Display</vt:lpstr>
      <vt:lpstr>Arial</vt:lpstr>
      <vt:lpstr>Cambria Math</vt:lpstr>
      <vt:lpstr>Helvetica</vt:lpstr>
      <vt:lpstr>Times New Roman</vt:lpstr>
      <vt:lpstr>Office Theme</vt:lpstr>
      <vt:lpstr>The Uses of Correspondence, or elementary 3D, tracking, etc </vt:lpstr>
      <vt:lpstr>Main points</vt:lpstr>
      <vt:lpstr>Calibration</vt:lpstr>
      <vt:lpstr>Strategies</vt:lpstr>
      <vt:lpstr>Reconstruct point from two views</vt:lpstr>
      <vt:lpstr>Triangulation</vt:lpstr>
      <vt:lpstr>Stereo</vt:lpstr>
      <vt:lpstr>Recall triangulation</vt:lpstr>
      <vt:lpstr>Stereo image rectification</vt:lpstr>
      <vt:lpstr>Stereo image rectification</vt:lpstr>
      <vt:lpstr>Stereo image rectification</vt:lpstr>
      <vt:lpstr>Disparity and baseline</vt:lpstr>
      <vt:lpstr>Disparity and baseline</vt:lpstr>
      <vt:lpstr>Basic stereo recipe</vt:lpstr>
      <vt:lpstr>Effect of baseline on stereo results</vt:lpstr>
      <vt:lpstr>Some points don’t have matches</vt:lpstr>
      <vt:lpstr>Stereo as optimization</vt:lpstr>
      <vt:lpstr>Optical flow</vt:lpstr>
      <vt:lpstr>Time to contact example</vt:lpstr>
      <vt:lpstr>PowerPoint Presentation</vt:lpstr>
      <vt:lpstr>PowerPoint Presentation</vt:lpstr>
      <vt:lpstr>PowerPoint Presentation</vt:lpstr>
      <vt:lpstr>PowerPoint Presentation</vt:lpstr>
      <vt:lpstr>PowerPoint Presentation</vt:lpstr>
      <vt:lpstr>PowerPoint Presentation</vt:lpstr>
      <vt:lpstr>Flow fields reveal your motion</vt:lpstr>
      <vt:lpstr>Flow fields reveal your motion</vt:lpstr>
      <vt:lpstr>Flow fields reveal shape</vt:lpstr>
      <vt:lpstr>Flow fields reveal segmentation</vt:lpstr>
      <vt:lpstr>Why estimating flow is hard</vt:lpstr>
      <vt:lpstr>The aperture problem</vt:lpstr>
      <vt:lpstr>Flow is often discontinuous</vt:lpstr>
      <vt:lpstr>Flow is not defined everywhere</vt:lpstr>
      <vt:lpstr>Large movements and motion blur</vt:lpstr>
      <vt:lpstr>Learned flow and stereo estimates</vt:lpstr>
      <vt:lpstr>Flow and stereo are related, but different</vt:lpstr>
      <vt:lpstr>Flownet</vt:lpstr>
      <vt:lpstr>Stereo with cost volumes and residuals</vt:lpstr>
      <vt:lpstr>PowerPoint Presentation</vt:lpstr>
      <vt:lpstr>Estimating a fundamental matrix</vt:lpstr>
      <vt:lpstr>Fundamental vs essential matrix</vt:lpstr>
      <vt:lpstr>The essential matrix</vt:lpstr>
      <vt:lpstr>Estimating the essential matrix</vt:lpstr>
      <vt:lpstr>Monocular visual odometry - I</vt:lpstr>
      <vt:lpstr>Monocular visual odometry - II</vt:lpstr>
      <vt:lpstr>Core problem</vt:lpstr>
      <vt:lpstr>Cases:</vt:lpstr>
      <vt:lpstr>Applications</vt:lpstr>
      <vt:lpstr>Applications: where is my drone?</vt:lpstr>
      <vt:lpstr>Structure from motion ambiguity</vt:lpstr>
      <vt:lpstr>Structure from motion ambiguity</vt:lpstr>
      <vt:lpstr>Recall: Two calibrated cameras</vt:lpstr>
      <vt:lpstr>Three calibrated cameras</vt:lpstr>
      <vt:lpstr>Three calibrated cameras</vt:lpstr>
      <vt:lpstr>3 or more calibrated cameras</vt:lpstr>
      <vt:lpstr>Representative SFM pipeline</vt:lpstr>
      <vt:lpstr>SFM software</vt:lpstr>
      <vt:lpstr>Core idea</vt:lpstr>
      <vt:lpstr>Some more details</vt:lpstr>
      <vt:lpstr>Variants</vt:lpstr>
      <vt:lpstr>SFM is about scattered points</vt:lpstr>
      <vt:lpstr>Options</vt:lpstr>
      <vt:lpstr>Multi-view stereo: Basic idea</vt:lpstr>
      <vt:lpstr>Improved error estimates</vt:lpstr>
      <vt:lpstr>Rep’n:  Multiple depth maps</vt:lpstr>
      <vt:lpstr>Plane sweep stereo: Key idea</vt:lpstr>
      <vt:lpstr>DepthAnything V3 depth maps</vt:lpstr>
      <vt:lpstr>DUST3R – I</vt:lpstr>
      <vt:lpstr>Point maps</vt:lpstr>
      <vt:lpstr>Now train</vt:lpstr>
      <vt:lpstr>PowerPoint Presentation</vt:lpstr>
      <vt:lpstr>Downstream</vt:lpstr>
      <vt:lpstr>More than two frames</vt:lpstr>
      <vt:lpstr>PowerPoint Presentation</vt:lpstr>
      <vt:lpstr>VGGT</vt:lpstr>
      <vt:lpstr>VGGT</vt:lpstr>
      <vt:lpstr>PowerPoint Presentation</vt:lpstr>
      <vt:lpstr>Tracking</vt:lpstr>
      <vt:lpstr>MOT-20 example</vt:lpstr>
      <vt:lpstr>Tracking by detection</vt:lpstr>
      <vt:lpstr>Simplest -&gt; broken tracks</vt:lpstr>
      <vt:lpstr>Point tracks reveal public behaviour</vt:lpstr>
      <vt:lpstr>Abstract tracks</vt:lpstr>
      <vt:lpstr>Correspondence</vt:lpstr>
      <vt:lpstr>Appearance weights</vt:lpstr>
      <vt:lpstr>Reidentification</vt:lpstr>
      <vt:lpstr>TbD variants- Exploit FasterRCNN</vt:lpstr>
      <vt:lpstr>TbD variants- Exploit DetR</vt:lpstr>
      <vt:lpstr>TbD variants – open world</vt:lpstr>
      <vt:lpstr>TbD variants – tracking segments</vt:lpstr>
      <vt:lpstr>Why not points?</vt:lpstr>
      <vt:lpstr>Particle video</vt:lpstr>
      <vt:lpstr>TAPIR</vt:lpstr>
      <vt:lpstr>CoTracker3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Forsyth, David Alexander</dc:creator>
  <cp:lastModifiedBy>Forsyth, David Alexander</cp:lastModifiedBy>
  <cp:revision>17</cp:revision>
  <cp:lastPrinted>2026-07-15T16:22:22Z</cp:lastPrinted>
  <dcterms:created xsi:type="dcterms:W3CDTF">2026-07-13T20:36:58Z</dcterms:created>
  <dcterms:modified xsi:type="dcterms:W3CDTF">2026-07-16T19:47:13Z</dcterms:modified>
</cp:coreProperties>
</file>