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958" r:id="rId4"/>
    <p:sldId id="923" r:id="rId5"/>
    <p:sldId id="924" r:id="rId6"/>
    <p:sldId id="647" r:id="rId7"/>
    <p:sldId id="1052" r:id="rId8"/>
    <p:sldId id="942" r:id="rId9"/>
    <p:sldId id="943" r:id="rId10"/>
    <p:sldId id="944" r:id="rId11"/>
    <p:sldId id="945" r:id="rId12"/>
    <p:sldId id="947" r:id="rId13"/>
    <p:sldId id="959" r:id="rId14"/>
    <p:sldId id="961" r:id="rId15"/>
    <p:sldId id="962" r:id="rId16"/>
    <p:sldId id="963" r:id="rId17"/>
    <p:sldId id="965" r:id="rId18"/>
    <p:sldId id="831" r:id="rId19"/>
    <p:sldId id="889" r:id="rId20"/>
    <p:sldId id="989" r:id="rId21"/>
    <p:sldId id="985" r:id="rId22"/>
    <p:sldId id="990" r:id="rId23"/>
    <p:sldId id="992" r:id="rId24"/>
    <p:sldId id="996" r:id="rId25"/>
    <p:sldId id="997" r:id="rId26"/>
    <p:sldId id="1008" r:id="rId27"/>
    <p:sldId id="1011" r:id="rId28"/>
    <p:sldId id="1010" r:id="rId29"/>
    <p:sldId id="1012" r:id="rId30"/>
    <p:sldId id="1013" r:id="rId31"/>
    <p:sldId id="1053" r:id="rId32"/>
    <p:sldId id="1054" r:id="rId33"/>
    <p:sldId id="550" r:id="rId34"/>
    <p:sldId id="549" r:id="rId35"/>
    <p:sldId id="552" r:id="rId36"/>
    <p:sldId id="551" r:id="rId37"/>
    <p:sldId id="554" r:id="rId38"/>
    <p:sldId id="553" r:id="rId39"/>
    <p:sldId id="778" r:id="rId40"/>
    <p:sldId id="779" r:id="rId41"/>
    <p:sldId id="807" r:id="rId42"/>
    <p:sldId id="80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9B4E9A-FFC3-6E48-BB04-21A59A8E5561}">
          <p14:sldIdLst>
            <p14:sldId id="256"/>
            <p14:sldId id="257"/>
          </p14:sldIdLst>
        </p14:section>
        <p14:section name="Filters" id="{63FA1DCF-9941-E84E-BD32-0D0C4A58E541}">
          <p14:sldIdLst>
            <p14:sldId id="958"/>
            <p14:sldId id="923"/>
            <p14:sldId id="924"/>
            <p14:sldId id="647"/>
            <p14:sldId id="1052"/>
            <p14:sldId id="942"/>
            <p14:sldId id="943"/>
            <p14:sldId id="944"/>
            <p14:sldId id="945"/>
          </p14:sldIdLst>
        </p14:section>
        <p14:section name="Denoising with filters" id="{8ACAA0FC-CE7C-6440-9829-6568FD269742}">
          <p14:sldIdLst>
            <p14:sldId id="947"/>
            <p14:sldId id="959"/>
            <p14:sldId id="961"/>
            <p14:sldId id="962"/>
            <p14:sldId id="963"/>
          </p14:sldIdLst>
        </p14:section>
        <p14:section name="Interest points" id="{D1AA77A7-08B8-5B4C-99C4-36B633C74476}">
          <p14:sldIdLst>
            <p14:sldId id="965"/>
            <p14:sldId id="831"/>
            <p14:sldId id="889"/>
            <p14:sldId id="989"/>
            <p14:sldId id="985"/>
            <p14:sldId id="990"/>
            <p14:sldId id="992"/>
            <p14:sldId id="996"/>
            <p14:sldId id="997"/>
            <p14:sldId id="1008"/>
            <p14:sldId id="1011"/>
            <p14:sldId id="1010"/>
          </p14:sldIdLst>
        </p14:section>
        <p14:section name="Patches" id="{95F505AE-E868-E146-AAA9-A66CE91424D5}">
          <p14:sldIdLst>
            <p14:sldId id="1012"/>
            <p14:sldId id="1013"/>
            <p14:sldId id="1053"/>
            <p14:sldId id="1054"/>
            <p14:sldId id="550"/>
            <p14:sldId id="549"/>
            <p14:sldId id="552"/>
            <p14:sldId id="551"/>
            <p14:sldId id="554"/>
            <p14:sldId id="553"/>
            <p14:sldId id="778"/>
            <p14:sldId id="779"/>
            <p14:sldId id="807"/>
            <p14:sldId id="808"/>
          </p14:sldIdLst>
        </p14:section>
        <p14:section name="Untitled Section" id="{7AA488FC-0C4B-2E40-A85F-95638FA449D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8"/>
    <p:restoredTop sz="95349"/>
  </p:normalViewPr>
  <p:slideViewPr>
    <p:cSldViewPr snapToGrid="0">
      <p:cViewPr varScale="1">
        <p:scale>
          <a:sx n="104" d="100"/>
          <a:sy n="104" d="100"/>
        </p:scale>
        <p:origin x="2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F42EF-F78F-E744-BFC5-EA1C27A382E7}" type="datetimeFigureOut">
              <a:rPr lang="en-US" smtClean="0"/>
              <a:t>7/14/26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0AC75-0D93-5042-ACD4-484F366B9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CB7C-0655-4890-806A-F545FE02305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195369-6C52-4E07-9B80-0D0289295B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03037-2603-4A69-8D69-F511447106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6C29B-DDC5-C6C7-9BBE-548147413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D506543-F2F5-5286-294E-C00978060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E49AD-CBA7-451E-A0FB-046C3F8B36D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58E9660-15A1-80BC-073B-671F066F9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7DE20DDA-2AEE-79BC-22D7-27B91841E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0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7F1B-2716-A059-D65E-8386B855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291F11F3-8F19-D544-40C5-AD808294F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7AE44-973C-4BA8-A5F4-3C8558A66CD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C3710752-10BD-1F1C-F21C-9E7668C4A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3C525E2-F496-1558-6872-E1D703FD2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8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49ABF-D99D-4050-D844-CB2BFAE1B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20D13-0A50-9635-20E4-1D96CEECA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64E20-8652-AC84-A911-7B5C59B1A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78828-514A-9A50-3A0F-2BFC09795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674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E67B-77CB-757D-5499-0745A29C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29B61-9A71-B755-39DF-1F1535752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AD1DC-5072-70AC-69A7-887CE8644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D2A48-4A73-C2CD-234C-1C99C07DB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89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6CE8-3257-A668-4B9E-370201000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1BF38-B884-6B62-60C5-3B1EBCF16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C7CE5-281A-0135-0536-A8348C89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F8877-B181-4B2A-CD68-3F5C4BC7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C802A-517C-6BEF-07F1-543DBF3F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9CF1-6B70-777F-2227-6A741937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CBC91-C13A-7C8C-D148-7BDB49FF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079B-6CC9-CD46-882A-D6D832D7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E63F-307B-494F-BA78-D508EB9F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1226E-5EF5-8DA8-8467-C280A8FD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3CC2F-11EF-AB80-DCE8-6C214E491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FD281-C0B2-2738-3CD8-2CE0F7270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4344B-4AAE-8CBF-C61E-191E7478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2113-D5D7-A7F9-8E3E-45FF3DB1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33E1-E062-7A8D-F55C-8116A918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2F07-3A40-B2D6-8507-29906E90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E8FA-4AC2-72ED-66BE-96629B9E9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2E7A-0B4D-BDF7-5EF7-9B726383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1F93B-9D25-1138-85A0-5C04EB46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3D2F-3FFF-404F-5C49-94B489D4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97F1-348A-07FC-AC25-327AB61A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D3218-CB38-3D8B-0A21-2CE2E89A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25B02-BC01-2F19-53E8-67D77E2A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617A1-1D96-6808-3946-AA124DC0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3B8D8-48FB-5F0E-6743-6C672FEE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3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C484-2015-06E8-2572-4995C56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E7F5-5E18-83FE-E2E0-65A14C86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4BA2D-1283-5CA3-5A00-5464A2C07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D6F13-9333-E1CA-6937-A397150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E1C04-A51D-3998-5164-36E79374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DDD18-1F2D-457D-265D-BCDB716C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6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FE5C-7933-A6A1-B0B9-250C336A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43CE-99EB-5024-6A24-3ADD6D9C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84DF2-B452-45E8-98F3-CD0A8F7A2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F8730-F5A5-2540-D443-62D7053B4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77E57-AA50-2CB0-1647-26258644D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ECD39-200C-D221-62C3-35857FFD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58D00-7022-7339-24CA-B63BBF14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4F048-C71D-EA2F-6F37-4BAF366C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8FAB-67D7-F16D-B581-F000AE52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6289D-E25E-A97A-3949-C97B5BD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04668-9111-2CB2-C8B0-692754D9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061DD-017D-12E2-F3DB-72FFAB8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EDC96-47F8-B48A-E345-2C769E91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DCF3B-2F07-7ACA-B914-7CEAF509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35171-CAB5-5F4B-7CD3-87B524D2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46B5-F592-9B29-6C36-91ABA539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CE5C-7798-880F-CD0A-BD975295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F575A-18C4-7C81-E681-F87A0BC08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88921-4D09-5BC8-9C94-805F4EFE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17C02-B977-50E3-4FC2-9231BE10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C31B8-9F71-A4B5-08E5-998CAFD9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9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F9DB-8EBD-C229-5AC7-62BB9523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0DEE5-CEF7-912E-9545-A85A75F02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10796-61FE-7DAB-76EA-7098D0F19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6DAB-8CCA-B38B-C8B4-D11ADC74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71320-A50D-64A0-B52D-D883CAFC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E15C-8580-60A4-C549-87B3A2B7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0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9D721-495F-5A63-F5C5-7F27BBC0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D854-0133-DED5-A50C-86BC6D72B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1A59-A058-AF07-FC75-D4873CC01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C8B8F-5EE5-03F9-5180-5B12073C7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883FF-4757-FFE1-8934-759A2B114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ECA-BF50-469A-C7C3-DAB87DB992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Images are Like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3F54A-43CC-1300-8838-164E6D86D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Forsyth, University of Illinois at Urbana Champaign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044C6-566E-18EE-FE81-CF86AB529210}"/>
              </a:ext>
            </a:extLst>
          </p:cNvPr>
          <p:cNvSpPr txBox="1"/>
          <p:nvPr/>
        </p:nvSpPr>
        <p:spPr>
          <a:xfrm>
            <a:off x="2940908" y="5016843"/>
            <a:ext cx="416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Clean up around dictionary, </a:t>
            </a:r>
            <a:r>
              <a:rPr lang="en-US"/>
              <a:t>and shorten</a:t>
            </a:r>
          </a:p>
        </p:txBody>
      </p:sp>
    </p:spTree>
    <p:extLst>
      <p:ext uri="{BB962C8B-B14F-4D97-AF65-F5344CB8AC3E}">
        <p14:creationId xmlns:p14="http://schemas.microsoft.com/office/powerpoint/2010/main" val="35211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A724A-4759-533F-A79E-A0315CD78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ACD1-29D4-BDFE-1C3C-2E9985A6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1BC16-BD49-3E87-7444-93276025C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F8C2C-8206-3DC7-2D27-B5857B6A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5" y="707217"/>
            <a:ext cx="11861595" cy="546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5201C6-CEF8-009D-F479-628AF717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5" y="2574775"/>
            <a:ext cx="11728054" cy="3602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7487C-9DAA-DB61-3F47-589255BA2D8E}"/>
              </a:ext>
            </a:extLst>
          </p:cNvPr>
          <p:cNvSpPr txBox="1"/>
          <p:nvPr/>
        </p:nvSpPr>
        <p:spPr>
          <a:xfrm>
            <a:off x="6621517" y="125073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 the typo!</a:t>
            </a:r>
          </a:p>
        </p:txBody>
      </p:sp>
    </p:spTree>
    <p:extLst>
      <p:ext uri="{BB962C8B-B14F-4D97-AF65-F5344CB8AC3E}">
        <p14:creationId xmlns:p14="http://schemas.microsoft.com/office/powerpoint/2010/main" val="35815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018D0-8BF2-CDF6-83BD-9185FF9A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2D4E-06E5-1B3A-0A5D-8DB2B702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4A127-0CD0-0B12-4AE6-C6E4985BB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61CA6-F470-1721-D261-8E298941C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5" y="707217"/>
            <a:ext cx="11861595" cy="546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FA334-7EC6-3D32-08E4-89752401F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7" y="2533135"/>
            <a:ext cx="11568061" cy="3617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7F7B0-1225-BC55-4308-7D6529893230}"/>
              </a:ext>
            </a:extLst>
          </p:cNvPr>
          <p:cNvSpPr txBox="1"/>
          <p:nvPr/>
        </p:nvSpPr>
        <p:spPr>
          <a:xfrm>
            <a:off x="6621517" y="125073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 the typo!</a:t>
            </a:r>
          </a:p>
        </p:txBody>
      </p:sp>
    </p:spTree>
    <p:extLst>
      <p:ext uri="{BB962C8B-B14F-4D97-AF65-F5344CB8AC3E}">
        <p14:creationId xmlns:p14="http://schemas.microsoft.com/office/powerpoint/2010/main" val="149286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34AB-2039-63F4-3EC5-EDAD08EC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Pixels are like their neighbors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56D63-3072-E57A-1F17-9B641EA2A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you can denoise images</a:t>
            </a:r>
          </a:p>
          <a:p>
            <a:r>
              <a:rPr lang="en-US" dirty="0"/>
              <a:t>and gradients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3627215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63E3-C4BB-60D9-2C57-EE0E2346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find gradients reliably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9D823-124B-CA4C-4770-3A5FE7AFB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edges </a:t>
            </a:r>
          </a:p>
          <a:p>
            <a:r>
              <a:rPr lang="en-US" dirty="0"/>
              <a:t>and other good stuff</a:t>
            </a:r>
          </a:p>
          <a:p>
            <a:endParaRPr lang="en-US" dirty="0"/>
          </a:p>
          <a:p>
            <a:r>
              <a:rPr lang="en-US" dirty="0"/>
              <a:t>Denoise with a smoothing filter </a:t>
            </a:r>
          </a:p>
          <a:p>
            <a:pPr lvl="1"/>
            <a:r>
              <a:rPr lang="en-US" dirty="0"/>
              <a:t>then find the gradient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2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B0EF-6C74-9F91-E601-A99547642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39438-54CE-5326-0086-E544D199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6" y="1181299"/>
            <a:ext cx="11887910" cy="4483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11971-EDAA-6C85-A2ED-56901DC03819}"/>
              </a:ext>
            </a:extLst>
          </p:cNvPr>
          <p:cNvSpPr txBox="1"/>
          <p:nvPr/>
        </p:nvSpPr>
        <p:spPr>
          <a:xfrm>
            <a:off x="6768662" y="365125"/>
            <a:ext cx="2006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SPOT THE TYPO!</a:t>
            </a:r>
          </a:p>
        </p:txBody>
      </p:sp>
    </p:spTree>
    <p:extLst>
      <p:ext uri="{BB962C8B-B14F-4D97-AF65-F5344CB8AC3E}">
        <p14:creationId xmlns:p14="http://schemas.microsoft.com/office/powerpoint/2010/main" val="91203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B31A-8FA0-AA0A-FDCF-4DFE2F6A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7F9C-7CF3-1DD2-8D09-8B5E48AA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415A-09CB-C840-037B-2FE4A3C48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AB110-1ACD-ECC5-4A28-9A25C817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" y="2597149"/>
            <a:ext cx="11859720" cy="37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4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B624-B417-C8EE-89E1-43674271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03E00-1A7A-00B7-BF43-C413631C4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A019B-0920-3118-A794-4373880E9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9" y="2083156"/>
            <a:ext cx="11980981" cy="38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1E4E-C9C4-EBEA-01E1-D292E048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build well behaved point descriptors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A446-BA76-8140-9096-3B79F0FD2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Pixels are like their neighbors =&gt; many pixels are redundant</a:t>
            </a:r>
          </a:p>
          <a:p>
            <a:pPr lvl="1"/>
            <a:r>
              <a:rPr lang="en-US" dirty="0"/>
              <a:t>Meaning you could “leave them out”</a:t>
            </a:r>
          </a:p>
          <a:p>
            <a:endParaRPr lang="en-US" dirty="0"/>
          </a:p>
          <a:p>
            <a:r>
              <a:rPr lang="en-US" dirty="0"/>
              <a:t>Some pixels are much more important than others</a:t>
            </a:r>
          </a:p>
          <a:p>
            <a:pPr lvl="1"/>
            <a:r>
              <a:rPr lang="en-US" dirty="0" err="1"/>
              <a:t>Keypoints</a:t>
            </a:r>
            <a:r>
              <a:rPr lang="en-US" dirty="0"/>
              <a:t>, interest points</a:t>
            </a:r>
          </a:p>
        </p:txBody>
      </p:sp>
    </p:spTree>
    <p:extLst>
      <p:ext uri="{BB962C8B-B14F-4D97-AF65-F5344CB8AC3E}">
        <p14:creationId xmlns:p14="http://schemas.microsoft.com/office/powerpoint/2010/main" val="138920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032" y="3084468"/>
            <a:ext cx="275629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8532" y="3084470"/>
            <a:ext cx="2756297" cy="199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1800" dirty="0"/>
              <a:t>We have two images – how do we combine them?</a:t>
            </a:r>
          </a:p>
        </p:txBody>
      </p:sp>
      <p:sp>
        <p:nvSpPr>
          <p:cNvPr id="28678" name="Text Box 14"/>
          <p:cNvSpPr txBox="1">
            <a:spLocks noChangeArrowheads="1"/>
          </p:cNvSpPr>
          <p:nvPr/>
        </p:nvSpPr>
        <p:spPr bwMode="auto">
          <a:xfrm>
            <a:off x="3752375" y="5304984"/>
            <a:ext cx="31309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/>
              <a:t>Step 1: extract </a:t>
            </a:r>
            <a:r>
              <a:rPr lang="en-US" sz="2100" dirty="0" err="1"/>
              <a:t>keypoints</a:t>
            </a:r>
            <a:endParaRPr lang="en-US" sz="210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764281" y="3775031"/>
            <a:ext cx="3967162" cy="2296716"/>
            <a:chOff x="768" y="1924"/>
            <a:chExt cx="3332" cy="1929"/>
          </a:xfrm>
        </p:grpSpPr>
        <p:sp>
          <p:nvSpPr>
            <p:cNvPr id="28680" name="Text Box 15"/>
            <p:cNvSpPr txBox="1">
              <a:spLocks noChangeArrowheads="1"/>
            </p:cNvSpPr>
            <p:nvPr/>
          </p:nvSpPr>
          <p:spPr bwMode="auto">
            <a:xfrm>
              <a:off x="768" y="3504"/>
              <a:ext cx="3332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dirty="0"/>
                <a:t>Step 2: match </a:t>
              </a:r>
              <a:r>
                <a:rPr lang="en-US" sz="2100" dirty="0" err="1"/>
                <a:t>keypoint</a:t>
              </a:r>
              <a:r>
                <a:rPr lang="en-US" sz="2100" dirty="0"/>
                <a:t> features</a:t>
              </a:r>
            </a:p>
          </p:txBody>
        </p:sp>
        <p:grpSp>
          <p:nvGrpSpPr>
            <p:cNvPr id="28681" name="Group 18"/>
            <p:cNvGrpSpPr>
              <a:grpSpLocks/>
            </p:cNvGrpSpPr>
            <p:nvPr/>
          </p:nvGrpSpPr>
          <p:grpSpPr bwMode="auto">
            <a:xfrm>
              <a:off x="2072" y="1924"/>
              <a:ext cx="1738" cy="954"/>
              <a:chOff x="2072" y="1924"/>
              <a:chExt cx="1738" cy="954"/>
            </a:xfrm>
          </p:grpSpPr>
          <p:sp>
            <p:nvSpPr>
              <p:cNvPr id="28682" name="Line 8"/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3" name="Line 9"/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4" name="Line 10"/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5" name="Freeform 11"/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6" name="Line 12"/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7" name="Freeform 17"/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467E-034F-7DC9-364A-C31734DB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representations support very fast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A26B0-38B1-58FF-D2B5-7E1C5ADB8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some applications, GPU just isn’t available</a:t>
            </a:r>
          </a:p>
          <a:p>
            <a:pPr lvl="1"/>
            <a:r>
              <a:rPr lang="en-US" dirty="0"/>
              <a:t>too heavy; too much power;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And there isn’t much CPU either</a:t>
            </a:r>
          </a:p>
          <a:p>
            <a:endParaRPr lang="en-US" dirty="0"/>
          </a:p>
          <a:p>
            <a:r>
              <a:rPr lang="en-US" dirty="0"/>
              <a:t>Idea: reduce image to </a:t>
            </a:r>
            <a:r>
              <a:rPr lang="en-US" dirty="0" err="1"/>
              <a:t>keypoints</a:t>
            </a:r>
            <a:r>
              <a:rPr lang="en-US" dirty="0"/>
              <a:t>, work with those</a:t>
            </a:r>
          </a:p>
        </p:txBody>
      </p:sp>
    </p:spTree>
    <p:extLst>
      <p:ext uri="{BB962C8B-B14F-4D97-AF65-F5344CB8AC3E}">
        <p14:creationId xmlns:p14="http://schemas.microsoft.com/office/powerpoint/2010/main" val="204243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98ED-32A0-EF3D-3880-9AFC0E04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07C-B80F-7A2C-8EF5-87C4E9308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Pixels are like their neighbors, so</a:t>
            </a:r>
          </a:p>
          <a:p>
            <a:pPr lvl="1"/>
            <a:r>
              <a:rPr lang="en-US" dirty="0"/>
              <a:t>you can denoise</a:t>
            </a:r>
          </a:p>
          <a:p>
            <a:pPr lvl="1"/>
            <a:r>
              <a:rPr lang="en-US" dirty="0"/>
              <a:t>Large changes are interesting, and you can find them</a:t>
            </a:r>
          </a:p>
          <a:p>
            <a:pPr lvl="1"/>
            <a:r>
              <a:rPr lang="en-US" dirty="0"/>
              <a:t>You can summarize images with interest points</a:t>
            </a:r>
          </a:p>
          <a:p>
            <a:pPr lvl="2"/>
            <a:r>
              <a:rPr lang="en-US" dirty="0"/>
              <a:t>which have very strong matching properties</a:t>
            </a:r>
          </a:p>
          <a:p>
            <a:r>
              <a:rPr lang="en-US" dirty="0"/>
              <a:t>Image patches are repetitious</a:t>
            </a:r>
          </a:p>
          <a:p>
            <a:pPr lvl="1"/>
            <a:r>
              <a:rPr lang="en-US" dirty="0"/>
              <a:t>so you can denoise, </a:t>
            </a:r>
            <a:r>
              <a:rPr lang="en-US" dirty="0" err="1"/>
              <a:t>inpaint</a:t>
            </a:r>
            <a:r>
              <a:rPr lang="en-US" dirty="0"/>
              <a:t>, classify, regress</a:t>
            </a:r>
          </a:p>
          <a:p>
            <a:r>
              <a:rPr lang="en-US" dirty="0"/>
              <a:t>Knowing whether something is an image is powerful and hard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18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76C8-1B34-D432-A506-5BB489DE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5F31-FF4D-A65D-C319-41114315B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3028950" cy="39433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CA02B-9824-7F4C-6C2B-0DCE048631ED}"/>
              </a:ext>
            </a:extLst>
          </p:cNvPr>
          <p:cNvSpPr txBox="1"/>
          <p:nvPr/>
        </p:nvSpPr>
        <p:spPr>
          <a:xfrm>
            <a:off x="5934541" y="2914650"/>
            <a:ext cx="45772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152906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5765-BAD9-3EC9-F381-F3698F03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D2AF-FC8E-ECA6-AE74-64058CE60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4AFF7-73FA-4B90-BF33-AA750D340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86536"/>
            <a:ext cx="7772400" cy="50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7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A4CC6-0AB0-FF88-8E62-EE39F75C0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C3D7-914B-3E94-085D-2BF4013E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A66B-E070-1DCA-CA72-6755022D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3028950" cy="39433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/>
              <a:t>Description of contents: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9ABF3-5A7F-154F-83D2-4FFB9A347BC3}"/>
              </a:ext>
            </a:extLst>
          </p:cNvPr>
          <p:cNvSpPr txBox="1"/>
          <p:nvPr/>
        </p:nvSpPr>
        <p:spPr>
          <a:xfrm>
            <a:off x="7404995" y="6119336"/>
            <a:ext cx="45772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D0547-483A-20C9-EEAA-EB85EAE0449C}"/>
              </a:ext>
            </a:extLst>
          </p:cNvPr>
          <p:cNvSpPr txBox="1"/>
          <p:nvPr/>
        </p:nvSpPr>
        <p:spPr>
          <a:xfrm>
            <a:off x="7772399" y="1398300"/>
            <a:ext cx="3000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Corner detector</a:t>
            </a:r>
          </a:p>
        </p:txBody>
      </p:sp>
    </p:spTree>
    <p:extLst>
      <p:ext uri="{BB962C8B-B14F-4D97-AF65-F5344CB8AC3E}">
        <p14:creationId xmlns:p14="http://schemas.microsoft.com/office/powerpoint/2010/main" val="3940982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C50CE-7826-AAFB-9F9F-32438F17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309B936-728B-2F9E-192F-F9EFDD18D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p:pic>
        <p:nvPicPr>
          <p:cNvPr id="35843" name="Picture 3" descr="cows_step0">
            <a:extLst>
              <a:ext uri="{FF2B5EF4-FFF2-40B4-BE49-F238E27FC236}">
                <a16:creationId xmlns:a16="http://schemas.microsoft.com/office/drawing/2014/main" id="{9E18318D-2AD1-6418-D144-1C97F105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63578" y="1179943"/>
            <a:ext cx="8686800" cy="56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62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B75D0-7803-9790-9C92-22A02374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D8FFADB-A041-E5A4-19DC-6AAB24AC9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p:pic>
        <p:nvPicPr>
          <p:cNvPr id="39939" name="Picture 3" descr="cows_step4_harris">
            <a:extLst>
              <a:ext uri="{FF2B5EF4-FFF2-40B4-BE49-F238E27FC236}">
                <a16:creationId xmlns:a16="http://schemas.microsoft.com/office/drawing/2014/main" id="{D89B313C-018A-772A-4269-EA577ECB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26507" y="1155163"/>
            <a:ext cx="8773297" cy="567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34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16549-7650-537D-2825-8E041416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D0B2-1DD4-1AD3-50B1-4BCC1967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2481-1349-79E9-F322-5284ECB89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3028950" cy="39433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/>
              <a:t>Description of contents: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7CFB9-B712-6095-72B7-7173214F7F32}"/>
              </a:ext>
            </a:extLst>
          </p:cNvPr>
          <p:cNvSpPr txBox="1"/>
          <p:nvPr/>
        </p:nvSpPr>
        <p:spPr>
          <a:xfrm>
            <a:off x="7676844" y="6053267"/>
            <a:ext cx="45772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12552-C294-BF3D-364B-EB22A85D4101}"/>
              </a:ext>
            </a:extLst>
          </p:cNvPr>
          <p:cNvSpPr txBox="1"/>
          <p:nvPr/>
        </p:nvSpPr>
        <p:spPr>
          <a:xfrm>
            <a:off x="6413156" y="2485694"/>
            <a:ext cx="2753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LoG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filter peak</a:t>
            </a:r>
          </a:p>
        </p:txBody>
      </p:sp>
    </p:spTree>
    <p:extLst>
      <p:ext uri="{BB962C8B-B14F-4D97-AF65-F5344CB8AC3E}">
        <p14:creationId xmlns:p14="http://schemas.microsoft.com/office/powerpoint/2010/main" val="1310302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E7159-FB7E-4895-78DA-31CF1E9EE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6F6E-51B7-DD25-0430-6AD33276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257B-D1C9-D578-35D6-60F2C0C3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3028950" cy="39433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orientation its at: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Description of contents: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A1B62-10B2-8471-C5B2-12B01174FC0C}"/>
              </a:ext>
            </a:extLst>
          </p:cNvPr>
          <p:cNvSpPr txBox="1"/>
          <p:nvPr/>
        </p:nvSpPr>
        <p:spPr>
          <a:xfrm>
            <a:off x="7614785" y="6119336"/>
            <a:ext cx="45772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90198-12C4-2ED5-CE46-B764A401D427}"/>
              </a:ext>
            </a:extLst>
          </p:cNvPr>
          <p:cNvSpPr txBox="1"/>
          <p:nvPr/>
        </p:nvSpPr>
        <p:spPr>
          <a:xfrm>
            <a:off x="6759145" y="3429000"/>
            <a:ext cx="49904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Direction of most common 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gradient in window</a:t>
            </a:r>
          </a:p>
        </p:txBody>
      </p:sp>
    </p:spTree>
    <p:extLst>
      <p:ext uri="{BB962C8B-B14F-4D97-AF65-F5344CB8AC3E}">
        <p14:creationId xmlns:p14="http://schemas.microsoft.com/office/powerpoint/2010/main" val="302277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1E274-83DA-3279-9003-7B41D711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BCA6-36AE-1619-2046-F399327A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92010-07F6-4303-BA23-E9EEB5DE2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3028950" cy="39433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Description of contents: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EF142-382E-255B-AF23-6B7986A20C4C}"/>
              </a:ext>
            </a:extLst>
          </p:cNvPr>
          <p:cNvSpPr txBox="1"/>
          <p:nvPr/>
        </p:nvSpPr>
        <p:spPr>
          <a:xfrm>
            <a:off x="7614785" y="6119336"/>
            <a:ext cx="45772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6465E-5FAD-61E9-6E05-FC1D50BEBE16}"/>
              </a:ext>
            </a:extLst>
          </p:cNvPr>
          <p:cNvSpPr txBox="1"/>
          <p:nvPr/>
        </p:nvSpPr>
        <p:spPr>
          <a:xfrm>
            <a:off x="8106031" y="4709911"/>
            <a:ext cx="38060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Sift features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(or some equivalent)</a:t>
            </a:r>
          </a:p>
        </p:txBody>
      </p:sp>
    </p:spTree>
    <p:extLst>
      <p:ext uri="{BB962C8B-B14F-4D97-AF65-F5344CB8AC3E}">
        <p14:creationId xmlns:p14="http://schemas.microsoft.com/office/powerpoint/2010/main" val="1193762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728B-14E7-5D42-40FF-CC0E7E2B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a window’s contents – SIFT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D340-B752-84C4-2712-1C063FE4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1735" cy="4351338"/>
          </a:xfrm>
        </p:spPr>
        <p:txBody>
          <a:bodyPr/>
          <a:lstStyle/>
          <a:p>
            <a:r>
              <a:rPr lang="en-US" dirty="0"/>
              <a:t>We want description to be:</a:t>
            </a:r>
          </a:p>
          <a:p>
            <a:pPr marL="642938" lvl="1" indent="-342900"/>
            <a:r>
              <a:rPr lang="en-US" dirty="0"/>
              <a:t>Invariant to changes in image brightness:   - use orientations</a:t>
            </a:r>
          </a:p>
          <a:p>
            <a:pPr marL="642938" lvl="1" indent="-342900"/>
            <a:r>
              <a:rPr lang="en-US" dirty="0"/>
              <a:t>Robust to noise:  - ignore orientations with small magnitude</a:t>
            </a:r>
          </a:p>
          <a:p>
            <a:pPr marL="642938" lvl="1" indent="-342900"/>
            <a:r>
              <a:rPr lang="en-US" dirty="0"/>
              <a:t>Distinctive:  - use lots of local orientations</a:t>
            </a:r>
          </a:p>
          <a:p>
            <a:pPr marL="642938" lvl="1" indent="-342900"/>
            <a:r>
              <a:rPr lang="en-US" dirty="0"/>
              <a:t>Invariant to small errors in location:  </a:t>
            </a:r>
          </a:p>
          <a:p>
            <a:pPr marL="942975" lvl="2" indent="-342900"/>
            <a:r>
              <a:rPr lang="en-US" dirty="0"/>
              <a:t> “bucket” the orientations in image</a:t>
            </a:r>
          </a:p>
          <a:p>
            <a:pPr marL="942975" lvl="2" indent="-342900"/>
            <a:r>
              <a:rPr lang="en-US" dirty="0"/>
              <a:t>Use a histogram for each bucket</a:t>
            </a:r>
          </a:p>
          <a:p>
            <a:r>
              <a:rPr lang="en-US" dirty="0"/>
              <a:t>SIFT features behave very well </a:t>
            </a:r>
          </a:p>
          <a:p>
            <a:pPr lvl="1"/>
            <a:r>
              <a:rPr lang="en-US" dirty="0"/>
              <a:t>the nearest neighbor to a query patch </a:t>
            </a:r>
          </a:p>
          <a:p>
            <a:pPr lvl="2"/>
            <a:r>
              <a:rPr lang="en-US" dirty="0"/>
              <a:t>is usually a matching patch</a:t>
            </a:r>
          </a:p>
          <a:p>
            <a:pPr marL="485775" lvl="1" indent="-342900"/>
            <a:endParaRPr lang="en-US" dirty="0"/>
          </a:p>
        </p:txBody>
      </p:sp>
      <p:pic>
        <p:nvPicPr>
          <p:cNvPr id="4" name="Picture 2" descr="gradient-descriptor.png">
            <a:extLst>
              <a:ext uri="{FF2B5EF4-FFF2-40B4-BE49-F238E27FC236}">
                <a16:creationId xmlns:a16="http://schemas.microsoft.com/office/drawing/2014/main" id="{BE4F8A37-8820-DE7B-D33D-994AE0BF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21" y="3921125"/>
            <a:ext cx="4916579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0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7510-41C3-0E20-5ABA-AA6CFCBA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are made of quite repetitious patches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8F03D-2243-CD1F-BE50-BD72E7086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Because pixels are like their neighbors</a:t>
            </a:r>
          </a:p>
          <a:p>
            <a:r>
              <a:rPr lang="en-US" dirty="0"/>
              <a:t>So there is often a patch some distance away that looks like the patch you’re looking at</a:t>
            </a:r>
          </a:p>
          <a:p>
            <a:pPr lvl="1"/>
            <a:r>
              <a:rPr lang="en-US" dirty="0"/>
              <a:t>even for quite big patches</a:t>
            </a:r>
          </a:p>
          <a:p>
            <a:r>
              <a:rPr lang="en-US" dirty="0"/>
              <a:t>This is hugely useful</a:t>
            </a:r>
          </a:p>
          <a:p>
            <a:pPr lvl="1"/>
            <a:r>
              <a:rPr lang="en-US" dirty="0"/>
              <a:t>Denoising</a:t>
            </a:r>
          </a:p>
          <a:p>
            <a:pPr lvl="1"/>
            <a:r>
              <a:rPr lang="en-US" dirty="0"/>
              <a:t>Inpainting</a:t>
            </a:r>
          </a:p>
          <a:p>
            <a:pPr lvl="1"/>
            <a:r>
              <a:rPr lang="en-US" dirty="0"/>
              <a:t>Classification</a:t>
            </a:r>
          </a:p>
          <a:p>
            <a:pPr lvl="1"/>
            <a:r>
              <a:rPr lang="en-US" dirty="0"/>
              <a:t>Regression</a:t>
            </a:r>
          </a:p>
        </p:txBody>
      </p:sp>
    </p:spTree>
    <p:extLst>
      <p:ext uri="{BB962C8B-B14F-4D97-AF65-F5344CB8AC3E}">
        <p14:creationId xmlns:p14="http://schemas.microsoft.com/office/powerpoint/2010/main" val="359755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757A-5680-A138-C7AE-3F6811DA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DFE5-6372-F5AA-3603-92EFA325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19F9-3FA3-CCDC-BCCF-CE691F997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4400" dirty="0">
                <a:solidFill>
                  <a:srgbClr val="FF0000"/>
                </a:solidFill>
              </a:rPr>
              <a:t>Pixels are like their neighbors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(mostly, for most pixels)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 Weighting the neighbors so nearby neighbors get heavier weights is a good move.</a:t>
            </a:r>
          </a:p>
        </p:txBody>
      </p:sp>
    </p:spTree>
    <p:extLst>
      <p:ext uri="{BB962C8B-B14F-4D97-AF65-F5344CB8AC3E}">
        <p14:creationId xmlns:p14="http://schemas.microsoft.com/office/powerpoint/2010/main" val="4274936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Patch matches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DF13A-58BB-40F1-9E96-E1C95F1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51"/>
            <a:ext cx="6096000" cy="68369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FA937-7889-500A-1AF8-A7638EBC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ECE85D4-30AC-B5F2-83FE-2217BC84D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Patch matches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7C3BA-7284-3C4F-4A9D-F4E618844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19" y="114037"/>
            <a:ext cx="5939481" cy="67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56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24E0-F980-965E-795B-83F38F27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1146994-1CB6-C9D0-ADAD-8AA35DFEE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Patch matches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DD608-E612-0DEF-C336-5929A438B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123615"/>
            <a:ext cx="5976551" cy="67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9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B860A-7AFE-BE13-6264-CEF75169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14400"/>
            <a:ext cx="77724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Inpainting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4D9293-13F9-113E-12B1-6FFABD48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7772400" cy="4910302"/>
          </a:xfrm>
        </p:spPr>
        <p:txBody>
          <a:bodyPr>
            <a:normAutofit/>
          </a:bodyPr>
          <a:lstStyle/>
          <a:p>
            <a:r>
              <a:rPr lang="en-US" dirty="0"/>
              <a:t>Simplest case:</a:t>
            </a:r>
          </a:p>
          <a:p>
            <a:pPr lvl="1"/>
            <a:r>
              <a:rPr lang="en-US" dirty="0"/>
              <a:t> some fraction of pixels has been “knocked out” at random</a:t>
            </a:r>
          </a:p>
          <a:p>
            <a:pPr lvl="1"/>
            <a:r>
              <a:rPr lang="en-US" dirty="0"/>
              <a:t>(perhaps set to zero)</a:t>
            </a:r>
          </a:p>
          <a:p>
            <a:pPr lvl="1"/>
            <a:r>
              <a:rPr lang="en-US" dirty="0"/>
              <a:t>and you know which pixels</a:t>
            </a:r>
          </a:p>
          <a:p>
            <a:endParaRPr lang="en-US" dirty="0"/>
          </a:p>
          <a:p>
            <a:r>
              <a:rPr lang="en-US" dirty="0"/>
              <a:t>Fix:</a:t>
            </a:r>
          </a:p>
          <a:p>
            <a:pPr lvl="1"/>
            <a:r>
              <a:rPr lang="en-US" dirty="0"/>
              <a:t>take window around knocked out pixel</a:t>
            </a:r>
          </a:p>
          <a:p>
            <a:pPr lvl="1"/>
            <a:r>
              <a:rPr lang="en-US" dirty="0"/>
              <a:t>find closest match in the image</a:t>
            </a:r>
          </a:p>
          <a:p>
            <a:pPr lvl="1"/>
            <a:r>
              <a:rPr lang="en-US" dirty="0"/>
              <a:t>take the center pixel from matching window</a:t>
            </a:r>
          </a:p>
        </p:txBody>
      </p:sp>
    </p:spTree>
    <p:extLst>
      <p:ext uri="{BB962C8B-B14F-4D97-AF65-F5344CB8AC3E}">
        <p14:creationId xmlns:p14="http://schemas.microsoft.com/office/powerpoint/2010/main" val="3060211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FD90-BAFB-10BD-650C-D35B29B9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021739"/>
            <a:ext cx="7772400" cy="6286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91305-A6CC-ACD8-15B3-27783008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" y="145435"/>
            <a:ext cx="10911017" cy="66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9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E4E9CF-A9BA-E445-6ED0-4830BA39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14400"/>
            <a:ext cx="77724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Inpainting for bigger knockouts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2D5B01-E919-D421-4244-91A3F1CC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7772400" cy="39433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Assume a </a:t>
            </a:r>
            <a:r>
              <a:rPr lang="en-US" dirty="0" err="1"/>
              <a:t>kxk</a:t>
            </a:r>
            <a:r>
              <a:rPr lang="en-US" dirty="0"/>
              <a:t> window gets ”knocked out” (k small, but k&gt;1)</a:t>
            </a:r>
          </a:p>
          <a:p>
            <a:endParaRPr lang="en-US" dirty="0"/>
          </a:p>
          <a:p>
            <a:r>
              <a:rPr lang="en-US" dirty="0"/>
              <a:t>Procedure works if you are careful about matching</a:t>
            </a:r>
          </a:p>
          <a:p>
            <a:endParaRPr lang="en-US" dirty="0"/>
          </a:p>
          <a:p>
            <a:r>
              <a:rPr lang="en-US" dirty="0"/>
              <a:t> - </a:t>
            </a:r>
            <a:r>
              <a:rPr lang="en-US" dirty="0" err="1"/>
              <a:t>eg</a:t>
            </a:r>
            <a:r>
              <a:rPr lang="en-US" dirty="0"/>
              <a:t> don’t match to windows that have knocked out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07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FCDB-15EE-B88D-F71D-F40357D2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C647A-F679-D022-1B31-3B548BD4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8" y="0"/>
            <a:ext cx="11115871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9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CD22-EC43-2997-FED6-F8446D3C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ACE96-E2B5-BB43-A13F-9DB52A42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657350"/>
            <a:ext cx="7658100" cy="40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0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FFFF-DCB1-72F4-24C5-487D1BF1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D32F8-B5B4-F14B-5B51-8291FF32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29" y="2257165"/>
            <a:ext cx="9043946" cy="34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14400"/>
            <a:ext cx="7772400" cy="62865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Forming and using patch dictionaries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3ACBC2-250B-244C-2188-6813CF46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43050"/>
            <a:ext cx="7772400" cy="484724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other patches in an image are good for denoising</a:t>
            </a:r>
          </a:p>
          <a:p>
            <a:pPr lvl="1"/>
            <a:r>
              <a:rPr lang="en-US" dirty="0"/>
              <a:t>why not use other patches in other images?</a:t>
            </a:r>
          </a:p>
          <a:p>
            <a:endParaRPr lang="en-US" dirty="0"/>
          </a:p>
          <a:p>
            <a:r>
              <a:rPr lang="en-US" dirty="0"/>
              <a:t>Issues:</a:t>
            </a:r>
          </a:p>
          <a:p>
            <a:pPr lvl="1"/>
            <a:r>
              <a:rPr lang="en-US" dirty="0"/>
              <a:t>how to find the right patch in a very large number of patches?</a:t>
            </a:r>
          </a:p>
          <a:p>
            <a:pPr lvl="1"/>
            <a:r>
              <a:rPr lang="en-US" dirty="0"/>
              <a:t>redundancy</a:t>
            </a:r>
          </a:p>
          <a:p>
            <a:pPr lvl="1"/>
            <a:r>
              <a:rPr lang="en-US" dirty="0"/>
              <a:t>many patches are like one another, and so just make work</a:t>
            </a:r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E4693FFE-056C-A8E3-8CFB-B29E01CA9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874987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Image filtering</a:t>
            </a:r>
            <a:endParaRPr kumimoji="0" lang="en-US" altLang="en-US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AFF91B64-8648-A6BD-ECEB-8E2AC324D179}"/>
              </a:ext>
            </a:extLst>
          </p:cNvPr>
          <p:cNvGrpSpPr>
            <a:grpSpLocks/>
          </p:cNvGrpSpPr>
          <p:nvPr/>
        </p:nvGrpSpPr>
        <p:grpSpPr bwMode="auto">
          <a:xfrm>
            <a:off x="5067300" y="4303986"/>
            <a:ext cx="1600200" cy="476250"/>
            <a:chOff x="2256" y="2064"/>
            <a:chExt cx="1008" cy="300"/>
          </a:xfrm>
        </p:grpSpPr>
        <p:sp>
          <p:nvSpPr>
            <p:cNvPr id="29" name="Text Box 4">
              <a:extLst>
                <a:ext uri="{FF2B5EF4-FFF2-40B4-BE49-F238E27FC236}">
                  <a16:creationId xmlns:a16="http://schemas.microsoft.com/office/drawing/2014/main" id="{65ED3ED7-4390-7128-1AF5-D51E7F877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charset="0"/>
                </a:rPr>
                <a:t>T</a:t>
              </a:r>
            </a:p>
          </p:txBody>
        </p:sp>
        <p:sp>
          <p:nvSpPr>
            <p:cNvPr id="30" name="Line 5">
              <a:extLst>
                <a:ext uri="{FF2B5EF4-FFF2-40B4-BE49-F238E27FC236}">
                  <a16:creationId xmlns:a16="http://schemas.microsoft.com/office/drawing/2014/main" id="{449FAD1A-C7ED-D294-D1B9-D8CE328D7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Line 6">
              <a:extLst>
                <a:ext uri="{FF2B5EF4-FFF2-40B4-BE49-F238E27FC236}">
                  <a16:creationId xmlns:a16="http://schemas.microsoft.com/office/drawing/2014/main" id="{2A576F55-9609-FF21-18D7-7205B54AE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32" name="Picture 11" descr="HHHIMG_1166">
            <a:extLst>
              <a:ext uri="{FF2B5EF4-FFF2-40B4-BE49-F238E27FC236}">
                <a16:creationId xmlns:a16="http://schemas.microsoft.com/office/drawing/2014/main" id="{6A5E89A6-D581-E0C2-CE87-9240606D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970612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5">
            <a:extLst>
              <a:ext uri="{FF2B5EF4-FFF2-40B4-BE49-F238E27FC236}">
                <a16:creationId xmlns:a16="http://schemas.microsoft.com/office/drawing/2014/main" id="{DD7D86E7-D347-5BCF-C62C-BF2E302E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3999187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charset="0"/>
              </a:rPr>
              <a:t>f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D4FA29BB-D8E9-70D7-5017-79E8411D1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3999187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19">
                <a:extLst>
                  <a:ext uri="{FF2B5EF4-FFF2-40B4-BE49-F238E27FC236}">
                    <a16:creationId xmlns:a16="http://schemas.microsoft.com/office/drawing/2014/main" id="{1ADD93E2-D3EB-AFD2-EFBA-44871FF378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300" y="1789387"/>
                <a:ext cx="10439400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7200" marR="0" lvl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Roughly speaking, replace image value at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alt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alt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alt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  <a:b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= 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altLang="en-US" sz="28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alt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)))</m:t>
                      </m:r>
                    </m:oMath>
                  </m:oMathPara>
                </a14:m>
                <a:endParaRPr kumimoji="0" lang="en-US" alt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Rectangle 19">
                <a:extLst>
                  <a:ext uri="{FF2B5EF4-FFF2-40B4-BE49-F238E27FC236}">
                    <a16:creationId xmlns:a16="http://schemas.microsoft.com/office/drawing/2014/main" id="{1ADD93E2-D3EB-AFD2-EFBA-44871FF37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300" y="1789387"/>
                <a:ext cx="10439400" cy="990600"/>
              </a:xfrm>
              <a:prstGeom prst="rect">
                <a:avLst/>
              </a:prstGeom>
              <a:blipFill>
                <a:blip r:embed="rId3"/>
                <a:stretch>
                  <a:fillRect l="-1095" t="-7692" b="-948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 descr="HHHIMG_1166">
            <a:extLst>
              <a:ext uri="{FF2B5EF4-FFF2-40B4-BE49-F238E27FC236}">
                <a16:creationId xmlns:a16="http://schemas.microsoft.com/office/drawing/2014/main" id="{44D1E8A8-0335-91ED-3722-376D6B8E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3970611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78E3545-403D-91A1-EBEB-259777BC9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5294587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0" fontAlgn="base" hangingPunct="0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802540742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8D061-E084-BEF3-0B39-A5247C9F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02A8B-98E6-6EA5-0BFC-E30A7EF52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Procedure to </a:t>
            </a:r>
          </a:p>
          <a:p>
            <a:pPr lvl="1"/>
            <a:r>
              <a:rPr lang="en-US" dirty="0"/>
              <a:t>accept a patch</a:t>
            </a:r>
          </a:p>
          <a:p>
            <a:pPr lvl="1"/>
            <a:r>
              <a:rPr lang="en-US" dirty="0"/>
              <a:t>produce a patch/some patches that are similar</a:t>
            </a:r>
          </a:p>
          <a:p>
            <a:endParaRPr lang="en-US" dirty="0"/>
          </a:p>
          <a:p>
            <a:r>
              <a:rPr lang="en-US" dirty="0"/>
              <a:t>Built out of very large number of patches</a:t>
            </a:r>
          </a:p>
        </p:txBody>
      </p:sp>
    </p:spTree>
    <p:extLst>
      <p:ext uri="{BB962C8B-B14F-4D97-AF65-F5344CB8AC3E}">
        <p14:creationId xmlns:p14="http://schemas.microsoft.com/office/powerpoint/2010/main" val="249674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695D-72B9-8B17-8AB0-2F06130C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very simple image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F4E24-4F40-903C-9D62-AB2FED6A9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Problem:</a:t>
            </a:r>
          </a:p>
          <a:p>
            <a:r>
              <a:rPr lang="en-US" dirty="0"/>
              <a:t>	you want to classify an image</a:t>
            </a:r>
          </a:p>
          <a:p>
            <a:endParaRPr lang="en-US" dirty="0"/>
          </a:p>
          <a:p>
            <a:r>
              <a:rPr lang="en-US" dirty="0"/>
              <a:t>Strategy:</a:t>
            </a:r>
          </a:p>
          <a:p>
            <a:r>
              <a:rPr lang="en-US" dirty="0"/>
              <a:t>	learning:</a:t>
            </a:r>
          </a:p>
          <a:p>
            <a:pPr marL="0" indent="0">
              <a:buNone/>
            </a:pPr>
            <a:r>
              <a:rPr lang="en-US" sz="2200" dirty="0"/>
              <a:t>		get many labelled images</a:t>
            </a:r>
          </a:p>
          <a:p>
            <a:pPr marL="0" indent="0">
              <a:buNone/>
            </a:pPr>
            <a:r>
              <a:rPr lang="en-US" sz="2200" dirty="0"/>
              <a:t>		cut into patches</a:t>
            </a:r>
          </a:p>
          <a:p>
            <a:pPr marL="0" indent="0">
              <a:buNone/>
            </a:pPr>
            <a:r>
              <a:rPr lang="en-US" sz="2200" dirty="0"/>
              <a:t>		build tree</a:t>
            </a:r>
          </a:p>
          <a:p>
            <a:pPr marL="0" indent="0">
              <a:buNone/>
            </a:pPr>
            <a:r>
              <a:rPr lang="en-US" sz="2200" dirty="0"/>
              <a:t>		for each leaf, record the most common label</a:t>
            </a:r>
          </a:p>
          <a:p>
            <a:r>
              <a:rPr lang="en-US" dirty="0"/>
              <a:t>	classifying:</a:t>
            </a:r>
          </a:p>
          <a:p>
            <a:pPr marL="1828800" lvl="4" indent="0">
              <a:buNone/>
            </a:pPr>
            <a:r>
              <a:rPr lang="en-US" sz="2200" dirty="0"/>
              <a:t>cut image into patches</a:t>
            </a:r>
          </a:p>
          <a:p>
            <a:pPr marL="1828800" lvl="4" indent="0">
              <a:buNone/>
            </a:pPr>
            <a:r>
              <a:rPr lang="en-US" sz="2200" dirty="0"/>
              <a:t>pass patch down tree</a:t>
            </a:r>
          </a:p>
          <a:p>
            <a:pPr marL="1828800" lvl="4" indent="0">
              <a:buNone/>
            </a:pPr>
            <a:r>
              <a:rPr lang="en-US" sz="2200" dirty="0"/>
              <a:t>vote for label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27442-23EC-868A-F120-12068D2BDC27}"/>
              </a:ext>
            </a:extLst>
          </p:cNvPr>
          <p:cNvSpPr txBox="1"/>
          <p:nvPr/>
        </p:nvSpPr>
        <p:spPr>
          <a:xfrm>
            <a:off x="5349606" y="5761465"/>
            <a:ext cx="492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Now old-fashioned, but moderately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effective and very good in its time</a:t>
            </a:r>
          </a:p>
        </p:txBody>
      </p:sp>
    </p:spTree>
    <p:extLst>
      <p:ext uri="{BB962C8B-B14F-4D97-AF65-F5344CB8AC3E}">
        <p14:creationId xmlns:p14="http://schemas.microsoft.com/office/powerpoint/2010/main" val="1019942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2C81-D575-4501-6A97-797460B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from weird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B973A-7990-629E-E500-BF8EEE60A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Imagine you have very strange noise, and you can simulate it</a:t>
            </a:r>
          </a:p>
          <a:p>
            <a:r>
              <a:rPr lang="en-US" sz="1800" dirty="0"/>
              <a:t>You want to denoise</a:t>
            </a:r>
          </a:p>
          <a:p>
            <a:endParaRPr lang="en-US" sz="1800" dirty="0"/>
          </a:p>
          <a:p>
            <a:r>
              <a:rPr lang="en-US" sz="1800" dirty="0"/>
              <a:t>Strategy:</a:t>
            </a:r>
          </a:p>
          <a:p>
            <a:pPr lvl="1"/>
            <a:r>
              <a:rPr lang="en-US" sz="2000" dirty="0"/>
              <a:t>Take many images, and create (noisy – clean) pairs</a:t>
            </a:r>
          </a:p>
          <a:p>
            <a:pPr lvl="1"/>
            <a:r>
              <a:rPr lang="en-US" sz="1800" dirty="0"/>
              <a:t>Carve into patches and build a HKM tree using only the noisy patches</a:t>
            </a:r>
          </a:p>
          <a:p>
            <a:pPr lvl="2"/>
            <a:r>
              <a:rPr lang="en-US" dirty="0"/>
              <a:t>(but keep the clean patch – so each data item is (noisy – clean) but the clusters, </a:t>
            </a:r>
            <a:r>
              <a:rPr lang="en-US" dirty="0" err="1"/>
              <a:t>etc</a:t>
            </a:r>
            <a:r>
              <a:rPr lang="en-US" dirty="0"/>
              <a:t> are formed using noisy alone)</a:t>
            </a:r>
          </a:p>
          <a:p>
            <a:r>
              <a:rPr lang="en-US" sz="1800" dirty="0"/>
              <a:t>	To denoise:</a:t>
            </a:r>
          </a:p>
          <a:p>
            <a:pPr lvl="3"/>
            <a:r>
              <a:rPr lang="en-US" sz="2000" dirty="0"/>
              <a:t>carve up noisy image into patches</a:t>
            </a:r>
          </a:p>
          <a:p>
            <a:pPr lvl="3"/>
            <a:r>
              <a:rPr lang="en-US" sz="2000" dirty="0"/>
              <a:t>walk the tree with the noisy patches</a:t>
            </a:r>
          </a:p>
          <a:p>
            <a:pPr lvl="3"/>
            <a:r>
              <a:rPr lang="en-US" sz="2000" dirty="0"/>
              <a:t>at leaf, substitute the clean version of the best match</a:t>
            </a:r>
          </a:p>
        </p:txBody>
      </p:sp>
    </p:spTree>
    <p:extLst>
      <p:ext uri="{BB962C8B-B14F-4D97-AF65-F5344CB8AC3E}">
        <p14:creationId xmlns:p14="http://schemas.microsoft.com/office/powerpoint/2010/main" val="202563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75DD-DFBC-CD1C-189B-7E1A571F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CAB5-BF6D-B60E-DBC0-632DE3EB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65A72-880F-58C9-D30E-FF4EF46C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925"/>
            <a:ext cx="9372600" cy="64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6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3B6EA-A401-AA95-D377-C17CDC83E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5" y="1266331"/>
            <a:ext cx="8204887" cy="54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7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8A744-5FE3-4996-2C72-233F04D71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9B340-4645-B746-E604-D1752D77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is a (very rough) pattern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66416-4D82-D8EC-DED9-D633C5F86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67CC4-D1F4-A56B-12C5-78640FE1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35" y="1778291"/>
            <a:ext cx="7347122" cy="507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7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FA8A-5303-E1B1-173C-F721AA45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 are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990D2-1CD9-A39B-CFEB-E761D0878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02" y="1647367"/>
            <a:ext cx="9313182" cy="412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3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0A71-DB65-8B20-D7E2-F0D9FA42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0211D-96AB-0802-6B31-2F75D7A4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91B36-FCB1-CFB3-656B-3F852273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5" y="707217"/>
            <a:ext cx="11861595" cy="5469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5D3B9-EA6E-A6EA-9619-72CE19D777F7}"/>
              </a:ext>
            </a:extLst>
          </p:cNvPr>
          <p:cNvSpPr txBox="1"/>
          <p:nvPr/>
        </p:nvSpPr>
        <p:spPr>
          <a:xfrm>
            <a:off x="6621517" y="1250731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 the typo!</a:t>
            </a:r>
          </a:p>
        </p:txBody>
      </p:sp>
    </p:spTree>
    <p:extLst>
      <p:ext uri="{BB962C8B-B14F-4D97-AF65-F5344CB8AC3E}">
        <p14:creationId xmlns:p14="http://schemas.microsoft.com/office/powerpoint/2010/main" val="1662360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6722</TotalTime>
  <Words>1031</Words>
  <Application>Microsoft Macintosh PowerPoint</Application>
  <PresentationFormat>Widescreen</PresentationFormat>
  <Paragraphs>225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Cambria Math</vt:lpstr>
      <vt:lpstr>Times New Roman</vt:lpstr>
      <vt:lpstr>Office Theme</vt:lpstr>
      <vt:lpstr>What Images are Like</vt:lpstr>
      <vt:lpstr>Important facts</vt:lpstr>
      <vt:lpstr>A crucial property of images</vt:lpstr>
      <vt:lpstr>PowerPoint Presentation</vt:lpstr>
      <vt:lpstr>PowerPoint Presentation</vt:lpstr>
      <vt:lpstr>Smoothing</vt:lpstr>
      <vt:lpstr>Filtering is a (very rough) pattern detector</vt:lpstr>
      <vt:lpstr>Gradients are patterns</vt:lpstr>
      <vt:lpstr>PowerPoint Presentation</vt:lpstr>
      <vt:lpstr>PowerPoint Presentation</vt:lpstr>
      <vt:lpstr>PowerPoint Presentation</vt:lpstr>
      <vt:lpstr>Pixels are like their neighbors</vt:lpstr>
      <vt:lpstr>You can find gradients reliably</vt:lpstr>
      <vt:lpstr>PowerPoint Presentation</vt:lpstr>
      <vt:lpstr>PowerPoint Presentation</vt:lpstr>
      <vt:lpstr>PowerPoint Presentation</vt:lpstr>
      <vt:lpstr>You can build well behaved point descriptors</vt:lpstr>
      <vt:lpstr>Why extract keypoints?</vt:lpstr>
      <vt:lpstr>Keypoint representations support very fast methods</vt:lpstr>
      <vt:lpstr>Need to find</vt:lpstr>
      <vt:lpstr>PowerPoint Presentation</vt:lpstr>
      <vt:lpstr>Need to find</vt:lpstr>
      <vt:lpstr>Harris Detector: Example</vt:lpstr>
      <vt:lpstr>Harris Detector: Example</vt:lpstr>
      <vt:lpstr>Need to find</vt:lpstr>
      <vt:lpstr>Need to find</vt:lpstr>
      <vt:lpstr>Need to find</vt:lpstr>
      <vt:lpstr>Describing a window’s contents – SIFT </vt:lpstr>
      <vt:lpstr>Images are made of quite repetitious patches</vt:lpstr>
      <vt:lpstr>Patch matches</vt:lpstr>
      <vt:lpstr>Patch matches</vt:lpstr>
      <vt:lpstr>Patch matches</vt:lpstr>
      <vt:lpstr>Inpainting</vt:lpstr>
      <vt:lpstr>PowerPoint Presentation</vt:lpstr>
      <vt:lpstr>Inpainting for bigger knockouts</vt:lpstr>
      <vt:lpstr>PowerPoint Presentation</vt:lpstr>
      <vt:lpstr>Incremental inpainting</vt:lpstr>
      <vt:lpstr>PowerPoint Presentation</vt:lpstr>
      <vt:lpstr>Forming and using patch dictionaries</vt:lpstr>
      <vt:lpstr>Desirable outcome</vt:lpstr>
      <vt:lpstr>A very simple image classifier</vt:lpstr>
      <vt:lpstr>Denoising from weird noise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48</cp:revision>
  <cp:lastPrinted>2026-07-15T16:21:54Z</cp:lastPrinted>
  <dcterms:created xsi:type="dcterms:W3CDTF">2026-07-06T20:33:53Z</dcterms:created>
  <dcterms:modified xsi:type="dcterms:W3CDTF">2026-07-16T19:52:14Z</dcterms:modified>
</cp:coreProperties>
</file>