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57" r:id="rId4"/>
    <p:sldId id="309" r:id="rId5"/>
    <p:sldId id="266" r:id="rId6"/>
    <p:sldId id="267" r:id="rId7"/>
    <p:sldId id="310" r:id="rId8"/>
    <p:sldId id="311" r:id="rId9"/>
    <p:sldId id="285" r:id="rId10"/>
    <p:sldId id="357" r:id="rId11"/>
    <p:sldId id="312" r:id="rId12"/>
    <p:sldId id="313" r:id="rId13"/>
    <p:sldId id="314" r:id="rId14"/>
    <p:sldId id="315" r:id="rId15"/>
    <p:sldId id="305" r:id="rId16"/>
    <p:sldId id="306" r:id="rId17"/>
    <p:sldId id="316" r:id="rId18"/>
    <p:sldId id="259" r:id="rId19"/>
    <p:sldId id="334" r:id="rId20"/>
    <p:sldId id="322" r:id="rId21"/>
    <p:sldId id="324" r:id="rId22"/>
    <p:sldId id="356" r:id="rId23"/>
    <p:sldId id="260" r:id="rId24"/>
    <p:sldId id="26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8E30389-D283-3148-8095-E50FE58DC884}">
          <p14:sldIdLst>
            <p14:sldId id="256"/>
            <p14:sldId id="258"/>
          </p14:sldIdLst>
        </p14:section>
        <p14:section name="Generation" id="{D8B812F7-6EAF-1345-A4FF-6A2945D126BD}">
          <p14:sldIdLst>
            <p14:sldId id="257"/>
            <p14:sldId id="309"/>
            <p14:sldId id="266"/>
            <p14:sldId id="267"/>
            <p14:sldId id="310"/>
            <p14:sldId id="311"/>
            <p14:sldId id="285"/>
            <p14:sldId id="357"/>
            <p14:sldId id="312"/>
            <p14:sldId id="313"/>
            <p14:sldId id="314"/>
            <p14:sldId id="315"/>
            <p14:sldId id="305"/>
            <p14:sldId id="306"/>
            <p14:sldId id="316"/>
          </p14:sldIdLst>
        </p14:section>
        <p14:section name="Merging" id="{0F06DC5B-8C92-A44A-B184-0CA747A3AC54}">
          <p14:sldIdLst>
            <p14:sldId id="259"/>
            <p14:sldId id="334"/>
            <p14:sldId id="322"/>
            <p14:sldId id="324"/>
            <p14:sldId id="356"/>
          </p14:sldIdLst>
        </p14:section>
        <p14:section name="ComputeRegimes" id="{DDF555B3-0110-124C-846E-7D004B5239B3}">
          <p14:sldIdLst>
            <p14:sldId id="260"/>
          </p14:sldIdLst>
        </p14:section>
        <p14:section name="BigQns" id="{24380BD8-EE1D-204F-A428-0FD39BE86B53}">
          <p14:sldIdLst>
            <p14:sldId id="26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16"/>
    <p:restoredTop sz="95349"/>
  </p:normalViewPr>
  <p:slideViewPr>
    <p:cSldViewPr snapToGrid="0">
      <p:cViewPr varScale="1">
        <p:scale>
          <a:sx n="98" d="100"/>
          <a:sy n="98" d="100"/>
        </p:scale>
        <p:origin x="224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5F42EF-F78F-E744-BFC5-EA1C27A382E7}" type="datetimeFigureOut">
              <a:rPr lang="en-US" smtClean="0"/>
              <a:t>7/16/26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50AC75-0D93-5042-ACD4-484F366B9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381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B6CE8-3257-A668-4B9E-3702010006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F1BF38-B884-6B62-60C5-3B1EBCF163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C7CE5-281A-0135-0536-A8348C89F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361E-C038-AE4A-97B7-051961A2FAFB}" type="datetimeFigureOut">
              <a:rPr lang="en-US" smtClean="0"/>
              <a:t>7/16/26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F8877-B181-4B2A-CD68-3F5C4BC7E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C802A-517C-6BEF-07F1-543DBF3FE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EFD1-CFA3-F347-9ED3-42557C7E5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7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E9CF1-6B70-777F-2227-6A741937A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5CBC91-C13A-7C8C-D148-7BDB49FF0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A079B-6CC9-CD46-882A-D6D832D75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361E-C038-AE4A-97B7-051961A2FAFB}" type="datetimeFigureOut">
              <a:rPr lang="en-US" smtClean="0"/>
              <a:t>7/16/26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CE63F-307B-494F-BA78-D508EB9F8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1226E-5EF5-8DA8-8467-C280A8FDA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EFD1-CFA3-F347-9ED3-42557C7E5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857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C3CC2F-11EF-AB80-DCE8-6C214E4918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FD281-C0B2-2738-3CD8-2CE0F7270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14344B-4AAE-8CBF-C61E-191E7478B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361E-C038-AE4A-97B7-051961A2FAFB}" type="datetimeFigureOut">
              <a:rPr lang="en-US" smtClean="0"/>
              <a:t>7/16/26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352113-D5D7-A7F9-8E3E-45FF3DB14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E33E1-E062-7A8D-F55C-8116A9181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EFD1-CFA3-F347-9ED3-42557C7E5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820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xfrm>
            <a:off x="3336726" y="991195"/>
            <a:ext cx="5518548" cy="128587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defTabSz="321469">
              <a:lnSpc>
                <a:spcPts val="3800"/>
              </a:lnSpc>
              <a:spcBef>
                <a:spcPts val="100"/>
              </a:spcBef>
              <a:tabLst>
                <a:tab pos="857250" algn="l"/>
              </a:tabLst>
              <a:defRPr sz="3200">
                <a:latin typeface="+mn-lt"/>
                <a:ea typeface="+mn-ea"/>
                <a:cs typeface="+mn-cs"/>
                <a:sym typeface="Times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336726" y="2317254"/>
            <a:ext cx="5518548" cy="3013771"/>
          </a:xfrm>
          <a:prstGeom prst="rect">
            <a:avLst/>
          </a:prstGeom>
        </p:spPr>
        <p:txBody>
          <a:bodyPr lIns="53578" tIns="53578" rIns="53578" bIns="53578" anchor="ctr">
            <a:noAutofit/>
          </a:bodyPr>
          <a:lstStyle>
            <a:lvl1pPr marL="470620" indent="-311870" defTabSz="321469">
              <a:lnSpc>
                <a:spcPts val="2500"/>
              </a:lnSpc>
              <a:spcBef>
                <a:spcPts val="100"/>
              </a:spcBef>
              <a:buSzPct val="171429"/>
              <a:buFont typeface="Gill Sans"/>
              <a:tabLst>
                <a:tab pos="1009650" algn="l"/>
              </a:tabLst>
              <a:defRPr sz="2100">
                <a:latin typeface="+mn-lt"/>
                <a:ea typeface="+mn-ea"/>
                <a:cs typeface="+mn-cs"/>
                <a:sym typeface="Times Roman"/>
              </a:defRPr>
            </a:lvl1pPr>
            <a:lvl2pPr marL="645833" indent="-258483" defTabSz="321469">
              <a:lnSpc>
                <a:spcPts val="1800"/>
              </a:lnSpc>
              <a:spcBef>
                <a:spcPts val="100"/>
              </a:spcBef>
              <a:buSzPct val="171429"/>
              <a:buFont typeface="Gill Sans"/>
              <a:tabLst>
                <a:tab pos="1289050" algn="l"/>
              </a:tabLst>
              <a:defRPr sz="1500">
                <a:latin typeface="+mn-lt"/>
                <a:ea typeface="+mn-ea"/>
                <a:cs typeface="+mn-cs"/>
                <a:sym typeface="Times Roman"/>
              </a:defRPr>
            </a:lvl2pPr>
            <a:lvl3pPr marL="868083" indent="-258483" defTabSz="321469">
              <a:lnSpc>
                <a:spcPts val="1800"/>
              </a:lnSpc>
              <a:spcBef>
                <a:spcPts val="100"/>
              </a:spcBef>
              <a:buSzPct val="171429"/>
              <a:buFont typeface="Gill Sans"/>
              <a:tabLst>
                <a:tab pos="1600200" algn="l"/>
              </a:tabLst>
              <a:defRPr sz="1500">
                <a:latin typeface="+mn-lt"/>
                <a:ea typeface="+mn-ea"/>
                <a:cs typeface="+mn-cs"/>
                <a:sym typeface="Times Roman"/>
              </a:defRPr>
            </a:lvl3pPr>
            <a:lvl4pPr marL="1090333" indent="-258483" defTabSz="321469">
              <a:lnSpc>
                <a:spcPts val="1800"/>
              </a:lnSpc>
              <a:spcBef>
                <a:spcPts val="100"/>
              </a:spcBef>
              <a:buSzPct val="171429"/>
              <a:buFont typeface="Gill Sans"/>
              <a:tabLst>
                <a:tab pos="1911350" algn="l"/>
              </a:tabLst>
              <a:defRPr sz="1500">
                <a:latin typeface="+mn-lt"/>
                <a:ea typeface="+mn-ea"/>
                <a:cs typeface="+mn-cs"/>
                <a:sym typeface="Times Roman"/>
              </a:defRPr>
            </a:lvl4pPr>
            <a:lvl5pPr marL="1318933" indent="-258483" defTabSz="321469">
              <a:lnSpc>
                <a:spcPts val="1800"/>
              </a:lnSpc>
              <a:spcBef>
                <a:spcPts val="100"/>
              </a:spcBef>
              <a:buSzPct val="171429"/>
              <a:buFont typeface="Gill Sans"/>
              <a:tabLst>
                <a:tab pos="2235200" algn="l"/>
              </a:tabLst>
              <a:defRPr sz="1500">
                <a:latin typeface="+mn-lt"/>
                <a:ea typeface="+mn-ea"/>
                <a:cs typeface="+mn-cs"/>
                <a:sym typeface="Times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2883" y="5743897"/>
            <a:ext cx="186234" cy="198935"/>
          </a:xfrm>
          <a:prstGeom prst="rect">
            <a:avLst/>
          </a:prstGeom>
        </p:spPr>
        <p:txBody>
          <a:bodyPr lIns="40183" tIns="40183" rIns="40183" bIns="40183"/>
          <a:lstStyle>
            <a:lvl1pPr algn="ctr" defTabSz="321469">
              <a:lnSpc>
                <a:spcPts val="1300"/>
              </a:lnSpc>
              <a:tabLst>
                <a:tab pos="749300" algn="l"/>
              </a:tabLst>
              <a:defRPr sz="11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762973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72F07-3A40-B2D6-8507-29906E904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AE8FA-4AC2-72ED-66BE-96629B9E9B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C2E7A-0B4D-BDF7-5EF7-9B7263831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361E-C038-AE4A-97B7-051961A2FAFB}" type="datetimeFigureOut">
              <a:rPr lang="en-US" smtClean="0"/>
              <a:t>7/16/26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1F93B-9D25-1138-85A0-5C04EB46F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73D2F-3FFF-404F-5C49-94B489D4E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EFD1-CFA3-F347-9ED3-42557C7E5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558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E97F1-348A-07FC-AC25-327AB61AC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FD3218-CB38-3D8B-0A21-2CE2E89A5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825B02-BC01-2F19-53E8-67D77E2A9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361E-C038-AE4A-97B7-051961A2FAFB}" type="datetimeFigureOut">
              <a:rPr lang="en-US" smtClean="0"/>
              <a:t>7/16/26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617A1-1D96-6808-3946-AA124DC06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3B8D8-48FB-5F0E-6743-6C672FEEF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EFD1-CFA3-F347-9ED3-42557C7E5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35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3C484-2015-06E8-2572-4995C5679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4E7F5-5E18-83FE-E2E0-65A14C8643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E4BA2D-1283-5CA3-5A00-5464A2C071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3D6F13-9333-E1CA-6937-A3971507F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361E-C038-AE4A-97B7-051961A2FAFB}" type="datetimeFigureOut">
              <a:rPr lang="en-US" smtClean="0"/>
              <a:t>7/16/26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EE1C04-A51D-3998-5164-36E793745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2DDD18-1F2D-457D-265D-BCDB716CD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EFD1-CFA3-F347-9ED3-42557C7E5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063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CFE5C-7933-A6A1-B0B9-250C336A4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FD43CE-99EB-5024-6A24-3ADD6D9CCF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284DF2-B452-45E8-98F3-CD0A8F7A2F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F8730-F5A5-2540-D443-62D7053B41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877E57-AA50-2CB0-1647-26258644D1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1ECD39-200C-D221-62C3-35857FFDC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361E-C038-AE4A-97B7-051961A2FAFB}" type="datetimeFigureOut">
              <a:rPr lang="en-US" smtClean="0"/>
              <a:t>7/16/26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E58D00-7022-7339-24CA-B63BBF148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C4F048-C71D-EA2F-6F37-4BAF366C4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EFD1-CFA3-F347-9ED3-42557C7E5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51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68FAB-67D7-F16D-B581-F000AE527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06289D-E25E-A97A-3949-C97B5BD17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361E-C038-AE4A-97B7-051961A2FAFB}" type="datetimeFigureOut">
              <a:rPr lang="en-US" smtClean="0"/>
              <a:t>7/16/26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C04668-9111-2CB2-C8B0-692754D93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6061DD-017D-12E2-F3DB-72FFAB863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EFD1-CFA3-F347-9ED3-42557C7E5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50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3EDC96-47F8-B48A-E345-2C769E91D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361E-C038-AE4A-97B7-051961A2FAFB}" type="datetimeFigureOut">
              <a:rPr lang="en-US" smtClean="0"/>
              <a:t>7/16/26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0DCF3B-2F07-7ACA-B914-7CEAF5092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335171-CAB5-5F4B-7CD3-87B524D20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EFD1-CFA3-F347-9ED3-42557C7E5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82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746B5-F592-9B29-6C36-91ABA5397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6CE5C-7798-880F-CD0A-BD9752950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F575A-18C4-7C81-E681-F87A0BC084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088921-4D09-5BC8-9C94-805F4EFE4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361E-C038-AE4A-97B7-051961A2FAFB}" type="datetimeFigureOut">
              <a:rPr lang="en-US" smtClean="0"/>
              <a:t>7/16/26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417C02-B977-50E3-4FC2-9231BE107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1C31B8-9F71-A4B5-08E5-998CAFD9B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EFD1-CFA3-F347-9ED3-42557C7E5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97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DF9DB-8EBD-C229-5AC7-62BB95231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C0DEE5-CEF7-912E-9545-A85A75F027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310796-61FE-7DAB-76EA-7098D0F198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DD6DAB-8CCA-B38B-C8B4-D11ADC74E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361E-C038-AE4A-97B7-051961A2FAFB}" type="datetimeFigureOut">
              <a:rPr lang="en-US" smtClean="0"/>
              <a:t>7/16/26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71320-A50D-64A0-B52D-D883CAFC3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21E15C-8580-60A4-C549-87B3A2B7C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EFD1-CFA3-F347-9ED3-42557C7E5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007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69D721-495F-5A63-F5C5-7F27BBC0B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EED854-0133-DED5-A50C-86BC6D72B5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91A59-A058-AF07-FC75-D4873CC018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97361E-C038-AE4A-97B7-051961A2FAFB}" type="datetimeFigureOut">
              <a:rPr lang="en-US" smtClean="0"/>
              <a:t>7/16/26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C8B8F-5EE5-03F9-5180-5B12073C79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883FF-4757-FFE1-8934-759A2B1146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5DEFD1-CFA3-F347-9ED3-42557C7E5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639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ECA-BF50-469A-C7C3-DAB87DB992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Where is this all going?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83F54A-43CC-1300-8838-164E6D86DA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D.A. Forsyth, University of Illinois at Urbana Champaign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F1EE67-8E1B-F13D-05F6-8EA758EDF99F}"/>
              </a:ext>
            </a:extLst>
          </p:cNvPr>
          <p:cNvSpPr txBox="1"/>
          <p:nvPr/>
        </p:nvSpPr>
        <p:spPr>
          <a:xfrm>
            <a:off x="1989438" y="5770605"/>
            <a:ext cx="5988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SOME APPLICATION SLIDES MISSING</a:t>
            </a:r>
          </a:p>
        </p:txBody>
      </p:sp>
    </p:spTree>
    <p:extLst>
      <p:ext uri="{BB962C8B-B14F-4D97-AF65-F5344CB8AC3E}">
        <p14:creationId xmlns:p14="http://schemas.microsoft.com/office/powerpoint/2010/main" val="352119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442EC-6688-1F25-B2A7-A1D4401F3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63A92-2A45-161D-804B-B63A7FDDA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They know about water physics...(?!?)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F068EB-1402-217E-5612-3F786283E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03" y="1507807"/>
            <a:ext cx="11821594" cy="46031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9BA395-3D26-8F59-2195-2EA1133C8833}"/>
              </a:ext>
            </a:extLst>
          </p:cNvPr>
          <p:cNvSpPr txBox="1"/>
          <p:nvPr/>
        </p:nvSpPr>
        <p:spPr>
          <a:xfrm>
            <a:off x="8138161" y="6123543"/>
            <a:ext cx="3354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Models using physical inference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3A6E08-47D6-C26A-F8D2-9E156139F437}"/>
              </a:ext>
            </a:extLst>
          </p:cNvPr>
          <p:cNvSpPr txBox="1"/>
          <p:nvPr/>
        </p:nvSpPr>
        <p:spPr>
          <a:xfrm>
            <a:off x="2886891" y="6176429"/>
            <a:ext cx="2583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Vision Language Models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7E0C68-DFC6-06D9-19EA-375E55B940D3}"/>
              </a:ext>
            </a:extLst>
          </p:cNvPr>
          <p:cNvSpPr txBox="1"/>
          <p:nvPr/>
        </p:nvSpPr>
        <p:spPr>
          <a:xfrm>
            <a:off x="0" y="6440108"/>
            <a:ext cx="286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Aghajanzadeh</a:t>
            </a:r>
            <a:r>
              <a:rPr lang="en-US" dirty="0"/>
              <a:t> et al, in prep</a:t>
            </a:r>
          </a:p>
        </p:txBody>
      </p:sp>
    </p:spTree>
    <p:extLst>
      <p:ext uri="{BB962C8B-B14F-4D97-AF65-F5344CB8AC3E}">
        <p14:creationId xmlns:p14="http://schemas.microsoft.com/office/powerpoint/2010/main" val="14599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3C378-2FB3-963E-285E-9987E9161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0644B-A598-B126-5B95-CD476F977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Errors: iffy projective geometry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22DA7-71E4-6DD2-15EC-6B13C140AC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D314534E-82E7-44B9-F609-8F7A4DE02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669852"/>
            <a:ext cx="4572000" cy="457200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https://huggingface.co/spaces/stabilityai/stable-diffusion/discussions/1593">
            <a:extLst>
              <a:ext uri="{FF2B5EF4-FFF2-40B4-BE49-F238E27FC236}">
                <a16:creationId xmlns:a16="http://schemas.microsoft.com/office/drawing/2014/main" id="{78E6BDF4-9581-AEDE-53E2-13050D96ECDB}"/>
              </a:ext>
            </a:extLst>
          </p:cNvPr>
          <p:cNvSpPr txBox="1"/>
          <p:nvPr/>
        </p:nvSpPr>
        <p:spPr>
          <a:xfrm>
            <a:off x="1715504" y="6563985"/>
            <a:ext cx="3864841" cy="210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900"/>
              <a:t>https://huggingface.co/spaces/stabilityai/stable-diffusion/discussions/1593</a:t>
            </a:r>
          </a:p>
        </p:txBody>
      </p:sp>
    </p:spTree>
    <p:extLst>
      <p:ext uri="{BB962C8B-B14F-4D97-AF65-F5344CB8AC3E}">
        <p14:creationId xmlns:p14="http://schemas.microsoft.com/office/powerpoint/2010/main" val="743875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15C97-3F64-2DF9-8E30-E7D15E469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D3EBF-4CAE-435A-3085-8266BC43C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Errors: iffy projective geometry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5EB2E-402B-CE7A-EDC2-7974A9DE3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" name="https://huggingface.co/spaces/stabilityai/stable-diffusion/discussions/1593">
            <a:extLst>
              <a:ext uri="{FF2B5EF4-FFF2-40B4-BE49-F238E27FC236}">
                <a16:creationId xmlns:a16="http://schemas.microsoft.com/office/drawing/2014/main" id="{B4971B56-6917-5E36-2325-F495565AF4C7}"/>
              </a:ext>
            </a:extLst>
          </p:cNvPr>
          <p:cNvSpPr txBox="1"/>
          <p:nvPr/>
        </p:nvSpPr>
        <p:spPr>
          <a:xfrm>
            <a:off x="1715504" y="6563985"/>
            <a:ext cx="3864841" cy="210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900"/>
              <a:t>https://huggingface.co/spaces/stabilityai/stable-diffusion/discussions/1593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F6F19FEF-1710-B4E7-F366-49E0D1AEE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670057"/>
            <a:ext cx="4572000" cy="457159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08213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ABB58-A9AE-8FB6-B99E-58544149B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508B5-8557-DE7A-2D08-A7A1B018E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Errors: iffy projective geometry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125FD-9FC2-46C6-0C50-137C6DD8C0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" name="https://huggingface.co/spaces/stabilityai/stable-diffusion/discussions/1593">
            <a:extLst>
              <a:ext uri="{FF2B5EF4-FFF2-40B4-BE49-F238E27FC236}">
                <a16:creationId xmlns:a16="http://schemas.microsoft.com/office/drawing/2014/main" id="{E46EF043-A1FA-3571-4563-C9FA4015C3BD}"/>
              </a:ext>
            </a:extLst>
          </p:cNvPr>
          <p:cNvSpPr txBox="1"/>
          <p:nvPr/>
        </p:nvSpPr>
        <p:spPr>
          <a:xfrm>
            <a:off x="1715504" y="6563985"/>
            <a:ext cx="3864841" cy="210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900"/>
              <a:t>https://huggingface.co/spaces/stabilityai/stable-diffusion/discussions/1593</a:t>
            </a: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EA5A85A3-18DC-5B1F-5882-BD6593F31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663023"/>
            <a:ext cx="4572000" cy="458565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83143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E935A-1E69-B1B3-9686-18C08A3FB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79F9F-E81C-3510-717F-FB1A82390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Q: real or fake?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A443C-92A5-AE01-A810-D46F70BA23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67F43C4E-4C44-244C-3397-0762D876A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919" y="1367335"/>
            <a:ext cx="5434163" cy="553207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79153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Double-click to edit"/>
          <p:cNvSpPr txBox="1">
            <a:spLocks noGrp="1"/>
          </p:cNvSpPr>
          <p:nvPr>
            <p:ph type="body" sz="half" idx="1"/>
          </p:nvPr>
        </p:nvSpPr>
        <p:spPr>
          <a:xfrm>
            <a:off x="2380283" y="833861"/>
            <a:ext cx="7358063" cy="40183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83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759" y="395526"/>
            <a:ext cx="9169739" cy="5162148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Scale…"/>
          <p:cNvSpPr txBox="1"/>
          <p:nvPr/>
        </p:nvSpPr>
        <p:spPr>
          <a:xfrm>
            <a:off x="10795528" y="2287600"/>
            <a:ext cx="1353384" cy="1110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lnSpc>
                <a:spcPts val="2700"/>
              </a:lnSpc>
              <a:defRPr sz="4500">
                <a:solidFill>
                  <a:schemeClr val="accent5"/>
                </a:solidFill>
              </a:defRPr>
            </a:pPr>
            <a:r>
              <a:rPr sz="2250"/>
              <a:t>Scale </a:t>
            </a:r>
          </a:p>
          <a:p>
            <a:pPr>
              <a:lnSpc>
                <a:spcPts val="2700"/>
              </a:lnSpc>
              <a:defRPr sz="4500">
                <a:solidFill>
                  <a:schemeClr val="accent5"/>
                </a:solidFill>
              </a:defRPr>
            </a:pPr>
            <a:r>
              <a:rPr sz="2250"/>
              <a:t>relative to </a:t>
            </a:r>
          </a:p>
          <a:p>
            <a:pPr>
              <a:lnSpc>
                <a:spcPts val="2700"/>
              </a:lnSpc>
              <a:defRPr sz="4500">
                <a:solidFill>
                  <a:schemeClr val="accent5"/>
                </a:solidFill>
              </a:defRPr>
            </a:pPr>
            <a:r>
              <a:rPr sz="2250"/>
              <a:t>bear</a:t>
            </a:r>
          </a:p>
        </p:txBody>
      </p:sp>
      <p:sp>
        <p:nvSpPr>
          <p:cNvPr id="485" name="Line"/>
          <p:cNvSpPr/>
          <p:nvPr/>
        </p:nvSpPr>
        <p:spPr>
          <a:xfrm flipH="1">
            <a:off x="7257350" y="2899910"/>
            <a:ext cx="3470123" cy="69689"/>
          </a:xfrm>
          <a:prstGeom prst="line">
            <a:avLst/>
          </a:prstGeom>
          <a:ln w="139700">
            <a:solidFill>
              <a:srgbClr val="FF26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900"/>
          </a:p>
        </p:txBody>
      </p:sp>
      <p:sp>
        <p:nvSpPr>
          <p:cNvPr id="486" name="Line"/>
          <p:cNvSpPr/>
          <p:nvPr/>
        </p:nvSpPr>
        <p:spPr>
          <a:xfrm flipH="1">
            <a:off x="7257351" y="3019403"/>
            <a:ext cx="3460280" cy="1115383"/>
          </a:xfrm>
          <a:prstGeom prst="line">
            <a:avLst/>
          </a:prstGeom>
          <a:ln w="139700">
            <a:solidFill>
              <a:srgbClr val="FF26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900"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Double-click to edit"/>
          <p:cNvSpPr txBox="1">
            <a:spLocks noGrp="1"/>
          </p:cNvSpPr>
          <p:nvPr>
            <p:ph type="body" sz="half" idx="1"/>
          </p:nvPr>
        </p:nvSpPr>
        <p:spPr>
          <a:xfrm>
            <a:off x="2291573" y="1056546"/>
            <a:ext cx="7358063" cy="40183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89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358" y="1036729"/>
            <a:ext cx="8439261" cy="4892893"/>
          </a:xfrm>
          <a:prstGeom prst="rect">
            <a:avLst/>
          </a:prstGeom>
          <a:ln w="12700">
            <a:miter lim="400000"/>
          </a:ln>
        </p:spPr>
      </p:pic>
      <p:sp>
        <p:nvSpPr>
          <p:cNvPr id="490" name="Scale…"/>
          <p:cNvSpPr txBox="1"/>
          <p:nvPr/>
        </p:nvSpPr>
        <p:spPr>
          <a:xfrm>
            <a:off x="44939" y="2398441"/>
            <a:ext cx="1353384" cy="1110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lnSpc>
                <a:spcPts val="2700"/>
              </a:lnSpc>
              <a:defRPr sz="4500">
                <a:solidFill>
                  <a:schemeClr val="accent5"/>
                </a:solidFill>
              </a:defRPr>
            </a:pPr>
            <a:r>
              <a:rPr sz="2250"/>
              <a:t>Scale </a:t>
            </a:r>
          </a:p>
          <a:p>
            <a:pPr>
              <a:lnSpc>
                <a:spcPts val="2700"/>
              </a:lnSpc>
              <a:defRPr sz="4500">
                <a:solidFill>
                  <a:schemeClr val="accent5"/>
                </a:solidFill>
              </a:defRPr>
            </a:pPr>
            <a:r>
              <a:rPr sz="2250"/>
              <a:t>relative to </a:t>
            </a:r>
          </a:p>
          <a:p>
            <a:pPr>
              <a:lnSpc>
                <a:spcPts val="2700"/>
              </a:lnSpc>
              <a:defRPr sz="4500">
                <a:solidFill>
                  <a:schemeClr val="accent5"/>
                </a:solidFill>
              </a:defRPr>
            </a:pPr>
            <a:r>
              <a:rPr sz="2250"/>
              <a:t>politician</a:t>
            </a:r>
          </a:p>
        </p:txBody>
      </p:sp>
      <p:sp>
        <p:nvSpPr>
          <p:cNvPr id="491" name="Line"/>
          <p:cNvSpPr/>
          <p:nvPr/>
        </p:nvSpPr>
        <p:spPr>
          <a:xfrm flipV="1">
            <a:off x="1347626" y="3027289"/>
            <a:ext cx="3110886" cy="156208"/>
          </a:xfrm>
          <a:prstGeom prst="line">
            <a:avLst/>
          </a:prstGeom>
          <a:ln w="139700">
            <a:solidFill>
              <a:srgbClr val="FF26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900"/>
          </a:p>
        </p:txBody>
      </p:sp>
      <p:sp>
        <p:nvSpPr>
          <p:cNvPr id="492" name="Line"/>
          <p:cNvSpPr/>
          <p:nvPr/>
        </p:nvSpPr>
        <p:spPr>
          <a:xfrm flipV="1">
            <a:off x="976428" y="3472376"/>
            <a:ext cx="6141720" cy="112461"/>
          </a:xfrm>
          <a:prstGeom prst="line">
            <a:avLst/>
          </a:prstGeom>
          <a:ln w="139700">
            <a:solidFill>
              <a:srgbClr val="FF26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900"/>
          </a:p>
        </p:txBody>
      </p:sp>
      <p:sp>
        <p:nvSpPr>
          <p:cNvPr id="493" name="Line"/>
          <p:cNvSpPr/>
          <p:nvPr/>
        </p:nvSpPr>
        <p:spPr>
          <a:xfrm flipH="1">
            <a:off x="6524792" y="1338109"/>
            <a:ext cx="4284239" cy="1305532"/>
          </a:xfrm>
          <a:prstGeom prst="line">
            <a:avLst/>
          </a:prstGeom>
          <a:ln w="139700">
            <a:solidFill>
              <a:srgbClr val="FF26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900"/>
          </a:p>
        </p:txBody>
      </p:sp>
      <p:sp>
        <p:nvSpPr>
          <p:cNvPr id="494" name="He’s got…"/>
          <p:cNvSpPr txBox="1"/>
          <p:nvPr/>
        </p:nvSpPr>
        <p:spPr>
          <a:xfrm>
            <a:off x="10596650" y="931974"/>
            <a:ext cx="1701108" cy="1226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lnSpc>
                <a:spcPts val="3000"/>
              </a:lnSpc>
              <a:defRPr sz="5000">
                <a:solidFill>
                  <a:schemeClr val="accent5"/>
                </a:solidFill>
              </a:defRPr>
            </a:pPr>
            <a:r>
              <a:rPr sz="2500"/>
              <a:t>He’s got </a:t>
            </a:r>
          </a:p>
          <a:p>
            <a:pPr>
              <a:lnSpc>
                <a:spcPts val="3000"/>
              </a:lnSpc>
              <a:defRPr sz="5000">
                <a:solidFill>
                  <a:schemeClr val="accent5"/>
                </a:solidFill>
              </a:defRPr>
            </a:pPr>
            <a:r>
              <a:rPr sz="2500"/>
              <a:t>someone </a:t>
            </a:r>
          </a:p>
          <a:p>
            <a:pPr>
              <a:lnSpc>
                <a:spcPts val="3000"/>
              </a:lnSpc>
              <a:defRPr sz="5000">
                <a:solidFill>
                  <a:schemeClr val="accent5"/>
                </a:solidFill>
              </a:defRPr>
            </a:pPr>
            <a:r>
              <a:rPr sz="2500"/>
              <a:t>else’s nose!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6F310-88D8-AB85-A35E-DBDD9580B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9E233-F108-63F9-57B5-97B723397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the mistakes matter?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2E1A6-FF4F-1DB1-C70B-84391AFEEB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Yes</a:t>
            </a:r>
          </a:p>
          <a:p>
            <a:pPr lvl="1"/>
            <a:r>
              <a:rPr lang="en-US" dirty="0"/>
              <a:t>if you care about understanding things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No</a:t>
            </a:r>
          </a:p>
          <a:p>
            <a:pPr lvl="1"/>
            <a:r>
              <a:rPr lang="en-US" dirty="0"/>
              <a:t>if you’re making weird political posters, etc.</a:t>
            </a:r>
          </a:p>
          <a:p>
            <a:endParaRPr lang="en-US" dirty="0"/>
          </a:p>
        </p:txBody>
      </p:sp>
      <p:sp>
        <p:nvSpPr>
          <p:cNvPr id="6" name="This is not the behavior of people who are carefully creating traditional software. This is the behavior of people who are growing a whole new sort of creature and then taking whatever they get.…">
            <a:extLst>
              <a:ext uri="{FF2B5EF4-FFF2-40B4-BE49-F238E27FC236}">
                <a16:creationId xmlns:a16="http://schemas.microsoft.com/office/drawing/2014/main" id="{3CE51CA5-27F7-CD35-13DE-375EA62363A2}"/>
              </a:ext>
            </a:extLst>
          </p:cNvPr>
          <p:cNvSpPr txBox="1"/>
          <p:nvPr/>
        </p:nvSpPr>
        <p:spPr>
          <a:xfrm>
            <a:off x="1520187" y="4424958"/>
            <a:ext cx="12911541" cy="2172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1965325" marR="2193925" indent="-1965325" defTabSz="228600">
              <a:spcBef>
                <a:spcPts val="1500"/>
              </a:spcBef>
              <a:defRPr sz="4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 dirty="0">
                <a:solidFill>
                  <a:srgbClr val="FF0000"/>
                </a:solidFill>
              </a:rPr>
              <a:t>This is not the behavior of people who are carefully creating traditional software. This is the behavior of people who are growing a whole new sort of creature and then taking whatever they get.</a:t>
            </a:r>
          </a:p>
          <a:p>
            <a:pPr marL="1965325" marR="2193925" indent="-1965325" defTabSz="228600">
              <a:spcBef>
                <a:spcPts val="1500"/>
              </a:spcBef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900" dirty="0"/>
              <a:t>AI Is Grown, Not Built</a:t>
            </a:r>
          </a:p>
          <a:p>
            <a:pPr marL="1965325" marR="2193925" indent="-1965325" defTabSz="228600">
              <a:spcBef>
                <a:spcPts val="1500"/>
              </a:spcBef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900" dirty="0"/>
              <a:t>(Nobody knows exactly what an AI will become. That’s very bad.)</a:t>
            </a:r>
          </a:p>
          <a:p>
            <a:pPr marL="1965325" marR="2193925" indent="-1965325" defTabSz="228600">
              <a:spcBef>
                <a:spcPts val="1500"/>
              </a:spcBef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900" dirty="0"/>
              <a:t>By Eliezer Yudkowsky and Nate Soares, The Atlantic</a:t>
            </a:r>
          </a:p>
        </p:txBody>
      </p:sp>
    </p:spTree>
    <p:extLst>
      <p:ext uri="{BB962C8B-B14F-4D97-AF65-F5344CB8AC3E}">
        <p14:creationId xmlns:p14="http://schemas.microsoft.com/office/powerpoint/2010/main" val="2294092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72BAAF-4BFF-8E89-3F1A-634F6764F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325CD-C1F0-7D0C-927B-679385C71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40BA3-3F12-C9DF-0E49-9C5AB2E5F0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Increasingly large encoders can do increasingly more stuff</a:t>
            </a:r>
          </a:p>
          <a:p>
            <a:endParaRPr lang="en-US" dirty="0"/>
          </a:p>
          <a:p>
            <a:r>
              <a:rPr lang="en-US" dirty="0"/>
              <a:t>Easy to </a:t>
            </a:r>
            <a:r>
              <a:rPr lang="en-US" dirty="0" err="1"/>
              <a:t>bodge</a:t>
            </a:r>
            <a:r>
              <a:rPr lang="en-US" dirty="0"/>
              <a:t> large encoders together with language models</a:t>
            </a:r>
          </a:p>
          <a:p>
            <a:endParaRPr lang="en-US" dirty="0"/>
          </a:p>
          <a:p>
            <a:r>
              <a:rPr lang="en-US" dirty="0"/>
              <a:t>Quite a lot of evidence that surprising outcomes emerge</a:t>
            </a:r>
          </a:p>
          <a:p>
            <a:pPr lvl="1"/>
            <a:r>
              <a:rPr lang="en-US" dirty="0"/>
              <a:t>Why surprising?</a:t>
            </a:r>
          </a:p>
          <a:p>
            <a:pPr lvl="2"/>
            <a:r>
              <a:rPr lang="en-US" dirty="0"/>
              <a:t>Actually, we have very little basis to know what to expect</a:t>
            </a:r>
          </a:p>
          <a:p>
            <a:endParaRPr lang="en-US" dirty="0"/>
          </a:p>
          <a:p>
            <a:r>
              <a:rPr lang="en-US" dirty="0"/>
              <a:t>This may be pricing itself out of almost any market</a:t>
            </a:r>
          </a:p>
        </p:txBody>
      </p:sp>
    </p:spTree>
    <p:extLst>
      <p:ext uri="{BB962C8B-B14F-4D97-AF65-F5344CB8AC3E}">
        <p14:creationId xmlns:p14="http://schemas.microsoft.com/office/powerpoint/2010/main" val="2877114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90B5B-92EE-4C6E-FB3D-39BB82D4D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5769C-820F-1FDC-0858-3D14A15DE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Train models using both images and text</a:t>
            </a:r>
          </a:p>
          <a:p>
            <a:r>
              <a:rPr lang="en-US" dirty="0"/>
              <a:t>Models should</a:t>
            </a:r>
          </a:p>
          <a:p>
            <a:pPr lvl="1"/>
            <a:r>
              <a:rPr lang="en-US" dirty="0"/>
              <a:t>accept text/images, produce text/images</a:t>
            </a:r>
          </a:p>
          <a:p>
            <a:pPr lvl="1"/>
            <a:r>
              <a:rPr lang="en-US" dirty="0"/>
              <a:t>answer questions about images</a:t>
            </a:r>
          </a:p>
          <a:p>
            <a:pPr lvl="1"/>
            <a:endParaRPr lang="en-US" dirty="0"/>
          </a:p>
          <a:p>
            <a:r>
              <a:rPr lang="en-US" dirty="0"/>
              <a:t>Advantages</a:t>
            </a:r>
          </a:p>
          <a:p>
            <a:pPr lvl="1"/>
            <a:r>
              <a:rPr lang="en-US" dirty="0"/>
              <a:t>extremely rich training opportunities</a:t>
            </a:r>
          </a:p>
          <a:p>
            <a:pPr lvl="2"/>
            <a:r>
              <a:rPr lang="en-US" dirty="0"/>
              <a:t>for a general vision encoder</a:t>
            </a:r>
          </a:p>
          <a:p>
            <a:pPr lvl="1"/>
            <a:r>
              <a:rPr lang="en-US" dirty="0"/>
              <a:t>lever text descriptions of objects to build detectors</a:t>
            </a:r>
          </a:p>
          <a:p>
            <a:pPr lvl="2"/>
            <a:r>
              <a:rPr lang="en-US" dirty="0"/>
              <a:t>particularly important for rare or unseen objects</a:t>
            </a:r>
          </a:p>
          <a:p>
            <a:pPr lvl="3"/>
            <a:r>
              <a:rPr lang="en-US" dirty="0"/>
              <a:t>a version of distributional semantics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9FC13B-6A24-2E48-0D51-C07980F3A782}"/>
              </a:ext>
            </a:extLst>
          </p:cNvPr>
          <p:cNvSpPr txBox="1"/>
          <p:nvPr/>
        </p:nvSpPr>
        <p:spPr>
          <a:xfrm>
            <a:off x="1849822" y="6176964"/>
            <a:ext cx="4784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An Introduction to Vision-Language Modeling</a:t>
            </a:r>
            <a:endParaRPr lang="en-US" dirty="0"/>
          </a:p>
          <a:p>
            <a:r>
              <a:rPr lang="en-US" dirty="0"/>
              <a:t>Bordes et al, 2024</a:t>
            </a:r>
          </a:p>
        </p:txBody>
      </p:sp>
    </p:spTree>
    <p:extLst>
      <p:ext uri="{BB962C8B-B14F-4D97-AF65-F5344CB8AC3E}">
        <p14:creationId xmlns:p14="http://schemas.microsoft.com/office/powerpoint/2010/main" val="1507223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7AF69-881C-1171-A2C0-2123C517B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Budding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20D67-5422-74EE-29FD-DDBA402AB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Generating images, video, </a:t>
            </a:r>
            <a:r>
              <a:rPr lang="en-US" dirty="0" err="1"/>
              <a:t>etc</a:t>
            </a:r>
            <a:endParaRPr lang="en-US" dirty="0"/>
          </a:p>
          <a:p>
            <a:endParaRPr lang="en-US" dirty="0"/>
          </a:p>
          <a:p>
            <a:r>
              <a:rPr lang="en-US" dirty="0"/>
              <a:t>The merging of topics in high-compute regimes</a:t>
            </a:r>
          </a:p>
          <a:p>
            <a:endParaRPr lang="en-US" dirty="0"/>
          </a:p>
          <a:p>
            <a:r>
              <a:rPr lang="en-US" dirty="0"/>
              <a:t>Divergence between low-compute and high-compute methods</a:t>
            </a:r>
          </a:p>
        </p:txBody>
      </p:sp>
    </p:spTree>
    <p:extLst>
      <p:ext uri="{BB962C8B-B14F-4D97-AF65-F5344CB8AC3E}">
        <p14:creationId xmlns:p14="http://schemas.microsoft.com/office/powerpoint/2010/main" val="3855137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14A40-5C45-102D-F9C0-23FE83F56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1C461-4DD8-8C27-19D9-219AC51DC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9B7876-7EBD-FB50-0CC4-3D1C45678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676" y="118106"/>
            <a:ext cx="8555420" cy="59116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5DCA9B-8F12-82F8-E235-4E216E7E45A4}"/>
              </a:ext>
            </a:extLst>
          </p:cNvPr>
          <p:cNvSpPr txBox="1"/>
          <p:nvPr/>
        </p:nvSpPr>
        <p:spPr>
          <a:xfrm>
            <a:off x="1397877" y="6411311"/>
            <a:ext cx="8933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Vision Language Models: A Survey of 26K Papers (CVPR, ICLR,</a:t>
            </a:r>
            <a:r>
              <a:rPr lang="en-US" sz="1600" dirty="0"/>
              <a:t> </a:t>
            </a:r>
            <a:r>
              <a:rPr lang="en-US" sz="1600" i="1" dirty="0" err="1"/>
              <a:t>NeurIPS</a:t>
            </a:r>
            <a:r>
              <a:rPr lang="en-US" sz="1600" i="1" dirty="0"/>
              <a:t> 2023–2025), Lin, 2025</a:t>
            </a:r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7086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26857-3759-A9CC-5FC3-83C2B8FA1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strategies -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7FD45-79B4-1B14-F8EF-244417126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76B2B6-403D-944A-DABF-191E9FE77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83529"/>
            <a:ext cx="9144000" cy="50078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48287D-8A2B-A853-17ED-81EDB5684C95}"/>
              </a:ext>
            </a:extLst>
          </p:cNvPr>
          <p:cNvSpPr txBox="1"/>
          <p:nvPr/>
        </p:nvSpPr>
        <p:spPr>
          <a:xfrm>
            <a:off x="3216165" y="6311899"/>
            <a:ext cx="69830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 Survey of State of the Art Large Vision Language Models: Alignment,</a:t>
            </a:r>
            <a:endParaRPr lang="en-US" dirty="0"/>
          </a:p>
          <a:p>
            <a:r>
              <a:rPr lang="en-US" i="1" dirty="0"/>
              <a:t>Benchmark, Evaluations and Challenges, Li et al, 2025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3399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04DBA-2795-5220-1819-CEE72AA64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52023-195E-FB3C-3462-51676C48F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Nuisances: hallucination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4C180-B1D5-A81B-CC12-AB9F92C4E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5283200"/>
            <a:ext cx="7886700" cy="893763"/>
          </a:xfrm>
        </p:spPr>
        <p:txBody>
          <a:bodyPr/>
          <a:lstStyle/>
          <a:p>
            <a:r>
              <a:rPr lang="en-US" dirty="0"/>
              <a:t>Cure strategy: force entities in captions to have corresponding detector responses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BA6CDE-2C2B-5002-B1A6-175D2C2EBA7E}"/>
              </a:ext>
            </a:extLst>
          </p:cNvPr>
          <p:cNvSpPr txBox="1"/>
          <p:nvPr/>
        </p:nvSpPr>
        <p:spPr>
          <a:xfrm>
            <a:off x="1629103" y="6311899"/>
            <a:ext cx="633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Object Hallucination in Image Captioning, Rohrbach et al 2019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038549-2EA4-2839-3D71-EADBC4191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600" y="1574800"/>
            <a:ext cx="4622800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942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3D9AD-E45C-06EC-5BF9-B673C4606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41797-93EE-4C63-BFE4-C30887BEB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CF962-60FB-53E9-FE96-8581B5A702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Low/efficient compute vision is hugely important</a:t>
            </a:r>
          </a:p>
          <a:p>
            <a:pPr lvl="1"/>
            <a:r>
              <a:rPr lang="en-US" dirty="0"/>
              <a:t>and will likely continue to diversify</a:t>
            </a:r>
          </a:p>
          <a:p>
            <a:pPr lvl="1"/>
            <a:endParaRPr lang="en-US" dirty="0"/>
          </a:p>
          <a:p>
            <a:r>
              <a:rPr lang="en-US" dirty="0"/>
              <a:t>Much future action will be here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7196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52C74-F982-D4AD-7C33-DD3DF3A2E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950B5-B05B-A8D3-EDEA-333BE3383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Very hard open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87231-4551-5D70-9592-5EF7C563C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Transformers are super</a:t>
            </a:r>
          </a:p>
          <a:p>
            <a:pPr lvl="1"/>
            <a:r>
              <a:rPr lang="en-US" dirty="0"/>
              <a:t>but ludicrously expensive and hard to train</a:t>
            </a:r>
          </a:p>
          <a:p>
            <a:pPr lvl="1"/>
            <a:r>
              <a:rPr lang="en-US" dirty="0"/>
              <a:t>is there something better?</a:t>
            </a:r>
          </a:p>
          <a:p>
            <a:pPr lvl="1"/>
            <a:endParaRPr lang="en-US" dirty="0"/>
          </a:p>
          <a:p>
            <a:r>
              <a:rPr lang="en-US" dirty="0"/>
              <a:t>Big models can do more stuff than little models</a:t>
            </a:r>
          </a:p>
          <a:p>
            <a:pPr lvl="1"/>
            <a:r>
              <a:rPr lang="en-US" dirty="0"/>
              <a:t>why?</a:t>
            </a:r>
          </a:p>
          <a:p>
            <a:pPr lvl="1"/>
            <a:r>
              <a:rPr lang="en-US" dirty="0"/>
              <a:t>so what?</a:t>
            </a:r>
          </a:p>
          <a:p>
            <a:pPr lvl="1"/>
            <a:endParaRPr lang="en-US" dirty="0"/>
          </a:p>
          <a:p>
            <a:r>
              <a:rPr lang="en-US" dirty="0"/>
              <a:t>Could you learn to produce low-compute models?</a:t>
            </a:r>
          </a:p>
          <a:p>
            <a:pPr lvl="1"/>
            <a:endParaRPr lang="en-US" dirty="0"/>
          </a:p>
          <a:p>
            <a:r>
              <a:rPr lang="en-US" dirty="0"/>
              <a:t>Train a model</a:t>
            </a:r>
          </a:p>
          <a:p>
            <a:pPr lvl="1"/>
            <a:r>
              <a:rPr lang="en-US" dirty="0"/>
              <a:t>What do you “expect it to know”?</a:t>
            </a:r>
          </a:p>
          <a:p>
            <a:pPr lvl="1"/>
            <a:r>
              <a:rPr lang="en-US" dirty="0"/>
              <a:t>What do you “not expect it to know”?</a:t>
            </a:r>
          </a:p>
          <a:p>
            <a:pPr lvl="1"/>
            <a:endParaRPr lang="en-US" dirty="0"/>
          </a:p>
          <a:p>
            <a:r>
              <a:rPr lang="en-US" dirty="0"/>
              <a:t>Vision routinely breaks “the rules” of machine learning</a:t>
            </a:r>
          </a:p>
          <a:p>
            <a:pPr lvl="1"/>
            <a:r>
              <a:rPr lang="en-US" dirty="0"/>
              <a:t>very little bad happens – why?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598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3EC8C-B35B-2F22-3E23-7E1AF2EBD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9CD8F-D936-6809-3757-097C84B4B9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can generate images, video, etc. from random variables</a:t>
            </a:r>
          </a:p>
          <a:p>
            <a:r>
              <a:rPr lang="en-US" dirty="0"/>
              <a:t>You can train generators without explicit labelling</a:t>
            </a:r>
          </a:p>
          <a:p>
            <a:r>
              <a:rPr lang="en-US" dirty="0"/>
              <a:t>Generators are intriguing</a:t>
            </a:r>
          </a:p>
          <a:p>
            <a:pPr lvl="1"/>
            <a:r>
              <a:rPr lang="en-US" dirty="0"/>
              <a:t>They seem to know stuff that isn’t in the training data</a:t>
            </a:r>
          </a:p>
          <a:p>
            <a:pPr lvl="1"/>
            <a:r>
              <a:rPr lang="en-US" dirty="0"/>
              <a:t>They seem not to know stuff that is in the training data</a:t>
            </a:r>
          </a:p>
          <a:p>
            <a:r>
              <a:rPr lang="en-US" dirty="0"/>
              <a:t>The technology is very poorly understood</a:t>
            </a:r>
          </a:p>
          <a:p>
            <a:pPr lvl="1"/>
            <a:r>
              <a:rPr lang="en-US" dirty="0"/>
              <a:t>and is fantastically hard to evaluate</a:t>
            </a:r>
          </a:p>
        </p:txBody>
      </p:sp>
    </p:spTree>
    <p:extLst>
      <p:ext uri="{BB962C8B-B14F-4D97-AF65-F5344CB8AC3E}">
        <p14:creationId xmlns:p14="http://schemas.microsoft.com/office/powerpoint/2010/main" val="1909178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CEE3D-FA0C-EAB4-339A-EFED388CB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22610-72DD-A673-DBBA-9A1279047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 from random 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C8949-9B68-6C71-865E-25C2DD45A1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Astonishing, recent fact:</a:t>
            </a:r>
          </a:p>
          <a:p>
            <a:pPr lvl="1"/>
            <a:r>
              <a:rPr lang="en-US" dirty="0"/>
              <a:t>We can generate images from random numbers</a:t>
            </a:r>
          </a:p>
          <a:p>
            <a:pPr lvl="2"/>
            <a:r>
              <a:rPr lang="en-US" dirty="0"/>
              <a:t>and conditioning information</a:t>
            </a:r>
          </a:p>
          <a:p>
            <a:r>
              <a:rPr lang="en-US" dirty="0"/>
              <a:t>Two major procedures:</a:t>
            </a:r>
          </a:p>
          <a:p>
            <a:pPr lvl="1"/>
            <a:r>
              <a:rPr lang="en-US" dirty="0"/>
              <a:t>Generative adversarial network</a:t>
            </a:r>
          </a:p>
          <a:p>
            <a:pPr lvl="1"/>
            <a:r>
              <a:rPr lang="en-US" dirty="0"/>
              <a:t>Diffusion methods</a:t>
            </a:r>
          </a:p>
        </p:txBody>
      </p:sp>
      <p:sp>
        <p:nvSpPr>
          <p:cNvPr id="4" name="In Limine:  I’m ignoring text/image links, editing, etc.…">
            <a:extLst>
              <a:ext uri="{FF2B5EF4-FFF2-40B4-BE49-F238E27FC236}">
                <a16:creationId xmlns:a16="http://schemas.microsoft.com/office/drawing/2014/main" id="{39D00738-4E98-2DD1-85A1-E476B2415D93}"/>
              </a:ext>
            </a:extLst>
          </p:cNvPr>
          <p:cNvSpPr txBox="1"/>
          <p:nvPr/>
        </p:nvSpPr>
        <p:spPr>
          <a:xfrm>
            <a:off x="3085082" y="4767264"/>
            <a:ext cx="6859956" cy="1141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lnSpc>
                <a:spcPts val="2750"/>
              </a:lnSpc>
              <a:defRPr sz="4600">
                <a:solidFill>
                  <a:schemeClr val="accent5"/>
                </a:solidFill>
              </a:defRPr>
            </a:pPr>
            <a:r>
              <a:rPr sz="2300" dirty="0"/>
              <a:t>In Limine:  I’m ignoring text/image links, editing, etc.</a:t>
            </a:r>
          </a:p>
          <a:p>
            <a:pPr>
              <a:lnSpc>
                <a:spcPts val="2750"/>
              </a:lnSpc>
              <a:defRPr sz="4600">
                <a:solidFill>
                  <a:schemeClr val="accent5"/>
                </a:solidFill>
              </a:defRPr>
            </a:pPr>
            <a:endParaRPr sz="2300" dirty="0"/>
          </a:p>
          <a:p>
            <a:pPr>
              <a:lnSpc>
                <a:spcPts val="2750"/>
              </a:lnSpc>
              <a:defRPr sz="4600">
                <a:solidFill>
                  <a:schemeClr val="accent5"/>
                </a:solidFill>
              </a:defRPr>
            </a:pPr>
            <a:r>
              <a:rPr sz="2300" dirty="0"/>
              <a:t>to talk about scene representation and understanding</a:t>
            </a:r>
          </a:p>
        </p:txBody>
      </p:sp>
    </p:spTree>
    <p:extLst>
      <p:ext uri="{BB962C8B-B14F-4D97-AF65-F5344CB8AC3E}">
        <p14:creationId xmlns:p14="http://schemas.microsoft.com/office/powerpoint/2010/main" val="631087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Applications: make commercial art cheaper"/>
          <p:cNvSpPr txBox="1">
            <a:spLocks noGrp="1"/>
          </p:cNvSpPr>
          <p:nvPr>
            <p:ph type="title"/>
          </p:nvPr>
        </p:nvSpPr>
        <p:spPr>
          <a:xfrm>
            <a:off x="351787" y="126773"/>
            <a:ext cx="8939357" cy="1285876"/>
          </a:xfrm>
          <a:prstGeom prst="rect">
            <a:avLst/>
          </a:prstGeom>
        </p:spPr>
        <p:txBody>
          <a:bodyPr/>
          <a:lstStyle/>
          <a:p>
            <a:r>
              <a:rPr dirty="0"/>
              <a:t>Applications: make commercial art cheaper</a:t>
            </a:r>
          </a:p>
        </p:txBody>
      </p:sp>
      <p:sp>
        <p:nvSpPr>
          <p:cNvPr id="173" name="Double-click to edi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4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260" y="1354022"/>
            <a:ext cx="9813481" cy="55245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and political discourse nastier"/>
          <p:cNvSpPr txBox="1">
            <a:spLocks noGrp="1"/>
          </p:cNvSpPr>
          <p:nvPr>
            <p:ph type="title"/>
          </p:nvPr>
        </p:nvSpPr>
        <p:spPr>
          <a:xfrm>
            <a:off x="1283335" y="241099"/>
            <a:ext cx="9457164" cy="1285876"/>
          </a:xfrm>
          <a:prstGeom prst="rect">
            <a:avLst/>
          </a:prstGeom>
        </p:spPr>
        <p:txBody>
          <a:bodyPr/>
          <a:lstStyle/>
          <a:p>
            <a:r>
              <a:rPr dirty="0"/>
              <a:t>and political discourse nastier</a:t>
            </a:r>
          </a:p>
        </p:txBody>
      </p:sp>
      <p:sp>
        <p:nvSpPr>
          <p:cNvPr id="177" name="Double-click to edi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8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335" y="1374950"/>
            <a:ext cx="9457164" cy="54830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AF1B4-3EEF-D504-B523-A1A5F5115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455AC-EC84-FC4C-DBDA-04B118A6D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Articles of faith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7CC18-4A28-7A3F-FFE8-B68A6B05C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There is a probability distribution on all images</a:t>
            </a:r>
          </a:p>
          <a:p>
            <a:r>
              <a:rPr lang="en-US" dirty="0"/>
              <a:t>A diffusion model produces a fair sample from that distribution</a:t>
            </a:r>
          </a:p>
          <a:p>
            <a:endParaRPr lang="en-US" dirty="0"/>
          </a:p>
          <a:p>
            <a:r>
              <a:rPr lang="en-US" dirty="0"/>
              <a:t>Articles of faith because:</a:t>
            </a:r>
          </a:p>
          <a:p>
            <a:pPr lvl="1"/>
            <a:r>
              <a:rPr lang="en-US" dirty="0"/>
              <a:t>they’re believed in the face of inconvenient facts</a:t>
            </a:r>
          </a:p>
          <a:p>
            <a:pPr lvl="2"/>
            <a:r>
              <a:rPr lang="en-US" dirty="0"/>
              <a:t>obvious falsification below</a:t>
            </a:r>
          </a:p>
          <a:p>
            <a:pPr lvl="2"/>
            <a:r>
              <a:rPr lang="en-US" dirty="0"/>
              <a:t>you can’t do two-sample testing in high dimensions and get the answer right</a:t>
            </a:r>
          </a:p>
          <a:p>
            <a:pPr lvl="2"/>
            <a:r>
              <a:rPr lang="en-US" dirty="0"/>
              <a:t>metrics: </a:t>
            </a:r>
          </a:p>
          <a:p>
            <a:pPr lvl="3"/>
            <a:r>
              <a:rPr lang="en-US" dirty="0"/>
              <a:t>absurd (FID); </a:t>
            </a:r>
          </a:p>
          <a:p>
            <a:pPr lvl="3"/>
            <a:r>
              <a:rPr lang="en-US" dirty="0"/>
              <a:t>ineffectual (ask people); </a:t>
            </a:r>
          </a:p>
          <a:p>
            <a:pPr lvl="3"/>
            <a:r>
              <a:rPr lang="en-US" dirty="0"/>
              <a:t>inaccurate (ask VLMs)</a:t>
            </a:r>
          </a:p>
          <a:p>
            <a:pPr lvl="1"/>
            <a:r>
              <a:rPr lang="en-US" dirty="0"/>
              <a:t>bad things might happen to unbelievers</a:t>
            </a:r>
          </a:p>
        </p:txBody>
      </p:sp>
    </p:spTree>
    <p:extLst>
      <p:ext uri="{BB962C8B-B14F-4D97-AF65-F5344CB8AC3E}">
        <p14:creationId xmlns:p14="http://schemas.microsoft.com/office/powerpoint/2010/main" val="2944259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22947-E93D-F410-D7BF-1AD02C748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7BA3C-8319-1EBF-5C6D-D27E4A009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why bother with image generators?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C3262-67D0-8838-7E16-DB33B63F8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Silly arguments</a:t>
            </a:r>
          </a:p>
          <a:p>
            <a:pPr lvl="1"/>
            <a:r>
              <a:rPr lang="en-US" dirty="0"/>
              <a:t>You can get rich by taking money from commercial artists</a:t>
            </a:r>
          </a:p>
          <a:p>
            <a:pPr lvl="2"/>
            <a:r>
              <a:rPr lang="en-US" dirty="0"/>
              <a:t>(who haven’t got any)</a:t>
            </a:r>
          </a:p>
          <a:p>
            <a:pPr lvl="1"/>
            <a:r>
              <a:rPr lang="en-US" dirty="0"/>
              <a:t>Prurience</a:t>
            </a:r>
          </a:p>
          <a:p>
            <a:pPr lvl="2"/>
            <a:r>
              <a:rPr lang="en-US" dirty="0"/>
              <a:t>The NSFW world just *loves* image generators</a:t>
            </a:r>
          </a:p>
          <a:p>
            <a:pPr lvl="3"/>
            <a:r>
              <a:rPr lang="en-US" dirty="0"/>
              <a:t>fine-tuned specialized generators are traded on a large scale</a:t>
            </a:r>
          </a:p>
          <a:p>
            <a:pPr lvl="2"/>
            <a:endParaRPr lang="en-US" dirty="0"/>
          </a:p>
          <a:p>
            <a:r>
              <a:rPr lang="en-US" dirty="0"/>
              <a:t>Generators know a lot about pictures, and data is easy</a:t>
            </a:r>
          </a:p>
          <a:p>
            <a:pPr lvl="1"/>
            <a:r>
              <a:rPr lang="en-US" dirty="0"/>
              <a:t>Surprise:  They know a lot about relighting, intrinsics, etc.</a:t>
            </a:r>
          </a:p>
          <a:p>
            <a:pPr lvl="3"/>
            <a:r>
              <a:rPr lang="en-US" dirty="0"/>
              <a:t>without being trained to do so</a:t>
            </a:r>
          </a:p>
          <a:p>
            <a:pPr lvl="2"/>
            <a:r>
              <a:rPr lang="en-US" dirty="0"/>
              <a:t>but have important areas of significant ignorance - why?</a:t>
            </a:r>
          </a:p>
          <a:p>
            <a:endParaRPr lang="en-US" dirty="0"/>
          </a:p>
          <a:p>
            <a:r>
              <a:rPr lang="en-US" dirty="0"/>
              <a:t>Pose profound vision questions</a:t>
            </a:r>
          </a:p>
          <a:p>
            <a:pPr lvl="1"/>
            <a:r>
              <a:rPr lang="en-US" dirty="0"/>
              <a:t>maybe regression is over?</a:t>
            </a:r>
          </a:p>
        </p:txBody>
      </p:sp>
    </p:spTree>
    <p:extLst>
      <p:ext uri="{BB962C8B-B14F-4D97-AF65-F5344CB8AC3E}">
        <p14:creationId xmlns:p14="http://schemas.microsoft.com/office/powerpoint/2010/main" val="1927494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Footer Placeholder 4"/>
          <p:cNvSpPr txBox="1"/>
          <p:nvPr/>
        </p:nvSpPr>
        <p:spPr>
          <a:xfrm>
            <a:off x="-14122" y="6615941"/>
            <a:ext cx="12100562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 anchor="ctr">
            <a:spAutoFit/>
          </a:bodyPr>
          <a:lstStyle>
            <a:lvl1pPr algn="l" defTabSz="1828800">
              <a:lnSpc>
                <a:spcPct val="100000"/>
              </a:lnSpc>
              <a:tabLst/>
              <a:defRPr sz="2200">
                <a:latin typeface="Cambria Math"/>
                <a:ea typeface="Cambria Math"/>
                <a:cs typeface="Cambria Math"/>
                <a:sym typeface="Cambria Math"/>
              </a:defRPr>
            </a:lvl1pPr>
          </a:lstStyle>
          <a:p>
            <a:r>
              <a:rPr sz="1100"/>
              <a:t>Du, … , Bhattad. CVPR-W 2024</a:t>
            </a:r>
          </a:p>
        </p:txBody>
      </p:sp>
      <p:sp>
        <p:nvSpPr>
          <p:cNvPr id="296" name="TextBox 6"/>
          <p:cNvSpPr txBox="1"/>
          <p:nvPr/>
        </p:nvSpPr>
        <p:spPr>
          <a:xfrm>
            <a:off x="3680580" y="6599772"/>
            <a:ext cx="4737946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>
            <a:lvl1pPr defTabSz="1828800">
              <a:lnSpc>
                <a:spcPct val="100000"/>
              </a:lnSpc>
              <a:tabLst/>
              <a:defRPr sz="2800">
                <a:latin typeface="Cambria Math"/>
                <a:ea typeface="Cambria Math"/>
                <a:cs typeface="Cambria Math"/>
                <a:sym typeface="Cambria Math"/>
              </a:defRPr>
            </a:lvl1pPr>
          </a:lstStyle>
          <a:p>
            <a:r>
              <a:rPr sz="1400"/>
              <a:t>Stable Diffusion 2.1 (Diffusion)</a:t>
            </a:r>
          </a:p>
        </p:txBody>
      </p:sp>
      <p:grpSp>
        <p:nvGrpSpPr>
          <p:cNvPr id="308" name="Group 7"/>
          <p:cNvGrpSpPr/>
          <p:nvPr/>
        </p:nvGrpSpPr>
        <p:grpSpPr>
          <a:xfrm>
            <a:off x="1220167" y="114395"/>
            <a:ext cx="4829387" cy="1524688"/>
            <a:chOff x="0" y="0"/>
            <a:chExt cx="9658771" cy="3049374"/>
          </a:xfrm>
        </p:grpSpPr>
        <p:pic>
          <p:nvPicPr>
            <p:cNvPr id="297" name="Picture 8" descr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936417" cy="193641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01600" dist="762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98" name="Picture 9" descr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66673" y="0"/>
              <a:ext cx="1936418" cy="193641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01600" dist="762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99" name="Picture 10" descr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03090" y="0"/>
              <a:ext cx="1936417" cy="193641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01600" dist="762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300" name="Picture 11" descr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79985" y="0"/>
              <a:ext cx="1936418" cy="193641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01600" dist="762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301" name="Picture 12" descr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22354" y="0"/>
              <a:ext cx="1936417" cy="193641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01600" dist="76200" dir="2700000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302" name="TextBox 13"/>
            <p:cNvSpPr/>
            <p:nvPr/>
          </p:nvSpPr>
          <p:spPr>
            <a:xfrm>
              <a:off x="91440" y="2433820"/>
              <a:ext cx="9475893" cy="615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20" tIns="45720" rIns="45720" bIns="45720" numCol="1" anchor="t">
              <a:spAutoFit/>
            </a:bodyPr>
            <a:lstStyle>
              <a:lvl1pPr defTabSz="1828800">
                <a:lnSpc>
                  <a:spcPct val="100000"/>
                </a:lnSpc>
                <a:tabLst/>
                <a:defRPr sz="2800">
                  <a:latin typeface="Cambria Math"/>
                  <a:ea typeface="Cambria Math"/>
                  <a:cs typeface="Cambria Math"/>
                  <a:sym typeface="Cambria Math"/>
                </a:defRPr>
              </a:lvl1pPr>
            </a:lstStyle>
            <a:p>
              <a:r>
                <a:rPr sz="1400"/>
                <a:t>VQGAN FFHQ (Autoregressive)</a:t>
              </a:r>
            </a:p>
          </p:txBody>
        </p:sp>
        <p:sp>
          <p:nvSpPr>
            <p:cNvPr id="303" name="TextBox 14"/>
            <p:cNvSpPr/>
            <p:nvPr/>
          </p:nvSpPr>
          <p:spPr>
            <a:xfrm>
              <a:off x="84494" y="1895337"/>
              <a:ext cx="1781313" cy="615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20" tIns="45720" rIns="45720" bIns="45720" numCol="1" anchor="t">
              <a:spAutoFit/>
            </a:bodyPr>
            <a:lstStyle>
              <a:lvl1pPr defTabSz="1828800">
                <a:lnSpc>
                  <a:spcPct val="100000"/>
                </a:lnSpc>
                <a:tabLst/>
                <a:defRPr sz="2800">
                  <a:latin typeface="Cambria Math"/>
                  <a:ea typeface="Cambria Math"/>
                  <a:cs typeface="Cambria Math"/>
                  <a:sym typeface="Cambria Math"/>
                </a:defRPr>
              </a:lvl1pPr>
            </a:lstStyle>
            <a:p>
              <a:r>
                <a:rPr sz="1400"/>
                <a:t>Image</a:t>
              </a:r>
            </a:p>
          </p:txBody>
        </p:sp>
        <p:sp>
          <p:nvSpPr>
            <p:cNvPr id="304" name="TextBox 15"/>
            <p:cNvSpPr/>
            <p:nvPr/>
          </p:nvSpPr>
          <p:spPr>
            <a:xfrm>
              <a:off x="2052159" y="1895335"/>
              <a:ext cx="1753537" cy="615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20" tIns="45720" rIns="45720" bIns="45720" numCol="1" anchor="t">
              <a:spAutoFit/>
            </a:bodyPr>
            <a:lstStyle>
              <a:lvl1pPr defTabSz="1828800">
                <a:lnSpc>
                  <a:spcPct val="100000"/>
                </a:lnSpc>
                <a:tabLst/>
                <a:defRPr sz="2800">
                  <a:latin typeface="Cambria Math"/>
                  <a:ea typeface="Cambria Math"/>
                  <a:cs typeface="Cambria Math"/>
                  <a:sym typeface="Cambria Math"/>
                </a:defRPr>
              </a:lvl1pPr>
            </a:lstStyle>
            <a:p>
              <a:r>
                <a:rPr sz="1400"/>
                <a:t>Normals</a:t>
              </a:r>
            </a:p>
          </p:txBody>
        </p:sp>
        <p:sp>
          <p:nvSpPr>
            <p:cNvPr id="305" name="TextBox 16"/>
            <p:cNvSpPr/>
            <p:nvPr/>
          </p:nvSpPr>
          <p:spPr>
            <a:xfrm>
              <a:off x="3964273" y="1895335"/>
              <a:ext cx="1753537" cy="615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20" tIns="45720" rIns="45720" bIns="45720" numCol="1" anchor="t">
              <a:spAutoFit/>
            </a:bodyPr>
            <a:lstStyle>
              <a:lvl1pPr defTabSz="1828800">
                <a:lnSpc>
                  <a:spcPct val="100000"/>
                </a:lnSpc>
                <a:tabLst/>
                <a:defRPr sz="2800">
                  <a:latin typeface="Cambria Math"/>
                  <a:ea typeface="Cambria Math"/>
                  <a:cs typeface="Cambria Math"/>
                  <a:sym typeface="Cambria Math"/>
                </a:defRPr>
              </a:lvl1pPr>
            </a:lstStyle>
            <a:p>
              <a:r>
                <a:rPr sz="1400"/>
                <a:t>Depth</a:t>
              </a:r>
            </a:p>
          </p:txBody>
        </p:sp>
        <p:sp>
          <p:nvSpPr>
            <p:cNvPr id="306" name="TextBox 17"/>
            <p:cNvSpPr/>
            <p:nvPr/>
          </p:nvSpPr>
          <p:spPr>
            <a:xfrm>
              <a:off x="5877378" y="1895335"/>
              <a:ext cx="1753537" cy="615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20" tIns="45720" rIns="45720" bIns="45720" numCol="1" anchor="t">
              <a:spAutoFit/>
            </a:bodyPr>
            <a:lstStyle>
              <a:lvl1pPr defTabSz="1828800">
                <a:lnSpc>
                  <a:spcPct val="100000"/>
                </a:lnSpc>
                <a:tabLst/>
                <a:defRPr sz="2800">
                  <a:latin typeface="Cambria Math"/>
                  <a:ea typeface="Cambria Math"/>
                  <a:cs typeface="Cambria Math"/>
                  <a:sym typeface="Cambria Math"/>
                </a:defRPr>
              </a:lvl1pPr>
            </a:lstStyle>
            <a:p>
              <a:r>
                <a:rPr sz="1400"/>
                <a:t>Albedo</a:t>
              </a:r>
            </a:p>
          </p:txBody>
        </p:sp>
        <p:sp>
          <p:nvSpPr>
            <p:cNvPr id="307" name="TextBox 18"/>
            <p:cNvSpPr/>
            <p:nvPr/>
          </p:nvSpPr>
          <p:spPr>
            <a:xfrm>
              <a:off x="7787010" y="1895335"/>
              <a:ext cx="1753537" cy="615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20" tIns="45720" rIns="45720" bIns="45720" numCol="1" anchor="t">
              <a:spAutoFit/>
            </a:bodyPr>
            <a:lstStyle>
              <a:lvl1pPr defTabSz="1828800">
                <a:lnSpc>
                  <a:spcPct val="100000"/>
                </a:lnSpc>
                <a:tabLst/>
                <a:defRPr sz="2800">
                  <a:latin typeface="Cambria Math"/>
                  <a:ea typeface="Cambria Math"/>
                  <a:cs typeface="Cambria Math"/>
                  <a:sym typeface="Cambria Math"/>
                </a:defRPr>
              </a:lvl1pPr>
            </a:lstStyle>
            <a:p>
              <a:r>
                <a:rPr sz="1400"/>
                <a:t>Shading</a:t>
              </a:r>
            </a:p>
          </p:txBody>
        </p:sp>
      </p:grpSp>
      <p:grpSp>
        <p:nvGrpSpPr>
          <p:cNvPr id="320" name="Group 19"/>
          <p:cNvGrpSpPr/>
          <p:nvPr/>
        </p:nvGrpSpPr>
        <p:grpSpPr>
          <a:xfrm>
            <a:off x="6152474" y="114395"/>
            <a:ext cx="4841043" cy="1537711"/>
            <a:chOff x="0" y="0"/>
            <a:chExt cx="9682085" cy="3075420"/>
          </a:xfrm>
        </p:grpSpPr>
        <p:pic>
          <p:nvPicPr>
            <p:cNvPr id="309" name="Picture 20" descr="Picture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1936417" cy="193641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01600" dist="762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310" name="Picture 21" descr="Picture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36418" y="0"/>
              <a:ext cx="1936417" cy="193641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01600" dist="762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311" name="Picture 22" descr="Picture 2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72834" y="0"/>
              <a:ext cx="1936417" cy="193641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01600" dist="762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312" name="Picture 23" descr="Picture 2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816196" y="0"/>
              <a:ext cx="1936417" cy="193641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01600" dist="762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313" name="Picture 24" descr="Picture 2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745668" y="0"/>
              <a:ext cx="1936417" cy="193641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01600" dist="76200" dir="2700000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314" name="TextBox 25"/>
            <p:cNvSpPr/>
            <p:nvPr/>
          </p:nvSpPr>
          <p:spPr>
            <a:xfrm>
              <a:off x="91440" y="2459866"/>
              <a:ext cx="9475893" cy="615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20" tIns="45720" rIns="45720" bIns="45720" numCol="1" anchor="t">
              <a:spAutoFit/>
            </a:bodyPr>
            <a:lstStyle>
              <a:lvl1pPr defTabSz="1828800">
                <a:lnSpc>
                  <a:spcPct val="100000"/>
                </a:lnSpc>
                <a:tabLst/>
                <a:defRPr sz="2800">
                  <a:latin typeface="Cambria Math"/>
                  <a:ea typeface="Cambria Math"/>
                  <a:cs typeface="Cambria Math"/>
                  <a:sym typeface="Cambria Math"/>
                </a:defRPr>
              </a:lvl1pPr>
            </a:lstStyle>
            <a:p>
              <a:r>
                <a:rPr sz="1400"/>
                <a:t>StyleGAN-XL FFHQ (GAN)</a:t>
              </a:r>
            </a:p>
          </p:txBody>
        </p:sp>
        <p:sp>
          <p:nvSpPr>
            <p:cNvPr id="315" name="TextBox 26"/>
            <p:cNvSpPr/>
            <p:nvPr/>
          </p:nvSpPr>
          <p:spPr>
            <a:xfrm>
              <a:off x="98388" y="1895337"/>
              <a:ext cx="1712862" cy="615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20" tIns="45720" rIns="45720" bIns="45720" numCol="1" anchor="t">
              <a:spAutoFit/>
            </a:bodyPr>
            <a:lstStyle>
              <a:lvl1pPr defTabSz="1828800">
                <a:lnSpc>
                  <a:spcPct val="100000"/>
                </a:lnSpc>
                <a:tabLst/>
                <a:defRPr sz="2800">
                  <a:latin typeface="Cambria Math"/>
                  <a:ea typeface="Cambria Math"/>
                  <a:cs typeface="Cambria Math"/>
                  <a:sym typeface="Cambria Math"/>
                </a:defRPr>
              </a:lvl1pPr>
            </a:lstStyle>
            <a:p>
              <a:r>
                <a:rPr sz="1400"/>
                <a:t>Image</a:t>
              </a:r>
            </a:p>
          </p:txBody>
        </p:sp>
        <p:sp>
          <p:nvSpPr>
            <p:cNvPr id="316" name="TextBox 27"/>
            <p:cNvSpPr/>
            <p:nvPr/>
          </p:nvSpPr>
          <p:spPr>
            <a:xfrm>
              <a:off x="2078946" y="1895335"/>
              <a:ext cx="1753538" cy="615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20" tIns="45720" rIns="45720" bIns="45720" numCol="1" anchor="t">
              <a:spAutoFit/>
            </a:bodyPr>
            <a:lstStyle>
              <a:lvl1pPr defTabSz="1828800">
                <a:lnSpc>
                  <a:spcPct val="100000"/>
                </a:lnSpc>
                <a:tabLst/>
                <a:defRPr sz="2800">
                  <a:latin typeface="Cambria Math"/>
                  <a:ea typeface="Cambria Math"/>
                  <a:cs typeface="Cambria Math"/>
                  <a:sym typeface="Cambria Math"/>
                </a:defRPr>
              </a:lvl1pPr>
            </a:lstStyle>
            <a:p>
              <a:r>
                <a:rPr sz="1400"/>
                <a:t>Normals</a:t>
              </a:r>
            </a:p>
          </p:txBody>
        </p:sp>
        <p:sp>
          <p:nvSpPr>
            <p:cNvPr id="317" name="TextBox 28"/>
            <p:cNvSpPr/>
            <p:nvPr/>
          </p:nvSpPr>
          <p:spPr>
            <a:xfrm>
              <a:off x="3991058" y="1895335"/>
              <a:ext cx="1753538" cy="615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20" tIns="45720" rIns="45720" bIns="45720" numCol="1" anchor="t">
              <a:spAutoFit/>
            </a:bodyPr>
            <a:lstStyle>
              <a:lvl1pPr defTabSz="1828800">
                <a:lnSpc>
                  <a:spcPct val="100000"/>
                </a:lnSpc>
                <a:tabLst/>
                <a:defRPr sz="2800">
                  <a:latin typeface="Cambria Math"/>
                  <a:ea typeface="Cambria Math"/>
                  <a:cs typeface="Cambria Math"/>
                  <a:sym typeface="Cambria Math"/>
                </a:defRPr>
              </a:lvl1pPr>
            </a:lstStyle>
            <a:p>
              <a:r>
                <a:rPr sz="1400"/>
                <a:t>Depth</a:t>
              </a:r>
            </a:p>
          </p:txBody>
        </p:sp>
        <p:sp>
          <p:nvSpPr>
            <p:cNvPr id="318" name="TextBox 29"/>
            <p:cNvSpPr/>
            <p:nvPr/>
          </p:nvSpPr>
          <p:spPr>
            <a:xfrm>
              <a:off x="5904163" y="1895335"/>
              <a:ext cx="1753538" cy="615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20" tIns="45720" rIns="45720" bIns="45720" numCol="1" anchor="t">
              <a:spAutoFit/>
            </a:bodyPr>
            <a:lstStyle>
              <a:lvl1pPr defTabSz="1828800">
                <a:lnSpc>
                  <a:spcPct val="100000"/>
                </a:lnSpc>
                <a:tabLst/>
                <a:defRPr sz="2800">
                  <a:latin typeface="Cambria Math"/>
                  <a:ea typeface="Cambria Math"/>
                  <a:cs typeface="Cambria Math"/>
                  <a:sym typeface="Cambria Math"/>
                </a:defRPr>
              </a:lvl1pPr>
            </a:lstStyle>
            <a:p>
              <a:r>
                <a:rPr sz="1400"/>
                <a:t>Albedo</a:t>
              </a:r>
            </a:p>
          </p:txBody>
        </p:sp>
        <p:sp>
          <p:nvSpPr>
            <p:cNvPr id="319" name="TextBox 30"/>
            <p:cNvSpPr/>
            <p:nvPr/>
          </p:nvSpPr>
          <p:spPr>
            <a:xfrm>
              <a:off x="7813795" y="1895335"/>
              <a:ext cx="1753538" cy="615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20" tIns="45720" rIns="45720" bIns="45720" numCol="1" anchor="t">
              <a:spAutoFit/>
            </a:bodyPr>
            <a:lstStyle>
              <a:lvl1pPr defTabSz="1828800">
                <a:lnSpc>
                  <a:spcPct val="100000"/>
                </a:lnSpc>
                <a:tabLst/>
                <a:defRPr sz="2800">
                  <a:latin typeface="Cambria Math"/>
                  <a:ea typeface="Cambria Math"/>
                  <a:cs typeface="Cambria Math"/>
                  <a:sym typeface="Cambria Math"/>
                </a:defRPr>
              </a:lvl1pPr>
            </a:lstStyle>
            <a:p>
              <a:r>
                <a:rPr sz="1400"/>
                <a:t>Shading</a:t>
              </a:r>
            </a:p>
          </p:txBody>
        </p:sp>
      </p:grpSp>
      <p:sp>
        <p:nvSpPr>
          <p:cNvPr id="321" name="Straight Connector 31"/>
          <p:cNvSpPr/>
          <p:nvPr/>
        </p:nvSpPr>
        <p:spPr>
          <a:xfrm>
            <a:off x="6091961" y="114395"/>
            <a:ext cx="1" cy="1455731"/>
          </a:xfrm>
          <a:prstGeom prst="line">
            <a:avLst/>
          </a:prstGeom>
          <a:ln w="76200">
            <a:solidFill>
              <a:srgbClr val="000000"/>
            </a:solidFill>
            <a:miter/>
          </a:ln>
        </p:spPr>
        <p:txBody>
          <a:bodyPr tIns="45720" bIns="45720"/>
          <a:lstStyle/>
          <a:p>
            <a:pPr>
              <a:defRPr sz="3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22" name="Straight Connector 32"/>
          <p:cNvSpPr/>
          <p:nvPr/>
        </p:nvSpPr>
        <p:spPr>
          <a:xfrm>
            <a:off x="1220168" y="1630638"/>
            <a:ext cx="9771251" cy="1"/>
          </a:xfrm>
          <a:prstGeom prst="line">
            <a:avLst/>
          </a:prstGeom>
          <a:ln w="76200">
            <a:solidFill>
              <a:srgbClr val="000000"/>
            </a:solidFill>
            <a:miter/>
          </a:ln>
        </p:spPr>
        <p:txBody>
          <a:bodyPr tIns="45720" bIns="45720"/>
          <a:lstStyle/>
          <a:p>
            <a:pPr>
              <a:defRPr sz="3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335" name="Group 33"/>
          <p:cNvGrpSpPr/>
          <p:nvPr/>
        </p:nvGrpSpPr>
        <p:grpSpPr>
          <a:xfrm>
            <a:off x="1210608" y="1722541"/>
            <a:ext cx="9782910" cy="2573017"/>
            <a:chOff x="0" y="0"/>
            <a:chExt cx="19565817" cy="5146031"/>
          </a:xfrm>
        </p:grpSpPr>
        <p:pic>
          <p:nvPicPr>
            <p:cNvPr id="323" name="Picture 34" descr="Picture 3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118" y="0"/>
              <a:ext cx="3888567" cy="388856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01600" dist="762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324" name="Picture 35" descr="Picture 3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933652" y="0"/>
              <a:ext cx="3888567" cy="388856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01600" dist="762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325" name="Picture 36" descr="Picture 36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848186" y="0"/>
              <a:ext cx="3888567" cy="388856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01600" dist="762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326" name="Picture 37" descr="Picture 37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1762720" y="0"/>
              <a:ext cx="3888567" cy="388856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01600" dist="762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327" name="Picture 38" descr="Picture 38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5677250" y="0"/>
              <a:ext cx="3888567" cy="388856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01600" dist="76200" dir="2700000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328" name="TextBox 39"/>
            <p:cNvSpPr/>
            <p:nvPr/>
          </p:nvSpPr>
          <p:spPr>
            <a:xfrm>
              <a:off x="5052425" y="4530477"/>
              <a:ext cx="9475893" cy="615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20" tIns="45720" rIns="45720" bIns="45720" numCol="1" anchor="t">
              <a:spAutoFit/>
            </a:bodyPr>
            <a:lstStyle>
              <a:lvl1pPr defTabSz="1828800">
                <a:lnSpc>
                  <a:spcPct val="100000"/>
                </a:lnSpc>
                <a:tabLst/>
                <a:defRPr sz="2800">
                  <a:latin typeface="Cambria Math"/>
                  <a:ea typeface="Cambria Math"/>
                  <a:cs typeface="Cambria Math"/>
                  <a:sym typeface="Cambria Math"/>
                </a:defRPr>
              </a:lvl1pPr>
            </a:lstStyle>
            <a:p>
              <a:r>
                <a:rPr sz="1400"/>
                <a:t>StyleGAN-v2 LSUN Bedroom (GAN)</a:t>
              </a:r>
            </a:p>
          </p:txBody>
        </p:sp>
        <p:sp>
          <p:nvSpPr>
            <p:cNvPr id="329" name="Straight Connector 40"/>
            <p:cNvSpPr/>
            <p:nvPr/>
          </p:nvSpPr>
          <p:spPr>
            <a:xfrm>
              <a:off x="0" y="5119604"/>
              <a:ext cx="19542505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20" tIns="45720" rIns="45720" bIns="45720" numCol="1" anchor="t">
              <a:noAutofit/>
            </a:bodyPr>
            <a:lstStyle/>
            <a:p>
              <a:pPr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30" name="TextBox 41"/>
            <p:cNvSpPr/>
            <p:nvPr/>
          </p:nvSpPr>
          <p:spPr>
            <a:xfrm>
              <a:off x="91442" y="4035312"/>
              <a:ext cx="3709073" cy="615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20" tIns="45720" rIns="45720" bIns="45720" numCol="1" anchor="t">
              <a:spAutoFit/>
            </a:bodyPr>
            <a:lstStyle>
              <a:lvl1pPr defTabSz="1828800">
                <a:lnSpc>
                  <a:spcPct val="100000"/>
                </a:lnSpc>
                <a:tabLst/>
                <a:defRPr sz="2800">
                  <a:latin typeface="Cambria Math"/>
                  <a:ea typeface="Cambria Math"/>
                  <a:cs typeface="Cambria Math"/>
                  <a:sym typeface="Cambria Math"/>
                </a:defRPr>
              </a:lvl1pPr>
            </a:lstStyle>
            <a:p>
              <a:r>
                <a:rPr sz="1400"/>
                <a:t>Image</a:t>
              </a:r>
            </a:p>
          </p:txBody>
        </p:sp>
        <p:sp>
          <p:nvSpPr>
            <p:cNvPr id="331" name="TextBox 42"/>
            <p:cNvSpPr/>
            <p:nvPr/>
          </p:nvSpPr>
          <p:spPr>
            <a:xfrm>
              <a:off x="5052425" y="3978274"/>
              <a:ext cx="1753538" cy="615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20" tIns="45720" rIns="45720" bIns="45720" numCol="1" anchor="t">
              <a:spAutoFit/>
            </a:bodyPr>
            <a:lstStyle>
              <a:lvl1pPr defTabSz="1828800">
                <a:lnSpc>
                  <a:spcPct val="100000"/>
                </a:lnSpc>
                <a:tabLst/>
                <a:defRPr sz="2800">
                  <a:latin typeface="Cambria Math"/>
                  <a:ea typeface="Cambria Math"/>
                  <a:cs typeface="Cambria Math"/>
                  <a:sym typeface="Cambria Math"/>
                </a:defRPr>
              </a:lvl1pPr>
            </a:lstStyle>
            <a:p>
              <a:r>
                <a:rPr sz="1400"/>
                <a:t>Normals</a:t>
              </a:r>
            </a:p>
          </p:txBody>
        </p:sp>
        <p:sp>
          <p:nvSpPr>
            <p:cNvPr id="332" name="TextBox 43"/>
            <p:cNvSpPr/>
            <p:nvPr/>
          </p:nvSpPr>
          <p:spPr>
            <a:xfrm>
              <a:off x="8913603" y="3978276"/>
              <a:ext cx="1753538" cy="615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20" tIns="45720" rIns="45720" bIns="45720" numCol="1" anchor="t">
              <a:spAutoFit/>
            </a:bodyPr>
            <a:lstStyle>
              <a:lvl1pPr defTabSz="1828800">
                <a:lnSpc>
                  <a:spcPct val="100000"/>
                </a:lnSpc>
                <a:tabLst/>
                <a:defRPr sz="2800">
                  <a:latin typeface="Cambria Math"/>
                  <a:ea typeface="Cambria Math"/>
                  <a:cs typeface="Cambria Math"/>
                  <a:sym typeface="Cambria Math"/>
                </a:defRPr>
              </a:lvl1pPr>
            </a:lstStyle>
            <a:p>
              <a:r>
                <a:rPr sz="1400"/>
                <a:t>Depth</a:t>
              </a:r>
            </a:p>
          </p:txBody>
        </p:sp>
        <p:sp>
          <p:nvSpPr>
            <p:cNvPr id="333" name="TextBox 44"/>
            <p:cNvSpPr/>
            <p:nvPr/>
          </p:nvSpPr>
          <p:spPr>
            <a:xfrm>
              <a:off x="12879798" y="4005488"/>
              <a:ext cx="1753538" cy="615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20" tIns="45720" rIns="45720" bIns="45720" numCol="1" anchor="t">
              <a:spAutoFit/>
            </a:bodyPr>
            <a:lstStyle>
              <a:lvl1pPr defTabSz="1828800">
                <a:lnSpc>
                  <a:spcPct val="100000"/>
                </a:lnSpc>
                <a:tabLst/>
                <a:defRPr sz="2800">
                  <a:latin typeface="Cambria Math"/>
                  <a:ea typeface="Cambria Math"/>
                  <a:cs typeface="Cambria Math"/>
                  <a:sym typeface="Cambria Math"/>
                </a:defRPr>
              </a:lvl1pPr>
            </a:lstStyle>
            <a:p>
              <a:r>
                <a:rPr sz="1400"/>
                <a:t>Albedo</a:t>
              </a:r>
            </a:p>
          </p:txBody>
        </p:sp>
        <p:sp>
          <p:nvSpPr>
            <p:cNvPr id="334" name="TextBox 45"/>
            <p:cNvSpPr/>
            <p:nvPr/>
          </p:nvSpPr>
          <p:spPr>
            <a:xfrm>
              <a:off x="16756103" y="4006112"/>
              <a:ext cx="1753538" cy="615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20" tIns="45720" rIns="45720" bIns="45720" numCol="1" anchor="t">
              <a:spAutoFit/>
            </a:bodyPr>
            <a:lstStyle>
              <a:lvl1pPr defTabSz="1828800">
                <a:lnSpc>
                  <a:spcPct val="100000"/>
                </a:lnSpc>
                <a:tabLst/>
                <a:defRPr sz="2800">
                  <a:latin typeface="Cambria Math"/>
                  <a:ea typeface="Cambria Math"/>
                  <a:cs typeface="Cambria Math"/>
                  <a:sym typeface="Cambria Math"/>
                </a:defRPr>
              </a:lvl1pPr>
            </a:lstStyle>
            <a:p>
              <a:r>
                <a:rPr sz="1400"/>
                <a:t>Shading</a:t>
              </a:r>
            </a:p>
          </p:txBody>
        </p:sp>
      </p:grpSp>
      <p:grpSp>
        <p:nvGrpSpPr>
          <p:cNvPr id="346" name="Group 46"/>
          <p:cNvGrpSpPr/>
          <p:nvPr/>
        </p:nvGrpSpPr>
        <p:grpSpPr>
          <a:xfrm>
            <a:off x="1220167" y="4360620"/>
            <a:ext cx="9771253" cy="2337312"/>
            <a:chOff x="0" y="0"/>
            <a:chExt cx="19542504" cy="4674622"/>
          </a:xfrm>
        </p:grpSpPr>
        <p:pic>
          <p:nvPicPr>
            <p:cNvPr id="336" name="Picture 47" descr="Picture 4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0" y="0"/>
              <a:ext cx="3888567" cy="388856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01600" dist="762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337" name="Picture 48" descr="Picture 48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913483" y="0"/>
              <a:ext cx="3888568" cy="388856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01600" dist="762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338" name="Picture 49" descr="Picture 49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826967" y="0"/>
              <a:ext cx="3888568" cy="388856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01600" dist="762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339" name="Picture 50" descr="Picture 50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1740452" y="0"/>
              <a:ext cx="3888567" cy="388856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01600" dist="762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340" name="Picture 51" descr="Picture 5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5653937" y="0"/>
              <a:ext cx="3888567" cy="388856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01600" dist="76200" dir="2700000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341" name="TextBox 52"/>
            <p:cNvSpPr/>
            <p:nvPr/>
          </p:nvSpPr>
          <p:spPr>
            <a:xfrm>
              <a:off x="48072" y="4059068"/>
              <a:ext cx="3705688" cy="615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20" tIns="45720" rIns="45720" bIns="45720" numCol="1" anchor="t">
              <a:spAutoFit/>
            </a:bodyPr>
            <a:lstStyle>
              <a:lvl1pPr defTabSz="1828800">
                <a:lnSpc>
                  <a:spcPct val="100000"/>
                </a:lnSpc>
                <a:tabLst/>
                <a:defRPr sz="2800">
                  <a:latin typeface="Cambria Math"/>
                  <a:ea typeface="Cambria Math"/>
                  <a:cs typeface="Cambria Math"/>
                  <a:sym typeface="Cambria Math"/>
                </a:defRPr>
              </a:lvl1pPr>
            </a:lstStyle>
            <a:p>
              <a:r>
                <a:rPr sz="1400"/>
                <a:t>Image</a:t>
              </a:r>
            </a:p>
          </p:txBody>
        </p:sp>
        <p:sp>
          <p:nvSpPr>
            <p:cNvPr id="342" name="TextBox 53"/>
            <p:cNvSpPr/>
            <p:nvPr/>
          </p:nvSpPr>
          <p:spPr>
            <a:xfrm>
              <a:off x="5033307" y="4002030"/>
              <a:ext cx="1753538" cy="615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20" tIns="45720" rIns="45720" bIns="45720" numCol="1" anchor="t">
              <a:spAutoFit/>
            </a:bodyPr>
            <a:lstStyle>
              <a:lvl1pPr defTabSz="1828800">
                <a:lnSpc>
                  <a:spcPct val="100000"/>
                </a:lnSpc>
                <a:tabLst/>
                <a:defRPr sz="2800">
                  <a:latin typeface="Cambria Math"/>
                  <a:ea typeface="Cambria Math"/>
                  <a:cs typeface="Cambria Math"/>
                  <a:sym typeface="Cambria Math"/>
                </a:defRPr>
              </a:lvl1pPr>
            </a:lstStyle>
            <a:p>
              <a:r>
                <a:rPr sz="1400"/>
                <a:t>Normals</a:t>
              </a:r>
            </a:p>
          </p:txBody>
        </p:sp>
        <p:sp>
          <p:nvSpPr>
            <p:cNvPr id="343" name="TextBox 54"/>
            <p:cNvSpPr/>
            <p:nvPr/>
          </p:nvSpPr>
          <p:spPr>
            <a:xfrm>
              <a:off x="8894483" y="4002030"/>
              <a:ext cx="1753538" cy="615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20" tIns="45720" rIns="45720" bIns="45720" numCol="1" anchor="t">
              <a:spAutoFit/>
            </a:bodyPr>
            <a:lstStyle>
              <a:lvl1pPr defTabSz="1828800">
                <a:lnSpc>
                  <a:spcPct val="100000"/>
                </a:lnSpc>
                <a:tabLst/>
                <a:defRPr sz="2800">
                  <a:latin typeface="Cambria Math"/>
                  <a:ea typeface="Cambria Math"/>
                  <a:cs typeface="Cambria Math"/>
                  <a:sym typeface="Cambria Math"/>
                </a:defRPr>
              </a:lvl1pPr>
            </a:lstStyle>
            <a:p>
              <a:r>
                <a:rPr sz="1400"/>
                <a:t>Depth</a:t>
              </a:r>
            </a:p>
          </p:txBody>
        </p:sp>
        <p:sp>
          <p:nvSpPr>
            <p:cNvPr id="344" name="TextBox 55"/>
            <p:cNvSpPr/>
            <p:nvPr/>
          </p:nvSpPr>
          <p:spPr>
            <a:xfrm>
              <a:off x="12860681" y="4029242"/>
              <a:ext cx="1753538" cy="615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20" tIns="45720" rIns="45720" bIns="45720" numCol="1" anchor="t">
              <a:spAutoFit/>
            </a:bodyPr>
            <a:lstStyle>
              <a:lvl1pPr defTabSz="1828800">
                <a:lnSpc>
                  <a:spcPct val="100000"/>
                </a:lnSpc>
                <a:tabLst/>
                <a:defRPr sz="2800">
                  <a:latin typeface="Cambria Math"/>
                  <a:ea typeface="Cambria Math"/>
                  <a:cs typeface="Cambria Math"/>
                  <a:sym typeface="Cambria Math"/>
                </a:defRPr>
              </a:lvl1pPr>
            </a:lstStyle>
            <a:p>
              <a:r>
                <a:rPr sz="1400"/>
                <a:t>Albedo</a:t>
              </a:r>
            </a:p>
          </p:txBody>
        </p:sp>
        <p:sp>
          <p:nvSpPr>
            <p:cNvPr id="345" name="TextBox 56"/>
            <p:cNvSpPr/>
            <p:nvPr/>
          </p:nvSpPr>
          <p:spPr>
            <a:xfrm>
              <a:off x="16736986" y="3990430"/>
              <a:ext cx="1753538" cy="615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20" tIns="45720" rIns="45720" bIns="45720" numCol="1" anchor="t">
              <a:spAutoFit/>
            </a:bodyPr>
            <a:lstStyle>
              <a:lvl1pPr defTabSz="1828800">
                <a:lnSpc>
                  <a:spcPct val="100000"/>
                </a:lnSpc>
                <a:tabLst/>
                <a:defRPr sz="2800">
                  <a:latin typeface="Cambria Math"/>
                  <a:ea typeface="Cambria Math"/>
                  <a:cs typeface="Cambria Math"/>
                  <a:sym typeface="Cambria Math"/>
                </a:defRPr>
              </a:lvl1pPr>
            </a:lstStyle>
            <a:p>
              <a:r>
                <a:rPr sz="1400"/>
                <a:t>Shading</a:t>
              </a:r>
            </a:p>
          </p:txBody>
        </p:sp>
      </p:grp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11313</TotalTime>
  <Words>855</Words>
  <Application>Microsoft Macintosh PowerPoint</Application>
  <PresentationFormat>Widescreen</PresentationFormat>
  <Paragraphs>166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Aptos</vt:lpstr>
      <vt:lpstr>Aptos Display</vt:lpstr>
      <vt:lpstr>Arial</vt:lpstr>
      <vt:lpstr>Gill Sans</vt:lpstr>
      <vt:lpstr>Office Theme</vt:lpstr>
      <vt:lpstr>Where is this all going?</vt:lpstr>
      <vt:lpstr>Budding topics</vt:lpstr>
      <vt:lpstr>Main points</vt:lpstr>
      <vt:lpstr>Images from random numbers</vt:lpstr>
      <vt:lpstr>Applications: make commercial art cheaper</vt:lpstr>
      <vt:lpstr>and political discourse nastier</vt:lpstr>
      <vt:lpstr>Articles of faith</vt:lpstr>
      <vt:lpstr>So why bother with image generators?</vt:lpstr>
      <vt:lpstr>PowerPoint Presentation</vt:lpstr>
      <vt:lpstr>They know about water physics...(?!?)</vt:lpstr>
      <vt:lpstr>Errors: iffy projective geometry</vt:lpstr>
      <vt:lpstr>Errors: iffy projective geometry</vt:lpstr>
      <vt:lpstr>Errors: iffy projective geometry</vt:lpstr>
      <vt:lpstr>Q: real or fake?</vt:lpstr>
      <vt:lpstr>PowerPoint Presentation</vt:lpstr>
      <vt:lpstr>PowerPoint Presentation</vt:lpstr>
      <vt:lpstr>Do the mistakes matter?</vt:lpstr>
      <vt:lpstr>Main points</vt:lpstr>
      <vt:lpstr>Big Picture</vt:lpstr>
      <vt:lpstr>PowerPoint Presentation</vt:lpstr>
      <vt:lpstr>Evaluation strategies - I</vt:lpstr>
      <vt:lpstr>Nuisances: hallucination</vt:lpstr>
      <vt:lpstr>Main points</vt:lpstr>
      <vt:lpstr>Very hard open 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Forsyth, David Alexander</dc:creator>
  <cp:lastModifiedBy>Forsyth, David Alexander</cp:lastModifiedBy>
  <cp:revision>21</cp:revision>
  <cp:lastPrinted>2026-07-09T00:58:37Z</cp:lastPrinted>
  <dcterms:created xsi:type="dcterms:W3CDTF">2026-07-06T20:33:53Z</dcterms:created>
  <dcterms:modified xsi:type="dcterms:W3CDTF">2026-07-17T15:44:19Z</dcterms:modified>
</cp:coreProperties>
</file>