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339" r:id="rId3"/>
    <p:sldId id="340" r:id="rId4"/>
    <p:sldId id="475" r:id="rId5"/>
    <p:sldId id="476" r:id="rId6"/>
    <p:sldId id="889" r:id="rId7"/>
    <p:sldId id="890" r:id="rId8"/>
    <p:sldId id="489" r:id="rId9"/>
    <p:sldId id="341" r:id="rId10"/>
    <p:sldId id="363" r:id="rId11"/>
    <p:sldId id="360" r:id="rId12"/>
    <p:sldId id="364" r:id="rId13"/>
    <p:sldId id="474" r:id="rId14"/>
    <p:sldId id="365" r:id="rId15"/>
    <p:sldId id="472" r:id="rId16"/>
    <p:sldId id="4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66FDE-D742-3D42-83A1-5793E3D7B234}" type="datetimeFigureOut">
              <a:rPr lang="en-US" smtClean="0"/>
              <a:t>3/11/26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9A6F6-8D32-E94C-A0E6-9C71290A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72129-4AC0-40C3-B434-403FF1B13D6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972BB-CAD0-4E00-9FF2-1116145FBF4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74417A-7705-4469-99E5-0C688E1CD4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666F7-0402-4891-ACE8-1010F01F13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AE6DF-2998-414A-949F-373E8D53C1A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AE6DF-2998-414A-949F-373E8D53C1A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7550"/>
            <a:ext cx="6370638" cy="358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DD5EC-AFED-4940-A9D2-2FCF318DC7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214B3C-3B82-44A3-9DE5-D03F05B26C8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EE2DA-E112-4909-8F4F-08AAC7C479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A984D-3E1B-468A-AABE-006D2097217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BC792-AEBE-4FEB-AB2D-DE366A6219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90E79C-D086-4FC2-9E64-EAEA5AF4CB3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BD588-CDB5-4590-ABB4-12B0D7D54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8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4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1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9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0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7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724602-C022-7F41-B4E7-C44940C3DE77}" type="datetimeFigureOut">
              <a:rPr lang="en-US" smtClean="0"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94477B-621F-8E42-96D6-32AD76D74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phics.stanford.edu/papers/volrange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ail.cs.washington.edu/projects/moscan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hyperlink" Target="http://grail.cs.washington.edu/projects/mosca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hyperlink" Target="http://en.wikipedia.org/wiki/Structured-light_3D_scanner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bzippo.wordpress.com/2010/11/28/kinect-in-infrared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picture.org/?p=97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et.com/news/apple-face-id-truedepth-how-it-work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aphics.stanford.edu/projects/mich/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F8AF-493A-FCAC-3FB2-D911203D8C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Stereo-like active depth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7203E5-5142-57D3-6910-5E1EFDCA1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258056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scanned models</a:t>
            </a:r>
          </a:p>
        </p:txBody>
      </p:sp>
      <p:pic>
        <p:nvPicPr>
          <p:cNvPr id="39939" name="Picture 4" descr="fd35h-csh-s-and-bfd41h-csh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9161" y="1625203"/>
            <a:ext cx="3601640" cy="374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837260" y="5431631"/>
            <a:ext cx="3538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7213" lvl="1" indent="-214313" algn="ctr">
              <a:spcBef>
                <a:spcPct val="20000"/>
              </a:spcBef>
            </a:pPr>
            <a:r>
              <a:rPr lang="en-US" sz="1200" i="1"/>
              <a:t>The Digital Michelangelo Project</a:t>
            </a:r>
            <a:r>
              <a:rPr lang="en-US" sz="1200"/>
              <a:t>, Levoy et al.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6972301" y="5737623"/>
            <a:ext cx="9621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Source: S. Seitz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scanned models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2837260" y="5543550"/>
            <a:ext cx="3538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7213" lvl="1" indent="-214313" algn="ctr">
              <a:spcBef>
                <a:spcPct val="20000"/>
              </a:spcBef>
            </a:pPr>
            <a:r>
              <a:rPr lang="en-US" sz="1200" i="1"/>
              <a:t>The Digital Michelangelo Project</a:t>
            </a:r>
            <a:r>
              <a:rPr lang="en-US" sz="1200"/>
              <a:t>, Levoy et al.</a:t>
            </a:r>
          </a:p>
        </p:txBody>
      </p:sp>
      <p:pic>
        <p:nvPicPr>
          <p:cNvPr id="40964" name="Picture 6" descr="david-classic-leftlight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1" y="1603773"/>
            <a:ext cx="3584972" cy="392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6972301" y="5737623"/>
            <a:ext cx="9621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Source: S. Seitz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scanned models</a:t>
            </a:r>
          </a:p>
        </p:txBody>
      </p:sp>
      <p:pic>
        <p:nvPicPr>
          <p:cNvPr id="41987" name="Picture 4" descr="david-righteye-and-hair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7198" y="1603772"/>
            <a:ext cx="4654153" cy="373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2837260" y="5431631"/>
            <a:ext cx="3538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7213" lvl="1" indent="-214313" algn="ctr">
              <a:spcBef>
                <a:spcPct val="20000"/>
              </a:spcBef>
            </a:pPr>
            <a:r>
              <a:rPr lang="en-US" sz="1200" i="1"/>
              <a:t>The Digital Michelangelo Project</a:t>
            </a:r>
            <a:r>
              <a:rPr lang="en-US" sz="1200"/>
              <a:t>, Levoy et al.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972301" y="5737623"/>
            <a:ext cx="9621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Source: S. Seitz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scanned models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837260" y="5431631"/>
            <a:ext cx="3538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7213" lvl="1" indent="-214313" algn="ctr">
              <a:spcBef>
                <a:spcPct val="20000"/>
              </a:spcBef>
            </a:pPr>
            <a:r>
              <a:rPr lang="en-US" sz="1200" i="1"/>
              <a:t>The Digital Michelangelo Project</a:t>
            </a:r>
            <a:r>
              <a:rPr lang="en-US" sz="1200"/>
              <a:t>, Levoy et al.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6972301" y="5737623"/>
            <a:ext cx="9621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Source: S. Seitz</a:t>
            </a:r>
          </a:p>
        </p:txBody>
      </p:sp>
      <p:pic>
        <p:nvPicPr>
          <p:cNvPr id="43013" name="Picture 6" descr="david-eye-qtrmm-ss-ann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678" y="2100262"/>
            <a:ext cx="560427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scanned models</a:t>
            </a:r>
          </a:p>
        </p:txBody>
      </p:sp>
      <p:pic>
        <p:nvPicPr>
          <p:cNvPr id="44035" name="Picture 4" descr="david-eye-vrip-wireframe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351" y="2170510"/>
            <a:ext cx="387548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2837260" y="5431631"/>
            <a:ext cx="3538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57213" lvl="1" indent="-214313" algn="ctr">
              <a:spcBef>
                <a:spcPct val="20000"/>
              </a:spcBef>
            </a:pPr>
            <a:r>
              <a:rPr lang="en-US" sz="1200" i="1"/>
              <a:t>The Digital Michelangelo Project</a:t>
            </a:r>
            <a:r>
              <a:rPr lang="en-US" sz="1200"/>
              <a:t>, Levoy et al.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6972301" y="5737623"/>
            <a:ext cx="9621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Source: S. Seitz</a:t>
            </a:r>
          </a:p>
        </p:txBody>
      </p:sp>
      <p:sp>
        <p:nvSpPr>
          <p:cNvPr id="44038" name="Rectangle 7"/>
          <p:cNvSpPr>
            <a:spLocks noChangeArrowheads="1"/>
          </p:cNvSpPr>
          <p:nvPr/>
        </p:nvSpPr>
        <p:spPr bwMode="auto">
          <a:xfrm>
            <a:off x="2686051" y="1850209"/>
            <a:ext cx="3131819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350"/>
              <a:t>1.0 mm resolution (56 million triangles)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Aligning range images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4350" y="1543050"/>
            <a:ext cx="8343900" cy="3943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100" dirty="0"/>
              <a:t>A single range scan is not sufficient to capture a complex surface</a:t>
            </a:r>
          </a:p>
          <a:p>
            <a:pPr>
              <a:buFontTx/>
              <a:buChar char="•"/>
            </a:pPr>
            <a:r>
              <a:rPr lang="en-US" sz="2100" dirty="0"/>
              <a:t>Need techniques to register multiple range images</a:t>
            </a:r>
            <a:br>
              <a:rPr lang="en-US" sz="2100" dirty="0"/>
            </a:br>
            <a:br>
              <a:rPr lang="en-US" dirty="0"/>
            </a:br>
            <a:endParaRPr lang="en-US" i="1" dirty="0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 cstate="print"/>
          <a:srcRect b="7397"/>
          <a:stretch>
            <a:fillRect/>
          </a:stretch>
        </p:blipFill>
        <p:spPr bwMode="auto">
          <a:xfrm>
            <a:off x="1714500" y="2457450"/>
            <a:ext cx="5429250" cy="289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1257301" y="5428060"/>
            <a:ext cx="67175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B. Curless and M. Levoy, </a:t>
            </a:r>
            <a:r>
              <a:rPr lang="en-US" sz="1200">
                <a:hlinkClick r:id="rId4"/>
              </a:rPr>
              <a:t>A Volumetric Method for Building Complex Models from Range Images</a:t>
            </a:r>
            <a:r>
              <a:rPr lang="en-US" sz="1200"/>
              <a:t>, SIGGRAPH 1996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Aligning range images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43050"/>
            <a:ext cx="8286750" cy="39433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100" dirty="0"/>
              <a:t>A single range scan is not sufficient to capture a complex surface</a:t>
            </a:r>
          </a:p>
          <a:p>
            <a:pPr>
              <a:buFontTx/>
              <a:buChar char="•"/>
            </a:pPr>
            <a:r>
              <a:rPr lang="en-US" sz="2100" dirty="0"/>
              <a:t>Need techniques to register multiple </a:t>
            </a:r>
            <a:r>
              <a:rPr lang="en-US" sz="2100"/>
              <a:t>range images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stereo with structured light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144191" y="1543050"/>
          <a:ext cx="6856809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9142857" imgH="1714739" progId="">
                  <p:embed/>
                </p:oleObj>
              </mc:Choice>
              <mc:Fallback>
                <p:oleObj name="Photo Editor Photo" r:id="rId3" imgW="9142857" imgH="1714739" progId="">
                  <p:embed/>
                  <p:pic>
                    <p:nvPicPr>
                      <p:cNvPr id="102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1" y="1543050"/>
                        <a:ext cx="6856809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43000" y="2800350"/>
            <a:ext cx="6858000" cy="108585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</a:pPr>
            <a:r>
              <a:rPr lang="en-US"/>
              <a:t>Project “structured” light patterns onto the object</a:t>
            </a:r>
          </a:p>
          <a:p>
            <a:pPr lvl="1"/>
            <a:r>
              <a:rPr lang="en-US"/>
              <a:t>Simplifies the correspondence problem</a:t>
            </a:r>
          </a:p>
          <a:p>
            <a:pPr lvl="1"/>
            <a:r>
              <a:rPr lang="en-US"/>
              <a:t>Allows us to use only one camera</a:t>
            </a:r>
          </a:p>
        </p:txBody>
      </p:sp>
      <p:grpSp>
        <p:nvGrpSpPr>
          <p:cNvPr id="10245" name="Group 41"/>
          <p:cNvGrpSpPr>
            <a:grpSpLocks/>
          </p:cNvGrpSpPr>
          <p:nvPr/>
        </p:nvGrpSpPr>
        <p:grpSpPr bwMode="auto">
          <a:xfrm>
            <a:off x="2914650" y="3943350"/>
            <a:ext cx="2800350" cy="1428750"/>
            <a:chOff x="3024" y="1968"/>
            <a:chExt cx="2352" cy="1200"/>
          </a:xfrm>
        </p:grpSpPr>
        <p:grpSp>
          <p:nvGrpSpPr>
            <p:cNvPr id="10247" name="Group 25"/>
            <p:cNvGrpSpPr>
              <a:grpSpLocks/>
            </p:cNvGrpSpPr>
            <p:nvPr/>
          </p:nvGrpSpPr>
          <p:grpSpPr bwMode="auto">
            <a:xfrm>
              <a:off x="4032" y="2208"/>
              <a:ext cx="144" cy="240"/>
              <a:chOff x="864" y="2064"/>
              <a:chExt cx="144" cy="240"/>
            </a:xfrm>
          </p:grpSpPr>
          <p:sp>
            <p:nvSpPr>
              <p:cNvPr id="10255" name="Rectangle 26"/>
              <p:cNvSpPr>
                <a:spLocks noChangeArrowheads="1"/>
              </p:cNvSpPr>
              <p:nvPr/>
            </p:nvSpPr>
            <p:spPr bwMode="auto">
              <a:xfrm>
                <a:off x="912" y="2160"/>
                <a:ext cx="96" cy="48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256" name="Rectangle 27"/>
              <p:cNvSpPr>
                <a:spLocks noChangeArrowheads="1"/>
              </p:cNvSpPr>
              <p:nvPr/>
            </p:nvSpPr>
            <p:spPr bwMode="auto">
              <a:xfrm>
                <a:off x="864" y="2064"/>
                <a:ext cx="96" cy="240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grpSp>
          <p:nvGrpSpPr>
            <p:cNvPr id="10248" name="Group 31"/>
            <p:cNvGrpSpPr>
              <a:grpSpLocks/>
            </p:cNvGrpSpPr>
            <p:nvPr/>
          </p:nvGrpSpPr>
          <p:grpSpPr bwMode="auto">
            <a:xfrm>
              <a:off x="3648" y="2496"/>
              <a:ext cx="445" cy="192"/>
              <a:chOff x="768" y="2448"/>
              <a:chExt cx="445" cy="192"/>
            </a:xfrm>
          </p:grpSpPr>
          <p:sp>
            <p:nvSpPr>
              <p:cNvPr id="10253" name="Rectangle 32"/>
              <p:cNvSpPr>
                <a:spLocks noChangeArrowheads="1"/>
              </p:cNvSpPr>
              <p:nvPr/>
            </p:nvSpPr>
            <p:spPr bwMode="auto">
              <a:xfrm>
                <a:off x="1069" y="2524"/>
                <a:ext cx="14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0254" name="Rectangle 33"/>
              <p:cNvSpPr>
                <a:spLocks noChangeArrowheads="1"/>
              </p:cNvSpPr>
              <p:nvPr/>
            </p:nvSpPr>
            <p:spPr bwMode="auto">
              <a:xfrm>
                <a:off x="768" y="2448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350"/>
              </a:p>
            </p:txBody>
          </p:sp>
        </p:grpSp>
        <p:pic>
          <p:nvPicPr>
            <p:cNvPr id="10249" name="Picture 34" descr="Picture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28" y="2064"/>
              <a:ext cx="348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Text Box 36"/>
            <p:cNvSpPr txBox="1">
              <a:spLocks noChangeArrowheads="1"/>
            </p:cNvSpPr>
            <p:nvPr/>
          </p:nvSpPr>
          <p:spPr bwMode="auto">
            <a:xfrm>
              <a:off x="3744" y="1968"/>
              <a:ext cx="60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camera </a:t>
              </a:r>
            </a:p>
          </p:txBody>
        </p:sp>
        <p:sp>
          <p:nvSpPr>
            <p:cNvPr id="10251" name="Text Box 37"/>
            <p:cNvSpPr txBox="1">
              <a:spLocks noChangeArrowheads="1"/>
            </p:cNvSpPr>
            <p:nvPr/>
          </p:nvSpPr>
          <p:spPr bwMode="auto">
            <a:xfrm>
              <a:off x="3024" y="2476"/>
              <a:ext cx="6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projector</a:t>
              </a:r>
            </a:p>
          </p:txBody>
        </p:sp>
        <p:sp>
          <p:nvSpPr>
            <p:cNvPr id="10252" name="Freeform 38"/>
            <p:cNvSpPr>
              <a:spLocks/>
            </p:cNvSpPr>
            <p:nvPr/>
          </p:nvSpPr>
          <p:spPr bwMode="auto">
            <a:xfrm>
              <a:off x="4080" y="2160"/>
              <a:ext cx="960" cy="960"/>
            </a:xfrm>
            <a:custGeom>
              <a:avLst/>
              <a:gdLst>
                <a:gd name="T0" fmla="*/ 0 w 960"/>
                <a:gd name="T1" fmla="*/ 432 h 960"/>
                <a:gd name="T2" fmla="*/ 960 w 960"/>
                <a:gd name="T3" fmla="*/ 0 h 960"/>
                <a:gd name="T4" fmla="*/ 960 w 960"/>
                <a:gd name="T5" fmla="*/ 960 h 960"/>
                <a:gd name="T6" fmla="*/ 0 w 960"/>
                <a:gd name="T7" fmla="*/ 432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960"/>
                <a:gd name="T14" fmla="*/ 960 w 960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960">
                  <a:moveTo>
                    <a:pt x="0" y="432"/>
                  </a:moveTo>
                  <a:lnTo>
                    <a:pt x="960" y="0"/>
                  </a:lnTo>
                  <a:lnTo>
                    <a:pt x="960" y="960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1143001" y="5402745"/>
            <a:ext cx="686990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350" dirty="0"/>
              <a:t>L. Zhang, B. </a:t>
            </a:r>
            <a:r>
              <a:rPr lang="en-US" sz="1350" dirty="0" err="1"/>
              <a:t>Curless</a:t>
            </a:r>
            <a:r>
              <a:rPr lang="en-US" sz="1350" dirty="0"/>
              <a:t>, and S. M. Seitz. </a:t>
            </a:r>
            <a:r>
              <a:rPr lang="en-US" sz="1350" dirty="0">
                <a:hlinkClick r:id="rId6"/>
              </a:rPr>
              <a:t>Rapid Shape Acquisition Using Color Structured Light and Multi-pass Dynamic Programming.</a:t>
            </a:r>
            <a:r>
              <a:rPr lang="en-US" sz="1350" dirty="0"/>
              <a:t> </a:t>
            </a:r>
            <a:r>
              <a:rPr lang="en-US" sz="1350" i="1" dirty="0"/>
              <a:t>3DPVT</a:t>
            </a:r>
            <a:r>
              <a:rPr lang="en-US" sz="1350" dirty="0"/>
              <a:t> 2002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stereo with structured light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918223" y="1543051"/>
          <a:ext cx="3253978" cy="236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5323810" imgH="3877216" progId="">
                  <p:embed/>
                </p:oleObj>
              </mc:Choice>
              <mc:Fallback>
                <p:oleObj name="Photo Editor Photo" r:id="rId3" imgW="5323810" imgH="3877216" progId="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223" y="1543051"/>
                        <a:ext cx="3253978" cy="2369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000501"/>
            <a:ext cx="1771650" cy="13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000501"/>
            <a:ext cx="1771650" cy="13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43001" y="5402745"/>
            <a:ext cx="686990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350" dirty="0"/>
              <a:t>L. Zhang, B. </a:t>
            </a:r>
            <a:r>
              <a:rPr lang="en-US" sz="1350" dirty="0" err="1"/>
              <a:t>Curless</a:t>
            </a:r>
            <a:r>
              <a:rPr lang="en-US" sz="1350" dirty="0"/>
              <a:t>, and S. M. Seitz. </a:t>
            </a:r>
            <a:r>
              <a:rPr lang="en-US" sz="1350" dirty="0">
                <a:hlinkClick r:id="rId7"/>
              </a:rPr>
              <a:t>Rapid Shape Acquisition Using Color Structured Light and Multi-pass Dynamic Programming.</a:t>
            </a:r>
            <a:r>
              <a:rPr lang="en-US" sz="1350" dirty="0"/>
              <a:t> </a:t>
            </a:r>
            <a:r>
              <a:rPr lang="en-US" sz="1350" i="1" dirty="0"/>
              <a:t>3DPVT</a:t>
            </a:r>
            <a:r>
              <a:rPr lang="en-US" sz="1350" dirty="0"/>
              <a:t> 2002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stereo with structured light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918223" y="1543051"/>
          <a:ext cx="3253978" cy="2369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5323810" imgH="3877216" progId="">
                  <p:embed/>
                </p:oleObj>
              </mc:Choice>
              <mc:Fallback>
                <p:oleObj name="Photo Editor Photo" r:id="rId3" imgW="5323810" imgH="3877216" progId="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223" y="1543051"/>
                        <a:ext cx="3253978" cy="2369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1771650" y="5597910"/>
            <a:ext cx="54864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350" dirty="0">
                <a:hlinkClick r:id="rId5"/>
              </a:rPr>
              <a:t>http://en.wikipedia.org/wiki/Structured-light_3D_scanner</a:t>
            </a:r>
            <a:endParaRPr lang="en-US" sz="1350" dirty="0"/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4000501"/>
            <a:ext cx="1771650" cy="135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000501"/>
            <a:ext cx="1771650" cy="135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Kinect</a:t>
            </a:r>
            <a:r>
              <a:rPr lang="en-US" dirty="0"/>
              <a:t>: Structured infrared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86100" y="5532009"/>
            <a:ext cx="48006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350" dirty="0">
                <a:hlinkClick r:id="rId3"/>
              </a:rPr>
              <a:t>http://bbzippo.wordpress.com/2010/11/28/kinect-in-infrared/</a:t>
            </a:r>
            <a:endParaRPr lang="en-US" sz="1350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 cstate="print"/>
          <a:srcRect t="16696"/>
          <a:stretch>
            <a:fillRect/>
          </a:stretch>
        </p:blipFill>
        <p:spPr bwMode="auto">
          <a:xfrm>
            <a:off x="1257300" y="1543051"/>
            <a:ext cx="2157413" cy="1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5" cstate="print"/>
          <a:srcRect t="10909"/>
          <a:stretch>
            <a:fillRect/>
          </a:stretch>
        </p:blipFill>
        <p:spPr bwMode="auto">
          <a:xfrm>
            <a:off x="3086101" y="2286000"/>
            <a:ext cx="476249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Example: Book vs. No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E3C3E-E43B-624D-A171-A05308643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8804" name="Picture 4" descr="http://www.futurepicture.org/Kinect_Hacking/Kinect_Pattern/Kinect_Book_2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340"/>
            <a:ext cx="6885959" cy="44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84225" y="5657850"/>
            <a:ext cx="14414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3"/>
              </a:rPr>
              <a:t>Source</a:t>
            </a:r>
            <a:r>
              <a:rPr lang="en-US" sz="1050" dirty="0"/>
              <a:t> (via D. </a:t>
            </a:r>
            <a:r>
              <a:rPr lang="en-US" sz="1050" dirty="0" err="1"/>
              <a:t>Hoiem</a:t>
            </a:r>
            <a:r>
              <a:rPr lang="en-US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856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802" name="Picture 2" descr="http://www.futurepicture.org/Kinect_Hacking/Kinect_Pattern/Kinect_Book_1_IMG_00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7340"/>
            <a:ext cx="6885958" cy="442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Example: Book vs. No Book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E66426-7B79-F647-B8A5-C38D71B08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20AB8-EF2B-D744-B692-A0C1353BDAB8}"/>
              </a:ext>
            </a:extLst>
          </p:cNvPr>
          <p:cNvSpPr txBox="1"/>
          <p:nvPr/>
        </p:nvSpPr>
        <p:spPr>
          <a:xfrm>
            <a:off x="7684225" y="5657850"/>
            <a:ext cx="14414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hlinkClick r:id="rId3"/>
              </a:rPr>
              <a:t>Source</a:t>
            </a:r>
            <a:r>
              <a:rPr lang="en-US" sz="1050" dirty="0"/>
              <a:t> (via D. </a:t>
            </a:r>
            <a:r>
              <a:rPr lang="en-US" sz="1050" dirty="0" err="1"/>
              <a:t>Hoiem</a:t>
            </a:r>
            <a:r>
              <a:rPr lang="en-US" sz="10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195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</a:t>
            </a:r>
            <a:r>
              <a:rPr lang="en-US" dirty="0" err="1"/>
              <a:t>TrueDepth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13" t="7202" r="8374" b="12145"/>
          <a:stretch/>
        </p:blipFill>
        <p:spPr>
          <a:xfrm>
            <a:off x="3771900" y="3543301"/>
            <a:ext cx="4114800" cy="2367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1" y="1600200"/>
            <a:ext cx="5522057" cy="1943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4381753"/>
            <a:ext cx="24003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hlinkClick r:id="rId4"/>
              </a:rPr>
              <a:t>https://</a:t>
            </a:r>
            <a:r>
              <a:rPr lang="en-US" sz="1500" dirty="0" err="1">
                <a:hlinkClick r:id="rId4"/>
              </a:rPr>
              <a:t>www.cnet.com</a:t>
            </a:r>
            <a:r>
              <a:rPr lang="en-US" sz="1500" dirty="0">
                <a:hlinkClick r:id="rId4"/>
              </a:rPr>
              <a:t>/news/apple-face-id-</a:t>
            </a:r>
            <a:r>
              <a:rPr lang="en-US" sz="1500" dirty="0" err="1">
                <a:hlinkClick r:id="rId4"/>
              </a:rPr>
              <a:t>truedepth</a:t>
            </a:r>
            <a:r>
              <a:rPr lang="en-US" sz="1500" dirty="0">
                <a:hlinkClick r:id="rId4"/>
              </a:rPr>
              <a:t>-how-it-works/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79767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Laser scanning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4686300"/>
            <a:ext cx="5829300" cy="10287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/>
              <a:t>Optical triangulation</a:t>
            </a:r>
          </a:p>
          <a:p>
            <a:pPr lvl="1">
              <a:lnSpc>
                <a:spcPct val="90000"/>
              </a:lnSpc>
            </a:pPr>
            <a:r>
              <a:rPr lang="en-US" sz="1350"/>
              <a:t>Project a single stripe of laser light</a:t>
            </a:r>
          </a:p>
          <a:p>
            <a:pPr lvl="1">
              <a:lnSpc>
                <a:spcPct val="90000"/>
              </a:lnSpc>
            </a:pPr>
            <a:r>
              <a:rPr lang="en-US" sz="1350"/>
              <a:t>Scan it across the surface of the object</a:t>
            </a:r>
          </a:p>
          <a:p>
            <a:pPr lvl="1">
              <a:lnSpc>
                <a:spcPct val="90000"/>
              </a:lnSpc>
            </a:pPr>
            <a:r>
              <a:rPr lang="en-US" sz="1350"/>
              <a:t>This is a very precise version of structured light scanning</a:t>
            </a:r>
          </a:p>
        </p:txBody>
      </p:sp>
      <p:pic>
        <p:nvPicPr>
          <p:cNvPr id="38916" name="Picture 4" descr="cyber_triang_ge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828800"/>
            <a:ext cx="29384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scanner-head-and-david-head-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073" y="1871662"/>
            <a:ext cx="294917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4868124" y="3768329"/>
            <a:ext cx="27462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50"/>
              <a:t>Digital Michelangelo Project</a:t>
            </a:r>
          </a:p>
          <a:p>
            <a:pPr algn="ctr"/>
            <a:r>
              <a:rPr lang="en-US" sz="1350"/>
              <a:t>Levoy et al.</a:t>
            </a:r>
          </a:p>
          <a:p>
            <a:pPr algn="ctr"/>
            <a:r>
              <a:rPr lang="en-US" sz="1050">
                <a:hlinkClick r:id="rId5"/>
              </a:rPr>
              <a:t>http://graphics.stanford.edu/projects/mich/</a:t>
            </a:r>
            <a:endParaRPr lang="en-US" sz="1050"/>
          </a:p>
          <a:p>
            <a:pPr lvl="1" algn="ctr"/>
            <a:endParaRPr lang="en-US" sz="1050"/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6972301" y="5737623"/>
            <a:ext cx="9621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Source: S. Seitz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</TotalTime>
  <Words>408</Words>
  <Application>Microsoft Macintosh PowerPoint</Application>
  <PresentationFormat>On-screen Show (4:3)</PresentationFormat>
  <Paragraphs>66</Paragraphs>
  <Slides>16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Photo Editor Photo</vt:lpstr>
      <vt:lpstr>Stereo-like active depth</vt:lpstr>
      <vt:lpstr>Active stereo with structured light</vt:lpstr>
      <vt:lpstr>Active stereo with structured light</vt:lpstr>
      <vt:lpstr>Active stereo with structured light</vt:lpstr>
      <vt:lpstr>Kinect: Structured infrared light</vt:lpstr>
      <vt:lpstr>Example: Book vs. No Book</vt:lpstr>
      <vt:lpstr>Example: Book vs. No Book</vt:lpstr>
      <vt:lpstr>Apple TrueDepth</vt:lpstr>
      <vt:lpstr>Laser scanning</vt:lpstr>
      <vt:lpstr>Laser scanned models</vt:lpstr>
      <vt:lpstr>Laser scanned models</vt:lpstr>
      <vt:lpstr>Laser scanned models</vt:lpstr>
      <vt:lpstr>Laser scanned models</vt:lpstr>
      <vt:lpstr>Laser scanned models</vt:lpstr>
      <vt:lpstr>Aligning range images</vt:lpstr>
      <vt:lpstr>Aligning range 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1</cp:revision>
  <cp:lastPrinted>2026-03-11T19:50:37Z</cp:lastPrinted>
  <dcterms:created xsi:type="dcterms:W3CDTF">2026-03-11T18:35:22Z</dcterms:created>
  <dcterms:modified xsi:type="dcterms:W3CDTF">2026-03-11T23:07:48Z</dcterms:modified>
</cp:coreProperties>
</file>