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698" r:id="rId3"/>
    <p:sldId id="703" r:id="rId4"/>
    <p:sldId id="546" r:id="rId5"/>
    <p:sldId id="547" r:id="rId6"/>
    <p:sldId id="513" r:id="rId7"/>
    <p:sldId id="699" r:id="rId8"/>
    <p:sldId id="550" r:id="rId9"/>
    <p:sldId id="551" r:id="rId10"/>
    <p:sldId id="552" r:id="rId11"/>
    <p:sldId id="553" r:id="rId12"/>
    <p:sldId id="700" r:id="rId13"/>
    <p:sldId id="704" r:id="rId14"/>
    <p:sldId id="559" r:id="rId15"/>
    <p:sldId id="701" r:id="rId16"/>
    <p:sldId id="545" r:id="rId17"/>
    <p:sldId id="52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B473-BB7D-1941-B9D9-C504D54C4307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6A683-45FC-7B42-977C-568B80AB7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9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 homogeneous</a:t>
            </a:r>
            <a:r>
              <a:rPr lang="en-US" baseline="0" dirty="0"/>
              <a:t> coordinate of an infinite vanishing point is 0. Infinite vanishing points correspond to directions of lines that are parallel to the image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2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2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5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9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ED27A-87D9-DB4A-B506-4279BE3C4CC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206BCE-BEB3-544A-82E9-BAD832CC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C916-33FC-5B86-C294-CD373A370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Camera calibration:</a:t>
            </a:r>
            <a:br>
              <a:rPr lang="en-US" dirty="0"/>
            </a:br>
            <a:r>
              <a:rPr lang="en-US" dirty="0"/>
              <a:t>Calibration from vanishing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817E0-7115-72FE-BBE8-C59EE43F9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30555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200150" y="1600200"/>
                <a:ext cx="396025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600200"/>
                <a:ext cx="3960251" cy="1471941"/>
              </a:xfrm>
              <a:prstGeom prst="rect">
                <a:avLst/>
              </a:prstGeom>
              <a:blipFill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1543050" y="3030363"/>
                <a:ext cx="573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3030363"/>
                <a:ext cx="573427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2286000" y="3030362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30362"/>
                <a:ext cx="580544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3015897" y="3030361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97" y="3030361"/>
                <a:ext cx="580544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3735010" y="3030361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10" y="3030361"/>
                <a:ext cx="580544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5086350" y="2105338"/>
                <a:ext cx="8952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2105338"/>
                <a:ext cx="895245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5A76E67A-98A3-E24D-8C03-CAC7458C14C9}"/>
              </a:ext>
            </a:extLst>
          </p:cNvPr>
          <p:cNvSpPr/>
          <p:nvPr/>
        </p:nvSpPr>
        <p:spPr bwMode="auto">
          <a:xfrm rot="5400000">
            <a:off x="2387687" y="2586038"/>
            <a:ext cx="228600" cy="214312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ABB92A-A8EB-2E4E-8E29-8C18A8A8C7EA}"/>
                  </a:ext>
                </a:extLst>
              </p:cNvPr>
              <p:cNvSpPr txBox="1"/>
              <p:nvPr/>
            </p:nvSpPr>
            <p:spPr>
              <a:xfrm>
                <a:off x="930362" y="3829050"/>
                <a:ext cx="3143250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/>
                  <a:t>Vanishing points in </a:t>
                </a:r>
                <a:br>
                  <a:rPr lang="en-US" sz="1350" dirty="0"/>
                </a:b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350" dirty="0"/>
                  <a:t> directions</a:t>
                </a:r>
              </a:p>
              <a:p>
                <a:pPr algn="ctr"/>
                <a:r>
                  <a:rPr lang="en-US" sz="1350" dirty="0"/>
                  <a:t>(i.e.,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350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35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350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ABB92A-A8EB-2E4E-8E29-8C18A8A8C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62" y="3829050"/>
                <a:ext cx="3143250" cy="715581"/>
              </a:xfrm>
              <a:prstGeom prst="rect">
                <a:avLst/>
              </a:prstGeom>
              <a:blipFill>
                <a:blip r:embed="rId8"/>
                <a:stretch>
                  <a:fillRect t="-17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5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200150" y="1600200"/>
                <a:ext cx="396025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600200"/>
                <a:ext cx="3960251" cy="1471941"/>
              </a:xfrm>
              <a:prstGeom prst="rect">
                <a:avLst/>
              </a:prstGeom>
              <a:blipFill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1543050" y="3030363"/>
                <a:ext cx="573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3030363"/>
                <a:ext cx="573427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2286000" y="3030362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30362"/>
                <a:ext cx="580544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3015897" y="3030361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97" y="3030361"/>
                <a:ext cx="580544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3735010" y="3030361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10" y="3030361"/>
                <a:ext cx="580544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5086350" y="2105338"/>
                <a:ext cx="8952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2105338"/>
                <a:ext cx="895245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5A76E67A-98A3-E24D-8C03-CAC7458C14C9}"/>
              </a:ext>
            </a:extLst>
          </p:cNvPr>
          <p:cNvSpPr/>
          <p:nvPr/>
        </p:nvSpPr>
        <p:spPr bwMode="auto">
          <a:xfrm rot="5400000">
            <a:off x="2387687" y="2586038"/>
            <a:ext cx="228600" cy="214312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6DEFD-A6B9-4C4F-9F9C-2DA10177A049}"/>
              </a:ext>
            </a:extLst>
          </p:cNvPr>
          <p:cNvSpPr txBox="1"/>
          <p:nvPr/>
        </p:nvSpPr>
        <p:spPr>
          <a:xfrm>
            <a:off x="3931063" y="3816031"/>
            <a:ext cx="1955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Projection of world origin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80C561-9F9C-2743-80A2-1FC5F6FBB9BA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 flipH="1" flipV="1">
            <a:off x="4025282" y="3492026"/>
            <a:ext cx="209791" cy="337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94D1A3A-D567-3D49-9E4B-58FA722FE2E1}"/>
              </a:ext>
            </a:extLst>
          </p:cNvPr>
          <p:cNvSpPr/>
          <p:nvPr/>
        </p:nvSpPr>
        <p:spPr>
          <a:xfrm>
            <a:off x="514350" y="4942270"/>
            <a:ext cx="7943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100" dirty="0"/>
              <a:t>Problem: this only gives us the four columns up to independent scale factors, additional constraints needed to solve for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CDCAA8-2191-9A40-8782-8179E3513B27}"/>
                  </a:ext>
                </a:extLst>
              </p:cNvPr>
              <p:cNvSpPr txBox="1"/>
              <p:nvPr/>
            </p:nvSpPr>
            <p:spPr>
              <a:xfrm>
                <a:off x="930362" y="3829050"/>
                <a:ext cx="3143250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/>
                  <a:t>Vanishing points in </a:t>
                </a:r>
                <a:br>
                  <a:rPr lang="en-US" sz="1350" dirty="0"/>
                </a:b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350" dirty="0"/>
                  <a:t> directions</a:t>
                </a:r>
              </a:p>
              <a:p>
                <a:pPr algn="ctr"/>
                <a:r>
                  <a:rPr lang="en-US" sz="1350" dirty="0"/>
                  <a:t>(i.e.,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350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35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350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CDCAA8-2191-9A40-8782-8179E3513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62" y="3829050"/>
                <a:ext cx="3143250" cy="715581"/>
              </a:xfrm>
              <a:prstGeom prst="rect">
                <a:avLst/>
              </a:prstGeom>
              <a:blipFill>
                <a:blip r:embed="rId8"/>
                <a:stretch>
                  <a:fillRect t="-17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62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/>
                <a:r>
                  <a:rPr lang="en-US" dirty="0"/>
                  <a:t>Align the world coordinate system with three orthogonal vanishing directions in the scene:</a:t>
                </a:r>
              </a:p>
              <a:p>
                <a:pPr marL="342900" indent="-342900"/>
                <a:endParaRPr lang="en-US" dirty="0">
                  <a:solidFill>
                    <a:srgbClr val="7030A0"/>
                  </a:solidFill>
                </a:endParaRPr>
              </a:p>
              <a:p>
                <a:pPr marL="342900" indent="-342900"/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/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/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/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solidFill>
                    <a:srgbClr val="7030A0"/>
                  </a:solidFill>
                </a:endParaRPr>
              </a:p>
              <a:p>
                <a:pPr marL="342900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/>
              <p:nvPr/>
            </p:nvSpPr>
            <p:spPr>
              <a:xfrm>
                <a:off x="3044059" y="2838454"/>
                <a:ext cx="2162772" cy="590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d>
                        <m:d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059" y="2838454"/>
                <a:ext cx="2162772" cy="590546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5C96F6-490D-058E-D50F-BB75B07B6C21}"/>
                  </a:ext>
                </a:extLst>
              </p:cNvPr>
              <p:cNvSpPr txBox="1"/>
              <p:nvPr/>
            </p:nvSpPr>
            <p:spPr>
              <a:xfrm>
                <a:off x="3044059" y="3446873"/>
                <a:ext cx="146815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𝑲𝑹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5C96F6-490D-058E-D50F-BB75B07B6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059" y="3446873"/>
                <a:ext cx="146815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8D6BB2-A60A-E1C1-7A2C-E1A05D921E6F}"/>
                  </a:ext>
                </a:extLst>
              </p:cNvPr>
              <p:cNvSpPr txBox="1"/>
              <p:nvPr/>
            </p:nvSpPr>
            <p:spPr>
              <a:xfrm>
                <a:off x="3044059" y="3956285"/>
                <a:ext cx="187314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8D6BB2-A60A-E1C1-7A2C-E1A05D921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059" y="3956285"/>
                <a:ext cx="1873141" cy="415498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09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6E94D-F8D9-CC6C-88E6-77C419408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F710-4613-EB2E-B39B-536D4E75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5257C-3ABC-BED0-2CB6-229E85748C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/>
                <a:r>
                  <a:rPr lang="en-US" dirty="0"/>
                  <a:t>Align the world coordinate system with three orthogonal vanishing directions in the scene: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342900" indent="-342900"/>
                <a:r>
                  <a:rPr lang="en-US" dirty="0"/>
                  <a:t>Orthogonality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dirty="0"/>
                </a:br>
                <a:endParaRPr lang="en-US" sz="900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5257C-3ABC-BED0-2CB6-229E85748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CF969-BCCF-1463-BF28-13C76669ED29}"/>
                  </a:ext>
                </a:extLst>
              </p:cNvPr>
              <p:cNvSpPr txBox="1"/>
              <p:nvPr/>
            </p:nvSpPr>
            <p:spPr>
              <a:xfrm>
                <a:off x="3043126" y="3044166"/>
                <a:ext cx="146815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𝑲𝑹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CF969-BCCF-1463-BF28-13C76669E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26" y="3044166"/>
                <a:ext cx="1468159" cy="415498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DAF0AF-186D-3CBE-9BD0-0344F8B9DDD4}"/>
                  </a:ext>
                </a:extLst>
              </p:cNvPr>
              <p:cNvSpPr txBox="1"/>
              <p:nvPr/>
            </p:nvSpPr>
            <p:spPr>
              <a:xfrm>
                <a:off x="3043126" y="3553578"/>
                <a:ext cx="187314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DAF0AF-186D-3CBE-9BD0-0344F8B9D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26" y="3553578"/>
                <a:ext cx="1873141" cy="415498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BC2F9B-0E47-E499-5CC7-22F72C4FF6A4}"/>
                  </a:ext>
                </a:extLst>
              </p:cNvPr>
              <p:cNvSpPr txBox="1"/>
              <p:nvPr/>
            </p:nvSpPr>
            <p:spPr>
              <a:xfrm>
                <a:off x="2093089" y="4931938"/>
                <a:ext cx="4572000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BC2F9B-0E47-E499-5CC7-22F72C4F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89" y="4931938"/>
                <a:ext cx="4572000" cy="511358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845E76-DD00-9ADC-8A30-3C6B9F79DB56}"/>
                  </a:ext>
                </a:extLst>
              </p:cNvPr>
              <p:cNvSpPr txBox="1"/>
              <p:nvPr/>
            </p:nvSpPr>
            <p:spPr>
              <a:xfrm>
                <a:off x="2093089" y="5841798"/>
                <a:ext cx="4572000" cy="651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845E76-DD00-9ADC-8A30-3C6B9F79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89" y="5841798"/>
                <a:ext cx="4572000" cy="651076"/>
              </a:xfrm>
              <a:prstGeom prst="rect">
                <a:avLst/>
              </a:prstGeom>
              <a:blipFill>
                <a:blip r:embed="rId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1E99949-B30D-95BF-48B4-F4E080386B5E}"/>
              </a:ext>
            </a:extLst>
          </p:cNvPr>
          <p:cNvSpPr txBox="1"/>
          <p:nvPr/>
        </p:nvSpPr>
        <p:spPr>
          <a:xfrm>
            <a:off x="6665089" y="5841798"/>
            <a:ext cx="1935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Constraint on K,</a:t>
            </a:r>
          </a:p>
          <a:p>
            <a:r>
              <a:rPr lang="en-US" dirty="0">
                <a:solidFill>
                  <a:srgbClr val="FF0000"/>
                </a:solidFill>
              </a:rPr>
              <a:t>- Free with three </a:t>
            </a:r>
          </a:p>
          <a:p>
            <a:r>
              <a:rPr lang="en-US" dirty="0">
                <a:solidFill>
                  <a:srgbClr val="FF0000"/>
                </a:solidFill>
              </a:rPr>
              <a:t>   vanishing points</a:t>
            </a:r>
          </a:p>
        </p:txBody>
      </p:sp>
    </p:spTree>
    <p:extLst>
      <p:ext uri="{BB962C8B-B14F-4D97-AF65-F5344CB8AC3E}">
        <p14:creationId xmlns:p14="http://schemas.microsoft.com/office/powerpoint/2010/main" val="6037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14500"/>
                <a:ext cx="7772400" cy="4633748"/>
              </a:xfrm>
            </p:spPr>
            <p:txBody>
              <a:bodyPr>
                <a:normAutofit/>
              </a:bodyPr>
              <a:lstStyle/>
              <a:p>
                <a:pPr marL="0" indent="0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400" dirty="0">
                    <a:solidFill>
                      <a:srgbClr val="7030A0"/>
                    </a:solidFill>
                  </a:rPr>
                </a:br>
                <a:endParaRPr lang="en-US" sz="2400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600" dirty="0">
                  <a:solidFill>
                    <a:srgbClr val="7030A0"/>
                  </a:solidFill>
                </a:endParaRPr>
              </a:p>
              <a:p>
                <a:pPr marL="342900" indent="-342900"/>
                <a:r>
                  <a:rPr lang="en-US" dirty="0"/>
                  <a:t>Three constraints (one per pair)</a:t>
                </a:r>
              </a:p>
              <a:p>
                <a:pPr marL="342900" indent="-342900"/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 (simplified) has three parameters</a:t>
                </a:r>
              </a:p>
              <a:p>
                <a:pPr marL="642938" lvl="1" indent="-342900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1100138" lvl="2" indent="-342900"/>
                <a:r>
                  <a:rPr lang="en-US" sz="2200" dirty="0"/>
                  <a:t>you can’t get aspect ratio </a:t>
                </a:r>
                <a:r>
                  <a:rPr lang="en-US" sz="2200"/>
                  <a:t>or skew</a:t>
                </a:r>
                <a:endParaRPr lang="en-US" sz="2200" dirty="0"/>
              </a:p>
              <a:p>
                <a:pPr marL="342900" indent="-342900"/>
                <a:r>
                  <a:rPr lang="en-US" dirty="0"/>
                  <a:t>Complications:</a:t>
                </a:r>
              </a:p>
              <a:p>
                <a:pPr marL="642938" lvl="1" indent="-342900"/>
                <a:r>
                  <a:rPr lang="en-US" sz="2200" dirty="0"/>
                  <a:t>constraints are nonlinear, but it’s not hard to do the algebra </a:t>
                </a:r>
              </a:p>
              <a:p>
                <a:pPr marL="642938" lvl="1" indent="-342900"/>
                <a:r>
                  <a:rPr lang="en-US" sz="2200" dirty="0"/>
                  <a:t>At least two </a:t>
                </a:r>
                <a:r>
                  <a:rPr lang="en-US" sz="2200" i="1" dirty="0"/>
                  <a:t>finite</a:t>
                </a:r>
                <a:r>
                  <a:rPr lang="en-US" sz="2200" dirty="0"/>
                  <a:t> vanishing points are needed to solve for both focal length and principal point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14500"/>
                <a:ext cx="7772400" cy="4633748"/>
              </a:xfrm>
              <a:blipFill>
                <a:blip r:embed="rId2"/>
                <a:stretch>
                  <a:fillRect l="-1468" t="-820" r="-653"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5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17" y="1600201"/>
            <a:ext cx="6379369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71901"/>
            <a:ext cx="1965184" cy="15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3771899"/>
            <a:ext cx="2014541" cy="158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771901"/>
            <a:ext cx="2022486" cy="156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5372100"/>
            <a:ext cx="35607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Can solve for focal length, principal point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5901" y="5377504"/>
            <a:ext cx="196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Cannot recover focal length, principal point is the third vanishing point</a:t>
            </a:r>
          </a:p>
        </p:txBody>
      </p:sp>
    </p:spTree>
    <p:extLst>
      <p:ext uri="{BB962C8B-B14F-4D97-AF65-F5344CB8AC3E}">
        <p14:creationId xmlns:p14="http://schemas.microsoft.com/office/powerpoint/2010/main" val="101441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43050"/>
                <a:ext cx="7772400" cy="3943350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indent="-342900"/>
                <a:r>
                  <a:rPr lang="en-US" dirty="0"/>
                  <a:t>Constraints on vanishing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𝑲𝑹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/>
                <a:r>
                  <a:rPr lang="en-US" dirty="0"/>
                  <a:t>We just used orthogonality constraints to solve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dirty="0"/>
              </a:p>
              <a:p>
                <a:pPr marL="342900" indent="-342900"/>
                <a:r>
                  <a:rPr lang="en-US" dirty="0"/>
                  <a:t>Now we have:</a:t>
                </a:r>
              </a:p>
              <a:p>
                <a:pPr marL="0" indent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sz="900" dirty="0"/>
              </a:p>
              <a:p>
                <a:pPr marL="0" indent="0" algn="ctr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Notice: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 algn="ctr"/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/>
                <a:endParaRPr lang="en-US" sz="900" dirty="0"/>
              </a:p>
              <a:p>
                <a:pPr marL="342900" indent="-342900"/>
                <a:r>
                  <a:rPr lang="en-US" dirty="0"/>
                  <a:t>The scale ambiguity goes away since we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43050"/>
                <a:ext cx="7772400" cy="3943350"/>
              </a:xfrm>
              <a:blipFill>
                <a:blip r:embed="rId2"/>
                <a:stretch>
                  <a:fillRect l="-1142" t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CD64BE-E6A9-7B48-814B-F9DF20956DCA}"/>
                  </a:ext>
                </a:extLst>
              </p:cNvPr>
              <p:cNvSpPr/>
              <p:nvPr/>
            </p:nvSpPr>
            <p:spPr>
              <a:xfrm>
                <a:off x="6400800" y="3371850"/>
                <a:ext cx="56772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CD64BE-E6A9-7B48-814B-F9DF20956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371850"/>
                <a:ext cx="567720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86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Solve for intrinsic parameters (focal length, principal point) using three orthogonal vanishing points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Get extrinsic parameters (rotation) directly from vanishing points once calibration matrix is known</a:t>
            </a:r>
          </a:p>
          <a:p>
            <a:pPr marL="342900" indent="-342900"/>
            <a:r>
              <a:rPr lang="en-US" dirty="0"/>
              <a:t>Advantages</a:t>
            </a:r>
          </a:p>
          <a:p>
            <a:pPr marL="642938" lvl="1" indent="-342900"/>
            <a:r>
              <a:rPr lang="en-US" sz="1800" dirty="0"/>
              <a:t>No need for calibration chart, 2D-3D correspondences</a:t>
            </a:r>
          </a:p>
          <a:p>
            <a:pPr marL="642938" lvl="1" indent="-342900"/>
            <a:r>
              <a:rPr lang="en-US" sz="1800" dirty="0"/>
              <a:t>Could be completely automatic</a:t>
            </a:r>
          </a:p>
          <a:p>
            <a:pPr marL="342900" indent="-342900"/>
            <a:r>
              <a:rPr lang="en-US" dirty="0"/>
              <a:t>Disadvantages</a:t>
            </a:r>
          </a:p>
          <a:p>
            <a:pPr marL="642938" lvl="1" indent="-342900"/>
            <a:r>
              <a:rPr lang="en-US" sz="1800" dirty="0"/>
              <a:t>Only applies to certain kinds of scenes</a:t>
            </a:r>
          </a:p>
          <a:p>
            <a:pPr marL="642938" lvl="1" indent="-342900"/>
            <a:r>
              <a:rPr lang="en-US" sz="1800" dirty="0"/>
              <a:t>It is tricky to accurately localize vanishing points</a:t>
            </a:r>
          </a:p>
          <a:p>
            <a:pPr marL="642938" lvl="1" indent="-342900"/>
            <a:r>
              <a:rPr lang="en-US" sz="1800" dirty="0"/>
              <a:t>Need at least two finite vanishing points</a:t>
            </a:r>
          </a:p>
          <a:p>
            <a:pPr marL="342900" indent="-34290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517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using vanishing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Can sometimes calibrate from vanishing points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481138" y="1210867"/>
            <a:ext cx="6172200" cy="385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2700"/>
              <a:t>	</a:t>
            </a:r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7315200" y="5771021"/>
            <a:ext cx="16722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/>
              <a:t>Source: A. </a:t>
            </a:r>
            <a:r>
              <a:rPr lang="en-US" sz="900" dirty="0" err="1"/>
              <a:t>Efros</a:t>
            </a:r>
            <a:r>
              <a:rPr lang="en-US" sz="900" dirty="0"/>
              <a:t>, A. </a:t>
            </a:r>
            <a:r>
              <a:rPr lang="en-US" sz="900" dirty="0" err="1"/>
              <a:t>Criminisi</a:t>
            </a:r>
            <a:endParaRPr lang="en-US" sz="900" dirty="0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40" y="2651086"/>
            <a:ext cx="4897821" cy="367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8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FC416-14AC-0393-40A2-F1FB3B42D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2DDC-1149-EE0E-D09E-FD4BCB96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using vanishing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69D3-7762-02DB-0938-24D1C47B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Can sometimes calibrate from vanishing points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E252D5-B680-0FB7-FFC2-DE7231C2FCF8}"/>
              </a:ext>
            </a:extLst>
          </p:cNvPr>
          <p:cNvSpPr>
            <a:spLocks noGrp="1"/>
          </p:cNvSpPr>
          <p:nvPr/>
        </p:nvSpPr>
        <p:spPr bwMode="auto">
          <a:xfrm>
            <a:off x="1481138" y="1210867"/>
            <a:ext cx="6172200" cy="385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2700"/>
              <a:t>	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DF8084DD-A27D-F5D9-BFF4-CF46CA55F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771021"/>
            <a:ext cx="16722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/>
              <a:t>Source: A. </a:t>
            </a:r>
            <a:r>
              <a:rPr lang="en-US" sz="900" dirty="0" err="1"/>
              <a:t>Efros</a:t>
            </a:r>
            <a:r>
              <a:rPr lang="en-US" sz="900" dirty="0"/>
              <a:t>, A. </a:t>
            </a:r>
            <a:r>
              <a:rPr lang="en-US" sz="900" dirty="0" err="1"/>
              <a:t>Criminisi</a:t>
            </a:r>
            <a:endParaRPr lang="en-US" sz="9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71C25-2CBC-38CE-1455-EE63AD6635C9}"/>
              </a:ext>
            </a:extLst>
          </p:cNvPr>
          <p:cNvGrpSpPr/>
          <p:nvPr/>
        </p:nvGrpSpPr>
        <p:grpSpPr>
          <a:xfrm>
            <a:off x="1820236" y="2855351"/>
            <a:ext cx="5640953" cy="2859649"/>
            <a:chOff x="-6350" y="1157289"/>
            <a:chExt cx="9144000" cy="46354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9EEC32-78AD-671B-A795-9350360FB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25" y="2071688"/>
              <a:ext cx="4962525" cy="37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3">
              <a:extLst>
                <a:ext uri="{FF2B5EF4-FFF2-40B4-BE49-F238E27FC236}">
                  <a16:creationId xmlns:a16="http://schemas.microsoft.com/office/drawing/2014/main" id="{8B72D10C-F0EA-A097-B04F-1AE211FC6C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50" y="2681288"/>
              <a:ext cx="5029200" cy="12954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D9C268D3-78C5-2A5D-74C3-2D904908B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850" y="3976688"/>
              <a:ext cx="3962400" cy="9906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0607A28B-A7B5-23DD-DC29-28FAFB9E8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50" y="3595688"/>
              <a:ext cx="4038600" cy="3810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5E235251-2F65-937B-BCD2-15DDB34E9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50" y="3976688"/>
              <a:ext cx="4419600" cy="3048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69AAE402-B8E5-C245-6DA1-7C3F54D5C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50" y="3748088"/>
              <a:ext cx="4419600" cy="2286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C092962F-25D0-0DCF-9B96-7954CBA0A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4250" y="4129088"/>
              <a:ext cx="4267200" cy="685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2EA7F27-3BFD-26E6-D313-454E31FE6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4250" y="3062288"/>
              <a:ext cx="4267200" cy="685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0B334D94-B7AB-57BF-DB75-4C30407BB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4250" y="3824288"/>
              <a:ext cx="4267200" cy="762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2BB48D9C-D965-81E9-54D8-E328FDF660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4250" y="4052888"/>
              <a:ext cx="4267200" cy="5334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3E8236D4-516B-C552-AD90-9886E1BEF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4250" y="3519488"/>
              <a:ext cx="4267200" cy="304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4D4008-C486-AA2C-10A1-24E23DD699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5815" y="4433890"/>
              <a:ext cx="1773238" cy="1204913"/>
              <a:chOff x="4499" y="3120"/>
              <a:chExt cx="1117" cy="759"/>
            </a:xfrm>
          </p:grpSpPr>
          <p:sp>
            <p:nvSpPr>
              <p:cNvPr id="37" name="Text Box 14">
                <a:extLst>
                  <a:ext uri="{FF2B5EF4-FFF2-40B4-BE49-F238E27FC236}">
                    <a16:creationId xmlns:a16="http://schemas.microsoft.com/office/drawing/2014/main" id="{FD5C9B06-E57A-065A-DBF5-B6FB96138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9" y="3408"/>
                <a:ext cx="961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srgbClr val="FF6600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200" b="1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8" name="Line 15">
                <a:extLst>
                  <a:ext uri="{FF2B5EF4-FFF2-40B4-BE49-F238E27FC236}">
                    <a16:creationId xmlns:a16="http://schemas.microsoft.com/office/drawing/2014/main" id="{FBC45586-7112-E6E7-8364-665970049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8" y="3120"/>
                <a:ext cx="768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</p:grp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90E67A70-9554-E135-3C99-9996EEA56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350" y="3976688"/>
              <a:ext cx="9144000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D811EC-7D4A-6488-9F7A-A7F44F3C7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350" y="2224088"/>
              <a:ext cx="1828800" cy="1600200"/>
              <a:chOff x="0" y="1728"/>
              <a:chExt cx="1152" cy="1008"/>
            </a:xfrm>
          </p:grpSpPr>
          <p:sp>
            <p:nvSpPr>
              <p:cNvPr id="35" name="Text Box 18">
                <a:extLst>
                  <a:ext uri="{FF2B5EF4-FFF2-40B4-BE49-F238E27FC236}">
                    <a16:creationId xmlns:a16="http://schemas.microsoft.com/office/drawing/2014/main" id="{4AB8C6E9-891F-C7CC-A96F-C407651DA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728"/>
                <a:ext cx="1152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chemeClr val="hlink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200" b="1" dirty="0">
                    <a:solidFill>
                      <a:srgbClr val="333399"/>
                    </a:solidFill>
                    <a:latin typeface="Tahoma" pitchFamily="34" charset="0"/>
                  </a:rPr>
                  <a:t> </a:t>
                </a:r>
                <a:r>
                  <a:rPr lang="en-US" sz="1200" b="1" dirty="0">
                    <a:solidFill>
                      <a:schemeClr val="hlink"/>
                    </a:solidFill>
                    <a:latin typeface="Tahoma" pitchFamily="34" charset="0"/>
                  </a:rPr>
                  <a:t>line</a:t>
                </a:r>
              </a:p>
            </p:txBody>
          </p:sp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5D752CB1-AEFE-08A4-70EF-253639696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208"/>
                <a:ext cx="192" cy="52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884D18B-D656-C392-E7F5-8F38B9562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" y="3932256"/>
              <a:ext cx="1536708" cy="1570044"/>
              <a:chOff x="28" y="2804"/>
              <a:chExt cx="968" cy="98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A066EE1-F738-B863-8372-090E3CE7C1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" y="2804"/>
                <a:ext cx="63" cy="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33" name="Text Box 22">
                <a:extLst>
                  <a:ext uri="{FF2B5EF4-FFF2-40B4-BE49-F238E27FC236}">
                    <a16:creationId xmlns:a16="http://schemas.microsoft.com/office/drawing/2014/main" id="{329460C6-4245-D25A-A9E9-81D1FC33D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" y="3322"/>
                <a:ext cx="961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FF6600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200" b="1" dirty="0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B1B464F7-66F0-1A1B-9D0E-9D81A3E91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" y="2928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</p:grp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8ED1EE81-A1F9-55D7-D229-8489C8007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2050" y="1462088"/>
              <a:ext cx="0" cy="3124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827A5C2B-6B88-9387-4E88-FC8A04869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763" y="1462088"/>
              <a:ext cx="0" cy="3200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id="{436DE04E-85A2-A2D6-A9E1-DE3A82B6A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463" y="1462088"/>
              <a:ext cx="0" cy="33528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24" name="Line 27">
              <a:extLst>
                <a:ext uri="{FF2B5EF4-FFF2-40B4-BE49-F238E27FC236}">
                  <a16:creationId xmlns:a16="http://schemas.microsoft.com/office/drawing/2014/main" id="{CDF5EE35-790D-6878-7740-A08C8C3A1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8450" y="1462088"/>
              <a:ext cx="0" cy="3505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id="{C8BA0B84-9E13-86EF-59D1-E33FF8792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8050" y="1462088"/>
              <a:ext cx="0" cy="34290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26" name="Line 29">
              <a:extLst>
                <a:ext uri="{FF2B5EF4-FFF2-40B4-BE49-F238E27FC236}">
                  <a16:creationId xmlns:a16="http://schemas.microsoft.com/office/drawing/2014/main" id="{3F368E90-FD0E-EC21-E180-058C33696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37250" y="1462088"/>
              <a:ext cx="0" cy="32766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27" name="Line 30">
              <a:extLst>
                <a:ext uri="{FF2B5EF4-FFF2-40B4-BE49-F238E27FC236}">
                  <a16:creationId xmlns:a16="http://schemas.microsoft.com/office/drawing/2014/main" id="{ED35B28F-0A14-6331-0983-64F3321B4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5250" y="1462088"/>
              <a:ext cx="0" cy="2057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F82CBC0-4991-C6FB-6654-1F17A2786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5389" y="1157289"/>
              <a:ext cx="2703513" cy="747713"/>
              <a:chOff x="4080" y="1248"/>
              <a:chExt cx="1703" cy="471"/>
            </a:xfrm>
          </p:grpSpPr>
          <p:sp>
            <p:nvSpPr>
              <p:cNvPr id="30" name="Text Box 32">
                <a:extLst>
                  <a:ext uri="{FF2B5EF4-FFF2-40B4-BE49-F238E27FC236}">
                    <a16:creationId xmlns:a16="http://schemas.microsoft.com/office/drawing/2014/main" id="{DD504A05-F22A-F3BD-A06B-1A7B2A84B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" y="1248"/>
                <a:ext cx="1644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FF6600"/>
                    </a:solidFill>
                    <a:latin typeface="Tahoma" pitchFamily="34" charset="0"/>
                  </a:rPr>
                  <a:t> Vertical vanishing</a:t>
                </a:r>
              </a:p>
              <a:p>
                <a:pPr algn="ctr"/>
                <a:r>
                  <a:rPr lang="en-US" sz="1200" b="1" dirty="0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1" name="Line 33">
                <a:extLst>
                  <a:ext uri="{FF2B5EF4-FFF2-40B4-BE49-F238E27FC236}">
                    <a16:creationId xmlns:a16="http://schemas.microsoft.com/office/drawing/2014/main" id="{EC120D5E-0BD2-9A60-7089-81356169A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80" y="124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698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C3D5A6-D09D-0043-ABCF-B97A7F083849}"/>
              </a:ext>
            </a:extLst>
          </p:cNvPr>
          <p:cNvGrpSpPr/>
          <p:nvPr/>
        </p:nvGrpSpPr>
        <p:grpSpPr>
          <a:xfrm>
            <a:off x="2971800" y="1600200"/>
            <a:ext cx="629841" cy="1771650"/>
            <a:chOff x="3962400" y="990600"/>
            <a:chExt cx="839788" cy="236220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4800600" y="9906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3962400" y="18288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3962400" y="2514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rot="10800000" flipH="1">
              <a:off x="3962400" y="990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Review: Vanishing points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228851" y="1771651"/>
            <a:ext cx="77104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/>
          <a:p>
            <a:pPr marL="29766"/>
            <a:r>
              <a:rPr lang="en-US" sz="1050">
                <a:cs typeface="Times New Roman" charset="0"/>
              </a:rPr>
              <a:t>image plane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743200" y="2000250"/>
            <a:ext cx="285750" cy="1143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5859217" y="2332012"/>
            <a:ext cx="9986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/>
          <a:p>
            <a:pPr marL="29766"/>
            <a:r>
              <a:rPr lang="en-US" sz="1050" dirty="0">
                <a:cs typeface="Times New Roman" charset="0"/>
              </a:rPr>
              <a:t>line in the 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4" name="Rectangle 24"/>
              <p:cNvSpPr>
                <a:spLocks/>
              </p:cNvSpPr>
              <p:nvPr/>
            </p:nvSpPr>
            <p:spPr bwMode="auto">
              <a:xfrm>
                <a:off x="1510903" y="2228851"/>
                <a:ext cx="1045157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050" dirty="0">
                    <a:cs typeface="Times New Roman" charset="0"/>
                  </a:rPr>
                  <a:t>vanishing point</a:t>
                </a:r>
                <a14:m>
                  <m:oMath xmlns:m="http://schemas.openxmlformats.org/officeDocument/2006/math">
                    <m:r>
                      <a:rPr lang="en-US" sz="105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 </m:t>
                    </m:r>
                    <m:r>
                      <a:rPr lang="en-US" sz="105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charset="0"/>
                        <a:sym typeface="Times New Roman Bold" charset="0"/>
                      </a:rPr>
                      <m:t>𝒗</m:t>
                    </m:r>
                  </m:oMath>
                </a14:m>
                <a:endParaRPr lang="en-US" sz="1050" b="1" dirty="0"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</mc:Choice>
        <mc:Fallback xmlns="">
          <p:sp>
            <p:nvSpPr>
              <p:cNvPr id="2050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903" y="2228851"/>
                <a:ext cx="1045157" cy="161583"/>
              </a:xfrm>
              <a:prstGeom prst="rect">
                <a:avLst/>
              </a:prstGeom>
              <a:blipFill>
                <a:blip r:embed="rId2"/>
                <a:stretch>
                  <a:fillRect l="-6024" t="-28571" b="-5000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2571750" y="2339082"/>
            <a:ext cx="544247" cy="175519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20514818">
            <a:off x="3156766" y="2662961"/>
            <a:ext cx="2857500" cy="1191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rot="9714818" flipH="1">
            <a:off x="3141359" y="2549074"/>
            <a:ext cx="85325" cy="556853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20511" name="Rectangle 31"/>
          <p:cNvSpPr>
            <a:spLocks/>
          </p:cNvSpPr>
          <p:nvPr/>
        </p:nvSpPr>
        <p:spPr bwMode="auto">
          <a:xfrm>
            <a:off x="685800" y="3665935"/>
            <a:ext cx="7772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/>
          <a:p>
            <a:pPr marL="286941" indent="-257175">
              <a:spcBef>
                <a:spcPts val="413"/>
              </a:spcBef>
              <a:buFont typeface="Arial" pitchFamily="34" charset="0"/>
              <a:buChar char="•"/>
            </a:pPr>
            <a:r>
              <a:rPr lang="en-US" sz="2100" dirty="0">
                <a:sym typeface="Arial" charset="0"/>
              </a:rPr>
              <a:t>All lines having the same direction share the same vanishing point</a:t>
            </a:r>
          </a:p>
        </p:txBody>
      </p:sp>
      <p:sp>
        <p:nvSpPr>
          <p:cNvPr id="20512" name="Rectangle 32"/>
          <p:cNvSpPr>
            <a:spLocks/>
          </p:cNvSpPr>
          <p:nvPr/>
        </p:nvSpPr>
        <p:spPr bwMode="auto">
          <a:xfrm>
            <a:off x="1990468" y="2694385"/>
            <a:ext cx="5065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/>
          <a:p>
            <a:pPr marL="29766" algn="ctr"/>
            <a:r>
              <a:rPr lang="en-US" sz="1050" dirty="0">
                <a:cs typeface="Times New Roman" charset="0"/>
              </a:rPr>
              <a:t>camera</a:t>
            </a:r>
          </a:p>
          <a:p>
            <a:pPr marL="29766" algn="ctr"/>
            <a:r>
              <a:rPr lang="en-US" sz="1050" dirty="0">
                <a:cs typeface="Times New Roman" charset="0"/>
              </a:rPr>
              <a:t>center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28BA4D-F17E-5644-8EFE-1938017CD66A}"/>
              </a:ext>
            </a:extLst>
          </p:cNvPr>
          <p:cNvCxnSpPr>
            <a:cxnSpLocks/>
          </p:cNvCxnSpPr>
          <p:nvPr/>
        </p:nvCxnSpPr>
        <p:spPr bwMode="auto">
          <a:xfrm>
            <a:off x="2596446" y="2732771"/>
            <a:ext cx="1462200" cy="103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9CE00D-05D3-A143-9AF1-C23FAAC9B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6446" y="2612565"/>
            <a:ext cx="2170790" cy="1202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EFC697-7A47-A746-A8D5-306FE3D48409}"/>
              </a:ext>
            </a:extLst>
          </p:cNvPr>
          <p:cNvCxnSpPr>
            <a:cxnSpLocks/>
          </p:cNvCxnSpPr>
          <p:nvPr/>
        </p:nvCxnSpPr>
        <p:spPr bwMode="auto">
          <a:xfrm flipV="1">
            <a:off x="2605332" y="2379375"/>
            <a:ext cx="2823918" cy="346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Line 4">
            <a:extLst>
              <a:ext uri="{FF2B5EF4-FFF2-40B4-BE49-F238E27FC236}">
                <a16:creationId xmlns:a16="http://schemas.microsoft.com/office/drawing/2014/main" id="{7980E723-2FCD-524E-8FB1-01AB05ADA531}"/>
              </a:ext>
            </a:extLst>
          </p:cNvPr>
          <p:cNvSpPr>
            <a:spLocks noChangeShapeType="1"/>
          </p:cNvSpPr>
          <p:nvPr/>
        </p:nvSpPr>
        <p:spPr bwMode="auto">
          <a:xfrm rot="20514818" flipV="1">
            <a:off x="2509023" y="2174980"/>
            <a:ext cx="3465601" cy="16469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07B5AF7-4563-9A44-954B-E7EC7D972CC2}"/>
              </a:ext>
            </a:extLst>
          </p:cNvPr>
          <p:cNvSpPr/>
          <p:nvPr/>
        </p:nvSpPr>
        <p:spPr bwMode="auto">
          <a:xfrm>
            <a:off x="4017556" y="2813741"/>
            <a:ext cx="66855" cy="668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DE7827-FEB8-2E4B-A1AC-605DF4D93EE7}"/>
              </a:ext>
            </a:extLst>
          </p:cNvPr>
          <p:cNvSpPr/>
          <p:nvPr/>
        </p:nvSpPr>
        <p:spPr bwMode="auto">
          <a:xfrm>
            <a:off x="4695253" y="2579137"/>
            <a:ext cx="66855" cy="668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10AD571-E751-9A40-86C0-EFA2E0C5A7E9}"/>
              </a:ext>
            </a:extLst>
          </p:cNvPr>
          <p:cNvSpPr/>
          <p:nvPr/>
        </p:nvSpPr>
        <p:spPr bwMode="auto">
          <a:xfrm>
            <a:off x="5388542" y="2345948"/>
            <a:ext cx="66855" cy="668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768B13-C6FB-7C46-8AFC-7FC8F01045DB}"/>
              </a:ext>
            </a:extLst>
          </p:cNvPr>
          <p:cNvSpPr/>
          <p:nvPr/>
        </p:nvSpPr>
        <p:spPr bwMode="auto">
          <a:xfrm>
            <a:off x="2582971" y="2683754"/>
            <a:ext cx="83802" cy="8380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BAEDE98-89F3-0140-936D-65A617AF5C77}"/>
              </a:ext>
            </a:extLst>
          </p:cNvPr>
          <p:cNvSpPr/>
          <p:nvPr/>
        </p:nvSpPr>
        <p:spPr bwMode="auto">
          <a:xfrm>
            <a:off x="3148829" y="2752750"/>
            <a:ext cx="46834" cy="4683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F2D886-7E93-1547-A488-B18A9FB89ACC}"/>
              </a:ext>
            </a:extLst>
          </p:cNvPr>
          <p:cNvSpPr/>
          <p:nvPr/>
        </p:nvSpPr>
        <p:spPr bwMode="auto">
          <a:xfrm>
            <a:off x="3138324" y="2678661"/>
            <a:ext cx="46834" cy="4683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65D7535-C82B-A742-B8C7-4BCE781DDE66}"/>
              </a:ext>
            </a:extLst>
          </p:cNvPr>
          <p:cNvSpPr/>
          <p:nvPr/>
        </p:nvSpPr>
        <p:spPr bwMode="auto">
          <a:xfrm>
            <a:off x="3133326" y="2633120"/>
            <a:ext cx="46834" cy="4683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E988E27-A045-C54D-8A4F-FC23C6AAA4D9}"/>
              </a:ext>
            </a:extLst>
          </p:cNvPr>
          <p:cNvSpPr/>
          <p:nvPr/>
        </p:nvSpPr>
        <p:spPr bwMode="auto">
          <a:xfrm>
            <a:off x="3114906" y="2527165"/>
            <a:ext cx="46834" cy="4683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6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C3D5A6-D09D-0043-ABCF-B97A7F083849}"/>
              </a:ext>
            </a:extLst>
          </p:cNvPr>
          <p:cNvGrpSpPr/>
          <p:nvPr/>
        </p:nvGrpSpPr>
        <p:grpSpPr>
          <a:xfrm>
            <a:off x="2971800" y="1600200"/>
            <a:ext cx="629841" cy="1771650"/>
            <a:chOff x="3962400" y="990600"/>
            <a:chExt cx="839788" cy="236220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4800600" y="9906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3962400" y="18288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3962400" y="2514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rot="10800000" flipH="1">
              <a:off x="3962400" y="990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Computing vanishing points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20514818">
            <a:off x="3156766" y="2662961"/>
            <a:ext cx="2857500" cy="1191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rot="9714818" flipH="1">
            <a:off x="3141359" y="2549074"/>
            <a:ext cx="85325" cy="556853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64" name="Line 4">
            <a:extLst>
              <a:ext uri="{FF2B5EF4-FFF2-40B4-BE49-F238E27FC236}">
                <a16:creationId xmlns:a16="http://schemas.microsoft.com/office/drawing/2014/main" id="{7980E723-2FCD-524E-8FB1-01AB05ADA531}"/>
              </a:ext>
            </a:extLst>
          </p:cNvPr>
          <p:cNvSpPr>
            <a:spLocks noChangeShapeType="1"/>
          </p:cNvSpPr>
          <p:nvPr/>
        </p:nvSpPr>
        <p:spPr bwMode="auto">
          <a:xfrm rot="20514818" flipV="1">
            <a:off x="2509023" y="2174980"/>
            <a:ext cx="3465601" cy="16469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07B5AF7-4563-9A44-954B-E7EC7D972CC2}"/>
              </a:ext>
            </a:extLst>
          </p:cNvPr>
          <p:cNvSpPr/>
          <p:nvPr/>
        </p:nvSpPr>
        <p:spPr bwMode="auto">
          <a:xfrm>
            <a:off x="4017556" y="2813741"/>
            <a:ext cx="66855" cy="668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10AD571-E751-9A40-86C0-EFA2E0C5A7E9}"/>
              </a:ext>
            </a:extLst>
          </p:cNvPr>
          <p:cNvSpPr/>
          <p:nvPr/>
        </p:nvSpPr>
        <p:spPr bwMode="auto">
          <a:xfrm>
            <a:off x="5388542" y="2345948"/>
            <a:ext cx="66855" cy="668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768B13-C6FB-7C46-8AFC-7FC8F01045DB}"/>
              </a:ext>
            </a:extLst>
          </p:cNvPr>
          <p:cNvSpPr/>
          <p:nvPr/>
        </p:nvSpPr>
        <p:spPr bwMode="auto">
          <a:xfrm>
            <a:off x="2582971" y="2683754"/>
            <a:ext cx="83802" cy="8380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F2D886-7E93-1547-A488-B18A9FB89ACC}"/>
              </a:ext>
            </a:extLst>
          </p:cNvPr>
          <p:cNvSpPr/>
          <p:nvPr/>
        </p:nvSpPr>
        <p:spPr bwMode="auto">
          <a:xfrm>
            <a:off x="3138324" y="2678661"/>
            <a:ext cx="46834" cy="4683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E988E27-A045-C54D-8A4F-FC23C6AAA4D9}"/>
              </a:ext>
            </a:extLst>
          </p:cNvPr>
          <p:cNvSpPr/>
          <p:nvPr/>
        </p:nvSpPr>
        <p:spPr bwMode="auto">
          <a:xfrm>
            <a:off x="3114906" y="2527165"/>
            <a:ext cx="46834" cy="4683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5">
                <a:extLst>
                  <a:ext uri="{FF2B5EF4-FFF2-40B4-BE49-F238E27FC236}">
                    <a16:creationId xmlns:a16="http://schemas.microsoft.com/office/drawing/2014/main" id="{DEE564F5-402B-2446-B93A-F52B1AD6E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5295403"/>
                <a:ext cx="7772400" cy="476747"/>
              </a:xfrm>
            </p:spPr>
            <p:txBody>
              <a:bodyPr/>
              <a:lstStyle/>
              <a:p>
                <a:pPr marL="342900" indent="-342900"/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𝑿</m:t>
                    </m:r>
                    <m:r>
                      <a:rPr lang="en-US" sz="18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∞</m:t>
                    </m:r>
                  </m:oMath>
                </a14:m>
                <a:r>
                  <a:rPr lang="en-US" sz="1800" baseline="-25000" dirty="0">
                    <a:latin typeface="Times New Roman Bold" pitchFamily="18" charset="0"/>
                    <a:cs typeface="Times New Roman Bold" pitchFamily="18" charset="0"/>
                  </a:rPr>
                  <a:t> </a:t>
                </a:r>
                <a:r>
                  <a:rPr lang="en-US" sz="1800" dirty="0">
                    <a:cs typeface="Times New Roman Bold" pitchFamily="18" charset="0"/>
                  </a:rPr>
                  <a:t>is a </a:t>
                </a:r>
                <a:r>
                  <a:rPr lang="en-US" sz="1800" i="1" dirty="0">
                    <a:cs typeface="Times New Roman Bold" pitchFamily="18" charset="0"/>
                  </a:rPr>
                  <a:t>point at infinity,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𝒗</m:t>
                    </m:r>
                  </m:oMath>
                </a14:m>
                <a:r>
                  <a:rPr lang="en-US" sz="1800" b="1" i="1" dirty="0">
                    <a:cs typeface="Times New Roman Bold" pitchFamily="18" charset="0"/>
                  </a:rPr>
                  <a:t> </a:t>
                </a:r>
                <a:r>
                  <a:rPr lang="en-US" sz="1800" dirty="0">
                    <a:cs typeface="Times New Roman Bold" pitchFamily="18" charset="0"/>
                  </a:rPr>
                  <a:t>is its projection: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𝒗</m:t>
                    </m:r>
                    <m:r>
                      <a:rPr lang="en-US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Bold" pitchFamily="18" charset="0"/>
                      </a:rPr>
                      <m:t>≅</m:t>
                    </m:r>
                    <m:r>
                      <a:rPr lang="en-US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𝑷𝑿</m:t>
                    </m:r>
                    <m:r>
                      <a:rPr lang="en-US" sz="18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∞</m:t>
                    </m:r>
                  </m:oMath>
                </a14:m>
                <a:endParaRPr lang="en-US" sz="1800" baseline="-25000" dirty="0">
                  <a:solidFill>
                    <a:srgbClr val="7030A0"/>
                  </a:solidFill>
                  <a:latin typeface="Times New Roman Bold" pitchFamily="18" charset="0"/>
                  <a:cs typeface="Times New Roman Bold" pitchFamily="18" charset="0"/>
                </a:endParaRPr>
              </a:p>
            </p:txBody>
          </p:sp>
        </mc:Choice>
        <mc:Fallback xmlns="">
          <p:sp>
            <p:nvSpPr>
              <p:cNvPr id="34" name="Content Placeholder 5">
                <a:extLst>
                  <a:ext uri="{FF2B5EF4-FFF2-40B4-BE49-F238E27FC236}">
                    <a16:creationId xmlns:a16="http://schemas.microsoft.com/office/drawing/2014/main" id="{DEE564F5-402B-2446-B93A-F52B1AD6E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5295403"/>
                <a:ext cx="7772400" cy="476747"/>
              </a:xfrm>
              <a:blipFill>
                <a:blip r:embed="rId2"/>
                <a:stretch>
                  <a:fillRect l="-653" t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09F602-3A90-CF4D-8F91-050906375413}"/>
                  </a:ext>
                </a:extLst>
              </p:cNvPr>
              <p:cNvSpPr txBox="1"/>
              <p:nvPr/>
            </p:nvSpPr>
            <p:spPr>
              <a:xfrm>
                <a:off x="1771650" y="4179034"/>
                <a:ext cx="1354538" cy="776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35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35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09F602-3A90-CF4D-8F91-05090637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0" y="4179034"/>
                <a:ext cx="1354538" cy="776046"/>
              </a:xfrm>
              <a:prstGeom prst="rect">
                <a:avLst/>
              </a:prstGeom>
              <a:blipFill>
                <a:blip r:embed="rId3"/>
                <a:stretch>
                  <a:fillRect l="-2778" t="-1613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F9565-BF02-A944-8FC2-D878A55FC0E0}"/>
                  </a:ext>
                </a:extLst>
              </p:cNvPr>
              <p:cNvSpPr/>
              <p:nvPr/>
            </p:nvSpPr>
            <p:spPr>
              <a:xfrm>
                <a:off x="3550709" y="4114800"/>
                <a:ext cx="1389163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ctrlPr>
                            <a:rPr lang="en-US" sz="135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35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F9565-BF02-A944-8FC2-D878A55FC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09" y="4114800"/>
                <a:ext cx="1389163" cy="913648"/>
              </a:xfrm>
              <a:prstGeom prst="rect">
                <a:avLst/>
              </a:prstGeom>
              <a:blipFill>
                <a:blip r:embed="rId4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A944A0-01B0-4945-98EF-94C9C903E693}"/>
                  </a:ext>
                </a:extLst>
              </p:cNvPr>
              <p:cNvSpPr txBox="1"/>
              <p:nvPr/>
            </p:nvSpPr>
            <p:spPr>
              <a:xfrm>
                <a:off x="5757366" y="4179034"/>
                <a:ext cx="950645" cy="776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35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3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A944A0-01B0-4945-98EF-94C9C903E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66" y="4179034"/>
                <a:ext cx="950645" cy="776046"/>
              </a:xfrm>
              <a:prstGeom prst="rect">
                <a:avLst/>
              </a:prstGeom>
              <a:blipFill>
                <a:blip r:embed="rId5"/>
                <a:stretch>
                  <a:fillRect l="-4000" t="-1613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6B54FE-1DDD-7745-907E-3A8F8B6A6B3A}"/>
                  </a:ext>
                </a:extLst>
              </p:cNvPr>
              <p:cNvSpPr/>
              <p:nvPr/>
            </p:nvSpPr>
            <p:spPr>
              <a:xfrm>
                <a:off x="2948600" y="2216722"/>
                <a:ext cx="32412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 Bold" pitchFamily="18" charset="0"/>
                        </a:rPr>
                        <m:t>𝒗</m:t>
                      </m:r>
                    </m:oMath>
                  </m:oMathPara>
                </a14:m>
                <a:endParaRPr lang="en-US" sz="13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6B54FE-1DDD-7745-907E-3A8F8B6A6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00" y="2216722"/>
                <a:ext cx="324128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26D445-2BE2-4846-9E3D-53EF1406F774}"/>
                  </a:ext>
                </a:extLst>
              </p:cNvPr>
              <p:cNvSpPr/>
              <p:nvPr/>
            </p:nvSpPr>
            <p:spPr>
              <a:xfrm>
                <a:off x="4050984" y="2893516"/>
                <a:ext cx="42107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26D445-2BE2-4846-9E3D-53EF1406F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84" y="2893516"/>
                <a:ext cx="421077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B64A2A-CCC5-1B4A-8766-334055A71A56}"/>
                  </a:ext>
                </a:extLst>
              </p:cNvPr>
              <p:cNvSpPr/>
              <p:nvPr/>
            </p:nvSpPr>
            <p:spPr>
              <a:xfrm>
                <a:off x="5305074" y="2443444"/>
                <a:ext cx="40684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B64A2A-CCC5-1B4A-8766-334055A71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074" y="2443444"/>
                <a:ext cx="406843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41CA90E-CC2F-6547-8E5D-8323C8FBE56D}"/>
              </a:ext>
            </a:extLst>
          </p:cNvPr>
          <p:cNvSpPr/>
          <p:nvPr/>
        </p:nvSpPr>
        <p:spPr>
          <a:xfrm>
            <a:off x="685800" y="3405373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 Bold" pitchFamily="18" charset="0"/>
              </a:rPr>
              <a:t>Line is</a:t>
            </a:r>
          </a:p>
        </p:txBody>
      </p:sp>
    </p:spTree>
    <p:extLst>
      <p:ext uri="{BB962C8B-B14F-4D97-AF65-F5344CB8AC3E}">
        <p14:creationId xmlns:p14="http://schemas.microsoft.com/office/powerpoint/2010/main" val="423835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342900" indent="-342900"/>
                <a:r>
                  <a:rPr lang="en-US" dirty="0"/>
                  <a:t>Consider a scene with three orthogonal vanishing directions:</a:t>
                </a:r>
              </a:p>
              <a:p>
                <a:pPr marL="342900" indent="-342900"/>
                <a:endParaRPr lang="en-US" dirty="0"/>
              </a:p>
              <a:p>
                <a:pPr marL="342900" indent="-342900"/>
                <a:endParaRPr lang="en-US" dirty="0"/>
              </a:p>
              <a:p>
                <a:pPr marL="342900" indent="-342900"/>
                <a:endParaRPr lang="en-US" dirty="0"/>
              </a:p>
              <a:p>
                <a:pPr marL="342900" indent="-342900"/>
                <a:endParaRPr lang="en-US" dirty="0"/>
              </a:p>
              <a:p>
                <a:pPr marL="342900" indent="-342900"/>
                <a:endParaRPr lang="en-US" dirty="0"/>
              </a:p>
              <a:p>
                <a:pPr marL="342900" indent="-34290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sz="600" dirty="0"/>
              </a:p>
              <a:p>
                <a:pPr marL="0" indent="0"/>
                <a:endParaRPr lang="en-US" sz="600" dirty="0"/>
              </a:p>
              <a:p>
                <a:pPr marL="0" indent="0"/>
                <a:endParaRPr lang="en-US" sz="600" dirty="0"/>
              </a:p>
              <a:p>
                <a:pPr marL="0" indent="0"/>
                <a:endParaRPr lang="en-US" sz="600" dirty="0"/>
              </a:p>
              <a:p>
                <a:pPr marL="342900" indent="-342900"/>
                <a:r>
                  <a:rPr lang="en-US" dirty="0"/>
                  <a:t>Here: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finite</a:t>
                </a:r>
                <a:r>
                  <a:rPr lang="en-US" dirty="0"/>
                  <a:t> vanishing points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i="1" dirty="0"/>
                  <a:t>infinite</a:t>
                </a:r>
                <a:r>
                  <a:rPr lang="en-US" dirty="0"/>
                  <a:t> vanishing point</a:t>
                </a:r>
              </a:p>
              <a:p>
                <a:pPr marL="342900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057401" y="2114550"/>
            <a:ext cx="5025063" cy="2880327"/>
            <a:chOff x="152400" y="1868484"/>
            <a:chExt cx="7823778" cy="4484528"/>
          </a:xfrm>
        </p:grpSpPr>
        <p:sp>
          <p:nvSpPr>
            <p:cNvPr id="9" name="TextBox 11"/>
            <p:cNvSpPr txBox="1"/>
            <p:nvPr/>
          </p:nvSpPr>
          <p:spPr>
            <a:xfrm>
              <a:off x="152400" y="3200400"/>
              <a:ext cx="512137" cy="111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050" dirty="0">
                  <a:solidFill>
                    <a:schemeClr val="accent2"/>
                  </a:solidFill>
                </a:rPr>
                <a:t>.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48" y="1868484"/>
              <a:ext cx="4730497" cy="372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8"/>
                <p:cNvSpPr txBox="1"/>
                <p:nvPr/>
              </p:nvSpPr>
              <p:spPr>
                <a:xfrm>
                  <a:off x="7374192" y="3500735"/>
                  <a:ext cx="601986" cy="459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sz="1350" b="1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1350" b="1" baseline="-25000" dirty="0">
                    <a:solidFill>
                      <a:srgbClr val="FF00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192" y="3500735"/>
                  <a:ext cx="601986" cy="4597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0"/>
                <p:cNvSpPr txBox="1"/>
                <p:nvPr/>
              </p:nvSpPr>
              <p:spPr>
                <a:xfrm>
                  <a:off x="277239" y="3418644"/>
                  <a:ext cx="601986" cy="459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1350" b="1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1350" b="1" baseline="-25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39" y="3418644"/>
                  <a:ext cx="601986" cy="4597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5103424" y="5638800"/>
              <a:ext cx="1976" cy="714212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4"/>
                <p:cNvSpPr txBox="1"/>
                <p:nvPr/>
              </p:nvSpPr>
              <p:spPr>
                <a:xfrm>
                  <a:off x="5257800" y="5755471"/>
                  <a:ext cx="601986" cy="459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b="1" i="1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sz="1350" b="1" i="1" baseline="-25000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1350" b="1" baseline="-25000" dirty="0">
                    <a:solidFill>
                      <a:srgbClr val="00FF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755471"/>
                  <a:ext cx="601986" cy="4597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1"/>
            <p:cNvSpPr txBox="1"/>
            <p:nvPr/>
          </p:nvSpPr>
          <p:spPr>
            <a:xfrm>
              <a:off x="7086600" y="2967335"/>
              <a:ext cx="512137" cy="111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05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50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3050"/>
            <a:ext cx="8058150" cy="3943350"/>
          </a:xfrm>
        </p:spPr>
        <p:txBody>
          <a:bodyPr>
            <a:normAutofit fontScale="70000" lnSpcReduction="20000"/>
          </a:bodyPr>
          <a:lstStyle/>
          <a:p>
            <a:pPr marL="342900" indent="-342900"/>
            <a:r>
              <a:rPr lang="en-US" dirty="0"/>
              <a:t>Consider a scene with three orthogonal vanishing directions: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600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We can align the world coordinate system with these directions</a:t>
            </a:r>
          </a:p>
          <a:p>
            <a:pPr marL="342900" indent="-342900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2B547D-2E9E-3049-9EA9-E35FF42BB742}"/>
              </a:ext>
            </a:extLst>
          </p:cNvPr>
          <p:cNvGrpSpPr/>
          <p:nvPr/>
        </p:nvGrpSpPr>
        <p:grpSpPr>
          <a:xfrm>
            <a:off x="2057401" y="2114550"/>
            <a:ext cx="5025063" cy="2880327"/>
            <a:chOff x="152400" y="1868484"/>
            <a:chExt cx="7823778" cy="4484528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4B74B516-C4AC-6A44-BBAA-DD8A446167A6}"/>
                </a:ext>
              </a:extLst>
            </p:cNvPr>
            <p:cNvSpPr txBox="1"/>
            <p:nvPr/>
          </p:nvSpPr>
          <p:spPr>
            <a:xfrm>
              <a:off x="152400" y="3200400"/>
              <a:ext cx="512137" cy="111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050" dirty="0">
                  <a:solidFill>
                    <a:schemeClr val="accent2"/>
                  </a:solidFill>
                </a:rPr>
                <a:t>.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1A4A033-B14E-8042-B8DB-33F562E72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48" y="1868484"/>
              <a:ext cx="4730497" cy="372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8">
                  <a:extLst>
                    <a:ext uri="{FF2B5EF4-FFF2-40B4-BE49-F238E27FC236}">
                      <a16:creationId xmlns:a16="http://schemas.microsoft.com/office/drawing/2014/main" id="{EC77BEE5-AB75-1C4A-8F6C-5FD7F3F82A83}"/>
                    </a:ext>
                  </a:extLst>
                </p:cNvPr>
                <p:cNvSpPr txBox="1"/>
                <p:nvPr/>
              </p:nvSpPr>
              <p:spPr>
                <a:xfrm>
                  <a:off x="7374192" y="3500735"/>
                  <a:ext cx="601986" cy="459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sz="1350" b="1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1350" b="1" baseline="-25000" dirty="0">
                    <a:solidFill>
                      <a:srgbClr val="FF00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8">
                  <a:extLst>
                    <a:ext uri="{FF2B5EF4-FFF2-40B4-BE49-F238E27FC236}">
                      <a16:creationId xmlns:a16="http://schemas.microsoft.com/office/drawing/2014/main" id="{EC77BEE5-AB75-1C4A-8F6C-5FD7F3F82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192" y="3500735"/>
                  <a:ext cx="601986" cy="4597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9486687B-E56F-2040-9805-760B9E75B4B0}"/>
                    </a:ext>
                  </a:extLst>
                </p:cNvPr>
                <p:cNvSpPr txBox="1"/>
                <p:nvPr/>
              </p:nvSpPr>
              <p:spPr>
                <a:xfrm>
                  <a:off x="277239" y="3418644"/>
                  <a:ext cx="601986" cy="459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1350" b="1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1350" b="1" baseline="-25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9486687B-E56F-2040-9805-760B9E75B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39" y="3418644"/>
                  <a:ext cx="601986" cy="4597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715E61-FE48-474C-863B-96538C0C740A}"/>
                </a:ext>
              </a:extLst>
            </p:cNvPr>
            <p:cNvCxnSpPr/>
            <p:nvPr/>
          </p:nvCxnSpPr>
          <p:spPr>
            <a:xfrm>
              <a:off x="5103424" y="5638800"/>
              <a:ext cx="1976" cy="714212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4">
                  <a:extLst>
                    <a:ext uri="{FF2B5EF4-FFF2-40B4-BE49-F238E27FC236}">
                      <a16:creationId xmlns:a16="http://schemas.microsoft.com/office/drawing/2014/main" id="{10AD7682-513E-8C4C-B6AA-455CF927830E}"/>
                    </a:ext>
                  </a:extLst>
                </p:cNvPr>
                <p:cNvSpPr txBox="1"/>
                <p:nvPr/>
              </p:nvSpPr>
              <p:spPr>
                <a:xfrm>
                  <a:off x="5257800" y="5755471"/>
                  <a:ext cx="601986" cy="459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b="1" i="1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sz="1350" b="1" i="1" baseline="-25000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1350" b="1" baseline="-25000" dirty="0">
                    <a:solidFill>
                      <a:srgbClr val="00FF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14">
                  <a:extLst>
                    <a:ext uri="{FF2B5EF4-FFF2-40B4-BE49-F238E27FC236}">
                      <a16:creationId xmlns:a16="http://schemas.microsoft.com/office/drawing/2014/main" id="{10AD7682-513E-8C4C-B6AA-455CF92783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755471"/>
                  <a:ext cx="601986" cy="4597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C5503581-B0C4-2944-AFB0-52A8AD6D7498}"/>
                </a:ext>
              </a:extLst>
            </p:cNvPr>
            <p:cNvSpPr txBox="1"/>
            <p:nvPr/>
          </p:nvSpPr>
          <p:spPr>
            <a:xfrm>
              <a:off x="7086600" y="2967335"/>
              <a:ext cx="512137" cy="111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05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90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261207" y="1600200"/>
                <a:ext cx="396025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07" y="1600200"/>
                <a:ext cx="3960251" cy="1471941"/>
              </a:xfrm>
              <a:prstGeom prst="rect">
                <a:avLst/>
              </a:prstGeom>
              <a:blipFill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1543050" y="3030363"/>
                <a:ext cx="573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3030363"/>
                <a:ext cx="573427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2286000" y="3030362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30362"/>
                <a:ext cx="580544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3015897" y="3030361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97" y="3030361"/>
                <a:ext cx="580544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3735010" y="3030361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10" y="3030361"/>
                <a:ext cx="580544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5086351" y="2105338"/>
                <a:ext cx="888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1" y="2105338"/>
                <a:ext cx="888128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60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200150" y="1600200"/>
                <a:ext cx="396025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600200"/>
                <a:ext cx="3960251" cy="1471941"/>
              </a:xfrm>
              <a:prstGeom prst="rect">
                <a:avLst/>
              </a:prstGeom>
              <a:blipFill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1543050" y="3030363"/>
                <a:ext cx="573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3030363"/>
                <a:ext cx="573427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2286000" y="3030362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30362"/>
                <a:ext cx="580544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3015897" y="3030361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97" y="3030361"/>
                <a:ext cx="580544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3735010" y="3030361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10" y="3030361"/>
                <a:ext cx="580544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5086350" y="2105338"/>
                <a:ext cx="8952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2105338"/>
                <a:ext cx="895245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17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2779</TotalTime>
  <Words>682</Words>
  <Application>Microsoft Macintosh PowerPoint</Application>
  <PresentationFormat>On-screen Show (4:3)</PresentationFormat>
  <Paragraphs>165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Tahoma</vt:lpstr>
      <vt:lpstr>Times New Roman</vt:lpstr>
      <vt:lpstr>Times New Roman Bold</vt:lpstr>
      <vt:lpstr>Office Theme</vt:lpstr>
      <vt:lpstr>Camera calibration: Calibration from vanishing points</vt:lpstr>
      <vt:lpstr>Calibration using vanishing points</vt:lpstr>
      <vt:lpstr>Calibration using vanishing points</vt:lpstr>
      <vt:lpstr>Review: Vanishing points</vt:lpstr>
      <vt:lpstr>Computing vanishing points</vt:lpstr>
      <vt:lpstr>Calibration from vanishing points</vt:lpstr>
      <vt:lpstr>Calibration from vanishing points</vt:lpstr>
      <vt:lpstr>Projection of the world coordinate system</vt:lpstr>
      <vt:lpstr>Projection of the world coordinate system</vt:lpstr>
      <vt:lpstr>Projection of the world coordinate system</vt:lpstr>
      <vt:lpstr>Projection of the world coordinate system</vt:lpstr>
      <vt:lpstr>Calibration from vanishing points</vt:lpstr>
      <vt:lpstr>Calibration from vanishing points</vt:lpstr>
      <vt:lpstr>Calibration from vanishing points</vt:lpstr>
      <vt:lpstr>Calibration from vanishing points</vt:lpstr>
      <vt:lpstr>Rotation from vanishing points</vt:lpstr>
      <vt:lpstr>Calibration from vanishing points: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3</cp:revision>
  <dcterms:created xsi:type="dcterms:W3CDTF">2026-02-18T21:56:02Z</dcterms:created>
  <dcterms:modified xsi:type="dcterms:W3CDTF">2026-03-05T22:46:26Z</dcterms:modified>
</cp:coreProperties>
</file>