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0"/>
  </p:notesMasterIdLst>
  <p:sldIdLst>
    <p:sldId id="256" r:id="rId2"/>
    <p:sldId id="1345" r:id="rId3"/>
    <p:sldId id="1346" r:id="rId4"/>
    <p:sldId id="1347" r:id="rId5"/>
    <p:sldId id="1348" r:id="rId6"/>
    <p:sldId id="1349" r:id="rId7"/>
    <p:sldId id="1350" r:id="rId8"/>
    <p:sldId id="1351" r:id="rId9"/>
    <p:sldId id="1352" r:id="rId10"/>
    <p:sldId id="705" r:id="rId11"/>
    <p:sldId id="502" r:id="rId12"/>
    <p:sldId id="704" r:id="rId13"/>
    <p:sldId id="922" r:id="rId14"/>
    <p:sldId id="923" r:id="rId15"/>
    <p:sldId id="1353" r:id="rId16"/>
    <p:sldId id="1354" r:id="rId17"/>
    <p:sldId id="1355" r:id="rId18"/>
    <p:sldId id="1357" r:id="rId19"/>
    <p:sldId id="1356" r:id="rId20"/>
    <p:sldId id="1358" r:id="rId21"/>
    <p:sldId id="1359" r:id="rId22"/>
    <p:sldId id="1360" r:id="rId23"/>
    <p:sldId id="1361" r:id="rId24"/>
    <p:sldId id="585" r:id="rId25"/>
    <p:sldId id="586" r:id="rId26"/>
    <p:sldId id="1362" r:id="rId27"/>
    <p:sldId id="531" r:id="rId28"/>
    <p:sldId id="532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Grid="0">
      <p:cViewPr varScale="1">
        <p:scale>
          <a:sx n="121" d="100"/>
          <a:sy n="121" d="100"/>
        </p:scale>
        <p:origin x="69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8703EA-05C3-AE4B-9B3A-A2979A541CAA}" type="datetimeFigureOut">
              <a:rPr lang="en-US" smtClean="0"/>
              <a:t>2/16/26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4CD08D-8D23-3841-82A7-A57883AAF0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4507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  <p:txBody>
          <a:bodyPr/>
          <a:lstStyle/>
          <a:p>
            <a:pPr marL="46988">
              <a:spcBef>
                <a:spcPts val="476"/>
              </a:spcBef>
            </a:pPr>
            <a:r>
              <a:rPr lang="en-US" dirty="0">
                <a:solidFill>
                  <a:srgbClr val="000000"/>
                </a:solidFill>
                <a:cs typeface="Times New Roman" charset="0"/>
                <a:sym typeface="Times New Roman" charset="0"/>
              </a:rPr>
              <a:t>Is this parachutist higher or lower than the person taking this picture?</a:t>
            </a:r>
          </a:p>
          <a:p>
            <a:pPr marL="46988">
              <a:spcBef>
                <a:spcPts val="476"/>
              </a:spcBef>
            </a:pPr>
            <a:r>
              <a:rPr lang="en-US" dirty="0">
                <a:solidFill>
                  <a:srgbClr val="000000"/>
                </a:solidFill>
                <a:cs typeface="Times New Roman" charset="0"/>
                <a:sym typeface="Times New Roman" charset="0"/>
              </a:rPr>
              <a:t>Lower—he is below the horizon</a:t>
            </a:r>
          </a:p>
        </p:txBody>
      </p:sp>
    </p:spTree>
    <p:extLst>
      <p:ext uri="{BB962C8B-B14F-4D97-AF65-F5344CB8AC3E}">
        <p14:creationId xmlns:p14="http://schemas.microsoft.com/office/powerpoint/2010/main" val="37342993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CIPA: Camera &amp; Imaging Products Association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8FCA09C-389F-4645-898A-760E4CAD6C06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270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CIPA: Camera &amp; Imaging Products Association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8FCA09C-389F-4645-898A-760E4CAD6C06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5912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1D18C-B34E-E042-AD3E-279179DA5C55}" type="datetimeFigureOut">
              <a:rPr lang="en-US" smtClean="0"/>
              <a:t>2/16/26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D7E9A-2209-844F-B522-A04A9375CD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2633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1D18C-B34E-E042-AD3E-279179DA5C55}" type="datetimeFigureOut">
              <a:rPr lang="en-US" smtClean="0"/>
              <a:t>2/16/26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D7E9A-2209-844F-B522-A04A9375CD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3294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1D18C-B34E-E042-AD3E-279179DA5C55}" type="datetimeFigureOut">
              <a:rPr lang="en-US" smtClean="0"/>
              <a:t>2/16/26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D7E9A-2209-844F-B522-A04A9375CD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9964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1D18C-B34E-E042-AD3E-279179DA5C55}" type="datetimeFigureOut">
              <a:rPr lang="en-US" smtClean="0"/>
              <a:t>2/16/26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D7E9A-2209-844F-B522-A04A9375CD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0037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1D18C-B34E-E042-AD3E-279179DA5C55}" type="datetimeFigureOut">
              <a:rPr lang="en-US" smtClean="0"/>
              <a:t>2/16/26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D7E9A-2209-844F-B522-A04A9375CD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923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1D18C-B34E-E042-AD3E-279179DA5C55}" type="datetimeFigureOut">
              <a:rPr lang="en-US" smtClean="0"/>
              <a:t>2/16/26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D7E9A-2209-844F-B522-A04A9375CD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3521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1D18C-B34E-E042-AD3E-279179DA5C55}" type="datetimeFigureOut">
              <a:rPr lang="en-US" smtClean="0"/>
              <a:t>2/16/26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D7E9A-2209-844F-B522-A04A9375CD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7400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1D18C-B34E-E042-AD3E-279179DA5C55}" type="datetimeFigureOut">
              <a:rPr lang="en-US" smtClean="0"/>
              <a:t>2/16/26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D7E9A-2209-844F-B522-A04A9375CD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113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1D18C-B34E-E042-AD3E-279179DA5C55}" type="datetimeFigureOut">
              <a:rPr lang="en-US" smtClean="0"/>
              <a:t>2/16/26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D7E9A-2209-844F-B522-A04A9375CD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4200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1D18C-B34E-E042-AD3E-279179DA5C55}" type="datetimeFigureOut">
              <a:rPr lang="en-US" smtClean="0"/>
              <a:t>2/16/26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D7E9A-2209-844F-B522-A04A9375CD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5053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1D18C-B34E-E042-AD3E-279179DA5C55}" type="datetimeFigureOut">
              <a:rPr lang="en-US" smtClean="0"/>
              <a:t>2/16/26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D7E9A-2209-844F-B522-A04A9375CD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6461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BE1D18C-B34E-E042-AD3E-279179DA5C55}" type="datetimeFigureOut">
              <a:rPr lang="en-US" smtClean="0"/>
              <a:t>2/16/26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67D7E9A-2209-844F-B522-A04A9375CD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976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10.jpeg"/><Relationship Id="rId4" Type="http://schemas.openxmlformats.org/officeDocument/2006/relationships/notesSlide" Target="../notesSlides/notesSlid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dpreview.com/news/9398648371/2016-cipa-data-shows-compact-digital-camera-sales-lower-than-ever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preview.com/news/9398648371/2016-cipa-data-shows-compact-digital-camera-sales-lower-than-ever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2F313A-B9C7-01BF-D9BA-D0058E139C0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Cameras and simple geometry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E290CE-ECF4-5B3D-1522-D7822E8D37B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D.A. Forsyth, </a:t>
            </a:r>
          </a:p>
          <a:p>
            <a:r>
              <a:rPr lang="en-US" dirty="0"/>
              <a:t>University of Illinois at Urbana Champaign</a:t>
            </a:r>
          </a:p>
        </p:txBody>
      </p:sp>
    </p:spTree>
    <p:extLst>
      <p:ext uri="{BB962C8B-B14F-4D97-AF65-F5344CB8AC3E}">
        <p14:creationId xmlns:p14="http://schemas.microsoft.com/office/powerpoint/2010/main" val="3366856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37C3F2-3B30-7A01-B456-0AF5FFEB33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Horizons are informative - I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F827E3B-60AD-C35E-4960-D2713DB857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4450" y="1558090"/>
            <a:ext cx="6858000" cy="3873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2455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Line 1"/>
          <p:cNvSpPr>
            <a:spLocks noChangeShapeType="1"/>
          </p:cNvSpPr>
          <p:nvPr/>
        </p:nvSpPr>
        <p:spPr bwMode="auto">
          <a:xfrm>
            <a:off x="1657350" y="1485900"/>
            <a:ext cx="5829300" cy="1191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1350"/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vert="horz" wrap="square" lIns="68580" tIns="34290" rIns="99060" bIns="34290" numCol="1" rtlCol="0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en-US" dirty="0"/>
              <a:t>More about horizons</a:t>
            </a:r>
          </a:p>
        </p:txBody>
      </p:sp>
      <p:pic>
        <p:nvPicPr>
          <p:cNvPr id="28675" name="Picture 3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09" y="1888927"/>
            <a:ext cx="5613492" cy="3251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6686551" y="5794773"/>
            <a:ext cx="1282723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900" dirty="0"/>
              <a:t>Image source: S. Seitz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AF7E5B8-24C1-4246-812C-9F5D0E5DB78F}"/>
              </a:ext>
            </a:extLst>
          </p:cNvPr>
          <p:cNvGrpSpPr/>
          <p:nvPr/>
        </p:nvGrpSpPr>
        <p:grpSpPr>
          <a:xfrm>
            <a:off x="5579220" y="2979759"/>
            <a:ext cx="3168462" cy="1772841"/>
            <a:chOff x="2492375" y="1066800"/>
            <a:chExt cx="4224615" cy="2363788"/>
          </a:xfrm>
        </p:grpSpPr>
        <p:sp>
          <p:nvSpPr>
            <p:cNvPr id="8" name="Line 2">
              <a:extLst>
                <a:ext uri="{FF2B5EF4-FFF2-40B4-BE49-F238E27FC236}">
                  <a16:creationId xmlns:a16="http://schemas.microsoft.com/office/drawing/2014/main" id="{87C37E3D-3B1A-6E43-89F6-611E8671DDBA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3222284" y="1828800"/>
              <a:ext cx="1143000" cy="381000"/>
            </a:xfrm>
            <a:prstGeom prst="line">
              <a:avLst/>
            </a:prstGeom>
            <a:noFill/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350"/>
            </a:p>
          </p:txBody>
        </p:sp>
        <p:sp>
          <p:nvSpPr>
            <p:cNvPr id="9" name="Line 3">
              <a:extLst>
                <a:ext uri="{FF2B5EF4-FFF2-40B4-BE49-F238E27FC236}">
                  <a16:creationId xmlns:a16="http://schemas.microsoft.com/office/drawing/2014/main" id="{F8A1E110-7744-2D45-AE5E-96A7020ABA6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22284" y="2209800"/>
              <a:ext cx="304800" cy="457200"/>
            </a:xfrm>
            <a:prstGeom prst="line">
              <a:avLst/>
            </a:prstGeom>
            <a:noFill/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350"/>
            </a:p>
          </p:txBody>
        </p:sp>
        <p:sp>
          <p:nvSpPr>
            <p:cNvPr id="10" name="Line 6">
              <a:extLst>
                <a:ext uri="{FF2B5EF4-FFF2-40B4-BE49-F238E27FC236}">
                  <a16:creationId xmlns:a16="http://schemas.microsoft.com/office/drawing/2014/main" id="{E7BBFC03-1AB0-6442-94E4-7A7B9EC5362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65284" y="1066800"/>
              <a:ext cx="1588" cy="1524000"/>
            </a:xfrm>
            <a:prstGeom prst="line">
              <a:avLst/>
            </a:prstGeom>
            <a:noFill/>
            <a:ln w="2857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350"/>
            </a:p>
          </p:txBody>
        </p:sp>
        <p:sp>
          <p:nvSpPr>
            <p:cNvPr id="11" name="Line 7">
              <a:extLst>
                <a:ext uri="{FF2B5EF4-FFF2-40B4-BE49-F238E27FC236}">
                  <a16:creationId xmlns:a16="http://schemas.microsoft.com/office/drawing/2014/main" id="{32EDF02C-B1C9-824F-9437-10C66D68003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27084" y="1905000"/>
              <a:ext cx="1588" cy="1524000"/>
            </a:xfrm>
            <a:prstGeom prst="line">
              <a:avLst/>
            </a:prstGeom>
            <a:noFill/>
            <a:ln w="2857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350"/>
            </a:p>
          </p:txBody>
        </p:sp>
        <p:sp>
          <p:nvSpPr>
            <p:cNvPr id="12" name="Line 8">
              <a:extLst>
                <a:ext uri="{FF2B5EF4-FFF2-40B4-BE49-F238E27FC236}">
                  <a16:creationId xmlns:a16="http://schemas.microsoft.com/office/drawing/2014/main" id="{B40C531E-A4C6-1340-B332-67B304A37AFA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3527084" y="2590800"/>
              <a:ext cx="838200" cy="838200"/>
            </a:xfrm>
            <a:prstGeom prst="line">
              <a:avLst/>
            </a:prstGeom>
            <a:noFill/>
            <a:ln w="2857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350"/>
            </a:p>
          </p:txBody>
        </p:sp>
        <p:sp>
          <p:nvSpPr>
            <p:cNvPr id="13" name="Line 9">
              <a:extLst>
                <a:ext uri="{FF2B5EF4-FFF2-40B4-BE49-F238E27FC236}">
                  <a16:creationId xmlns:a16="http://schemas.microsoft.com/office/drawing/2014/main" id="{A1B278D0-C6CA-D14C-A7DA-851A898F9379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3527084" y="1066800"/>
              <a:ext cx="838200" cy="838200"/>
            </a:xfrm>
            <a:prstGeom prst="line">
              <a:avLst/>
            </a:prstGeom>
            <a:noFill/>
            <a:ln w="2857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350"/>
            </a:p>
          </p:txBody>
        </p:sp>
        <p:sp>
          <p:nvSpPr>
            <p:cNvPr id="14" name="Oval 10">
              <a:extLst>
                <a:ext uri="{FF2B5EF4-FFF2-40B4-BE49-F238E27FC236}">
                  <a16:creationId xmlns:a16="http://schemas.microsoft.com/office/drawing/2014/main" id="{BB6E6FE1-081E-8449-9BF1-8D4716BE3EB2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6572" y="2166938"/>
              <a:ext cx="76200" cy="76200"/>
            </a:xfrm>
            <a:prstGeom prst="ellipse">
              <a:avLst/>
            </a:prstGeom>
            <a:solidFill>
              <a:srgbClr val="FF0000"/>
            </a:soli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 sz="1350"/>
            </a:p>
          </p:txBody>
        </p:sp>
        <p:sp>
          <p:nvSpPr>
            <p:cNvPr id="15" name="Line 11">
              <a:extLst>
                <a:ext uri="{FF2B5EF4-FFF2-40B4-BE49-F238E27FC236}">
                  <a16:creationId xmlns:a16="http://schemas.microsoft.com/office/drawing/2014/main" id="{6B2083F2-5A74-A14F-878A-3518F6A9C4A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3527084" y="1828800"/>
              <a:ext cx="838200" cy="838200"/>
            </a:xfrm>
            <a:prstGeom prst="line">
              <a:avLst/>
            </a:prstGeom>
            <a:noFill/>
            <a:ln w="28575" cap="flat">
              <a:solidFill>
                <a:srgbClr val="0066FF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350"/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277A1769-6599-6143-9241-BECD5CD1477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27084" y="2590800"/>
              <a:ext cx="2286000" cy="839788"/>
              <a:chOff x="0" y="0"/>
              <a:chExt cx="1440" cy="529"/>
            </a:xfrm>
          </p:grpSpPr>
          <p:sp>
            <p:nvSpPr>
              <p:cNvPr id="24" name="Line 12">
                <a:extLst>
                  <a:ext uri="{FF2B5EF4-FFF2-40B4-BE49-F238E27FC236}">
                    <a16:creationId xmlns:a16="http://schemas.microsoft.com/office/drawing/2014/main" id="{B244FBCE-5A51-4A42-BBB7-DC094CF5EBB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0" y="528"/>
                <a:ext cx="912" cy="1"/>
              </a:xfrm>
              <a:prstGeom prst="line">
                <a:avLst/>
              </a:prstGeom>
              <a:noFill/>
              <a:ln w="28575" cap="flat">
                <a:solidFill>
                  <a:srgbClr val="0066FF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 sz="1350"/>
              </a:p>
            </p:txBody>
          </p:sp>
          <p:sp>
            <p:nvSpPr>
              <p:cNvPr id="25" name="Line 13">
                <a:extLst>
                  <a:ext uri="{FF2B5EF4-FFF2-40B4-BE49-F238E27FC236}">
                    <a16:creationId xmlns:a16="http://schemas.microsoft.com/office/drawing/2014/main" id="{F05EE2B5-077C-F949-B9EF-3FF78628381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28" y="0"/>
                <a:ext cx="912" cy="1"/>
              </a:xfrm>
              <a:prstGeom prst="line">
                <a:avLst/>
              </a:prstGeom>
              <a:noFill/>
              <a:ln w="28575" cap="flat">
                <a:solidFill>
                  <a:srgbClr val="0066FF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 sz="1350"/>
              </a:p>
            </p:txBody>
          </p:sp>
          <p:sp>
            <p:nvSpPr>
              <p:cNvPr id="26" name="Line 14">
                <a:extLst>
                  <a:ext uri="{FF2B5EF4-FFF2-40B4-BE49-F238E27FC236}">
                    <a16:creationId xmlns:a16="http://schemas.microsoft.com/office/drawing/2014/main" id="{15807A7A-041A-F646-BB98-7E8039B5057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0800000" flipH="1">
                <a:off x="912" y="0"/>
                <a:ext cx="528" cy="528"/>
              </a:xfrm>
              <a:prstGeom prst="line">
                <a:avLst/>
              </a:prstGeom>
              <a:noFill/>
              <a:ln w="28575" cap="flat">
                <a:solidFill>
                  <a:srgbClr val="0066FF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 sz="1350"/>
              </a:p>
            </p:txBody>
          </p:sp>
        </p:grpSp>
        <p:grpSp>
          <p:nvGrpSpPr>
            <p:cNvPr id="17" name="Group 19">
              <a:extLst>
                <a:ext uri="{FF2B5EF4-FFF2-40B4-BE49-F238E27FC236}">
                  <a16:creationId xmlns:a16="http://schemas.microsoft.com/office/drawing/2014/main" id="{D0C8CEF1-F91F-D944-B431-1F4463F27D2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27084" y="1828800"/>
              <a:ext cx="2286000" cy="839788"/>
              <a:chOff x="0" y="0"/>
              <a:chExt cx="1440" cy="529"/>
            </a:xfrm>
          </p:grpSpPr>
          <p:sp>
            <p:nvSpPr>
              <p:cNvPr id="21" name="Line 16">
                <a:extLst>
                  <a:ext uri="{FF2B5EF4-FFF2-40B4-BE49-F238E27FC236}">
                    <a16:creationId xmlns:a16="http://schemas.microsoft.com/office/drawing/2014/main" id="{30154122-9BF7-1E4B-A112-A454B32F8DC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0" y="528"/>
                <a:ext cx="912" cy="1"/>
              </a:xfrm>
              <a:prstGeom prst="line">
                <a:avLst/>
              </a:prstGeom>
              <a:noFill/>
              <a:ln w="19050" cap="flat">
                <a:solidFill>
                  <a:srgbClr val="0066FF"/>
                </a:solidFill>
                <a:prstDash val="dash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 sz="1350"/>
              </a:p>
            </p:txBody>
          </p:sp>
          <p:sp>
            <p:nvSpPr>
              <p:cNvPr id="22" name="Line 17">
                <a:extLst>
                  <a:ext uri="{FF2B5EF4-FFF2-40B4-BE49-F238E27FC236}">
                    <a16:creationId xmlns:a16="http://schemas.microsoft.com/office/drawing/2014/main" id="{8493A8CB-D1A1-BC4A-8B8D-46E9D1B1D8A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28" y="0"/>
                <a:ext cx="912" cy="1"/>
              </a:xfrm>
              <a:prstGeom prst="line">
                <a:avLst/>
              </a:prstGeom>
              <a:noFill/>
              <a:ln w="19050" cap="flat">
                <a:solidFill>
                  <a:srgbClr val="0066FF"/>
                </a:solidFill>
                <a:prstDash val="dash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 sz="1350"/>
              </a:p>
            </p:txBody>
          </p:sp>
          <p:sp>
            <p:nvSpPr>
              <p:cNvPr id="23" name="Line 18">
                <a:extLst>
                  <a:ext uri="{FF2B5EF4-FFF2-40B4-BE49-F238E27FC236}">
                    <a16:creationId xmlns:a16="http://schemas.microsoft.com/office/drawing/2014/main" id="{448CA498-B48F-EC44-B81F-5744C11E3DF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0800000" flipH="1">
                <a:off x="912" y="0"/>
                <a:ext cx="528" cy="528"/>
              </a:xfrm>
              <a:prstGeom prst="line">
                <a:avLst/>
              </a:prstGeom>
              <a:noFill/>
              <a:ln w="19050" cap="flat">
                <a:solidFill>
                  <a:srgbClr val="0066FF"/>
                </a:solidFill>
                <a:prstDash val="dash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 sz="1350"/>
              </a:p>
            </p:txBody>
          </p:sp>
        </p:grpSp>
        <p:sp>
          <p:nvSpPr>
            <p:cNvPr id="18" name="Line 20">
              <a:extLst>
                <a:ext uri="{FF2B5EF4-FFF2-40B4-BE49-F238E27FC236}">
                  <a16:creationId xmlns:a16="http://schemas.microsoft.com/office/drawing/2014/main" id="{2764F379-FA0D-CC4D-BC5E-2FF4CC8E47A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98484" y="2209800"/>
              <a:ext cx="2057400" cy="1588"/>
            </a:xfrm>
            <a:prstGeom prst="line">
              <a:avLst/>
            </a:prstGeom>
            <a:noFill/>
            <a:ln w="12700" cap="flat">
              <a:solidFill>
                <a:srgbClr val="0066FF"/>
              </a:solidFill>
              <a:prstDash val="solid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350"/>
            </a:p>
          </p:txBody>
        </p:sp>
        <p:sp>
          <p:nvSpPr>
            <p:cNvPr id="19" name="Text Box 6">
              <a:extLst>
                <a:ext uri="{FF2B5EF4-FFF2-40B4-BE49-F238E27FC236}">
                  <a16:creationId xmlns:a16="http://schemas.microsoft.com/office/drawing/2014/main" id="{92B3EEF4-A368-C845-8C53-8AC47E2EB8F7}"/>
                </a:ext>
              </a:extLst>
            </p:cNvPr>
            <p:cNvSpPr txBox="1"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2492375" y="2005807"/>
              <a:ext cx="761320" cy="5109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050" dirty="0">
                  <a:solidFill>
                    <a:srgbClr val="000000"/>
                  </a:solidFill>
                  <a:latin typeface="Times New Roman" pitchFamily="18" charset="0"/>
                </a:rPr>
                <a:t>camera</a:t>
              </a:r>
            </a:p>
            <a:p>
              <a:pPr algn="ctr" eaLnBrk="0" hangingPunct="0">
                <a:lnSpc>
                  <a:spcPct val="80000"/>
                </a:lnSpc>
              </a:pPr>
              <a:r>
                <a:rPr lang="en-US" sz="1050" dirty="0">
                  <a:solidFill>
                    <a:srgbClr val="000000"/>
                  </a:solidFill>
                  <a:latin typeface="Times New Roman" pitchFamily="18" charset="0"/>
                </a:rPr>
                <a:t>center</a:t>
              </a:r>
            </a:p>
          </p:txBody>
        </p:sp>
        <p:sp>
          <p:nvSpPr>
            <p:cNvPr id="20" name="Text Box 6">
              <a:extLst>
                <a:ext uri="{FF2B5EF4-FFF2-40B4-BE49-F238E27FC236}">
                  <a16:creationId xmlns:a16="http://schemas.microsoft.com/office/drawing/2014/main" id="{15A3F56E-AC55-C047-B3D2-D51431AEE8ED}"/>
                </a:ext>
              </a:extLst>
            </p:cNvPr>
            <p:cNvSpPr txBox="1"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5530340" y="2950687"/>
              <a:ext cx="1186650" cy="3385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050" dirty="0">
                  <a:solidFill>
                    <a:srgbClr val="000000"/>
                  </a:solidFill>
                  <a:latin typeface="Times New Roman" pitchFamily="18" charset="0"/>
                </a:rPr>
                <a:t>ground plane</a:t>
              </a:r>
            </a:p>
          </p:txBody>
        </p:sp>
      </p:grp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55124440-26CD-342E-C567-F507473E89DD}"/>
              </a:ext>
            </a:extLst>
          </p:cNvPr>
          <p:cNvCxnSpPr>
            <a:cxnSpLocks/>
          </p:cNvCxnSpPr>
          <p:nvPr/>
        </p:nvCxnSpPr>
        <p:spPr bwMode="auto">
          <a:xfrm flipV="1">
            <a:off x="2007555" y="3838200"/>
            <a:ext cx="1257300" cy="1614864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FBE49036-3185-388F-71E2-8310B52DED5D}"/>
              </a:ext>
            </a:extLst>
          </p:cNvPr>
          <p:cNvSpPr txBox="1"/>
          <p:nvPr/>
        </p:nvSpPr>
        <p:spPr>
          <a:xfrm>
            <a:off x="977462" y="6117021"/>
            <a:ext cx="36948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Camera above or below paraglider?</a:t>
            </a:r>
          </a:p>
        </p:txBody>
      </p:sp>
    </p:spTree>
    <p:extLst>
      <p:ext uri="{BB962C8B-B14F-4D97-AF65-F5344CB8AC3E}">
        <p14:creationId xmlns:p14="http://schemas.microsoft.com/office/powerpoint/2010/main" val="10328155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6BB871-7382-C18D-3AAE-C51A10464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Yet more about horizons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8026BCD-CAB1-CD66-99C8-B26A0C4D6F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" y="1543050"/>
            <a:ext cx="3743325" cy="22574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F91CE7F-1E33-D7F4-EC53-ECD09F4122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6140" y="1712495"/>
            <a:ext cx="3752850" cy="19907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2641391-7DF7-CC84-F560-BD620F6D7D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4600" y="3827044"/>
            <a:ext cx="3667125" cy="217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9125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F00FD2-A179-11B2-DDBD-23CF8BBE71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Measurements without calibration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0FA721-348A-C283-E07F-93C5FAC575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5850" y="1522914"/>
            <a:ext cx="7372350" cy="4477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9198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0A664B-03B7-405B-5FAC-BA45EDE9F7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659A2DA-8199-5323-E601-8C6AEBC185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550" y="1483362"/>
            <a:ext cx="7086600" cy="4517389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C5FB3948-1A08-7EEC-9366-07C4B112C5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B4E1643-A8BA-A545-541A-7BB82B3693A6}"/>
              </a:ext>
            </a:extLst>
          </p:cNvPr>
          <p:cNvSpPr txBox="1">
            <a:spLocks/>
          </p:cNvSpPr>
          <p:nvPr/>
        </p:nvSpPr>
        <p:spPr>
          <a:xfrm>
            <a:off x="781050" y="5175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Measurements without calibration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0605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E046AF-342E-AA0F-C296-8BE3838251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Lenses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0B8362B-804A-F3AE-B6B2-41D9EFD7C6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1875299"/>
            <a:ext cx="7772400" cy="4242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1659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293CFD-2DF9-BA93-1302-1203F93F40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(slice through) a thin lens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A6B5754-CE83-EC8D-A0A0-B9229362BA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393" y="1878733"/>
            <a:ext cx="8387255" cy="4381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0547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903D50-3705-50AD-B137-38CFA77885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 lenses – the rules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C20F698-E80C-7220-3C9C-64C1AA4DC3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985423"/>
            <a:ext cx="7772400" cy="2887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221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CF6601-CEC5-C862-7937-BAFB31D65C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E8FE5E-CE09-3F5E-BE5C-DA64A1881B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rules and focus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724661B-6FE6-CEE0-5871-9AA7DFE043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393" y="1878733"/>
            <a:ext cx="8387255" cy="4381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9188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42AD74-9C1D-DE73-9714-88867A4C5F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Depth of field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D3AD1A5-F6B0-9E51-1382-305916A569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945" y="1936667"/>
            <a:ext cx="8355724" cy="4666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0459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7BF5E-F70E-91A4-CE68-81D1A0555F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Pinhole Camera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4842B0-2519-6137-1459-76C50F385C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438C28A-8F02-62CB-2344-B8AE4CF22F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4929" y="2125267"/>
            <a:ext cx="5829300" cy="3764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1903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B3F7F6-9B8F-FA22-168E-CBF04458D5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A9B10F-40E4-6515-1B05-EB35072D8C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Depth of field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CC3C7A0-891A-1DC2-B711-AF12F46708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048" y="2080820"/>
            <a:ext cx="8791903" cy="4412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994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2794D3-D61C-A601-573B-22AA468DDC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Aperture and depth of field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0D295DA-0549-F464-CBF6-EDF38E6A92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2236952"/>
            <a:ext cx="8150772" cy="4415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7443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15E9E0-C09B-9D24-63E7-786F80A949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948F70-C516-B557-EA7B-B3B899DB5B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Aperture and depth of field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7B74279-6126-9F0E-56A5-CBA50FFCC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901" y="1937802"/>
            <a:ext cx="8742198" cy="4379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6944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B77A02-CAD2-8EB0-730E-E1DAAF5B04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Lens distortion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B5E8CF0-5633-A1B4-AB39-94AA746D1C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450" y="2114550"/>
            <a:ext cx="7531100" cy="262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1309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920032-36DE-AD73-117B-D7ED65A4D0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Camera response functions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433444-28C4-B1CD-B51A-89F96E89B8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Camera sensors are almost always linear BUT </a:t>
            </a:r>
          </a:p>
          <a:p>
            <a:r>
              <a:rPr lang="en-US" dirty="0"/>
              <a:t>	image dynamic range is too big for 8 bits</a:t>
            </a:r>
          </a:p>
          <a:p>
            <a:endParaRPr lang="en-US" dirty="0"/>
          </a:p>
          <a:p>
            <a:r>
              <a:rPr lang="en-US" dirty="0"/>
              <a:t>Typical cameras apply a non-linearity before or during digitization – the camera response function</a:t>
            </a:r>
          </a:p>
          <a:p>
            <a:endParaRPr lang="en-US" dirty="0"/>
          </a:p>
          <a:p>
            <a:r>
              <a:rPr lang="en-US" dirty="0"/>
              <a:t>This varies from camera to camera</a:t>
            </a:r>
          </a:p>
        </p:txBody>
      </p:sp>
    </p:spTree>
    <p:extLst>
      <p:ext uri="{BB962C8B-B14F-4D97-AF65-F5344CB8AC3E}">
        <p14:creationId xmlns:p14="http://schemas.microsoft.com/office/powerpoint/2010/main" val="26434214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71052C-9363-D7CB-6C04-AE5D51EA1B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32E4AE-057E-D10F-9BBA-7B936B8F6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Camera response functions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4B406D6-BA60-CEC8-F78C-3B41D8CC9F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50" y="1828801"/>
            <a:ext cx="4881563" cy="3715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4834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BB9A6A-9E85-C36F-C82A-CC93B4EC3A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Camera response function effects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3ABC292-C9BF-8755-069E-B77BA6589B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987" y="1470493"/>
            <a:ext cx="8303171" cy="5250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6895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D4656B-4291-5643-A17F-A39422C5D3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Camera sales over time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2C66A78-026E-1247-A3D9-F8630BFE4B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0" y="1977418"/>
            <a:ext cx="5943600" cy="368043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D9F4125-2751-AF44-8586-70E95B8A4C00}"/>
              </a:ext>
            </a:extLst>
          </p:cNvPr>
          <p:cNvSpPr txBox="1"/>
          <p:nvPr/>
        </p:nvSpPr>
        <p:spPr>
          <a:xfrm>
            <a:off x="7318439" y="5689685"/>
            <a:ext cx="6538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hlinkClick r:id="rId4"/>
              </a:rPr>
              <a:t>Source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8192246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D4656B-4291-5643-A17F-A39422C5D3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Camera sales over time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DADDD8-8F81-F043-98D0-0380A57B8B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full chart…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D9F4125-2751-AF44-8586-70E95B8A4C00}"/>
              </a:ext>
            </a:extLst>
          </p:cNvPr>
          <p:cNvSpPr txBox="1"/>
          <p:nvPr/>
        </p:nvSpPr>
        <p:spPr>
          <a:xfrm>
            <a:off x="7318439" y="5689685"/>
            <a:ext cx="6538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hlinkClick r:id="rId3"/>
              </a:rPr>
              <a:t>Source</a:t>
            </a:r>
            <a:endParaRPr lang="en-US" sz="12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9680144-8BFC-B84D-B146-F4F40F7F56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2411" y="1657350"/>
            <a:ext cx="725528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102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8F0AB2-A9D1-8B14-76E1-6B23AC06B4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Pinhole Camera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9FF6CB-6844-A124-D2C0-765D611632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34C2C67-0A63-3B1F-F7FB-F60EB8512F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3365" y="1885731"/>
            <a:ext cx="5299504" cy="411502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6052121-BB16-3626-8E45-0D3375F2D8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555" y="2645891"/>
            <a:ext cx="2899292" cy="1872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264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59ADAA-AA93-D52A-9C53-EE207C2A98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Lines project to 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6D09CF-E0AD-956E-2F62-03E745B49F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F0BD167-2E54-B358-E92B-432A550151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69" y="1690689"/>
            <a:ext cx="6768661" cy="4922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0643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66B506-9E90-A659-28B6-86CAD0F28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Further objects are smaller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841FD5A-C429-D998-CFC8-111837FDA5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5835" y="2202486"/>
            <a:ext cx="6821214" cy="4099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0593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473ABF-B73A-F8CF-D5B4-DA96D5E728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Parallel lines have vanishing points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88C3AE0-7A3D-3B0A-CEB9-6B71A3F6F2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787" y="2352998"/>
            <a:ext cx="8084426" cy="405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1615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ECF749-D8D3-1E35-15F1-742B690862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B60E4E-89E5-0AD5-43BC-2B31583FEC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Parallel lines have vanishing points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93F4FF3-B82F-A2F6-4EED-9584CAB2D2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842" y="2028495"/>
            <a:ext cx="8482723" cy="4647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6161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5DCF2A-9868-AE60-4405-962BC43202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Planes have horizons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D3BC2A3-6794-54D2-43C8-7D298B0D9E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449" y="1589710"/>
            <a:ext cx="8263102" cy="4903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1679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B57DF8-F907-F054-7AE6-0E7268D236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CF3BB6-DEB3-ACFC-36BD-219DBCCA97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Planes have horizons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7665E3E-9559-1574-F81B-9372B492F8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725" y="1392520"/>
            <a:ext cx="8210550" cy="5181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55437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440</TotalTime>
  <Words>213</Words>
  <Application>Microsoft Macintosh PowerPoint</Application>
  <PresentationFormat>On-screen Show (4:3)</PresentationFormat>
  <Paragraphs>51</Paragraphs>
  <Slides>28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Aptos</vt:lpstr>
      <vt:lpstr>Aptos Display</vt:lpstr>
      <vt:lpstr>Arial</vt:lpstr>
      <vt:lpstr>Times New Roman</vt:lpstr>
      <vt:lpstr>Office Theme</vt:lpstr>
      <vt:lpstr>Cameras and simple geometry</vt:lpstr>
      <vt:lpstr>A Pinhole Camera</vt:lpstr>
      <vt:lpstr>The Pinhole Camera</vt:lpstr>
      <vt:lpstr>Lines project to lines</vt:lpstr>
      <vt:lpstr>Further objects are smaller</vt:lpstr>
      <vt:lpstr>Parallel lines have vanishing points</vt:lpstr>
      <vt:lpstr>Parallel lines have vanishing points</vt:lpstr>
      <vt:lpstr>Planes have horizons</vt:lpstr>
      <vt:lpstr>Planes have horizons</vt:lpstr>
      <vt:lpstr>Horizons are informative - I</vt:lpstr>
      <vt:lpstr>More about horizons</vt:lpstr>
      <vt:lpstr>Yet more about horizons</vt:lpstr>
      <vt:lpstr>Measurements without calibration</vt:lpstr>
      <vt:lpstr>PowerPoint Presentation</vt:lpstr>
      <vt:lpstr>Lenses</vt:lpstr>
      <vt:lpstr>A (slice through) a thin lens</vt:lpstr>
      <vt:lpstr>Thin lenses – the rules</vt:lpstr>
      <vt:lpstr>The rules and focus</vt:lpstr>
      <vt:lpstr>Depth of field</vt:lpstr>
      <vt:lpstr>Depth of field</vt:lpstr>
      <vt:lpstr>Aperture and depth of field</vt:lpstr>
      <vt:lpstr>Aperture and depth of field</vt:lpstr>
      <vt:lpstr>Lens distortion</vt:lpstr>
      <vt:lpstr>Camera response functions</vt:lpstr>
      <vt:lpstr>Camera response functions</vt:lpstr>
      <vt:lpstr>Camera response function effects</vt:lpstr>
      <vt:lpstr>Camera sales over time</vt:lpstr>
      <vt:lpstr>Camera sales over time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Forsyth, David Alexander</dc:creator>
  <cp:lastModifiedBy>Forsyth, David Alexander</cp:lastModifiedBy>
  <cp:revision>20</cp:revision>
  <dcterms:created xsi:type="dcterms:W3CDTF">2026-02-12T20:54:20Z</dcterms:created>
  <dcterms:modified xsi:type="dcterms:W3CDTF">2026-02-16T22:23:22Z</dcterms:modified>
</cp:coreProperties>
</file>