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934" r:id="rId3"/>
    <p:sldId id="935" r:id="rId4"/>
    <p:sldId id="936" r:id="rId5"/>
    <p:sldId id="521" r:id="rId6"/>
    <p:sldId id="430" r:id="rId7"/>
    <p:sldId id="712" r:id="rId8"/>
    <p:sldId id="937" r:id="rId9"/>
    <p:sldId id="429" r:id="rId10"/>
    <p:sldId id="941" r:id="rId11"/>
    <p:sldId id="940" r:id="rId12"/>
    <p:sldId id="942" r:id="rId13"/>
    <p:sldId id="943" r:id="rId14"/>
    <p:sldId id="944" r:id="rId15"/>
    <p:sldId id="945" r:id="rId16"/>
    <p:sldId id="946" r:id="rId17"/>
    <p:sldId id="950" r:id="rId18"/>
    <p:sldId id="704" r:id="rId19"/>
    <p:sldId id="705" r:id="rId20"/>
    <p:sldId id="702" r:id="rId21"/>
    <p:sldId id="706" r:id="rId22"/>
    <p:sldId id="707" r:id="rId23"/>
    <p:sldId id="947" r:id="rId24"/>
    <p:sldId id="948" r:id="rId25"/>
    <p:sldId id="949" r:id="rId26"/>
    <p:sldId id="93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8E95A-9F10-744A-A185-7108FD7233D0}" type="datetimeFigureOut">
              <a:rPr lang="en-US" smtClean="0"/>
              <a:t>3/3/26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C959A-5141-9A40-9764-9E174CBD2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8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8D751-AF0E-4E65-8002-E8C67270D82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Is this a linear function?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8D751-AF0E-4E65-8002-E8C67270D82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Is this a linear function?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4D3DE-CD7F-4DA0-A64E-ADBBBFE82CE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84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44A31-AA1A-EE24-25F4-AB4C59F44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C23ACF-6CD9-2FF0-B1B7-F3BED08593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70335B-8C5C-82B1-2B6B-2A228738F7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4D616-B6E0-164C-9610-9A0F18B262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FCA09C-389F-4645-898A-760E4CAD6C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4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0775B-7F4D-19AE-48B7-D8D328FB6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9A0B7B-90CF-723A-36D5-1409E59EEE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603BF8-6A44-6C69-36FE-40AFFAF545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7BFBC-7AED-D1C9-8CFC-2F718CC588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FCA09C-389F-4645-898A-760E4CAD6C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9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75A7-2548-C349-84F6-15010B59884F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89C2-B0F8-3A41-92B6-766A30604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5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75A7-2548-C349-84F6-15010B59884F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89C2-B0F8-3A41-92B6-766A30604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8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75A7-2548-C349-84F6-15010B59884F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89C2-B0F8-3A41-92B6-766A30604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5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75A7-2548-C349-84F6-15010B59884F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89C2-B0F8-3A41-92B6-766A30604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1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75A7-2548-C349-84F6-15010B59884F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89C2-B0F8-3A41-92B6-766A30604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6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75A7-2548-C349-84F6-15010B59884F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89C2-B0F8-3A41-92B6-766A30604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1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75A7-2548-C349-84F6-15010B59884F}" type="datetimeFigureOut">
              <a:rPr lang="en-US" smtClean="0"/>
              <a:t>3/3/26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89C2-B0F8-3A41-92B6-766A30604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5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75A7-2548-C349-84F6-15010B59884F}" type="datetimeFigureOut">
              <a:rPr lang="en-US" smtClean="0"/>
              <a:t>3/3/26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89C2-B0F8-3A41-92B6-766A30604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6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75A7-2548-C349-84F6-15010B59884F}" type="datetimeFigureOut">
              <a:rPr lang="en-US" smtClean="0"/>
              <a:t>3/3/26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89C2-B0F8-3A41-92B6-766A30604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2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75A7-2548-C349-84F6-15010B59884F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89C2-B0F8-3A41-92B6-766A30604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1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75A7-2548-C349-84F6-15010B59884F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89C2-B0F8-3A41-92B6-766A30604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2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B675A7-2548-C349-84F6-15010B59884F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CC89C2-B0F8-3A41-92B6-766A30604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9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47CB5-5B7D-8FD9-EEBF-535068AB5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Camera Matrices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9B2C2-9A87-5AC5-91F4-677A0E691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3394243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6935-FF85-C1C1-C32C-4DCD4300D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camera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8C060C-CC75-F365-343C-291BF1E7F86E}"/>
              </a:ext>
            </a:extLst>
          </p:cNvPr>
          <p:cNvGrpSpPr/>
          <p:nvPr/>
        </p:nvGrpSpPr>
        <p:grpSpPr>
          <a:xfrm rot="20129443">
            <a:off x="5602721" y="1546911"/>
            <a:ext cx="2692895" cy="2280840"/>
            <a:chOff x="5410200" y="1463040"/>
            <a:chExt cx="2895600" cy="2011680"/>
          </a:xfrm>
        </p:grpSpPr>
        <p:pic>
          <p:nvPicPr>
            <p:cNvPr id="6" name="Picture 3" descr="fig5">
              <a:extLst>
                <a:ext uri="{FF2B5EF4-FFF2-40B4-BE49-F238E27FC236}">
                  <a16:creationId xmlns:a16="http://schemas.microsoft.com/office/drawing/2014/main" id="{7BD56045-9841-B24C-B067-1A31316B8C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41890" t="19840" r="-713" b="-4322"/>
            <a:stretch/>
          </p:blipFill>
          <p:spPr bwMode="auto">
            <a:xfrm>
              <a:off x="5562600" y="1463040"/>
              <a:ext cx="2743200" cy="201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8E9A313-9BAC-0ECA-0BCA-E5591CCB2065}"/>
                </a:ext>
              </a:extLst>
            </p:cNvPr>
            <p:cNvSpPr/>
            <p:nvPr/>
          </p:nvSpPr>
          <p:spPr bwMode="auto">
            <a:xfrm>
              <a:off x="5410200" y="1600200"/>
              <a:ext cx="3048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A629AB2-7557-19DA-1B46-1D2E445AF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249" y="4941392"/>
            <a:ext cx="4597400" cy="1651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A7CC6A-3B41-2EC5-B496-57D910347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337" y="1525224"/>
            <a:ext cx="3764090" cy="24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98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4C28C-1385-BCCB-8C15-E477C77F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60E3C-63E8-78A9-FC77-B5E8C6E96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93708-86D0-1035-A8DF-D784CBE49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45" y="2920970"/>
            <a:ext cx="7772400" cy="39370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EF233CC-A011-68D1-D5C7-72D9BB309B5A}"/>
              </a:ext>
            </a:extLst>
          </p:cNvPr>
          <p:cNvGrpSpPr/>
          <p:nvPr/>
        </p:nvGrpSpPr>
        <p:grpSpPr>
          <a:xfrm rot="20129443">
            <a:off x="5571190" y="298146"/>
            <a:ext cx="2692895" cy="2280840"/>
            <a:chOff x="5410200" y="1463040"/>
            <a:chExt cx="2895600" cy="2011680"/>
          </a:xfrm>
        </p:grpSpPr>
        <p:pic>
          <p:nvPicPr>
            <p:cNvPr id="7" name="Picture 3" descr="fig5">
              <a:extLst>
                <a:ext uri="{FF2B5EF4-FFF2-40B4-BE49-F238E27FC236}">
                  <a16:creationId xmlns:a16="http://schemas.microsoft.com/office/drawing/2014/main" id="{088FA487-8676-61E6-D5F2-AC89188E83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41890" t="19840" r="-713" b="-4322"/>
            <a:stretch/>
          </p:blipFill>
          <p:spPr bwMode="auto">
            <a:xfrm>
              <a:off x="5562600" y="1463040"/>
              <a:ext cx="2743200" cy="201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E8F53A-DB95-7C91-3389-83E5BF7C82DF}"/>
                </a:ext>
              </a:extLst>
            </p:cNvPr>
            <p:cNvSpPr/>
            <p:nvPr/>
          </p:nvSpPr>
          <p:spPr bwMode="auto">
            <a:xfrm>
              <a:off x="5410200" y="1600200"/>
              <a:ext cx="3048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ECC583F-AF19-5D0B-062F-34A329B90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468" y="4695250"/>
            <a:ext cx="1104900" cy="6350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337F46-3883-9FF9-A311-325339C2B160}"/>
              </a:ext>
            </a:extLst>
          </p:cNvPr>
          <p:cNvCxnSpPr>
            <a:cxnSpLocks/>
          </p:cNvCxnSpPr>
          <p:nvPr/>
        </p:nvCxnSpPr>
        <p:spPr>
          <a:xfrm flipV="1">
            <a:off x="4572000" y="4078014"/>
            <a:ext cx="0" cy="934736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1641DE-17D8-F4E5-8C82-FEDD7F0E4A10}"/>
              </a:ext>
            </a:extLst>
          </p:cNvPr>
          <p:cNvCxnSpPr/>
          <p:nvPr/>
        </p:nvCxnSpPr>
        <p:spPr>
          <a:xfrm>
            <a:off x="4572000" y="5012750"/>
            <a:ext cx="305851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529E2C4-D2AF-7AA7-93EE-1241457D8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910" y="314180"/>
            <a:ext cx="3764090" cy="24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50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6A494-3366-D03B-7F07-69DFFC66F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Extrinsics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E2AC0-CFF8-BDE9-D1AF-67B5E93E5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772082"/>
            <a:ext cx="7772400" cy="3404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B1C792-C3CC-7D91-8DC7-6D97BE282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152" y="1008857"/>
            <a:ext cx="4470400" cy="1498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2B5811-68A3-4856-1E89-483CE5F3BD41}"/>
              </a:ext>
            </a:extLst>
          </p:cNvPr>
          <p:cNvSpPr txBox="1"/>
          <p:nvPr/>
        </p:nvSpPr>
        <p:spPr>
          <a:xfrm>
            <a:off x="6645770" y="2507457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Extrinsics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2C245A-064C-CF94-741A-1AA5E7898373}"/>
              </a:ext>
            </a:extLst>
          </p:cNvPr>
          <p:cNvCxnSpPr/>
          <p:nvPr/>
        </p:nvCxnSpPr>
        <p:spPr>
          <a:xfrm flipV="1">
            <a:off x="7220607" y="1758157"/>
            <a:ext cx="0" cy="606671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61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0E58F-7FE7-7AC5-0572-2610DE99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5AB44-7111-934E-F328-370F38F26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5" y="3899338"/>
            <a:ext cx="8945902" cy="2154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EC7202-7AC1-C16C-1C32-8BDAF3D20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1690689"/>
            <a:ext cx="4470400" cy="1498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28728B-06E9-A473-4B66-28451C8358E5}"/>
              </a:ext>
            </a:extLst>
          </p:cNvPr>
          <p:cNvSpPr txBox="1"/>
          <p:nvPr/>
        </p:nvSpPr>
        <p:spPr>
          <a:xfrm>
            <a:off x="5050440" y="753662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Intrinsics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927F60-AAF6-C7C8-1A83-23D04AFCE382}"/>
              </a:ext>
            </a:extLst>
          </p:cNvPr>
          <p:cNvCxnSpPr>
            <a:cxnSpLocks/>
          </p:cNvCxnSpPr>
          <p:nvPr/>
        </p:nvCxnSpPr>
        <p:spPr>
          <a:xfrm>
            <a:off x="5686096" y="1122994"/>
            <a:ext cx="0" cy="56769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588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2EEA-31E9-91C2-2E1A-3711277EB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4A98A1-4422-61AB-2F11-675B86889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0" y="2205767"/>
            <a:ext cx="8801032" cy="353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18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2F026-259D-A2C3-BD9B-D78D3ADB2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intrinsics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23616-F2D7-AF78-3B49-126A6BEC8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55" y="2954166"/>
            <a:ext cx="7698532" cy="3775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3B8E4B-8E6F-4F6C-335C-04CA9D5DF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421" y="1571055"/>
            <a:ext cx="2130096" cy="114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83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851DF-587C-E44C-F8E7-E315AD88E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A2ECE-CFE9-A842-9BB8-63B36AA9B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intrinsics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E4C742-25D4-2A3E-45CB-9BE4C338F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931" y="656655"/>
            <a:ext cx="2130096" cy="11411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29AE85-E80D-C7D4-0FB7-489A965DF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54" y="2373923"/>
            <a:ext cx="7772400" cy="448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91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B23A-A9B2-3463-4031-A5F449E19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canonical cameras?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72748-1C76-5826-0C08-43E42004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0" descr="fig5">
            <a:extLst>
              <a:ext uri="{FF2B5EF4-FFF2-40B4-BE49-F238E27FC236}">
                <a16:creationId xmlns:a16="http://schemas.microsoft.com/office/drawing/2014/main" id="{EFE94720-38B2-E9FF-9404-E8B544D6C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44240"/>
          <a:stretch>
            <a:fillRect/>
          </a:stretch>
        </p:blipFill>
        <p:spPr bwMode="auto">
          <a:xfrm>
            <a:off x="149772" y="2231163"/>
            <a:ext cx="4715752" cy="239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AED88A-CDC0-C7C3-5599-3E6A7E18D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047" y="2326653"/>
            <a:ext cx="3764090" cy="24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04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2A215-FEBD-8635-C30C-F4A8932E8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18084-4F0F-2DBB-E5F9-981A4781B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628650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A camera views a plane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625E6C-E8AD-AF61-2CB0-7B12F5DB3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543050"/>
            <a:ext cx="7772400" cy="394335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Put the plane at Z=0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Simplify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B4D72E-6BC5-375B-FE02-7D754FBD05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28700" y="1677457"/>
            <a:ext cx="3810000" cy="804539"/>
          </a:xfr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17E600-C848-126A-5020-4C0EF9CC8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450" y="3429000"/>
            <a:ext cx="13335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93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51F48-1045-ECEF-316E-E10CB527A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990B7-60BB-7B8B-254B-AE1C327AF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628650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A camera views a plane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A3A2E83-255F-A6F6-2A7B-D7B5D1529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543050"/>
            <a:ext cx="7772400" cy="394335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Transformation simplifies to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7056BE-5FF1-FE95-1717-DBF474CF3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298456"/>
            <a:ext cx="2981325" cy="1238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73C06B-E28E-ECDC-B79F-664BDCC89EBF}"/>
              </a:ext>
            </a:extLst>
          </p:cNvPr>
          <p:cNvSpPr txBox="1"/>
          <p:nvPr/>
        </p:nvSpPr>
        <p:spPr>
          <a:xfrm>
            <a:off x="685800" y="4292112"/>
            <a:ext cx="6187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This is a </a:t>
            </a:r>
            <a:r>
              <a:rPr lang="en-US" sz="2000" dirty="0" err="1">
                <a:solidFill>
                  <a:srgbClr val="FF0000"/>
                </a:solidFill>
              </a:rPr>
              <a:t>homography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	but may not be a general projective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72076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B5352-B0EC-BCA6-3BDC-FB9A41760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143A7-D003-5EF3-AE56-4646E208C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17" y="1413923"/>
            <a:ext cx="6540897" cy="507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72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F6288-F77D-A940-527A-C58C6289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Camera rotates about its focal point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96C955-6334-BA4E-07E4-0D11116EA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13" y="2120595"/>
            <a:ext cx="2209800" cy="352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0153DE-4D44-6D2F-7F43-1DF59B028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928" y="3771900"/>
            <a:ext cx="3990975" cy="828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7E3FB2-FAA7-A936-DA1A-0F19E01D8250}"/>
              </a:ext>
            </a:extLst>
          </p:cNvPr>
          <p:cNvSpPr txBox="1"/>
          <p:nvPr/>
        </p:nvSpPr>
        <p:spPr>
          <a:xfrm>
            <a:off x="457200" y="2120595"/>
            <a:ext cx="9073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Camera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54D204-948D-D10C-ADCC-5ED59D546640}"/>
              </a:ext>
            </a:extLst>
          </p:cNvPr>
          <p:cNvSpPr txBox="1"/>
          <p:nvPr/>
        </p:nvSpPr>
        <p:spPr>
          <a:xfrm>
            <a:off x="457200" y="4027324"/>
            <a:ext cx="9073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Camera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9AED98-B317-F6A5-20B5-6DC314C8CC6C}"/>
              </a:ext>
            </a:extLst>
          </p:cNvPr>
          <p:cNvSpPr txBox="1"/>
          <p:nvPr/>
        </p:nvSpPr>
        <p:spPr>
          <a:xfrm>
            <a:off x="4554415" y="4999209"/>
            <a:ext cx="4407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But t must be zero, because the focal point</a:t>
            </a:r>
          </a:p>
          <a:p>
            <a:r>
              <a:rPr lang="en-US" dirty="0">
                <a:solidFill>
                  <a:srgbClr val="FF0000"/>
                </a:solidFill>
              </a:rPr>
              <a:t>doesn’t change (no translation)</a:t>
            </a:r>
          </a:p>
          <a:p>
            <a:r>
              <a:rPr lang="en-US" dirty="0">
                <a:solidFill>
                  <a:srgbClr val="FF0000"/>
                </a:solidFill>
              </a:rPr>
              <a:t>Check – 0, 0, 0, 1 will be </a:t>
            </a:r>
            <a:r>
              <a:rPr lang="en-US" dirty="0" err="1">
                <a:solidFill>
                  <a:srgbClr val="FF0000"/>
                </a:solidFill>
              </a:rPr>
              <a:t>fp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65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8311B-4D0F-B062-5A09-461223BAB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83C18C-719B-E61B-2D90-D53756B3C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13" y="2120595"/>
            <a:ext cx="2209800" cy="3524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AF7E6D-1ABF-971F-CC01-F5B74F50B808}"/>
              </a:ext>
            </a:extLst>
          </p:cNvPr>
          <p:cNvSpPr txBox="1"/>
          <p:nvPr/>
        </p:nvSpPr>
        <p:spPr>
          <a:xfrm>
            <a:off x="457200" y="2120595"/>
            <a:ext cx="9073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Camera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C9A6FD-67A7-B83D-D0DA-5F0D34CF5FA3}"/>
              </a:ext>
            </a:extLst>
          </p:cNvPr>
          <p:cNvSpPr txBox="1"/>
          <p:nvPr/>
        </p:nvSpPr>
        <p:spPr>
          <a:xfrm>
            <a:off x="457200" y="4027324"/>
            <a:ext cx="9073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Camera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74A444-FA3A-C6D3-859C-A6979EF44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3804856"/>
            <a:ext cx="5829300" cy="7911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6B24914-332D-95BF-A101-B9EAF41C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Camera rotates about its focal point</a:t>
            </a:r>
          </a:p>
        </p:txBody>
      </p:sp>
    </p:spTree>
    <p:extLst>
      <p:ext uri="{BB962C8B-B14F-4D97-AF65-F5344CB8AC3E}">
        <p14:creationId xmlns:p14="http://schemas.microsoft.com/office/powerpoint/2010/main" val="1491340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C61BA-C678-CEAF-CCB9-22B394497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B55CB6-A3AC-7647-9BE8-B5022F967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111" y="2129279"/>
            <a:ext cx="2209800" cy="3524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A52051-AEF5-1162-874F-CF63A5C35221}"/>
              </a:ext>
            </a:extLst>
          </p:cNvPr>
          <p:cNvSpPr txBox="1"/>
          <p:nvPr/>
        </p:nvSpPr>
        <p:spPr>
          <a:xfrm>
            <a:off x="457200" y="2120595"/>
            <a:ext cx="9073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Camera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F9908B-166D-A722-ABDE-EE2F4A07DBB9}"/>
              </a:ext>
            </a:extLst>
          </p:cNvPr>
          <p:cNvSpPr txBox="1"/>
          <p:nvPr/>
        </p:nvSpPr>
        <p:spPr>
          <a:xfrm>
            <a:off x="457200" y="2871264"/>
            <a:ext cx="9073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Camera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83761F-F394-B208-D432-E2293BE41CDC}"/>
              </a:ext>
            </a:extLst>
          </p:cNvPr>
          <p:cNvSpPr txBox="1"/>
          <p:nvPr/>
        </p:nvSpPr>
        <p:spPr>
          <a:xfrm>
            <a:off x="400050" y="5200651"/>
            <a:ext cx="7208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Rotate about the focal point == apply a particular </a:t>
            </a:r>
            <a:r>
              <a:rPr lang="en-US" dirty="0" err="1">
                <a:solidFill>
                  <a:srgbClr val="FF0000"/>
                </a:solidFill>
              </a:rPr>
              <a:t>homography</a:t>
            </a:r>
            <a:r>
              <a:rPr lang="en-US" dirty="0">
                <a:solidFill>
                  <a:srgbClr val="FF0000"/>
                </a:solidFill>
              </a:rPr>
              <a:t> to image</a:t>
            </a:r>
          </a:p>
          <a:p>
            <a:r>
              <a:rPr lang="en-US" dirty="0">
                <a:solidFill>
                  <a:srgbClr val="FF0000"/>
                </a:solidFill>
              </a:rPr>
              <a:t>Notice intrinsics matter here, entirely appropriate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BD772D-1B32-50DA-4CBB-67F5D98B1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Camera rotates about its focal point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CDE561-658C-52F4-6C4E-1A08DECB5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111" y="2920294"/>
            <a:ext cx="6639174" cy="159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03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FA6BC-DC68-E764-9896-49B296D4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40C4A-D443-E3F6-4F9D-3E7180604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2E6951-3982-5C37-069B-449EB84B2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2119412"/>
            <a:ext cx="7772400" cy="376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9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1074-2304-3B5F-0B66-658473C69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1EF20-3E12-BF26-7DA8-EE57BC43F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E744CF-F60B-BAF9-AF62-1E35588C7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35087"/>
            <a:ext cx="7772400" cy="25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2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CFEC-A42C-0FA0-614B-02C734681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5703A-53DE-AD59-3CD7-A377ECF95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94F352-44EB-3CC4-7F45-003D92D81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5" y="2343150"/>
            <a:ext cx="8968781" cy="362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2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AAFD4-6C78-FF52-A22C-1666E3A62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2E68-ADBA-8B7A-6412-E7554C7A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did </a:t>
            </a:r>
            <a:r>
              <a:rPr lang="en-US"/>
              <a:t>not discuss...</a:t>
            </a:r>
            <a:endParaRPr lang="en-US" dirty="0"/>
          </a:p>
        </p:txBody>
      </p:sp>
      <p:pic>
        <p:nvPicPr>
          <p:cNvPr id="4" name="Picture 6" descr="fig6">
            <a:extLst>
              <a:ext uri="{FF2B5EF4-FFF2-40B4-BE49-F238E27FC236}">
                <a16:creationId xmlns:a16="http://schemas.microsoft.com/office/drawing/2014/main" id="{C9959178-0135-0EA0-07AA-255FB5C94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4595" y="3903659"/>
            <a:ext cx="47053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ig6">
            <a:extLst>
              <a:ext uri="{FF2B5EF4-FFF2-40B4-BE49-F238E27FC236}">
                <a16:creationId xmlns:a16="http://schemas.microsoft.com/office/drawing/2014/main" id="{F23E3CD6-1288-2C76-E5A5-540464975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5468" y="2007393"/>
            <a:ext cx="2109787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ig6">
            <a:extLst>
              <a:ext uri="{FF2B5EF4-FFF2-40B4-BE49-F238E27FC236}">
                <a16:creationId xmlns:a16="http://schemas.microsoft.com/office/drawing/2014/main" id="{5F3714CB-D1B6-086E-A51C-0C24D0553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5543" y="2002631"/>
            <a:ext cx="21240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629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58A2-B9B9-1A3F-DC32-500CA90A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0F3E3-0FD5-3773-6A6B-9702735EF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in focal length is just a scaling </a:t>
            </a:r>
          </a:p>
          <a:p>
            <a:pPr lvl="1"/>
            <a:r>
              <a:rPr lang="en-US" dirty="0"/>
              <a:t>deal with this later</a:t>
            </a:r>
          </a:p>
          <a:p>
            <a:pPr lvl="1"/>
            <a:r>
              <a:rPr lang="en-US" dirty="0"/>
              <a:t>currently, f=1</a:t>
            </a:r>
          </a:p>
          <a:p>
            <a:r>
              <a:rPr lang="en-US" dirty="0"/>
              <a:t>Now turn into homogenous coordinates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1A2559-CACC-B3D1-7D86-F4E9A13D9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55" y="4632106"/>
            <a:ext cx="3530600" cy="2197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16CBB8-1B67-423A-1509-AB67BB387DE8}"/>
              </a:ext>
            </a:extLst>
          </p:cNvPr>
          <p:cNvSpPr txBox="1"/>
          <p:nvPr/>
        </p:nvSpPr>
        <p:spPr>
          <a:xfrm>
            <a:off x="4099034" y="543384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A924A2-AC63-D0A5-D46A-BD856BBC0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819" y="4793015"/>
            <a:ext cx="4102100" cy="1651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2A522B-8FF2-E8A3-194D-F1082B70B1BF}"/>
              </a:ext>
            </a:extLst>
          </p:cNvPr>
          <p:cNvSpPr txBox="1"/>
          <p:nvPr/>
        </p:nvSpPr>
        <p:spPr>
          <a:xfrm>
            <a:off x="397422" y="412783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Affine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00713C-1C06-8ADA-3DFA-623D418D6E7A}"/>
              </a:ext>
            </a:extLst>
          </p:cNvPr>
          <p:cNvSpPr txBox="1"/>
          <p:nvPr/>
        </p:nvSpPr>
        <p:spPr>
          <a:xfrm>
            <a:off x="2102069" y="4127838"/>
            <a:ext cx="152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Homogenous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25D66F-DA9F-2BBB-6C0F-B930B821905A}"/>
              </a:ext>
            </a:extLst>
          </p:cNvPr>
          <p:cNvSpPr txBox="1"/>
          <p:nvPr/>
        </p:nvSpPr>
        <p:spPr>
          <a:xfrm>
            <a:off x="5693485" y="423879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Affine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FA596F-3605-40AD-09AA-D7FF1BDF6C87}"/>
              </a:ext>
            </a:extLst>
          </p:cNvPr>
          <p:cNvSpPr txBox="1"/>
          <p:nvPr/>
        </p:nvSpPr>
        <p:spPr>
          <a:xfrm>
            <a:off x="7398132" y="4238796"/>
            <a:ext cx="152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Homogenous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AE28E6-7C2E-E17D-23F7-AEE418BF4068}"/>
              </a:ext>
            </a:extLst>
          </p:cNvPr>
          <p:cNvSpPr txBox="1"/>
          <p:nvPr/>
        </p:nvSpPr>
        <p:spPr>
          <a:xfrm>
            <a:off x="1159169" y="3869464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3D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F234B8-F479-F0A8-4A5A-7A44FF7D6D59}"/>
              </a:ext>
            </a:extLst>
          </p:cNvPr>
          <p:cNvSpPr txBox="1"/>
          <p:nvPr/>
        </p:nvSpPr>
        <p:spPr>
          <a:xfrm>
            <a:off x="6641022" y="3943172"/>
            <a:ext cx="98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Camera</a:t>
            </a:r>
          </a:p>
        </p:txBody>
      </p:sp>
    </p:spTree>
    <p:extLst>
      <p:ext uri="{BB962C8B-B14F-4D97-AF65-F5344CB8AC3E}">
        <p14:creationId xmlns:p14="http://schemas.microsoft.com/office/powerpoint/2010/main" val="420087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EBB4-8141-220C-BE92-6564402E8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perspective camera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B148D-1E2F-157D-B82B-F4F9FEAAB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53A6B1-30E8-CC69-A36C-4036F4259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87" y="1574892"/>
            <a:ext cx="8012825" cy="499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1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Orthographic projection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DE5F42-5FDB-59E6-0922-2C7D2988D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077020"/>
            <a:ext cx="7772400" cy="346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Orthographic projection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sz="1800" dirty="0"/>
              <a:t>Often occurs when looking at people</a:t>
            </a:r>
          </a:p>
          <a:p>
            <a:pPr marL="800100" lvl="1" indent="-342900"/>
            <a:r>
              <a:rPr lang="en-US" sz="1400" dirty="0"/>
              <a:t>criterion:  difference in depth is small compared to depth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6A8E09-F144-D8C7-38B4-1445AB7BC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5" y="2501462"/>
            <a:ext cx="9069418" cy="36755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709FC-E498-F26A-DE75-C7E68EAFF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Orthographic projection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4E105D-E6B9-1DEB-7C9F-3C71A0D1A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26" y="2497302"/>
            <a:ext cx="7592348" cy="93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17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5F806-8EEB-ADFB-F5C4-30300816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matrix for orthographic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D70CF-35C2-4CD6-8AEC-F7C884F41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0ACDB7-817B-91BF-6560-4664DF630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834" y="3950067"/>
            <a:ext cx="3885226" cy="1147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D38C2A-6901-B91B-731D-216F4A12B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26" y="2497302"/>
            <a:ext cx="7592348" cy="93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59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camera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C38B2B-4874-0A47-B98F-B44B37AD0A9A}"/>
              </a:ext>
            </a:extLst>
          </p:cNvPr>
          <p:cNvSpPr/>
          <p:nvPr/>
        </p:nvSpPr>
        <p:spPr bwMode="auto">
          <a:xfrm>
            <a:off x="2185416" y="2592324"/>
            <a:ext cx="114300" cy="114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45A63-6BD5-EF48-80B5-A1FC1A30E3DF}"/>
              </a:ext>
            </a:extLst>
          </p:cNvPr>
          <p:cNvSpPr/>
          <p:nvPr/>
        </p:nvSpPr>
        <p:spPr bwMode="auto">
          <a:xfrm>
            <a:off x="3131820" y="2722626"/>
            <a:ext cx="114300" cy="114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8E82A1-2891-DEE8-6035-C197A8F60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450" y="1485900"/>
            <a:ext cx="60071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36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4700</TotalTime>
  <Words>227</Words>
  <Application>Microsoft Macintosh PowerPoint</Application>
  <PresentationFormat>On-screen Show (4:3)</PresentationFormat>
  <Paragraphs>71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Office Theme</vt:lpstr>
      <vt:lpstr>Camera Matrices</vt:lpstr>
      <vt:lpstr>Recall</vt:lpstr>
      <vt:lpstr>Notice:</vt:lpstr>
      <vt:lpstr>The perspective camera matrix</vt:lpstr>
      <vt:lpstr>Orthographic projection</vt:lpstr>
      <vt:lpstr>Orthographic projection</vt:lpstr>
      <vt:lpstr>Orthographic projection</vt:lpstr>
      <vt:lpstr>Camera matrix for orthographic</vt:lpstr>
      <vt:lpstr>Canonical camera</vt:lpstr>
      <vt:lpstr>Actual camera</vt:lpstr>
      <vt:lpstr>PowerPoint Presentation</vt:lpstr>
      <vt:lpstr>Extrinsics</vt:lpstr>
      <vt:lpstr>Intrinsics</vt:lpstr>
      <vt:lpstr>Intrinsics</vt:lpstr>
      <vt:lpstr>Interpreting intrinsics</vt:lpstr>
      <vt:lpstr>Interpreting intrinsics</vt:lpstr>
      <vt:lpstr>Different canonical cameras?</vt:lpstr>
      <vt:lpstr>A camera views a plane</vt:lpstr>
      <vt:lpstr>A camera views a plane</vt:lpstr>
      <vt:lpstr>Camera rotates about its focal point</vt:lpstr>
      <vt:lpstr>Camera rotates about its focal point</vt:lpstr>
      <vt:lpstr>Camera rotates about its focal point</vt:lpstr>
      <vt:lpstr>PowerPoint Presentation</vt:lpstr>
      <vt:lpstr>PowerPoint Presentation</vt:lpstr>
      <vt:lpstr>PowerPoint Presentation</vt:lpstr>
      <vt:lpstr>I did not discuss...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20</cp:revision>
  <dcterms:created xsi:type="dcterms:W3CDTF">2026-02-16T18:55:07Z</dcterms:created>
  <dcterms:modified xsi:type="dcterms:W3CDTF">2026-03-05T00:31:31Z</dcterms:modified>
</cp:coreProperties>
</file>