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698" r:id="rId3"/>
    <p:sldId id="693" r:id="rId4"/>
    <p:sldId id="701" r:id="rId5"/>
    <p:sldId id="661" r:id="rId6"/>
    <p:sldId id="699" r:id="rId7"/>
    <p:sldId id="70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053A0-3EB9-B74D-BF4C-BB6971C7CDEF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DDE7C-8AE4-F04A-8A75-D3CCDEDE8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3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DDE7C-8AE4-F04A-8A75-D3CCDEDE89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71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F4631-4C60-422F-93CE-D10BFE4A562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2538" y="717550"/>
            <a:ext cx="4779962" cy="3584575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7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1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6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3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3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3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5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0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70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7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14228A-449B-8746-88DE-E62AE6D5E2EB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BC4911-71F1-4548-B0B1-6F73F88C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4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2FD11-2EC4-7467-4EE5-AFBE464743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Camera Calibration: Start 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2850D0-DF30-789D-57AD-9D961EACFC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211571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29907D65-1EEB-5136-20CF-825CCBC9C1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 matrix from linear system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1B0EF8-861A-02A7-699B-2138CFE04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87182"/>
            <a:ext cx="7772400" cy="3283635"/>
          </a:xfrm>
          <a:prstGeom prst="rect">
            <a:avLst/>
          </a:prstGeom>
        </p:spPr>
      </p:pic>
      <p:sp>
        <p:nvSpPr>
          <p:cNvPr id="7" name="Text Box 17">
            <a:extLst>
              <a:ext uri="{FF2B5EF4-FFF2-40B4-BE49-F238E27FC236}">
                <a16:creationId xmlns:a16="http://schemas.microsoft.com/office/drawing/2014/main" id="{147CEB79-CCD0-A50D-5AFC-706EE1789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5129" y="5684491"/>
            <a:ext cx="465462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/>
              <a:t>One match gives </a:t>
            </a:r>
            <a:r>
              <a:rPr lang="en-US" sz="2100" dirty="0">
                <a:solidFill>
                  <a:srgbClr val="C00000"/>
                </a:solidFill>
              </a:rPr>
              <a:t>two</a:t>
            </a:r>
            <a:r>
              <a:rPr lang="en-US" sz="2100" dirty="0"/>
              <a:t> linearly independent constraints on the camera matrix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1D8950-EF49-C159-7285-F6C9258FC102}"/>
              </a:ext>
            </a:extLst>
          </p:cNvPr>
          <p:cNvSpPr txBox="1"/>
          <p:nvPr/>
        </p:nvSpPr>
        <p:spPr>
          <a:xfrm>
            <a:off x="318286" y="5431045"/>
            <a:ext cx="354129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x component of location of </a:t>
            </a:r>
            <a:r>
              <a:rPr lang="en-US" sz="1350" dirty="0" err="1"/>
              <a:t>i’th</a:t>
            </a:r>
            <a:r>
              <a:rPr lang="en-US" sz="1350" dirty="0"/>
              <a:t> point in image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A5816F8-A18A-FC35-8E91-4B341C574C6C}"/>
              </a:ext>
            </a:extLst>
          </p:cNvPr>
          <p:cNvCxnSpPr/>
          <p:nvPr/>
        </p:nvCxnSpPr>
        <p:spPr bwMode="auto">
          <a:xfrm flipV="1">
            <a:off x="2890036" y="4772382"/>
            <a:ext cx="0" cy="571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663478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1F16A-2596-E573-65F8-E49920D3D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N points gives 2N homogeneous equations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camera matrix is 3 x 4 but scale doesn’t matter so there are</a:t>
            </a:r>
          </a:p>
          <a:p>
            <a:r>
              <a:rPr lang="en-US" dirty="0"/>
              <a:t>11 degrees of freedom – we can estimate it with 6 points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369142-D1ED-F74A-D7FF-2F68E7C901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7450" y="2343150"/>
            <a:ext cx="5829300" cy="1656748"/>
          </a:xfrm>
          <a:prstGeom prst="rect">
            <a:avLst/>
          </a:prstGeom>
        </p:spPr>
      </p:pic>
      <p:sp>
        <p:nvSpPr>
          <p:cNvPr id="7" name="Rectangle 8">
            <a:extLst>
              <a:ext uri="{FF2B5EF4-FFF2-40B4-BE49-F238E27FC236}">
                <a16:creationId xmlns:a16="http://schemas.microsoft.com/office/drawing/2014/main" id="{B38AD8A8-1FE6-3D3E-10B8-3A91CBF413D5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24129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Camera matrix from linear system</a:t>
            </a:r>
          </a:p>
        </p:txBody>
      </p:sp>
    </p:spTree>
    <p:extLst>
      <p:ext uri="{BB962C8B-B14F-4D97-AF65-F5344CB8AC3E}">
        <p14:creationId xmlns:p14="http://schemas.microsoft.com/office/powerpoint/2010/main" val="3260287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BC751-AABC-A633-B3DF-49BF67817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BAD57-BF28-DCA0-43E9-C199BA7EC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N homogeneous </a:t>
            </a:r>
            <a:r>
              <a:rPr lang="en-US" dirty="0" err="1"/>
              <a:t>eqns</a:t>
            </a:r>
            <a:r>
              <a:rPr lang="en-US" dirty="0"/>
              <a:t> in M&lt;N unknowns </a:t>
            </a:r>
          </a:p>
          <a:p>
            <a:endParaRPr lang="en-US" dirty="0"/>
          </a:p>
          <a:p>
            <a:r>
              <a:rPr lang="en-US" dirty="0"/>
              <a:t>Solve </a:t>
            </a:r>
            <a:r>
              <a:rPr lang="en-US"/>
              <a:t>by minimizing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subject to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A079D4-17AA-B488-5D1E-16667FB0C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5567" y="2717006"/>
            <a:ext cx="1625600" cy="3556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8E2F9B5-0104-13A0-316E-DE117F2427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3278" y="5152232"/>
            <a:ext cx="1536700" cy="419100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ACD86EE4-E17A-2680-8188-1D28EFA0F583}"/>
              </a:ext>
            </a:extLst>
          </p:cNvPr>
          <p:cNvSpPr txBox="1"/>
          <p:nvPr/>
        </p:nvSpPr>
        <p:spPr>
          <a:xfrm>
            <a:off x="4735567" y="5715298"/>
            <a:ext cx="43302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Eigenvalue problem:</a:t>
            </a:r>
          </a:p>
          <a:p>
            <a:r>
              <a:rPr lang="en-US" dirty="0">
                <a:solidFill>
                  <a:srgbClr val="FF0000"/>
                </a:solidFill>
              </a:rPr>
              <a:t>	c is eigenvector of M^T M with 	smallest eigenvalue</a:t>
            </a: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ADAE0604-D728-E322-E8E5-25E5E862BD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3403" y="3906837"/>
            <a:ext cx="2108200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499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341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628650" y="2028223"/>
                <a:ext cx="8115300" cy="3943350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90000"/>
                  </a:lnSpc>
                  <a:buFontTx/>
                  <a:buChar char="•"/>
                </a:pPr>
                <a:r>
                  <a:rPr lang="en-US" sz="1800" dirty="0">
                    <a:cs typeface="Times New Roman" panose="02020603050405020304" pitchFamily="18" charset="0"/>
                  </a:rPr>
                  <a:t>Final linear system:</a:t>
                </a:r>
              </a:p>
              <a:p>
                <a:pPr marL="0" indent="0"/>
                <a:endParaRPr lang="en-US" sz="1800" dirty="0">
                  <a:cs typeface="Times New Roman" panose="02020603050405020304" pitchFamily="18" charset="0"/>
                </a:endParaRPr>
              </a:p>
              <a:p>
                <a:pPr marL="0" indent="0"/>
                <a:endParaRPr lang="en-US" sz="1800" dirty="0">
                  <a:solidFill>
                    <a:srgbClr val="7030A0"/>
                  </a:solidFill>
                </a:endParaRPr>
              </a:p>
              <a:p>
                <a:pPr marL="0" indent="0"/>
                <a:endParaRPr lang="en-US" sz="1800" dirty="0">
                  <a:solidFill>
                    <a:srgbClr val="7030A0"/>
                  </a:solidFill>
                </a:endParaRPr>
              </a:p>
              <a:p>
                <a:pPr marL="0" indent="0"/>
                <a:endParaRPr lang="en-US" sz="1800" dirty="0">
                  <a:solidFill>
                    <a:srgbClr val="7030A0"/>
                  </a:solidFill>
                </a:endParaRPr>
              </a:p>
              <a:p>
                <a:pPr marL="0" indent="0"/>
                <a:endParaRPr lang="en-US" sz="1800" dirty="0"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1800" dirty="0"/>
              </a:p>
              <a:p>
                <a:pPr>
                  <a:buFontTx/>
                  <a:buChar char="•"/>
                </a:pPr>
                <a:r>
                  <a:rPr lang="en-US" sz="1800" dirty="0"/>
                  <a:t>What if all the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800" dirty="0"/>
                  <a:t> 3D points are </a:t>
                </a:r>
                <a:r>
                  <a:rPr lang="en-US" sz="1800" i="1" dirty="0"/>
                  <a:t>coplanar</a:t>
                </a:r>
                <a:r>
                  <a:rPr lang="en-US" sz="1800" dirty="0"/>
                  <a:t>, </a:t>
                </a:r>
              </a:p>
              <a:p>
                <a:pPr lvl="1">
                  <a:buFontTx/>
                  <a:buChar char="•"/>
                </a:pPr>
                <a:r>
                  <a:rPr lang="en-US" sz="1800" dirty="0"/>
                  <a:t>i.e., there exists a set of line parameters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sz="1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l-GR" sz="1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𝚷</m:t>
                        </m:r>
                      </m:e>
                      <m:sup>
                        <m:r>
                          <a:rPr lang="en-US" sz="18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sup>
                    </m:sSup>
                    <m:r>
                      <a:rPr lang="en-US" sz="18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,</m:t>
                        </m:r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,</m:t>
                        </m:r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𝑐</m:t>
                        </m:r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,</m:t>
                        </m:r>
                        <m:r>
                          <a:rPr lang="en-US" sz="1800" b="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𝑑</m:t>
                        </m:r>
                        <m:r>
                          <a:rPr lang="en-US" sz="18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18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en-US" sz="1800" dirty="0"/>
                  <a:t> such that </a:t>
                </a:r>
                <a14:m>
                  <m:oMath xmlns:m="http://schemas.openxmlformats.org/officeDocument/2006/math">
                    <m:r>
                      <a:rPr lang="el-GR" sz="1800" b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𝚷</m:t>
                    </m:r>
                    <m:r>
                      <a:rPr lang="en-US" sz="1800" i="1" baseline="30000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𝑇</m:t>
                    </m:r>
                    <m:sSub>
                      <m:sSubPr>
                        <m:ctrlPr>
                          <a:rPr lang="en-US" sz="1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8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𝑖</m:t>
                        </m:r>
                      </m:sub>
                    </m:sSub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=0</m:t>
                    </m:r>
                  </m:oMath>
                </a14:m>
                <a:r>
                  <a:rPr lang="en-US" sz="1800" dirty="0"/>
                  <a:t> for all </a:t>
                </a:r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1800" dirty="0"/>
                  <a:t>?</a:t>
                </a:r>
              </a:p>
              <a:p>
                <a:pPr lvl="1">
                  <a:buFontTx/>
                  <a:buChar char="•"/>
                </a:pPr>
                <a:r>
                  <a:rPr lang="en-US" sz="1800" dirty="0"/>
                  <a:t>Then</a:t>
                </a:r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800" dirty="0">
                    <a:cs typeface="Times New Roman" pitchFamily="18" charset="0"/>
                  </a:rPr>
                  <a:t>we will get </a:t>
                </a:r>
                <a:r>
                  <a:rPr lang="en-US" sz="1800" i="1" dirty="0">
                    <a:cs typeface="Times New Roman" pitchFamily="18" charset="0"/>
                  </a:rPr>
                  <a:t>degenerate solutions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(</m:t>
                    </m:r>
                    <m:r>
                      <a:rPr lang="el-GR" sz="1800" b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𝚷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</m:t>
                    </m:r>
                    <m:r>
                      <a:rPr lang="en-US" sz="1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𝟎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</m:t>
                    </m:r>
                    <m:r>
                      <a:rPr lang="en-US" sz="1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𝟎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cs typeface="Times New Roman" pitchFamily="18" charset="0"/>
                  </a:rPr>
                  <a:t>,</a:t>
                </a:r>
                <a:r>
                  <a:rPr lang="en-US" sz="1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(</m:t>
                    </m:r>
                    <m:r>
                      <a:rPr lang="en-US" sz="1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𝟎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</m:t>
                    </m:r>
                    <m:r>
                      <a:rPr lang="el-GR" sz="1800" b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𝚷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</m:t>
                    </m:r>
                    <m:r>
                      <a:rPr lang="en-US" sz="1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𝟎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cs typeface="Times New Roman" pitchFamily="18" charset="0"/>
                  </a:rPr>
                  <a:t>, or </a:t>
                </a:r>
                <a14:m>
                  <m:oMath xmlns:m="http://schemas.openxmlformats.org/officeDocument/2006/math"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(</m:t>
                    </m:r>
                    <m:r>
                      <a:rPr lang="en-US" sz="1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𝟎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</m:t>
                    </m:r>
                    <m:r>
                      <a:rPr lang="en-US" sz="1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𝟎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,</m:t>
                    </m:r>
                    <m:r>
                      <a:rPr lang="el-GR" sz="1800" b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𝚷</m:t>
                    </m:r>
                    <m:r>
                      <a:rPr lang="en-US" sz="1800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)</m:t>
                    </m:r>
                  </m:oMath>
                </a14:m>
                <a:endParaRPr lang="el-GR" sz="1800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1"/>
                <a:endParaRPr lang="en-US" sz="1800" dirty="0"/>
              </a:p>
            </p:txBody>
          </p:sp>
        </mc:Choice>
        <mc:Fallback xmlns="">
          <p:sp>
            <p:nvSpPr>
              <p:cNvPr id="1434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2028223"/>
                <a:ext cx="8115300" cy="3943350"/>
              </a:xfrm>
              <a:blipFill>
                <a:blip r:embed="rId3"/>
                <a:stretch>
                  <a:fillRect l="-625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E2A1E90C-7508-5736-244F-827F820696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6939" y="2600626"/>
            <a:ext cx="5829300" cy="1656748"/>
          </a:xfrm>
          <a:prstGeom prst="rect">
            <a:avLst/>
          </a:prstGeom>
        </p:spPr>
      </p:pic>
      <p:sp>
        <p:nvSpPr>
          <p:cNvPr id="5" name="Rectangle 8">
            <a:extLst>
              <a:ext uri="{FF2B5EF4-FFF2-40B4-BE49-F238E27FC236}">
                <a16:creationId xmlns:a16="http://schemas.microsoft.com/office/drawing/2014/main" id="{36A2D8C1-622B-F3E9-0019-F8061D7ED0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Camera matrix from linear system</a:t>
            </a:r>
          </a:p>
        </p:txBody>
      </p:sp>
    </p:spTree>
    <p:extLst>
      <p:ext uri="{BB962C8B-B14F-4D97-AF65-F5344CB8AC3E}">
        <p14:creationId xmlns:p14="http://schemas.microsoft.com/office/powerpoint/2010/main" val="66563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A803D-1483-FF21-76B8-B1413AE7A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factor, and get start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E55A0-0B7E-30CB-5466-AEA4B0EE4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56505F-58A6-0B3C-5BD1-780322D48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893882"/>
            <a:ext cx="7772400" cy="307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70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9BFCD-DCD5-88BA-EB4A-448872EA9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must use reprojection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D417D-F1D0-DBC3-1271-9A38E00F0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might think the start point is good enough</a:t>
            </a:r>
          </a:p>
          <a:p>
            <a:pPr lvl="1"/>
            <a:r>
              <a:rPr lang="en-US" dirty="0"/>
              <a:t>it isn’t – it minimizes the wrong error</a:t>
            </a:r>
          </a:p>
          <a:p>
            <a:pPr lvl="2"/>
            <a:r>
              <a:rPr lang="en-US" dirty="0"/>
              <a:t>Q: what does the smallest eigenvalue mean?</a:t>
            </a:r>
          </a:p>
          <a:p>
            <a:pPr lvl="2"/>
            <a:r>
              <a:rPr lang="en-US" dirty="0"/>
              <a:t>A: who knows?</a:t>
            </a:r>
          </a:p>
          <a:p>
            <a:r>
              <a:rPr lang="en-US" dirty="0"/>
              <a:t>If you minimize reprojection error, you’re minimizing something meaningful</a:t>
            </a:r>
          </a:p>
        </p:txBody>
      </p:sp>
    </p:spTree>
    <p:extLst>
      <p:ext uri="{BB962C8B-B14F-4D97-AF65-F5344CB8AC3E}">
        <p14:creationId xmlns:p14="http://schemas.microsoft.com/office/powerpoint/2010/main" val="70353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2737</TotalTime>
  <Words>238</Words>
  <Application>Microsoft Macintosh PowerPoint</Application>
  <PresentationFormat>On-screen Show (4:3)</PresentationFormat>
  <Paragraphs>46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Times New Roman</vt:lpstr>
      <vt:lpstr>Office Theme</vt:lpstr>
      <vt:lpstr>Camera Calibration: Start point</vt:lpstr>
      <vt:lpstr>Camera matrix from linear system</vt:lpstr>
      <vt:lpstr>PowerPoint Presentation</vt:lpstr>
      <vt:lpstr>Solving</vt:lpstr>
      <vt:lpstr>Camera matrix from linear system</vt:lpstr>
      <vt:lpstr>Now factor, and get start point</vt:lpstr>
      <vt:lpstr>You must use reprojection error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7</cp:revision>
  <dcterms:created xsi:type="dcterms:W3CDTF">2026-02-18T21:53:20Z</dcterms:created>
  <dcterms:modified xsi:type="dcterms:W3CDTF">2026-03-05T21:59:54Z</dcterms:modified>
</cp:coreProperties>
</file>