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61" r:id="rId4"/>
    <p:sldId id="262" r:id="rId5"/>
    <p:sldId id="717" r:id="rId6"/>
    <p:sldId id="718" r:id="rId7"/>
    <p:sldId id="258" r:id="rId8"/>
    <p:sldId id="259" r:id="rId9"/>
    <p:sldId id="260" r:id="rId10"/>
    <p:sldId id="719" r:id="rId11"/>
    <p:sldId id="720" r:id="rId12"/>
    <p:sldId id="721" r:id="rId13"/>
    <p:sldId id="722" r:id="rId14"/>
    <p:sldId id="263" r:id="rId15"/>
    <p:sldId id="264" r:id="rId16"/>
    <p:sldId id="724" r:id="rId17"/>
    <p:sldId id="726" r:id="rId18"/>
    <p:sldId id="725" r:id="rId19"/>
    <p:sldId id="728" r:id="rId20"/>
    <p:sldId id="729" r:id="rId21"/>
    <p:sldId id="730" r:id="rId22"/>
    <p:sldId id="727" r:id="rId23"/>
    <p:sldId id="72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05368-CD69-A84A-AD64-BE1ECA00025A}" type="datetimeFigureOut">
              <a:rPr lang="en-US" smtClean="0"/>
              <a:t>2/17/26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497E7-2642-7B4A-9484-F9E0DF333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6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497E7-2642-7B4A-9484-F9E0DF3338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96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4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0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1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43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2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01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9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5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49E1E-7DE3-3E49-A0F5-688F34354267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73E31D-A992-F845-8986-59F6CF60D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8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F9F4B-DBFC-B589-A28F-5FFBF2A817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Color: </a:t>
            </a:r>
            <a:br>
              <a:rPr lang="en-US" dirty="0"/>
            </a:br>
            <a:r>
              <a:rPr lang="en-US" dirty="0"/>
              <a:t>Inference from color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72AC71-CF02-BC5C-D94B-C735D432C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</a:t>
            </a:r>
          </a:p>
          <a:p>
            <a:r>
              <a:rPr lang="en-US" dirty="0"/>
              <a:t>University of Illinois at Urbana Champaign</a:t>
            </a:r>
          </a:p>
        </p:txBody>
      </p:sp>
    </p:spTree>
    <p:extLst>
      <p:ext uri="{BB962C8B-B14F-4D97-AF65-F5344CB8AC3E}">
        <p14:creationId xmlns:p14="http://schemas.microsoft.com/office/powerpoint/2010/main" val="3039158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4298-F9AA-A97E-D833-838DB5460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4110E-464E-786E-C10F-7EED0454F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Report color albedo from image</a:t>
            </a:r>
          </a:p>
          <a:p>
            <a:pPr lvl="1"/>
            <a:r>
              <a:rPr lang="en-US" dirty="0"/>
              <a:t>simplest:</a:t>
            </a:r>
          </a:p>
          <a:p>
            <a:pPr lvl="2"/>
            <a:r>
              <a:rPr lang="en-US" dirty="0"/>
              <a:t>lightness algorithm in R, G, and B</a:t>
            </a:r>
          </a:p>
          <a:p>
            <a:pPr lvl="1"/>
            <a:r>
              <a:rPr lang="en-US" dirty="0"/>
              <a:t>harder:</a:t>
            </a:r>
          </a:p>
          <a:p>
            <a:pPr lvl="2"/>
            <a:r>
              <a:rPr lang="en-US" dirty="0"/>
              <a:t>obtain dataset</a:t>
            </a:r>
          </a:p>
          <a:p>
            <a:pPr lvl="3"/>
            <a:r>
              <a:rPr lang="en-US" dirty="0"/>
              <a:t>render pairs of (true illuminated image, albedo)</a:t>
            </a:r>
          </a:p>
          <a:p>
            <a:pPr lvl="3"/>
            <a:r>
              <a:rPr lang="en-US" dirty="0"/>
              <a:t>simulated pairs</a:t>
            </a:r>
          </a:p>
          <a:p>
            <a:pPr lvl="4"/>
            <a:r>
              <a:rPr lang="en-US" dirty="0"/>
              <a:t>true image= (piecewise constant albedo)*                         (slowly varying shading)</a:t>
            </a:r>
          </a:p>
          <a:p>
            <a:pPr lvl="2"/>
            <a:r>
              <a:rPr lang="en-US" dirty="0"/>
              <a:t>fire up U-Net</a:t>
            </a:r>
          </a:p>
          <a:p>
            <a:pPr lvl="3"/>
            <a:r>
              <a:rPr lang="en-US" dirty="0"/>
              <a:t>BUT sim to real gap</a:t>
            </a:r>
          </a:p>
          <a:p>
            <a:pPr lvl="1"/>
            <a:r>
              <a:rPr lang="en-US" dirty="0"/>
              <a:t>even harder:</a:t>
            </a:r>
          </a:p>
          <a:p>
            <a:pPr lvl="2"/>
            <a:r>
              <a:rPr lang="en-US" dirty="0"/>
              <a:t>use conditional diffusion model trained rendered data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38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3797-C4EF-F127-74F5-7CF3920D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UNet</a:t>
            </a:r>
            <a:r>
              <a:rPr lang="en-US" dirty="0"/>
              <a:t> with simulated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8133B-DE04-612D-672D-C813A94E4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00BAD-7717-F7A7-6C2F-5E4DCB45D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72400" cy="3990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6AECBE-DE5B-C25B-4E82-D1468F228816}"/>
              </a:ext>
            </a:extLst>
          </p:cNvPr>
          <p:cNvSpPr txBox="1"/>
          <p:nvPr/>
        </p:nvSpPr>
        <p:spPr>
          <a:xfrm>
            <a:off x="5917324" y="6505903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Forsyth and Rock, 2022</a:t>
            </a:r>
          </a:p>
        </p:txBody>
      </p:sp>
    </p:spTree>
    <p:extLst>
      <p:ext uri="{BB962C8B-B14F-4D97-AF65-F5344CB8AC3E}">
        <p14:creationId xmlns:p14="http://schemas.microsoft.com/office/powerpoint/2010/main" val="1221236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76B8C-FCA2-42AA-EDEA-6302FB6A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diffusion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C11AA-D058-DA9E-540C-DF8E36CE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10459-F9AF-139B-F92D-F8063D0A8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4"/>
            <a:ext cx="3178486" cy="2392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1F6F1-31BD-3C5B-706C-BC783698D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866" y="1825624"/>
            <a:ext cx="3178487" cy="2340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2EF584-B884-33F8-210C-9933AFED2F80}"/>
              </a:ext>
            </a:extLst>
          </p:cNvPr>
          <p:cNvSpPr txBox="1"/>
          <p:nvPr/>
        </p:nvSpPr>
        <p:spPr>
          <a:xfrm>
            <a:off x="5665076" y="6495393"/>
            <a:ext cx="18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Kocsis et al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24730-D228-7696-FBEE-4395290B3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7" y="4166146"/>
            <a:ext cx="3178484" cy="2410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7FBA05-4B36-C117-7A50-778515101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866" y="4155553"/>
            <a:ext cx="3178484" cy="2354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23428-1105-6548-F792-176DBF2F4279}"/>
              </a:ext>
            </a:extLst>
          </p:cNvPr>
          <p:cNvSpPr txBox="1"/>
          <p:nvPr/>
        </p:nvSpPr>
        <p:spPr>
          <a:xfrm>
            <a:off x="1292772" y="1439917"/>
            <a:ext cx="79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309F6-8FCB-197C-DEB4-14DA12C8D820}"/>
              </a:ext>
            </a:extLst>
          </p:cNvPr>
          <p:cNvSpPr txBox="1"/>
          <p:nvPr/>
        </p:nvSpPr>
        <p:spPr>
          <a:xfrm>
            <a:off x="5725972" y="1439917"/>
            <a:ext cx="240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albedo estimate</a:t>
            </a:r>
          </a:p>
        </p:txBody>
      </p:sp>
    </p:spTree>
    <p:extLst>
      <p:ext uri="{BB962C8B-B14F-4D97-AF65-F5344CB8AC3E}">
        <p14:creationId xmlns:p14="http://schemas.microsoft.com/office/powerpoint/2010/main" val="3014346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0D51-4DCB-25A3-3D82-FA362E0A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Relight the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A728B-7FC2-A36F-22A4-0E89831DB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version</a:t>
            </a:r>
          </a:p>
          <a:p>
            <a:pPr lvl="1"/>
            <a:r>
              <a:rPr lang="en-US" dirty="0"/>
              <a:t>remove shadows</a:t>
            </a:r>
          </a:p>
          <a:p>
            <a:pPr lvl="2"/>
            <a:r>
              <a:rPr lang="en-US" dirty="0"/>
              <a:t>this can be useful, but is physically weird</a:t>
            </a:r>
          </a:p>
          <a:p>
            <a:r>
              <a:rPr lang="en-US" dirty="0"/>
              <a:t>Harder</a:t>
            </a:r>
          </a:p>
          <a:p>
            <a:pPr lvl="1"/>
            <a:r>
              <a:rPr lang="en-US" dirty="0"/>
              <a:t>Insert objects</a:t>
            </a:r>
          </a:p>
          <a:p>
            <a:r>
              <a:rPr lang="en-US" dirty="0"/>
              <a:t>Even harder</a:t>
            </a:r>
          </a:p>
          <a:p>
            <a:pPr lvl="1"/>
            <a:r>
              <a:rPr lang="en-US" dirty="0"/>
              <a:t>Change illuminant in some way</a:t>
            </a:r>
          </a:p>
          <a:p>
            <a:pPr lvl="2"/>
            <a:r>
              <a:rPr lang="en-US" dirty="0"/>
              <a:t>and produce physically correct answer</a:t>
            </a:r>
          </a:p>
        </p:txBody>
      </p:sp>
    </p:spTree>
    <p:extLst>
      <p:ext uri="{BB962C8B-B14F-4D97-AF65-F5344CB8AC3E}">
        <p14:creationId xmlns:p14="http://schemas.microsoft.com/office/powerpoint/2010/main" val="120044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3E8FE-504F-4D9F-8655-A32DCDE3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removal outdoors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E195E-1A35-EF43-6297-74429C3DA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light sources are black body </a:t>
            </a:r>
          </a:p>
          <a:p>
            <a:pPr lvl="1"/>
            <a:r>
              <a:rPr lang="en-US" dirty="0"/>
              <a:t>at different temperatures</a:t>
            </a:r>
          </a:p>
          <a:p>
            <a:r>
              <a:rPr lang="en-US" dirty="0"/>
              <a:t>You can then infer:</a:t>
            </a:r>
          </a:p>
          <a:p>
            <a:pPr lvl="1"/>
            <a:r>
              <a:rPr lang="en-US" dirty="0"/>
              <a:t> light source temperature</a:t>
            </a:r>
          </a:p>
          <a:p>
            <a:pPr lvl="1"/>
            <a:r>
              <a:rPr lang="en-US" dirty="0"/>
              <a:t>whether a boundary is a shadow boundary</a:t>
            </a:r>
          </a:p>
          <a:p>
            <a:r>
              <a:rPr lang="en-US" dirty="0"/>
              <a:t>Reconstruct by:</a:t>
            </a:r>
          </a:p>
          <a:p>
            <a:pPr lvl="1"/>
            <a:r>
              <a:rPr lang="en-US" dirty="0"/>
              <a:t>Differentiate, </a:t>
            </a:r>
          </a:p>
          <a:p>
            <a:pPr lvl="1"/>
            <a:r>
              <a:rPr lang="en-US" dirty="0"/>
              <a:t>knock out shadow boundaries, </a:t>
            </a:r>
          </a:p>
          <a:p>
            <a:pPr lvl="1"/>
            <a:r>
              <a:rPr lang="en-US" dirty="0"/>
              <a:t>integrate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03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D86E-68D3-996F-6712-2F59806A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5A83E-B7C6-C81D-9A16-61AC0E7FD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ED65B-6E65-6898-152A-931ED0DA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46" y="2159656"/>
            <a:ext cx="8225907" cy="45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50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6B59FB-A4A7-7C0E-FD83-C7D5F11BF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65628" cy="683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C691-F948-ECED-C9CB-7D05ED21D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28E2-732F-D7D9-9CE4-AC074CB3C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E9D24-B592-9F39-08B3-219E12C30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9813"/>
            <a:ext cx="7772400" cy="62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41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91F9-523A-9090-0A9F-3554E87CE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EF8E5-443D-CF26-A773-0640C5BF7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2A261-2791-AC03-CBCE-123AD71DB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9813"/>
            <a:ext cx="7772400" cy="623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64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D7E9-D607-B749-67B8-73731C81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A5D73-2569-3340-B6EC-96180AB8E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</a:t>
            </a:r>
          </a:p>
          <a:p>
            <a:pPr lvl="1"/>
            <a:r>
              <a:rPr lang="en-US" dirty="0"/>
              <a:t>can recover:</a:t>
            </a:r>
          </a:p>
          <a:p>
            <a:pPr lvl="2"/>
            <a:r>
              <a:rPr lang="en-US" dirty="0"/>
              <a:t>albedo</a:t>
            </a:r>
          </a:p>
          <a:p>
            <a:pPr lvl="2"/>
            <a:r>
              <a:rPr lang="en-US" dirty="0"/>
              <a:t>normal</a:t>
            </a:r>
          </a:p>
          <a:p>
            <a:pPr lvl="2"/>
            <a:r>
              <a:rPr lang="en-US" dirty="0"/>
              <a:t>depth</a:t>
            </a:r>
          </a:p>
          <a:p>
            <a:pPr lvl="2"/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get that, render with new light</a:t>
            </a:r>
          </a:p>
          <a:p>
            <a:r>
              <a:rPr lang="en-US" dirty="0"/>
              <a:t>This seems not to work all that well</a:t>
            </a:r>
          </a:p>
          <a:p>
            <a:pPr lvl="1"/>
            <a:r>
              <a:rPr lang="en-US" dirty="0"/>
              <a:t>likely problem: </a:t>
            </a:r>
          </a:p>
          <a:p>
            <a:pPr lvl="2"/>
            <a:r>
              <a:rPr lang="en-US" dirty="0"/>
              <a:t>errors in inferences interact in a bad way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6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7C7B7-F11A-5D94-712D-01BAFE6D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fact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707D3-B8F9-13DB-0C54-3D43A3171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Humans appear to discount the effects of illuminant color</a:t>
            </a:r>
          </a:p>
          <a:p>
            <a:pPr lvl="1"/>
            <a:r>
              <a:rPr lang="en-US" dirty="0"/>
              <a:t>This is referred to as color constancy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dirty="0"/>
              <a:t>view white plate in yellow incandescent light</a:t>
            </a:r>
          </a:p>
          <a:p>
            <a:pPr lvl="3"/>
            <a:r>
              <a:rPr lang="en-US" dirty="0"/>
              <a:t>report “white” (not ”yellow”)</a:t>
            </a:r>
          </a:p>
          <a:p>
            <a:pPr lvl="2"/>
            <a:r>
              <a:rPr lang="en-US" dirty="0"/>
              <a:t>view white plate in blue fluorescent light</a:t>
            </a:r>
          </a:p>
          <a:p>
            <a:pPr lvl="3"/>
            <a:r>
              <a:rPr lang="en-US" dirty="0"/>
              <a:t>report “white” (not “blue”)</a:t>
            </a:r>
          </a:p>
          <a:p>
            <a:pPr lvl="1"/>
            <a:r>
              <a:rPr lang="en-US" dirty="0"/>
              <a:t>It isn’t perfect:</a:t>
            </a:r>
          </a:p>
          <a:p>
            <a:pPr lvl="2"/>
            <a:r>
              <a:rPr lang="en-US" dirty="0"/>
              <a:t>traditional example: </a:t>
            </a:r>
          </a:p>
          <a:p>
            <a:pPr lvl="3"/>
            <a:r>
              <a:rPr lang="en-US" dirty="0"/>
              <a:t>buy clothing in store light</a:t>
            </a:r>
          </a:p>
          <a:p>
            <a:pPr lvl="3"/>
            <a:r>
              <a:rPr lang="en-US" dirty="0"/>
              <a:t>view in sunlight, and regret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49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2DA1C-FD43-B6B3-0AB2-C42914BA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4E17-78C5-32FC-B41E-675CC1D7A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6AD05-7AE0-22C0-5209-1D17DC9C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91" y="1261241"/>
            <a:ext cx="4628783" cy="3453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D84219-8F54-A708-BE79-B9910AAF7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12111"/>
            <a:ext cx="4572000" cy="3920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8E0C66-9002-151C-D876-924E03EDC939}"/>
              </a:ext>
            </a:extLst>
          </p:cNvPr>
          <p:cNvSpPr txBox="1"/>
          <p:nvPr/>
        </p:nvSpPr>
        <p:spPr>
          <a:xfrm>
            <a:off x="4361793" y="6442841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 et al, 2022</a:t>
            </a:r>
          </a:p>
        </p:txBody>
      </p:sp>
    </p:spTree>
    <p:extLst>
      <p:ext uri="{BB962C8B-B14F-4D97-AF65-F5344CB8AC3E}">
        <p14:creationId xmlns:p14="http://schemas.microsoft.com/office/powerpoint/2010/main" val="3222999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8F3B0-0168-5C09-31EF-5CF74250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1F62-21E9-7398-F540-B45BAE8B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46634-81B0-31F2-0A7B-E94163F7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Alternatives:</a:t>
            </a:r>
          </a:p>
          <a:p>
            <a:pPr lvl="1"/>
            <a:r>
              <a:rPr lang="en-US" dirty="0"/>
              <a:t>various forms of conditional image generation</a:t>
            </a:r>
          </a:p>
          <a:p>
            <a:pPr lvl="1"/>
            <a:r>
              <a:rPr lang="en-US" dirty="0"/>
              <a:t>(rather loosely) a regression problem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774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4BA4-5CC5-6B9D-6601-9D78E9702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7462C-2EDA-531B-8EA3-D1A39539A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831850"/>
            <a:ext cx="7772400" cy="4056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B8D1C-3AC9-3F8D-532A-37E58110382C}"/>
              </a:ext>
            </a:extLst>
          </p:cNvPr>
          <p:cNvSpPr txBox="1"/>
          <p:nvPr/>
        </p:nvSpPr>
        <p:spPr>
          <a:xfrm>
            <a:off x="5087007" y="6358759"/>
            <a:ext cx="174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Bhattad et al 24</a:t>
            </a:r>
          </a:p>
        </p:txBody>
      </p:sp>
    </p:spTree>
    <p:extLst>
      <p:ext uri="{BB962C8B-B14F-4D97-AF65-F5344CB8AC3E}">
        <p14:creationId xmlns:p14="http://schemas.microsoft.com/office/powerpoint/2010/main" val="3063109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EF7C-E742-9593-542D-BC1DE81F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7CC78-467E-E022-7EF4-1A8D6EFB0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C25B3-5176-87B0-5D36-9D8C6B76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" y="1570567"/>
            <a:ext cx="9134656" cy="3873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46E783-64F1-5C8D-94D3-F54E578300BE}"/>
              </a:ext>
            </a:extLst>
          </p:cNvPr>
          <p:cNvSpPr txBox="1"/>
          <p:nvPr/>
        </p:nvSpPr>
        <p:spPr>
          <a:xfrm>
            <a:off x="7577959" y="6464822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Xing et al 25</a:t>
            </a:r>
          </a:p>
        </p:txBody>
      </p:sp>
    </p:spTree>
    <p:extLst>
      <p:ext uri="{BB962C8B-B14F-4D97-AF65-F5344CB8AC3E}">
        <p14:creationId xmlns:p14="http://schemas.microsoft.com/office/powerpoint/2010/main" val="3698047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AF9CF-9389-3542-AE86-17173A9A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constancy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6CCE3D-0BDF-C9B8-EB40-E63F9E19D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900" y="2591594"/>
            <a:ext cx="7188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0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5992-1A70-892A-0884-D2456380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constancy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D2573-780A-38B3-4267-CD734BF4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36" y="1690689"/>
            <a:ext cx="71247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3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9BC8-8227-6868-0B16-334D96455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constancy: </a:t>
            </a:r>
            <a:r>
              <a:rPr lang="en-US" dirty="0" err="1"/>
              <a:t>gamuts</a:t>
            </a:r>
            <a:r>
              <a:rPr lang="en-US" dirty="0"/>
              <a:t> as a cue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90BB7-7B8B-9D0F-828C-9C89D0351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32129"/>
            <a:ext cx="7772400" cy="419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2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F15B3-5B02-202A-65AE-87DE7462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constancy has morphed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7DE34-3CA1-6F3F-2536-9E8CFE89A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White balancing</a:t>
            </a:r>
          </a:p>
          <a:p>
            <a:pPr lvl="1"/>
            <a:r>
              <a:rPr lang="en-US" dirty="0"/>
              <a:t>Make the image look as though the light is white</a:t>
            </a:r>
          </a:p>
          <a:p>
            <a:r>
              <a:rPr lang="en-US" dirty="0"/>
              <a:t>Intrinsic images</a:t>
            </a:r>
          </a:p>
          <a:p>
            <a:pPr lvl="1"/>
            <a:r>
              <a:rPr lang="en-US" dirty="0"/>
              <a:t>Report the albedo at each point</a:t>
            </a:r>
          </a:p>
          <a:p>
            <a:pPr lvl="2"/>
            <a:r>
              <a:rPr lang="en-US" dirty="0"/>
              <a:t>actually, not the only intrinsic: depth, normal, etc.</a:t>
            </a:r>
          </a:p>
          <a:p>
            <a:pPr lvl="2"/>
            <a:r>
              <a:rPr lang="en-US" dirty="0"/>
              <a:t>but different – you can’t get real training data easily</a:t>
            </a:r>
          </a:p>
          <a:p>
            <a:r>
              <a:rPr lang="en-US" dirty="0"/>
              <a:t>Relight the scene</a:t>
            </a:r>
          </a:p>
          <a:p>
            <a:pPr lvl="1"/>
            <a:r>
              <a:rPr lang="en-US" dirty="0"/>
              <a:t>Make the image look as though the light had changed</a:t>
            </a:r>
          </a:p>
        </p:txBody>
      </p:sp>
    </p:spTree>
    <p:extLst>
      <p:ext uri="{BB962C8B-B14F-4D97-AF65-F5344CB8AC3E}">
        <p14:creationId xmlns:p14="http://schemas.microsoft.com/office/powerpoint/2010/main" val="4168713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7E2B-96E1-EDBE-21B0-35975F18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balancing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3EB5-3A91-CD98-1037-4FF8E542B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F4E52-E581-5ADA-9D96-240FACB15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95" y="2554013"/>
            <a:ext cx="8729945" cy="175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57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931D6-9AE9-0586-9D71-9E990D79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balancing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1FC19-DFE8-5A60-9F41-EF7BE639D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3FFC1-E28A-D1C4-8770-C1E4CA092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248785"/>
            <a:ext cx="7772400" cy="350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94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2F62-35B8-588E-E815-E825FC40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White balancing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28784-7482-59D9-1188-2EC9B47E1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9D736-6A49-0467-2AA2-413933255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182211"/>
            <a:ext cx="7772400" cy="43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60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3034</TotalTime>
  <Words>398</Words>
  <Application>Microsoft Macintosh PowerPoint</Application>
  <PresentationFormat>On-screen Show (4:3)</PresentationFormat>
  <Paragraphs>90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Color:  Inference from color</vt:lpstr>
      <vt:lpstr>Important fact </vt:lpstr>
      <vt:lpstr>Color constancy</vt:lpstr>
      <vt:lpstr>Color constancy</vt:lpstr>
      <vt:lpstr>Color constancy: gamuts as a cue</vt:lpstr>
      <vt:lpstr>Color constancy has morphed</vt:lpstr>
      <vt:lpstr>White balancing</vt:lpstr>
      <vt:lpstr>White balancing</vt:lpstr>
      <vt:lpstr>White balancing</vt:lpstr>
      <vt:lpstr>Intrinsic images</vt:lpstr>
      <vt:lpstr>UNet with simulated data</vt:lpstr>
      <vt:lpstr>Conditional diffusion model</vt:lpstr>
      <vt:lpstr>Relight the scene</vt:lpstr>
      <vt:lpstr>Shadow removal outdoors</vt:lpstr>
      <vt:lpstr>Shadow removal</vt:lpstr>
      <vt:lpstr>PowerPoint Presentation</vt:lpstr>
      <vt:lpstr>PowerPoint Presentation</vt:lpstr>
      <vt:lpstr>PowerPoint Presentation</vt:lpstr>
      <vt:lpstr>Changing the light</vt:lpstr>
      <vt:lpstr>PowerPoint Presentation</vt:lpstr>
      <vt:lpstr>Changing the light</vt:lpstr>
      <vt:lpstr>Changing the light</vt:lpstr>
      <vt:lpstr>Changing the light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16</cp:revision>
  <dcterms:created xsi:type="dcterms:W3CDTF">2026-02-13T23:39:07Z</dcterms:created>
  <dcterms:modified xsi:type="dcterms:W3CDTF">2026-02-17T23:38:52Z</dcterms:modified>
</cp:coreProperties>
</file>