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724" r:id="rId3"/>
    <p:sldId id="289" r:id="rId4"/>
    <p:sldId id="712" r:id="rId5"/>
    <p:sldId id="725" r:id="rId6"/>
    <p:sldId id="726" r:id="rId7"/>
    <p:sldId id="723" r:id="rId8"/>
    <p:sldId id="722" r:id="rId9"/>
    <p:sldId id="713" r:id="rId10"/>
    <p:sldId id="714" r:id="rId11"/>
    <p:sldId id="715" r:id="rId12"/>
    <p:sldId id="615" r:id="rId13"/>
    <p:sldId id="716" r:id="rId14"/>
    <p:sldId id="718" r:id="rId15"/>
    <p:sldId id="719" r:id="rId16"/>
    <p:sldId id="721" r:id="rId17"/>
    <p:sldId id="727" r:id="rId18"/>
    <p:sldId id="71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D5116-4365-2A4A-8E9C-444060AC0BE4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76E1-721B-DC40-A63E-B01813E2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5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E0793-645C-4303-A759-C2608070AFC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0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F81F3-5852-6D4E-881B-61AAFC2FA871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3973E1-F28D-FC42-9070-4599244ED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485B-B2AC-F8B0-95C7-677150A75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Color: </a:t>
            </a:r>
            <a:br>
              <a:rPr lang="en-US" dirty="0"/>
            </a:br>
            <a:r>
              <a:rPr lang="en-US" dirty="0"/>
              <a:t>Physics and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A6C1F-676B-9136-BBEA-075CB39D3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99523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F29E-2A97-BCAC-C660-C7CCC345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light spectra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E51A2-26C9-AC9F-7005-ABDB0D93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55" y="2330698"/>
            <a:ext cx="7772400" cy="30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1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612A-48A0-6A34-9AF8-3F41A3D5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</a:t>
            </a:r>
            <a:r>
              <a:rPr lang="en-US" dirty="0" err="1"/>
              <a:t>albedoes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6D9B1-4440-1FF0-72F1-8461D363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70314"/>
            <a:ext cx="7772400" cy="33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 of light and surfaces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228850"/>
            <a:ext cx="3200400" cy="1857375"/>
          </a:xfrm>
        </p:spPr>
        <p:txBody>
          <a:bodyPr/>
          <a:lstStyle/>
          <a:p>
            <a:r>
              <a:rPr lang="en-US" sz="1800" dirty="0"/>
              <a:t>Reflected color is the result of interaction of light source spectrum with surface reflectance</a:t>
            </a:r>
            <a:endParaRPr lang="en-US" sz="1350" dirty="0"/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28750" y="4229101"/>
          <a:ext cx="6229350" cy="158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5784127" imgH="4025397" progId="Photoshop.Image.10">
                  <p:embed/>
                </p:oleObj>
              </mc:Choice>
              <mc:Fallback>
                <p:oleObj name="Image" r:id="rId3" imgW="15784127" imgH="4025397" progId="Photoshop.Image.10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229101"/>
                        <a:ext cx="6229350" cy="1588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7" descr="straw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900" y="1771650"/>
            <a:ext cx="302895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3657600" y="4457700"/>
            <a:ext cx="228600" cy="1028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56CD-F855-7D06-DFFB-989FD1E0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and surface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A92B-CDD0-633B-0F63-E496BAA8A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C02D2-0B2F-5268-6DF9-3598ACF9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95420"/>
            <a:ext cx="7772400" cy="3267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5A4FA-4AD5-AA64-33EC-D7D412DFE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611610"/>
            <a:ext cx="7772400" cy="7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2366-B763-E558-B7B1-FF4A41E9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models of light and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BA234-1876-2915-20C9-5B8C3E837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6" y="1480089"/>
            <a:ext cx="8714627" cy="4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5BBE-12F7-A5D8-B7C3-225AA2D5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color model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E045-5FD0-6B22-29B0-93031A222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04344-EC6C-02F0-05A2-6C12178B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82912"/>
            <a:ext cx="7886700" cy="4040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7B5B3-DFEC-0851-B92F-58EAA693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00222"/>
            <a:ext cx="7772400" cy="8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F78D-067B-EC2D-45CD-AA9FB7C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color model -III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F060C-A9D5-73AE-F0C7-3C9D3EB95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272862"/>
            <a:ext cx="7213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B746-E638-7B54-0DBF-D1786897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mapping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F201-FFE7-11CB-D214-84F11924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2E120-F143-72C9-089B-1128C81A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5" y="2098387"/>
            <a:ext cx="8782569" cy="23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9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9BC8-8227-6868-0B16-334D9645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Metamerism and </a:t>
            </a:r>
            <a:r>
              <a:rPr lang="en-US" dirty="0" err="1"/>
              <a:t>gamuts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90BB7-7B8B-9D0F-828C-9C89D035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32129"/>
            <a:ext cx="7772400" cy="41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1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2E40-0A50-D152-5735-4DE654BF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0CD5-A2DB-3EA4-FC58-BDE02993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sensation of color occurs in the brain.  </a:t>
            </a:r>
          </a:p>
          <a:p>
            <a:r>
              <a:rPr lang="en-US" dirty="0"/>
              <a:t>One way to get it is the response of the eye to the presence/absence of light at various wavelengths.</a:t>
            </a:r>
          </a:p>
          <a:p>
            <a:pPr lvl="1"/>
            <a:r>
              <a:rPr lang="en-US" dirty="0"/>
              <a:t>others:</a:t>
            </a:r>
          </a:p>
          <a:p>
            <a:pPr lvl="2"/>
            <a:r>
              <a:rPr lang="en-US" dirty="0"/>
              <a:t>Dreaming, hallucination, etc.</a:t>
            </a:r>
          </a:p>
          <a:p>
            <a:pPr lvl="2"/>
            <a:r>
              <a:rPr lang="en-US" dirty="0"/>
              <a:t>Pressure on the eyelids</a:t>
            </a:r>
          </a:p>
          <a:p>
            <a:r>
              <a:rPr lang="en-US" dirty="0"/>
              <a:t>Different amounts at different wavelengths because:</a:t>
            </a:r>
          </a:p>
          <a:p>
            <a:pPr lvl="1"/>
            <a:r>
              <a:rPr lang="en-US" dirty="0"/>
              <a:t>wavelengths absent  (</a:t>
            </a:r>
            <a:r>
              <a:rPr lang="en-US" dirty="0" err="1"/>
              <a:t>flourescent</a:t>
            </a:r>
            <a:r>
              <a:rPr lang="en-US" dirty="0"/>
              <a:t> light vs. incandescent light)</a:t>
            </a:r>
          </a:p>
          <a:p>
            <a:pPr lvl="1"/>
            <a:r>
              <a:rPr lang="en-US" dirty="0"/>
              <a:t>differentially reflected - e.g. paint on a surface</a:t>
            </a:r>
          </a:p>
          <a:p>
            <a:pPr lvl="1"/>
            <a:r>
              <a:rPr lang="en-US" dirty="0"/>
              <a:t>differentially refracted - e.g. Newton’s prism </a:t>
            </a:r>
          </a:p>
          <a:p>
            <a:pPr lvl="1"/>
            <a:r>
              <a:rPr lang="en-US" dirty="0"/>
              <a:t>wavelength dependent specular reflection (most metals).</a:t>
            </a:r>
          </a:p>
          <a:p>
            <a:pPr lvl="1"/>
            <a:r>
              <a:rPr lang="en-US" dirty="0" err="1"/>
              <a:t>Flourescence</a:t>
            </a:r>
            <a:r>
              <a:rPr lang="en-US" dirty="0"/>
              <a:t> -</a:t>
            </a:r>
          </a:p>
          <a:p>
            <a:pPr lvl="2"/>
            <a:r>
              <a:rPr lang="en-US" dirty="0"/>
              <a:t>invisible wavelengths absorbed and reemitted at visible wavelengths. </a:t>
            </a:r>
          </a:p>
          <a:p>
            <a:pPr lvl="1"/>
            <a:r>
              <a:rPr lang="en-US" dirty="0"/>
              <a:t>Phosphorescence (ditto, energy, longer timescale)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9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troop.png" descr="stro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890737"/>
            <a:ext cx="6817817" cy="5022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BBEB-0BAE-2DE0-5396-0549C669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Stroop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43A6-7BCB-85BF-C95C-868A4AE45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perception affects all sorts of other perceptual phenomena</a:t>
            </a:r>
          </a:p>
          <a:p>
            <a:endParaRPr lang="en-US" dirty="0"/>
          </a:p>
          <a:p>
            <a:r>
              <a:rPr lang="en-US" dirty="0"/>
              <a:t>You name colors slowly IF the word is a different color name!</a:t>
            </a:r>
          </a:p>
        </p:txBody>
      </p:sp>
    </p:spTree>
    <p:extLst>
      <p:ext uri="{BB962C8B-B14F-4D97-AF65-F5344CB8AC3E}">
        <p14:creationId xmlns:p14="http://schemas.microsoft.com/office/powerpoint/2010/main" val="251975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8920-93BD-E813-CED7-F6F384E6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FEE2-95E3-34F2-43C9-03454982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205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Use:</a:t>
            </a:r>
          </a:p>
          <a:p>
            <a:pPr lvl="1"/>
            <a:r>
              <a:rPr lang="en-US" dirty="0"/>
              <a:t>a prism</a:t>
            </a:r>
          </a:p>
          <a:p>
            <a:pPr lvl="1"/>
            <a:r>
              <a:rPr lang="en-US" dirty="0"/>
              <a:t>a refraction grating (CD, DVD)</a:t>
            </a:r>
          </a:p>
          <a:p>
            <a:pPr lvl="1"/>
            <a:r>
              <a:rPr lang="en-US" dirty="0"/>
              <a:t>an oil film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to produce light at “a single” wavelength</a:t>
            </a:r>
          </a:p>
          <a:p>
            <a:r>
              <a:rPr lang="en-US" dirty="0"/>
              <a:t>You will see colors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5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FA3F-4565-8291-302C-56E70338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Photopic sensitivity</a:t>
            </a:r>
          </a:p>
        </p:txBody>
      </p:sp>
      <p:pic>
        <p:nvPicPr>
          <p:cNvPr id="5" name="Content Placeholder 4" descr="A graph with a spectrum of colors&#10;&#10;AI-generated content may be incorrect.">
            <a:extLst>
              <a:ext uri="{FF2B5EF4-FFF2-40B4-BE49-F238E27FC236}">
                <a16:creationId xmlns:a16="http://schemas.microsoft.com/office/drawing/2014/main" id="{020EB276-9C23-F44B-7673-3A4B95A92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224" y="1334813"/>
            <a:ext cx="5875551" cy="5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6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7130-3105-CC30-8B75-DE6ED235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1EDB-CC41-1AD2-CE04-1DF001B79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 of univariance</a:t>
            </a:r>
          </a:p>
          <a:p>
            <a:pPr lvl="1"/>
            <a:r>
              <a:rPr lang="en-US" dirty="0"/>
              <a:t>receptor response at different wavelengths is </a:t>
            </a:r>
          </a:p>
          <a:p>
            <a:pPr lvl="2"/>
            <a:r>
              <a:rPr lang="en-US" dirty="0"/>
              <a:t>of the same kind</a:t>
            </a:r>
          </a:p>
          <a:p>
            <a:pPr lvl="2"/>
            <a:r>
              <a:rPr lang="en-US" dirty="0"/>
              <a:t>in different amounts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4ADED-D0BD-9991-A22F-E64E8E67B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30" y="2659036"/>
            <a:ext cx="4506748" cy="3776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AEBF6-AB2B-A055-E287-3C1C9637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5745"/>
            <a:ext cx="4131769" cy="966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3E15B-FB7E-A8C5-75D0-6BA253C6DAA1}"/>
              </a:ext>
            </a:extLst>
          </p:cNvPr>
          <p:cNvSpPr txBox="1"/>
          <p:nvPr/>
        </p:nvSpPr>
        <p:spPr>
          <a:xfrm>
            <a:off x="262758" y="4178095"/>
            <a:ext cx="305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Response to P over Delta t is: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85C94-2988-4A4C-4D1E-5F316A7E901D}"/>
              </a:ext>
            </a:extLst>
          </p:cNvPr>
          <p:cNvSpPr txBox="1"/>
          <p:nvPr/>
        </p:nvSpPr>
        <p:spPr>
          <a:xfrm>
            <a:off x="4803228" y="651641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Violet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D78A3-EA7D-5AB9-38AB-39F63489BC83}"/>
              </a:ext>
            </a:extLst>
          </p:cNvPr>
          <p:cNvSpPr txBox="1"/>
          <p:nvPr/>
        </p:nvSpPr>
        <p:spPr>
          <a:xfrm>
            <a:off x="8406279" y="643581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43574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7179-D69D-A602-A9C5-B479BC00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in camera receptors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E876C-6BA0-2B22-DD8C-A4C98B14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7" y="1353344"/>
            <a:ext cx="70104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9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D184-6E2D-8B7F-5CA1-69438F05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Outdoor light spectra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45514-CB70-FE2C-1662-8EC84144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355A0-16E4-CF89-2E9E-41E1A881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45" y="1825625"/>
            <a:ext cx="8686144" cy="38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</TotalTime>
  <Words>268</Words>
  <Application>Microsoft Macintosh PowerPoint</Application>
  <PresentationFormat>On-screen Show (4:3)</PresentationFormat>
  <Paragraphs>51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Image</vt:lpstr>
      <vt:lpstr>Color:  Physics and Effects</vt:lpstr>
      <vt:lpstr>Color</vt:lpstr>
      <vt:lpstr>PowerPoint Presentation</vt:lpstr>
      <vt:lpstr>Stroop effect</vt:lpstr>
      <vt:lpstr>Monochromatic light</vt:lpstr>
      <vt:lpstr>Photopic sensitivity</vt:lpstr>
      <vt:lpstr>Receptors</vt:lpstr>
      <vt:lpstr>Color in camera receptors</vt:lpstr>
      <vt:lpstr>Outdoor light spectra</vt:lpstr>
      <vt:lpstr>Indoor light spectra</vt:lpstr>
      <vt:lpstr>Spectral albedoes</vt:lpstr>
      <vt:lpstr>Interaction of light and surfaces</vt:lpstr>
      <vt:lpstr>Light and surface interactions</vt:lpstr>
      <vt:lpstr>PCA models of light and surface</vt:lpstr>
      <vt:lpstr>Pixel color model - I</vt:lpstr>
      <vt:lpstr>Pixel color model -III</vt:lpstr>
      <vt:lpstr>Color mapping </vt:lpstr>
      <vt:lpstr>Metamerism and gamuts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13</cp:revision>
  <dcterms:created xsi:type="dcterms:W3CDTF">2026-02-13T23:07:13Z</dcterms:created>
  <dcterms:modified xsi:type="dcterms:W3CDTF">2026-02-17T23:38:04Z</dcterms:modified>
</cp:coreProperties>
</file>