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778" r:id="rId3"/>
    <p:sldId id="793" r:id="rId4"/>
    <p:sldId id="794" r:id="rId5"/>
    <p:sldId id="795" r:id="rId6"/>
    <p:sldId id="791" r:id="rId7"/>
    <p:sldId id="792" r:id="rId8"/>
    <p:sldId id="796" r:id="rId9"/>
    <p:sldId id="798" r:id="rId10"/>
    <p:sldId id="797" r:id="rId11"/>
    <p:sldId id="79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8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5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5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4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59B7D4-E07D-9849-AC7A-4E4E5336FDB2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3E80B-2402-AF45-BD71-C96D661A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EE52-53A8-3E5B-CF61-BCB3C27D1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Edge detection by </a:t>
            </a:r>
            <a:r>
              <a:rPr lang="en-US" dirty="0" err="1"/>
              <a:t>UNet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83235-1BD8-A909-62BA-0C15D8566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09558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D853-56FE-1AF2-B497-8CC782E0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B7AA-05BB-ABA4-5DEC-1D27EE08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48303"/>
            <a:ext cx="7886700" cy="33286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Works fine, but</a:t>
            </a:r>
          </a:p>
          <a:p>
            <a:pPr lvl="1"/>
            <a:r>
              <a:rPr lang="en-US" dirty="0"/>
              <a:t>evaluation is quite tricky (notes)</a:t>
            </a:r>
          </a:p>
          <a:p>
            <a:pPr lvl="1"/>
            <a:r>
              <a:rPr lang="en-US" dirty="0"/>
              <a:t>essentially, putting an edge point close to the right location should have some value</a:t>
            </a:r>
          </a:p>
          <a:p>
            <a:r>
              <a:rPr lang="en-US" dirty="0"/>
              <a:t>scoring appropriately requires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D481D-2F90-83C5-2184-95348721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56"/>
            <a:ext cx="9211812" cy="26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6A70-E763-5D15-C6B2-55586174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D2160-B5DD-8D63-58F7-35F92461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2085F-3110-C23D-0BDA-E140FA4E1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13" y="2491129"/>
            <a:ext cx="8727770" cy="18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0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2865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Ideas: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3050"/>
            <a:ext cx="7772400" cy="4910302"/>
          </a:xfrm>
        </p:spPr>
        <p:txBody>
          <a:bodyPr>
            <a:normAutofit fontScale="62500" lnSpcReduction="20000"/>
          </a:bodyPr>
          <a:lstStyle/>
          <a:p>
            <a:endParaRPr lang="en-US" sz="2000" dirty="0"/>
          </a:p>
          <a:p>
            <a:r>
              <a:rPr lang="en-US" sz="3200" dirty="0"/>
              <a:t>Simple Image Classification:</a:t>
            </a:r>
          </a:p>
          <a:p>
            <a:pPr lvl="1"/>
            <a:r>
              <a:rPr lang="en-US" sz="3200" dirty="0"/>
              <a:t>Classify an image into one of two classes by</a:t>
            </a:r>
          </a:p>
          <a:p>
            <a:pPr lvl="2"/>
            <a:r>
              <a:rPr lang="en-US" sz="3200" dirty="0"/>
              <a:t>Stack some pooling, FC layers on an encoder</a:t>
            </a:r>
          </a:p>
          <a:p>
            <a:pPr lvl="2"/>
            <a:r>
              <a:rPr lang="en-US" sz="3200" dirty="0"/>
              <a:t>Adjust result into a vector</a:t>
            </a:r>
          </a:p>
          <a:p>
            <a:pPr lvl="2"/>
            <a:r>
              <a:rPr lang="en-US" sz="3200" dirty="0"/>
              <a:t>Pass to linear classifier</a:t>
            </a:r>
          </a:p>
          <a:p>
            <a:pPr lvl="1"/>
            <a:r>
              <a:rPr lang="en-US" sz="3200" dirty="0"/>
              <a:t>Learn all parameters with SGD and various losses </a:t>
            </a:r>
          </a:p>
          <a:p>
            <a:pPr lvl="2"/>
            <a:r>
              <a:rPr lang="en-US" sz="3200" dirty="0"/>
              <a:t>get training examples right</a:t>
            </a:r>
          </a:p>
          <a:p>
            <a:pPr lvl="2"/>
            <a:endParaRPr lang="en-US" sz="3200" dirty="0"/>
          </a:p>
          <a:p>
            <a:r>
              <a:rPr lang="en-US" sz="3200" dirty="0"/>
              <a:t>Simple image regression:</a:t>
            </a:r>
          </a:p>
          <a:p>
            <a:pPr lvl="1"/>
            <a:r>
              <a:rPr lang="en-US" sz="3200" dirty="0"/>
              <a:t>Build U-Net</a:t>
            </a:r>
          </a:p>
          <a:p>
            <a:pPr lvl="2"/>
            <a:r>
              <a:rPr lang="en-US" sz="3200" dirty="0"/>
              <a:t>input is image</a:t>
            </a:r>
          </a:p>
          <a:p>
            <a:pPr lvl="2"/>
            <a:r>
              <a:rPr lang="en-US" sz="3200" dirty="0"/>
              <a:t>output is image-like thing (</a:t>
            </a:r>
            <a:r>
              <a:rPr lang="en-US" sz="3200" dirty="0" err="1"/>
              <a:t>depth,normal</a:t>
            </a:r>
            <a:r>
              <a:rPr lang="en-US" sz="3200" dirty="0"/>
              <a:t>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  <a:p>
            <a:pPr lvl="2"/>
            <a:r>
              <a:rPr lang="en-US" sz="3200" dirty="0"/>
              <a:t>train to produce the right answer</a:t>
            </a:r>
          </a:p>
          <a:p>
            <a:r>
              <a:rPr lang="en-US" sz="4000" dirty="0">
                <a:solidFill>
                  <a:srgbClr val="FF0000"/>
                </a:solidFill>
              </a:rPr>
              <a:t>Merge these to produce class scores at each pixel</a:t>
            </a:r>
          </a:p>
          <a:p>
            <a:pPr lvl="1"/>
            <a:r>
              <a:rPr lang="en-US" sz="3600" dirty="0"/>
              <a:t>rather than a depth...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AC09-2251-9064-5EC6-64DE07C1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8A587-A775-44DA-46D3-F3D1F9CD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Training is tricky</a:t>
            </a:r>
          </a:p>
          <a:p>
            <a:pPr lvl="1"/>
            <a:r>
              <a:rPr lang="en-US" dirty="0"/>
              <a:t>No ”true” ground truth!</a:t>
            </a:r>
          </a:p>
          <a:p>
            <a:r>
              <a:rPr lang="en-US" dirty="0"/>
              <a:t>Berkeley segmentation data set:</a:t>
            </a:r>
          </a:p>
          <a:p>
            <a:pPr lvl="1"/>
            <a:r>
              <a:rPr lang="en-US" dirty="0"/>
              <a:t>get numerous people to mark boundaries in images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C25B-645A-5136-AD34-9FD87572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792" y="4330262"/>
            <a:ext cx="5962017" cy="23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3549-F4BC-433D-CE99-4DCB41BE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on ground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C6C-2C79-2997-6838-918A6B63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883CF-0037-B51E-DB75-1A42B4F3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902830"/>
            <a:ext cx="5562600" cy="4210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39CD06-3770-A2F3-E8F7-32DB1D9AFD5F}"/>
              </a:ext>
            </a:extLst>
          </p:cNvPr>
          <p:cNvSpPr txBox="1"/>
          <p:nvPr/>
        </p:nvSpPr>
        <p:spPr>
          <a:xfrm>
            <a:off x="4193628" y="2890345"/>
            <a:ext cx="23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Multiple ground truths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F12138-0968-F6B2-23CB-2BB245CFE1EE}"/>
              </a:ext>
            </a:extLst>
          </p:cNvPr>
          <p:cNvCxnSpPr/>
          <p:nvPr/>
        </p:nvCxnSpPr>
        <p:spPr>
          <a:xfrm flipH="1">
            <a:off x="5286703" y="3321269"/>
            <a:ext cx="325821" cy="483476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45DA-106B-C442-47A0-9B89B30F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34E3-475D-46BE-1447-5EA4CE41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3E78A-6108-E956-28A4-D4F6A27A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34" y="2163646"/>
            <a:ext cx="8721933" cy="191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EEFB-6895-474F-D4FA-108D8BDC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classify edge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A946-5EDE-C143-DA8A-DAC8EF62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a high level, straightforward</a:t>
            </a:r>
          </a:p>
          <a:p>
            <a:pPr lvl="1"/>
            <a:r>
              <a:rPr lang="en-US" dirty="0"/>
              <a:t>construct decoder to produce a score at each pixel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interpret the score 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BE288-D8D5-200D-4F84-9A47A384A51E}"/>
              </a:ext>
            </a:extLst>
          </p:cNvPr>
          <p:cNvSpPr txBox="1"/>
          <p:nvPr/>
        </p:nvSpPr>
        <p:spPr>
          <a:xfrm>
            <a:off x="6106965" y="3770909"/>
            <a:ext cx="6022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4D2F8-A4CE-C5FB-4431-3258063ECE3B}"/>
              </a:ext>
            </a:extLst>
          </p:cNvPr>
          <p:cNvSpPr txBox="1"/>
          <p:nvPr/>
        </p:nvSpPr>
        <p:spPr>
          <a:xfrm>
            <a:off x="6201226" y="4360384"/>
            <a:ext cx="14584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location in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3AF1F-4EAF-F31A-C405-38B39F1DF7C8}"/>
              </a:ext>
            </a:extLst>
          </p:cNvPr>
          <p:cNvSpPr txBox="1"/>
          <p:nvPr/>
        </p:nvSpPr>
        <p:spPr>
          <a:xfrm>
            <a:off x="7607657" y="4989034"/>
            <a:ext cx="6386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01124-3DF2-0992-F8D9-F0E26FF26CB0}"/>
              </a:ext>
            </a:extLst>
          </p:cNvPr>
          <p:cNvSpPr txBox="1"/>
          <p:nvPr/>
        </p:nvSpPr>
        <p:spPr>
          <a:xfrm>
            <a:off x="8101342" y="2323894"/>
            <a:ext cx="10426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network</a:t>
            </a:r>
          </a:p>
          <a:p>
            <a:r>
              <a:rPr lang="en-US" sz="1350" dirty="0"/>
              <a:t>parameters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1F6E59-E088-5E80-2222-31A28ED650EA}"/>
              </a:ext>
            </a:extLst>
          </p:cNvPr>
          <p:cNvCxnSpPr>
            <a:cxnSpLocks/>
          </p:cNvCxnSpPr>
          <p:nvPr/>
        </p:nvCxnSpPr>
        <p:spPr bwMode="auto">
          <a:xfrm flipV="1">
            <a:off x="7906336" y="3744311"/>
            <a:ext cx="0" cy="5958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045573-AD59-FB3C-DD9E-7C0079F67222}"/>
              </a:ext>
            </a:extLst>
          </p:cNvPr>
          <p:cNvCxnSpPr>
            <a:cxnSpLocks/>
          </p:cNvCxnSpPr>
          <p:nvPr/>
        </p:nvCxnSpPr>
        <p:spPr bwMode="auto">
          <a:xfrm flipV="1">
            <a:off x="8173065" y="3764546"/>
            <a:ext cx="0" cy="117991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C56472-E30C-0213-A296-A3E4024CB54E}"/>
              </a:ext>
            </a:extLst>
          </p:cNvPr>
          <p:cNvCxnSpPr>
            <a:cxnSpLocks/>
          </p:cNvCxnSpPr>
          <p:nvPr/>
        </p:nvCxnSpPr>
        <p:spPr bwMode="auto">
          <a:xfrm flipV="1">
            <a:off x="6874604" y="3655329"/>
            <a:ext cx="685622" cy="28234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B6E417-0C30-85EF-02BA-49139D478FBC}"/>
              </a:ext>
            </a:extLst>
          </p:cNvPr>
          <p:cNvCxnSpPr>
            <a:cxnSpLocks/>
          </p:cNvCxnSpPr>
          <p:nvPr/>
        </p:nvCxnSpPr>
        <p:spPr bwMode="auto">
          <a:xfrm>
            <a:off x="8433286" y="3023144"/>
            <a:ext cx="3047" cy="4180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332CAA1-6CC3-B29B-7A2C-4BC23A03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323" y="3483981"/>
            <a:ext cx="990600" cy="276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AD5FD8-46DF-DD40-74E2-F2F153ED6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07" y="5548313"/>
            <a:ext cx="42100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FEEB-4643-03EF-2DB2-465DF6FFC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F63A-728B-6001-BFA6-5CFF7AD3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classify edge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11A7-2775-665F-0C31-066AD16F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a high level, straightforward</a:t>
            </a:r>
          </a:p>
          <a:p>
            <a:endParaRPr lang="en-US" dirty="0"/>
          </a:p>
          <a:p>
            <a:pPr lvl="1"/>
            <a:r>
              <a:rPr lang="en-US" dirty="0"/>
              <a:t>Use cross entropy loss at each location for each example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Careful:</a:t>
            </a:r>
          </a:p>
          <a:p>
            <a:pPr lvl="1"/>
            <a:r>
              <a:rPr lang="en-US" dirty="0"/>
              <a:t>examples are (</a:t>
            </a:r>
            <a:r>
              <a:rPr lang="en-US" dirty="0" err="1"/>
              <a:t>I_i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(x))</a:t>
            </a:r>
          </a:p>
          <a:p>
            <a:pPr lvl="2"/>
            <a:r>
              <a:rPr lang="en-US" dirty="0"/>
              <a:t>i.e. an image and an annotation</a:t>
            </a:r>
          </a:p>
          <a:p>
            <a:pPr lvl="2"/>
            <a:r>
              <a:rPr lang="en-US" dirty="0"/>
              <a:t>different examples might have the same image</a:t>
            </a:r>
          </a:p>
          <a:p>
            <a:pPr lvl="3"/>
            <a:r>
              <a:rPr lang="en-US" dirty="0"/>
              <a:t>cause different annotators mark up the same image</a:t>
            </a:r>
          </a:p>
          <a:p>
            <a:r>
              <a:rPr lang="en-US" dirty="0"/>
              <a:t>Loss for network:</a:t>
            </a:r>
          </a:p>
          <a:p>
            <a:pPr lvl="1"/>
            <a:r>
              <a:rPr lang="en-US" dirty="0"/>
              <a:t>sum cross-entropy over all locations of all examples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CB79-0891-A4B6-A48C-2883D282D10F}"/>
              </a:ext>
            </a:extLst>
          </p:cNvPr>
          <p:cNvSpPr txBox="1"/>
          <p:nvPr/>
        </p:nvSpPr>
        <p:spPr>
          <a:xfrm>
            <a:off x="304063" y="5915353"/>
            <a:ext cx="8211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This works very badly – predicts no-edge everywhere</a:t>
            </a:r>
          </a:p>
        </p:txBody>
      </p:sp>
    </p:spTree>
    <p:extLst>
      <p:ext uri="{BB962C8B-B14F-4D97-AF65-F5344CB8AC3E}">
        <p14:creationId xmlns:p14="http://schemas.microsoft.com/office/powerpoint/2010/main" val="344823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5CD2-129A-BFB7-A3EA-52ECC1E7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badly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8D3A-C1BE-8EEF-402B-E9652A5E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17520"/>
          </a:xfrm>
        </p:spPr>
        <p:txBody>
          <a:bodyPr>
            <a:normAutofit/>
          </a:bodyPr>
          <a:lstStyle/>
          <a:p>
            <a:r>
              <a:rPr lang="en-US" sz="2400" dirty="0"/>
              <a:t>Edge points are rare</a:t>
            </a:r>
          </a:p>
          <a:p>
            <a:pPr lvl="1"/>
            <a:r>
              <a:rPr lang="en-US" dirty="0"/>
              <a:t>it is hard to beat just saying there aren’t any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Idea:</a:t>
            </a:r>
          </a:p>
          <a:p>
            <a:pPr lvl="1"/>
            <a:r>
              <a:rPr lang="en-US" dirty="0"/>
              <a:t>reweight loss (high weight on edge points, low on non-edge)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C962B-47C3-C6E2-98D9-5DD3D82A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25" y="4719418"/>
            <a:ext cx="786002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2F5A-9A5C-A85E-DC7C-432CA8D8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C22A9-374E-69F3-30B8-7ED6AF67C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668E7-925A-E717-23F1-8E74AE82E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6" y="1690689"/>
            <a:ext cx="8376067" cy="163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AAB2F-45F1-EE15-A873-E3445AE4B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56" y="4710333"/>
            <a:ext cx="7484127" cy="14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314</Words>
  <Application>Microsoft Macintosh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Edge detection by UNet</vt:lpstr>
      <vt:lpstr>Ideas:</vt:lpstr>
      <vt:lpstr>Edges</vt:lpstr>
      <vt:lpstr>Zoom on ground truth</vt:lpstr>
      <vt:lpstr>Using the data</vt:lpstr>
      <vt:lpstr>Learning to classify edge points</vt:lpstr>
      <vt:lpstr>Learning to classify edge points</vt:lpstr>
      <vt:lpstr>Works badly</vt:lpstr>
      <vt:lpstr>Weighted loss</vt:lpstr>
      <vt:lpstr>PowerPoint Presentation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7</cp:revision>
  <dcterms:created xsi:type="dcterms:W3CDTF">2026-02-03T16:25:45Z</dcterms:created>
  <dcterms:modified xsi:type="dcterms:W3CDTF">2026-02-04T15:20:07Z</dcterms:modified>
</cp:coreProperties>
</file>