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56" r:id="rId2"/>
    <p:sldId id="283" r:id="rId3"/>
    <p:sldId id="293" r:id="rId4"/>
    <p:sldId id="333" r:id="rId5"/>
    <p:sldId id="336" r:id="rId6"/>
    <p:sldId id="337" r:id="rId7"/>
    <p:sldId id="314" r:id="rId8"/>
    <p:sldId id="315" r:id="rId9"/>
    <p:sldId id="317" r:id="rId10"/>
    <p:sldId id="318" r:id="rId11"/>
    <p:sldId id="319" r:id="rId12"/>
    <p:sldId id="320" r:id="rId13"/>
    <p:sldId id="321" r:id="rId14"/>
    <p:sldId id="322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2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E50D4-3276-004C-BFD9-564EC9ADFFFD}" type="datetimeFigureOut">
              <a:rPr lang="en-US" smtClean="0"/>
              <a:t>4/3/26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F0F93-4CAC-2E43-907D-DCBF98980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1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F0F93-4CAC-2E43-907D-DCBF98980E0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46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2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20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86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xfrm>
            <a:off x="892969" y="178594"/>
            <a:ext cx="7358063" cy="1714500"/>
          </a:xfrm>
          <a:prstGeom prst="rect">
            <a:avLst/>
          </a:prstGeom>
        </p:spPr>
        <p:txBody>
          <a:bodyPr anchor="ctr"/>
          <a:lstStyle>
            <a:lvl1pPr indent="0">
              <a:lnSpc>
                <a:spcPts val="4008"/>
              </a:lnSpc>
              <a:tabLst>
                <a:tab pos="857220" algn="l"/>
              </a:tabLst>
              <a:defRPr sz="3375">
                <a:latin typeface="+mn-lt"/>
                <a:ea typeface="+mn-ea"/>
                <a:cs typeface="+mn-cs"/>
                <a:sym typeface="Times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xfrm>
            <a:off x="892969" y="1946672"/>
            <a:ext cx="7358063" cy="4018359"/>
          </a:xfrm>
          <a:prstGeom prst="rect">
            <a:avLst/>
          </a:prstGeom>
        </p:spPr>
        <p:txBody>
          <a:bodyPr anchor="ctr"/>
          <a:lstStyle>
            <a:lvl1pPr marL="557368" indent="-334134" algn="l">
              <a:buSzPct val="171429"/>
              <a:buFont typeface="Gill Sans"/>
              <a:buChar char="•"/>
              <a:tabLst>
                <a:tab pos="1009019" algn="l"/>
              </a:tabLst>
            </a:lvl1pPr>
            <a:lvl2pPr marL="835474" indent="-290782" algn="l">
              <a:buSzPct val="171429"/>
              <a:buFont typeface="Gill Sans"/>
              <a:buChar char="•"/>
              <a:tabLst>
                <a:tab pos="1285829" algn="l"/>
              </a:tabLst>
            </a:lvl2pPr>
            <a:lvl3pPr marL="1148002" indent="-290782" algn="l">
              <a:buSzPct val="171429"/>
              <a:buFont typeface="Gill Sans"/>
              <a:buChar char="•"/>
              <a:tabLst>
                <a:tab pos="1598357" algn="l"/>
              </a:tabLst>
              <a:defRPr>
                <a:solidFill>
                  <a:srgbClr val="000000"/>
                </a:solidFill>
              </a:defRPr>
            </a:lvl3pPr>
            <a:lvl4pPr marL="1460530" indent="-290782" algn="l">
              <a:buSzPct val="171429"/>
              <a:buFont typeface="Gill Sans"/>
              <a:buChar char="•"/>
              <a:tabLst>
                <a:tab pos="1910885" algn="l"/>
              </a:tabLst>
              <a:defRPr>
                <a:solidFill>
                  <a:srgbClr val="000000"/>
                </a:solidFill>
              </a:defRPr>
            </a:lvl4pPr>
            <a:lvl5pPr marL="1781987" indent="-290782" algn="l">
              <a:buSzPct val="171429"/>
              <a:buFont typeface="Gill Sans"/>
              <a:buChar char="•"/>
              <a:tabLst>
                <a:tab pos="2232343" algn="l"/>
              </a:tabLst>
              <a:defRPr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612094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5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2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1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03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8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71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05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DCC8B4-7181-ED4C-9A06-06BD98951949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ADBD40-3E6A-8A46-B379-B644BEC3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5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0.png"/><Relationship Id="rId7" Type="http://schemas.openxmlformats.org/officeDocument/2006/relationships/image" Target="../media/image3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3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9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0.png"/><Relationship Id="rId9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image" Target="../media/image3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0.png"/><Relationship Id="rId7" Type="http://schemas.openxmlformats.org/officeDocument/2006/relationships/image" Target="../media/image3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image" Target="../media/image3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3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33002-D7B6-E4AE-ACFE-DF6F0894E9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Extended Kalman Filter or EKF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D34B4-2ACF-0E6B-77D9-BFCC20D58D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Forsyth,</a:t>
            </a:r>
          </a:p>
          <a:p>
            <a:r>
              <a:rPr lang="en-US" dirty="0"/>
              <a:t>University of Illinois at Urbana-Champaign</a:t>
            </a:r>
          </a:p>
        </p:txBody>
      </p:sp>
    </p:spTree>
    <p:extLst>
      <p:ext uri="{BB962C8B-B14F-4D97-AF65-F5344CB8AC3E}">
        <p14:creationId xmlns:p14="http://schemas.microsoft.com/office/powerpoint/2010/main" val="2856700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CD541-702B-3D32-7959-F57F568F3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558C5-7502-6BB3-4D46-2B34957BE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consider some nonlinear function h(x)</a:t>
            </a:r>
          </a:p>
          <a:p>
            <a:pPr marL="795292" lvl="1" indent="-250600"/>
            <a:r>
              <a:rPr lang="en-US" dirty="0"/>
              <a:t>first case (input is noisy)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EF76B1D0-E389-2327-A276-008807F83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452" y="2990440"/>
            <a:ext cx="3509368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17A6999A-5345-0891-F0C8-7421AE41B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0435" y="2957534"/>
            <a:ext cx="4009430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1378DE58-41B0-CC1B-DDB3-EE31F662DC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802" y="4950990"/>
            <a:ext cx="2971284" cy="100262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" descr="Image">
            <a:extLst>
              <a:ext uri="{FF2B5EF4-FFF2-40B4-BE49-F238E27FC236}">
                <a16:creationId xmlns:a16="http://schemas.microsoft.com/office/drawing/2014/main" id="{F6325BB9-F380-C65C-DE7F-FE5B719DED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2829" y="5053348"/>
            <a:ext cx="3339704" cy="339329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Approximate">
            <a:extLst>
              <a:ext uri="{FF2B5EF4-FFF2-40B4-BE49-F238E27FC236}">
                <a16:creationId xmlns:a16="http://schemas.microsoft.com/office/drawing/2014/main" id="{8B84BE17-CE6A-B9EF-A1D3-19EE3AF88CE4}"/>
              </a:ext>
            </a:extLst>
          </p:cNvPr>
          <p:cNvSpPr txBox="1"/>
          <p:nvPr/>
        </p:nvSpPr>
        <p:spPr>
          <a:xfrm>
            <a:off x="4142188" y="4419842"/>
            <a:ext cx="1552734" cy="493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lnSpc>
                <a:spcPts val="3600"/>
              </a:lnSpc>
              <a:defRPr sz="3000"/>
            </a:lvl1pPr>
          </a:lstStyle>
          <a:p>
            <a:r>
              <a:rPr sz="2109" dirty="0"/>
              <a:t>Approximate</a:t>
            </a:r>
          </a:p>
        </p:txBody>
      </p:sp>
      <p:pic>
        <p:nvPicPr>
          <p:cNvPr id="9" name="Image" descr="Image">
            <a:extLst>
              <a:ext uri="{FF2B5EF4-FFF2-40B4-BE49-F238E27FC236}">
                <a16:creationId xmlns:a16="http://schemas.microsoft.com/office/drawing/2014/main" id="{0FC8F6F3-1272-9716-C121-F4E40357F8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0676" y="6166415"/>
            <a:ext cx="3848696" cy="410766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Yields">
            <a:extLst>
              <a:ext uri="{FF2B5EF4-FFF2-40B4-BE49-F238E27FC236}">
                <a16:creationId xmlns:a16="http://schemas.microsoft.com/office/drawing/2014/main" id="{D7429D81-4384-88D1-2D9C-C05DB61FDED9}"/>
              </a:ext>
            </a:extLst>
          </p:cNvPr>
          <p:cNvSpPr txBox="1"/>
          <p:nvPr/>
        </p:nvSpPr>
        <p:spPr>
          <a:xfrm>
            <a:off x="4189432" y="5562638"/>
            <a:ext cx="772969" cy="493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lnSpc>
                <a:spcPts val="3600"/>
              </a:lnSpc>
              <a:defRPr sz="3000"/>
            </a:lvl1pPr>
          </a:lstStyle>
          <a:p>
            <a:r>
              <a:rPr sz="2109"/>
              <a:t>Yields</a:t>
            </a:r>
          </a:p>
        </p:txBody>
      </p:sp>
      <p:sp>
        <p:nvSpPr>
          <p:cNvPr id="11" name="Jacobian === derivative">
            <a:extLst>
              <a:ext uri="{FF2B5EF4-FFF2-40B4-BE49-F238E27FC236}">
                <a16:creationId xmlns:a16="http://schemas.microsoft.com/office/drawing/2014/main" id="{9BB08A01-A967-0730-2C14-BBD0DDDAB0EF}"/>
              </a:ext>
            </a:extLst>
          </p:cNvPr>
          <p:cNvSpPr txBox="1"/>
          <p:nvPr/>
        </p:nvSpPr>
        <p:spPr>
          <a:xfrm>
            <a:off x="173817" y="6238332"/>
            <a:ext cx="1697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Jacobian === derivative</a:t>
            </a:r>
          </a:p>
        </p:txBody>
      </p:sp>
    </p:spTree>
    <p:extLst>
      <p:ext uri="{BB962C8B-B14F-4D97-AF65-F5344CB8AC3E}">
        <p14:creationId xmlns:p14="http://schemas.microsoft.com/office/powerpoint/2010/main" val="4043284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22381-23E8-03CD-D609-C9232AA7F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6A2AC-8D45-2838-2CC8-FEC23B137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DA42D-9611-1908-34FB-5FDCD2F25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consider some nonlinear function h(x)</a:t>
            </a:r>
          </a:p>
          <a:p>
            <a:pPr marL="795292" lvl="1" indent="-250600"/>
            <a:r>
              <a:rPr lang="en-US" dirty="0"/>
              <a:t>second case (noise supplied to function)</a:t>
            </a:r>
          </a:p>
        </p:txBody>
      </p:sp>
      <p:sp>
        <p:nvSpPr>
          <p:cNvPr id="12" name="Approximate">
            <a:extLst>
              <a:ext uri="{FF2B5EF4-FFF2-40B4-BE49-F238E27FC236}">
                <a16:creationId xmlns:a16="http://schemas.microsoft.com/office/drawing/2014/main" id="{F7F2BC19-8B79-7053-5704-99355F30A110}"/>
              </a:ext>
            </a:extLst>
          </p:cNvPr>
          <p:cNvSpPr txBox="1"/>
          <p:nvPr/>
        </p:nvSpPr>
        <p:spPr>
          <a:xfrm>
            <a:off x="4142188" y="3739415"/>
            <a:ext cx="1552734" cy="493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lnSpc>
                <a:spcPts val="3600"/>
              </a:lnSpc>
              <a:defRPr sz="3000"/>
            </a:lvl1pPr>
          </a:lstStyle>
          <a:p>
            <a:r>
              <a:rPr sz="2109"/>
              <a:t>Approximate</a:t>
            </a:r>
          </a:p>
        </p:txBody>
      </p:sp>
      <p:sp>
        <p:nvSpPr>
          <p:cNvPr id="13" name="Yields">
            <a:extLst>
              <a:ext uri="{FF2B5EF4-FFF2-40B4-BE49-F238E27FC236}">
                <a16:creationId xmlns:a16="http://schemas.microsoft.com/office/drawing/2014/main" id="{5E1FEEDB-1467-03B5-1441-5019D608AD2B}"/>
              </a:ext>
            </a:extLst>
          </p:cNvPr>
          <p:cNvSpPr txBox="1"/>
          <p:nvPr/>
        </p:nvSpPr>
        <p:spPr>
          <a:xfrm>
            <a:off x="4189432" y="4882211"/>
            <a:ext cx="772969" cy="493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lnSpc>
                <a:spcPts val="3600"/>
              </a:lnSpc>
              <a:defRPr sz="3000"/>
            </a:lvl1pPr>
          </a:lstStyle>
          <a:p>
            <a:r>
              <a:rPr sz="2109"/>
              <a:t>Yields</a:t>
            </a:r>
          </a:p>
        </p:txBody>
      </p:sp>
      <p:sp>
        <p:nvSpPr>
          <p:cNvPr id="14" name="Jacobian === derivative">
            <a:extLst>
              <a:ext uri="{FF2B5EF4-FFF2-40B4-BE49-F238E27FC236}">
                <a16:creationId xmlns:a16="http://schemas.microsoft.com/office/drawing/2014/main" id="{954605AF-6FBF-9DD3-A587-E6D676BA120F}"/>
              </a:ext>
            </a:extLst>
          </p:cNvPr>
          <p:cNvSpPr txBox="1"/>
          <p:nvPr/>
        </p:nvSpPr>
        <p:spPr>
          <a:xfrm>
            <a:off x="173817" y="6238332"/>
            <a:ext cx="1697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Jacobian === derivative</a:t>
            </a:r>
          </a:p>
        </p:txBody>
      </p:sp>
      <p:pic>
        <p:nvPicPr>
          <p:cNvPr id="15" name="Image" descr="Image">
            <a:extLst>
              <a:ext uri="{FF2B5EF4-FFF2-40B4-BE49-F238E27FC236}">
                <a16:creationId xmlns:a16="http://schemas.microsoft.com/office/drawing/2014/main" id="{3682EC23-01DD-C0A7-7E56-5C2BF39C5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40" y="3155998"/>
            <a:ext cx="3804048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Image" descr="Image">
            <a:extLst>
              <a:ext uri="{FF2B5EF4-FFF2-40B4-BE49-F238E27FC236}">
                <a16:creationId xmlns:a16="http://schemas.microsoft.com/office/drawing/2014/main" id="{C47EA30D-E1C0-0C7F-9D12-F551D29801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949" y="5015787"/>
            <a:ext cx="2765320" cy="921774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Image" descr="Image">
            <a:extLst>
              <a:ext uri="{FF2B5EF4-FFF2-40B4-BE49-F238E27FC236}">
                <a16:creationId xmlns:a16="http://schemas.microsoft.com/office/drawing/2014/main" id="{70DF96B2-5BBC-0C22-7540-AC42E9E294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9409" y="4363139"/>
            <a:ext cx="3518298" cy="3393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A6EC76D3-08DA-2BCB-8456-EF044DBE02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3562" y="5580946"/>
            <a:ext cx="4554141" cy="41076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68693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D335B-8D6E-934F-3E0C-F0FD06EE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1D6BB-6629-8C90-9D89-F8C868726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Linearize: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latex-image-1.pdf" descr="latex-image-1.pdf">
            <a:extLst>
              <a:ext uri="{FF2B5EF4-FFF2-40B4-BE49-F238E27FC236}">
                <a16:creationId xmlns:a16="http://schemas.microsoft.com/office/drawing/2014/main" id="{C1C961CE-DC06-FE24-8B41-528C61BB2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2430" y="2641845"/>
            <a:ext cx="3429000" cy="973337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latex-image-1.pdf" descr="latex-image-1.pdf">
            <a:extLst>
              <a:ext uri="{FF2B5EF4-FFF2-40B4-BE49-F238E27FC236}">
                <a16:creationId xmlns:a16="http://schemas.microsoft.com/office/drawing/2014/main" id="{BD9450ED-32C5-178E-CF08-48DA607FA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0106" y="3790338"/>
            <a:ext cx="3473648" cy="973337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Line">
            <a:extLst>
              <a:ext uri="{FF2B5EF4-FFF2-40B4-BE49-F238E27FC236}">
                <a16:creationId xmlns:a16="http://schemas.microsoft.com/office/drawing/2014/main" id="{FDD167D1-FA86-F004-4ED1-3F57D9AC7383}"/>
              </a:ext>
            </a:extLst>
          </p:cNvPr>
          <p:cNvSpPr/>
          <p:nvPr/>
        </p:nvSpPr>
        <p:spPr>
          <a:xfrm>
            <a:off x="4337573" y="5239144"/>
            <a:ext cx="476157" cy="50948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7" name="Posterior covariance of x_{i-1}">
            <a:extLst>
              <a:ext uri="{FF2B5EF4-FFF2-40B4-BE49-F238E27FC236}">
                <a16:creationId xmlns:a16="http://schemas.microsoft.com/office/drawing/2014/main" id="{E921A80F-A170-9436-CC60-7537ABDA2403}"/>
              </a:ext>
            </a:extLst>
          </p:cNvPr>
          <p:cNvSpPr txBox="1"/>
          <p:nvPr/>
        </p:nvSpPr>
        <p:spPr>
          <a:xfrm>
            <a:off x="1134768" y="4914178"/>
            <a:ext cx="3308791" cy="3799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2000" dirty="0"/>
              <a:t>Posterior covariance of x_{i-1}</a:t>
            </a:r>
          </a:p>
        </p:txBody>
      </p:sp>
      <p:sp>
        <p:nvSpPr>
          <p:cNvPr id="8" name="Noise covariance">
            <a:extLst>
              <a:ext uri="{FF2B5EF4-FFF2-40B4-BE49-F238E27FC236}">
                <a16:creationId xmlns:a16="http://schemas.microsoft.com/office/drawing/2014/main" id="{1E190D15-E94E-9806-BE98-56A207DB2511}"/>
              </a:ext>
            </a:extLst>
          </p:cNvPr>
          <p:cNvSpPr txBox="1"/>
          <p:nvPr/>
        </p:nvSpPr>
        <p:spPr>
          <a:xfrm>
            <a:off x="5698944" y="6445440"/>
            <a:ext cx="1985929" cy="3799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2000" dirty="0"/>
              <a:t>Noise covariance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89312993-FBCF-B0D3-34A2-E438E0BFEC00}"/>
              </a:ext>
            </a:extLst>
          </p:cNvPr>
          <p:cNvSpPr/>
          <p:nvPr/>
        </p:nvSpPr>
        <p:spPr>
          <a:xfrm flipV="1">
            <a:off x="6769924" y="6171530"/>
            <a:ext cx="1" cy="33039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pic>
        <p:nvPicPr>
          <p:cNvPr id="10" name="Image" descr="Image">
            <a:extLst>
              <a:ext uri="{FF2B5EF4-FFF2-40B4-BE49-F238E27FC236}">
                <a16:creationId xmlns:a16="http://schemas.microsoft.com/office/drawing/2014/main" id="{21445BEC-A475-C902-B4EC-3B5E6CA404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3399" y="5741289"/>
            <a:ext cx="6197203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A9EFA2EC-0016-EF57-5421-5EA407C9C0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7573" y="1914791"/>
            <a:ext cx="2187774" cy="33039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523137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BEBD9-E968-59A5-97DE-468A73453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Rectangle">
            <a:extLst>
              <a:ext uri="{FF2B5EF4-FFF2-40B4-BE49-F238E27FC236}">
                <a16:creationId xmlns:a16="http://schemas.microsoft.com/office/drawing/2014/main" id="{FCB14EE8-EA01-26E7-D3D1-49DD145FCC91}"/>
              </a:ext>
            </a:extLst>
          </p:cNvPr>
          <p:cNvSpPr/>
          <p:nvPr/>
        </p:nvSpPr>
        <p:spPr>
          <a:xfrm>
            <a:off x="231301" y="231182"/>
            <a:ext cx="8854516" cy="6490002"/>
          </a:xfrm>
          <a:prstGeom prst="rect">
            <a:avLst/>
          </a:prstGeom>
          <a:solidFill>
            <a:srgbClr val="DCDEE0">
              <a:alpha val="48352"/>
            </a:srgb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04" name="Rectangle">
            <a:extLst>
              <a:ext uri="{FF2B5EF4-FFF2-40B4-BE49-F238E27FC236}">
                <a16:creationId xmlns:a16="http://schemas.microsoft.com/office/drawing/2014/main" id="{46FF8A11-03B8-134B-7C8D-7CCE2C9676A8}"/>
              </a:ext>
            </a:extLst>
          </p:cNvPr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05" name="Rectangle">
            <a:extLst>
              <a:ext uri="{FF2B5EF4-FFF2-40B4-BE49-F238E27FC236}">
                <a16:creationId xmlns:a16="http://schemas.microsoft.com/office/drawing/2014/main" id="{BFC34460-F17D-E700-0B5A-F448A3108750}"/>
              </a:ext>
            </a:extLst>
          </p:cNvPr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06" name="Rectangle">
            <a:extLst>
              <a:ext uri="{FF2B5EF4-FFF2-40B4-BE49-F238E27FC236}">
                <a16:creationId xmlns:a16="http://schemas.microsoft.com/office/drawing/2014/main" id="{5E889320-0DF3-DB2C-F964-756F0C618974}"/>
              </a:ext>
            </a:extLst>
          </p:cNvPr>
          <p:cNvSpPr/>
          <p:nvPr/>
        </p:nvSpPr>
        <p:spPr>
          <a:xfrm>
            <a:off x="760571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07" name="Rectangle">
            <a:extLst>
              <a:ext uri="{FF2B5EF4-FFF2-40B4-BE49-F238E27FC236}">
                <a16:creationId xmlns:a16="http://schemas.microsoft.com/office/drawing/2014/main" id="{79391B58-1429-C1A1-FF4F-D096CC67D7DC}"/>
              </a:ext>
            </a:extLst>
          </p:cNvPr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08" name="The steps, EKF:">
            <a:extLst>
              <a:ext uri="{FF2B5EF4-FFF2-40B4-BE49-F238E27FC236}">
                <a16:creationId xmlns:a16="http://schemas.microsoft.com/office/drawing/2014/main" id="{1A0C926C-002D-B015-606E-41E8A3A18B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steps, EKF:</a:t>
            </a:r>
          </a:p>
        </p:txBody>
      </p:sp>
      <p:sp>
        <p:nvSpPr>
          <p:cNvPr id="209" name="Have:">
            <a:extLst>
              <a:ext uri="{FF2B5EF4-FFF2-40B4-BE49-F238E27FC236}">
                <a16:creationId xmlns:a16="http://schemas.microsoft.com/office/drawing/2014/main" id="{644F086A-26A7-9BBD-D7AF-A39062C81479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210" name="Image" descr="Image">
            <a:extLst>
              <a:ext uri="{FF2B5EF4-FFF2-40B4-BE49-F238E27FC236}">
                <a16:creationId xmlns:a16="http://schemas.microsoft.com/office/drawing/2014/main" id="{1B459C0D-B57E-B144-764D-8D4094DA1A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1" name="Image" descr="Image">
            <a:extLst>
              <a:ext uri="{FF2B5EF4-FFF2-40B4-BE49-F238E27FC236}">
                <a16:creationId xmlns:a16="http://schemas.microsoft.com/office/drawing/2014/main" id="{6CDE0F14-3F0C-0E10-185A-F246B74ED0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212" name="Construct:">
            <a:extLst>
              <a:ext uri="{FF2B5EF4-FFF2-40B4-BE49-F238E27FC236}">
                <a16:creationId xmlns:a16="http://schemas.microsoft.com/office/drawing/2014/main" id="{488C0BFC-BB1E-4F73-8970-20308AE9A158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sp>
        <p:nvSpPr>
          <p:cNvPr id="213" name="Now construct:">
            <a:extLst>
              <a:ext uri="{FF2B5EF4-FFF2-40B4-BE49-F238E27FC236}">
                <a16:creationId xmlns:a16="http://schemas.microsoft.com/office/drawing/2014/main" id="{A4286421-40F5-735C-8A5A-50743415DA39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sp>
        <p:nvSpPr>
          <p:cNvPr id="214" name="Where:">
            <a:extLst>
              <a:ext uri="{FF2B5EF4-FFF2-40B4-BE49-F238E27FC236}">
                <a16:creationId xmlns:a16="http://schemas.microsoft.com/office/drawing/2014/main" id="{FFEA0ACD-1635-4BB3-1EF2-FAE2CB0B25C9}"/>
              </a:ext>
            </a:extLst>
          </p:cNvPr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215" name="Measurement arrives:">
            <a:extLst>
              <a:ext uri="{FF2B5EF4-FFF2-40B4-BE49-F238E27FC236}">
                <a16:creationId xmlns:a16="http://schemas.microsoft.com/office/drawing/2014/main" id="{5EAF425F-20FB-430C-D65A-5E158710DEF8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sp>
        <p:nvSpPr>
          <p:cNvPr id="216" name="Line">
            <a:extLst>
              <a:ext uri="{FF2B5EF4-FFF2-40B4-BE49-F238E27FC236}">
                <a16:creationId xmlns:a16="http://schemas.microsoft.com/office/drawing/2014/main" id="{30D03829-9044-E9CD-EC1D-195224EAAA85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17" name="Line">
            <a:extLst>
              <a:ext uri="{FF2B5EF4-FFF2-40B4-BE49-F238E27FC236}">
                <a16:creationId xmlns:a16="http://schemas.microsoft.com/office/drawing/2014/main" id="{AC8A5732-C4A0-6F11-7B32-AE805A4AE5C3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18" name="Line">
            <a:extLst>
              <a:ext uri="{FF2B5EF4-FFF2-40B4-BE49-F238E27FC236}">
                <a16:creationId xmlns:a16="http://schemas.microsoft.com/office/drawing/2014/main" id="{3A3B10DC-499B-2545-D9AB-046A50E43CAB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pic>
        <p:nvPicPr>
          <p:cNvPr id="219" name="Image" descr="Image">
            <a:extLst>
              <a:ext uri="{FF2B5EF4-FFF2-40B4-BE49-F238E27FC236}">
                <a16:creationId xmlns:a16="http://schemas.microsoft.com/office/drawing/2014/main" id="{4B51B75A-2E48-22EF-1DF6-3D24B7E9DA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379" y="2938255"/>
            <a:ext cx="237529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0" name="Image" descr="Image">
            <a:extLst>
              <a:ext uri="{FF2B5EF4-FFF2-40B4-BE49-F238E27FC236}">
                <a16:creationId xmlns:a16="http://schemas.microsoft.com/office/drawing/2014/main" id="{3CD49579-A97D-E05C-F831-7D4BC03C01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2911" y="2938255"/>
            <a:ext cx="4196954" cy="38397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23905382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560FA-7FBA-03B9-09B2-405A974F5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Rectangle">
            <a:extLst>
              <a:ext uri="{FF2B5EF4-FFF2-40B4-BE49-F238E27FC236}">
                <a16:creationId xmlns:a16="http://schemas.microsoft.com/office/drawing/2014/main" id="{318180E3-01E6-3BCD-E5F1-72FB2633FFFA}"/>
              </a:ext>
            </a:extLst>
          </p:cNvPr>
          <p:cNvSpPr/>
          <p:nvPr/>
        </p:nvSpPr>
        <p:spPr>
          <a:xfrm>
            <a:off x="231301" y="231182"/>
            <a:ext cx="8854516" cy="6490002"/>
          </a:xfrm>
          <a:prstGeom prst="rect">
            <a:avLst/>
          </a:prstGeom>
          <a:solidFill>
            <a:srgbClr val="DCDEE0">
              <a:alpha val="48352"/>
            </a:srgb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23" name="Rectangle">
            <a:extLst>
              <a:ext uri="{FF2B5EF4-FFF2-40B4-BE49-F238E27FC236}">
                <a16:creationId xmlns:a16="http://schemas.microsoft.com/office/drawing/2014/main" id="{AC318D0F-55F3-4CAD-AC54-5EEEE0E6EBBA}"/>
              </a:ext>
            </a:extLst>
          </p:cNvPr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24" name="Rectangle">
            <a:extLst>
              <a:ext uri="{FF2B5EF4-FFF2-40B4-BE49-F238E27FC236}">
                <a16:creationId xmlns:a16="http://schemas.microsoft.com/office/drawing/2014/main" id="{BBC0AE88-3162-FBC8-6BD6-A44605632EB7}"/>
              </a:ext>
            </a:extLst>
          </p:cNvPr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25" name="Rectangle">
            <a:extLst>
              <a:ext uri="{FF2B5EF4-FFF2-40B4-BE49-F238E27FC236}">
                <a16:creationId xmlns:a16="http://schemas.microsoft.com/office/drawing/2014/main" id="{9EE405C7-32FB-B12E-A177-9470B489DFF8}"/>
              </a:ext>
            </a:extLst>
          </p:cNvPr>
          <p:cNvSpPr/>
          <p:nvPr/>
        </p:nvSpPr>
        <p:spPr>
          <a:xfrm>
            <a:off x="760571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26" name="Rectangle">
            <a:extLst>
              <a:ext uri="{FF2B5EF4-FFF2-40B4-BE49-F238E27FC236}">
                <a16:creationId xmlns:a16="http://schemas.microsoft.com/office/drawing/2014/main" id="{65B403D1-7317-BB6E-39EE-7AF0A16662AC}"/>
              </a:ext>
            </a:extLst>
          </p:cNvPr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27" name="The steps, EKF:">
            <a:extLst>
              <a:ext uri="{FF2B5EF4-FFF2-40B4-BE49-F238E27FC236}">
                <a16:creationId xmlns:a16="http://schemas.microsoft.com/office/drawing/2014/main" id="{BDB0486A-BAF5-B9F5-94C0-D14C181EF7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steps, EKF:</a:t>
            </a:r>
          </a:p>
        </p:txBody>
      </p:sp>
      <p:sp>
        <p:nvSpPr>
          <p:cNvPr id="228" name="Have:">
            <a:extLst>
              <a:ext uri="{FF2B5EF4-FFF2-40B4-BE49-F238E27FC236}">
                <a16:creationId xmlns:a16="http://schemas.microsoft.com/office/drawing/2014/main" id="{DDCEF487-57A6-EADD-07DC-4F413A3EF8C9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229" name="Image" descr="Image">
            <a:extLst>
              <a:ext uri="{FF2B5EF4-FFF2-40B4-BE49-F238E27FC236}">
                <a16:creationId xmlns:a16="http://schemas.microsoft.com/office/drawing/2014/main" id="{DCBF2235-38F2-02FE-D526-950CFAA67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30" name="Image" descr="Image">
            <a:extLst>
              <a:ext uri="{FF2B5EF4-FFF2-40B4-BE49-F238E27FC236}">
                <a16:creationId xmlns:a16="http://schemas.microsoft.com/office/drawing/2014/main" id="{CE84F3FB-7F3C-6764-2683-41C44A8A83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231" name="Construct:">
            <a:extLst>
              <a:ext uri="{FF2B5EF4-FFF2-40B4-BE49-F238E27FC236}">
                <a16:creationId xmlns:a16="http://schemas.microsoft.com/office/drawing/2014/main" id="{7B1D9F97-78BB-387F-6E20-875486129933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sp>
        <p:nvSpPr>
          <p:cNvPr id="232" name="Now construct:">
            <a:extLst>
              <a:ext uri="{FF2B5EF4-FFF2-40B4-BE49-F238E27FC236}">
                <a16:creationId xmlns:a16="http://schemas.microsoft.com/office/drawing/2014/main" id="{5F125A51-20B0-45D4-CE27-BA57050F3AC7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sp>
        <p:nvSpPr>
          <p:cNvPr id="233" name="Where:">
            <a:extLst>
              <a:ext uri="{FF2B5EF4-FFF2-40B4-BE49-F238E27FC236}">
                <a16:creationId xmlns:a16="http://schemas.microsoft.com/office/drawing/2014/main" id="{7377DF9D-C4FF-1B34-F215-9B99738868C7}"/>
              </a:ext>
            </a:extLst>
          </p:cNvPr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234" name="Measurement arrives:">
            <a:extLst>
              <a:ext uri="{FF2B5EF4-FFF2-40B4-BE49-F238E27FC236}">
                <a16:creationId xmlns:a16="http://schemas.microsoft.com/office/drawing/2014/main" id="{44E5F871-11E4-45F3-9915-7379C710EED3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sp>
        <p:nvSpPr>
          <p:cNvPr id="235" name="Line">
            <a:extLst>
              <a:ext uri="{FF2B5EF4-FFF2-40B4-BE49-F238E27FC236}">
                <a16:creationId xmlns:a16="http://schemas.microsoft.com/office/drawing/2014/main" id="{76BDA42C-5F85-9591-BC1D-F87C65C5EB5E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36" name="Line">
            <a:extLst>
              <a:ext uri="{FF2B5EF4-FFF2-40B4-BE49-F238E27FC236}">
                <a16:creationId xmlns:a16="http://schemas.microsoft.com/office/drawing/2014/main" id="{BCEB4B95-6E29-64D3-67BB-C0A8C30D357B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37" name="Line">
            <a:extLst>
              <a:ext uri="{FF2B5EF4-FFF2-40B4-BE49-F238E27FC236}">
                <a16:creationId xmlns:a16="http://schemas.microsoft.com/office/drawing/2014/main" id="{AF7DFEA5-5C12-40C6-0367-13DCD4881B9C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pic>
        <p:nvPicPr>
          <p:cNvPr id="238" name="Image" descr="Image">
            <a:extLst>
              <a:ext uri="{FF2B5EF4-FFF2-40B4-BE49-F238E27FC236}">
                <a16:creationId xmlns:a16="http://schemas.microsoft.com/office/drawing/2014/main" id="{C95D7AB5-6947-993E-717E-3CBE384181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379" y="2938255"/>
            <a:ext cx="237529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Image" descr="Image">
            <a:extLst>
              <a:ext uri="{FF2B5EF4-FFF2-40B4-BE49-F238E27FC236}">
                <a16:creationId xmlns:a16="http://schemas.microsoft.com/office/drawing/2014/main" id="{44BD1209-4B8B-C6FF-B9D2-78BAA39A9A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2911" y="2938255"/>
            <a:ext cx="4196954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0" name="Image" descr="Image">
            <a:extLst>
              <a:ext uri="{FF2B5EF4-FFF2-40B4-BE49-F238E27FC236}">
                <a16:creationId xmlns:a16="http://schemas.microsoft.com/office/drawing/2014/main" id="{04AF3A48-6A8A-9284-B487-1C19C90993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2496" y="3926579"/>
            <a:ext cx="1857376" cy="33039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17073902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159B0-5D52-76D7-9551-F289FCA33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24C20-C7CA-BA82-00D2-03C3A6350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676F0-9E48-19D6-E5FF-B271CB9BC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Linearize: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2" name="Image" descr="Image">
            <a:extLst>
              <a:ext uri="{FF2B5EF4-FFF2-40B4-BE49-F238E27FC236}">
                <a16:creationId xmlns:a16="http://schemas.microsoft.com/office/drawing/2014/main" id="{62FEF1DE-D523-F5F9-D922-A464536974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8761" y="2795811"/>
            <a:ext cx="3384352" cy="9733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Image" descr="Image">
            <a:extLst>
              <a:ext uri="{FF2B5EF4-FFF2-40B4-BE49-F238E27FC236}">
                <a16:creationId xmlns:a16="http://schemas.microsoft.com/office/drawing/2014/main" id="{A9AA1373-CA5C-9C32-11A5-1BCC067F0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0902" y="4017810"/>
            <a:ext cx="3420071" cy="9733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Image" descr="Image">
            <a:extLst>
              <a:ext uri="{FF2B5EF4-FFF2-40B4-BE49-F238E27FC236}">
                <a16:creationId xmlns:a16="http://schemas.microsoft.com/office/drawing/2014/main" id="{14EE446E-1A66-B0D7-AAC6-C931AA187B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143" y="1957229"/>
            <a:ext cx="1857376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Image" descr="Image">
            <a:extLst>
              <a:ext uri="{FF2B5EF4-FFF2-40B4-BE49-F238E27FC236}">
                <a16:creationId xmlns:a16="http://schemas.microsoft.com/office/drawing/2014/main" id="{ADD2A561-B32D-B1A3-4377-E4D5333CB3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2176" y="5781918"/>
            <a:ext cx="5759648" cy="38397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53210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2335A-8E00-1382-79E9-6653798F5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Rectangle">
            <a:extLst>
              <a:ext uri="{FF2B5EF4-FFF2-40B4-BE49-F238E27FC236}">
                <a16:creationId xmlns:a16="http://schemas.microsoft.com/office/drawing/2014/main" id="{E663E056-12FF-A7D2-403B-F942A3AB0E2C}"/>
              </a:ext>
            </a:extLst>
          </p:cNvPr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50" name="Rectangle">
            <a:extLst>
              <a:ext uri="{FF2B5EF4-FFF2-40B4-BE49-F238E27FC236}">
                <a16:creationId xmlns:a16="http://schemas.microsoft.com/office/drawing/2014/main" id="{D6B25138-8F9B-EB31-7CCD-60F22372B7C2}"/>
              </a:ext>
            </a:extLst>
          </p:cNvPr>
          <p:cNvSpPr/>
          <p:nvPr/>
        </p:nvSpPr>
        <p:spPr>
          <a:xfrm>
            <a:off x="695389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51" name="Rectangle">
            <a:extLst>
              <a:ext uri="{FF2B5EF4-FFF2-40B4-BE49-F238E27FC236}">
                <a16:creationId xmlns:a16="http://schemas.microsoft.com/office/drawing/2014/main" id="{06051333-D6E4-1882-3830-FB1BD4269593}"/>
              </a:ext>
            </a:extLst>
          </p:cNvPr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52" name="Recall:  The steps, KF:">
            <a:extLst>
              <a:ext uri="{FF2B5EF4-FFF2-40B4-BE49-F238E27FC236}">
                <a16:creationId xmlns:a16="http://schemas.microsoft.com/office/drawing/2014/main" id="{17CDFBF0-54BD-89F9-EC62-92F665CC10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Recall:  The steps, KF:</a:t>
            </a:r>
          </a:p>
        </p:txBody>
      </p:sp>
      <p:sp>
        <p:nvSpPr>
          <p:cNvPr id="253" name="Have:">
            <a:extLst>
              <a:ext uri="{FF2B5EF4-FFF2-40B4-BE49-F238E27FC236}">
                <a16:creationId xmlns:a16="http://schemas.microsoft.com/office/drawing/2014/main" id="{5D46D9D8-AE64-368E-70AD-FC88914F870C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254" name="Image" descr="Image">
            <a:extLst>
              <a:ext uri="{FF2B5EF4-FFF2-40B4-BE49-F238E27FC236}">
                <a16:creationId xmlns:a16="http://schemas.microsoft.com/office/drawing/2014/main" id="{1C361C7D-4AA2-7B6C-C5F0-FD15CC332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5" name="Image" descr="Image">
            <a:extLst>
              <a:ext uri="{FF2B5EF4-FFF2-40B4-BE49-F238E27FC236}">
                <a16:creationId xmlns:a16="http://schemas.microsoft.com/office/drawing/2014/main" id="{F7C95D4F-B4F0-25C2-23ED-2DC08A7C3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Construct:">
            <a:extLst>
              <a:ext uri="{FF2B5EF4-FFF2-40B4-BE49-F238E27FC236}">
                <a16:creationId xmlns:a16="http://schemas.microsoft.com/office/drawing/2014/main" id="{6718C17B-350D-0DF4-9610-6C5170B7F4E0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pic>
        <p:nvPicPr>
          <p:cNvPr id="257" name="Image" descr="Image">
            <a:extLst>
              <a:ext uri="{FF2B5EF4-FFF2-40B4-BE49-F238E27FC236}">
                <a16:creationId xmlns:a16="http://schemas.microsoft.com/office/drawing/2014/main" id="{B8527034-32ED-80B1-83A2-332910812D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0674" y="2911467"/>
            <a:ext cx="1982391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8" name="Image" descr="Image">
            <a:extLst>
              <a:ext uri="{FF2B5EF4-FFF2-40B4-BE49-F238E27FC236}">
                <a16:creationId xmlns:a16="http://schemas.microsoft.com/office/drawing/2014/main" id="{9BA8E175-AD9C-6892-6FD4-87B81E9E39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9501" y="2938256"/>
            <a:ext cx="318789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259" name="Now construct:">
            <a:extLst>
              <a:ext uri="{FF2B5EF4-FFF2-40B4-BE49-F238E27FC236}">
                <a16:creationId xmlns:a16="http://schemas.microsoft.com/office/drawing/2014/main" id="{32703EAB-65BA-8712-5FE0-0C963A7AF43D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pic>
        <p:nvPicPr>
          <p:cNvPr id="260" name="Image" descr="Image">
            <a:extLst>
              <a:ext uri="{FF2B5EF4-FFF2-40B4-BE49-F238E27FC236}">
                <a16:creationId xmlns:a16="http://schemas.microsoft.com/office/drawing/2014/main" id="{AC943212-F72E-D434-7960-CC6555712C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9717" y="5156159"/>
            <a:ext cx="4125516" cy="401837"/>
          </a:xfrm>
          <a:prstGeom prst="rect">
            <a:avLst/>
          </a:prstGeom>
          <a:ln w="12700">
            <a:miter lim="400000"/>
          </a:ln>
        </p:spPr>
      </p:pic>
      <p:pic>
        <p:nvPicPr>
          <p:cNvPr id="261" name="Image" descr="Image">
            <a:extLst>
              <a:ext uri="{FF2B5EF4-FFF2-40B4-BE49-F238E27FC236}">
                <a16:creationId xmlns:a16="http://schemas.microsoft.com/office/drawing/2014/main" id="{AF58B31B-A834-47A6-EFC0-8D7C7EC992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72" y="5165089"/>
            <a:ext cx="293786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62" name="Image" descr="Image">
            <a:extLst>
              <a:ext uri="{FF2B5EF4-FFF2-40B4-BE49-F238E27FC236}">
                <a16:creationId xmlns:a16="http://schemas.microsoft.com/office/drawing/2014/main" id="{C4EEF766-6C21-A00C-458D-37077E27A7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4360" y="6032620"/>
            <a:ext cx="4929188" cy="473274"/>
          </a:xfrm>
          <a:prstGeom prst="rect">
            <a:avLst/>
          </a:prstGeom>
          <a:ln w="12700">
            <a:miter lim="400000"/>
          </a:ln>
        </p:spPr>
      </p:pic>
      <p:sp>
        <p:nvSpPr>
          <p:cNvPr id="263" name="Where:">
            <a:extLst>
              <a:ext uri="{FF2B5EF4-FFF2-40B4-BE49-F238E27FC236}">
                <a16:creationId xmlns:a16="http://schemas.microsoft.com/office/drawing/2014/main" id="{7FF5184E-13B9-D621-9A21-16C91ABA9FBA}"/>
              </a:ext>
            </a:extLst>
          </p:cNvPr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264" name="Measurement arrives:">
            <a:extLst>
              <a:ext uri="{FF2B5EF4-FFF2-40B4-BE49-F238E27FC236}">
                <a16:creationId xmlns:a16="http://schemas.microsoft.com/office/drawing/2014/main" id="{E5EF8B4A-5B73-A535-94FA-BB2D18692513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pic>
        <p:nvPicPr>
          <p:cNvPr id="265" name="Image" descr="Image">
            <a:extLst>
              <a:ext uri="{FF2B5EF4-FFF2-40B4-BE49-F238E27FC236}">
                <a16:creationId xmlns:a16="http://schemas.microsoft.com/office/drawing/2014/main" id="{EC28842F-E7F1-E9DD-66D3-652A64413C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17658" y="3804047"/>
            <a:ext cx="2741415" cy="330398"/>
          </a:xfrm>
          <a:prstGeom prst="rect">
            <a:avLst/>
          </a:prstGeom>
          <a:ln w="12700">
            <a:miter lim="400000"/>
          </a:ln>
        </p:spPr>
      </p:pic>
      <p:sp>
        <p:nvSpPr>
          <p:cNvPr id="266" name="Line">
            <a:extLst>
              <a:ext uri="{FF2B5EF4-FFF2-40B4-BE49-F238E27FC236}">
                <a16:creationId xmlns:a16="http://schemas.microsoft.com/office/drawing/2014/main" id="{4B9BD07E-7165-923B-C08C-D6F2C85C35F0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67" name="Line">
            <a:extLst>
              <a:ext uri="{FF2B5EF4-FFF2-40B4-BE49-F238E27FC236}">
                <a16:creationId xmlns:a16="http://schemas.microsoft.com/office/drawing/2014/main" id="{22A34AA2-6BB2-7A98-96F0-635AEB64CCA4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68" name="Line">
            <a:extLst>
              <a:ext uri="{FF2B5EF4-FFF2-40B4-BE49-F238E27FC236}">
                <a16:creationId xmlns:a16="http://schemas.microsoft.com/office/drawing/2014/main" id="{507799CF-A7C8-F077-E725-8911610346C8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69" name="Rectangle">
            <a:extLst>
              <a:ext uri="{FF2B5EF4-FFF2-40B4-BE49-F238E27FC236}">
                <a16:creationId xmlns:a16="http://schemas.microsoft.com/office/drawing/2014/main" id="{A4FB4165-D41E-73B5-4068-CD4E024B3D2E}"/>
              </a:ext>
            </a:extLst>
          </p:cNvPr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70" name="Rectangle">
            <a:extLst>
              <a:ext uri="{FF2B5EF4-FFF2-40B4-BE49-F238E27FC236}">
                <a16:creationId xmlns:a16="http://schemas.microsoft.com/office/drawing/2014/main" id="{974F14B6-9124-209D-CEBC-C8EFAD4C9159}"/>
              </a:ext>
            </a:extLst>
          </p:cNvPr>
          <p:cNvSpPr/>
          <p:nvPr/>
        </p:nvSpPr>
        <p:spPr>
          <a:xfrm>
            <a:off x="2589170" y="3594493"/>
            <a:ext cx="2986639" cy="82514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71" name="Difference between…">
            <a:extLst>
              <a:ext uri="{FF2B5EF4-FFF2-40B4-BE49-F238E27FC236}">
                <a16:creationId xmlns:a16="http://schemas.microsoft.com/office/drawing/2014/main" id="{81106892-05CC-C916-1A53-A267EB7B5B1D}"/>
              </a:ext>
            </a:extLst>
          </p:cNvPr>
          <p:cNvSpPr txBox="1"/>
          <p:nvPr/>
        </p:nvSpPr>
        <p:spPr>
          <a:xfrm>
            <a:off x="2889639" y="3633918"/>
            <a:ext cx="1762727" cy="656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Difference between</a:t>
            </a:r>
          </a:p>
          <a:p>
            <a:r>
              <a:rPr sz="1266"/>
              <a:t>predicted and observed </a:t>
            </a:r>
          </a:p>
          <a:p>
            <a:r>
              <a:rPr sz="1266"/>
              <a:t>measurement</a:t>
            </a:r>
          </a:p>
        </p:txBody>
      </p:sp>
      <p:sp>
        <p:nvSpPr>
          <p:cNvPr id="272" name="Arrow">
            <a:extLst>
              <a:ext uri="{FF2B5EF4-FFF2-40B4-BE49-F238E27FC236}">
                <a16:creationId xmlns:a16="http://schemas.microsoft.com/office/drawing/2014/main" id="{A07D508B-E88A-BF03-6669-D96F3088E7C0}"/>
              </a:ext>
            </a:extLst>
          </p:cNvPr>
          <p:cNvSpPr/>
          <p:nvPr/>
        </p:nvSpPr>
        <p:spPr>
          <a:xfrm rot="5400000">
            <a:off x="3321227" y="4378668"/>
            <a:ext cx="897658" cy="892969"/>
          </a:xfrm>
          <a:prstGeom prst="rightArrow">
            <a:avLst>
              <a:gd name="adj1" fmla="val 26273"/>
              <a:gd name="adj2" fmla="val 65483"/>
            </a:avLst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  <p:extLst>
      <p:ext uri="{BB962C8B-B14F-4D97-AF65-F5344CB8AC3E}">
        <p14:creationId xmlns:p14="http://schemas.microsoft.com/office/powerpoint/2010/main" val="251910652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D57CD-C0F3-AD3E-C66B-5B3AAC21A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Rectangle">
            <a:extLst>
              <a:ext uri="{FF2B5EF4-FFF2-40B4-BE49-F238E27FC236}">
                <a16:creationId xmlns:a16="http://schemas.microsoft.com/office/drawing/2014/main" id="{6EAA5A72-783C-2482-FA7F-50AAB6B751A4}"/>
              </a:ext>
            </a:extLst>
          </p:cNvPr>
          <p:cNvSpPr/>
          <p:nvPr/>
        </p:nvSpPr>
        <p:spPr>
          <a:xfrm>
            <a:off x="231301" y="231182"/>
            <a:ext cx="8854516" cy="6490002"/>
          </a:xfrm>
          <a:prstGeom prst="rect">
            <a:avLst/>
          </a:prstGeom>
          <a:solidFill>
            <a:srgbClr val="DCDEE0">
              <a:alpha val="48352"/>
            </a:srgb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75" name="Rectangle">
            <a:extLst>
              <a:ext uri="{FF2B5EF4-FFF2-40B4-BE49-F238E27FC236}">
                <a16:creationId xmlns:a16="http://schemas.microsoft.com/office/drawing/2014/main" id="{9BDB8B95-9D80-2927-A9F0-23A2E8D7B040}"/>
              </a:ext>
            </a:extLst>
          </p:cNvPr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76" name="Rectangle">
            <a:extLst>
              <a:ext uri="{FF2B5EF4-FFF2-40B4-BE49-F238E27FC236}">
                <a16:creationId xmlns:a16="http://schemas.microsoft.com/office/drawing/2014/main" id="{7512460B-8D6A-AA1D-5976-DF13ED0EF73F}"/>
              </a:ext>
            </a:extLst>
          </p:cNvPr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77" name="Rectangle">
            <a:extLst>
              <a:ext uri="{FF2B5EF4-FFF2-40B4-BE49-F238E27FC236}">
                <a16:creationId xmlns:a16="http://schemas.microsoft.com/office/drawing/2014/main" id="{4F201A5F-1137-5663-6E08-9452B2EE5C25}"/>
              </a:ext>
            </a:extLst>
          </p:cNvPr>
          <p:cNvSpPr/>
          <p:nvPr/>
        </p:nvSpPr>
        <p:spPr>
          <a:xfrm>
            <a:off x="760571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78" name="Rectangle">
            <a:extLst>
              <a:ext uri="{FF2B5EF4-FFF2-40B4-BE49-F238E27FC236}">
                <a16:creationId xmlns:a16="http://schemas.microsoft.com/office/drawing/2014/main" id="{6F010D3C-6C6A-6576-EC39-BAC551E9261F}"/>
              </a:ext>
            </a:extLst>
          </p:cNvPr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79" name="The steps, EKF:">
            <a:extLst>
              <a:ext uri="{FF2B5EF4-FFF2-40B4-BE49-F238E27FC236}">
                <a16:creationId xmlns:a16="http://schemas.microsoft.com/office/drawing/2014/main" id="{0F810B74-9523-3F43-531A-F260947E5E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steps, EKF:</a:t>
            </a:r>
          </a:p>
        </p:txBody>
      </p:sp>
      <p:sp>
        <p:nvSpPr>
          <p:cNvPr id="280" name="Have:">
            <a:extLst>
              <a:ext uri="{FF2B5EF4-FFF2-40B4-BE49-F238E27FC236}">
                <a16:creationId xmlns:a16="http://schemas.microsoft.com/office/drawing/2014/main" id="{DE2654D5-276D-E32E-8160-C95BC8ADF41D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281" name="Image" descr="Image">
            <a:extLst>
              <a:ext uri="{FF2B5EF4-FFF2-40B4-BE49-F238E27FC236}">
                <a16:creationId xmlns:a16="http://schemas.microsoft.com/office/drawing/2014/main" id="{C5FB725F-958C-7A38-655B-BFB4E3000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2" name="Image" descr="Image">
            <a:extLst>
              <a:ext uri="{FF2B5EF4-FFF2-40B4-BE49-F238E27FC236}">
                <a16:creationId xmlns:a16="http://schemas.microsoft.com/office/drawing/2014/main" id="{AAD9937D-3FF4-F4A5-7F9F-8DD5872D3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283" name="Construct:">
            <a:extLst>
              <a:ext uri="{FF2B5EF4-FFF2-40B4-BE49-F238E27FC236}">
                <a16:creationId xmlns:a16="http://schemas.microsoft.com/office/drawing/2014/main" id="{8806E840-B246-B1C2-84FC-BB89885C6CCB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sp>
        <p:nvSpPr>
          <p:cNvPr id="284" name="Now construct:">
            <a:extLst>
              <a:ext uri="{FF2B5EF4-FFF2-40B4-BE49-F238E27FC236}">
                <a16:creationId xmlns:a16="http://schemas.microsoft.com/office/drawing/2014/main" id="{76EAB554-544A-C1DF-2772-751B52CD11BF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sp>
        <p:nvSpPr>
          <p:cNvPr id="285" name="Where:">
            <a:extLst>
              <a:ext uri="{FF2B5EF4-FFF2-40B4-BE49-F238E27FC236}">
                <a16:creationId xmlns:a16="http://schemas.microsoft.com/office/drawing/2014/main" id="{E1FAFBE4-7FEB-B940-2647-18F56F9776C7}"/>
              </a:ext>
            </a:extLst>
          </p:cNvPr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286" name="Measurement arrives:">
            <a:extLst>
              <a:ext uri="{FF2B5EF4-FFF2-40B4-BE49-F238E27FC236}">
                <a16:creationId xmlns:a16="http://schemas.microsoft.com/office/drawing/2014/main" id="{835E5314-6655-22A9-F265-F9F744511E0B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sp>
        <p:nvSpPr>
          <p:cNvPr id="287" name="Line">
            <a:extLst>
              <a:ext uri="{FF2B5EF4-FFF2-40B4-BE49-F238E27FC236}">
                <a16:creationId xmlns:a16="http://schemas.microsoft.com/office/drawing/2014/main" id="{1C2A769C-5F60-D7C8-7F1C-A1B0B9F56AFA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88" name="Line">
            <a:extLst>
              <a:ext uri="{FF2B5EF4-FFF2-40B4-BE49-F238E27FC236}">
                <a16:creationId xmlns:a16="http://schemas.microsoft.com/office/drawing/2014/main" id="{B797CE5A-7664-2F9A-8022-E116FE01E1C1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89" name="Line">
            <a:extLst>
              <a:ext uri="{FF2B5EF4-FFF2-40B4-BE49-F238E27FC236}">
                <a16:creationId xmlns:a16="http://schemas.microsoft.com/office/drawing/2014/main" id="{B0643ABC-906F-A6F7-E324-9158E6049F7D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pic>
        <p:nvPicPr>
          <p:cNvPr id="290" name="Image" descr="Image">
            <a:extLst>
              <a:ext uri="{FF2B5EF4-FFF2-40B4-BE49-F238E27FC236}">
                <a16:creationId xmlns:a16="http://schemas.microsoft.com/office/drawing/2014/main" id="{EF5A8838-4D5F-1A01-A6B2-F3A66C069C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379" y="2938255"/>
            <a:ext cx="237529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91" name="Image" descr="Image">
            <a:extLst>
              <a:ext uri="{FF2B5EF4-FFF2-40B4-BE49-F238E27FC236}">
                <a16:creationId xmlns:a16="http://schemas.microsoft.com/office/drawing/2014/main" id="{8BF52040-06DF-347C-A646-02D9AE7259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2911" y="2938255"/>
            <a:ext cx="4196954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92" name="Image" descr="Image">
            <a:extLst>
              <a:ext uri="{FF2B5EF4-FFF2-40B4-BE49-F238E27FC236}">
                <a16:creationId xmlns:a16="http://schemas.microsoft.com/office/drawing/2014/main" id="{867395D6-ADAA-6067-5CA0-ACE4788994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2496" y="3926579"/>
            <a:ext cx="1857376" cy="33039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Rectangle">
            <a:extLst>
              <a:ext uri="{FF2B5EF4-FFF2-40B4-BE49-F238E27FC236}">
                <a16:creationId xmlns:a16="http://schemas.microsoft.com/office/drawing/2014/main" id="{2F15A2F8-ADF2-4821-C531-F824B3521680}"/>
              </a:ext>
            </a:extLst>
          </p:cNvPr>
          <p:cNvSpPr/>
          <p:nvPr/>
        </p:nvSpPr>
        <p:spPr>
          <a:xfrm>
            <a:off x="2799988" y="3310813"/>
            <a:ext cx="2986639" cy="82514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94" name="Difference between…">
            <a:extLst>
              <a:ext uri="{FF2B5EF4-FFF2-40B4-BE49-F238E27FC236}">
                <a16:creationId xmlns:a16="http://schemas.microsoft.com/office/drawing/2014/main" id="{E6FC7CB5-88E9-04A8-EBB8-5546EA410F3F}"/>
              </a:ext>
            </a:extLst>
          </p:cNvPr>
          <p:cNvSpPr txBox="1"/>
          <p:nvPr/>
        </p:nvSpPr>
        <p:spPr>
          <a:xfrm>
            <a:off x="3047937" y="3410439"/>
            <a:ext cx="1762727" cy="656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Difference between</a:t>
            </a:r>
          </a:p>
          <a:p>
            <a:r>
              <a:rPr sz="1266"/>
              <a:t>predicted and observed </a:t>
            </a:r>
          </a:p>
          <a:p>
            <a:r>
              <a:rPr sz="1266"/>
              <a:t>measurement</a:t>
            </a:r>
          </a:p>
        </p:txBody>
      </p:sp>
      <p:sp>
        <p:nvSpPr>
          <p:cNvPr id="295" name="Arrow">
            <a:extLst>
              <a:ext uri="{FF2B5EF4-FFF2-40B4-BE49-F238E27FC236}">
                <a16:creationId xmlns:a16="http://schemas.microsoft.com/office/drawing/2014/main" id="{6CDB0873-3965-72A4-7096-665F110A2720}"/>
              </a:ext>
            </a:extLst>
          </p:cNvPr>
          <p:cNvSpPr/>
          <p:nvPr/>
        </p:nvSpPr>
        <p:spPr>
          <a:xfrm rot="5400000">
            <a:off x="3479525" y="4155189"/>
            <a:ext cx="897658" cy="892969"/>
          </a:xfrm>
          <a:prstGeom prst="rightArrow">
            <a:avLst>
              <a:gd name="adj1" fmla="val 26273"/>
              <a:gd name="adj2" fmla="val 65483"/>
            </a:avLst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pic>
        <p:nvPicPr>
          <p:cNvPr id="296" name="Image" descr="Image">
            <a:extLst>
              <a:ext uri="{FF2B5EF4-FFF2-40B4-BE49-F238E27FC236}">
                <a16:creationId xmlns:a16="http://schemas.microsoft.com/office/drawing/2014/main" id="{69A1EAC3-CB85-55BF-5E5A-676C969220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0089" y="5049629"/>
            <a:ext cx="4464844" cy="40183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0614255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85422-33DC-30B6-69B4-6F4AEC59C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Rectangle">
            <a:extLst>
              <a:ext uri="{FF2B5EF4-FFF2-40B4-BE49-F238E27FC236}">
                <a16:creationId xmlns:a16="http://schemas.microsoft.com/office/drawing/2014/main" id="{A2D634EA-8485-F41C-4A41-ED6B107E0103}"/>
              </a:ext>
            </a:extLst>
          </p:cNvPr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99" name="Rectangle">
            <a:extLst>
              <a:ext uri="{FF2B5EF4-FFF2-40B4-BE49-F238E27FC236}">
                <a16:creationId xmlns:a16="http://schemas.microsoft.com/office/drawing/2014/main" id="{AD6B8B80-07C9-55B3-70D7-77223F371EB5}"/>
              </a:ext>
            </a:extLst>
          </p:cNvPr>
          <p:cNvSpPr/>
          <p:nvPr/>
        </p:nvSpPr>
        <p:spPr>
          <a:xfrm>
            <a:off x="695389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00" name="Rectangle">
            <a:extLst>
              <a:ext uri="{FF2B5EF4-FFF2-40B4-BE49-F238E27FC236}">
                <a16:creationId xmlns:a16="http://schemas.microsoft.com/office/drawing/2014/main" id="{D8AF757F-34FF-790E-8D9B-D04EE595A429}"/>
              </a:ext>
            </a:extLst>
          </p:cNvPr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01" name="Recall:  The steps, KF:">
            <a:extLst>
              <a:ext uri="{FF2B5EF4-FFF2-40B4-BE49-F238E27FC236}">
                <a16:creationId xmlns:a16="http://schemas.microsoft.com/office/drawing/2014/main" id="{F43D44AA-7E91-B178-4F22-C86D12B4DE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Recall:  The steps, KF:</a:t>
            </a:r>
          </a:p>
        </p:txBody>
      </p:sp>
      <p:sp>
        <p:nvSpPr>
          <p:cNvPr id="302" name="Have:">
            <a:extLst>
              <a:ext uri="{FF2B5EF4-FFF2-40B4-BE49-F238E27FC236}">
                <a16:creationId xmlns:a16="http://schemas.microsoft.com/office/drawing/2014/main" id="{A47997F5-BE58-EADA-CE8D-E5CB95B52F30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303" name="Image" descr="Image">
            <a:extLst>
              <a:ext uri="{FF2B5EF4-FFF2-40B4-BE49-F238E27FC236}">
                <a16:creationId xmlns:a16="http://schemas.microsoft.com/office/drawing/2014/main" id="{19313DCF-7BD9-78ED-7638-064E943AD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4" name="Image" descr="Image">
            <a:extLst>
              <a:ext uri="{FF2B5EF4-FFF2-40B4-BE49-F238E27FC236}">
                <a16:creationId xmlns:a16="http://schemas.microsoft.com/office/drawing/2014/main" id="{3AD49713-D0E0-604C-3B7B-C7B541F9E6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305" name="Construct:">
            <a:extLst>
              <a:ext uri="{FF2B5EF4-FFF2-40B4-BE49-F238E27FC236}">
                <a16:creationId xmlns:a16="http://schemas.microsoft.com/office/drawing/2014/main" id="{0D42C95B-7F25-5D73-913A-F67956B7CAF5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pic>
        <p:nvPicPr>
          <p:cNvPr id="306" name="Image" descr="Image">
            <a:extLst>
              <a:ext uri="{FF2B5EF4-FFF2-40B4-BE49-F238E27FC236}">
                <a16:creationId xmlns:a16="http://schemas.microsoft.com/office/drawing/2014/main" id="{CD138791-C8A8-3040-E69B-DE79D900AA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0674" y="2911467"/>
            <a:ext cx="1982391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7" name="Image" descr="Image">
            <a:extLst>
              <a:ext uri="{FF2B5EF4-FFF2-40B4-BE49-F238E27FC236}">
                <a16:creationId xmlns:a16="http://schemas.microsoft.com/office/drawing/2014/main" id="{596F3650-CFA1-F83F-442A-23EB1EB2C9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9501" y="2938256"/>
            <a:ext cx="318789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308" name="Now construct:">
            <a:extLst>
              <a:ext uri="{FF2B5EF4-FFF2-40B4-BE49-F238E27FC236}">
                <a16:creationId xmlns:a16="http://schemas.microsoft.com/office/drawing/2014/main" id="{DCC100D0-B5F6-6CB1-A1D0-360D4DCE364C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pic>
        <p:nvPicPr>
          <p:cNvPr id="309" name="Image" descr="Image">
            <a:extLst>
              <a:ext uri="{FF2B5EF4-FFF2-40B4-BE49-F238E27FC236}">
                <a16:creationId xmlns:a16="http://schemas.microsoft.com/office/drawing/2014/main" id="{0ED6343B-BCD6-DE48-E501-010C4F275D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9717" y="5156159"/>
            <a:ext cx="4125516" cy="401837"/>
          </a:xfrm>
          <a:prstGeom prst="rect">
            <a:avLst/>
          </a:prstGeom>
          <a:ln w="12700">
            <a:miter lim="400000"/>
          </a:ln>
        </p:spPr>
      </p:pic>
      <p:pic>
        <p:nvPicPr>
          <p:cNvPr id="310" name="Image" descr="Image">
            <a:extLst>
              <a:ext uri="{FF2B5EF4-FFF2-40B4-BE49-F238E27FC236}">
                <a16:creationId xmlns:a16="http://schemas.microsoft.com/office/drawing/2014/main" id="{181FA49D-DD32-AEB1-1E92-F547971EC5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9272" y="5165089"/>
            <a:ext cx="293786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311" name="Image" descr="Image">
            <a:extLst>
              <a:ext uri="{FF2B5EF4-FFF2-40B4-BE49-F238E27FC236}">
                <a16:creationId xmlns:a16="http://schemas.microsoft.com/office/drawing/2014/main" id="{AA6B97C8-05FA-4F05-6739-1F12F327F3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14360" y="6032620"/>
            <a:ext cx="4929188" cy="473274"/>
          </a:xfrm>
          <a:prstGeom prst="rect">
            <a:avLst/>
          </a:prstGeom>
          <a:ln w="12700">
            <a:miter lim="400000"/>
          </a:ln>
        </p:spPr>
      </p:pic>
      <p:sp>
        <p:nvSpPr>
          <p:cNvPr id="312" name="Where:">
            <a:extLst>
              <a:ext uri="{FF2B5EF4-FFF2-40B4-BE49-F238E27FC236}">
                <a16:creationId xmlns:a16="http://schemas.microsoft.com/office/drawing/2014/main" id="{7505B4BB-729A-C119-5D9E-35872D5E83D0}"/>
              </a:ext>
            </a:extLst>
          </p:cNvPr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313" name="Measurement arrives:">
            <a:extLst>
              <a:ext uri="{FF2B5EF4-FFF2-40B4-BE49-F238E27FC236}">
                <a16:creationId xmlns:a16="http://schemas.microsoft.com/office/drawing/2014/main" id="{0C137FFF-3ABB-9FF5-E72E-3BB669C57D52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pic>
        <p:nvPicPr>
          <p:cNvPr id="314" name="Image" descr="Image">
            <a:extLst>
              <a:ext uri="{FF2B5EF4-FFF2-40B4-BE49-F238E27FC236}">
                <a16:creationId xmlns:a16="http://schemas.microsoft.com/office/drawing/2014/main" id="{FFD35F12-C309-9F31-C4E0-A3F2780C57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17658" y="3804047"/>
            <a:ext cx="2741415" cy="330398"/>
          </a:xfrm>
          <a:prstGeom prst="rect">
            <a:avLst/>
          </a:prstGeom>
          <a:ln w="12700">
            <a:miter lim="400000"/>
          </a:ln>
        </p:spPr>
      </p:pic>
      <p:sp>
        <p:nvSpPr>
          <p:cNvPr id="315" name="Line">
            <a:extLst>
              <a:ext uri="{FF2B5EF4-FFF2-40B4-BE49-F238E27FC236}">
                <a16:creationId xmlns:a16="http://schemas.microsoft.com/office/drawing/2014/main" id="{15237409-4AF5-1EC3-B20C-AB0F281FE439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16" name="Line">
            <a:extLst>
              <a:ext uri="{FF2B5EF4-FFF2-40B4-BE49-F238E27FC236}">
                <a16:creationId xmlns:a16="http://schemas.microsoft.com/office/drawing/2014/main" id="{8F7D43A3-E241-B4A8-00BA-04212BFB5EB7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17" name="Line">
            <a:extLst>
              <a:ext uri="{FF2B5EF4-FFF2-40B4-BE49-F238E27FC236}">
                <a16:creationId xmlns:a16="http://schemas.microsoft.com/office/drawing/2014/main" id="{78565570-86AC-506A-09A8-8DE76C9B4513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18" name="Rectangle">
            <a:extLst>
              <a:ext uri="{FF2B5EF4-FFF2-40B4-BE49-F238E27FC236}">
                <a16:creationId xmlns:a16="http://schemas.microsoft.com/office/drawing/2014/main" id="{96D3F9A5-2101-75E5-23A4-5611EDA1FBC5}"/>
              </a:ext>
            </a:extLst>
          </p:cNvPr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19" name="Rectangle">
            <a:extLst>
              <a:ext uri="{FF2B5EF4-FFF2-40B4-BE49-F238E27FC236}">
                <a16:creationId xmlns:a16="http://schemas.microsoft.com/office/drawing/2014/main" id="{4FBF81D5-0B21-833B-5AC5-375DF60D7490}"/>
              </a:ext>
            </a:extLst>
          </p:cNvPr>
          <p:cNvSpPr/>
          <p:nvPr/>
        </p:nvSpPr>
        <p:spPr>
          <a:xfrm>
            <a:off x="5927355" y="3417114"/>
            <a:ext cx="2321701" cy="1045956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20" name="Linear measurement…">
            <a:extLst>
              <a:ext uri="{FF2B5EF4-FFF2-40B4-BE49-F238E27FC236}">
                <a16:creationId xmlns:a16="http://schemas.microsoft.com/office/drawing/2014/main" id="{9D96B0FE-22DF-3CCA-0BA7-AA8EB1138337}"/>
              </a:ext>
            </a:extLst>
          </p:cNvPr>
          <p:cNvSpPr txBox="1"/>
          <p:nvPr/>
        </p:nvSpPr>
        <p:spPr>
          <a:xfrm>
            <a:off x="6170365" y="3709228"/>
            <a:ext cx="1523815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Linear measurement</a:t>
            </a:r>
          </a:p>
          <a:p>
            <a:r>
              <a:rPr sz="1266"/>
              <a:t>model</a:t>
            </a:r>
          </a:p>
        </p:txBody>
      </p:sp>
      <p:sp>
        <p:nvSpPr>
          <p:cNvPr id="321" name="Arrow">
            <a:extLst>
              <a:ext uri="{FF2B5EF4-FFF2-40B4-BE49-F238E27FC236}">
                <a16:creationId xmlns:a16="http://schemas.microsoft.com/office/drawing/2014/main" id="{047CA9C5-604E-95F6-7758-FD98D45686CA}"/>
              </a:ext>
            </a:extLst>
          </p:cNvPr>
          <p:cNvSpPr/>
          <p:nvPr/>
        </p:nvSpPr>
        <p:spPr>
          <a:xfrm rot="5400000">
            <a:off x="7333759" y="4342902"/>
            <a:ext cx="897659" cy="892969"/>
          </a:xfrm>
          <a:prstGeom prst="rightArrow">
            <a:avLst>
              <a:gd name="adj1" fmla="val 26273"/>
              <a:gd name="adj2" fmla="val 65483"/>
            </a:avLst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  <p:extLst>
      <p:ext uri="{BB962C8B-B14F-4D97-AF65-F5344CB8AC3E}">
        <p14:creationId xmlns:p14="http://schemas.microsoft.com/office/powerpoint/2010/main" val="3454518805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A3D9E-03A8-2135-F525-11DC0724E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Rectangle">
            <a:extLst>
              <a:ext uri="{FF2B5EF4-FFF2-40B4-BE49-F238E27FC236}">
                <a16:creationId xmlns:a16="http://schemas.microsoft.com/office/drawing/2014/main" id="{221DCD6E-FEF4-6D16-EA38-B35A5968DD6D}"/>
              </a:ext>
            </a:extLst>
          </p:cNvPr>
          <p:cNvSpPr/>
          <p:nvPr/>
        </p:nvSpPr>
        <p:spPr>
          <a:xfrm>
            <a:off x="231301" y="231182"/>
            <a:ext cx="8854516" cy="6490002"/>
          </a:xfrm>
          <a:prstGeom prst="rect">
            <a:avLst/>
          </a:prstGeom>
          <a:solidFill>
            <a:srgbClr val="DCDEE0">
              <a:alpha val="48352"/>
            </a:srgb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24" name="Rectangle">
            <a:extLst>
              <a:ext uri="{FF2B5EF4-FFF2-40B4-BE49-F238E27FC236}">
                <a16:creationId xmlns:a16="http://schemas.microsoft.com/office/drawing/2014/main" id="{788912E8-B345-0A6F-1B76-A96BC3D74764}"/>
              </a:ext>
            </a:extLst>
          </p:cNvPr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25" name="Rectangle">
            <a:extLst>
              <a:ext uri="{FF2B5EF4-FFF2-40B4-BE49-F238E27FC236}">
                <a16:creationId xmlns:a16="http://schemas.microsoft.com/office/drawing/2014/main" id="{95904A0E-F6CC-D4ED-449F-50A481CA6957}"/>
              </a:ext>
            </a:extLst>
          </p:cNvPr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26" name="Rectangle">
            <a:extLst>
              <a:ext uri="{FF2B5EF4-FFF2-40B4-BE49-F238E27FC236}">
                <a16:creationId xmlns:a16="http://schemas.microsoft.com/office/drawing/2014/main" id="{33C65548-4BA9-5D02-1134-F3C6AA1A6F11}"/>
              </a:ext>
            </a:extLst>
          </p:cNvPr>
          <p:cNvSpPr/>
          <p:nvPr/>
        </p:nvSpPr>
        <p:spPr>
          <a:xfrm>
            <a:off x="760571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27" name="Rectangle">
            <a:extLst>
              <a:ext uri="{FF2B5EF4-FFF2-40B4-BE49-F238E27FC236}">
                <a16:creationId xmlns:a16="http://schemas.microsoft.com/office/drawing/2014/main" id="{C25C8637-0688-2D1D-1954-DC93A5137E05}"/>
              </a:ext>
            </a:extLst>
          </p:cNvPr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28" name="The steps, EKF:">
            <a:extLst>
              <a:ext uri="{FF2B5EF4-FFF2-40B4-BE49-F238E27FC236}">
                <a16:creationId xmlns:a16="http://schemas.microsoft.com/office/drawing/2014/main" id="{0C53738A-D1E0-1A91-AD20-D67FFDF196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steps, EKF:</a:t>
            </a:r>
          </a:p>
        </p:txBody>
      </p:sp>
      <p:sp>
        <p:nvSpPr>
          <p:cNvPr id="329" name="Have:">
            <a:extLst>
              <a:ext uri="{FF2B5EF4-FFF2-40B4-BE49-F238E27FC236}">
                <a16:creationId xmlns:a16="http://schemas.microsoft.com/office/drawing/2014/main" id="{37E986F8-54AE-C093-1F84-DE3853EE1AAC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330" name="Image" descr="Image">
            <a:extLst>
              <a:ext uri="{FF2B5EF4-FFF2-40B4-BE49-F238E27FC236}">
                <a16:creationId xmlns:a16="http://schemas.microsoft.com/office/drawing/2014/main" id="{F1EB7BA1-FE83-7914-DD2F-121D95B8D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1" name="Image" descr="Image">
            <a:extLst>
              <a:ext uri="{FF2B5EF4-FFF2-40B4-BE49-F238E27FC236}">
                <a16:creationId xmlns:a16="http://schemas.microsoft.com/office/drawing/2014/main" id="{A7FCA1A2-479E-7040-2C91-862F011350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332" name="Construct:">
            <a:extLst>
              <a:ext uri="{FF2B5EF4-FFF2-40B4-BE49-F238E27FC236}">
                <a16:creationId xmlns:a16="http://schemas.microsoft.com/office/drawing/2014/main" id="{A41EADC0-D8B6-3B41-07CD-E92A0171FF4D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sp>
        <p:nvSpPr>
          <p:cNvPr id="333" name="Now construct:">
            <a:extLst>
              <a:ext uri="{FF2B5EF4-FFF2-40B4-BE49-F238E27FC236}">
                <a16:creationId xmlns:a16="http://schemas.microsoft.com/office/drawing/2014/main" id="{0A7276BB-90E7-EC11-49D5-A01F7B4F5494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sp>
        <p:nvSpPr>
          <p:cNvPr id="334" name="Where:">
            <a:extLst>
              <a:ext uri="{FF2B5EF4-FFF2-40B4-BE49-F238E27FC236}">
                <a16:creationId xmlns:a16="http://schemas.microsoft.com/office/drawing/2014/main" id="{141F0017-9D62-FA76-E170-6AF3DF4FF6A0}"/>
              </a:ext>
            </a:extLst>
          </p:cNvPr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335" name="Measurement arrives:">
            <a:extLst>
              <a:ext uri="{FF2B5EF4-FFF2-40B4-BE49-F238E27FC236}">
                <a16:creationId xmlns:a16="http://schemas.microsoft.com/office/drawing/2014/main" id="{FFEC690D-097A-7C15-83FB-CC3602047B71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sp>
        <p:nvSpPr>
          <p:cNvPr id="336" name="Line">
            <a:extLst>
              <a:ext uri="{FF2B5EF4-FFF2-40B4-BE49-F238E27FC236}">
                <a16:creationId xmlns:a16="http://schemas.microsoft.com/office/drawing/2014/main" id="{9F02B9C8-C3CA-EAC0-A4EB-E449E8C63988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37" name="Line">
            <a:extLst>
              <a:ext uri="{FF2B5EF4-FFF2-40B4-BE49-F238E27FC236}">
                <a16:creationId xmlns:a16="http://schemas.microsoft.com/office/drawing/2014/main" id="{7A1923DA-14B0-2D1B-7F81-94E20E173950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38" name="Line">
            <a:extLst>
              <a:ext uri="{FF2B5EF4-FFF2-40B4-BE49-F238E27FC236}">
                <a16:creationId xmlns:a16="http://schemas.microsoft.com/office/drawing/2014/main" id="{3E8DDDBA-F181-857C-D903-DB306C02CB11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pic>
        <p:nvPicPr>
          <p:cNvPr id="339" name="Image" descr="Image">
            <a:extLst>
              <a:ext uri="{FF2B5EF4-FFF2-40B4-BE49-F238E27FC236}">
                <a16:creationId xmlns:a16="http://schemas.microsoft.com/office/drawing/2014/main" id="{758910E9-07CD-B9C6-C063-E6DD8503EB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379" y="2938255"/>
            <a:ext cx="237529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340" name="Image" descr="Image">
            <a:extLst>
              <a:ext uri="{FF2B5EF4-FFF2-40B4-BE49-F238E27FC236}">
                <a16:creationId xmlns:a16="http://schemas.microsoft.com/office/drawing/2014/main" id="{A83CED82-7241-5720-3396-AB5BB658CE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2911" y="2938255"/>
            <a:ext cx="4196954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341" name="Image" descr="Image">
            <a:extLst>
              <a:ext uri="{FF2B5EF4-FFF2-40B4-BE49-F238E27FC236}">
                <a16:creationId xmlns:a16="http://schemas.microsoft.com/office/drawing/2014/main" id="{5A903DB6-35CB-6616-3A42-53FA0CBCB4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2496" y="3926579"/>
            <a:ext cx="1857376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342" name="Image" descr="Image">
            <a:extLst>
              <a:ext uri="{FF2B5EF4-FFF2-40B4-BE49-F238E27FC236}">
                <a16:creationId xmlns:a16="http://schemas.microsoft.com/office/drawing/2014/main" id="{EC2018F8-E186-C505-6D2A-56293F7658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791" y="5055676"/>
            <a:ext cx="4464844" cy="401837"/>
          </a:xfrm>
          <a:prstGeom prst="rect">
            <a:avLst/>
          </a:prstGeom>
          <a:ln w="12700">
            <a:miter lim="400000"/>
          </a:ln>
        </p:spPr>
      </p:pic>
      <p:pic>
        <p:nvPicPr>
          <p:cNvPr id="343" name="Image" descr="Image">
            <a:extLst>
              <a:ext uri="{FF2B5EF4-FFF2-40B4-BE49-F238E27FC236}">
                <a16:creationId xmlns:a16="http://schemas.microsoft.com/office/drawing/2014/main" id="{A44133C2-239B-0F3E-C788-5F4D81370C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42637" y="5055676"/>
            <a:ext cx="2920009" cy="38397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03393168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3527B-789C-6CC2-7275-0BEB76B75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Kalman filter is wonderful, but…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A186D-8B07-2BDB-37DA-4CF178BCA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Linear measurement isn’t always helpful</a:t>
            </a:r>
          </a:p>
          <a:p>
            <a:pPr lvl="1"/>
            <a:r>
              <a:rPr lang="en-US" dirty="0"/>
              <a:t>Example: </a:t>
            </a:r>
          </a:p>
          <a:p>
            <a:pPr lvl="2"/>
            <a:r>
              <a:rPr lang="en-US" dirty="0"/>
              <a:t>our localization procedures</a:t>
            </a:r>
          </a:p>
          <a:p>
            <a:r>
              <a:rPr lang="en-US" dirty="0"/>
              <a:t>Linear model of movement isn’t always helpful</a:t>
            </a:r>
          </a:p>
          <a:p>
            <a:pPr lvl="1"/>
            <a:r>
              <a:rPr lang="en-US" dirty="0"/>
              <a:t>Example:</a:t>
            </a:r>
          </a:p>
          <a:p>
            <a:pPr lvl="2"/>
            <a:r>
              <a:rPr lang="en-US" dirty="0"/>
              <a:t>simple car model (next)</a:t>
            </a:r>
          </a:p>
          <a:p>
            <a:endParaRPr lang="en-US" dirty="0"/>
          </a:p>
          <a:p>
            <a:r>
              <a:rPr lang="en-US" dirty="0"/>
              <a:t>What to do about non-linearities?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320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4BD29-7ABE-A0D1-94D0-93AA807C1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Rectangle">
            <a:extLst>
              <a:ext uri="{FF2B5EF4-FFF2-40B4-BE49-F238E27FC236}">
                <a16:creationId xmlns:a16="http://schemas.microsoft.com/office/drawing/2014/main" id="{F7CDC40E-ED77-4B81-DFB8-91A2DE0D2045}"/>
              </a:ext>
            </a:extLst>
          </p:cNvPr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46" name="Rectangle">
            <a:extLst>
              <a:ext uri="{FF2B5EF4-FFF2-40B4-BE49-F238E27FC236}">
                <a16:creationId xmlns:a16="http://schemas.microsoft.com/office/drawing/2014/main" id="{A1731CC0-6C1B-22EB-D329-88FA859FED34}"/>
              </a:ext>
            </a:extLst>
          </p:cNvPr>
          <p:cNvSpPr/>
          <p:nvPr/>
        </p:nvSpPr>
        <p:spPr>
          <a:xfrm>
            <a:off x="695389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47" name="Rectangle">
            <a:extLst>
              <a:ext uri="{FF2B5EF4-FFF2-40B4-BE49-F238E27FC236}">
                <a16:creationId xmlns:a16="http://schemas.microsoft.com/office/drawing/2014/main" id="{1C80C1A6-D7FE-AD67-0A1C-04E0DC48C34E}"/>
              </a:ext>
            </a:extLst>
          </p:cNvPr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48" name="Recall:  The steps, KF:">
            <a:extLst>
              <a:ext uri="{FF2B5EF4-FFF2-40B4-BE49-F238E27FC236}">
                <a16:creationId xmlns:a16="http://schemas.microsoft.com/office/drawing/2014/main" id="{6511B82D-680D-FFFE-3FBD-F38AD65098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Recall:  The steps, KF:</a:t>
            </a:r>
          </a:p>
        </p:txBody>
      </p:sp>
      <p:sp>
        <p:nvSpPr>
          <p:cNvPr id="349" name="Have:">
            <a:extLst>
              <a:ext uri="{FF2B5EF4-FFF2-40B4-BE49-F238E27FC236}">
                <a16:creationId xmlns:a16="http://schemas.microsoft.com/office/drawing/2014/main" id="{C57BED06-4984-90D9-EA58-E1B681798523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350" name="Image" descr="Image">
            <a:extLst>
              <a:ext uri="{FF2B5EF4-FFF2-40B4-BE49-F238E27FC236}">
                <a16:creationId xmlns:a16="http://schemas.microsoft.com/office/drawing/2014/main" id="{184B065B-DC54-AB77-E059-569BBDB11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351" name="Image" descr="Image">
            <a:extLst>
              <a:ext uri="{FF2B5EF4-FFF2-40B4-BE49-F238E27FC236}">
                <a16:creationId xmlns:a16="http://schemas.microsoft.com/office/drawing/2014/main" id="{0F5AEF58-A228-4EBA-581E-CEFE7A401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352" name="Construct:">
            <a:extLst>
              <a:ext uri="{FF2B5EF4-FFF2-40B4-BE49-F238E27FC236}">
                <a16:creationId xmlns:a16="http://schemas.microsoft.com/office/drawing/2014/main" id="{6386E987-B84F-620E-23E8-3DDDC709A8F1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pic>
        <p:nvPicPr>
          <p:cNvPr id="353" name="Image" descr="Image">
            <a:extLst>
              <a:ext uri="{FF2B5EF4-FFF2-40B4-BE49-F238E27FC236}">
                <a16:creationId xmlns:a16="http://schemas.microsoft.com/office/drawing/2014/main" id="{1B072503-933C-64AF-ABE8-98B893B42E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0674" y="2911467"/>
            <a:ext cx="1982391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354" name="Image" descr="Image">
            <a:extLst>
              <a:ext uri="{FF2B5EF4-FFF2-40B4-BE49-F238E27FC236}">
                <a16:creationId xmlns:a16="http://schemas.microsoft.com/office/drawing/2014/main" id="{0E75D233-672E-1ECA-879B-5C94715421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9501" y="2938256"/>
            <a:ext cx="318789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355" name="Now construct:">
            <a:extLst>
              <a:ext uri="{FF2B5EF4-FFF2-40B4-BE49-F238E27FC236}">
                <a16:creationId xmlns:a16="http://schemas.microsoft.com/office/drawing/2014/main" id="{992E4B18-1BE6-48DD-2FAC-85F79DA0DBA5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pic>
        <p:nvPicPr>
          <p:cNvPr id="356" name="Image" descr="Image">
            <a:extLst>
              <a:ext uri="{FF2B5EF4-FFF2-40B4-BE49-F238E27FC236}">
                <a16:creationId xmlns:a16="http://schemas.microsoft.com/office/drawing/2014/main" id="{AAD1568F-1C6A-A70F-E3AE-CA348CBD1F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9717" y="5156159"/>
            <a:ext cx="4125516" cy="401837"/>
          </a:xfrm>
          <a:prstGeom prst="rect">
            <a:avLst/>
          </a:prstGeom>
          <a:ln w="12700">
            <a:miter lim="400000"/>
          </a:ln>
        </p:spPr>
      </p:pic>
      <p:pic>
        <p:nvPicPr>
          <p:cNvPr id="357" name="Image" descr="Image">
            <a:extLst>
              <a:ext uri="{FF2B5EF4-FFF2-40B4-BE49-F238E27FC236}">
                <a16:creationId xmlns:a16="http://schemas.microsoft.com/office/drawing/2014/main" id="{C3EF43C0-905F-F003-2B07-C824077F85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72" y="5165089"/>
            <a:ext cx="293786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358" name="Image" descr="Image">
            <a:extLst>
              <a:ext uri="{FF2B5EF4-FFF2-40B4-BE49-F238E27FC236}">
                <a16:creationId xmlns:a16="http://schemas.microsoft.com/office/drawing/2014/main" id="{0EFCB9F7-3857-4C44-5AAE-3319DD7848F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4360" y="6032620"/>
            <a:ext cx="4929188" cy="473274"/>
          </a:xfrm>
          <a:prstGeom prst="rect">
            <a:avLst/>
          </a:prstGeom>
          <a:ln w="12700">
            <a:miter lim="400000"/>
          </a:ln>
        </p:spPr>
      </p:pic>
      <p:sp>
        <p:nvSpPr>
          <p:cNvPr id="359" name="Where:">
            <a:extLst>
              <a:ext uri="{FF2B5EF4-FFF2-40B4-BE49-F238E27FC236}">
                <a16:creationId xmlns:a16="http://schemas.microsoft.com/office/drawing/2014/main" id="{12E3E845-1789-9C8A-4ADD-3AE20D99ECB6}"/>
              </a:ext>
            </a:extLst>
          </p:cNvPr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360" name="Measurement arrives:">
            <a:extLst>
              <a:ext uri="{FF2B5EF4-FFF2-40B4-BE49-F238E27FC236}">
                <a16:creationId xmlns:a16="http://schemas.microsoft.com/office/drawing/2014/main" id="{8FEE8316-A54D-B50D-8AB6-62569DF912BD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pic>
        <p:nvPicPr>
          <p:cNvPr id="361" name="Image" descr="Image">
            <a:extLst>
              <a:ext uri="{FF2B5EF4-FFF2-40B4-BE49-F238E27FC236}">
                <a16:creationId xmlns:a16="http://schemas.microsoft.com/office/drawing/2014/main" id="{2CAFFFC7-AC7B-457A-FF3E-2BC64494C2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17658" y="3804047"/>
            <a:ext cx="2741415" cy="330398"/>
          </a:xfrm>
          <a:prstGeom prst="rect">
            <a:avLst/>
          </a:prstGeom>
          <a:ln w="12700">
            <a:miter lim="400000"/>
          </a:ln>
        </p:spPr>
      </p:pic>
      <p:sp>
        <p:nvSpPr>
          <p:cNvPr id="362" name="Line">
            <a:extLst>
              <a:ext uri="{FF2B5EF4-FFF2-40B4-BE49-F238E27FC236}">
                <a16:creationId xmlns:a16="http://schemas.microsoft.com/office/drawing/2014/main" id="{B109CC15-8DA9-2FFA-B16D-A67E199E2365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63" name="Line">
            <a:extLst>
              <a:ext uri="{FF2B5EF4-FFF2-40B4-BE49-F238E27FC236}">
                <a16:creationId xmlns:a16="http://schemas.microsoft.com/office/drawing/2014/main" id="{45A9CAA4-9273-197C-957C-63A799C7F7B5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64" name="Line">
            <a:extLst>
              <a:ext uri="{FF2B5EF4-FFF2-40B4-BE49-F238E27FC236}">
                <a16:creationId xmlns:a16="http://schemas.microsoft.com/office/drawing/2014/main" id="{3F73AC57-E23F-DB7E-56AF-45C862A3E351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65" name="Rectangle">
            <a:extLst>
              <a:ext uri="{FF2B5EF4-FFF2-40B4-BE49-F238E27FC236}">
                <a16:creationId xmlns:a16="http://schemas.microsoft.com/office/drawing/2014/main" id="{BFE76BA5-4EEF-1577-3155-CF697AEFB4DA}"/>
              </a:ext>
            </a:extLst>
          </p:cNvPr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66" name="Rectangle">
            <a:extLst>
              <a:ext uri="{FF2B5EF4-FFF2-40B4-BE49-F238E27FC236}">
                <a16:creationId xmlns:a16="http://schemas.microsoft.com/office/drawing/2014/main" id="{3E3F3F07-203A-BA9F-C9E6-CC3D0CBCACB4}"/>
              </a:ext>
            </a:extLst>
          </p:cNvPr>
          <p:cNvSpPr/>
          <p:nvPr/>
        </p:nvSpPr>
        <p:spPr>
          <a:xfrm>
            <a:off x="4425151" y="3671983"/>
            <a:ext cx="3643587" cy="1045956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67" name="Inverse of the covariance of y_i">
            <a:extLst>
              <a:ext uri="{FF2B5EF4-FFF2-40B4-BE49-F238E27FC236}">
                <a16:creationId xmlns:a16="http://schemas.microsoft.com/office/drawing/2014/main" id="{A11FF7D8-A7E5-6D9D-B17B-CF44FACFC677}"/>
              </a:ext>
            </a:extLst>
          </p:cNvPr>
          <p:cNvSpPr txBox="1"/>
          <p:nvPr/>
        </p:nvSpPr>
        <p:spPr>
          <a:xfrm>
            <a:off x="4620122" y="3963420"/>
            <a:ext cx="22107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Inverse of the covariance of y_i</a:t>
            </a:r>
          </a:p>
        </p:txBody>
      </p:sp>
      <p:sp>
        <p:nvSpPr>
          <p:cNvPr id="368" name="Arrow">
            <a:extLst>
              <a:ext uri="{FF2B5EF4-FFF2-40B4-BE49-F238E27FC236}">
                <a16:creationId xmlns:a16="http://schemas.microsoft.com/office/drawing/2014/main" id="{559ADD20-95A7-DBB1-8D5C-EDA1C700D528}"/>
              </a:ext>
            </a:extLst>
          </p:cNvPr>
          <p:cNvSpPr/>
          <p:nvPr/>
        </p:nvSpPr>
        <p:spPr>
          <a:xfrm rot="5400000">
            <a:off x="6474955" y="5010231"/>
            <a:ext cx="1226500" cy="892969"/>
          </a:xfrm>
          <a:prstGeom prst="rightArrow">
            <a:avLst>
              <a:gd name="adj1" fmla="val 26273"/>
              <a:gd name="adj2" fmla="val 65483"/>
            </a:avLst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69" name="Rectangle">
            <a:extLst>
              <a:ext uri="{FF2B5EF4-FFF2-40B4-BE49-F238E27FC236}">
                <a16:creationId xmlns:a16="http://schemas.microsoft.com/office/drawing/2014/main" id="{55E21610-B861-02A9-4F65-AC74621AB291}"/>
              </a:ext>
            </a:extLst>
          </p:cNvPr>
          <p:cNvSpPr/>
          <p:nvPr/>
        </p:nvSpPr>
        <p:spPr>
          <a:xfrm>
            <a:off x="2342386" y="4244834"/>
            <a:ext cx="2321701" cy="1045955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70" name="Linear measurement…">
            <a:extLst>
              <a:ext uri="{FF2B5EF4-FFF2-40B4-BE49-F238E27FC236}">
                <a16:creationId xmlns:a16="http://schemas.microsoft.com/office/drawing/2014/main" id="{0641C96A-F4DF-DD4E-6B89-BE0D537DBCD6}"/>
              </a:ext>
            </a:extLst>
          </p:cNvPr>
          <p:cNvSpPr txBox="1"/>
          <p:nvPr/>
        </p:nvSpPr>
        <p:spPr>
          <a:xfrm>
            <a:off x="2585396" y="4536947"/>
            <a:ext cx="1523815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Linear measurement</a:t>
            </a:r>
          </a:p>
          <a:p>
            <a:r>
              <a:rPr sz="1266"/>
              <a:t>model</a:t>
            </a:r>
          </a:p>
        </p:txBody>
      </p:sp>
      <p:sp>
        <p:nvSpPr>
          <p:cNvPr id="371" name="Arrow">
            <a:extLst>
              <a:ext uri="{FF2B5EF4-FFF2-40B4-BE49-F238E27FC236}">
                <a16:creationId xmlns:a16="http://schemas.microsoft.com/office/drawing/2014/main" id="{688CC7BB-4666-C688-43E6-2633D7AE42F1}"/>
              </a:ext>
            </a:extLst>
          </p:cNvPr>
          <p:cNvSpPr/>
          <p:nvPr/>
        </p:nvSpPr>
        <p:spPr>
          <a:xfrm rot="5400000">
            <a:off x="4202928" y="5301694"/>
            <a:ext cx="897658" cy="892969"/>
          </a:xfrm>
          <a:prstGeom prst="rightArrow">
            <a:avLst>
              <a:gd name="adj1" fmla="val 26273"/>
              <a:gd name="adj2" fmla="val 65483"/>
            </a:avLst>
          </a:prstGeom>
          <a:solidFill>
            <a:schemeClr val="accent5">
              <a:hueOff val="-444211"/>
              <a:satOff val="-14915"/>
              <a:lumOff val="22857"/>
            </a:schemeClr>
          </a:solidFill>
          <a:ln w="25400">
            <a:solidFill>
              <a:srgbClr val="000000"/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  <p:extLst>
      <p:ext uri="{BB962C8B-B14F-4D97-AF65-F5344CB8AC3E}">
        <p14:creationId xmlns:p14="http://schemas.microsoft.com/office/powerpoint/2010/main" val="2029347806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BAA61-5CF2-9AE1-1A14-7C9A1586F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Rectangle">
            <a:extLst>
              <a:ext uri="{FF2B5EF4-FFF2-40B4-BE49-F238E27FC236}">
                <a16:creationId xmlns:a16="http://schemas.microsoft.com/office/drawing/2014/main" id="{647BE15F-C120-C073-80AC-4899DAA95C03}"/>
              </a:ext>
            </a:extLst>
          </p:cNvPr>
          <p:cNvSpPr/>
          <p:nvPr/>
        </p:nvSpPr>
        <p:spPr>
          <a:xfrm>
            <a:off x="231301" y="231182"/>
            <a:ext cx="8854516" cy="6490002"/>
          </a:xfrm>
          <a:prstGeom prst="rect">
            <a:avLst/>
          </a:prstGeom>
          <a:solidFill>
            <a:srgbClr val="DCDEE0">
              <a:alpha val="48352"/>
            </a:srgb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74" name="Rectangle">
            <a:extLst>
              <a:ext uri="{FF2B5EF4-FFF2-40B4-BE49-F238E27FC236}">
                <a16:creationId xmlns:a16="http://schemas.microsoft.com/office/drawing/2014/main" id="{959234C0-8075-5D6C-F774-5337A580AD37}"/>
              </a:ext>
            </a:extLst>
          </p:cNvPr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75" name="Rectangle">
            <a:extLst>
              <a:ext uri="{FF2B5EF4-FFF2-40B4-BE49-F238E27FC236}">
                <a16:creationId xmlns:a16="http://schemas.microsoft.com/office/drawing/2014/main" id="{46206A00-1D58-E91D-A6C0-B54199B43EDD}"/>
              </a:ext>
            </a:extLst>
          </p:cNvPr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76" name="Rectangle">
            <a:extLst>
              <a:ext uri="{FF2B5EF4-FFF2-40B4-BE49-F238E27FC236}">
                <a16:creationId xmlns:a16="http://schemas.microsoft.com/office/drawing/2014/main" id="{C167BDAD-64C4-20F9-A8A6-4B3031C37F78}"/>
              </a:ext>
            </a:extLst>
          </p:cNvPr>
          <p:cNvSpPr/>
          <p:nvPr/>
        </p:nvSpPr>
        <p:spPr>
          <a:xfrm>
            <a:off x="760571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77" name="Rectangle">
            <a:extLst>
              <a:ext uri="{FF2B5EF4-FFF2-40B4-BE49-F238E27FC236}">
                <a16:creationId xmlns:a16="http://schemas.microsoft.com/office/drawing/2014/main" id="{1E1E1592-3889-4370-6A41-61052A927A1A}"/>
              </a:ext>
            </a:extLst>
          </p:cNvPr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78" name="The steps, EKF:">
            <a:extLst>
              <a:ext uri="{FF2B5EF4-FFF2-40B4-BE49-F238E27FC236}">
                <a16:creationId xmlns:a16="http://schemas.microsoft.com/office/drawing/2014/main" id="{7CDC0C04-B0A7-DDD8-3E98-0DE9D4090D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steps, EKF:</a:t>
            </a:r>
          </a:p>
        </p:txBody>
      </p:sp>
      <p:sp>
        <p:nvSpPr>
          <p:cNvPr id="379" name="Have:">
            <a:extLst>
              <a:ext uri="{FF2B5EF4-FFF2-40B4-BE49-F238E27FC236}">
                <a16:creationId xmlns:a16="http://schemas.microsoft.com/office/drawing/2014/main" id="{B4394C2D-8473-0E2F-0C31-3FBCEF5D5CC7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380" name="Image" descr="Image">
            <a:extLst>
              <a:ext uri="{FF2B5EF4-FFF2-40B4-BE49-F238E27FC236}">
                <a16:creationId xmlns:a16="http://schemas.microsoft.com/office/drawing/2014/main" id="{00533EFA-CB40-773B-E1C8-60C02BFF3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381" name="Image" descr="Image">
            <a:extLst>
              <a:ext uri="{FF2B5EF4-FFF2-40B4-BE49-F238E27FC236}">
                <a16:creationId xmlns:a16="http://schemas.microsoft.com/office/drawing/2014/main" id="{84BD8B38-E94C-B91D-3810-F77907A01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382" name="Construct:">
            <a:extLst>
              <a:ext uri="{FF2B5EF4-FFF2-40B4-BE49-F238E27FC236}">
                <a16:creationId xmlns:a16="http://schemas.microsoft.com/office/drawing/2014/main" id="{1036EE78-FFD7-BB32-2DAF-7172FB7659A3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sp>
        <p:nvSpPr>
          <p:cNvPr id="383" name="Now construct:">
            <a:extLst>
              <a:ext uri="{FF2B5EF4-FFF2-40B4-BE49-F238E27FC236}">
                <a16:creationId xmlns:a16="http://schemas.microsoft.com/office/drawing/2014/main" id="{9EA89EA5-FBFE-4224-D710-4AAB2E9D2E9F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sp>
        <p:nvSpPr>
          <p:cNvPr id="384" name="Where:">
            <a:extLst>
              <a:ext uri="{FF2B5EF4-FFF2-40B4-BE49-F238E27FC236}">
                <a16:creationId xmlns:a16="http://schemas.microsoft.com/office/drawing/2014/main" id="{F41F6F4B-57DE-5DEF-A952-1FA38A0709C4}"/>
              </a:ext>
            </a:extLst>
          </p:cNvPr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385" name="Measurement arrives:">
            <a:extLst>
              <a:ext uri="{FF2B5EF4-FFF2-40B4-BE49-F238E27FC236}">
                <a16:creationId xmlns:a16="http://schemas.microsoft.com/office/drawing/2014/main" id="{7C93236A-EFAA-A859-126E-D605493FD8D9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sp>
        <p:nvSpPr>
          <p:cNvPr id="386" name="Line">
            <a:extLst>
              <a:ext uri="{FF2B5EF4-FFF2-40B4-BE49-F238E27FC236}">
                <a16:creationId xmlns:a16="http://schemas.microsoft.com/office/drawing/2014/main" id="{B3124147-E6CD-BB89-8130-9367E1931F2D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87" name="Line">
            <a:extLst>
              <a:ext uri="{FF2B5EF4-FFF2-40B4-BE49-F238E27FC236}">
                <a16:creationId xmlns:a16="http://schemas.microsoft.com/office/drawing/2014/main" id="{0C65CF73-8334-2D77-8E67-FA43ECDA68E3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388" name="Line">
            <a:extLst>
              <a:ext uri="{FF2B5EF4-FFF2-40B4-BE49-F238E27FC236}">
                <a16:creationId xmlns:a16="http://schemas.microsoft.com/office/drawing/2014/main" id="{1BC21422-7E1E-4EE5-8091-31C3B2FFDEDC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pic>
        <p:nvPicPr>
          <p:cNvPr id="389" name="Image" descr="Image">
            <a:extLst>
              <a:ext uri="{FF2B5EF4-FFF2-40B4-BE49-F238E27FC236}">
                <a16:creationId xmlns:a16="http://schemas.microsoft.com/office/drawing/2014/main" id="{1EBDDA77-979E-358E-5B5E-52CE4B0224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379" y="2938255"/>
            <a:ext cx="237529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390" name="Image" descr="Image">
            <a:extLst>
              <a:ext uri="{FF2B5EF4-FFF2-40B4-BE49-F238E27FC236}">
                <a16:creationId xmlns:a16="http://schemas.microsoft.com/office/drawing/2014/main" id="{D061BFAD-319C-5E96-4753-1686E7CBC4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2911" y="2938255"/>
            <a:ext cx="4196954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391" name="Image" descr="Image">
            <a:extLst>
              <a:ext uri="{FF2B5EF4-FFF2-40B4-BE49-F238E27FC236}">
                <a16:creationId xmlns:a16="http://schemas.microsoft.com/office/drawing/2014/main" id="{371B0E1B-0C3D-816C-F956-316A9B4C91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2496" y="3926579"/>
            <a:ext cx="1857376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392" name="Image" descr="Image">
            <a:extLst>
              <a:ext uri="{FF2B5EF4-FFF2-40B4-BE49-F238E27FC236}">
                <a16:creationId xmlns:a16="http://schemas.microsoft.com/office/drawing/2014/main" id="{AF5336CC-EC87-4BCE-0EB1-F8124B733C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791" y="5055676"/>
            <a:ext cx="4464844" cy="401837"/>
          </a:xfrm>
          <a:prstGeom prst="rect">
            <a:avLst/>
          </a:prstGeom>
          <a:ln w="12700">
            <a:miter lim="400000"/>
          </a:ln>
        </p:spPr>
      </p:pic>
      <p:pic>
        <p:nvPicPr>
          <p:cNvPr id="393" name="Image" descr="Image">
            <a:extLst>
              <a:ext uri="{FF2B5EF4-FFF2-40B4-BE49-F238E27FC236}">
                <a16:creationId xmlns:a16="http://schemas.microsoft.com/office/drawing/2014/main" id="{A599872F-54CA-358B-67DC-1CDCE4A9FB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42637" y="5055676"/>
            <a:ext cx="2920009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394" name="Image" descr="Image">
            <a:extLst>
              <a:ext uri="{FF2B5EF4-FFF2-40B4-BE49-F238E27FC236}">
                <a16:creationId xmlns:a16="http://schemas.microsoft.com/office/drawing/2014/main" id="{DCEBF3D8-FBC4-FE67-B6D1-DD1A6C1279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95802" y="6059409"/>
            <a:ext cx="5286376" cy="47327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2198425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8310-A980-C145-40F6-077D5CC81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 and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18DE-D55B-5149-EE8E-1DFAE8AF3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now filter position/orientation </a:t>
            </a:r>
            <a:r>
              <a:rPr lang="en-US" dirty="0" err="1"/>
              <a:t>wrt</a:t>
            </a:r>
            <a:r>
              <a:rPr lang="en-US" dirty="0"/>
              <a:t> map</a:t>
            </a:r>
          </a:p>
          <a:p>
            <a:pPr marL="795292" lvl="1" indent="-250600"/>
            <a:r>
              <a:rPr lang="en-US" dirty="0"/>
              <a:t>linearize dynamics following recipe above</a:t>
            </a:r>
          </a:p>
          <a:p>
            <a:pPr marL="795292" lvl="1" indent="-250600"/>
            <a:r>
              <a:rPr lang="en-US" dirty="0"/>
              <a:t>linearize measurements ditto</a:t>
            </a:r>
          </a:p>
          <a:p>
            <a:r>
              <a:rPr lang="en-US" dirty="0"/>
              <a:t>There could be problems</a:t>
            </a:r>
          </a:p>
          <a:p>
            <a:pPr marL="795292" lvl="1" indent="-250600"/>
            <a:r>
              <a:rPr lang="en-US" dirty="0"/>
              <a:t>EKF’s are fine if the linearization is reliable</a:t>
            </a:r>
          </a:p>
          <a:p>
            <a:pPr marL="1107820" lvl="2" indent="-250600"/>
            <a:r>
              <a:rPr lang="en-US" dirty="0"/>
              <a:t>can be awful if not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492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1B7F0-C275-128B-2EBF-C4A5ABD3C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Image" descr="Image">
            <a:extLst>
              <a:ext uri="{FF2B5EF4-FFF2-40B4-BE49-F238E27FC236}">
                <a16:creationId xmlns:a16="http://schemas.microsoft.com/office/drawing/2014/main" id="{D03ED747-09DD-3C66-4E3F-9BC2D7C2D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051" y="2043179"/>
            <a:ext cx="4031873" cy="1651854"/>
          </a:xfrm>
          <a:prstGeom prst="rect">
            <a:avLst/>
          </a:prstGeom>
          <a:ln w="12700">
            <a:miter lim="400000"/>
          </a:ln>
        </p:spPr>
      </p:pic>
      <p:sp>
        <p:nvSpPr>
          <p:cNvPr id="91" name="OK">
            <a:extLst>
              <a:ext uri="{FF2B5EF4-FFF2-40B4-BE49-F238E27FC236}">
                <a16:creationId xmlns:a16="http://schemas.microsoft.com/office/drawing/2014/main" id="{0D9031F2-3747-EEC8-5A10-DC08A5A431EF}"/>
              </a:ext>
            </a:extLst>
          </p:cNvPr>
          <p:cNvSpPr txBox="1"/>
          <p:nvPr/>
        </p:nvSpPr>
        <p:spPr>
          <a:xfrm>
            <a:off x="2903649" y="4027768"/>
            <a:ext cx="283732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OK</a:t>
            </a:r>
          </a:p>
        </p:txBody>
      </p:sp>
      <p:sp>
        <p:nvSpPr>
          <p:cNvPr id="92" name="Not OK">
            <a:extLst>
              <a:ext uri="{FF2B5EF4-FFF2-40B4-BE49-F238E27FC236}">
                <a16:creationId xmlns:a16="http://schemas.microsoft.com/office/drawing/2014/main" id="{E6E460F6-ABCA-B8C2-FFC0-A0792C437653}"/>
              </a:ext>
            </a:extLst>
          </p:cNvPr>
          <p:cNvSpPr txBox="1"/>
          <p:nvPr/>
        </p:nvSpPr>
        <p:spPr>
          <a:xfrm>
            <a:off x="5127141" y="4027768"/>
            <a:ext cx="575479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Not OK</a:t>
            </a:r>
          </a:p>
        </p:txBody>
      </p:sp>
      <p:sp>
        <p:nvSpPr>
          <p:cNvPr id="93" name="Formally:  car is non-holonomic">
            <a:extLst>
              <a:ext uri="{FF2B5EF4-FFF2-40B4-BE49-F238E27FC236}">
                <a16:creationId xmlns:a16="http://schemas.microsoft.com/office/drawing/2014/main" id="{FBB4243D-E736-7632-4F1E-574C42B8CE17}"/>
              </a:ext>
            </a:extLst>
          </p:cNvPr>
          <p:cNvSpPr txBox="1"/>
          <p:nvPr/>
        </p:nvSpPr>
        <p:spPr>
          <a:xfrm>
            <a:off x="930396" y="5322573"/>
            <a:ext cx="2279663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Formally:  car is non-holonomic</a:t>
            </a:r>
          </a:p>
        </p:txBody>
      </p:sp>
      <p:sp>
        <p:nvSpPr>
          <p:cNvPr id="94" name="Example: Nasty dynamical model">
            <a:extLst>
              <a:ext uri="{FF2B5EF4-FFF2-40B4-BE49-F238E27FC236}">
                <a16:creationId xmlns:a16="http://schemas.microsoft.com/office/drawing/2014/main" id="{C8F186CE-22D5-E483-2DDD-2359E13466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Example: Nasty dynamical model</a:t>
            </a:r>
          </a:p>
        </p:txBody>
      </p:sp>
    </p:spTree>
    <p:extLst>
      <p:ext uri="{BB962C8B-B14F-4D97-AF65-F5344CB8AC3E}">
        <p14:creationId xmlns:p14="http://schemas.microsoft.com/office/powerpoint/2010/main" val="283836350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412FB-7B07-71E1-503B-17A525600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 for dynamics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5E86C-28E6-D560-E2E1-EB1EAA1F21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1D48ED-E6A1-4CDC-0BC3-2E1A8B5750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9280" y="1534509"/>
            <a:ext cx="5431731" cy="522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3920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07844-7C62-6844-77B9-55152CC8F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42437-B447-0012-808A-5AB1D97C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ED19C-D66A-6604-104A-EAC00A588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have:</a:t>
            </a:r>
          </a:p>
          <a:p>
            <a:pPr lvl="1"/>
            <a:r>
              <a:rPr lang="en-US" dirty="0"/>
              <a:t>x, y  - position of vehicle</a:t>
            </a:r>
          </a:p>
          <a:p>
            <a:pPr lvl="1"/>
            <a:r>
              <a:rPr lang="en-US" dirty="0"/>
              <a:t>phi – angle of steering relative to midline</a:t>
            </a:r>
          </a:p>
          <a:p>
            <a:pPr lvl="1"/>
            <a:endParaRPr lang="en-US" dirty="0"/>
          </a:p>
          <a:p>
            <a:r>
              <a:rPr lang="en-US" dirty="0"/>
              <a:t>BUT</a:t>
            </a:r>
          </a:p>
          <a:p>
            <a:pPr lvl="1"/>
            <a:r>
              <a:rPr lang="en-US" dirty="0"/>
              <a:t>only 2D  velocity</a:t>
            </a:r>
          </a:p>
          <a:p>
            <a:pPr lvl="2"/>
            <a:r>
              <a:rPr lang="en-US" dirty="0"/>
              <a:t>speed  -  along the midline</a:t>
            </a:r>
          </a:p>
          <a:p>
            <a:pPr lvl="2"/>
            <a:r>
              <a:rPr lang="en-US" dirty="0"/>
              <a:t>rate of turn  - rate at which steering angle changes</a:t>
            </a:r>
          </a:p>
          <a:p>
            <a:pPr lvl="2"/>
            <a:endParaRPr lang="en-US" dirty="0"/>
          </a:p>
          <a:p>
            <a:r>
              <a:rPr lang="en-US" dirty="0"/>
              <a:t>Can’t go sideways </a:t>
            </a:r>
            <a:r>
              <a:rPr lang="en-US" dirty="0">
                <a:sym typeface="Wingdings" pitchFamily="2" charset="2"/>
              </a:rPr>
              <a:t>&lt; == &gt; 2D velocity, 3D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539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18CE-747E-EBAC-F366-BED2D5E6F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7394E-F1E7-441E-AF3D-0F0F3CA77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</a:t>
            </a:r>
          </a:p>
          <a:p>
            <a:pPr lvl="1"/>
            <a:r>
              <a:rPr lang="en-US" dirty="0"/>
              <a:t>s – speed along the midline</a:t>
            </a:r>
          </a:p>
          <a:p>
            <a:pPr lvl="1"/>
            <a:r>
              <a:rPr lang="en-US" dirty="0"/>
              <a:t>r - rate of change of steering angle</a:t>
            </a:r>
          </a:p>
          <a:p>
            <a:r>
              <a:rPr lang="en-US" dirty="0"/>
              <a:t>Get: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1A29B0-7122-269D-D10B-FBEEF2CD8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069" y="4367609"/>
            <a:ext cx="4775200" cy="1651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63A07F5-1469-2D2F-A156-05D1E0BBF7AE}"/>
              </a:ext>
            </a:extLst>
          </p:cNvPr>
          <p:cNvSpPr txBox="1"/>
          <p:nvPr/>
        </p:nvSpPr>
        <p:spPr>
          <a:xfrm>
            <a:off x="1019503" y="6442841"/>
            <a:ext cx="6339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Derivation at:  https://</a:t>
            </a:r>
            <a:r>
              <a:rPr lang="en-US" dirty="0" err="1"/>
              <a:t>msl.cs.uiuc.edu</a:t>
            </a:r>
            <a:r>
              <a:rPr lang="en-US" dirty="0"/>
              <a:t>/planning/node658.html</a:t>
            </a:r>
          </a:p>
        </p:txBody>
      </p:sp>
    </p:spTree>
    <p:extLst>
      <p:ext uri="{BB962C8B-B14F-4D97-AF65-F5344CB8AC3E}">
        <p14:creationId xmlns:p14="http://schemas.microsoft.com/office/powerpoint/2010/main" val="3038247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1F803-187D-089C-C2B8-94B63C3D7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C53BF-D03C-A5EF-C1BF-68B788232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extended Kalman filter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5BCD7-E846-7E3C-42F3-16F9B10D2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state update, measurement aren’t linear</a:t>
            </a:r>
          </a:p>
          <a:p>
            <a:pPr lvl="1"/>
            <a:r>
              <a:rPr lang="en-US" dirty="0"/>
              <a:t>linearize and approximate (EKF)</a:t>
            </a:r>
          </a:p>
          <a:p>
            <a:pPr lvl="2"/>
            <a:r>
              <a:rPr lang="en-US" dirty="0"/>
              <a:t>(and hope!)</a:t>
            </a:r>
          </a:p>
          <a:p>
            <a:pPr lvl="1"/>
            <a:r>
              <a:rPr lang="en-US" dirty="0"/>
              <a:t>idea is straightforward, mechanics require some care</a:t>
            </a:r>
          </a:p>
          <a:p>
            <a:endParaRPr lang="en-US" dirty="0"/>
          </a:p>
        </p:txBody>
      </p:sp>
      <p:pic>
        <p:nvPicPr>
          <p:cNvPr id="4" name="latex-image-1.pdf" descr="latex-image-1.pdf">
            <a:extLst>
              <a:ext uri="{FF2B5EF4-FFF2-40B4-BE49-F238E27FC236}">
                <a16:creationId xmlns:a16="http://schemas.microsoft.com/office/drawing/2014/main" id="{860EDF9A-0A10-BD1B-E2DE-7A08CDE1A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3048" y="4014992"/>
            <a:ext cx="2116337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latex-image-1.pdf" descr="latex-image-1.pdf">
            <a:extLst>
              <a:ext uri="{FF2B5EF4-FFF2-40B4-BE49-F238E27FC236}">
                <a16:creationId xmlns:a16="http://schemas.microsoft.com/office/drawing/2014/main" id="{03521EC5-682D-7A5E-92A1-16CFD56A8D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8047" y="5055998"/>
            <a:ext cx="1759149" cy="330399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Noise - normal, mean 0, Cov known">
            <a:extLst>
              <a:ext uri="{FF2B5EF4-FFF2-40B4-BE49-F238E27FC236}">
                <a16:creationId xmlns:a16="http://schemas.microsoft.com/office/drawing/2014/main" id="{EBB1A43B-42D7-2240-E62D-73B3A10AF982}"/>
              </a:ext>
            </a:extLst>
          </p:cNvPr>
          <p:cNvSpPr txBox="1"/>
          <p:nvPr/>
        </p:nvSpPr>
        <p:spPr>
          <a:xfrm>
            <a:off x="4193337" y="4567228"/>
            <a:ext cx="2551982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Noise - normal, mean 0, Cov known</a:t>
            </a:r>
          </a:p>
        </p:txBody>
      </p:sp>
      <p:sp>
        <p:nvSpPr>
          <p:cNvPr id="7" name="Line">
            <a:extLst>
              <a:ext uri="{FF2B5EF4-FFF2-40B4-BE49-F238E27FC236}">
                <a16:creationId xmlns:a16="http://schemas.microsoft.com/office/drawing/2014/main" id="{34BFF382-6AE0-09DF-F682-8F6ECECF0CF7}"/>
              </a:ext>
            </a:extLst>
          </p:cNvPr>
          <p:cNvSpPr/>
          <p:nvPr/>
        </p:nvSpPr>
        <p:spPr>
          <a:xfrm flipV="1">
            <a:off x="5792989" y="4329903"/>
            <a:ext cx="1" cy="21619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8" name="Line">
            <a:extLst>
              <a:ext uri="{FF2B5EF4-FFF2-40B4-BE49-F238E27FC236}">
                <a16:creationId xmlns:a16="http://schemas.microsoft.com/office/drawing/2014/main" id="{0202E381-6661-75C7-AB62-133914087694}"/>
              </a:ext>
            </a:extLst>
          </p:cNvPr>
          <p:cNvSpPr/>
          <p:nvPr/>
        </p:nvSpPr>
        <p:spPr>
          <a:xfrm>
            <a:off x="5447453" y="4891324"/>
            <a:ext cx="1" cy="21619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65597F-73DA-8B83-E414-5299C7620DDC}"/>
              </a:ext>
            </a:extLst>
          </p:cNvPr>
          <p:cNvSpPr txBox="1"/>
          <p:nvPr/>
        </p:nvSpPr>
        <p:spPr>
          <a:xfrm>
            <a:off x="4114368" y="3488161"/>
            <a:ext cx="687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state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E6D4E3-15F4-B778-76A9-7316DDF79B1D}"/>
              </a:ext>
            </a:extLst>
          </p:cNvPr>
          <p:cNvSpPr txBox="1"/>
          <p:nvPr/>
        </p:nvSpPr>
        <p:spPr>
          <a:xfrm>
            <a:off x="2955273" y="5942567"/>
            <a:ext cx="1363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observation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17EA1A-3248-5488-AC2E-DE9B5612E0FE}"/>
              </a:ext>
            </a:extLst>
          </p:cNvPr>
          <p:cNvCxnSpPr>
            <a:endCxn id="4" idx="0"/>
          </p:cNvCxnSpPr>
          <p:nvPr/>
        </p:nvCxnSpPr>
        <p:spPr>
          <a:xfrm>
            <a:off x="4941216" y="3798332"/>
            <a:ext cx="1" cy="216660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4389427-B6E3-170F-2349-800F24F25A8B}"/>
              </a:ext>
            </a:extLst>
          </p:cNvPr>
          <p:cNvCxnSpPr/>
          <p:nvPr/>
        </p:nvCxnSpPr>
        <p:spPr>
          <a:xfrm>
            <a:off x="4044628" y="3804982"/>
            <a:ext cx="1" cy="216660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8DCAA39-D149-3314-B5CD-4E65CF2F0AE0}"/>
              </a:ext>
            </a:extLst>
          </p:cNvPr>
          <p:cNvCxnSpPr>
            <a:cxnSpLocks/>
          </p:cNvCxnSpPr>
          <p:nvPr/>
        </p:nvCxnSpPr>
        <p:spPr>
          <a:xfrm flipV="1">
            <a:off x="4044627" y="5422863"/>
            <a:ext cx="1" cy="514460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905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830DC-E06B-4BEE-BFFC-AC58BF0DE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steps, KF:</a:t>
            </a:r>
          </a:p>
        </p:txBody>
      </p:sp>
      <p:sp>
        <p:nvSpPr>
          <p:cNvPr id="4" name="Rectangle">
            <a:extLst>
              <a:ext uri="{FF2B5EF4-FFF2-40B4-BE49-F238E27FC236}">
                <a16:creationId xmlns:a16="http://schemas.microsoft.com/office/drawing/2014/main" id="{081E0A26-CEDC-EAA7-6ECF-53CE81FE3E3E}"/>
              </a:ext>
            </a:extLst>
          </p:cNvPr>
          <p:cNvSpPr/>
          <p:nvPr/>
        </p:nvSpPr>
        <p:spPr>
          <a:xfrm>
            <a:off x="2874455" y="1622402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5" name="Have:">
            <a:extLst>
              <a:ext uri="{FF2B5EF4-FFF2-40B4-BE49-F238E27FC236}">
                <a16:creationId xmlns:a16="http://schemas.microsoft.com/office/drawing/2014/main" id="{A7967D43-DDEF-B748-EA47-94CE5A8912B7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sp>
        <p:nvSpPr>
          <p:cNvPr id="6" name="Construct:">
            <a:extLst>
              <a:ext uri="{FF2B5EF4-FFF2-40B4-BE49-F238E27FC236}">
                <a16:creationId xmlns:a16="http://schemas.microsoft.com/office/drawing/2014/main" id="{2C02EB5D-C6B1-7FAA-6448-EC29E1DC4FD2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sp>
        <p:nvSpPr>
          <p:cNvPr id="7" name="Now construct:">
            <a:extLst>
              <a:ext uri="{FF2B5EF4-FFF2-40B4-BE49-F238E27FC236}">
                <a16:creationId xmlns:a16="http://schemas.microsoft.com/office/drawing/2014/main" id="{3599AF0C-9ED0-540B-422B-9F4B61AE4ED9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sp>
        <p:nvSpPr>
          <p:cNvPr id="8" name="Measurement arrives:">
            <a:extLst>
              <a:ext uri="{FF2B5EF4-FFF2-40B4-BE49-F238E27FC236}">
                <a16:creationId xmlns:a16="http://schemas.microsoft.com/office/drawing/2014/main" id="{84F7DB6D-0AF2-06CB-9B05-04472A220FE9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D9C5A002-C589-72AB-AAC2-800F4CC5AC25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0" name="Line">
            <a:extLst>
              <a:ext uri="{FF2B5EF4-FFF2-40B4-BE49-F238E27FC236}">
                <a16:creationId xmlns:a16="http://schemas.microsoft.com/office/drawing/2014/main" id="{75E87FA0-C048-2959-5BA0-33C848EA9AA9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3D884228-EA0B-501F-4238-7F73543DBF47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2" name="Mean and covariance of posterior…">
            <a:extLst>
              <a:ext uri="{FF2B5EF4-FFF2-40B4-BE49-F238E27FC236}">
                <a16:creationId xmlns:a16="http://schemas.microsoft.com/office/drawing/2014/main" id="{C5E95542-F647-0B57-A3DF-9EFA517F5C16}"/>
              </a:ext>
            </a:extLst>
          </p:cNvPr>
          <p:cNvSpPr txBox="1"/>
          <p:nvPr/>
        </p:nvSpPr>
        <p:spPr>
          <a:xfrm>
            <a:off x="2839944" y="1803256"/>
            <a:ext cx="2442272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Mean and covariance of posterior </a:t>
            </a:r>
          </a:p>
          <a:p>
            <a:r>
              <a:rPr sz="1266"/>
              <a:t>after i-1’th measurement</a:t>
            </a:r>
          </a:p>
        </p:txBody>
      </p:sp>
      <p:sp>
        <p:nvSpPr>
          <p:cNvPr id="13" name="Mean and covariance of predictive…">
            <a:extLst>
              <a:ext uri="{FF2B5EF4-FFF2-40B4-BE49-F238E27FC236}">
                <a16:creationId xmlns:a16="http://schemas.microsoft.com/office/drawing/2014/main" id="{3EA18BCD-C12F-90FE-8F01-A468CA7CE1F3}"/>
              </a:ext>
            </a:extLst>
          </p:cNvPr>
          <p:cNvSpPr txBox="1"/>
          <p:nvPr/>
        </p:nvSpPr>
        <p:spPr>
          <a:xfrm>
            <a:off x="2558817" y="2621209"/>
            <a:ext cx="2930482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Mean and covariance of predictive</a:t>
            </a:r>
          </a:p>
          <a:p>
            <a:r>
              <a:rPr sz="1266"/>
              <a:t>distribution just before i’th measurement</a:t>
            </a:r>
          </a:p>
        </p:txBody>
      </p:sp>
      <p:sp>
        <p:nvSpPr>
          <p:cNvPr id="14" name="Mean and covariance of posterior…">
            <a:extLst>
              <a:ext uri="{FF2B5EF4-FFF2-40B4-BE49-F238E27FC236}">
                <a16:creationId xmlns:a16="http://schemas.microsoft.com/office/drawing/2014/main" id="{3EEFC89A-E140-F08A-5D50-63CB2A914944}"/>
              </a:ext>
            </a:extLst>
          </p:cNvPr>
          <p:cNvSpPr txBox="1"/>
          <p:nvPr/>
        </p:nvSpPr>
        <p:spPr>
          <a:xfrm>
            <a:off x="2558817" y="4538040"/>
            <a:ext cx="2930482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Mean and covariance of posterior</a:t>
            </a:r>
          </a:p>
          <a:p>
            <a:r>
              <a:rPr sz="1266"/>
              <a:t>distribution just before i’th measurement</a:t>
            </a:r>
          </a:p>
        </p:txBody>
      </p:sp>
      <p:sp>
        <p:nvSpPr>
          <p:cNvPr id="15" name="posterior mean is weighted combo…">
            <a:extLst>
              <a:ext uri="{FF2B5EF4-FFF2-40B4-BE49-F238E27FC236}">
                <a16:creationId xmlns:a16="http://schemas.microsoft.com/office/drawing/2014/main" id="{83AEF529-DEC8-51B5-0272-842033E112DF}"/>
              </a:ext>
            </a:extLst>
          </p:cNvPr>
          <p:cNvSpPr txBox="1"/>
          <p:nvPr/>
        </p:nvSpPr>
        <p:spPr>
          <a:xfrm>
            <a:off x="3377317" y="5177218"/>
            <a:ext cx="2485360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posterior mean is weighted combo</a:t>
            </a:r>
          </a:p>
          <a:p>
            <a:r>
              <a:rPr sz="1266"/>
              <a:t>of prior mean and measurement</a:t>
            </a:r>
          </a:p>
        </p:txBody>
      </p:sp>
      <p:sp>
        <p:nvSpPr>
          <p:cNvPr id="16" name="posterior covar is weighted combo…">
            <a:extLst>
              <a:ext uri="{FF2B5EF4-FFF2-40B4-BE49-F238E27FC236}">
                <a16:creationId xmlns:a16="http://schemas.microsoft.com/office/drawing/2014/main" id="{ED2E5196-0DF7-917E-4334-0D806312E78B}"/>
              </a:ext>
            </a:extLst>
          </p:cNvPr>
          <p:cNvSpPr txBox="1"/>
          <p:nvPr/>
        </p:nvSpPr>
        <p:spPr>
          <a:xfrm>
            <a:off x="3481376" y="5848480"/>
            <a:ext cx="2473562" cy="656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posterior covar is weighted combo</a:t>
            </a:r>
          </a:p>
          <a:p>
            <a:r>
              <a:rPr sz="1266"/>
              <a:t>of prior covar, measurement</a:t>
            </a:r>
          </a:p>
          <a:p>
            <a:r>
              <a:rPr sz="1266"/>
              <a:t>matrix and measurement covar</a:t>
            </a:r>
          </a:p>
        </p:txBody>
      </p:sp>
      <p:sp>
        <p:nvSpPr>
          <p:cNvPr id="17" name="Rectangle">
            <a:extLst>
              <a:ext uri="{FF2B5EF4-FFF2-40B4-BE49-F238E27FC236}">
                <a16:creationId xmlns:a16="http://schemas.microsoft.com/office/drawing/2014/main" id="{3DC93E5F-F288-A964-D2E1-90D65BAA472B}"/>
              </a:ext>
            </a:extLst>
          </p:cNvPr>
          <p:cNvSpPr/>
          <p:nvPr/>
        </p:nvSpPr>
        <p:spPr>
          <a:xfrm>
            <a:off x="1880386" y="3604959"/>
            <a:ext cx="4813360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8" name="Rectangle">
            <a:extLst>
              <a:ext uri="{FF2B5EF4-FFF2-40B4-BE49-F238E27FC236}">
                <a16:creationId xmlns:a16="http://schemas.microsoft.com/office/drawing/2014/main" id="{84E8D8BF-C7A5-72A7-C52E-C50FCEB6A875}"/>
              </a:ext>
            </a:extLst>
          </p:cNvPr>
          <p:cNvSpPr/>
          <p:nvPr/>
        </p:nvSpPr>
        <p:spPr>
          <a:xfrm>
            <a:off x="1881870" y="4518147"/>
            <a:ext cx="4810393" cy="2189011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9" name="Rectangle">
            <a:extLst>
              <a:ext uri="{FF2B5EF4-FFF2-40B4-BE49-F238E27FC236}">
                <a16:creationId xmlns:a16="http://schemas.microsoft.com/office/drawing/2014/main" id="{322FB4BF-CF50-E7E3-C4CC-78ED4457B73B}"/>
              </a:ext>
            </a:extLst>
          </p:cNvPr>
          <p:cNvSpPr/>
          <p:nvPr/>
        </p:nvSpPr>
        <p:spPr>
          <a:xfrm>
            <a:off x="2249947" y="2519059"/>
            <a:ext cx="4074239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  <p:extLst>
      <p:ext uri="{BB962C8B-B14F-4D97-AF65-F5344CB8AC3E}">
        <p14:creationId xmlns:p14="http://schemas.microsoft.com/office/powerpoint/2010/main" val="2796838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D226C-1031-5CCE-0BAF-1C2938023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E0BF1-8B02-1C69-25EE-1864C7A93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Linearization and noise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8EFE3-D296-6C7A-57F0-F390FCBE1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ways in which noise could affect </a:t>
            </a:r>
            <a:r>
              <a:rPr lang="en-US" dirty="0" err="1"/>
              <a:t>x_i</a:t>
            </a:r>
            <a:endParaRPr lang="en-US" dirty="0"/>
          </a:p>
          <a:p>
            <a:pPr marL="795292" lvl="1" indent="-250600"/>
            <a:r>
              <a:rPr lang="en-US" dirty="0"/>
              <a:t>x_{i-1} is noisy</a:t>
            </a:r>
          </a:p>
          <a:p>
            <a:pPr marL="795292" lvl="1" indent="-250600"/>
            <a:r>
              <a:rPr lang="en-US" dirty="0"/>
              <a:t>AND there is n to account for</a:t>
            </a:r>
          </a:p>
          <a:p>
            <a:endParaRPr lang="en-US" dirty="0"/>
          </a:p>
        </p:txBody>
      </p:sp>
      <p:pic>
        <p:nvPicPr>
          <p:cNvPr id="10" name="latex-image-1.pdf" descr="latex-image-1.pdf">
            <a:extLst>
              <a:ext uri="{FF2B5EF4-FFF2-40B4-BE49-F238E27FC236}">
                <a16:creationId xmlns:a16="http://schemas.microsoft.com/office/drawing/2014/main" id="{E8897252-E56F-07D7-DD00-C8406E607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364" y="4431566"/>
            <a:ext cx="2116337" cy="330399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Line">
            <a:extLst>
              <a:ext uri="{FF2B5EF4-FFF2-40B4-BE49-F238E27FC236}">
                <a16:creationId xmlns:a16="http://schemas.microsoft.com/office/drawing/2014/main" id="{F0E3449D-1EFE-F9B1-2B25-9E6B00F37162}"/>
              </a:ext>
            </a:extLst>
          </p:cNvPr>
          <p:cNvSpPr/>
          <p:nvPr/>
        </p:nvSpPr>
        <p:spPr>
          <a:xfrm>
            <a:off x="4358447" y="3953150"/>
            <a:ext cx="1" cy="40183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25AC20-11C8-784F-E46F-04AFA2F6A80A}"/>
              </a:ext>
            </a:extLst>
          </p:cNvPr>
          <p:cNvSpPr txBox="1"/>
          <p:nvPr/>
        </p:nvSpPr>
        <p:spPr>
          <a:xfrm>
            <a:off x="2221580" y="3631962"/>
            <a:ext cx="2136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Possibly noisy input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D49422-BB28-981A-0C06-098ADA85A626}"/>
              </a:ext>
            </a:extLst>
          </p:cNvPr>
          <p:cNvSpPr txBox="1"/>
          <p:nvPr/>
        </p:nvSpPr>
        <p:spPr>
          <a:xfrm>
            <a:off x="4948524" y="5423976"/>
            <a:ext cx="2798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Noise supplied to function</a:t>
            </a:r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39E4A309-C8B8-537B-40F8-AFC81A9DAE0B}"/>
              </a:ext>
            </a:extLst>
          </p:cNvPr>
          <p:cNvSpPr/>
          <p:nvPr/>
        </p:nvSpPr>
        <p:spPr>
          <a:xfrm flipH="1" flipV="1">
            <a:off x="5202620" y="4929352"/>
            <a:ext cx="1" cy="35968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  <p:extLst>
      <p:ext uri="{BB962C8B-B14F-4D97-AF65-F5344CB8AC3E}">
        <p14:creationId xmlns:p14="http://schemas.microsoft.com/office/powerpoint/2010/main" val="2452369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</TotalTime>
  <Words>565</Words>
  <Application>Microsoft Macintosh PowerPoint</Application>
  <PresentationFormat>On-screen Show (4:3)</PresentationFormat>
  <Paragraphs>149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Gill Sans</vt:lpstr>
      <vt:lpstr>Wingdings</vt:lpstr>
      <vt:lpstr>Office Theme</vt:lpstr>
      <vt:lpstr>The Extended Kalman Filter or EKF</vt:lpstr>
      <vt:lpstr>Kalman filter is wonderful, but…</vt:lpstr>
      <vt:lpstr>Example: Nasty dynamical model</vt:lpstr>
      <vt:lpstr>Notation for dynamics</vt:lpstr>
      <vt:lpstr>Representing state</vt:lpstr>
      <vt:lpstr>Dynamics</vt:lpstr>
      <vt:lpstr>The extended Kalman filter</vt:lpstr>
      <vt:lpstr>The steps, KF:</vt:lpstr>
      <vt:lpstr>Linearization and noise</vt:lpstr>
      <vt:lpstr>State update</vt:lpstr>
      <vt:lpstr>State update</vt:lpstr>
      <vt:lpstr>State update</vt:lpstr>
      <vt:lpstr>The steps, EKF:</vt:lpstr>
      <vt:lpstr>The steps, EKF:</vt:lpstr>
      <vt:lpstr>Measurement</vt:lpstr>
      <vt:lpstr>Recall:  The steps, KF:</vt:lpstr>
      <vt:lpstr>The steps, EKF:</vt:lpstr>
      <vt:lpstr>Recall:  The steps, KF:</vt:lpstr>
      <vt:lpstr>The steps, EKF:</vt:lpstr>
      <vt:lpstr>Recall:  The steps, KF:</vt:lpstr>
      <vt:lpstr>The steps, EKF:</vt:lpstr>
      <vt:lpstr>Outcome and issues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15</cp:revision>
  <dcterms:created xsi:type="dcterms:W3CDTF">2026-03-23T20:50:01Z</dcterms:created>
  <dcterms:modified xsi:type="dcterms:W3CDTF">2026-04-03T17:42:08Z</dcterms:modified>
</cp:coreProperties>
</file>