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43" r:id="rId3"/>
    <p:sldId id="328" r:id="rId4"/>
    <p:sldId id="330" r:id="rId5"/>
    <p:sldId id="339" r:id="rId6"/>
    <p:sldId id="341" r:id="rId7"/>
    <p:sldId id="342" r:id="rId8"/>
    <p:sldId id="332" r:id="rId9"/>
    <p:sldId id="345" r:id="rId10"/>
    <p:sldId id="335" r:id="rId11"/>
    <p:sldId id="336" r:id="rId12"/>
    <p:sldId id="337" r:id="rId13"/>
    <p:sldId id="34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6" r:id="rId22"/>
    <p:sldId id="368" r:id="rId23"/>
    <p:sldId id="285" r:id="rId24"/>
    <p:sldId id="286" r:id="rId25"/>
    <p:sldId id="369" r:id="rId26"/>
    <p:sldId id="370" r:id="rId27"/>
    <p:sldId id="371" r:id="rId28"/>
    <p:sldId id="37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08-766D-A540-8E10-99E9BE7FD746}" type="datetimeFigureOut">
              <a:rPr lang="en-US" smtClean="0"/>
              <a:t>4/3/26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9EA-A90B-DA41-8639-1F73FAE3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2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08-766D-A540-8E10-99E9BE7FD746}" type="datetimeFigureOut">
              <a:rPr lang="en-US" smtClean="0"/>
              <a:t>4/3/26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9EA-A90B-DA41-8639-1F73FAE3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08-766D-A540-8E10-99E9BE7FD746}" type="datetimeFigureOut">
              <a:rPr lang="en-US" smtClean="0"/>
              <a:t>4/3/26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9EA-A90B-DA41-8639-1F73FAE3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18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7358063" cy="1714500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ts val="4008"/>
              </a:lnSpc>
              <a:tabLst>
                <a:tab pos="857220" algn="l"/>
              </a:tabLst>
              <a:defRPr sz="3375"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  <a:prstGeom prst="rect">
            <a:avLst/>
          </a:prstGeom>
        </p:spPr>
        <p:txBody>
          <a:bodyPr anchor="ctr"/>
          <a:lstStyle>
            <a:lvl1pPr marL="557368" indent="-334134" algn="l">
              <a:buSzPct val="171429"/>
              <a:buFont typeface="Gill Sans"/>
              <a:buChar char="•"/>
              <a:tabLst>
                <a:tab pos="1009019" algn="l"/>
              </a:tabLst>
            </a:lvl1pPr>
            <a:lvl2pPr marL="835474" indent="-290782" algn="l">
              <a:buSzPct val="171429"/>
              <a:buFont typeface="Gill Sans"/>
              <a:buChar char="•"/>
              <a:tabLst>
                <a:tab pos="1285829" algn="l"/>
              </a:tabLst>
            </a:lvl2pPr>
            <a:lvl3pPr marL="1148002" indent="-290782" algn="l">
              <a:buSzPct val="171429"/>
              <a:buFont typeface="Gill Sans"/>
              <a:buChar char="•"/>
              <a:tabLst>
                <a:tab pos="1598357" algn="l"/>
              </a:tabLst>
              <a:defRPr>
                <a:solidFill>
                  <a:srgbClr val="000000"/>
                </a:solidFill>
              </a:defRPr>
            </a:lvl3pPr>
            <a:lvl4pPr marL="1460530" indent="-290782" algn="l">
              <a:buSzPct val="171429"/>
              <a:buFont typeface="Gill Sans"/>
              <a:buChar char="•"/>
              <a:tabLst>
                <a:tab pos="1910885" algn="l"/>
              </a:tabLst>
              <a:defRPr>
                <a:solidFill>
                  <a:srgbClr val="000000"/>
                </a:solidFill>
              </a:defRPr>
            </a:lvl4pPr>
            <a:lvl5pPr marL="1781987" indent="-290782" algn="l">
              <a:buSzPct val="171429"/>
              <a:buFont typeface="Gill Sans"/>
              <a:buChar char="•"/>
              <a:tabLst>
                <a:tab pos="2232343" algn="l"/>
              </a:tabLst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2114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08-766D-A540-8E10-99E9BE7FD746}" type="datetimeFigureOut">
              <a:rPr lang="en-US" smtClean="0"/>
              <a:t>4/3/26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9EA-A90B-DA41-8639-1F73FAE3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1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08-766D-A540-8E10-99E9BE7FD746}" type="datetimeFigureOut">
              <a:rPr lang="en-US" smtClean="0"/>
              <a:t>4/3/26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9EA-A90B-DA41-8639-1F73FAE3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8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08-766D-A540-8E10-99E9BE7FD746}" type="datetimeFigureOut">
              <a:rPr lang="en-US" smtClean="0"/>
              <a:t>4/3/26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9EA-A90B-DA41-8639-1F73FAE3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08-766D-A540-8E10-99E9BE7FD746}" type="datetimeFigureOut">
              <a:rPr lang="en-US" smtClean="0"/>
              <a:t>4/3/26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9EA-A90B-DA41-8639-1F73FAE3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0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08-766D-A540-8E10-99E9BE7FD746}" type="datetimeFigureOut">
              <a:rPr lang="en-US" smtClean="0"/>
              <a:t>4/3/26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9EA-A90B-DA41-8639-1F73FAE3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2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08-766D-A540-8E10-99E9BE7FD746}" type="datetimeFigureOut">
              <a:rPr lang="en-US" smtClean="0"/>
              <a:t>4/3/26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9EA-A90B-DA41-8639-1F73FAE3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4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08-766D-A540-8E10-99E9BE7FD746}" type="datetimeFigureOut">
              <a:rPr lang="en-US" smtClean="0"/>
              <a:t>4/3/26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9EA-A90B-DA41-8639-1F73FAE3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8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08-766D-A540-8E10-99E9BE7FD746}" type="datetimeFigureOut">
              <a:rPr lang="en-US" smtClean="0"/>
              <a:t>4/3/26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9EA-A90B-DA41-8639-1F73FAE3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1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906108-766D-A540-8E10-99E9BE7FD746}" type="datetimeFigureOut">
              <a:rPr lang="en-US" smtClean="0"/>
              <a:t>4/3/26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64F9EA-A90B-DA41-8639-1F73FAE3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8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156E6-695B-C042-965B-A7A4D6BE0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EKF-SLAM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867A0-DECF-54B4-1E95-79B1896529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312697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A8EF2-4C4F-4174-1849-C5DAAB8D5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all:  The extended Kalman filter">
            <a:extLst>
              <a:ext uri="{FF2B5EF4-FFF2-40B4-BE49-F238E27FC236}">
                <a16:creationId xmlns:a16="http://schemas.microsoft.com/office/drawing/2014/main" id="{07B9A023-EA82-D3F5-9A92-112C9C14B5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Recall:  The extended Kalman filter</a:t>
            </a:r>
          </a:p>
        </p:txBody>
      </p:sp>
      <p:sp>
        <p:nvSpPr>
          <p:cNvPr id="156" name="Linearize:">
            <a:extLst>
              <a:ext uri="{FF2B5EF4-FFF2-40B4-BE49-F238E27FC236}">
                <a16:creationId xmlns:a16="http://schemas.microsoft.com/office/drawing/2014/main" id="{0F4389C9-6A7F-BC35-7FFD-967C3C8C07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Linearize:</a:t>
            </a:r>
          </a:p>
        </p:txBody>
      </p:sp>
      <p:pic>
        <p:nvPicPr>
          <p:cNvPr id="157" name="latex-image-1.pdf" descr="latex-image-1.pdf">
            <a:extLst>
              <a:ext uri="{FF2B5EF4-FFF2-40B4-BE49-F238E27FC236}">
                <a16:creationId xmlns:a16="http://schemas.microsoft.com/office/drawing/2014/main" id="{E428F2B4-9587-ABC8-8349-36E2AED24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813" y="1805890"/>
            <a:ext cx="2116337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latex-image-1.pdf" descr="latex-image-1.pdf">
            <a:extLst>
              <a:ext uri="{FF2B5EF4-FFF2-40B4-BE49-F238E27FC236}">
                <a16:creationId xmlns:a16="http://schemas.microsoft.com/office/drawing/2014/main" id="{A1CD1263-F507-96E8-C871-37300CB1D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430" y="2641845"/>
            <a:ext cx="3429000" cy="973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latex-image-1.pdf" descr="latex-image-1.pdf">
            <a:extLst>
              <a:ext uri="{FF2B5EF4-FFF2-40B4-BE49-F238E27FC236}">
                <a16:creationId xmlns:a16="http://schemas.microsoft.com/office/drawing/2014/main" id="{C5308D5E-C80C-FBFD-57A4-EEF59DB4E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106" y="3790338"/>
            <a:ext cx="3473648" cy="97333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Line">
            <a:extLst>
              <a:ext uri="{FF2B5EF4-FFF2-40B4-BE49-F238E27FC236}">
                <a16:creationId xmlns:a16="http://schemas.microsoft.com/office/drawing/2014/main" id="{07FE49EF-75E1-4BAB-439A-7A9553EC4EEA}"/>
              </a:ext>
            </a:extLst>
          </p:cNvPr>
          <p:cNvSpPr/>
          <p:nvPr/>
        </p:nvSpPr>
        <p:spPr>
          <a:xfrm>
            <a:off x="4337573" y="5239144"/>
            <a:ext cx="476157" cy="50948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161" name="Posterior covariance of x_{i-1}">
            <a:extLst>
              <a:ext uri="{FF2B5EF4-FFF2-40B4-BE49-F238E27FC236}">
                <a16:creationId xmlns:a16="http://schemas.microsoft.com/office/drawing/2014/main" id="{A7B900C6-8DE4-A430-6F10-3E4585D8E91A}"/>
              </a:ext>
            </a:extLst>
          </p:cNvPr>
          <p:cNvSpPr txBox="1"/>
          <p:nvPr/>
        </p:nvSpPr>
        <p:spPr>
          <a:xfrm>
            <a:off x="2101720" y="4992175"/>
            <a:ext cx="212423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Posterior covariance of x_{i-1}</a:t>
            </a:r>
          </a:p>
        </p:txBody>
      </p:sp>
      <p:sp>
        <p:nvSpPr>
          <p:cNvPr id="162" name="Noise covariance">
            <a:extLst>
              <a:ext uri="{FF2B5EF4-FFF2-40B4-BE49-F238E27FC236}">
                <a16:creationId xmlns:a16="http://schemas.microsoft.com/office/drawing/2014/main" id="{E4EF9AB4-7E04-7031-7893-4A948B419C8A}"/>
              </a:ext>
            </a:extLst>
          </p:cNvPr>
          <p:cNvSpPr txBox="1"/>
          <p:nvPr/>
        </p:nvSpPr>
        <p:spPr>
          <a:xfrm>
            <a:off x="5005473" y="6340557"/>
            <a:ext cx="128503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Noise covariance</a:t>
            </a:r>
          </a:p>
        </p:txBody>
      </p:sp>
      <p:sp>
        <p:nvSpPr>
          <p:cNvPr id="163" name="Line">
            <a:extLst>
              <a:ext uri="{FF2B5EF4-FFF2-40B4-BE49-F238E27FC236}">
                <a16:creationId xmlns:a16="http://schemas.microsoft.com/office/drawing/2014/main" id="{4488C06B-CDE4-EEF5-D6A4-0E897E974914}"/>
              </a:ext>
            </a:extLst>
          </p:cNvPr>
          <p:cNvSpPr/>
          <p:nvPr/>
        </p:nvSpPr>
        <p:spPr>
          <a:xfrm flipV="1">
            <a:off x="6769924" y="6171530"/>
            <a:ext cx="1" cy="33039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164" name="Line">
            <a:extLst>
              <a:ext uri="{FF2B5EF4-FFF2-40B4-BE49-F238E27FC236}">
                <a16:creationId xmlns:a16="http://schemas.microsoft.com/office/drawing/2014/main" id="{5F3EFD55-220D-090C-4192-73B83D9B8A93}"/>
              </a:ext>
            </a:extLst>
          </p:cNvPr>
          <p:cNvSpPr/>
          <p:nvPr/>
        </p:nvSpPr>
        <p:spPr>
          <a:xfrm>
            <a:off x="3059596" y="5826514"/>
            <a:ext cx="18471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pic>
        <p:nvPicPr>
          <p:cNvPr id="165" name="Image" descr="Image">
            <a:extLst>
              <a:ext uri="{FF2B5EF4-FFF2-40B4-BE49-F238E27FC236}">
                <a16:creationId xmlns:a16="http://schemas.microsoft.com/office/drawing/2014/main" id="{E8FC0D56-338F-7BD5-569D-D3185CEE4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950" y="5803931"/>
            <a:ext cx="6134696" cy="3839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752369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45AAA-9586-A0AD-796B-F6729CD7C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Measuring position">
            <a:extLst>
              <a:ext uri="{FF2B5EF4-FFF2-40B4-BE49-F238E27FC236}">
                <a16:creationId xmlns:a16="http://schemas.microsoft.com/office/drawing/2014/main" id="{375F7263-9A15-356B-E5A4-82C4834509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Measuring position</a:t>
            </a:r>
          </a:p>
        </p:txBody>
      </p:sp>
      <p:sp>
        <p:nvSpPr>
          <p:cNvPr id="168" name="Landmark is at:…">
            <a:extLst>
              <a:ext uri="{FF2B5EF4-FFF2-40B4-BE49-F238E27FC236}">
                <a16:creationId xmlns:a16="http://schemas.microsoft.com/office/drawing/2014/main" id="{D670C9FD-73B6-3EE1-6517-369BC3B142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Landmark is at:</a:t>
            </a:r>
          </a:p>
          <a:p>
            <a:pPr lvl="1"/>
            <a:r>
              <a:t>in world coordinate system</a:t>
            </a:r>
          </a:p>
          <a:p>
            <a:r>
              <a:t>We record position in vehicle’s frame:</a:t>
            </a:r>
          </a:p>
        </p:txBody>
      </p:sp>
      <p:pic>
        <p:nvPicPr>
          <p:cNvPr id="169" name="latex-image-1.pdf" descr="latex-image-1.pdf">
            <a:extLst>
              <a:ext uri="{FF2B5EF4-FFF2-40B4-BE49-F238E27FC236}">
                <a16:creationId xmlns:a16="http://schemas.microsoft.com/office/drawing/2014/main" id="{4B5FED46-014F-2A0E-E689-CF669AF42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534" y="1756649"/>
            <a:ext cx="687587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latex-image-1.pdf" descr="latex-image-1.pdf">
            <a:extLst>
              <a:ext uri="{FF2B5EF4-FFF2-40B4-BE49-F238E27FC236}">
                <a16:creationId xmlns:a16="http://schemas.microsoft.com/office/drawing/2014/main" id="{93362DE2-7F61-EF18-EFB8-41A5F305C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58" y="4525086"/>
            <a:ext cx="3607594" cy="77688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HIS ISN’T LINEAR!">
            <a:extLst>
              <a:ext uri="{FF2B5EF4-FFF2-40B4-BE49-F238E27FC236}">
                <a16:creationId xmlns:a16="http://schemas.microsoft.com/office/drawing/2014/main" id="{C839B7FC-45B4-ACFD-2E81-011835017FC3}"/>
              </a:ext>
            </a:extLst>
          </p:cNvPr>
          <p:cNvSpPr txBox="1"/>
          <p:nvPr/>
        </p:nvSpPr>
        <p:spPr>
          <a:xfrm>
            <a:off x="760734" y="5050458"/>
            <a:ext cx="3020956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800" dirty="0">
                <a:solidFill>
                  <a:srgbClr val="FF0000"/>
                </a:solidFill>
              </a:rPr>
              <a:t>THIS ISN’T LINEAR!</a:t>
            </a:r>
          </a:p>
        </p:txBody>
      </p:sp>
      <p:sp>
        <p:nvSpPr>
          <p:cNvPr id="172" name="vehicle posn in…">
            <a:extLst>
              <a:ext uri="{FF2B5EF4-FFF2-40B4-BE49-F238E27FC236}">
                <a16:creationId xmlns:a16="http://schemas.microsoft.com/office/drawing/2014/main" id="{E671148E-8658-3250-6C6E-9614F160A015}"/>
              </a:ext>
            </a:extLst>
          </p:cNvPr>
          <p:cNvSpPr txBox="1"/>
          <p:nvPr/>
        </p:nvSpPr>
        <p:spPr>
          <a:xfrm>
            <a:off x="7036818" y="6074260"/>
            <a:ext cx="1114088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vehicle posn in</a:t>
            </a:r>
          </a:p>
          <a:p>
            <a:r>
              <a:rPr sz="1266"/>
              <a:t>world coords</a:t>
            </a:r>
          </a:p>
        </p:txBody>
      </p:sp>
      <p:sp>
        <p:nvSpPr>
          <p:cNvPr id="173" name="point posn in…">
            <a:extLst>
              <a:ext uri="{FF2B5EF4-FFF2-40B4-BE49-F238E27FC236}">
                <a16:creationId xmlns:a16="http://schemas.microsoft.com/office/drawing/2014/main" id="{5D123EFC-61DC-E3AA-87DB-58531BFB0E97}"/>
              </a:ext>
            </a:extLst>
          </p:cNvPr>
          <p:cNvSpPr txBox="1"/>
          <p:nvPr/>
        </p:nvSpPr>
        <p:spPr>
          <a:xfrm>
            <a:off x="4512445" y="6074260"/>
            <a:ext cx="1089402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point posn in</a:t>
            </a:r>
          </a:p>
          <a:p>
            <a:r>
              <a:rPr sz="1266"/>
              <a:t>vehicle coords</a:t>
            </a:r>
          </a:p>
        </p:txBody>
      </p:sp>
      <p:sp>
        <p:nvSpPr>
          <p:cNvPr id="174" name="Line">
            <a:extLst>
              <a:ext uri="{FF2B5EF4-FFF2-40B4-BE49-F238E27FC236}">
                <a16:creationId xmlns:a16="http://schemas.microsoft.com/office/drawing/2014/main" id="{1F42C345-D5A0-9FF9-531B-E99C5B943E1C}"/>
              </a:ext>
            </a:extLst>
          </p:cNvPr>
          <p:cNvSpPr/>
          <p:nvPr/>
        </p:nvSpPr>
        <p:spPr>
          <a:xfrm flipV="1">
            <a:off x="7948296" y="5287177"/>
            <a:ext cx="1" cy="70086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175" name="point posn in…">
            <a:extLst>
              <a:ext uri="{FF2B5EF4-FFF2-40B4-BE49-F238E27FC236}">
                <a16:creationId xmlns:a16="http://schemas.microsoft.com/office/drawing/2014/main" id="{4A1884E3-3FE9-E08D-ABB8-C78E6709243D}"/>
              </a:ext>
            </a:extLst>
          </p:cNvPr>
          <p:cNvSpPr txBox="1"/>
          <p:nvPr/>
        </p:nvSpPr>
        <p:spPr>
          <a:xfrm>
            <a:off x="7345647" y="3383035"/>
            <a:ext cx="985206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point posn in</a:t>
            </a:r>
          </a:p>
          <a:p>
            <a:r>
              <a:rPr sz="1266"/>
              <a:t>world coords</a:t>
            </a:r>
          </a:p>
        </p:txBody>
      </p:sp>
      <p:sp>
        <p:nvSpPr>
          <p:cNvPr id="176" name="Line">
            <a:extLst>
              <a:ext uri="{FF2B5EF4-FFF2-40B4-BE49-F238E27FC236}">
                <a16:creationId xmlns:a16="http://schemas.microsoft.com/office/drawing/2014/main" id="{5F8EB7F6-270A-4869-9A19-765A8BA1A1DB}"/>
              </a:ext>
            </a:extLst>
          </p:cNvPr>
          <p:cNvSpPr/>
          <p:nvPr/>
        </p:nvSpPr>
        <p:spPr>
          <a:xfrm>
            <a:off x="7375120" y="3962261"/>
            <a:ext cx="1" cy="5091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177" name="Line">
            <a:extLst>
              <a:ext uri="{FF2B5EF4-FFF2-40B4-BE49-F238E27FC236}">
                <a16:creationId xmlns:a16="http://schemas.microsoft.com/office/drawing/2014/main" id="{D0364C1F-B5A4-FD1A-E6BA-1DC3262BBCF0}"/>
              </a:ext>
            </a:extLst>
          </p:cNvPr>
          <p:cNvSpPr/>
          <p:nvPr/>
        </p:nvSpPr>
        <p:spPr>
          <a:xfrm flipV="1">
            <a:off x="5174481" y="5355651"/>
            <a:ext cx="1" cy="70086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178" name="vehicle orientation…">
            <a:extLst>
              <a:ext uri="{FF2B5EF4-FFF2-40B4-BE49-F238E27FC236}">
                <a16:creationId xmlns:a16="http://schemas.microsoft.com/office/drawing/2014/main" id="{AB631D81-F564-2DCA-88A1-DFA4994CD33F}"/>
              </a:ext>
            </a:extLst>
          </p:cNvPr>
          <p:cNvSpPr txBox="1"/>
          <p:nvPr/>
        </p:nvSpPr>
        <p:spPr>
          <a:xfrm>
            <a:off x="5536186" y="3383035"/>
            <a:ext cx="1368516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vehicle orientation</a:t>
            </a:r>
          </a:p>
          <a:p>
            <a:r>
              <a:rPr sz="1266"/>
              <a:t>in world coords</a:t>
            </a:r>
          </a:p>
        </p:txBody>
      </p:sp>
      <p:sp>
        <p:nvSpPr>
          <p:cNvPr id="179" name="Line">
            <a:extLst>
              <a:ext uri="{FF2B5EF4-FFF2-40B4-BE49-F238E27FC236}">
                <a16:creationId xmlns:a16="http://schemas.microsoft.com/office/drawing/2014/main" id="{270CC526-2C36-D442-2668-CE8FC18A2B8C}"/>
              </a:ext>
            </a:extLst>
          </p:cNvPr>
          <p:cNvSpPr/>
          <p:nvPr/>
        </p:nvSpPr>
        <p:spPr>
          <a:xfrm>
            <a:off x="6727298" y="4021093"/>
            <a:ext cx="1" cy="77688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180" name="Observation">
            <a:extLst>
              <a:ext uri="{FF2B5EF4-FFF2-40B4-BE49-F238E27FC236}">
                <a16:creationId xmlns:a16="http://schemas.microsoft.com/office/drawing/2014/main" id="{F301E516-2D8E-EF38-590C-25E5B9A2D008}"/>
              </a:ext>
            </a:extLst>
          </p:cNvPr>
          <p:cNvSpPr txBox="1"/>
          <p:nvPr/>
        </p:nvSpPr>
        <p:spPr>
          <a:xfrm>
            <a:off x="1802189" y="4044840"/>
            <a:ext cx="1504451" cy="493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ts val="3600"/>
              </a:lnSpc>
              <a:defRPr sz="3000">
                <a:solidFill>
                  <a:schemeClr val="accent5"/>
                </a:solidFill>
              </a:defRPr>
            </a:lvl1pPr>
          </a:lstStyle>
          <a:p>
            <a:r>
              <a:rPr sz="2109"/>
              <a:t>Observation</a:t>
            </a:r>
          </a:p>
        </p:txBody>
      </p:sp>
      <p:pic>
        <p:nvPicPr>
          <p:cNvPr id="181" name="Line Line" descr="Line Line">
            <a:extLst>
              <a:ext uri="{FF2B5EF4-FFF2-40B4-BE49-F238E27FC236}">
                <a16:creationId xmlns:a16="http://schemas.microsoft.com/office/drawing/2014/main" id="{20060971-3900-39C3-088E-84191FE6062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218495">
            <a:off x="3271173" y="4616841"/>
            <a:ext cx="1462235" cy="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231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94FAD-F601-F55C-ABAC-076BE42D3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">
            <a:extLst>
              <a:ext uri="{FF2B5EF4-FFF2-40B4-BE49-F238E27FC236}">
                <a16:creationId xmlns:a16="http://schemas.microsoft.com/office/drawing/2014/main" id="{F57BB217-3979-E19A-6A62-7E8559509D76}"/>
              </a:ext>
            </a:extLst>
          </p:cNvPr>
          <p:cNvSpPr/>
          <p:nvPr/>
        </p:nvSpPr>
        <p:spPr>
          <a:xfrm>
            <a:off x="231301" y="231182"/>
            <a:ext cx="8854516" cy="6490002"/>
          </a:xfrm>
          <a:prstGeom prst="rect">
            <a:avLst/>
          </a:prstGeom>
          <a:solidFill>
            <a:srgbClr val="DCDEE0">
              <a:alpha val="48352"/>
            </a:srgb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185" name="Rectangle">
            <a:extLst>
              <a:ext uri="{FF2B5EF4-FFF2-40B4-BE49-F238E27FC236}">
                <a16:creationId xmlns:a16="http://schemas.microsoft.com/office/drawing/2014/main" id="{BD527D55-D439-1A91-E391-E6E7520632DB}"/>
              </a:ext>
            </a:extLst>
          </p:cNvPr>
          <p:cNvSpPr/>
          <p:nvPr/>
        </p:nvSpPr>
        <p:spPr>
          <a:xfrm>
            <a:off x="3576670" y="1494727"/>
            <a:ext cx="2986639" cy="825145"/>
          </a:xfrm>
          <a:prstGeom prst="rect">
            <a:avLst/>
          </a:prstGeom>
          <a:solidFill>
            <a:schemeClr val="accent3">
              <a:satOff val="18648"/>
              <a:lumOff val="5971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186" name="Rectangle">
            <a:extLst>
              <a:ext uri="{FF2B5EF4-FFF2-40B4-BE49-F238E27FC236}">
                <a16:creationId xmlns:a16="http://schemas.microsoft.com/office/drawing/2014/main" id="{DA00602B-78AE-90A9-5356-53244C9B2EEE}"/>
              </a:ext>
            </a:extLst>
          </p:cNvPr>
          <p:cNvSpPr/>
          <p:nvPr/>
        </p:nvSpPr>
        <p:spPr>
          <a:xfrm>
            <a:off x="1871230" y="3720486"/>
            <a:ext cx="5691415" cy="742584"/>
          </a:xfrm>
          <a:prstGeom prst="rect">
            <a:avLst/>
          </a:prstGeom>
          <a:solidFill>
            <a:schemeClr val="accent2">
              <a:hueOff val="-2473792"/>
              <a:satOff val="-50209"/>
              <a:lumOff val="23543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187" name="Rectangle">
            <a:extLst>
              <a:ext uri="{FF2B5EF4-FFF2-40B4-BE49-F238E27FC236}">
                <a16:creationId xmlns:a16="http://schemas.microsoft.com/office/drawing/2014/main" id="{1FFD0979-5845-7265-C807-4B6809B9EAAB}"/>
              </a:ext>
            </a:extLst>
          </p:cNvPr>
          <p:cNvSpPr/>
          <p:nvPr/>
        </p:nvSpPr>
        <p:spPr>
          <a:xfrm>
            <a:off x="760571" y="4870254"/>
            <a:ext cx="7912734" cy="176163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188" name="Rectangle">
            <a:extLst>
              <a:ext uri="{FF2B5EF4-FFF2-40B4-BE49-F238E27FC236}">
                <a16:creationId xmlns:a16="http://schemas.microsoft.com/office/drawing/2014/main" id="{73D37F78-756C-481F-C528-59D318F389AB}"/>
              </a:ext>
            </a:extLst>
          </p:cNvPr>
          <p:cNvSpPr/>
          <p:nvPr/>
        </p:nvSpPr>
        <p:spPr>
          <a:xfrm>
            <a:off x="970947" y="2717672"/>
            <a:ext cx="7491982" cy="825145"/>
          </a:xfrm>
          <a:prstGeom prst="rect">
            <a:avLst/>
          </a:prstGeom>
          <a:solidFill>
            <a:schemeClr val="accent1">
              <a:satOff val="-3355"/>
              <a:lumOff val="26614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189" name="The steps, EKF:">
            <a:extLst>
              <a:ext uri="{FF2B5EF4-FFF2-40B4-BE49-F238E27FC236}">
                <a16:creationId xmlns:a16="http://schemas.microsoft.com/office/drawing/2014/main" id="{B190E097-2271-F7DE-7092-6678FE6BC4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steps, EKF:</a:t>
            </a:r>
          </a:p>
        </p:txBody>
      </p:sp>
      <p:sp>
        <p:nvSpPr>
          <p:cNvPr id="190" name="Have:">
            <a:extLst>
              <a:ext uri="{FF2B5EF4-FFF2-40B4-BE49-F238E27FC236}">
                <a16:creationId xmlns:a16="http://schemas.microsoft.com/office/drawing/2014/main" id="{498740BF-561F-0CC3-DE7F-B3540869347D}"/>
              </a:ext>
            </a:extLst>
          </p:cNvPr>
          <p:cNvSpPr txBox="1"/>
          <p:nvPr/>
        </p:nvSpPr>
        <p:spPr>
          <a:xfrm>
            <a:off x="579251" y="1798693"/>
            <a:ext cx="47756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Have:</a:t>
            </a:r>
          </a:p>
        </p:txBody>
      </p:sp>
      <p:pic>
        <p:nvPicPr>
          <p:cNvPr id="191" name="Image" descr="Image">
            <a:extLst>
              <a:ext uri="{FF2B5EF4-FFF2-40B4-BE49-F238E27FC236}">
                <a16:creationId xmlns:a16="http://schemas.microsoft.com/office/drawing/2014/main" id="{D007E817-1E9B-793C-758B-4F4110404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644" y="1713382"/>
            <a:ext cx="696516" cy="4375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" descr="Image">
            <a:extLst>
              <a:ext uri="{FF2B5EF4-FFF2-40B4-BE49-F238E27FC236}">
                <a16:creationId xmlns:a16="http://schemas.microsoft.com/office/drawing/2014/main" id="{9C32A30D-403A-B5C6-8BBD-70BD269AA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416" y="1740171"/>
            <a:ext cx="625079" cy="38397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Construct:">
            <a:extLst>
              <a:ext uri="{FF2B5EF4-FFF2-40B4-BE49-F238E27FC236}">
                <a16:creationId xmlns:a16="http://schemas.microsoft.com/office/drawing/2014/main" id="{D49083ED-ED6E-25DC-CC48-6BADE4D4A34D}"/>
              </a:ext>
            </a:extLst>
          </p:cNvPr>
          <p:cNvSpPr txBox="1"/>
          <p:nvPr/>
        </p:nvSpPr>
        <p:spPr>
          <a:xfrm>
            <a:off x="388641" y="2354117"/>
            <a:ext cx="82458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Construct:</a:t>
            </a:r>
          </a:p>
        </p:txBody>
      </p:sp>
      <p:sp>
        <p:nvSpPr>
          <p:cNvPr id="194" name="Now construct:">
            <a:extLst>
              <a:ext uri="{FF2B5EF4-FFF2-40B4-BE49-F238E27FC236}">
                <a16:creationId xmlns:a16="http://schemas.microsoft.com/office/drawing/2014/main" id="{46395CDF-830C-4772-2F22-1A4AD6CD8AC4}"/>
              </a:ext>
            </a:extLst>
          </p:cNvPr>
          <p:cNvSpPr txBox="1"/>
          <p:nvPr/>
        </p:nvSpPr>
        <p:spPr>
          <a:xfrm>
            <a:off x="271107" y="4424568"/>
            <a:ext cx="115159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Now construct:</a:t>
            </a:r>
          </a:p>
        </p:txBody>
      </p:sp>
      <p:sp>
        <p:nvSpPr>
          <p:cNvPr id="195" name="Where:">
            <a:extLst>
              <a:ext uri="{FF2B5EF4-FFF2-40B4-BE49-F238E27FC236}">
                <a16:creationId xmlns:a16="http://schemas.microsoft.com/office/drawing/2014/main" id="{29349963-C138-6EF1-8F43-5996E598909A}"/>
              </a:ext>
            </a:extLst>
          </p:cNvPr>
          <p:cNvSpPr txBox="1"/>
          <p:nvPr/>
        </p:nvSpPr>
        <p:spPr>
          <a:xfrm>
            <a:off x="1981735" y="5886489"/>
            <a:ext cx="57483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Where:</a:t>
            </a:r>
          </a:p>
        </p:txBody>
      </p:sp>
      <p:sp>
        <p:nvSpPr>
          <p:cNvPr id="196" name="Measurement arrives:">
            <a:extLst>
              <a:ext uri="{FF2B5EF4-FFF2-40B4-BE49-F238E27FC236}">
                <a16:creationId xmlns:a16="http://schemas.microsoft.com/office/drawing/2014/main" id="{B3FCE260-9FB6-08BD-2229-A360F6105C1D}"/>
              </a:ext>
            </a:extLst>
          </p:cNvPr>
          <p:cNvSpPr txBox="1"/>
          <p:nvPr/>
        </p:nvSpPr>
        <p:spPr>
          <a:xfrm>
            <a:off x="2005954" y="3842786"/>
            <a:ext cx="162801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Measurement arrives: </a:t>
            </a:r>
          </a:p>
        </p:txBody>
      </p:sp>
      <p:sp>
        <p:nvSpPr>
          <p:cNvPr id="197" name="Line">
            <a:extLst>
              <a:ext uri="{FF2B5EF4-FFF2-40B4-BE49-F238E27FC236}">
                <a16:creationId xmlns:a16="http://schemas.microsoft.com/office/drawing/2014/main" id="{06A80910-27F3-6637-C38B-6E95D6E2C5EE}"/>
              </a:ext>
            </a:extLst>
          </p:cNvPr>
          <p:cNvSpPr/>
          <p:nvPr/>
        </p:nvSpPr>
        <p:spPr>
          <a:xfrm>
            <a:off x="8645157" y="5097213"/>
            <a:ext cx="3270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198" name="Line">
            <a:extLst>
              <a:ext uri="{FF2B5EF4-FFF2-40B4-BE49-F238E27FC236}">
                <a16:creationId xmlns:a16="http://schemas.microsoft.com/office/drawing/2014/main" id="{A0EAAA57-4252-9EDA-2925-BF601194C5DF}"/>
              </a:ext>
            </a:extLst>
          </p:cNvPr>
          <p:cNvSpPr/>
          <p:nvPr/>
        </p:nvSpPr>
        <p:spPr>
          <a:xfrm flipV="1">
            <a:off x="8977578" y="1949223"/>
            <a:ext cx="1" cy="315207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199" name="Line">
            <a:extLst>
              <a:ext uri="{FF2B5EF4-FFF2-40B4-BE49-F238E27FC236}">
                <a16:creationId xmlns:a16="http://schemas.microsoft.com/office/drawing/2014/main" id="{7C1A4BD6-FE95-A4F5-D58D-1A0703452F48}"/>
              </a:ext>
            </a:extLst>
          </p:cNvPr>
          <p:cNvSpPr/>
          <p:nvPr/>
        </p:nvSpPr>
        <p:spPr>
          <a:xfrm flipH="1" flipV="1">
            <a:off x="6574090" y="1981167"/>
            <a:ext cx="241699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pic>
        <p:nvPicPr>
          <p:cNvPr id="200" name="Image" descr="Image">
            <a:extLst>
              <a:ext uri="{FF2B5EF4-FFF2-40B4-BE49-F238E27FC236}">
                <a16:creationId xmlns:a16="http://schemas.microsoft.com/office/drawing/2014/main" id="{AB08606A-24A6-FD72-AF5E-F5257C5B2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379" y="2938255"/>
            <a:ext cx="2375298" cy="38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>
            <a:extLst>
              <a:ext uri="{FF2B5EF4-FFF2-40B4-BE49-F238E27FC236}">
                <a16:creationId xmlns:a16="http://schemas.microsoft.com/office/drawing/2014/main" id="{1B375C6B-D3AF-88EB-0647-927E6BD53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911" y="2938255"/>
            <a:ext cx="4196954" cy="38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" descr="Image">
            <a:extLst>
              <a:ext uri="{FF2B5EF4-FFF2-40B4-BE49-F238E27FC236}">
                <a16:creationId xmlns:a16="http://schemas.microsoft.com/office/drawing/2014/main" id="{CB03D935-AD42-53E3-F3F6-0E78EF7A12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496" y="3926579"/>
            <a:ext cx="1857376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" descr="Image">
            <a:extLst>
              <a:ext uri="{FF2B5EF4-FFF2-40B4-BE49-F238E27FC236}">
                <a16:creationId xmlns:a16="http://schemas.microsoft.com/office/drawing/2014/main" id="{8FBA82FF-2EDA-A1B6-6293-31D8A2FDB4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791" y="5055676"/>
            <a:ext cx="4464844" cy="401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>
            <a:extLst>
              <a:ext uri="{FF2B5EF4-FFF2-40B4-BE49-F238E27FC236}">
                <a16:creationId xmlns:a16="http://schemas.microsoft.com/office/drawing/2014/main" id="{079E82C4-EBBD-8B7A-766A-21822C4110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2637" y="5055676"/>
            <a:ext cx="2920009" cy="38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" descr="Image">
            <a:extLst>
              <a:ext uri="{FF2B5EF4-FFF2-40B4-BE49-F238E27FC236}">
                <a16:creationId xmlns:a16="http://schemas.microsoft.com/office/drawing/2014/main" id="{F7F3EC27-BF1A-1B95-57F8-71EDA730DF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5802" y="6059409"/>
            <a:ext cx="5286376" cy="4732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5332376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939B-5784-F35C-CE73-6CC92D24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principle, now easy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7D87-5791-47B0-2934-30B86685F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Rather horrid from the point of view of complexity</a:t>
            </a:r>
          </a:p>
          <a:p>
            <a:pPr lvl="2"/>
            <a:r>
              <a:rPr lang="en-US" dirty="0"/>
              <a:t>looks like we have to invert a 3+2N by 3+2N matrix!</a:t>
            </a:r>
          </a:p>
          <a:p>
            <a:pPr lvl="1"/>
            <a:endParaRPr lang="en-US" dirty="0"/>
          </a:p>
          <a:p>
            <a:r>
              <a:rPr lang="en-US" dirty="0"/>
              <a:t>BUT</a:t>
            </a:r>
          </a:p>
          <a:p>
            <a:pPr lvl="1"/>
            <a:r>
              <a:rPr lang="en-US" dirty="0" err="1"/>
              <a:t>F_x</a:t>
            </a:r>
            <a:r>
              <a:rPr lang="en-US" dirty="0"/>
              <a:t> is much simpler than it might look</a:t>
            </a:r>
          </a:p>
          <a:p>
            <a:pPr lvl="2"/>
            <a:r>
              <a:rPr lang="en-US" dirty="0"/>
              <a:t>the landmarks do not move!</a:t>
            </a:r>
          </a:p>
          <a:p>
            <a:pPr lvl="1"/>
            <a:r>
              <a:rPr lang="en-US" dirty="0" err="1"/>
              <a:t>F_n</a:t>
            </a:r>
            <a:r>
              <a:rPr lang="en-US" dirty="0"/>
              <a:t> ditto</a:t>
            </a:r>
          </a:p>
          <a:p>
            <a:pPr lvl="2"/>
            <a:r>
              <a:rPr lang="en-US" dirty="0"/>
              <a:t>there is no noise in the landmark updates - the landmarks are fixed</a:t>
            </a:r>
          </a:p>
          <a:p>
            <a:pPr lvl="1"/>
            <a:r>
              <a:rPr lang="en-US" dirty="0"/>
              <a:t>Outcome: </a:t>
            </a:r>
          </a:p>
          <a:p>
            <a:pPr lvl="2"/>
            <a:r>
              <a:rPr lang="en-US" dirty="0"/>
              <a:t>We can deal with landmarks one by one</a:t>
            </a:r>
          </a:p>
          <a:p>
            <a:pPr lvl="3"/>
            <a:r>
              <a:rPr lang="en-US" dirty="0"/>
              <a:t> and so do many small matrix inversions rather than one large 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16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FAB17-AC59-AF66-444D-4FCD690A7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3615-E56F-EEDC-6529-88C19499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EB015-CA83-8E19-812A-90E09F3AF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32582"/>
          </a:xfrm>
        </p:spPr>
        <p:txBody>
          <a:bodyPr/>
          <a:lstStyle/>
          <a:p>
            <a:r>
              <a:rPr lang="en-US" dirty="0"/>
              <a:t>The vehicle moves, as above; </a:t>
            </a:r>
          </a:p>
          <a:p>
            <a:pPr lvl="1"/>
            <a:r>
              <a:rPr lang="en-US" dirty="0"/>
              <a:t>but the landmarks don’t move</a:t>
            </a:r>
          </a:p>
          <a:p>
            <a:pPr lvl="1"/>
            <a:r>
              <a:rPr lang="en-US" dirty="0"/>
              <a:t>and there isn’t any noise</a:t>
            </a:r>
          </a:p>
          <a:p>
            <a:endParaRPr lang="en-US" dirty="0"/>
          </a:p>
        </p:txBody>
      </p:sp>
      <p:pic>
        <p:nvPicPr>
          <p:cNvPr id="5" name="latex-image-1.pdf" descr="latex-image-1.pdf">
            <a:extLst>
              <a:ext uri="{FF2B5EF4-FFF2-40B4-BE49-F238E27FC236}">
                <a16:creationId xmlns:a16="http://schemas.microsoft.com/office/drawing/2014/main" id="{DFD50580-8521-2C3B-5983-484415FE3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803" y="3269395"/>
            <a:ext cx="2116337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atex-image-1.pdf" descr="latex-image-1.pdf">
            <a:extLst>
              <a:ext uri="{FF2B5EF4-FFF2-40B4-BE49-F238E27FC236}">
                <a16:creationId xmlns:a16="http://schemas.microsoft.com/office/drawing/2014/main" id="{EA5B4DF8-6B13-EAE9-B5AC-E03CF21AA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4" y="4948037"/>
            <a:ext cx="3134321" cy="1544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E0AD84C-8B2C-832B-2EED-A2F2AF321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541" y="4637633"/>
            <a:ext cx="3446860" cy="19288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17352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92AD1-A3AE-0D5C-964E-4ECD8BEC9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C1A2-18FE-9EEB-1B3B-A8BFAD919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update, II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CB4527-4761-6EE4-7A85-26141CF6E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</a:t>
            </a:r>
          </a:p>
          <a:p>
            <a:pPr lvl="1"/>
            <a:r>
              <a:rPr lang="en-US" dirty="0" err="1"/>
              <a:t>F_x</a:t>
            </a:r>
            <a:r>
              <a:rPr lang="en-US" dirty="0"/>
              <a:t> is much simpler than it might look</a:t>
            </a:r>
          </a:p>
          <a:p>
            <a:pPr lvl="2"/>
            <a:r>
              <a:rPr lang="en-US" dirty="0"/>
              <a:t>the landmarks do not move!</a:t>
            </a:r>
          </a:p>
          <a:p>
            <a:pPr lvl="1"/>
            <a:r>
              <a:rPr lang="en-US" dirty="0" err="1"/>
              <a:t>F_n</a:t>
            </a:r>
            <a:r>
              <a:rPr lang="en-US" dirty="0"/>
              <a:t> ditto</a:t>
            </a:r>
          </a:p>
          <a:p>
            <a:pPr lvl="2"/>
            <a:r>
              <a:rPr lang="en-US" dirty="0"/>
              <a:t>there is no noise in the landmark updates - the landmarks are fixed</a:t>
            </a:r>
          </a:p>
          <a:p>
            <a:endParaRPr lang="en-US" dirty="0"/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D86F8AAA-712C-C05A-1434-90EB5C8907C6}"/>
              </a:ext>
            </a:extLst>
          </p:cNvPr>
          <p:cNvSpPr txBox="1"/>
          <p:nvPr/>
        </p:nvSpPr>
        <p:spPr>
          <a:xfrm>
            <a:off x="4263926" y="4054557"/>
            <a:ext cx="16168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sz="1266"/>
              <a:t>3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BF157830-0DE5-B158-7EFF-D93073E67917}"/>
              </a:ext>
            </a:extLst>
          </p:cNvPr>
          <p:cNvSpPr/>
          <p:nvPr/>
        </p:nvSpPr>
        <p:spPr>
          <a:xfrm flipV="1">
            <a:off x="4125515" y="4339827"/>
            <a:ext cx="47308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12" name="2 N">
            <a:extLst>
              <a:ext uri="{FF2B5EF4-FFF2-40B4-BE49-F238E27FC236}">
                <a16:creationId xmlns:a16="http://schemas.microsoft.com/office/drawing/2014/main" id="{410554FA-E359-5884-9393-94E9C05066B9}"/>
              </a:ext>
            </a:extLst>
          </p:cNvPr>
          <p:cNvSpPr txBox="1"/>
          <p:nvPr/>
        </p:nvSpPr>
        <p:spPr>
          <a:xfrm>
            <a:off x="4945563" y="4054557"/>
            <a:ext cx="31356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sz="1266"/>
              <a:t>2 N</a:t>
            </a: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FBDA051A-2515-799C-603F-F5EAC3658747}"/>
              </a:ext>
            </a:extLst>
          </p:cNvPr>
          <p:cNvSpPr/>
          <p:nvPr/>
        </p:nvSpPr>
        <p:spPr>
          <a:xfrm flipV="1">
            <a:off x="4911328" y="4339827"/>
            <a:ext cx="47308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14" name="N=Number of landmarks">
            <a:extLst>
              <a:ext uri="{FF2B5EF4-FFF2-40B4-BE49-F238E27FC236}">
                <a16:creationId xmlns:a16="http://schemas.microsoft.com/office/drawing/2014/main" id="{D0970F97-7804-9EF2-6E14-5061318D41CB}"/>
              </a:ext>
            </a:extLst>
          </p:cNvPr>
          <p:cNvSpPr txBox="1"/>
          <p:nvPr/>
        </p:nvSpPr>
        <p:spPr>
          <a:xfrm>
            <a:off x="5846816" y="3929542"/>
            <a:ext cx="183339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sz="1266"/>
              <a:t>N=Number of landmarks</a:t>
            </a:r>
          </a:p>
        </p:txBody>
      </p:sp>
      <p:pic>
        <p:nvPicPr>
          <p:cNvPr id="15" name="latex-image-1.pdf" descr="latex-image-1.pdf">
            <a:extLst>
              <a:ext uri="{FF2B5EF4-FFF2-40B4-BE49-F238E27FC236}">
                <a16:creationId xmlns:a16="http://schemas.microsoft.com/office/drawing/2014/main" id="{F62EF7B3-0995-D889-A4D1-D340B76DA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71" y="5651411"/>
            <a:ext cx="2501870" cy="794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latex-image-1.pdf" descr="latex-image-1.pdf">
            <a:extLst>
              <a:ext uri="{FF2B5EF4-FFF2-40B4-BE49-F238E27FC236}">
                <a16:creationId xmlns:a16="http://schemas.microsoft.com/office/drawing/2014/main" id="{7C38EDE2-D3E8-D151-A717-425CCA52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987" y="4579910"/>
            <a:ext cx="2482454" cy="794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34875670-38F8-353E-7341-80015DA6B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408" y="1483347"/>
            <a:ext cx="4196954" cy="3839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5139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212BB-F4D0-7E0C-A1F0-688AC973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update,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98F6B-E638-292B-A653-0BC170FF1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we have 2 landmarks</a:t>
            </a:r>
          </a:p>
          <a:p>
            <a:endParaRPr lang="en-US" dirty="0"/>
          </a:p>
        </p:txBody>
      </p:sp>
      <p:pic>
        <p:nvPicPr>
          <p:cNvPr id="4" name="latex-image-1.pdf" descr="latex-image-1.pdf">
            <a:extLst>
              <a:ext uri="{FF2B5EF4-FFF2-40B4-BE49-F238E27FC236}">
                <a16:creationId xmlns:a16="http://schemas.microsoft.com/office/drawing/2014/main" id="{EA246F9C-7DD2-B9AC-B85D-E8405DD25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849" y="2542027"/>
            <a:ext cx="6027540" cy="38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D5582206-F9D3-BD40-50CA-553EC9B03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5" y="3650647"/>
            <a:ext cx="2839641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56EF23CD-DEEB-ABD1-A37E-BF9500B1E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311" y="3483708"/>
            <a:ext cx="3455790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E76B42B-65DC-A58E-438A-FB4E19E36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61" y="5405522"/>
            <a:ext cx="5536407" cy="116086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all EKF:">
            <a:extLst>
              <a:ext uri="{FF2B5EF4-FFF2-40B4-BE49-F238E27FC236}">
                <a16:creationId xmlns:a16="http://schemas.microsoft.com/office/drawing/2014/main" id="{7EDCD25C-45D4-C64D-16E9-4D366F5BF0FF}"/>
              </a:ext>
            </a:extLst>
          </p:cNvPr>
          <p:cNvSpPr txBox="1"/>
          <p:nvPr/>
        </p:nvSpPr>
        <p:spPr>
          <a:xfrm>
            <a:off x="997872" y="2600549"/>
            <a:ext cx="85664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Recall EKF:</a:t>
            </a:r>
          </a:p>
        </p:txBody>
      </p:sp>
      <p:sp>
        <p:nvSpPr>
          <p:cNvPr id="9" name="Notice fewer matrix multiplies!">
            <a:extLst>
              <a:ext uri="{FF2B5EF4-FFF2-40B4-BE49-F238E27FC236}">
                <a16:creationId xmlns:a16="http://schemas.microsoft.com/office/drawing/2014/main" id="{8A2100EA-F24D-08DE-F0D7-31E30E6D4AA7}"/>
              </a:ext>
            </a:extLst>
          </p:cNvPr>
          <p:cNvSpPr txBox="1"/>
          <p:nvPr/>
        </p:nvSpPr>
        <p:spPr>
          <a:xfrm>
            <a:off x="6149030" y="5852486"/>
            <a:ext cx="2213363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Notice fewer matrix multiplies!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EBD2F8-4BA5-9EED-D73E-0C31E838F255}"/>
              </a:ext>
            </a:extLst>
          </p:cNvPr>
          <p:cNvSpPr txBox="1"/>
          <p:nvPr/>
        </p:nvSpPr>
        <p:spPr>
          <a:xfrm>
            <a:off x="4372303" y="4708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90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EB517-051B-28B6-7E6C-7C00BD23C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3A5F-927A-A3BD-5311-FA98732ED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update,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8C290-BCD4-3C32-D6DF-940DC4042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we have 2 landmarks</a:t>
            </a:r>
          </a:p>
          <a:p>
            <a:endParaRPr lang="en-US" dirty="0"/>
          </a:p>
        </p:txBody>
      </p:sp>
      <p:pic>
        <p:nvPicPr>
          <p:cNvPr id="11" name="latex-image-1.pdf" descr="latex-image-1.pdf">
            <a:extLst>
              <a:ext uri="{FF2B5EF4-FFF2-40B4-BE49-F238E27FC236}">
                <a16:creationId xmlns:a16="http://schemas.microsoft.com/office/drawing/2014/main" id="{8E1CFD93-CFEF-CC6D-DDDF-7DE7A0CA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849" y="2542027"/>
            <a:ext cx="6027540" cy="38397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all EKF:">
            <a:extLst>
              <a:ext uri="{FF2B5EF4-FFF2-40B4-BE49-F238E27FC236}">
                <a16:creationId xmlns:a16="http://schemas.microsoft.com/office/drawing/2014/main" id="{E0E7D43F-AA88-6F7E-FCF4-99DBAB57952C}"/>
              </a:ext>
            </a:extLst>
          </p:cNvPr>
          <p:cNvSpPr txBox="1"/>
          <p:nvPr/>
        </p:nvSpPr>
        <p:spPr>
          <a:xfrm>
            <a:off x="997872" y="2600549"/>
            <a:ext cx="85664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Recall EKF:</a:t>
            </a:r>
          </a:p>
        </p:txBody>
      </p:sp>
      <p:sp>
        <p:nvSpPr>
          <p:cNvPr id="13" name="Notice fewer matrix multiplies!">
            <a:extLst>
              <a:ext uri="{FF2B5EF4-FFF2-40B4-BE49-F238E27FC236}">
                <a16:creationId xmlns:a16="http://schemas.microsoft.com/office/drawing/2014/main" id="{84E48BBE-ED14-DDA3-557E-35762249D040}"/>
              </a:ext>
            </a:extLst>
          </p:cNvPr>
          <p:cNvSpPr txBox="1"/>
          <p:nvPr/>
        </p:nvSpPr>
        <p:spPr>
          <a:xfrm>
            <a:off x="6149030" y="5852486"/>
            <a:ext cx="2213363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Notice fewer matrix multiplies!</a:t>
            </a:r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3FCD2C78-FA20-7997-A19C-A392D2C14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878" y="3198797"/>
            <a:ext cx="2866430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905C34EE-9605-331F-0F35-D9CB9C74E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37" y="5200686"/>
            <a:ext cx="4393407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01B7B436-06D1-10A8-C442-33F00F575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74" y="3198797"/>
            <a:ext cx="2661048" cy="11608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58240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1F2DA-4CD7-D608-A907-2FDD8363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simplifications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412B8-19DA-E6F4-1DBA-6404D2B3D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BUT</a:t>
            </a:r>
          </a:p>
          <a:p>
            <a:pPr lvl="1"/>
            <a:r>
              <a:rPr lang="en-US" dirty="0" err="1"/>
              <a:t>G_x</a:t>
            </a:r>
            <a:r>
              <a:rPr lang="en-US" dirty="0"/>
              <a:t> is much simpler than it might look</a:t>
            </a:r>
          </a:p>
          <a:p>
            <a:pPr lvl="2"/>
            <a:r>
              <a:rPr lang="en-US" dirty="0"/>
              <a:t>each set of measurements affected by only one landmark!</a:t>
            </a:r>
          </a:p>
          <a:p>
            <a:endParaRPr lang="en-US" dirty="0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B81EE23E-1BE4-7EBA-B314-7B42F1EC8AE3}"/>
              </a:ext>
            </a:extLst>
          </p:cNvPr>
          <p:cNvSpPr txBox="1"/>
          <p:nvPr/>
        </p:nvSpPr>
        <p:spPr>
          <a:xfrm>
            <a:off x="3370957" y="4134925"/>
            <a:ext cx="15869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3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F752AE25-609F-2C91-C6A9-EBDE133D2A4A}"/>
              </a:ext>
            </a:extLst>
          </p:cNvPr>
          <p:cNvSpPr/>
          <p:nvPr/>
        </p:nvSpPr>
        <p:spPr>
          <a:xfrm flipV="1">
            <a:off x="3232547" y="4420195"/>
            <a:ext cx="46434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6" name="N">
            <a:extLst>
              <a:ext uri="{FF2B5EF4-FFF2-40B4-BE49-F238E27FC236}">
                <a16:creationId xmlns:a16="http://schemas.microsoft.com/office/drawing/2014/main" id="{322C7C8E-4485-DE22-1A41-AD66AB8EAF17}"/>
              </a:ext>
            </a:extLst>
          </p:cNvPr>
          <p:cNvSpPr txBox="1"/>
          <p:nvPr/>
        </p:nvSpPr>
        <p:spPr>
          <a:xfrm>
            <a:off x="5418837" y="3528404"/>
            <a:ext cx="18755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N</a:t>
            </a: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657C14D9-370E-7DFE-F134-19548F78D327}"/>
              </a:ext>
            </a:extLst>
          </p:cNvPr>
          <p:cNvSpPr/>
          <p:nvPr/>
        </p:nvSpPr>
        <p:spPr>
          <a:xfrm>
            <a:off x="4191801" y="3955852"/>
            <a:ext cx="391020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8" name="N=Number of landmarks">
            <a:extLst>
              <a:ext uri="{FF2B5EF4-FFF2-40B4-BE49-F238E27FC236}">
                <a16:creationId xmlns:a16="http://schemas.microsoft.com/office/drawing/2014/main" id="{AABC4175-6A06-E6BE-9433-E31ED3674646}"/>
              </a:ext>
            </a:extLst>
          </p:cNvPr>
          <p:cNvSpPr txBox="1"/>
          <p:nvPr/>
        </p:nvSpPr>
        <p:spPr>
          <a:xfrm>
            <a:off x="6073084" y="3528404"/>
            <a:ext cx="179953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N=Number of landmarks</a:t>
            </a:r>
          </a:p>
        </p:txBody>
      </p:sp>
      <p:sp>
        <p:nvSpPr>
          <p:cNvPr id="9" name="2">
            <a:extLst>
              <a:ext uri="{FF2B5EF4-FFF2-40B4-BE49-F238E27FC236}">
                <a16:creationId xmlns:a16="http://schemas.microsoft.com/office/drawing/2014/main" id="{D16FF1A2-D21D-C0E3-5A29-87E9F034F7CD}"/>
              </a:ext>
            </a:extLst>
          </p:cNvPr>
          <p:cNvSpPr txBox="1"/>
          <p:nvPr/>
        </p:nvSpPr>
        <p:spPr>
          <a:xfrm>
            <a:off x="4272855" y="4134925"/>
            <a:ext cx="15869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2</a:t>
            </a: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A989A4D2-DA5C-4B60-1575-B77CFC29A4F7}"/>
              </a:ext>
            </a:extLst>
          </p:cNvPr>
          <p:cNvSpPr/>
          <p:nvPr/>
        </p:nvSpPr>
        <p:spPr>
          <a:xfrm flipV="1">
            <a:off x="4134446" y="4420195"/>
            <a:ext cx="46434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35805461-9742-1D1F-1E2B-0E4B587FA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56" y="4719923"/>
            <a:ext cx="5715001" cy="168771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Line">
            <a:extLst>
              <a:ext uri="{FF2B5EF4-FFF2-40B4-BE49-F238E27FC236}">
                <a16:creationId xmlns:a16="http://schemas.microsoft.com/office/drawing/2014/main" id="{C10F958E-EB41-56A2-CC23-7360564C69AE}"/>
              </a:ext>
            </a:extLst>
          </p:cNvPr>
          <p:cNvSpPr/>
          <p:nvPr/>
        </p:nvSpPr>
        <p:spPr>
          <a:xfrm>
            <a:off x="8240274" y="4829756"/>
            <a:ext cx="1" cy="146804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13" name="2 N">
            <a:extLst>
              <a:ext uri="{FF2B5EF4-FFF2-40B4-BE49-F238E27FC236}">
                <a16:creationId xmlns:a16="http://schemas.microsoft.com/office/drawing/2014/main" id="{60D51855-AAA9-B442-E204-E1BC0BA23B38}"/>
              </a:ext>
            </a:extLst>
          </p:cNvPr>
          <p:cNvSpPr txBox="1"/>
          <p:nvPr/>
        </p:nvSpPr>
        <p:spPr>
          <a:xfrm>
            <a:off x="8414219" y="5236302"/>
            <a:ext cx="30777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2 N</a:t>
            </a:r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93F91826-507B-455A-EA1D-A311046C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084" y="1525033"/>
            <a:ext cx="2920009" cy="38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15D16F4A-CD4E-2CA0-E5BC-2C19F6120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4" y="2112457"/>
            <a:ext cx="5286376" cy="4732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24173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F7307-FCF1-7CBB-6EC8-856CB4E9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simplifications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7884-2C08-897C-BDBE-0A97BFC10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</a:t>
            </a:r>
          </a:p>
          <a:p>
            <a:pPr lvl="1"/>
            <a:r>
              <a:rPr lang="en-US" dirty="0" err="1"/>
              <a:t>G_n</a:t>
            </a:r>
            <a:r>
              <a:rPr lang="en-US" dirty="0"/>
              <a:t> is usually much simpler than it might look</a:t>
            </a:r>
          </a:p>
          <a:p>
            <a:pPr lvl="2"/>
            <a:r>
              <a:rPr lang="en-US" dirty="0"/>
              <a:t>noise is usually additive normal noise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This means that the term: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is actually a block diagonal matrix</a:t>
            </a:r>
          </a:p>
          <a:p>
            <a:endParaRPr lang="en-US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D7FC20CF-1CB6-DD54-0B94-753274999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35" y="4295583"/>
            <a:ext cx="1312665" cy="3839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9876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50690-00E9-A85D-9285-238C72B3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6C7F9-B779-00A4-7C26-CC3A05169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Observe the world from a moving platform</a:t>
            </a:r>
          </a:p>
          <a:p>
            <a:r>
              <a:rPr lang="en-US" dirty="0"/>
              <a:t>Build:</a:t>
            </a:r>
          </a:p>
          <a:p>
            <a:pPr lvl="1"/>
            <a:r>
              <a:rPr lang="en-US" dirty="0"/>
              <a:t>a map of the world</a:t>
            </a:r>
          </a:p>
          <a:p>
            <a:pPr lvl="1"/>
            <a:r>
              <a:rPr lang="en-US" dirty="0"/>
              <a:t>an estimate of pose in that map</a:t>
            </a:r>
          </a:p>
          <a:p>
            <a:r>
              <a:rPr lang="en-US" dirty="0"/>
              <a:t>Online:</a:t>
            </a:r>
          </a:p>
          <a:p>
            <a:pPr lvl="1"/>
            <a:r>
              <a:rPr lang="en-US" dirty="0"/>
              <a:t>notice that new observations update:</a:t>
            </a:r>
          </a:p>
          <a:p>
            <a:pPr lvl="2"/>
            <a:r>
              <a:rPr lang="en-US" dirty="0"/>
              <a:t>estimate of pose</a:t>
            </a:r>
          </a:p>
          <a:p>
            <a:pPr lvl="2"/>
            <a:r>
              <a:rPr lang="en-US" dirty="0"/>
              <a:t>estimate of map</a:t>
            </a:r>
          </a:p>
          <a:p>
            <a:pPr lvl="2"/>
            <a:endParaRPr lang="en-US" dirty="0"/>
          </a:p>
          <a:p>
            <a:r>
              <a:rPr lang="en-US" dirty="0"/>
              <a:t>Filtering problem</a:t>
            </a:r>
          </a:p>
        </p:txBody>
      </p:sp>
    </p:spTree>
    <p:extLst>
      <p:ext uri="{BB962C8B-B14F-4D97-AF65-F5344CB8AC3E}">
        <p14:creationId xmlns:p14="http://schemas.microsoft.com/office/powerpoint/2010/main" val="3782548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D347-5CEB-5D67-29EE-22A276B2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simplification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68159-0F9A-AC61-EA3B-B96E1BD0C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nasty bit…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notice </a:t>
            </a:r>
            <a:r>
              <a:rPr lang="en-US" dirty="0">
                <a:solidFill>
                  <a:schemeClr val="accent5"/>
                </a:solidFill>
              </a:rPr>
              <a:t>key point</a:t>
            </a:r>
          </a:p>
          <a:p>
            <a:pPr lvl="1"/>
            <a:r>
              <a:rPr lang="en-US" dirty="0"/>
              <a:t>measurements interact only through the position/orientation of the vehicle</a:t>
            </a:r>
          </a:p>
          <a:p>
            <a:pPr lvl="1"/>
            <a:r>
              <a:rPr lang="en-US" dirty="0"/>
              <a:t>each measurement depends on only one landmark and pose of v.</a:t>
            </a:r>
          </a:p>
          <a:p>
            <a:pPr lvl="1"/>
            <a:r>
              <a:rPr lang="en-US" dirty="0"/>
              <a:t>OR measurements are conditionally independent conditioned on pose of v.</a:t>
            </a:r>
          </a:p>
          <a:p>
            <a:pPr lvl="1"/>
            <a:r>
              <a:rPr lang="en-US" dirty="0"/>
              <a:t>OR you could subdivide time and update measurements one by one</a:t>
            </a:r>
          </a:p>
          <a:p>
            <a:pPr lvl="1"/>
            <a:r>
              <a:rPr lang="en-US" dirty="0"/>
              <a:t>OR matrix </a:t>
            </a:r>
            <a:r>
              <a:rPr lang="en-US" dirty="0" err="1"/>
              <a:t>G_x</a:t>
            </a:r>
            <a:r>
              <a:rPr lang="en-US" dirty="0"/>
              <a:t> has the sparsity structure above</a:t>
            </a:r>
          </a:p>
          <a:p>
            <a:r>
              <a:rPr lang="en-US" dirty="0"/>
              <a:t>(the same point, manifesting in different ways)</a:t>
            </a:r>
          </a:p>
          <a:p>
            <a:endParaRPr lang="en-US" dirty="0"/>
          </a:p>
        </p:txBody>
      </p:sp>
      <p:pic>
        <p:nvPicPr>
          <p:cNvPr id="4" name="latex-image-1.pdf" descr="latex-image-1.pdf">
            <a:extLst>
              <a:ext uri="{FF2B5EF4-FFF2-40B4-BE49-F238E27FC236}">
                <a16:creationId xmlns:a16="http://schemas.microsoft.com/office/drawing/2014/main" id="{9386AF09-8957-EF6A-2B83-3B6667B12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808" y="2233826"/>
            <a:ext cx="3849571" cy="5249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6167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0E7E-6A3F-5112-0F6C-AD58831D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Subdividing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96E64-6983-905E-C37E-5DE9616D3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 observations in some order</a:t>
            </a:r>
          </a:p>
          <a:p>
            <a:pPr lvl="1"/>
            <a:r>
              <a:rPr lang="en-US" dirty="0"/>
              <a:t>landmark </a:t>
            </a:r>
            <a:r>
              <a:rPr lang="en-US" dirty="0" err="1"/>
              <a:t>i</a:t>
            </a:r>
            <a:r>
              <a:rPr lang="en-US" dirty="0"/>
              <a:t> affects the whole state</a:t>
            </a:r>
          </a:p>
          <a:p>
            <a:pPr lvl="2"/>
            <a:r>
              <a:rPr lang="en-US" dirty="0"/>
              <a:t>because it changes your estimate of the pose of the vehicle</a:t>
            </a:r>
          </a:p>
          <a:p>
            <a:pPr lvl="3"/>
            <a:r>
              <a:rPr lang="en-US" dirty="0"/>
              <a:t>and that affects your estimate of state of every landmark</a:t>
            </a:r>
          </a:p>
          <a:p>
            <a:pPr lvl="2"/>
            <a:r>
              <a:rPr lang="en-US" dirty="0"/>
              <a:t>BUT</a:t>
            </a:r>
          </a:p>
          <a:p>
            <a:pPr lvl="3"/>
            <a:r>
              <a:rPr lang="en-US" dirty="0"/>
              <a:t>the change in estimate of pose depends ONLY on </a:t>
            </a:r>
          </a:p>
          <a:p>
            <a:pPr lvl="4"/>
            <a:r>
              <a:rPr lang="en-US" dirty="0"/>
              <a:t>pose</a:t>
            </a:r>
          </a:p>
          <a:p>
            <a:pPr lvl="4"/>
            <a:r>
              <a:rPr lang="en-US" dirty="0"/>
              <a:t>landmark </a:t>
            </a:r>
            <a:r>
              <a:rPr lang="en-US" dirty="0" err="1"/>
              <a:t>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44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AD65-7C73-D1E5-339A-0FA5C897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Subdividing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FF2E1-7C87-70A8-2C7E-60EED82D3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</a:t>
            </a:r>
          </a:p>
          <a:p>
            <a:pPr lvl="1"/>
            <a:r>
              <a:rPr lang="en-US" dirty="0"/>
              <a:t>repeat</a:t>
            </a:r>
          </a:p>
          <a:p>
            <a:pPr lvl="2"/>
            <a:r>
              <a:rPr lang="en-US" dirty="0"/>
              <a:t>move (so make predictions)</a:t>
            </a:r>
          </a:p>
          <a:p>
            <a:pPr lvl="2"/>
            <a:r>
              <a:rPr lang="en-US" dirty="0"/>
              <a:t>landmark 1 measurement arrives (update pose and so all based on 1)</a:t>
            </a:r>
          </a:p>
          <a:p>
            <a:pPr lvl="2"/>
            <a:r>
              <a:rPr lang="en-US" dirty="0"/>
              <a:t>…</a:t>
            </a:r>
          </a:p>
          <a:p>
            <a:pPr lvl="2"/>
            <a:r>
              <a:rPr lang="en-US" dirty="0"/>
              <a:t>landmark N measurement arrives (update pose and so all based on 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07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73" y="2574211"/>
            <a:ext cx="5286376" cy="473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47" y="3937208"/>
            <a:ext cx="4080868" cy="401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31" y="5112137"/>
            <a:ext cx="2794993" cy="383977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teps in EKF"/>
          <p:cNvSpPr txBox="1"/>
          <p:nvPr/>
        </p:nvSpPr>
        <p:spPr>
          <a:xfrm>
            <a:off x="293316" y="1241925"/>
            <a:ext cx="93378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Steps in EKF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73" y="2574211"/>
            <a:ext cx="5286376" cy="473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47" y="3937208"/>
            <a:ext cx="4080868" cy="401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31" y="5112137"/>
            <a:ext cx="2794993" cy="383977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teps in EKF"/>
          <p:cNvSpPr txBox="1"/>
          <p:nvPr/>
        </p:nvSpPr>
        <p:spPr>
          <a:xfrm>
            <a:off x="293316" y="1241925"/>
            <a:ext cx="93378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Steps in EKF</a:t>
            </a:r>
          </a:p>
        </p:txBody>
      </p:sp>
      <p:sp>
        <p:nvSpPr>
          <p:cNvPr id="280" name="One measurement from one landmark!"/>
          <p:cNvSpPr txBox="1"/>
          <p:nvPr/>
        </p:nvSpPr>
        <p:spPr>
          <a:xfrm>
            <a:off x="3636632" y="356391"/>
            <a:ext cx="279115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sz="1266"/>
              <a:t>One measurement from one landmark!</a:t>
            </a:r>
          </a:p>
        </p:txBody>
      </p:sp>
      <p:sp>
        <p:nvSpPr>
          <p:cNvPr id="281" name="2 x 2"/>
          <p:cNvSpPr txBox="1"/>
          <p:nvPr/>
        </p:nvSpPr>
        <p:spPr>
          <a:xfrm>
            <a:off x="4382818" y="1910862"/>
            <a:ext cx="38472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sz="1266"/>
              <a:t>2 x 2</a:t>
            </a:r>
          </a:p>
        </p:txBody>
      </p:sp>
      <p:sp>
        <p:nvSpPr>
          <p:cNvPr id="282" name="Rectangle"/>
          <p:cNvSpPr/>
          <p:nvPr/>
        </p:nvSpPr>
        <p:spPr>
          <a:xfrm>
            <a:off x="2044789" y="2364363"/>
            <a:ext cx="3263638" cy="892969"/>
          </a:xfrm>
          <a:prstGeom prst="rect">
            <a:avLst/>
          </a:prstGeom>
          <a:solidFill>
            <a:schemeClr val="accent5">
              <a:alpha val="31327"/>
            </a:schemeClr>
          </a:solidFill>
          <a:ln w="25400">
            <a:solidFill>
              <a:srgbClr val="000000">
                <a:alpha val="31327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283" name="3+2N x 2"/>
          <p:cNvSpPr txBox="1"/>
          <p:nvPr/>
        </p:nvSpPr>
        <p:spPr>
          <a:xfrm>
            <a:off x="1323153" y="1942596"/>
            <a:ext cx="67326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sz="1266"/>
              <a:t>3+2N x 2</a:t>
            </a:r>
          </a:p>
        </p:txBody>
      </p:sp>
      <p:sp>
        <p:nvSpPr>
          <p:cNvPr id="284" name="Rectangle"/>
          <p:cNvSpPr/>
          <p:nvPr/>
        </p:nvSpPr>
        <p:spPr>
          <a:xfrm>
            <a:off x="1557228" y="2364363"/>
            <a:ext cx="423632" cy="892969"/>
          </a:xfrm>
          <a:prstGeom prst="rect">
            <a:avLst/>
          </a:prstGeom>
          <a:solidFill>
            <a:schemeClr val="accent1">
              <a:alpha val="56360"/>
            </a:schemeClr>
          </a:solidFill>
          <a:ln w="25400">
            <a:solidFill>
              <a:srgbClr val="000000">
                <a:alpha val="5636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285" name="2 x 1"/>
          <p:cNvSpPr txBox="1"/>
          <p:nvPr/>
        </p:nvSpPr>
        <p:spPr>
          <a:xfrm>
            <a:off x="4634745" y="3528799"/>
            <a:ext cx="38472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sz="1266"/>
              <a:t>2 x 1</a:t>
            </a:r>
          </a:p>
        </p:txBody>
      </p:sp>
      <p:sp>
        <p:nvSpPr>
          <p:cNvPr id="286" name="Rectangle"/>
          <p:cNvSpPr/>
          <p:nvPr/>
        </p:nvSpPr>
        <p:spPr>
          <a:xfrm>
            <a:off x="290634" y="2364363"/>
            <a:ext cx="491134" cy="892969"/>
          </a:xfrm>
          <a:prstGeom prst="rect">
            <a:avLst/>
          </a:prstGeom>
          <a:solidFill>
            <a:schemeClr val="accent2">
              <a:alpha val="41623"/>
            </a:schemeClr>
          </a:solidFill>
          <a:ln w="25400">
            <a:solidFill>
              <a:srgbClr val="000000">
                <a:alpha val="41623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287" name="3+2Nx2"/>
          <p:cNvSpPr txBox="1"/>
          <p:nvPr/>
        </p:nvSpPr>
        <p:spPr>
          <a:xfrm>
            <a:off x="143887" y="2007910"/>
            <a:ext cx="60593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sz="1266"/>
              <a:t>3+2Nx2</a:t>
            </a:r>
          </a:p>
        </p:txBody>
      </p:sp>
      <p:sp>
        <p:nvSpPr>
          <p:cNvPr id="288" name="Rectangle"/>
          <p:cNvSpPr/>
          <p:nvPr/>
        </p:nvSpPr>
        <p:spPr>
          <a:xfrm>
            <a:off x="2371360" y="3633326"/>
            <a:ext cx="2173305" cy="892969"/>
          </a:xfrm>
          <a:prstGeom prst="rect">
            <a:avLst/>
          </a:prstGeom>
          <a:solidFill>
            <a:schemeClr val="accent6">
              <a:alpha val="44192"/>
            </a:schemeClr>
          </a:solidFill>
          <a:ln w="25400">
            <a:solidFill>
              <a:srgbClr val="000000">
                <a:alpha val="44192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289" name="Rectangle"/>
          <p:cNvSpPr/>
          <p:nvPr/>
        </p:nvSpPr>
        <p:spPr>
          <a:xfrm>
            <a:off x="1835507" y="3633326"/>
            <a:ext cx="491134" cy="892969"/>
          </a:xfrm>
          <a:prstGeom prst="rect">
            <a:avLst/>
          </a:prstGeom>
          <a:solidFill>
            <a:schemeClr val="accent2">
              <a:alpha val="41623"/>
            </a:schemeClr>
          </a:solidFill>
          <a:ln w="25400">
            <a:solidFill>
              <a:srgbClr val="000000">
                <a:alpha val="41623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290" name="3+2Nx2"/>
          <p:cNvSpPr txBox="1"/>
          <p:nvPr/>
        </p:nvSpPr>
        <p:spPr>
          <a:xfrm>
            <a:off x="1688760" y="3276873"/>
            <a:ext cx="60593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sz="1266"/>
              <a:t>3+2Nx2</a:t>
            </a:r>
          </a:p>
        </p:txBody>
      </p:sp>
      <p:sp>
        <p:nvSpPr>
          <p:cNvPr id="291" name="Notice:…"/>
          <p:cNvSpPr txBox="1"/>
          <p:nvPr/>
        </p:nvSpPr>
        <p:spPr>
          <a:xfrm>
            <a:off x="6072995" y="2414820"/>
            <a:ext cx="2051267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Notice:</a:t>
            </a:r>
          </a:p>
          <a:p>
            <a:r>
              <a:rPr sz="1266"/>
              <a:t> Inverting only a small matrix</a:t>
            </a:r>
          </a:p>
        </p:txBody>
      </p:sp>
      <p:sp>
        <p:nvSpPr>
          <p:cNvPr id="292" name="Notice:…"/>
          <p:cNvSpPr txBox="1"/>
          <p:nvPr/>
        </p:nvSpPr>
        <p:spPr>
          <a:xfrm>
            <a:off x="6083982" y="3848946"/>
            <a:ext cx="2113335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Notice:</a:t>
            </a:r>
          </a:p>
          <a:p>
            <a:r>
              <a:rPr sz="1266"/>
              <a:t>But affecting the whole state!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299E-0094-DC35-FBA4-F3E5C2EF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95345-E49F-96FC-9230-8BBA26076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measurement from a landmark?</a:t>
            </a:r>
          </a:p>
          <a:p>
            <a:pPr lvl="1"/>
            <a:r>
              <a:rPr lang="en-US" dirty="0"/>
              <a:t>structure of EKF means you can process landmarks one by one</a:t>
            </a:r>
          </a:p>
          <a:p>
            <a:pPr lvl="2"/>
            <a:r>
              <a:rPr lang="en-US" dirty="0"/>
              <a:t>that’s what all the matrix surgery was about</a:t>
            </a:r>
          </a:p>
          <a:p>
            <a:pPr lvl="2"/>
            <a:r>
              <a:rPr lang="en-US" dirty="0"/>
              <a:t>so don’t update that landmark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10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3EB4-0ABB-0106-37D9-4381598A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landmarks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5F534-C6D3-1C98-1186-1602BF44F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Sequence</a:t>
            </a:r>
          </a:p>
          <a:p>
            <a:pPr lvl="1"/>
            <a:r>
              <a:rPr lang="en-US" dirty="0"/>
              <a:t>repeat</a:t>
            </a:r>
          </a:p>
          <a:p>
            <a:pPr lvl="2"/>
            <a:r>
              <a:rPr lang="en-US" dirty="0"/>
              <a:t>move (so make predictions)</a:t>
            </a:r>
          </a:p>
          <a:p>
            <a:pPr lvl="2"/>
            <a:r>
              <a:rPr lang="en-US" dirty="0"/>
              <a:t>landmark 1 measurement arrives (update pose and so all based on 1)</a:t>
            </a:r>
          </a:p>
          <a:p>
            <a:pPr lvl="2"/>
            <a:r>
              <a:rPr lang="en-US" dirty="0"/>
              <a:t>…</a:t>
            </a:r>
          </a:p>
          <a:p>
            <a:pPr lvl="2"/>
            <a:r>
              <a:rPr lang="en-US" dirty="0"/>
              <a:t>landmark N measurement arrives (update pose and so all based on N)</a:t>
            </a:r>
          </a:p>
          <a:p>
            <a:pPr lvl="2"/>
            <a:r>
              <a:rPr lang="en-US" dirty="0"/>
              <a:t>check if there is a new landmark </a:t>
            </a:r>
          </a:p>
          <a:p>
            <a:pPr lvl="3"/>
            <a:r>
              <a:rPr lang="en-US" dirty="0"/>
              <a:t>if so </a:t>
            </a:r>
          </a:p>
          <a:p>
            <a:pPr lvl="4"/>
            <a:r>
              <a:rPr lang="en-US" dirty="0"/>
              <a:t>initialize landmark position and covariance</a:t>
            </a:r>
          </a:p>
          <a:p>
            <a:pPr lvl="5"/>
            <a:r>
              <a:rPr lang="en-US" dirty="0"/>
              <a:t>conditioned on current state and measurement</a:t>
            </a:r>
          </a:p>
          <a:p>
            <a:pPr lvl="4"/>
            <a:r>
              <a:rPr lang="en-US" dirty="0"/>
              <a:t>process  from now on (we have N+1 landmarks)</a:t>
            </a:r>
          </a:p>
        </p:txBody>
      </p:sp>
    </p:spTree>
    <p:extLst>
      <p:ext uri="{BB962C8B-B14F-4D97-AF65-F5344CB8AC3E}">
        <p14:creationId xmlns:p14="http://schemas.microsoft.com/office/powerpoint/2010/main" val="1550157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85CB4-0241-A07B-E674-A90BE7534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B0F20-1EE6-0A73-B857-B20CDD288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More complex vehicle dynamics</a:t>
            </a:r>
          </a:p>
          <a:p>
            <a:endParaRPr lang="en-US" dirty="0"/>
          </a:p>
          <a:p>
            <a:r>
              <a:rPr lang="en-US" dirty="0"/>
              <a:t>Different measurement process</a:t>
            </a:r>
          </a:p>
          <a:p>
            <a:pPr lvl="1"/>
            <a:r>
              <a:rPr lang="en-US" dirty="0"/>
              <a:t>one camera</a:t>
            </a:r>
          </a:p>
          <a:p>
            <a:pPr lvl="1"/>
            <a:r>
              <a:rPr lang="en-US" dirty="0"/>
              <a:t>LIDAR</a:t>
            </a:r>
          </a:p>
          <a:p>
            <a:pPr lvl="1"/>
            <a:r>
              <a:rPr lang="en-US" dirty="0"/>
              <a:t>SONAR (v. hard)</a:t>
            </a:r>
          </a:p>
          <a:p>
            <a:pPr lvl="1"/>
            <a:r>
              <a:rPr lang="en-US" dirty="0"/>
              <a:t>photo-consistency constraints (direct methods)</a:t>
            </a:r>
          </a:p>
          <a:p>
            <a:endParaRPr lang="en-US" dirty="0"/>
          </a:p>
          <a:p>
            <a:r>
              <a:rPr lang="en-US" dirty="0"/>
              <a:t>Multiple processes at different timescales</a:t>
            </a:r>
          </a:p>
          <a:p>
            <a:pPr lvl="1"/>
            <a:r>
              <a:rPr lang="en-US" dirty="0"/>
              <a:t>fast: </a:t>
            </a:r>
          </a:p>
          <a:p>
            <a:pPr lvl="2"/>
            <a:r>
              <a:rPr lang="en-US" dirty="0"/>
              <a:t>estimate configuration, landmarks</a:t>
            </a:r>
          </a:p>
          <a:p>
            <a:pPr lvl="1"/>
            <a:r>
              <a:rPr lang="en-US" dirty="0"/>
              <a:t>slow:</a:t>
            </a:r>
          </a:p>
          <a:p>
            <a:pPr lvl="2"/>
            <a:r>
              <a:rPr lang="en-US" dirty="0"/>
              <a:t>refine estimates (something like bundle adjustment)</a:t>
            </a:r>
          </a:p>
          <a:p>
            <a:pPr lvl="2"/>
            <a:r>
              <a:rPr lang="en-US" dirty="0"/>
              <a:t>take more local image data into account</a:t>
            </a:r>
          </a:p>
        </p:txBody>
      </p:sp>
    </p:spTree>
    <p:extLst>
      <p:ext uri="{BB962C8B-B14F-4D97-AF65-F5344CB8AC3E}">
        <p14:creationId xmlns:p14="http://schemas.microsoft.com/office/powerpoint/2010/main" val="3591482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4F3D-447F-0815-7896-B3CDAEDC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DE193-6149-3590-CDE2-C635E8693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nice collection of links at: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Challenging drone racing dataset at:</a:t>
            </a:r>
          </a:p>
          <a:p>
            <a:endParaRPr lang="en-US" dirty="0"/>
          </a:p>
          <a:p>
            <a:r>
              <a:rPr lang="en-US" dirty="0"/>
              <a:t>Drone racing team at:</a:t>
            </a:r>
          </a:p>
          <a:p>
            <a:endParaRPr lang="en-US" dirty="0"/>
          </a:p>
          <a:p>
            <a:r>
              <a:rPr lang="en-US" dirty="0"/>
              <a:t>Many cases at: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231AF-2C0B-AFA1-D18F-E9FA6ABFEFE6}"/>
              </a:ext>
            </a:extLst>
          </p:cNvPr>
          <p:cNvSpPr txBox="1"/>
          <p:nvPr/>
        </p:nvSpPr>
        <p:spPr>
          <a:xfrm>
            <a:off x="515007" y="2648607"/>
            <a:ext cx="839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/Taeyoung96/</a:t>
            </a:r>
            <a:r>
              <a:rPr lang="en-US" dirty="0" err="1"/>
              <a:t>SLAM-Resources-for-Beginner?tab</a:t>
            </a:r>
            <a:r>
              <a:rPr lang="en-US" dirty="0"/>
              <a:t>=readme-</a:t>
            </a:r>
            <a:r>
              <a:rPr lang="en-US" dirty="0" err="1"/>
              <a:t>ov</a:t>
            </a:r>
            <a:r>
              <a:rPr lang="en-US" dirty="0"/>
              <a:t>-file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908DC-D567-DC11-97B4-B4B9C581C13A}"/>
              </a:ext>
            </a:extLst>
          </p:cNvPr>
          <p:cNvSpPr txBox="1"/>
          <p:nvPr/>
        </p:nvSpPr>
        <p:spPr>
          <a:xfrm>
            <a:off x="6341357" y="3816628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fpv.ifi.uzh.ch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97B81-5629-A47B-B721-0BCFFCB3B079}"/>
              </a:ext>
            </a:extLst>
          </p:cNvPr>
          <p:cNvSpPr txBox="1"/>
          <p:nvPr/>
        </p:nvSpPr>
        <p:spPr>
          <a:xfrm>
            <a:off x="6022427" y="4812129"/>
            <a:ext cx="298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adr.utias.utoronto.ca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FD5634-1BA3-3BB8-509B-44A7E7BB297B}"/>
              </a:ext>
            </a:extLst>
          </p:cNvPr>
          <p:cNvSpPr txBox="1"/>
          <p:nvPr/>
        </p:nvSpPr>
        <p:spPr>
          <a:xfrm>
            <a:off x="2837565" y="6305381"/>
            <a:ext cx="607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silenceoverflow.github.io</a:t>
            </a:r>
            <a:r>
              <a:rPr lang="en-US" dirty="0"/>
              <a:t>/Awesome-SLAM/#</a:t>
            </a:r>
            <a:r>
              <a:rPr lang="en-US" dirty="0" err="1"/>
              <a:t>LSurvey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9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3E612-68B9-4AE7-C6FF-07B28A46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8F011-DDA0-D9D4-0119-D13708CE0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With two cameras and some calibration:</a:t>
            </a:r>
          </a:p>
          <a:p>
            <a:pPr lvl="1"/>
            <a:r>
              <a:rPr lang="en-US" dirty="0"/>
              <a:t>we can recover the position of 3D points</a:t>
            </a:r>
          </a:p>
          <a:p>
            <a:pPr lvl="2"/>
            <a:r>
              <a:rPr lang="en-US" dirty="0"/>
              <a:t>in the vehicle’s coordinate system</a:t>
            </a:r>
          </a:p>
          <a:p>
            <a:pPr lvl="3"/>
            <a:r>
              <a:rPr lang="en-US" dirty="0"/>
              <a:t>see triangulation movie, etc.</a:t>
            </a:r>
          </a:p>
          <a:p>
            <a:endParaRPr lang="en-US" dirty="0"/>
          </a:p>
          <a:p>
            <a:r>
              <a:rPr lang="en-US" dirty="0"/>
              <a:t>Together with an EKF, we can use this to recover</a:t>
            </a:r>
          </a:p>
          <a:p>
            <a:pPr lvl="1"/>
            <a:r>
              <a:rPr lang="en-US" dirty="0"/>
              <a:t>points in world coordinates (a map)</a:t>
            </a:r>
          </a:p>
          <a:p>
            <a:pPr lvl="1"/>
            <a:r>
              <a:rPr lang="en-US" dirty="0"/>
              <a:t>vehicle location</a:t>
            </a:r>
          </a:p>
          <a:p>
            <a:pPr lvl="1"/>
            <a:endParaRPr lang="en-US" dirty="0"/>
          </a:p>
          <a:p>
            <a:r>
              <a:rPr lang="en-US" dirty="0"/>
              <a:t>In fact, we can do all this with one camera</a:t>
            </a:r>
          </a:p>
          <a:p>
            <a:pPr lvl="1"/>
            <a:r>
              <a:rPr lang="en-US" dirty="0"/>
              <a:t>with some minor care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3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48D8BF5-8AFB-C55F-C9B3-E2C85AADE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ig goal">
            <a:extLst>
              <a:ext uri="{FF2B5EF4-FFF2-40B4-BE49-F238E27FC236}">
                <a16:creationId xmlns:a16="http://schemas.microsoft.com/office/drawing/2014/main" id="{EBA3B4F0-0677-D1B3-D9AD-5F2E40C984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Big goal</a:t>
            </a:r>
          </a:p>
        </p:txBody>
      </p:sp>
      <p:sp>
        <p:nvSpPr>
          <p:cNvPr id="117" name="Robot moving on the plane…">
            <a:extLst>
              <a:ext uri="{FF2B5EF4-FFF2-40B4-BE49-F238E27FC236}">
                <a16:creationId xmlns:a16="http://schemas.microsoft.com/office/drawing/2014/main" id="{FBF64E87-689A-ECF3-6FA2-10F6DA6C40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t>Robot moving on the plane</a:t>
            </a:r>
          </a:p>
          <a:p>
            <a:pPr lvl="1"/>
            <a:r>
              <a:t>position, orientation</a:t>
            </a:r>
          </a:p>
          <a:p>
            <a:r>
              <a:t>There are landmarks</a:t>
            </a:r>
          </a:p>
          <a:p>
            <a:pPr lvl="1"/>
            <a:r>
              <a:t>in fixed positions (for the moment….)</a:t>
            </a:r>
          </a:p>
          <a:p>
            <a:r>
              <a:t>We start in some configuration </a:t>
            </a:r>
          </a:p>
          <a:p>
            <a:pPr lvl="1"/>
            <a:r>
              <a:t>(0, 0, 0)</a:t>
            </a:r>
          </a:p>
          <a:p>
            <a:pPr lvl="1"/>
            <a:r>
              <a:t>and move</a:t>
            </a:r>
          </a:p>
          <a:p>
            <a:r>
              <a:t>Report posterior estimates of </a:t>
            </a:r>
          </a:p>
          <a:p>
            <a:pPr lvl="1"/>
            <a:r>
              <a:t>robot pos’n, orientation</a:t>
            </a:r>
          </a:p>
          <a:p>
            <a:pPr lvl="1"/>
            <a:r>
              <a:t>landmark positions in original coord frame</a:t>
            </a:r>
          </a:p>
          <a:p>
            <a:pPr lvl="1"/>
            <a:r>
              <a:t>when new landmarks appear, insert them</a:t>
            </a:r>
          </a:p>
        </p:txBody>
      </p:sp>
      <p:pic>
        <p:nvPicPr>
          <p:cNvPr id="118" name="Image" descr="Image">
            <a:extLst>
              <a:ext uri="{FF2B5EF4-FFF2-40B4-BE49-F238E27FC236}">
                <a16:creationId xmlns:a16="http://schemas.microsoft.com/office/drawing/2014/main" id="{A726CAC2-A723-D302-759D-9977BCC46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71" y="910828"/>
            <a:ext cx="8018859" cy="503634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From Burgard et al slides">
            <a:extLst>
              <a:ext uri="{FF2B5EF4-FFF2-40B4-BE49-F238E27FC236}">
                <a16:creationId xmlns:a16="http://schemas.microsoft.com/office/drawing/2014/main" id="{6A96E292-49DE-CB46-F7D1-92121B280BED}"/>
              </a:ext>
            </a:extLst>
          </p:cNvPr>
          <p:cNvSpPr txBox="1"/>
          <p:nvPr/>
        </p:nvSpPr>
        <p:spPr>
          <a:xfrm>
            <a:off x="3801639" y="6197682"/>
            <a:ext cx="179818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From Burgard et al slides</a:t>
            </a:r>
          </a:p>
        </p:txBody>
      </p:sp>
    </p:spTree>
    <p:extLst>
      <p:ext uri="{BB962C8B-B14F-4D97-AF65-F5344CB8AC3E}">
        <p14:creationId xmlns:p14="http://schemas.microsoft.com/office/powerpoint/2010/main" val="9030621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5B89-A68D-9E57-7209-11B4C82D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E36E0-C1AA-41E5-8978-B1B5DC855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Vehicle is car, moves in 2D</a:t>
            </a:r>
          </a:p>
          <a:p>
            <a:r>
              <a:rPr lang="en-US" dirty="0"/>
              <a:t>Each measurement is </a:t>
            </a:r>
          </a:p>
          <a:p>
            <a:pPr lvl="1"/>
            <a:r>
              <a:rPr lang="en-US" dirty="0"/>
              <a:t>a 2D measurement </a:t>
            </a:r>
          </a:p>
          <a:p>
            <a:pPr lvl="1"/>
            <a:r>
              <a:rPr lang="en-US" dirty="0"/>
              <a:t>of position of a known beacon in vehicle coords</a:t>
            </a:r>
          </a:p>
          <a:p>
            <a:pPr lvl="2"/>
            <a:r>
              <a:rPr lang="en-US" dirty="0"/>
              <a:t>(i.e. we know which measurement corresponds to which 3D point)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8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12FB-7B07-71E1-503B-17A5256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for dynamics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5E86C-28E6-D560-E2E1-EB1EAA1F2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D48ED-E6A1-4CDC-0BC3-2E1A8B575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280" y="1534509"/>
            <a:ext cx="5431731" cy="522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392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18CE-747E-EBAC-F366-BED2D5E6F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7394E-F1E7-441E-AF3D-0F0F3CA77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</a:t>
            </a:r>
          </a:p>
          <a:p>
            <a:pPr lvl="1"/>
            <a:r>
              <a:rPr lang="en-US" dirty="0"/>
              <a:t>s – speed along the midline</a:t>
            </a:r>
          </a:p>
          <a:p>
            <a:pPr lvl="1"/>
            <a:r>
              <a:rPr lang="en-US" dirty="0"/>
              <a:t>r - rate of change of steering angle</a:t>
            </a:r>
          </a:p>
          <a:p>
            <a:r>
              <a:rPr lang="en-US" dirty="0"/>
              <a:t>Get: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A29B0-7122-269D-D10B-FBEEF2CD8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069" y="4367609"/>
            <a:ext cx="4775200" cy="165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6EDC0B-8DF6-11D2-EF9E-4C47D6E3CA68}"/>
              </a:ext>
            </a:extLst>
          </p:cNvPr>
          <p:cNvSpPr txBox="1"/>
          <p:nvPr/>
        </p:nvSpPr>
        <p:spPr>
          <a:xfrm>
            <a:off x="1019503" y="6442841"/>
            <a:ext cx="6339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Derivation at:  https://</a:t>
            </a:r>
            <a:r>
              <a:rPr lang="en-US" dirty="0" err="1"/>
              <a:t>msl.cs.uiuc.edu</a:t>
            </a:r>
            <a:r>
              <a:rPr lang="en-US" dirty="0"/>
              <a:t>/planning/node658.html</a:t>
            </a:r>
          </a:p>
        </p:txBody>
      </p:sp>
    </p:spTree>
    <p:extLst>
      <p:ext uri="{BB962C8B-B14F-4D97-AF65-F5344CB8AC3E}">
        <p14:creationId xmlns:p14="http://schemas.microsoft.com/office/powerpoint/2010/main" val="303824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A9ACE-F938-A79A-910D-0B4330EC9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tate">
            <a:extLst>
              <a:ext uri="{FF2B5EF4-FFF2-40B4-BE49-F238E27FC236}">
                <a16:creationId xmlns:a16="http://schemas.microsoft.com/office/drawing/2014/main" id="{67E05D86-0E5B-9774-6BBE-2D00D48607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400" dirty="0">
                <a:latin typeface="+mj-lt"/>
              </a:rPr>
              <a:t>State</a:t>
            </a:r>
          </a:p>
        </p:txBody>
      </p:sp>
      <p:pic>
        <p:nvPicPr>
          <p:cNvPr id="125" name="latex-image-1.pdf" descr="latex-image-1.pdf">
            <a:extLst>
              <a:ext uri="{FF2B5EF4-FFF2-40B4-BE49-F238E27FC236}">
                <a16:creationId xmlns:a16="http://schemas.microsoft.com/office/drawing/2014/main" id="{390C4653-3777-F883-D2DD-CE607C30D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778" y="3183434"/>
            <a:ext cx="3134321" cy="1544836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Position and orientation of the robot">
            <a:extLst>
              <a:ext uri="{FF2B5EF4-FFF2-40B4-BE49-F238E27FC236}">
                <a16:creationId xmlns:a16="http://schemas.microsoft.com/office/drawing/2014/main" id="{911BE54A-A9FE-2D49-5733-D7D0F26C4B4A}"/>
              </a:ext>
            </a:extLst>
          </p:cNvPr>
          <p:cNvSpPr txBox="1"/>
          <p:nvPr/>
        </p:nvSpPr>
        <p:spPr>
          <a:xfrm>
            <a:off x="4936844" y="2416276"/>
            <a:ext cx="2628156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/>
              <a:t>Position and orientation of the robot</a:t>
            </a:r>
            <a:r>
              <a:rPr lang="en-US" sz="1266" dirty="0"/>
              <a:t>;</a:t>
            </a:r>
          </a:p>
          <a:p>
            <a:r>
              <a:rPr lang="en-US" sz="1266" dirty="0"/>
              <a:t>speed and rate of change of steering</a:t>
            </a:r>
            <a:endParaRPr sz="1266" dirty="0"/>
          </a:p>
        </p:txBody>
      </p:sp>
      <p:sp>
        <p:nvSpPr>
          <p:cNvPr id="127" name="All landmark positions…">
            <a:extLst>
              <a:ext uri="{FF2B5EF4-FFF2-40B4-BE49-F238E27FC236}">
                <a16:creationId xmlns:a16="http://schemas.microsoft.com/office/drawing/2014/main" id="{195A5846-72B8-F2FD-8F93-A5DD1F47BFC5}"/>
              </a:ext>
            </a:extLst>
          </p:cNvPr>
          <p:cNvSpPr txBox="1"/>
          <p:nvPr/>
        </p:nvSpPr>
        <p:spPr>
          <a:xfrm>
            <a:off x="1710105" y="4850957"/>
            <a:ext cx="1633460" cy="656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All landmark positions</a:t>
            </a:r>
          </a:p>
          <a:p>
            <a:r>
              <a:rPr sz="1266"/>
              <a:t>in original coordinate</a:t>
            </a:r>
          </a:p>
          <a:p>
            <a:r>
              <a:rPr sz="1266"/>
              <a:t>frame</a:t>
            </a:r>
          </a:p>
        </p:txBody>
      </p:sp>
      <p:sp>
        <p:nvSpPr>
          <p:cNvPr id="128" name="Landmark 1 position in OCF">
            <a:extLst>
              <a:ext uri="{FF2B5EF4-FFF2-40B4-BE49-F238E27FC236}">
                <a16:creationId xmlns:a16="http://schemas.microsoft.com/office/drawing/2014/main" id="{FBE9B414-6130-53A8-23FD-C8348F1D560A}"/>
              </a:ext>
            </a:extLst>
          </p:cNvPr>
          <p:cNvSpPr txBox="1"/>
          <p:nvPr/>
        </p:nvSpPr>
        <p:spPr>
          <a:xfrm>
            <a:off x="6410068" y="3617003"/>
            <a:ext cx="201536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Landmark 1 position in OCF</a:t>
            </a:r>
          </a:p>
        </p:txBody>
      </p:sp>
      <p:sp>
        <p:nvSpPr>
          <p:cNvPr id="129" name="Line">
            <a:extLst>
              <a:ext uri="{FF2B5EF4-FFF2-40B4-BE49-F238E27FC236}">
                <a16:creationId xmlns:a16="http://schemas.microsoft.com/office/drawing/2014/main" id="{3C9CF3E4-9F1F-160D-A1E7-B425030AA454}"/>
              </a:ext>
            </a:extLst>
          </p:cNvPr>
          <p:cNvSpPr/>
          <p:nvPr/>
        </p:nvSpPr>
        <p:spPr>
          <a:xfrm flipV="1">
            <a:off x="3077532" y="4304109"/>
            <a:ext cx="842601" cy="47693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130" name="Line">
            <a:extLst>
              <a:ext uri="{FF2B5EF4-FFF2-40B4-BE49-F238E27FC236}">
                <a16:creationId xmlns:a16="http://schemas.microsoft.com/office/drawing/2014/main" id="{3536BE0B-32D2-AC35-2BC3-CE8BEA14F411}"/>
              </a:ext>
            </a:extLst>
          </p:cNvPr>
          <p:cNvSpPr/>
          <p:nvPr/>
        </p:nvSpPr>
        <p:spPr>
          <a:xfrm>
            <a:off x="5491688" y="2832687"/>
            <a:ext cx="1" cy="33039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131" name="Line">
            <a:extLst>
              <a:ext uri="{FF2B5EF4-FFF2-40B4-BE49-F238E27FC236}">
                <a16:creationId xmlns:a16="http://schemas.microsoft.com/office/drawing/2014/main" id="{5FF8F99A-43F2-D337-1CC8-BE1759587240}"/>
              </a:ext>
            </a:extLst>
          </p:cNvPr>
          <p:cNvSpPr/>
          <p:nvPr/>
        </p:nvSpPr>
        <p:spPr>
          <a:xfrm flipH="1">
            <a:off x="5790478" y="3802617"/>
            <a:ext cx="62913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27460584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51C7-5E45-E0C6-D677-39C279EE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EB0C2-EFBF-28A3-B808-AC94105B1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32582"/>
          </a:xfrm>
        </p:spPr>
        <p:txBody>
          <a:bodyPr/>
          <a:lstStyle/>
          <a:p>
            <a:r>
              <a:rPr lang="en-US" dirty="0"/>
              <a:t>The vehicle moves, as above; </a:t>
            </a:r>
          </a:p>
          <a:p>
            <a:pPr lvl="1"/>
            <a:r>
              <a:rPr lang="en-US" dirty="0"/>
              <a:t>but the landmarks don’t move</a:t>
            </a:r>
          </a:p>
          <a:p>
            <a:pPr lvl="1"/>
            <a:r>
              <a:rPr lang="en-US" dirty="0"/>
              <a:t>and there isn’t any noise</a:t>
            </a:r>
          </a:p>
          <a:p>
            <a:endParaRPr lang="en-US" dirty="0"/>
          </a:p>
        </p:txBody>
      </p:sp>
      <p:pic>
        <p:nvPicPr>
          <p:cNvPr id="5" name="latex-image-1.pdf" descr="latex-image-1.pdf">
            <a:extLst>
              <a:ext uri="{FF2B5EF4-FFF2-40B4-BE49-F238E27FC236}">
                <a16:creationId xmlns:a16="http://schemas.microsoft.com/office/drawing/2014/main" id="{C99912B6-08D2-3578-EB9E-602D34BBC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803" y="3269395"/>
            <a:ext cx="2116337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atex-image-1.pdf" descr="latex-image-1.pdf">
            <a:extLst>
              <a:ext uri="{FF2B5EF4-FFF2-40B4-BE49-F238E27FC236}">
                <a16:creationId xmlns:a16="http://schemas.microsoft.com/office/drawing/2014/main" id="{7268A8E0-0342-3359-113C-F22520BE6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4" y="4948037"/>
            <a:ext cx="3134321" cy="1544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493B8B8E-A549-7FC9-736D-6BE218AD2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541" y="4637633"/>
            <a:ext cx="3446860" cy="19288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2022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3161</TotalTime>
  <Words>1044</Words>
  <Application>Microsoft Macintosh PowerPoint</Application>
  <PresentationFormat>On-screen Show (4:3)</PresentationFormat>
  <Paragraphs>226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Gill Sans</vt:lpstr>
      <vt:lpstr>Office Theme</vt:lpstr>
      <vt:lpstr>EKF-SLAM</vt:lpstr>
      <vt:lpstr>Core idea</vt:lpstr>
      <vt:lpstr>Some more details</vt:lpstr>
      <vt:lpstr>Big goal</vt:lpstr>
      <vt:lpstr>Simple case</vt:lpstr>
      <vt:lpstr>Notation for dynamics</vt:lpstr>
      <vt:lpstr>Dynamics</vt:lpstr>
      <vt:lpstr>State</vt:lpstr>
      <vt:lpstr>State update</vt:lpstr>
      <vt:lpstr>Recall:  The extended Kalman filter</vt:lpstr>
      <vt:lpstr>Measuring position</vt:lpstr>
      <vt:lpstr>The steps, EKF:</vt:lpstr>
      <vt:lpstr>In principle, now easy</vt:lpstr>
      <vt:lpstr>State update</vt:lpstr>
      <vt:lpstr>State update, II</vt:lpstr>
      <vt:lpstr>State update, III</vt:lpstr>
      <vt:lpstr>State update, IV</vt:lpstr>
      <vt:lpstr>More simplifications</vt:lpstr>
      <vt:lpstr>More simplifications</vt:lpstr>
      <vt:lpstr>Big simplification</vt:lpstr>
      <vt:lpstr>Subdividing time…</vt:lpstr>
      <vt:lpstr>Subdividing time</vt:lpstr>
      <vt:lpstr>PowerPoint Presentation</vt:lpstr>
      <vt:lpstr>PowerPoint Presentation</vt:lpstr>
      <vt:lpstr>Landmarks</vt:lpstr>
      <vt:lpstr>New landmarks</vt:lpstr>
      <vt:lpstr>Variants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13</cp:revision>
  <dcterms:created xsi:type="dcterms:W3CDTF">2026-03-23T21:58:12Z</dcterms:created>
  <dcterms:modified xsi:type="dcterms:W3CDTF">2026-04-05T18:33:25Z</dcterms:modified>
</cp:coreProperties>
</file>