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  <p:sldId id="267" r:id="rId15"/>
    <p:sldId id="270" r:id="rId16"/>
    <p:sldId id="271" r:id="rId17"/>
    <p:sldId id="273" r:id="rId18"/>
    <p:sldId id="274" r:id="rId19"/>
    <p:sldId id="275" r:id="rId20"/>
    <p:sldId id="272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94A-63C2-4745-8E12-EF2B4352B3F6}" type="datetimeFigureOut">
              <a:rPr lang="en-US" smtClean="0"/>
              <a:t>2/2/26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D03-C976-AF4C-BB16-61EA9B398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55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94A-63C2-4745-8E12-EF2B4352B3F6}" type="datetimeFigureOut">
              <a:rPr lang="en-US" smtClean="0"/>
              <a:t>2/2/26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D03-C976-AF4C-BB16-61EA9B398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53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94A-63C2-4745-8E12-EF2B4352B3F6}" type="datetimeFigureOut">
              <a:rPr lang="en-US" smtClean="0"/>
              <a:t>2/2/26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D03-C976-AF4C-BB16-61EA9B398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9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94A-63C2-4745-8E12-EF2B4352B3F6}" type="datetimeFigureOut">
              <a:rPr lang="en-US" smtClean="0"/>
              <a:t>2/2/26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D03-C976-AF4C-BB16-61EA9B398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8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94A-63C2-4745-8E12-EF2B4352B3F6}" type="datetimeFigureOut">
              <a:rPr lang="en-US" smtClean="0"/>
              <a:t>2/2/26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D03-C976-AF4C-BB16-61EA9B398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1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94A-63C2-4745-8E12-EF2B4352B3F6}" type="datetimeFigureOut">
              <a:rPr lang="en-US" smtClean="0"/>
              <a:t>2/2/26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D03-C976-AF4C-BB16-61EA9B398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2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94A-63C2-4745-8E12-EF2B4352B3F6}" type="datetimeFigureOut">
              <a:rPr lang="en-US" smtClean="0"/>
              <a:t>2/2/26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D03-C976-AF4C-BB16-61EA9B398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77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94A-63C2-4745-8E12-EF2B4352B3F6}" type="datetimeFigureOut">
              <a:rPr lang="en-US" smtClean="0"/>
              <a:t>2/2/26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D03-C976-AF4C-BB16-61EA9B398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5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94A-63C2-4745-8E12-EF2B4352B3F6}" type="datetimeFigureOut">
              <a:rPr lang="en-US" smtClean="0"/>
              <a:t>2/2/26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D03-C976-AF4C-BB16-61EA9B398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4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94A-63C2-4745-8E12-EF2B4352B3F6}" type="datetimeFigureOut">
              <a:rPr lang="en-US" smtClean="0"/>
              <a:t>2/2/26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D03-C976-AF4C-BB16-61EA9B398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92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94A-63C2-4745-8E12-EF2B4352B3F6}" type="datetimeFigureOut">
              <a:rPr lang="en-US" smtClean="0"/>
              <a:t>2/2/26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D03-C976-AF4C-BB16-61EA9B398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6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B0E94A-63C2-4745-8E12-EF2B4352B3F6}" type="datetimeFigureOut">
              <a:rPr lang="en-US" smtClean="0"/>
              <a:t>2/2/26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8A3D03-C976-AF4C-BB16-61EA9B398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8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B2859-104A-C0D7-BE2D-C774F3D540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elements of classification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A7308D-96BA-0EF0-6847-927A95C6C3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Forsyth,</a:t>
            </a:r>
          </a:p>
          <a:p>
            <a:r>
              <a:rPr lang="en-US" dirty="0"/>
              <a:t>University of Illinois at Urbana-Champaign</a:t>
            </a:r>
          </a:p>
        </p:txBody>
      </p:sp>
    </p:spTree>
    <p:extLst>
      <p:ext uri="{BB962C8B-B14F-4D97-AF65-F5344CB8AC3E}">
        <p14:creationId xmlns:p14="http://schemas.microsoft.com/office/powerpoint/2010/main" val="1222834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C0255-A90B-8713-A192-9A90D4552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245CFA-99E4-DE3E-F823-F6B93C8B0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3371"/>
            <a:ext cx="90563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44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D7CD6-5B44-A320-A83B-2E2898EB0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 linear classifier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3B6DD-B9F9-FAED-E4C9-09AE01813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Choose a, b using training data</a:t>
            </a:r>
          </a:p>
          <a:p>
            <a:pPr lvl="1"/>
            <a:r>
              <a:rPr lang="en-US" dirty="0"/>
              <a:t>to minimize some loss</a:t>
            </a:r>
          </a:p>
          <a:p>
            <a:pPr lvl="2"/>
            <a:r>
              <a:rPr lang="en-US" dirty="0"/>
              <a:t>error rate doesn’t work (unhelpful gradient)</a:t>
            </a:r>
          </a:p>
          <a:p>
            <a:pPr lvl="1"/>
            <a:r>
              <a:rPr lang="en-US" dirty="0"/>
              <a:t>losses:</a:t>
            </a:r>
          </a:p>
          <a:p>
            <a:pPr lvl="2"/>
            <a:r>
              <a:rPr lang="en-US" dirty="0"/>
              <a:t>logistic regression == cross-entropy == logistic loss</a:t>
            </a:r>
          </a:p>
          <a:p>
            <a:pPr lvl="2"/>
            <a:r>
              <a:rPr lang="en-US" dirty="0"/>
              <a:t>hinge loss</a:t>
            </a:r>
          </a:p>
          <a:p>
            <a:pPr lvl="1"/>
            <a:r>
              <a:rPr lang="en-US" dirty="0"/>
              <a:t>These are convex approximations to the error rate</a:t>
            </a:r>
          </a:p>
          <a:p>
            <a:r>
              <a:rPr lang="en-US" dirty="0"/>
              <a:t>Idea:</a:t>
            </a:r>
          </a:p>
          <a:p>
            <a:pPr lvl="1"/>
            <a:r>
              <a:rPr lang="en-US" dirty="0"/>
              <a:t>loss is large if misclassified</a:t>
            </a:r>
          </a:p>
          <a:p>
            <a:pPr lvl="1"/>
            <a:r>
              <a:rPr lang="en-US" dirty="0"/>
              <a:t>if correctly classified:</a:t>
            </a:r>
          </a:p>
          <a:p>
            <a:pPr lvl="2"/>
            <a:r>
              <a:rPr lang="en-US" dirty="0"/>
              <a:t>small if within margin</a:t>
            </a:r>
          </a:p>
          <a:p>
            <a:pPr lvl="2"/>
            <a:r>
              <a:rPr lang="en-US" dirty="0"/>
              <a:t>zero otherwise</a:t>
            </a:r>
          </a:p>
        </p:txBody>
      </p:sp>
    </p:spTree>
    <p:extLst>
      <p:ext uri="{BB962C8B-B14F-4D97-AF65-F5344CB8AC3E}">
        <p14:creationId xmlns:p14="http://schemas.microsoft.com/office/powerpoint/2010/main" val="2204992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5185E-E29B-E0D2-059B-9EE9B03C9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21180-3FDA-585E-BAE4-3F21EE18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C298CD-59E3-6EB5-9C25-1F1815369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3371"/>
            <a:ext cx="90563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58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A1251-1CF8-F784-6DDD-E48117F10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 -I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0B196-19DA-E7F6-37E5-2DF4D50CC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5687A7-A6DB-93C9-D0A5-E392E7733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25625"/>
            <a:ext cx="7886700" cy="430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71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418CC-6FF0-74AC-8CCD-ADB444C90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 -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F6A91-C243-3578-917C-88574E9CA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86EC7E-218C-1010-9AEF-8681A3065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52278"/>
            <a:ext cx="7886700" cy="3753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50D82A-E0AA-52CE-1D2B-570741F87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5305720"/>
            <a:ext cx="7680279" cy="145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40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D9B71-DA7D-BBA7-4F2A-506EEA7F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Hinge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2115D-C5A7-45D2-38D2-BE5D2C371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5C4A7E-6AC0-3DEC-751C-6189915F1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99" y="2085069"/>
            <a:ext cx="8726087" cy="409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40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1C82E-74DD-F0C9-1D56-4001EDDC2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113DC-9C46-D2AC-E36E-A491170E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9C1E33-DA07-1DD9-DD8D-87DF1A4D9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3371"/>
            <a:ext cx="90563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00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43418-C7D4-040B-10A9-1FE89F2D7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Where do the features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55858-5FCF-A169-0002-628982ADE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 logic</a:t>
            </a:r>
          </a:p>
          <a:p>
            <a:endParaRPr lang="en-US" dirty="0"/>
          </a:p>
          <a:p>
            <a:r>
              <a:rPr lang="en-US" dirty="0"/>
              <a:t>Elementary construction</a:t>
            </a:r>
          </a:p>
          <a:p>
            <a:endParaRPr lang="en-US" dirty="0"/>
          </a:p>
          <a:p>
            <a:r>
              <a:rPr lang="en-US" dirty="0"/>
              <a:t>Existing encoder</a:t>
            </a:r>
          </a:p>
          <a:p>
            <a:endParaRPr lang="en-US" dirty="0"/>
          </a:p>
          <a:p>
            <a:r>
              <a:rPr lang="en-US" dirty="0"/>
              <a:t>Learn an encoder at the same time as classifier</a:t>
            </a:r>
          </a:p>
        </p:txBody>
      </p:sp>
    </p:spTree>
    <p:extLst>
      <p:ext uri="{BB962C8B-B14F-4D97-AF65-F5344CB8AC3E}">
        <p14:creationId xmlns:p14="http://schemas.microsoft.com/office/powerpoint/2010/main" val="2459908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3FED4-8D1C-24FA-A8D5-93E2F582F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0FA46-F74B-5BF9-4D1B-B4E9BE551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Take the block of features from the encoder</a:t>
            </a:r>
          </a:p>
          <a:p>
            <a:pPr lvl="1"/>
            <a:r>
              <a:rPr lang="en-US" dirty="0"/>
              <a:t>turn them into a vector of fixed size</a:t>
            </a:r>
          </a:p>
          <a:p>
            <a:pPr lvl="1"/>
            <a:r>
              <a:rPr lang="en-US" dirty="0"/>
              <a:t>(this will mean classifier accepts images of fixed size)</a:t>
            </a:r>
          </a:p>
          <a:p>
            <a:r>
              <a:rPr lang="en-US" dirty="0"/>
              <a:t>Typically:</a:t>
            </a:r>
          </a:p>
          <a:p>
            <a:pPr lvl="1"/>
            <a:r>
              <a:rPr lang="en-US" dirty="0"/>
              <a:t>ensure block shrinks spatially as it moves along encoder</a:t>
            </a:r>
          </a:p>
          <a:p>
            <a:pPr lvl="2"/>
            <a:r>
              <a:rPr lang="en-US" dirty="0"/>
              <a:t>by stride or pooling</a:t>
            </a:r>
          </a:p>
          <a:p>
            <a:pPr lvl="1"/>
            <a:r>
              <a:rPr lang="en-US" dirty="0"/>
              <a:t>when it is small enough, straighten into vector</a:t>
            </a:r>
          </a:p>
          <a:p>
            <a:r>
              <a:rPr lang="en-US" dirty="0"/>
              <a:t>Pooling:</a:t>
            </a:r>
          </a:p>
          <a:p>
            <a:pPr lvl="1"/>
            <a:r>
              <a:rPr lang="en-US" dirty="0"/>
              <a:t>make a data block smaller by max/average within fixed size windows (usually 2x2)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838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FBCEE-A610-018F-583A-F098D44E2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6B0D6-6776-F5CE-A920-DEFA4689B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connected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5D901-9A11-172E-0190-8906095BC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Vector describes the whole image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8551CC-BDD5-EE22-7735-8C4504F9F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406430"/>
            <a:ext cx="7756734" cy="2097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4A3150-DD9F-7C21-0BC3-2A5083F57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4589133"/>
            <a:ext cx="7756735" cy="44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82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1B725-15AB-FD21-2228-524619C2B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classifier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5457B-3CA1-9E30-3AFA-71B0134B8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procedure that </a:t>
            </a:r>
          </a:p>
          <a:p>
            <a:pPr lvl="1"/>
            <a:r>
              <a:rPr lang="en-US" dirty="0"/>
              <a:t>accepts a set of features</a:t>
            </a:r>
          </a:p>
          <a:p>
            <a:pPr lvl="1"/>
            <a:r>
              <a:rPr lang="en-US" dirty="0"/>
              <a:t>produces a class</a:t>
            </a:r>
          </a:p>
          <a:p>
            <a:pPr lvl="1"/>
            <a:endParaRPr lang="en-US" dirty="0"/>
          </a:p>
          <a:p>
            <a:r>
              <a:rPr lang="en-US" dirty="0"/>
              <a:t>Hugely useful and general idea</a:t>
            </a:r>
          </a:p>
          <a:p>
            <a:pPr lvl="1"/>
            <a:r>
              <a:rPr lang="en-US" dirty="0"/>
              <a:t>Credit card transaction (good/fraud)</a:t>
            </a:r>
          </a:p>
          <a:p>
            <a:pPr lvl="1"/>
            <a:r>
              <a:rPr lang="en-US" dirty="0"/>
              <a:t>Should I download this code (secure/insecure)</a:t>
            </a:r>
          </a:p>
          <a:p>
            <a:pPr lvl="1"/>
            <a:endParaRPr lang="en-US" dirty="0"/>
          </a:p>
          <a:p>
            <a:r>
              <a:rPr lang="en-US" dirty="0"/>
              <a:t>Number of classes could be big:</a:t>
            </a:r>
          </a:p>
          <a:p>
            <a:pPr lvl="1"/>
            <a:r>
              <a:rPr lang="en-US" dirty="0"/>
              <a:t>Doctor (well, cold, flu, ... measles, ... etc.)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77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2089E-B82D-84BD-B92D-753969F3A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image classifier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FFA5D-FDBF-B773-E736-25DE0AAA0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8CC288-077F-05C6-78B6-F65497DAE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1" y="2028497"/>
            <a:ext cx="8954099" cy="283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82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18C23-FC7A-C83B-E827-502C41F17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case: real vs denoised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408EA-6475-1F94-EE39-9D19A2E78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F4A3F5-BE03-A607-F2D2-8326FEA41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29" y="1492469"/>
            <a:ext cx="8495985" cy="50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80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64970-F338-3972-35C0-EFC6BAFD3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this...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F86C-F869-ED59-05B7-DE1A3091B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7FC8FA-1E65-4D5F-02CB-ECC350BCB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319" y="1516427"/>
            <a:ext cx="7277605" cy="466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40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11838-2522-BE8C-4342-037606D4C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this...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56EBB-5CB9-BB1C-D419-C9B6A1D5D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E31C3E-33EF-88A8-BCFF-1EB8C4AE7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16" y="1762253"/>
            <a:ext cx="8319368" cy="473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34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71106-011C-DD5E-90DF-0E0D508F7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Summaries of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72F9A-F27B-01D1-927D-9259CD8C5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Error rate:</a:t>
            </a:r>
          </a:p>
          <a:p>
            <a:pPr lvl="1"/>
            <a:r>
              <a:rPr lang="en-US" dirty="0"/>
              <a:t>fraction of classification attempts with wrong answer</a:t>
            </a:r>
          </a:p>
          <a:p>
            <a:r>
              <a:rPr lang="en-US" dirty="0"/>
              <a:t>Accuracy:</a:t>
            </a:r>
          </a:p>
          <a:p>
            <a:pPr lvl="1"/>
            <a:r>
              <a:rPr lang="en-US" dirty="0"/>
              <a:t>fraction of classification attempts with right answer</a:t>
            </a:r>
          </a:p>
          <a:p>
            <a:pPr lvl="1"/>
            <a:endParaRPr lang="en-US" dirty="0"/>
          </a:p>
          <a:p>
            <a:r>
              <a:rPr lang="en-US" dirty="0"/>
              <a:t>Very best error rate</a:t>
            </a:r>
          </a:p>
          <a:p>
            <a:pPr lvl="1"/>
            <a:r>
              <a:rPr lang="en-US" dirty="0"/>
              <a:t>Bayes error rate</a:t>
            </a:r>
          </a:p>
          <a:p>
            <a:pPr lvl="1"/>
            <a:r>
              <a:rPr lang="en-US" dirty="0"/>
              <a:t>Usually, larger than zero </a:t>
            </a:r>
          </a:p>
          <a:p>
            <a:pPr lvl="2"/>
            <a:r>
              <a:rPr lang="en-US" dirty="0"/>
              <a:t>example: alien tries to determine sex from height</a:t>
            </a:r>
          </a:p>
          <a:p>
            <a:pPr lvl="1"/>
            <a:r>
              <a:rPr lang="en-US" dirty="0"/>
              <a:t>Usually, very hard to know accurately</a:t>
            </a:r>
          </a:p>
        </p:txBody>
      </p:sp>
    </p:spTree>
    <p:extLst>
      <p:ext uri="{BB962C8B-B14F-4D97-AF65-F5344CB8AC3E}">
        <p14:creationId xmlns:p14="http://schemas.microsoft.com/office/powerpoint/2010/main" val="372043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2A9C6-A345-387E-20C3-4638CE06C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F4D31-8309-20AF-2E7E-8ADC8EFA4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8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EB7F9-F031-1268-B132-1E8B4CD4F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Baselines and chance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B1417-D14C-BBF2-D8D0-61A24D5D2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Usually, compare performance to baselines</a:t>
            </a:r>
          </a:p>
          <a:p>
            <a:pPr lvl="1"/>
            <a:r>
              <a:rPr lang="en-US" dirty="0"/>
              <a:t>other attempts at the classification problem</a:t>
            </a:r>
          </a:p>
          <a:p>
            <a:pPr lvl="1"/>
            <a:r>
              <a:rPr lang="en-US" dirty="0"/>
              <a:t>At least, chance:</a:t>
            </a:r>
          </a:p>
          <a:p>
            <a:pPr lvl="2"/>
            <a:r>
              <a:rPr lang="en-US" dirty="0"/>
              <a:t>randomly choose a class label for example</a:t>
            </a:r>
          </a:p>
          <a:p>
            <a:pPr lvl="2"/>
            <a:r>
              <a:rPr lang="en-US" dirty="0"/>
              <a:t>Two class classifier</a:t>
            </a:r>
          </a:p>
          <a:p>
            <a:pPr lvl="3"/>
            <a:r>
              <a:rPr lang="en-US" dirty="0"/>
              <a:t>maximum error rate is 0.5, whatever distribution</a:t>
            </a:r>
          </a:p>
          <a:p>
            <a:pPr lvl="2"/>
            <a:r>
              <a:rPr lang="en-US" dirty="0"/>
              <a:t>Multiple classes:</a:t>
            </a:r>
          </a:p>
          <a:p>
            <a:pPr lvl="3"/>
            <a:r>
              <a:rPr lang="en-US" dirty="0"/>
              <a:t>depends on the distribution of the classes</a:t>
            </a:r>
          </a:p>
        </p:txBody>
      </p:sp>
    </p:spTree>
    <p:extLst>
      <p:ext uri="{BB962C8B-B14F-4D97-AF65-F5344CB8AC3E}">
        <p14:creationId xmlns:p14="http://schemas.microsoft.com/office/powerpoint/2010/main" val="2407998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012E-131D-07B5-3629-E986138CA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test error rate matters!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041F2-4ED4-6E91-2943-7025A89EF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makes evaluating a classifier delicate</a:t>
            </a:r>
          </a:p>
          <a:p>
            <a:pPr lvl="1"/>
            <a:r>
              <a:rPr lang="en-US" dirty="0"/>
              <a:t>you can’t evaluate on training data</a:t>
            </a:r>
          </a:p>
          <a:p>
            <a:pPr lvl="2"/>
            <a:r>
              <a:rPr lang="en-US" dirty="0"/>
              <a:t>because the classifier is chosen to do well on that data</a:t>
            </a:r>
          </a:p>
          <a:p>
            <a:pPr lvl="3"/>
            <a:r>
              <a:rPr lang="en-US" dirty="0"/>
              <a:t>so estimate is biased optimistic (overfitting)</a:t>
            </a:r>
          </a:p>
          <a:p>
            <a:pPr lvl="1"/>
            <a:r>
              <a:rPr lang="en-US" dirty="0"/>
              <a:t>procedure:</a:t>
            </a:r>
          </a:p>
          <a:p>
            <a:pPr lvl="2"/>
            <a:r>
              <a:rPr lang="en-US" dirty="0"/>
              <a:t>separate labelled set into disjoint (train set, test set)</a:t>
            </a:r>
          </a:p>
          <a:p>
            <a:pPr lvl="2"/>
            <a:r>
              <a:rPr lang="en-US" dirty="0"/>
              <a:t>train on train set</a:t>
            </a:r>
          </a:p>
          <a:p>
            <a:pPr lvl="2"/>
            <a:r>
              <a:rPr lang="en-US" dirty="0"/>
              <a:t>evaluate on test set &lt;-  this is an unbiased estimate</a:t>
            </a:r>
          </a:p>
          <a:p>
            <a:pPr lvl="1"/>
            <a:r>
              <a:rPr lang="en-US" dirty="0"/>
              <a:t>BUT</a:t>
            </a:r>
          </a:p>
          <a:p>
            <a:pPr lvl="2"/>
            <a:r>
              <a:rPr lang="en-US" dirty="0"/>
              <a:t>classifier isn’t best available (didn’t use all data)</a:t>
            </a:r>
          </a:p>
          <a:p>
            <a:pPr lvl="2"/>
            <a:r>
              <a:rPr lang="en-US" dirty="0"/>
              <a:t>estimate of accuracy isn’t perfect (small data set)</a:t>
            </a:r>
          </a:p>
          <a:p>
            <a:pPr lvl="2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951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7A1E3-7507-F9DB-52DD-AD97B8F6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12A59-7ECA-F031-D324-7787F22D4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Iterate:</a:t>
            </a:r>
          </a:p>
          <a:p>
            <a:pPr lvl="1"/>
            <a:r>
              <a:rPr lang="en-US" dirty="0"/>
              <a:t>randomly split into (train, test)</a:t>
            </a:r>
          </a:p>
          <a:p>
            <a:pPr lvl="1"/>
            <a:r>
              <a:rPr lang="en-US" dirty="0"/>
              <a:t>train on train, evaluate on test</a:t>
            </a:r>
          </a:p>
          <a:p>
            <a:r>
              <a:rPr lang="en-US" dirty="0"/>
              <a:t>Accuracy:</a:t>
            </a:r>
          </a:p>
          <a:p>
            <a:pPr lvl="1"/>
            <a:r>
              <a:rPr lang="en-US" dirty="0"/>
              <a:t>average of test accuracies in iteration</a:t>
            </a:r>
          </a:p>
          <a:p>
            <a:r>
              <a:rPr lang="en-US" dirty="0"/>
              <a:t>Best estimate of classifier:</a:t>
            </a:r>
          </a:p>
          <a:p>
            <a:pPr lvl="1"/>
            <a:r>
              <a:rPr lang="en-US" dirty="0"/>
              <a:t>train on all data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081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839BA-A7DB-9FDD-E087-9990940B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E9330-3816-51F9-93F3-9A2D8F51E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Symptom:</a:t>
            </a:r>
          </a:p>
          <a:p>
            <a:pPr lvl="1"/>
            <a:r>
              <a:rPr lang="en-US" dirty="0"/>
              <a:t>good behavior on train, poor behavior on test</a:t>
            </a:r>
          </a:p>
          <a:p>
            <a:endParaRPr lang="en-US" dirty="0"/>
          </a:p>
          <a:p>
            <a:r>
              <a:rPr lang="en-US" dirty="0"/>
              <a:t>Causes:</a:t>
            </a:r>
          </a:p>
          <a:p>
            <a:pPr lvl="1"/>
            <a:r>
              <a:rPr lang="en-US" dirty="0"/>
              <a:t>(usual)</a:t>
            </a:r>
          </a:p>
          <a:p>
            <a:pPr lvl="2"/>
            <a:r>
              <a:rPr lang="en-US" dirty="0"/>
              <a:t>classifier is “too flexible”, so fits train well but not test</a:t>
            </a:r>
          </a:p>
          <a:p>
            <a:pPr lvl="1"/>
            <a:r>
              <a:rPr lang="en-US" dirty="0"/>
              <a:t>(unusual)</a:t>
            </a:r>
          </a:p>
          <a:p>
            <a:pPr lvl="2"/>
            <a:r>
              <a:rPr lang="en-US" dirty="0"/>
              <a:t>training data may not represent general case well</a:t>
            </a:r>
          </a:p>
          <a:p>
            <a:r>
              <a:rPr lang="en-US" dirty="0"/>
              <a:t>Common cures:</a:t>
            </a:r>
          </a:p>
          <a:p>
            <a:pPr lvl="1"/>
            <a:r>
              <a:rPr lang="en-US" dirty="0"/>
              <a:t>more data </a:t>
            </a:r>
          </a:p>
          <a:p>
            <a:pPr lvl="1"/>
            <a:r>
              <a:rPr lang="en-US" dirty="0"/>
              <a:t>simpler classifier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452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6412D-F881-95EB-0425-A3F490AE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Simple, two-class linear classifier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09987-0DDB-272C-6402-3C5FB4364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each data item is (feature vector, label)</a:t>
            </a:r>
          </a:p>
          <a:p>
            <a:pPr lvl="1"/>
            <a:r>
              <a:rPr lang="en-US" dirty="0" err="1"/>
              <a:t>fv</a:t>
            </a:r>
            <a:r>
              <a:rPr lang="en-US" dirty="0"/>
              <a:t> is 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CF72E5-4B1D-BEBF-884D-503A0BCDF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3331597"/>
            <a:ext cx="7772400" cy="253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56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1011</TotalTime>
  <Words>553</Words>
  <Application>Microsoft Macintosh PowerPoint</Application>
  <PresentationFormat>On-screen Show (4:3)</PresentationFormat>
  <Paragraphs>112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Aptos</vt:lpstr>
      <vt:lpstr>Aptos Display</vt:lpstr>
      <vt:lpstr>Arial</vt:lpstr>
      <vt:lpstr>Office Theme</vt:lpstr>
      <vt:lpstr>The elements of classification</vt:lpstr>
      <vt:lpstr>A classifier</vt:lpstr>
      <vt:lpstr>Summaries of performance</vt:lpstr>
      <vt:lpstr>PowerPoint Presentation</vt:lpstr>
      <vt:lpstr>Baselines and chance</vt:lpstr>
      <vt:lpstr>Only test error rate matters!</vt:lpstr>
      <vt:lpstr>Cross validation</vt:lpstr>
      <vt:lpstr>Overfitting</vt:lpstr>
      <vt:lpstr>Simple, two-class linear classifier</vt:lpstr>
      <vt:lpstr>Linear classifier</vt:lpstr>
      <vt:lpstr>Training a linear classifier</vt:lpstr>
      <vt:lpstr>Linear classifier</vt:lpstr>
      <vt:lpstr>Logistic regression -I</vt:lpstr>
      <vt:lpstr>Logistic regression - II</vt:lpstr>
      <vt:lpstr>Hinge loss</vt:lpstr>
      <vt:lpstr>Linear classifier</vt:lpstr>
      <vt:lpstr>Where do the features come from?</vt:lpstr>
      <vt:lpstr>Practical issue</vt:lpstr>
      <vt:lpstr>Fully connected layers</vt:lpstr>
      <vt:lpstr>A simple image classifier</vt:lpstr>
      <vt:lpstr>Example case: real vs denoised</vt:lpstr>
      <vt:lpstr>think about this...</vt:lpstr>
      <vt:lpstr>and this...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17</cp:revision>
  <cp:lastPrinted>2026-02-03T00:51:32Z</cp:lastPrinted>
  <dcterms:created xsi:type="dcterms:W3CDTF">2026-02-02T22:05:43Z</dcterms:created>
  <dcterms:modified xsi:type="dcterms:W3CDTF">2026-02-03T14:57:19Z</dcterms:modified>
</cp:coreProperties>
</file>