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56" r:id="rId2"/>
    <p:sldId id="840" r:id="rId3"/>
    <p:sldId id="867" r:id="rId4"/>
    <p:sldId id="868" r:id="rId5"/>
    <p:sldId id="869" r:id="rId6"/>
    <p:sldId id="870" r:id="rId7"/>
    <p:sldId id="863" r:id="rId8"/>
    <p:sldId id="841" r:id="rId9"/>
    <p:sldId id="864" r:id="rId10"/>
    <p:sldId id="866" r:id="rId11"/>
    <p:sldId id="87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6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6064A4-4BF9-2349-BADD-EE04E35C3089}" type="datetimeFigureOut">
              <a:rPr lang="en-US" smtClean="0"/>
              <a:t>3/6/26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C2D2A9-AA8B-704B-BA84-E7CAF2841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0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C2D2A9-AA8B-704B-BA84-E7CAF28416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434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132F56-1150-327F-3D86-EB88C7B06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5EAF7D79-8A02-0C4A-7060-55B31E5F76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6473B0-D645-4F8E-AD7C-18BAD656CFB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1CDED07A-BFF6-54DB-C461-2C81878CA6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3DA4EB54-CEA4-1D39-5FFC-581436404B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82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C2D2A9-AA8B-704B-BA84-E7CAF284160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42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43C5-500E-614E-8501-51C37DE228A3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0CFD-4E7B-6B45-B123-B1C565222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233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43C5-500E-614E-8501-51C37DE228A3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0CFD-4E7B-6B45-B123-B1C565222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27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43C5-500E-614E-8501-51C37DE228A3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0CFD-4E7B-6B45-B123-B1C565222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88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43C5-500E-614E-8501-51C37DE228A3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0CFD-4E7B-6B45-B123-B1C565222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247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43C5-500E-614E-8501-51C37DE228A3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0CFD-4E7B-6B45-B123-B1C565222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38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43C5-500E-614E-8501-51C37DE228A3}" type="datetimeFigureOut">
              <a:rPr lang="en-US" smtClean="0"/>
              <a:t>3/6/26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0CFD-4E7B-6B45-B123-B1C565222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79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43C5-500E-614E-8501-51C37DE228A3}" type="datetimeFigureOut">
              <a:rPr lang="en-US" smtClean="0"/>
              <a:t>3/6/26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0CFD-4E7B-6B45-B123-B1C565222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035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43C5-500E-614E-8501-51C37DE228A3}" type="datetimeFigureOut">
              <a:rPr lang="en-US" smtClean="0"/>
              <a:t>3/6/26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0CFD-4E7B-6B45-B123-B1C565222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149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43C5-500E-614E-8501-51C37DE228A3}" type="datetimeFigureOut">
              <a:rPr lang="en-US" smtClean="0"/>
              <a:t>3/6/26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0CFD-4E7B-6B45-B123-B1C565222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529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43C5-500E-614E-8501-51C37DE228A3}" type="datetimeFigureOut">
              <a:rPr lang="en-US" smtClean="0"/>
              <a:t>3/6/26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0CFD-4E7B-6B45-B123-B1C565222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8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43C5-500E-614E-8501-51C37DE228A3}" type="datetimeFigureOut">
              <a:rPr lang="en-US" smtClean="0"/>
              <a:t>3/6/26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0CFD-4E7B-6B45-B123-B1C565222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13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BF43C5-500E-614E-8501-51C37DE228A3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B80CFD-4E7B-6B45-B123-B1C565222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647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0F275-2268-C5A2-09D5-D84A7BBF58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Coordinate geometry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The essential matrix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8F8D33-CEB0-BAC3-B537-34A11F5733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D.A. Forsyth,</a:t>
            </a:r>
          </a:p>
          <a:p>
            <a:r>
              <a:rPr lang="en-US" dirty="0"/>
              <a:t>University of Illinois at Urbana Champaign</a:t>
            </a:r>
          </a:p>
        </p:txBody>
      </p:sp>
    </p:spTree>
    <p:extLst>
      <p:ext uri="{BB962C8B-B14F-4D97-AF65-F5344CB8AC3E}">
        <p14:creationId xmlns:p14="http://schemas.microsoft.com/office/powerpoint/2010/main" val="2467730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416E9-FA76-BE99-54C3-D50C6F7A0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essential matrix: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E7EE9-D8DA-E0D9-6FA3-40CA73090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essential matrix has one singular value zero</a:t>
            </a:r>
          </a:p>
          <a:p>
            <a:pPr lvl="1"/>
            <a:r>
              <a:rPr lang="en-US" dirty="0"/>
              <a:t>the other two are equal</a:t>
            </a:r>
          </a:p>
          <a:p>
            <a:r>
              <a:rPr lang="en-US" dirty="0"/>
              <a:t>(slightly less easy)</a:t>
            </a:r>
          </a:p>
          <a:p>
            <a:pPr lvl="1"/>
            <a:r>
              <a:rPr lang="en-US" dirty="0"/>
              <a:t>any such matrix is an essential matrix</a:t>
            </a:r>
          </a:p>
        </p:txBody>
      </p:sp>
    </p:spTree>
    <p:extLst>
      <p:ext uri="{BB962C8B-B14F-4D97-AF65-F5344CB8AC3E}">
        <p14:creationId xmlns:p14="http://schemas.microsoft.com/office/powerpoint/2010/main" val="1045252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E7D9D-FA2D-F897-F63B-2FB6A768E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Estimating the essential matrix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AF9D29A-9A07-9710-A3AB-D4EFDABDD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212DF9-763E-8C0B-C354-A533F47D9D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372" y="2076449"/>
            <a:ext cx="8547634" cy="3262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060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A4028-4BDF-33E8-6FD3-AD73A6894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Fundamental vs essential matrix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66BC4-4AF7-43B0-3B5D-69A7D8235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Fundamental matrix is a geometric concept</a:t>
            </a:r>
          </a:p>
          <a:p>
            <a:pPr lvl="1"/>
            <a:r>
              <a:rPr lang="en-US" dirty="0"/>
              <a:t>true whatever the coordinate system</a:t>
            </a:r>
          </a:p>
          <a:p>
            <a:r>
              <a:rPr lang="en-US" dirty="0"/>
              <a:t>Essential matrix</a:t>
            </a:r>
          </a:p>
          <a:p>
            <a:pPr lvl="1"/>
            <a:r>
              <a:rPr lang="en-US" dirty="0"/>
              <a:t>what happens in coordinates</a:t>
            </a:r>
          </a:p>
        </p:txBody>
      </p:sp>
    </p:spTree>
    <p:extLst>
      <p:ext uri="{BB962C8B-B14F-4D97-AF65-F5344CB8AC3E}">
        <p14:creationId xmlns:p14="http://schemas.microsoft.com/office/powerpoint/2010/main" val="1637692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7F19B-7095-214F-F9E5-272B3CC40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FE3E8-6BDE-FCBD-418A-62324C93D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59B3AD5-3A82-E1AC-0BD3-A802F183A4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030824"/>
            <a:ext cx="7772400" cy="4796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185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DA512-B2A8-B102-55DE-148FC349F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426E2-2347-6510-6DCA-177F1C5B7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C01AD-903A-862E-DBBC-CB446FF55F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9931218-1B92-61C7-B279-E1D25C9528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21" y="0"/>
            <a:ext cx="4790090" cy="295596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FB7500C-E954-20C7-A1CD-030FFBE453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7340" y="2768600"/>
            <a:ext cx="7162800" cy="408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660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4D054-F495-2430-C7B5-66BA1C090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homogenous coords,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2F843-1BC3-9545-49FA-E0646015D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0B376-61CC-29B3-0B88-52F56975CA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011680"/>
            <a:ext cx="7772400" cy="2834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39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91346-B5EC-06BA-848F-43E20359F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essential matrix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90625-C296-B8AA-C761-66726924A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969917"/>
            <a:ext cx="7886700" cy="1207046"/>
          </a:xfrm>
        </p:spPr>
        <p:txBody>
          <a:bodyPr>
            <a:normAutofit fontScale="92500"/>
          </a:bodyPr>
          <a:lstStyle/>
          <a:p>
            <a:r>
              <a:rPr lang="en-US" dirty="0"/>
              <a:t>it follows from fundamental matrix that something like this should be there; but here we have an expression relating it to camera transformation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42E3A6-712A-D314-DD72-EE0A0F9B6F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90689"/>
            <a:ext cx="9041756" cy="327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195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4AC50-7B64-7364-DDCF-249D313CC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Recall: singular value decomposition</a:t>
            </a:r>
          </a:p>
        </p:txBody>
      </p:sp>
      <p:pic>
        <p:nvPicPr>
          <p:cNvPr id="4" name="latex-image-1.pdf" descr="latex-image-1.pdf">
            <a:extLst>
              <a:ext uri="{FF2B5EF4-FFF2-40B4-BE49-F238E27FC236}">
                <a16:creationId xmlns:a16="http://schemas.microsoft.com/office/drawing/2014/main" id="{C401D2D0-4103-07E7-9997-6A242EB1A4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9862" y="2997368"/>
            <a:ext cx="1790701" cy="323851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CF903EB-91D2-1F78-E825-8FC3CFFE89C8}"/>
              </a:ext>
            </a:extLst>
          </p:cNvPr>
          <p:cNvSpPr txBox="1"/>
          <p:nvPr/>
        </p:nvSpPr>
        <p:spPr>
          <a:xfrm>
            <a:off x="3984212" y="2219356"/>
            <a:ext cx="115127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Orthonormal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956249E-B153-D963-29C6-3779677265A5}"/>
              </a:ext>
            </a:extLst>
          </p:cNvPr>
          <p:cNvCxnSpPr/>
          <p:nvPr/>
        </p:nvCxnSpPr>
        <p:spPr bwMode="auto">
          <a:xfrm>
            <a:off x="4441412" y="2648607"/>
            <a:ext cx="0" cy="2857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E731BDD-DB70-9C56-0F5F-E7E21EE40186}"/>
              </a:ext>
            </a:extLst>
          </p:cNvPr>
          <p:cNvCxnSpPr/>
          <p:nvPr/>
        </p:nvCxnSpPr>
        <p:spPr bwMode="auto">
          <a:xfrm>
            <a:off x="4898612" y="2591457"/>
            <a:ext cx="0" cy="40591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6E94625-E167-FEDA-E3F7-F7F495728F49}"/>
              </a:ext>
            </a:extLst>
          </p:cNvPr>
          <p:cNvSpPr txBox="1"/>
          <p:nvPr/>
        </p:nvSpPr>
        <p:spPr>
          <a:xfrm>
            <a:off x="3570604" y="3945472"/>
            <a:ext cx="2002792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Diagonal matrix</a:t>
            </a:r>
          </a:p>
          <a:p>
            <a:r>
              <a:rPr lang="en-US" sz="1350" dirty="0"/>
              <a:t>Of non-negative singular</a:t>
            </a:r>
          </a:p>
          <a:p>
            <a:r>
              <a:rPr lang="en-US" sz="1350" dirty="0"/>
              <a:t>values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8436942-C899-3AC4-4C88-12D97F339724}"/>
              </a:ext>
            </a:extLst>
          </p:cNvPr>
          <p:cNvCxnSpPr/>
          <p:nvPr/>
        </p:nvCxnSpPr>
        <p:spPr bwMode="auto">
          <a:xfrm flipV="1">
            <a:off x="4695464" y="3420133"/>
            <a:ext cx="0" cy="33284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871257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01A5D9-9921-5C08-24E9-D35258BB9A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2" name="Rectangle 24">
            <a:extLst>
              <a:ext uri="{FF2B5EF4-FFF2-40B4-BE49-F238E27FC236}">
                <a16:creationId xmlns:a16="http://schemas.microsoft.com/office/drawing/2014/main" id="{3E92EE22-3B2F-B5A8-EC66-CA47F7B848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essential matrix: Properties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518C2B-54C1-0D45-8B0A-4701E09B53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0" y="2196471"/>
            <a:ext cx="2108200" cy="4699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736E315-01E1-5BC3-149C-B3B74893F8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8450" y="2196471"/>
            <a:ext cx="3136900" cy="520700"/>
          </a:xfrm>
          <a:prstGeom prst="rect">
            <a:avLst/>
          </a:prstGeo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691FA79-C944-6B40-6246-BA1596D37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140830"/>
            <a:ext cx="7886700" cy="2099194"/>
          </a:xfrm>
        </p:spPr>
        <p:txBody>
          <a:bodyPr/>
          <a:lstStyle/>
          <a:p>
            <a:r>
              <a:rPr lang="en-US" dirty="0"/>
              <a:t>But                  is orthonormal, so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03F770F-072A-3208-F7A0-EE19415DB8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9815" y="4155296"/>
            <a:ext cx="558800" cy="4318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99F96F2-0E3B-9D48-114F-8673DA8613E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28615" y="5033361"/>
            <a:ext cx="36576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757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EBB37-0008-0E5D-73D2-3CB13A37C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essential matrix: Properties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CA4CD3E-F446-2A45-BF08-4F0E1BF79A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85447" y="2890263"/>
            <a:ext cx="4229100" cy="4699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12EA0D9-E38D-BC7B-7845-B7919F6C0E7D}"/>
              </a:ext>
            </a:extLst>
          </p:cNvPr>
          <p:cNvSpPr txBox="1"/>
          <p:nvPr/>
        </p:nvSpPr>
        <p:spPr>
          <a:xfrm>
            <a:off x="521272" y="3854371"/>
            <a:ext cx="24956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From this deduce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75306BB-23E3-D946-41A9-96EA22910C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650" y="1690689"/>
            <a:ext cx="3619500" cy="5207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9435730-7A21-30BF-2C09-90D6B8164F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8631" y="4841874"/>
            <a:ext cx="3429000" cy="16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112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6857</TotalTime>
  <Words>138</Words>
  <Application>Microsoft Macintosh PowerPoint</Application>
  <PresentationFormat>On-screen Show (4:3)</PresentationFormat>
  <Paragraphs>29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Coordinate geometry: The essential matrix</vt:lpstr>
      <vt:lpstr>Fundamental vs essential matrix</vt:lpstr>
      <vt:lpstr>PowerPoint Presentation</vt:lpstr>
      <vt:lpstr>PowerPoint Presentation</vt:lpstr>
      <vt:lpstr>In homogenous coords, </vt:lpstr>
      <vt:lpstr>The essential matrix</vt:lpstr>
      <vt:lpstr>Recall: singular value decomposition</vt:lpstr>
      <vt:lpstr>The essential matrix: Properties</vt:lpstr>
      <vt:lpstr>The essential matrix: Properties</vt:lpstr>
      <vt:lpstr>The essential matrix: Properties</vt:lpstr>
      <vt:lpstr>Estimating the essential matrix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Forsyth, David Alexander</dc:creator>
  <cp:lastModifiedBy>Forsyth, David Alexander</cp:lastModifiedBy>
  <cp:revision>10</cp:revision>
  <dcterms:created xsi:type="dcterms:W3CDTF">2026-02-19T00:38:45Z</dcterms:created>
  <dcterms:modified xsi:type="dcterms:W3CDTF">2026-03-07T00:17:30Z</dcterms:modified>
</cp:coreProperties>
</file>