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4" r:id="rId3"/>
    <p:sldId id="265" r:id="rId4"/>
    <p:sldId id="266" r:id="rId5"/>
    <p:sldId id="267" r:id="rId6"/>
    <p:sldId id="259" r:id="rId7"/>
    <p:sldId id="260" r:id="rId8"/>
    <p:sldId id="261" r:id="rId9"/>
    <p:sldId id="262" r:id="rId10"/>
    <p:sldId id="270" r:id="rId11"/>
    <p:sldId id="275" r:id="rId12"/>
    <p:sldId id="278" r:id="rId13"/>
    <p:sldId id="277" r:id="rId14"/>
    <p:sldId id="276" r:id="rId15"/>
    <p:sldId id="279" r:id="rId16"/>
    <p:sldId id="281" r:id="rId17"/>
    <p:sldId id="263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4008"/>
              </a:lnSpc>
              <a:tabLst>
                <a:tab pos="857220" algn="l"/>
              </a:tabLst>
              <a:defRPr sz="3375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 anchor="ctr"/>
          <a:lstStyle>
            <a:lvl1pPr marL="557368" indent="-334134" algn="l">
              <a:buSzPct val="171429"/>
              <a:buFont typeface="Gill Sans"/>
              <a:buChar char="•"/>
              <a:tabLst>
                <a:tab pos="1009019" algn="l"/>
              </a:tabLst>
            </a:lvl1pPr>
            <a:lvl2pPr marL="835474" indent="-290782" algn="l">
              <a:buSzPct val="171429"/>
              <a:buFont typeface="Gill Sans"/>
              <a:buChar char="•"/>
              <a:tabLst>
                <a:tab pos="1285829" algn="l"/>
              </a:tabLst>
            </a:lvl2pPr>
            <a:lvl3pPr marL="1148002" indent="-290782" algn="l">
              <a:buSzPct val="171429"/>
              <a:buFont typeface="Gill Sans"/>
              <a:buChar char="•"/>
              <a:tabLst>
                <a:tab pos="1598357" algn="l"/>
              </a:tabLst>
              <a:defRPr>
                <a:solidFill>
                  <a:srgbClr val="000000"/>
                </a:solidFill>
              </a:defRPr>
            </a:lvl3pPr>
            <a:lvl4pPr marL="1460530" indent="-290782" algn="l">
              <a:buSzPct val="171429"/>
              <a:buFont typeface="Gill Sans"/>
              <a:buChar char="•"/>
              <a:tabLst>
                <a:tab pos="1910885" algn="l"/>
              </a:tabLst>
              <a:defRPr>
                <a:solidFill>
                  <a:srgbClr val="000000"/>
                </a:solidFill>
              </a:defRPr>
            </a:lvl4pPr>
            <a:lvl5pPr marL="1781987" indent="-290782" algn="l">
              <a:buSzPct val="171429"/>
              <a:buFont typeface="Gill Sans"/>
              <a:buChar char="•"/>
              <a:tabLst>
                <a:tab pos="2232343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40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57474-F2B3-5542-99A6-04644228763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2121BB-50AD-2043-9D5E-B3775C31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8CEC-3058-7B0E-5FAE-FDE51CBDE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simplest filtering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FACCC-B08E-63E6-C683-C814C8E31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67205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7448B-9575-8983-E55F-8485B5506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8A98-4765-0DC6-EEF5-F66F1994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8016-C202-18DE-345D-BCE74AC6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know:</a:t>
            </a:r>
          </a:p>
          <a:p>
            <a:pPr lvl="1"/>
            <a:r>
              <a:rPr lang="en-US" dirty="0"/>
              <a:t>dynamical model (how X changes with time)</a:t>
            </a:r>
          </a:p>
          <a:p>
            <a:pPr lvl="1"/>
            <a:r>
              <a:rPr lang="en-US" dirty="0"/>
              <a:t>measurement model (how Y depends on X)</a:t>
            </a:r>
          </a:p>
          <a:p>
            <a:r>
              <a:rPr lang="en-US" dirty="0"/>
              <a:t>to represent</a:t>
            </a:r>
          </a:p>
          <a:p>
            <a:pPr lvl="1"/>
            <a:r>
              <a:rPr lang="en-US" dirty="0"/>
              <a:t>all the probability distributions we deal with</a:t>
            </a:r>
          </a:p>
        </p:txBody>
      </p:sp>
    </p:spTree>
    <p:extLst>
      <p:ext uri="{BB962C8B-B14F-4D97-AF65-F5344CB8AC3E}">
        <p14:creationId xmlns:p14="http://schemas.microsoft.com/office/powerpoint/2010/main" val="33724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39E2-1FB1-6199-F7A9-2C166D4B6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EF3E-635E-007A-3E90-6F186FCE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Illuminating 1D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DAD1-FF98-1B80-0BD9-0A7E7A04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Drop a measuring device on a cable down a hole </a:t>
            </a:r>
          </a:p>
          <a:p>
            <a:pPr lvl="1"/>
            <a:r>
              <a:rPr lang="en-US" dirty="0"/>
              <a:t>where is it?</a:t>
            </a:r>
          </a:p>
          <a:p>
            <a:r>
              <a:rPr lang="en-US" dirty="0"/>
              <a:t>Setup:</a:t>
            </a:r>
          </a:p>
          <a:p>
            <a:pPr lvl="1"/>
            <a:r>
              <a:rPr lang="en-US" dirty="0"/>
              <a:t>measurement of depth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actual distance down the hole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known                    which will be normal,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known                       which will be normal,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Q:    what is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2BD909E-67E7-B11B-369B-1660A96B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56" y="2959187"/>
            <a:ext cx="16966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50CB6D0F-DA66-93EC-2E73-4D81B8E1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851" y="3429000"/>
            <a:ext cx="142876" cy="241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77AA6A81-C563-40E0-E40B-FACAC9575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10" y="4005969"/>
            <a:ext cx="553641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DB2EDEE2-D972-EF02-D7EA-685529042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121" y="3988109"/>
            <a:ext cx="1268016" cy="366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2A196733-FC14-8A2F-0A4C-93DE20DBA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772" y="4580346"/>
            <a:ext cx="830462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76C1F618-3007-4320-2CBD-C79A3E754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542" y="4599202"/>
            <a:ext cx="1375173" cy="366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2A4E0371-7596-191F-383D-3044C993A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234" y="5605713"/>
            <a:ext cx="830462" cy="330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142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BA45-C51F-57D3-CE9B-60C05AF90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F4C9-1FD3-B8CC-E19D-3BEC6E27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1D problem, II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FA54A71-9908-5B6E-7BE5-9FADA042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8" y="2310964"/>
            <a:ext cx="2741415" cy="76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05558A8-2E48-75A1-E624-5477A8B0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04" y="2529741"/>
            <a:ext cx="2661048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DFEC2BC-2323-72C2-D2FB-CDF03C96F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26" y="4792111"/>
            <a:ext cx="7474148" cy="12680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(Bayes rule), so that:">
            <a:extLst>
              <a:ext uri="{FF2B5EF4-FFF2-40B4-BE49-F238E27FC236}">
                <a16:creationId xmlns:a16="http://schemas.microsoft.com/office/drawing/2014/main" id="{CF0D6191-55F3-D479-A9FD-321D30FA48DE}"/>
              </a:ext>
            </a:extLst>
          </p:cNvPr>
          <p:cNvSpPr txBox="1"/>
          <p:nvPr/>
        </p:nvSpPr>
        <p:spPr>
          <a:xfrm>
            <a:off x="3559826" y="1846403"/>
            <a:ext cx="233217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 dirty="0"/>
              <a:t>(Bayes rule), so that:</a:t>
            </a:r>
          </a:p>
        </p:txBody>
      </p:sp>
      <p:sp>
        <p:nvSpPr>
          <p:cNvPr id="9" name="And:">
            <a:extLst>
              <a:ext uri="{FF2B5EF4-FFF2-40B4-BE49-F238E27FC236}">
                <a16:creationId xmlns:a16="http://schemas.microsoft.com/office/drawing/2014/main" id="{A5D0A48C-FDD9-A176-AECB-BD094212F994}"/>
              </a:ext>
            </a:extLst>
          </p:cNvPr>
          <p:cNvSpPr txBox="1"/>
          <p:nvPr/>
        </p:nvSpPr>
        <p:spPr>
          <a:xfrm>
            <a:off x="3990109" y="3606287"/>
            <a:ext cx="5818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 dirty="0"/>
              <a:t>And:</a:t>
            </a:r>
          </a:p>
        </p:txBody>
      </p:sp>
    </p:spTree>
    <p:extLst>
      <p:ext uri="{BB962C8B-B14F-4D97-AF65-F5344CB8AC3E}">
        <p14:creationId xmlns:p14="http://schemas.microsoft.com/office/powerpoint/2010/main" val="230778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A8804-C3F0-9606-7735-D3F3F5EB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C9AE-BE39-3700-3852-15ED82E6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1D problem,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EA63-48B4-CBC1-16B4-A5BF27805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D2F2A84-B3A8-90A9-1ACD-3CD76B62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0" y="2376562"/>
            <a:ext cx="8867180" cy="1696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815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60A3F-F247-C1C3-C2C5-C869D501B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7B9C-CA16-1CDA-FD80-EB92E283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1D problem,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6C23-FE04-B6A7-5285-80C2D2F6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*IF*                           is normal </a:t>
            </a:r>
          </a:p>
          <a:p>
            <a:pPr lvl="1"/>
            <a:r>
              <a:rPr lang="en-US" dirty="0"/>
              <a:t>(say                         )</a:t>
            </a:r>
          </a:p>
          <a:p>
            <a:endParaRPr lang="en-US" dirty="0"/>
          </a:p>
          <a:p>
            <a:r>
              <a:rPr lang="en-US" dirty="0"/>
              <a:t>Then</a:t>
            </a:r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9282E7E-A83A-CC87-3399-511EA7E8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443" y="1825625"/>
            <a:ext cx="830462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E92C749-71CB-8FEF-71B1-43CFCC85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628" y="2290960"/>
            <a:ext cx="1285876" cy="366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221DBA1-DC7D-5E54-D2E2-E500DCA29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12" y="4805163"/>
            <a:ext cx="6563321" cy="16877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83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DABA0-8C13-6DC4-576F-CE00E121A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402-6316-397D-4F67-2F10AA7E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0DD1AC0-AB50-5E86-D741-40448B3A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40" y="4305097"/>
            <a:ext cx="6563320" cy="168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663DF12-A8ED-2AEB-E82C-F5FFD839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0" y="1806336"/>
            <a:ext cx="8867180" cy="1696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743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D92AA-0221-E332-6EC3-BB9A1A41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5798-FD4D-9C1E-C674-6BDE31E6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1D problem,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34A2-ABAB-3D96-23F7-8AC92ED53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27087"/>
            <a:ext cx="7886700" cy="1653299"/>
          </a:xfrm>
        </p:spPr>
        <p:txBody>
          <a:bodyPr>
            <a:normAutofit/>
          </a:bodyPr>
          <a:lstStyle/>
          <a:p>
            <a:r>
              <a:rPr lang="en-US" dirty="0"/>
              <a:t>Important checks:</a:t>
            </a:r>
          </a:p>
          <a:p>
            <a:pPr lvl="1"/>
            <a:r>
              <a:rPr lang="en-US" dirty="0"/>
              <a:t>what happens if measurement is unreliable?</a:t>
            </a:r>
          </a:p>
          <a:p>
            <a:pPr lvl="1"/>
            <a:r>
              <a:rPr lang="en-US" dirty="0"/>
              <a:t>what happens if prior is very diffuse?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01415A20-178E-0B54-600A-ADD088E1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63" y="2241265"/>
            <a:ext cx="2527102" cy="794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8B21440-159A-19C6-EE9B-571BF8A7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828" y="2174525"/>
            <a:ext cx="2241352" cy="7947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323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ummary, with change of no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Summary, with change of notation</a:t>
            </a:r>
          </a:p>
        </p:txBody>
      </p:sp>
      <p:sp>
        <p:nvSpPr>
          <p:cNvPr id="10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" y="1472113"/>
            <a:ext cx="8804873" cy="5150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E7D55-D75D-26B6-C4FF-445C054A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9574-D9EC-FBDE-D3EB-D2FCA197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measurement arrives...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AA7BC-E312-AE57-392B-6E84675A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4248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know that                   is normal</a:t>
            </a:r>
          </a:p>
          <a:p>
            <a:pPr lvl="1"/>
            <a:r>
              <a:rPr lang="en-US" dirty="0"/>
              <a:t>think of this as the prior</a:t>
            </a:r>
          </a:p>
          <a:p>
            <a:endParaRPr lang="en-US" dirty="0"/>
          </a:p>
          <a:p>
            <a:r>
              <a:rPr lang="en-US" dirty="0"/>
              <a:t>We know that                   is normal</a:t>
            </a:r>
          </a:p>
          <a:p>
            <a:pPr lvl="1"/>
            <a:r>
              <a:rPr lang="en-US" dirty="0"/>
              <a:t>think of this as the likelihood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So:</a:t>
            </a:r>
          </a:p>
          <a:p>
            <a:pPr lvl="1"/>
            <a:r>
              <a:rPr lang="en-US" dirty="0"/>
              <a:t>the posterior                                   must be normal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and we can update as before!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4D30881-6102-8249-AD91-48F0BD54B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697" y="1828799"/>
            <a:ext cx="830462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A15725D-0D9B-C088-D1D1-00A669E9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259" y="3060932"/>
            <a:ext cx="973337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187438B-81AB-FC86-D941-8EA9D58D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195" y="4854737"/>
            <a:ext cx="1294805" cy="3303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955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FF81-5C9B-7910-3DB2-39B05163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Key, and crucial,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45AC-E831-93BD-F1EA-6E02347C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</a:t>
            </a:r>
          </a:p>
          <a:p>
            <a:pPr lvl="1"/>
            <a:r>
              <a:rPr lang="en-US" dirty="0"/>
              <a:t>prior is normal</a:t>
            </a:r>
          </a:p>
          <a:p>
            <a:pPr lvl="1"/>
            <a:r>
              <a:rPr lang="en-US" dirty="0"/>
              <a:t>dynamics are linear + Gaussian noise</a:t>
            </a:r>
          </a:p>
          <a:p>
            <a:pPr lvl="1"/>
            <a:r>
              <a:rPr lang="en-US" dirty="0"/>
              <a:t>measurement is </a:t>
            </a:r>
            <a:r>
              <a:rPr lang="en-US" dirty="0" err="1"/>
              <a:t>linear+Gaussian</a:t>
            </a:r>
            <a:r>
              <a:rPr lang="en-US" dirty="0"/>
              <a:t> noise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/>
              <a:t>predictive distribution is normal</a:t>
            </a:r>
          </a:p>
          <a:p>
            <a:pPr lvl="1"/>
            <a:r>
              <a:rPr lang="en-US" dirty="0"/>
              <a:t>posterior is normal</a:t>
            </a:r>
          </a:p>
          <a:p>
            <a:r>
              <a:rPr lang="en-US" dirty="0"/>
              <a:t>Modelling distributions is just maintenance on</a:t>
            </a:r>
          </a:p>
          <a:p>
            <a:pPr lvl="1"/>
            <a:r>
              <a:rPr lang="en-US" dirty="0"/>
              <a:t>means, covariances</a:t>
            </a:r>
          </a:p>
          <a:p>
            <a:r>
              <a:rPr lang="en-US" dirty="0"/>
              <a:t>Next measurement:</a:t>
            </a:r>
          </a:p>
          <a:p>
            <a:pPr lvl="1"/>
            <a:r>
              <a:rPr lang="en-US" dirty="0"/>
              <a:t>update predictive dist.</a:t>
            </a:r>
          </a:p>
          <a:p>
            <a:pPr lvl="1"/>
            <a:r>
              <a:rPr lang="en-US" dirty="0"/>
              <a:t>update posterior</a:t>
            </a:r>
          </a:p>
          <a:p>
            <a:pPr lvl="1"/>
            <a:r>
              <a:rPr lang="en-US" dirty="0"/>
              <a:t>posterior for this is now prior for next</a:t>
            </a:r>
          </a:p>
        </p:txBody>
      </p:sp>
    </p:spTree>
    <p:extLst>
      <p:ext uri="{BB962C8B-B14F-4D97-AF65-F5344CB8AC3E}">
        <p14:creationId xmlns:p14="http://schemas.microsoft.com/office/powerpoint/2010/main" val="332451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E9E9-142A-7F29-0207-288B7535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to solve in 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AC66-0A81-6D66-9957-7689B59C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have:</a:t>
            </a:r>
          </a:p>
          <a:p>
            <a:pPr lvl="1"/>
            <a:r>
              <a:rPr lang="en-US" dirty="0"/>
              <a:t>reconstructions of some points</a:t>
            </a:r>
          </a:p>
          <a:p>
            <a:pPr lvl="1"/>
            <a:r>
              <a:rPr lang="en-US" dirty="0"/>
              <a:t>configurations of some cameras</a:t>
            </a:r>
          </a:p>
          <a:p>
            <a:r>
              <a:rPr lang="en-US" dirty="0"/>
              <a:t>A new frame arrives:</a:t>
            </a:r>
          </a:p>
          <a:p>
            <a:pPr lvl="1"/>
            <a:r>
              <a:rPr lang="en-US" dirty="0"/>
              <a:t>more information about old point positions</a:t>
            </a:r>
          </a:p>
          <a:p>
            <a:pPr lvl="2"/>
            <a:r>
              <a:rPr lang="en-US" dirty="0"/>
              <a:t>and so, more information about previous cameras</a:t>
            </a:r>
          </a:p>
          <a:p>
            <a:pPr lvl="1"/>
            <a:r>
              <a:rPr lang="en-US" dirty="0"/>
              <a:t>some new point positions</a:t>
            </a:r>
          </a:p>
          <a:p>
            <a:r>
              <a:rPr lang="en-US" dirty="0"/>
              <a:t>Q:</a:t>
            </a:r>
          </a:p>
          <a:p>
            <a:pPr lvl="1"/>
            <a:r>
              <a:rPr lang="en-US" dirty="0"/>
              <a:t>how should we maintain point positions, cameras, in the light of new information?</a:t>
            </a:r>
          </a:p>
          <a:p>
            <a:pPr lvl="2"/>
            <a:r>
              <a:rPr lang="en-US" dirty="0"/>
              <a:t>in a reasonably lightweight way?</a:t>
            </a:r>
          </a:p>
        </p:txBody>
      </p:sp>
    </p:spTree>
    <p:extLst>
      <p:ext uri="{BB962C8B-B14F-4D97-AF65-F5344CB8AC3E}">
        <p14:creationId xmlns:p14="http://schemas.microsoft.com/office/powerpoint/2010/main" val="45940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E89C-2903-04A8-A208-BF0E1926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-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916D-6379-9053-CF78-A108D0170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general model:  </a:t>
            </a:r>
          </a:p>
          <a:p>
            <a:pPr lvl="1"/>
            <a:r>
              <a:rPr lang="en-US" dirty="0"/>
              <a:t>We assume there is an underlying state X</a:t>
            </a:r>
          </a:p>
          <a:p>
            <a:pPr lvl="1"/>
            <a:r>
              <a:rPr lang="en-US" dirty="0"/>
              <a:t>There are observations Y</a:t>
            </a:r>
          </a:p>
          <a:p>
            <a:pPr lvl="2"/>
            <a:r>
              <a:rPr lang="en-US" dirty="0"/>
              <a:t>some of which are functions of this state</a:t>
            </a:r>
          </a:p>
          <a:p>
            <a:pPr lvl="1"/>
            <a:r>
              <a:rPr lang="en-US" dirty="0"/>
              <a:t>There is a clock</a:t>
            </a:r>
          </a:p>
          <a:p>
            <a:pPr lvl="2"/>
            <a:r>
              <a:rPr lang="en-US" dirty="0"/>
              <a:t>at each tick, the state changes with known dynamics</a:t>
            </a:r>
          </a:p>
          <a:p>
            <a:pPr lvl="2"/>
            <a:r>
              <a:rPr lang="en-US" dirty="0"/>
              <a:t>at each tick, we get a new observation</a:t>
            </a:r>
          </a:p>
          <a:p>
            <a:pPr lvl="2"/>
            <a:r>
              <a:rPr lang="en-US" dirty="0"/>
              <a:t>(in principle, you can do this in continuous time, but...)</a:t>
            </a:r>
          </a:p>
          <a:p>
            <a:r>
              <a:rPr lang="en-US" dirty="0"/>
              <a:t>Q:</a:t>
            </a:r>
          </a:p>
          <a:p>
            <a:pPr lvl="1"/>
            <a:r>
              <a:rPr lang="en-US" dirty="0"/>
              <a:t>construct “best” estimate of state</a:t>
            </a:r>
          </a:p>
          <a:p>
            <a:pPr lvl="2"/>
            <a:r>
              <a:rPr lang="en-US" dirty="0"/>
              <a:t>before/after observation</a:t>
            </a:r>
          </a:p>
        </p:txBody>
      </p:sp>
    </p:spTree>
    <p:extLst>
      <p:ext uri="{BB962C8B-B14F-4D97-AF65-F5344CB8AC3E}">
        <p14:creationId xmlns:p14="http://schemas.microsoft.com/office/powerpoint/2010/main" val="355153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DB821-D150-DB02-E3E6-9F8E68223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2BF9-DEA0-AC50-9A57-5CB48A94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D640-2941-706B-DE99-003DDE719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Tracking a ball:</a:t>
            </a:r>
          </a:p>
          <a:p>
            <a:pPr lvl="1"/>
            <a:r>
              <a:rPr lang="en-US" dirty="0"/>
              <a:t>object is ball</a:t>
            </a:r>
          </a:p>
          <a:p>
            <a:pPr lvl="1"/>
            <a:r>
              <a:rPr lang="en-US" dirty="0"/>
              <a:t>state is 3D </a:t>
            </a:r>
            <a:r>
              <a:rPr lang="en-US" dirty="0" err="1"/>
              <a:t>position+velocity</a:t>
            </a:r>
            <a:endParaRPr lang="en-US" dirty="0"/>
          </a:p>
          <a:p>
            <a:pPr lvl="1"/>
            <a:r>
              <a:rPr lang="en-US" dirty="0"/>
              <a:t>observations are stereo pairs</a:t>
            </a:r>
          </a:p>
          <a:p>
            <a:r>
              <a:rPr lang="en-US" dirty="0"/>
              <a:t>Tracking a person:</a:t>
            </a:r>
          </a:p>
          <a:p>
            <a:pPr lvl="1"/>
            <a:r>
              <a:rPr lang="en-US" dirty="0"/>
              <a:t>object is person</a:t>
            </a:r>
          </a:p>
          <a:p>
            <a:pPr lvl="1"/>
            <a:r>
              <a:rPr lang="en-US" dirty="0"/>
              <a:t>state is body configuration</a:t>
            </a:r>
          </a:p>
          <a:p>
            <a:pPr lvl="1"/>
            <a:r>
              <a:rPr lang="en-US" dirty="0"/>
              <a:t>observations are frames, clock is in camera (30 fps)</a:t>
            </a:r>
          </a:p>
          <a:p>
            <a:r>
              <a:rPr lang="en-US" dirty="0"/>
              <a:t>SLAM:</a:t>
            </a:r>
          </a:p>
          <a:p>
            <a:pPr lvl="1"/>
            <a:r>
              <a:rPr lang="en-US" dirty="0"/>
              <a:t>state is structure of the world, location of agent</a:t>
            </a:r>
          </a:p>
          <a:p>
            <a:pPr lvl="1"/>
            <a:r>
              <a:rPr lang="en-US" dirty="0"/>
              <a:t>observations</a:t>
            </a:r>
          </a:p>
          <a:p>
            <a:pPr lvl="2"/>
            <a:r>
              <a:rPr lang="en-US" dirty="0"/>
              <a:t>images, lidar, angular measurements, etc.</a:t>
            </a:r>
          </a:p>
          <a:p>
            <a:pPr lvl="1"/>
            <a:r>
              <a:rPr lang="en-US" dirty="0"/>
              <a:t>clock is in camera</a:t>
            </a:r>
          </a:p>
        </p:txBody>
      </p:sp>
    </p:spTree>
    <p:extLst>
      <p:ext uri="{BB962C8B-B14F-4D97-AF65-F5344CB8AC3E}">
        <p14:creationId xmlns:p14="http://schemas.microsoft.com/office/powerpoint/2010/main" val="354123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CF9A-4376-D5C2-C5C1-2301CB35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probability language...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86A3-5C03-5281-50EF-62E091B15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2"/>
            <a:r>
              <a:rPr lang="en-US" dirty="0"/>
              <a:t>“Prior”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We should like to know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“Predictive distribution”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“Posterior”</a:t>
            </a:r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424AA28-C2FC-F602-D50B-685DEEB2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13" y="2373458"/>
            <a:ext cx="2848571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681CE27-6060-4CBE-0C19-4F43BBEE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003" y="4545136"/>
            <a:ext cx="2518173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E87B0EC-63DA-446C-06D5-9D2F654CC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98" y="5518763"/>
            <a:ext cx="2196704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5F4B69B6-EE37-C2E4-173B-1757E2BBB96F}"/>
              </a:ext>
            </a:extLst>
          </p:cNvPr>
          <p:cNvSpPr/>
          <p:nvPr/>
        </p:nvSpPr>
        <p:spPr>
          <a:xfrm>
            <a:off x="7611702" y="4001294"/>
            <a:ext cx="0" cy="38430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CF3BC-5F52-0982-3E6C-A1026B511598}"/>
              </a:ext>
            </a:extLst>
          </p:cNvPr>
          <p:cNvSpPr txBox="1"/>
          <p:nvPr/>
        </p:nvSpPr>
        <p:spPr>
          <a:xfrm>
            <a:off x="5329673" y="3618156"/>
            <a:ext cx="286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haven’t got the new </a:t>
            </a:r>
            <a:r>
              <a:rPr lang="en-US" dirty="0" err="1"/>
              <a:t>obs</a:t>
            </a:r>
            <a:r>
              <a:rPr lang="en-US" dirty="0"/>
              <a:t> yet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B1B76-DE3C-94B4-B1EB-395422FE27A1}"/>
              </a:ext>
            </a:extLst>
          </p:cNvPr>
          <p:cNvSpPr txBox="1"/>
          <p:nvPr/>
        </p:nvSpPr>
        <p:spPr>
          <a:xfrm>
            <a:off x="5191235" y="6264780"/>
            <a:ext cx="190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 the new </a:t>
            </a:r>
            <a:r>
              <a:rPr lang="en-US" dirty="0" err="1"/>
              <a:t>obs</a:t>
            </a:r>
            <a:endParaRPr lang="en-US" dirty="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9804AADC-74AC-D2B9-0345-57F840AAA565}"/>
              </a:ext>
            </a:extLst>
          </p:cNvPr>
          <p:cNvSpPr/>
          <p:nvPr/>
        </p:nvSpPr>
        <p:spPr>
          <a:xfrm flipH="1" flipV="1">
            <a:off x="7336221" y="5853467"/>
            <a:ext cx="10510" cy="3303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74431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902023"/>
            <a:ext cx="8465640" cy="411111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Key assumptions:"/>
          <p:cNvSpPr/>
          <p:nvPr/>
        </p:nvSpPr>
        <p:spPr>
          <a:xfrm>
            <a:off x="3384386" y="866180"/>
            <a:ext cx="2553649" cy="56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lnSpc>
                <a:spcPts val="4200"/>
              </a:lnSpc>
              <a:tabLst>
                <a:tab pos="914400" algn="l"/>
                <a:tab pos="1828800" algn="l"/>
              </a:tabLst>
              <a:defRPr sz="3600"/>
            </a:lvl1pPr>
          </a:lstStyle>
          <a:p>
            <a:r>
              <a:rPr sz="2531"/>
              <a:t>Key assumptions: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2.png" descr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094" y="2134195"/>
            <a:ext cx="307181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54" y="3616524"/>
            <a:ext cx="4393404" cy="155265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Filtering as Induction - base case"/>
          <p:cNvSpPr/>
          <p:nvPr/>
        </p:nvSpPr>
        <p:spPr>
          <a:xfrm>
            <a:off x="2497862" y="866180"/>
            <a:ext cx="4656276" cy="56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lnSpc>
                <a:spcPts val="4200"/>
              </a:lnSpc>
              <a:tabLst>
                <a:tab pos="914400" algn="l"/>
                <a:tab pos="1828800" algn="l"/>
                <a:tab pos="2743200" algn="l"/>
                <a:tab pos="3657600" algn="l"/>
              </a:tabLst>
              <a:defRPr sz="3600"/>
            </a:lvl1pPr>
          </a:lstStyle>
          <a:p>
            <a:r>
              <a:rPr sz="2531"/>
              <a:t>Filtering as Induction - base case</a:t>
            </a:r>
          </a:p>
        </p:txBody>
      </p:sp>
      <p:sp>
        <p:nvSpPr>
          <p:cNvPr id="74" name="Then we have"/>
          <p:cNvSpPr/>
          <p:nvPr/>
        </p:nvSpPr>
        <p:spPr>
          <a:xfrm>
            <a:off x="4121487" y="2955727"/>
            <a:ext cx="101457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</a:lvl1pPr>
          </a:lstStyle>
          <a:p>
            <a:r>
              <a:rPr sz="1266"/>
              <a:t>Then we have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4.png" descr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42" y="1862446"/>
            <a:ext cx="5457864" cy="197732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Given"/>
          <p:cNvSpPr/>
          <p:nvPr/>
        </p:nvSpPr>
        <p:spPr>
          <a:xfrm>
            <a:off x="357058" y="1497187"/>
            <a:ext cx="47288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tabLst>
                <a:tab pos="914400" algn="l"/>
              </a:tabLst>
            </a:lvl1pPr>
          </a:lstStyle>
          <a:p>
            <a:r>
              <a:rPr sz="1266"/>
              <a:t>Given</a:t>
            </a:r>
          </a:p>
        </p:txBody>
      </p:sp>
      <p:sp>
        <p:nvSpPr>
          <p:cNvPr id="78" name="Filtering as induction - induction step"/>
          <p:cNvSpPr/>
          <p:nvPr/>
        </p:nvSpPr>
        <p:spPr>
          <a:xfrm>
            <a:off x="2095686" y="866180"/>
            <a:ext cx="5234959" cy="575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lnSpc>
                <a:spcPts val="4300"/>
              </a:lnSpc>
              <a:defRPr sz="3600"/>
            </a:lvl1pPr>
          </a:lstStyle>
          <a:p>
            <a:r>
              <a:rPr sz="2531"/>
              <a:t>Filtering as induction - induction step</a:t>
            </a:r>
          </a:p>
        </p:txBody>
      </p:sp>
      <p:pic>
        <p:nvPicPr>
          <p:cNvPr id="79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0" y="4107656"/>
            <a:ext cx="7667946" cy="216320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Notice  this is i-1…"/>
          <p:cNvSpPr/>
          <p:nvPr/>
        </p:nvSpPr>
        <p:spPr>
          <a:xfrm>
            <a:off x="7151441" y="3286125"/>
            <a:ext cx="1468736" cy="85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r>
              <a:rPr sz="1266"/>
              <a:t>Notice  this is i-1</a:t>
            </a:r>
          </a:p>
          <a:p>
            <a:r>
              <a:rPr sz="1266"/>
              <a:t>current state based </a:t>
            </a:r>
          </a:p>
          <a:p>
            <a:r>
              <a:rPr sz="1266"/>
              <a:t>on previous</a:t>
            </a:r>
          </a:p>
          <a:p>
            <a:r>
              <a:rPr sz="1266"/>
              <a:t>measurements</a:t>
            </a:r>
          </a:p>
        </p:txBody>
      </p:sp>
      <p:sp>
        <p:nvSpPr>
          <p:cNvPr id="81" name="Line"/>
          <p:cNvSpPr/>
          <p:nvPr/>
        </p:nvSpPr>
        <p:spPr>
          <a:xfrm flipH="1" flipV="1">
            <a:off x="6462443" y="3776944"/>
            <a:ext cx="769000" cy="1744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1" y="2305791"/>
            <a:ext cx="7655778" cy="421097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Filtering as induction - induction step"/>
          <p:cNvSpPr/>
          <p:nvPr/>
        </p:nvSpPr>
        <p:spPr>
          <a:xfrm>
            <a:off x="2095686" y="866180"/>
            <a:ext cx="5234959" cy="56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lnSpc>
                <a:spcPts val="42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3600"/>
            </a:lvl1pPr>
          </a:lstStyle>
          <a:p>
            <a:r>
              <a:rPr sz="2531"/>
              <a:t>Filtering as induction - induction step</a:t>
            </a:r>
          </a:p>
        </p:txBody>
      </p:sp>
      <p:sp>
        <p:nvSpPr>
          <p:cNvPr id="85" name="Notice  this is i…"/>
          <p:cNvSpPr/>
          <p:nvPr/>
        </p:nvSpPr>
        <p:spPr>
          <a:xfrm>
            <a:off x="7306280" y="2875359"/>
            <a:ext cx="1598516" cy="85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r>
              <a:rPr sz="1266"/>
              <a:t>Notice  this is i</a:t>
            </a:r>
          </a:p>
          <a:p>
            <a:r>
              <a:rPr sz="1266"/>
              <a:t>Prediction based on</a:t>
            </a:r>
          </a:p>
          <a:p>
            <a:r>
              <a:rPr sz="1266"/>
              <a:t>current measurement</a:t>
            </a:r>
          </a:p>
          <a:p>
            <a:r>
              <a:rPr sz="1266"/>
              <a:t>as well.</a:t>
            </a:r>
          </a:p>
        </p:txBody>
      </p:sp>
      <p:sp>
        <p:nvSpPr>
          <p:cNvPr id="86" name="Line"/>
          <p:cNvSpPr/>
          <p:nvPr/>
        </p:nvSpPr>
        <p:spPr>
          <a:xfrm flipV="1">
            <a:off x="5381804" y="3402318"/>
            <a:ext cx="197653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l">
              <a:lnSpc>
                <a:spcPct val="100000"/>
              </a:lnSpc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</TotalTime>
  <Words>537</Words>
  <Application>Microsoft Macintosh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Gill Sans</vt:lpstr>
      <vt:lpstr>Office Theme</vt:lpstr>
      <vt:lpstr>The simplest filtering</vt:lpstr>
      <vt:lpstr>Issue to solve in SLAM</vt:lpstr>
      <vt:lpstr>Filtering - Setup</vt:lpstr>
      <vt:lpstr>Filtering - Examples</vt:lpstr>
      <vt:lpstr>In probability language...</vt:lpstr>
      <vt:lpstr>PowerPoint Presentation</vt:lpstr>
      <vt:lpstr>PowerPoint Presentation</vt:lpstr>
      <vt:lpstr>PowerPoint Presentation</vt:lpstr>
      <vt:lpstr>PowerPoint Presentation</vt:lpstr>
      <vt:lpstr>We need</vt:lpstr>
      <vt:lpstr>Illuminating 1D example</vt:lpstr>
      <vt:lpstr>A 1D problem, II</vt:lpstr>
      <vt:lpstr>A 1D problem, III</vt:lpstr>
      <vt:lpstr>A 1D problem, IV</vt:lpstr>
      <vt:lpstr>Pattern match</vt:lpstr>
      <vt:lpstr>A 1D problem, V</vt:lpstr>
      <vt:lpstr>Summary, with change of notation</vt:lpstr>
      <vt:lpstr>A second measurement arrives...</vt:lpstr>
      <vt:lpstr>Key, and crucial, property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7</cp:revision>
  <dcterms:created xsi:type="dcterms:W3CDTF">2026-03-23T19:58:16Z</dcterms:created>
  <dcterms:modified xsi:type="dcterms:W3CDTF">2026-03-27T13:20:55Z</dcterms:modified>
</cp:coreProperties>
</file>